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p:sldMasterIdLst>
    <p:sldMasterId id="2147483671" r:id="rId1"/>
  </p:sldMasterIdLst>
  <p:notesMasterIdLst>
    <p:notesMasterId r:id="rId64"/>
  </p:notesMasterIdLst>
  <p:handoutMasterIdLst>
    <p:handoutMasterId r:id="rId65"/>
  </p:handoutMasterIdLst>
  <p:sldIdLst>
    <p:sldId id="306" r:id="rId2"/>
    <p:sldId id="257" r:id="rId3"/>
    <p:sldId id="337" r:id="rId4"/>
    <p:sldId id="307" r:id="rId5"/>
    <p:sldId id="338" r:id="rId6"/>
    <p:sldId id="404" r:id="rId7"/>
    <p:sldId id="259" r:id="rId8"/>
    <p:sldId id="308" r:id="rId9"/>
    <p:sldId id="405" r:id="rId10"/>
    <p:sldId id="409" r:id="rId11"/>
    <p:sldId id="429" r:id="rId12"/>
    <p:sldId id="417" r:id="rId13"/>
    <p:sldId id="309" r:id="rId14"/>
    <p:sldId id="368" r:id="rId15"/>
    <p:sldId id="422" r:id="rId16"/>
    <p:sldId id="420" r:id="rId17"/>
    <p:sldId id="267" r:id="rId18"/>
    <p:sldId id="419" r:id="rId19"/>
    <p:sldId id="353" r:id="rId20"/>
    <p:sldId id="425" r:id="rId21"/>
    <p:sldId id="268" r:id="rId22"/>
    <p:sldId id="438" r:id="rId23"/>
    <p:sldId id="426" r:id="rId24"/>
    <p:sldId id="367" r:id="rId25"/>
    <p:sldId id="427" r:id="rId26"/>
    <p:sldId id="430" r:id="rId27"/>
    <p:sldId id="439" r:id="rId28"/>
    <p:sldId id="271" r:id="rId29"/>
    <p:sldId id="272" r:id="rId30"/>
    <p:sldId id="363" r:id="rId31"/>
    <p:sldId id="437" r:id="rId32"/>
    <p:sldId id="315" r:id="rId33"/>
    <p:sldId id="364" r:id="rId34"/>
    <p:sldId id="326" r:id="rId35"/>
    <p:sldId id="365" r:id="rId36"/>
    <p:sldId id="328" r:id="rId37"/>
    <p:sldId id="369" r:id="rId38"/>
    <p:sldId id="356" r:id="rId39"/>
    <p:sldId id="370" r:id="rId40"/>
    <p:sldId id="357" r:id="rId41"/>
    <p:sldId id="377" r:id="rId42"/>
    <p:sldId id="378" r:id="rId43"/>
    <p:sldId id="379" r:id="rId44"/>
    <p:sldId id="380" r:id="rId45"/>
    <p:sldId id="382" r:id="rId46"/>
    <p:sldId id="383" r:id="rId47"/>
    <p:sldId id="384" r:id="rId48"/>
    <p:sldId id="385" r:id="rId49"/>
    <p:sldId id="436" r:id="rId50"/>
    <p:sldId id="387" r:id="rId51"/>
    <p:sldId id="389" r:id="rId52"/>
    <p:sldId id="390" r:id="rId53"/>
    <p:sldId id="391" r:id="rId54"/>
    <p:sldId id="392" r:id="rId55"/>
    <p:sldId id="435" r:id="rId56"/>
    <p:sldId id="442" r:id="rId57"/>
    <p:sldId id="441" r:id="rId58"/>
    <p:sldId id="443" r:id="rId59"/>
    <p:sldId id="440" r:id="rId60"/>
    <p:sldId id="432" r:id="rId61"/>
    <p:sldId id="444" r:id="rId62"/>
    <p:sldId id="285" r:id="rId63"/>
  </p:sldIdLst>
  <p:sldSz cx="12161838" cy="6858000"/>
  <p:notesSz cx="6858000" cy="9144000"/>
  <p:embeddedFontLst>
    <p:embeddedFont>
      <p:font typeface="Book Antiqua" panose="02040602050305030304" pitchFamily="18"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Calibri Light" panose="020F0302020204030204" pitchFamily="34" charset="0"/>
      <p:regular r:id="rId74"/>
      <p:italic r:id="rId75"/>
    </p:embeddedFont>
    <p:embeddedFont>
      <p:font typeface="Cambria Math" panose="02040503050406030204" pitchFamily="18" charset="0"/>
      <p:regular r:id="rId76"/>
    </p:embeddedFont>
    <p:embeddedFont>
      <p:font typeface="Monotype Sorts" panose="020B0604020202020204" charset="2"/>
      <p:regular r:id="rId77"/>
    </p:embeddedFont>
    <p:embeddedFont>
      <p:font typeface="MS Reference Serif" panose="020B0604020202020204" charset="0"/>
      <p:regular r:id="rId78"/>
      <p:bold r:id="rId79"/>
      <p:italic r:id="rId80"/>
      <p:boldItalic r:id="rId81"/>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9pPr>
  </p:defaultTextStyle>
  <p:extLst>
    <p:ext uri="{EFAFB233-063F-42B5-8137-9DF3F51BA10A}">
      <p15:sldGuideLst xmlns:p15="http://schemas.microsoft.com/office/powerpoint/2012/main">
        <p15:guide id="1" orient="horz" pos="811">
          <p15:clr>
            <a:srgbClr val="A4A3A4"/>
          </p15:clr>
        </p15:guide>
        <p15:guide id="2" pos="6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6699"/>
    <a:srgbClr val="72AF2F"/>
    <a:srgbClr val="629430"/>
    <a:srgbClr val="660033"/>
    <a:srgbClr val="669A32"/>
    <a:srgbClr val="77C628"/>
    <a:srgbClr val="80D42C"/>
    <a:srgbClr val="AFDA26"/>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6444" autoAdjust="0"/>
  </p:normalViewPr>
  <p:slideViewPr>
    <p:cSldViewPr snapToGrid="0">
      <p:cViewPr varScale="1">
        <p:scale>
          <a:sx n="82" d="100"/>
          <a:sy n="82" d="100"/>
        </p:scale>
        <p:origin x="883" y="72"/>
      </p:cViewPr>
      <p:guideLst>
        <p:guide orient="horz" pos="811"/>
        <p:guide pos="6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66" d="100"/>
        <a:sy n="66" d="100"/>
      </p:scale>
      <p:origin x="0" y="38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6" Type="http://schemas.openxmlformats.org/officeDocument/2006/relationships/font" Target="fonts/font11.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8.xml"/><Relationship Id="rId3" Type="http://schemas.openxmlformats.org/officeDocument/2006/relationships/slide" Target="slides/slide4.xml"/><Relationship Id="rId21" Type="http://schemas.openxmlformats.org/officeDocument/2006/relationships/slide" Target="slides/slide34.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2.xml"/><Relationship Id="rId2" Type="http://schemas.openxmlformats.org/officeDocument/2006/relationships/slide" Target="slides/slide3.xml"/><Relationship Id="rId16" Type="http://schemas.openxmlformats.org/officeDocument/2006/relationships/slide" Target="slides/slide21.xml"/><Relationship Id="rId20" Type="http://schemas.openxmlformats.org/officeDocument/2006/relationships/slide" Target="slides/slide32.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5.xml"/><Relationship Id="rId5" Type="http://schemas.openxmlformats.org/officeDocument/2006/relationships/slide" Target="slides/slide8.xml"/><Relationship Id="rId15" Type="http://schemas.openxmlformats.org/officeDocument/2006/relationships/slide" Target="slides/slide19.xml"/><Relationship Id="rId10" Type="http://schemas.openxmlformats.org/officeDocument/2006/relationships/slide" Target="slides/slide14.xml"/><Relationship Id="rId19" Type="http://schemas.openxmlformats.org/officeDocument/2006/relationships/slide" Target="slides/slide29.xml"/><Relationship Id="rId4" Type="http://schemas.openxmlformats.org/officeDocument/2006/relationships/slide" Target="slides/slide6.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79600975-B2B6-4870-88D3-E37BF21C3312}" type="slidenum">
              <a:rPr lang="en-US" sz="1400">
                <a:effectLst/>
                <a:latin typeface="Book Antiqua" pitchFamily="18" charset="0"/>
              </a:rPr>
              <a:pPr algn="r"/>
              <a:t>‹#›</a:t>
            </a:fld>
            <a:endParaRPr lang="en-US" sz="1400">
              <a:effectLst/>
              <a:latin typeface="Book Antiqua" pitchFamily="18" charset="0"/>
            </a:endParaRPr>
          </a:p>
        </p:txBody>
      </p:sp>
    </p:spTree>
    <p:extLst>
      <p:ext uri="{BB962C8B-B14F-4D97-AF65-F5344CB8AC3E}">
        <p14:creationId xmlns:p14="http://schemas.microsoft.com/office/powerpoint/2010/main" val="3840911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0"/>
            <a:r>
              <a:rPr lang="en-US"/>
              <a:t>Second Level</a:t>
            </a:r>
          </a:p>
          <a:p>
            <a:pPr lvl="0"/>
            <a:r>
              <a:rPr lang="en-US"/>
              <a:t>Third Level</a:t>
            </a:r>
          </a:p>
          <a:p>
            <a:pPr lvl="0"/>
            <a:r>
              <a:rPr lang="en-US"/>
              <a:t>Fourth Level</a:t>
            </a:r>
          </a:p>
          <a:p>
            <a:pPr lvl="0"/>
            <a:r>
              <a:rPr lang="en-US"/>
              <a:t>Fifth Level</a:t>
            </a:r>
          </a:p>
        </p:txBody>
      </p:sp>
      <p:sp>
        <p:nvSpPr>
          <p:cNvPr id="2051" name="Rectangle 3"/>
          <p:cNvSpPr>
            <a:spLocks noGrp="1" noRot="1" noChangeAspect="1" noChangeArrowheads="1" noTextEdit="1"/>
          </p:cNvSpPr>
          <p:nvPr>
            <p:ph type="sldImg" idx="2"/>
          </p:nvPr>
        </p:nvSpPr>
        <p:spPr bwMode="auto">
          <a:xfrm>
            <a:off x="400050" y="692150"/>
            <a:ext cx="60579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1E96E9E9-E33B-4BB4-80A1-0D2E8EEA9FCC}" type="slidenum">
              <a:rPr lang="en-US" sz="1400">
                <a:effectLst/>
                <a:latin typeface="Book Antiqua" pitchFamily="18" charset="0"/>
              </a:rPr>
              <a:pPr algn="r"/>
              <a:t>‹#›</a:t>
            </a:fld>
            <a:endParaRPr lang="en-US" sz="1400">
              <a:effectLst/>
              <a:latin typeface="Book Antiqua" pitchFamily="18" charset="0"/>
            </a:endParaRPr>
          </a:p>
        </p:txBody>
      </p:sp>
    </p:spTree>
    <p:extLst>
      <p:ext uri="{BB962C8B-B14F-4D97-AF65-F5344CB8AC3E}">
        <p14:creationId xmlns:p14="http://schemas.microsoft.com/office/powerpoint/2010/main" val="14498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00050" y="692150"/>
            <a:ext cx="6057900" cy="3416300"/>
          </a:xfrm>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Rot="1" noChangeAspect="1" noChangeArrowheads="1" noTextEdit="1"/>
          </p:cNvSpPr>
          <p:nvPr>
            <p:ph type="sldImg"/>
          </p:nvPr>
        </p:nvSpPr>
        <p:spPr>
          <a:xfrm>
            <a:off x="400050" y="692150"/>
            <a:ext cx="6057900" cy="3416300"/>
          </a:xfrm>
          <a:ln/>
        </p:spPr>
      </p:sp>
      <p:sp>
        <p:nvSpPr>
          <p:cNvPr id="40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spect="1" noChangeArrowheads="1" noTextEdit="1"/>
          </p:cNvSpPr>
          <p:nvPr>
            <p:ph type="sldImg"/>
          </p:nvPr>
        </p:nvSpPr>
        <p:spPr>
          <a:xfrm>
            <a:off x="400050" y="692150"/>
            <a:ext cx="6057900" cy="3416300"/>
          </a:xfrm>
          <a:ln/>
        </p:spPr>
      </p:sp>
      <p:sp>
        <p:nvSpPr>
          <p:cNvPr id="41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400050" y="692150"/>
            <a:ext cx="6057900" cy="3416300"/>
          </a:xfrm>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400050" y="692150"/>
            <a:ext cx="6057900" cy="3416300"/>
          </a:xfrm>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Rot="1" noChangeAspect="1" noChangeArrowheads="1" noTextEdit="1"/>
          </p:cNvSpPr>
          <p:nvPr>
            <p:ph type="sldImg"/>
          </p:nvPr>
        </p:nvSpPr>
        <p:spPr>
          <a:xfrm>
            <a:off x="400050" y="692150"/>
            <a:ext cx="6057900" cy="3416300"/>
          </a:xfrm>
          <a:ln/>
        </p:spPr>
      </p:sp>
      <p:sp>
        <p:nvSpPr>
          <p:cNvPr id="42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noTextEdit="1"/>
          </p:cNvSpPr>
          <p:nvPr>
            <p:ph type="sldImg"/>
          </p:nvPr>
        </p:nvSpPr>
        <p:spPr>
          <a:xfrm>
            <a:off x="400050" y="692150"/>
            <a:ext cx="6057900" cy="3416300"/>
          </a:xfrm>
          <a:ln/>
        </p:spPr>
      </p:sp>
      <p:sp>
        <p:nvSpPr>
          <p:cNvPr id="42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00050" y="692150"/>
            <a:ext cx="6057900" cy="3416300"/>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Rot="1" noChangeAspect="1" noChangeArrowheads="1" noTextEdit="1"/>
          </p:cNvSpPr>
          <p:nvPr>
            <p:ph type="sldImg"/>
          </p:nvPr>
        </p:nvSpPr>
        <p:spPr>
          <a:xfrm>
            <a:off x="400050" y="692150"/>
            <a:ext cx="6057900" cy="3416300"/>
          </a:xfrm>
          <a:ln/>
        </p:spPr>
      </p:sp>
      <p:sp>
        <p:nvSpPr>
          <p:cNvPr id="423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400050" y="692150"/>
            <a:ext cx="6057900" cy="3416300"/>
          </a:xfrm>
          <a:ln/>
        </p:spPr>
      </p:sp>
      <p:sp>
        <p:nvSpPr>
          <p:cNvPr id="21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Rot="1" noChangeAspect="1" noChangeArrowheads="1" noTextEdit="1"/>
          </p:cNvSpPr>
          <p:nvPr>
            <p:ph type="sldImg"/>
          </p:nvPr>
        </p:nvSpPr>
        <p:spPr>
          <a:xfrm>
            <a:off x="400050" y="692150"/>
            <a:ext cx="6057900" cy="3416300"/>
          </a:xfrm>
          <a:ln/>
        </p:spPr>
      </p:sp>
      <p:sp>
        <p:nvSpPr>
          <p:cNvPr id="43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00050" y="692150"/>
            <a:ext cx="6057900" cy="3416300"/>
          </a:xfrm>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00050" y="692150"/>
            <a:ext cx="6057900" cy="3416300"/>
          </a:xfrm>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00050" y="692150"/>
            <a:ext cx="6057900" cy="3416300"/>
          </a:xfrm>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5588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Rot="1" noChangeAspect="1" noChangeArrowheads="1" noTextEdit="1"/>
          </p:cNvSpPr>
          <p:nvPr>
            <p:ph type="sldImg"/>
          </p:nvPr>
        </p:nvSpPr>
        <p:spPr>
          <a:xfrm>
            <a:off x="400050" y="692150"/>
            <a:ext cx="6057900" cy="3416300"/>
          </a:xfrm>
          <a:ln/>
        </p:spPr>
      </p:sp>
      <p:sp>
        <p:nvSpPr>
          <p:cNvPr id="434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400050" y="692150"/>
            <a:ext cx="6057900" cy="3416300"/>
          </a:xfrm>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Rot="1" noChangeAspect="1" noChangeArrowheads="1" noTextEdit="1"/>
          </p:cNvSpPr>
          <p:nvPr>
            <p:ph type="sldImg"/>
          </p:nvPr>
        </p:nvSpPr>
        <p:spPr>
          <a:xfrm>
            <a:off x="400050" y="692150"/>
            <a:ext cx="6057900" cy="3416300"/>
          </a:xfrm>
          <a:ln/>
        </p:spPr>
      </p:sp>
      <p:sp>
        <p:nvSpPr>
          <p:cNvPr id="43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00050" y="692150"/>
            <a:ext cx="6057900" cy="3416300"/>
          </a:xfrm>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400050" y="692150"/>
            <a:ext cx="6057900" cy="3416300"/>
          </a:xfrm>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400050" y="692150"/>
            <a:ext cx="6057900" cy="3416300"/>
          </a:xfrm>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400050" y="692150"/>
            <a:ext cx="6057900" cy="3416300"/>
          </a:xfrm>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400050" y="692150"/>
            <a:ext cx="6057900" cy="3416300"/>
          </a:xfrm>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400050" y="692150"/>
            <a:ext cx="6057900" cy="3416300"/>
          </a:xfrm>
          <a:ln/>
        </p:spPr>
      </p:sp>
      <p:sp>
        <p:nvSpPr>
          <p:cNvPr id="19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400050" y="692150"/>
            <a:ext cx="6057900" cy="3416300"/>
          </a:xfrm>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400050" y="692150"/>
            <a:ext cx="6057900" cy="3416300"/>
          </a:xfrm>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400050" y="692150"/>
            <a:ext cx="6057900" cy="3416300"/>
          </a:xfrm>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400050" y="692150"/>
            <a:ext cx="6057900" cy="3416300"/>
          </a:xfrm>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400050" y="692150"/>
            <a:ext cx="6057900" cy="3416300"/>
          </a:xfrm>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400050" y="692150"/>
            <a:ext cx="6057900" cy="3416300"/>
          </a:xfrm>
          <a:ln/>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400050" y="692150"/>
            <a:ext cx="6057900" cy="3416300"/>
          </a:xfrm>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75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77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79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400050" y="692150"/>
            <a:ext cx="6057900" cy="3416300"/>
          </a:xfrm>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9029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85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87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89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91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295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300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3020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ChangeArrowheads="1" noTextEdit="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304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ChangeArrowheads="1"/>
          </p:cNvSpPr>
          <p:nvPr>
            <p:ph type="sldImg"/>
          </p:nvPr>
        </p:nvSpPr>
        <p:spPr bwMode="auto">
          <a:xfrm>
            <a:off x="400050" y="692150"/>
            <a:ext cx="6057900" cy="3416300"/>
          </a:xfrm>
          <a:prstGeom prst="rect">
            <a:avLst/>
          </a:prstGeom>
          <a:solidFill>
            <a:srgbClr val="FFFFFF"/>
          </a:solidFill>
          <a:ln>
            <a:solidFill>
              <a:srgbClr val="000000"/>
            </a:solidFill>
            <a:miter lim="800000"/>
            <a:headEnd/>
            <a:tailEnd/>
          </a:ln>
        </p:spPr>
      </p:sp>
      <p:sp>
        <p:nvSpPr>
          <p:cNvPr id="306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400050" y="692150"/>
            <a:ext cx="6057900" cy="3416300"/>
          </a:xfrm>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00050" y="692150"/>
            <a:ext cx="6057900" cy="3416300"/>
          </a:xfrm>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spect="1" noChangeArrowheads="1" noTextEdit="1"/>
          </p:cNvSpPr>
          <p:nvPr>
            <p:ph type="sldImg"/>
          </p:nvPr>
        </p:nvSpPr>
        <p:spPr>
          <a:xfrm>
            <a:off x="400050" y="692150"/>
            <a:ext cx="6057900" cy="3416300"/>
          </a:xfrm>
          <a:ln/>
        </p:spPr>
      </p:sp>
      <p:sp>
        <p:nvSpPr>
          <p:cNvPr id="40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00050" y="692150"/>
            <a:ext cx="6057900" cy="3416300"/>
          </a:xfrm>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400050" y="692150"/>
            <a:ext cx="6057900" cy="3416300"/>
          </a:xfrm>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Rot="1" noChangeAspect="1" noChangeArrowheads="1" noTextEdit="1"/>
          </p:cNvSpPr>
          <p:nvPr>
            <p:ph type="sldImg"/>
          </p:nvPr>
        </p:nvSpPr>
        <p:spPr>
          <a:xfrm>
            <a:off x="400050" y="692150"/>
            <a:ext cx="6057900" cy="3416300"/>
          </a:xfrm>
          <a:ln/>
        </p:spPr>
      </p:sp>
      <p:sp>
        <p:nvSpPr>
          <p:cNvPr id="4034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122363"/>
            <a:ext cx="9121379"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0230" y="3602038"/>
            <a:ext cx="912137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7" name="Title 1"/>
          <p:cNvSpPr>
            <a:spLocks noGrp="1"/>
          </p:cNvSpPr>
          <p:nvPr>
            <p:ph type="title"/>
          </p:nvPr>
        </p:nvSpPr>
        <p:spPr>
          <a:xfrm>
            <a:off x="836127" y="640081"/>
            <a:ext cx="10489585" cy="727075"/>
          </a:xfrm>
        </p:spPr>
        <p:txBody>
          <a:bodyPr/>
          <a:lstStyle/>
          <a:p>
            <a:r>
              <a:rPr lang="en-US"/>
              <a:t>Click to edit Master title style</a:t>
            </a:r>
          </a:p>
        </p:txBody>
      </p:sp>
    </p:spTree>
    <p:extLst>
      <p:ext uri="{BB962C8B-B14F-4D97-AF65-F5344CB8AC3E}">
        <p14:creationId xmlns:p14="http://schemas.microsoft.com/office/powerpoint/2010/main" val="8505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640079"/>
            <a:ext cx="2622396"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6126" y="640079"/>
            <a:ext cx="7715166"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2138" y="52389"/>
            <a:ext cx="10337562" cy="814387"/>
          </a:xfrm>
        </p:spPr>
        <p:txBody>
          <a:bodyPr/>
          <a:lstStyle/>
          <a:p>
            <a:r>
              <a:rPr lang="en-US"/>
              <a:t>Click to edit Master title style</a:t>
            </a:r>
          </a:p>
        </p:txBody>
      </p:sp>
      <p:sp>
        <p:nvSpPr>
          <p:cNvPr id="3" name="Chart Placeholder 2"/>
          <p:cNvSpPr>
            <a:spLocks noGrp="1"/>
          </p:cNvSpPr>
          <p:nvPr>
            <p:ph type="chart" idx="1"/>
          </p:nvPr>
        </p:nvSpPr>
        <p:spPr>
          <a:xfrm>
            <a:off x="914250" y="1104900"/>
            <a:ext cx="10337562" cy="4643438"/>
          </a:xfrm>
        </p:spPr>
        <p:txBody>
          <a:bodyPr/>
          <a:lstStyle/>
          <a:p>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0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47928265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709738"/>
            <a:ext cx="10489585"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29792" y="4589464"/>
            <a:ext cx="10489585" cy="137401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7596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6126" y="1463040"/>
            <a:ext cx="516878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6931" y="1463040"/>
            <a:ext cx="516878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7711" y="1463040"/>
            <a:ext cx="514502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7711" y="2298811"/>
            <a:ext cx="5145027"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56931" y="1463040"/>
            <a:ext cx="5170365"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6931" y="2298811"/>
            <a:ext cx="5170365"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
        <p:nvSpPr>
          <p:cNvPr id="10" name="Title 1"/>
          <p:cNvSpPr>
            <a:spLocks noGrp="1"/>
          </p:cNvSpPr>
          <p:nvPr>
            <p:ph type="title"/>
          </p:nvPr>
        </p:nvSpPr>
        <p:spPr>
          <a:xfrm>
            <a:off x="836127" y="640081"/>
            <a:ext cx="10489585" cy="727075"/>
          </a:xfrm>
        </p:spPr>
        <p:txBody>
          <a:bodyPr/>
          <a:lstStyle/>
          <a:p>
            <a:r>
              <a:rPr lang="en-US"/>
              <a:t>Click to edit Master title style</a:t>
            </a:r>
          </a:p>
        </p:txBody>
      </p:sp>
    </p:spTree>
    <p:extLst>
      <p:ext uri="{BB962C8B-B14F-4D97-AF65-F5344CB8AC3E}">
        <p14:creationId xmlns:p14="http://schemas.microsoft.com/office/powerpoint/2010/main" val="183772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640081"/>
            <a:ext cx="3922509"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70365" y="640079"/>
            <a:ext cx="615693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7711" y="1838227"/>
            <a:ext cx="3922509"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640081"/>
            <a:ext cx="3922509"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70365" y="640080"/>
            <a:ext cx="615693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7711" y="1838228"/>
            <a:ext cx="3922509"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1" y="1"/>
            <a:ext cx="12191996" cy="464388"/>
          </a:xfrm>
          <a:prstGeom prst="rect">
            <a:avLst/>
          </a:prstGeom>
          <a:solidFill>
            <a:srgbClr val="BF2317">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6127" y="640081"/>
            <a:ext cx="10489585" cy="7270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6127" y="1463040"/>
            <a:ext cx="10489585"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699774" y="6448509"/>
            <a:ext cx="625938" cy="272967"/>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949EBC64-41CB-41B8-B6DF-9B1367312BD4}" type="slidenum">
              <a:rPr lang="en-US" smtClean="0"/>
              <a:pPr/>
              <a:t>‹#›</a:t>
            </a:fld>
            <a:endParaRPr lang="en-US"/>
          </a:p>
        </p:txBody>
      </p:sp>
      <p:pic>
        <p:nvPicPr>
          <p:cNvPr id="7"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464389"/>
            <a:ext cx="12196108"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 y="6248402"/>
            <a:ext cx="12196106"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989834" y="48578"/>
            <a:ext cx="5335877" cy="369332"/>
          </a:xfrm>
          <a:prstGeom prst="rect">
            <a:avLst/>
          </a:prstGeom>
        </p:spPr>
        <p:txBody>
          <a:bodyPr wrap="square">
            <a:spAutoFit/>
          </a:bodyPr>
          <a:lstStyle/>
          <a:p>
            <a:pPr algn="r"/>
            <a:r>
              <a:rPr lang="en-US" sz="1800" dirty="0">
                <a:solidFill>
                  <a:schemeClr val="bg1"/>
                </a:solidFill>
                <a:effectLst/>
                <a:latin typeface="+mn-lt"/>
              </a:rPr>
              <a:t>Statistical Methods and Data Analysis</a:t>
            </a:r>
          </a:p>
        </p:txBody>
      </p:sp>
      <p:sp>
        <p:nvSpPr>
          <p:cNvPr id="14" name="Rectangle 13"/>
          <p:cNvSpPr/>
          <p:nvPr userDrawn="1"/>
        </p:nvSpPr>
        <p:spPr>
          <a:xfrm flipV="1">
            <a:off x="0" y="6175652"/>
            <a:ext cx="12191997" cy="79652"/>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zoom/>
  </p:transition>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0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19.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20.png"/><Relationship Id="rId5" Type="http://schemas.openxmlformats.org/officeDocument/2006/relationships/image" Target="../media/image49.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0.png"/><Relationship Id="rId4" Type="http://schemas.openxmlformats.org/officeDocument/2006/relationships/image" Target="../media/image150.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30.png"/><Relationship Id="rId5" Type="http://schemas.openxmlformats.org/officeDocument/2006/relationships/image" Target="../media/image61.png"/><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7.png"/><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3" Type="http://schemas.openxmlformats.org/officeDocument/2006/relationships/image" Target="../media/image640.png"/><Relationship Id="rId7" Type="http://schemas.openxmlformats.org/officeDocument/2006/relationships/image" Target="../media/image65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80.png"/><Relationship Id="rId7" Type="http://schemas.openxmlformats.org/officeDocument/2006/relationships/image" Target="../media/image6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2.pn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79.png"/><Relationship Id="rId4" Type="http://schemas.openxmlformats.org/officeDocument/2006/relationships/image" Target="../media/image78.png"/></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82.png"/><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85.png"/><Relationship Id="rId4" Type="http://schemas.openxmlformats.org/officeDocument/2006/relationships/image" Target="../media/image8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9EBC64-41CB-41B8-B6DF-9B1367312BD4}" type="slidenum">
              <a:rPr lang="en-US" smtClean="0"/>
              <a:t>1</a:t>
            </a:fld>
            <a:endParaRPr lang="en-US"/>
          </a:p>
        </p:txBody>
      </p:sp>
      <p:sp>
        <p:nvSpPr>
          <p:cNvPr id="9" name="Text Placeholder 5">
            <a:extLst>
              <a:ext uri="{FF2B5EF4-FFF2-40B4-BE49-F238E27FC236}">
                <a16:creationId xmlns:a16="http://schemas.microsoft.com/office/drawing/2014/main" id="{0628D3A8-F495-4CA3-94EE-93E46DE3C358}"/>
              </a:ext>
            </a:extLst>
          </p:cNvPr>
          <p:cNvSpPr txBox="1">
            <a:spLocks/>
          </p:cNvSpPr>
          <p:nvPr/>
        </p:nvSpPr>
        <p:spPr>
          <a:xfrm>
            <a:off x="795398" y="948715"/>
            <a:ext cx="5620721" cy="7352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sz="3200" dirty="0">
                <a:effectLst/>
              </a:rPr>
              <a:t>Chapter 7</a:t>
            </a:r>
          </a:p>
        </p:txBody>
      </p:sp>
      <p:sp>
        <p:nvSpPr>
          <p:cNvPr id="12" name="Title 3">
            <a:extLst>
              <a:ext uri="{FF2B5EF4-FFF2-40B4-BE49-F238E27FC236}">
                <a16:creationId xmlns:a16="http://schemas.microsoft.com/office/drawing/2014/main" id="{5A53FADD-8997-49A2-9DC5-BE949DC94353}"/>
              </a:ext>
            </a:extLst>
          </p:cNvPr>
          <p:cNvSpPr txBox="1">
            <a:spLocks/>
          </p:cNvSpPr>
          <p:nvPr/>
        </p:nvSpPr>
        <p:spPr>
          <a:xfrm>
            <a:off x="804276" y="2592280"/>
            <a:ext cx="5620721" cy="1046465"/>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fontAlgn="auto">
              <a:spcAft>
                <a:spcPts val="0"/>
              </a:spcAft>
            </a:pPr>
            <a:r>
              <a:rPr lang="en-US" sz="3600" dirty="0">
                <a:effectLst/>
                <a:latin typeface="+mn-lt"/>
              </a:rPr>
              <a:t>Sampling and Sampling Distributions</a:t>
            </a:r>
          </a:p>
        </p:txBody>
      </p:sp>
      <p:pic>
        <p:nvPicPr>
          <p:cNvPr id="6" name="Picture 5">
            <a:extLst>
              <a:ext uri="{FF2B5EF4-FFF2-40B4-BE49-F238E27FC236}">
                <a16:creationId xmlns:a16="http://schemas.microsoft.com/office/drawing/2014/main" id="{2346B8E3-EB6D-483A-AC4D-5EDE82F43EED}"/>
              </a:ext>
            </a:extLst>
          </p:cNvPr>
          <p:cNvPicPr>
            <a:picLocks noChangeAspect="1"/>
          </p:cNvPicPr>
          <p:nvPr/>
        </p:nvPicPr>
        <p:blipFill rotWithShape="1">
          <a:blip r:embed="rId3"/>
          <a:srcRect t="4160" r="12669" b="4931"/>
          <a:stretch/>
        </p:blipFill>
        <p:spPr>
          <a:xfrm>
            <a:off x="6979295" y="1063690"/>
            <a:ext cx="5178491" cy="4478694"/>
          </a:xfrm>
          <a:prstGeom prst="rect">
            <a:avLst/>
          </a:prstGeom>
        </p:spPr>
      </p:pic>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Text Box 3"/>
          <p:cNvSpPr txBox="1">
            <a:spLocks noChangeArrowheads="1"/>
          </p:cNvSpPr>
          <p:nvPr/>
        </p:nvSpPr>
        <p:spPr bwMode="auto">
          <a:xfrm>
            <a:off x="2434213" y="2170712"/>
            <a:ext cx="7666754" cy="830997"/>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algn="l"/>
            <a:r>
              <a:rPr lang="en-US" sz="2400">
                <a:solidFill>
                  <a:srgbClr val="000000"/>
                </a:solidFill>
                <a:effectLst/>
                <a:latin typeface="+mn-lt"/>
                <a:cs typeface="Arial" panose="020B0604020202020204" pitchFamily="34" charset="0"/>
              </a:rPr>
              <a:t>The </a:t>
            </a:r>
            <a:r>
              <a:rPr lang="en-US" sz="2400" dirty="0">
                <a:solidFill>
                  <a:srgbClr val="000000"/>
                </a:solidFill>
                <a:effectLst/>
                <a:latin typeface="+mn-lt"/>
                <a:cs typeface="Arial" panose="020B0604020202020204" pitchFamily="34" charset="0"/>
              </a:rPr>
              <a:t>random numbers generated </a:t>
            </a:r>
            <a:r>
              <a:rPr lang="en-US" sz="2400">
                <a:solidFill>
                  <a:srgbClr val="000000"/>
                </a:solidFill>
                <a:effectLst/>
                <a:latin typeface="+mn-lt"/>
                <a:cs typeface="Arial" panose="020B0604020202020204" pitchFamily="34" charset="0"/>
              </a:rPr>
              <a:t>by Excel’s  </a:t>
            </a:r>
            <a:r>
              <a:rPr lang="en-US" sz="2400" i="1">
                <a:solidFill>
                  <a:srgbClr val="000000"/>
                </a:solidFill>
                <a:effectLst/>
                <a:latin typeface="+mn-lt"/>
                <a:cs typeface="Arial" panose="020B0604020202020204" pitchFamily="34" charset="0"/>
              </a:rPr>
              <a:t>RAND</a:t>
            </a:r>
            <a:r>
              <a:rPr lang="en-US" sz="2400">
                <a:solidFill>
                  <a:srgbClr val="000000"/>
                </a:solidFill>
                <a:effectLst/>
                <a:latin typeface="+mn-lt"/>
                <a:cs typeface="Arial" panose="020B0604020202020204" pitchFamily="34" charset="0"/>
              </a:rPr>
              <a:t> </a:t>
            </a:r>
            <a:r>
              <a:rPr lang="en-US" sz="2400" dirty="0">
                <a:solidFill>
                  <a:srgbClr val="000000"/>
                </a:solidFill>
                <a:effectLst/>
                <a:latin typeface="+mn-lt"/>
                <a:cs typeface="Arial" panose="020B0604020202020204" pitchFamily="34" charset="0"/>
              </a:rPr>
              <a:t>function follow a </a:t>
            </a:r>
            <a:r>
              <a:rPr lang="en-US" sz="2400">
                <a:solidFill>
                  <a:srgbClr val="000000"/>
                </a:solidFill>
                <a:effectLst/>
                <a:latin typeface="+mn-lt"/>
                <a:cs typeface="Arial" panose="020B0604020202020204" pitchFamily="34" charset="0"/>
              </a:rPr>
              <a:t>uniform probability </a:t>
            </a:r>
            <a:r>
              <a:rPr lang="en-US" sz="2400" dirty="0">
                <a:solidFill>
                  <a:srgbClr val="000000"/>
                </a:solidFill>
                <a:effectLst/>
                <a:latin typeface="+mn-lt"/>
                <a:cs typeface="Arial" panose="020B0604020202020204" pitchFamily="34" charset="0"/>
              </a:rPr>
              <a:t>distribution between 0 and 1.</a:t>
            </a:r>
            <a:endParaRPr lang="en-US" sz="1000" dirty="0">
              <a:solidFill>
                <a:srgbClr val="000000"/>
              </a:solidFill>
              <a:effectLst/>
              <a:latin typeface="+mn-lt"/>
              <a:cs typeface="Arial" panose="020B0604020202020204" pitchFamily="34" charset="0"/>
            </a:endParaRPr>
          </a:p>
        </p:txBody>
      </p:sp>
      <p:sp>
        <p:nvSpPr>
          <p:cNvPr id="396295" name="Text Box 7"/>
          <p:cNvSpPr txBox="1">
            <a:spLocks noChangeArrowheads="1"/>
          </p:cNvSpPr>
          <p:nvPr/>
        </p:nvSpPr>
        <p:spPr bwMode="auto">
          <a:xfrm>
            <a:off x="1382988" y="1593851"/>
            <a:ext cx="9775540"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1:  Assign a random number to each of the 900 applicants.</a:t>
            </a:r>
          </a:p>
        </p:txBody>
      </p:sp>
      <p:sp>
        <p:nvSpPr>
          <p:cNvPr id="396296" name="Text Box 8"/>
          <p:cNvSpPr txBox="1">
            <a:spLocks noChangeArrowheads="1"/>
          </p:cNvSpPr>
          <p:nvPr/>
        </p:nvSpPr>
        <p:spPr bwMode="auto">
          <a:xfrm>
            <a:off x="1376653" y="3297056"/>
            <a:ext cx="9781875" cy="830997"/>
          </a:xfrm>
          <a:prstGeom prst="rect">
            <a:avLst/>
          </a:prstGeom>
          <a:noFill/>
          <a:ln w="12700">
            <a:noFill/>
            <a:miter lim="800000"/>
            <a:headEnd/>
            <a:tailEnd/>
          </a:ln>
          <a:effectLst/>
        </p:spPr>
        <p:txBody>
          <a:bodyPr wrap="square">
            <a:spAutoFit/>
          </a:bodyPr>
          <a:lstStyle/>
          <a:p>
            <a:pPr marL="1027113" indent="-1027113" algn="l"/>
            <a:r>
              <a:rPr lang="en-US" sz="2400" dirty="0">
                <a:solidFill>
                  <a:srgbClr val="000000"/>
                </a:solidFill>
                <a:effectLst/>
                <a:latin typeface="+mn-lt"/>
                <a:cs typeface="Arial" panose="020B0604020202020204" pitchFamily="34" charset="0"/>
              </a:rPr>
              <a:t>Step 2:  Select the 30 applicants corresponding to the 30 smallest random numbers.</a:t>
            </a:r>
          </a:p>
        </p:txBody>
      </p:sp>
      <p:sp>
        <p:nvSpPr>
          <p:cNvPr id="396298" name="Rectangle 10"/>
          <p:cNvSpPr>
            <a:spLocks noChangeArrowheads="1"/>
          </p:cNvSpPr>
          <p:nvPr/>
        </p:nvSpPr>
        <p:spPr bwMode="auto">
          <a:xfrm>
            <a:off x="891853" y="1077305"/>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
        <p:nvSpPr>
          <p:cNvPr id="2" name="Slide Number Placeholder 1"/>
          <p:cNvSpPr>
            <a:spLocks noGrp="1"/>
          </p:cNvSpPr>
          <p:nvPr>
            <p:ph type="sldNum" sz="quarter" idx="12"/>
          </p:nvPr>
        </p:nvSpPr>
        <p:spPr/>
        <p:txBody>
          <a:bodyPr/>
          <a:lstStyle/>
          <a:p>
            <a:fld id="{949EBC64-41CB-41B8-B6DF-9B1367312BD4}" type="slidenum">
              <a:rPr lang="en-US" smtClean="0"/>
              <a:t>10</a:t>
            </a:fld>
            <a:endParaRPr lang="en-US"/>
          </a:p>
        </p:txBody>
      </p:sp>
      <p:sp>
        <p:nvSpPr>
          <p:cNvPr id="9" name="Rectangle 2"/>
          <p:cNvSpPr txBox="1">
            <a:spLocks noChangeArrowheads="1"/>
          </p:cNvSpPr>
          <p:nvPr/>
        </p:nvSpPr>
        <p:spPr>
          <a:xfrm>
            <a:off x="889062" y="550635"/>
            <a:ext cx="10337562" cy="566737"/>
          </a:xfrm>
          <a:prstGeom prst="rect">
            <a:avLst/>
          </a:prstGeom>
          <a:noFill/>
          <a:ln/>
        </p:spPr>
        <p:txBody>
          <a:bodyPr/>
          <a:lstStyle>
            <a:lvl1pPr algn="ctr" rtl="0" eaLnBrk="1" fontAlgn="base" hangingPunct="1">
              <a:spcBef>
                <a:spcPct val="0"/>
              </a:spcBef>
              <a:spcAft>
                <a:spcPct val="0"/>
              </a:spcAft>
              <a:defRPr sz="2800">
                <a:solidFill>
                  <a:schemeClr val="bg1"/>
                </a:solidFill>
                <a:effectLst/>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a:lstStyle>
          <a:p>
            <a:pPr algn="l"/>
            <a:r>
              <a:rPr lang="en-US" sz="3200" kern="0" dirty="0">
                <a:solidFill>
                  <a:schemeClr val="tx1"/>
                </a:solidFill>
                <a:latin typeface="+mn-lt"/>
              </a:rPr>
              <a:t>Sampling from a Finite Population</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90571" y="551878"/>
            <a:ext cx="10337562" cy="56673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Sampling from an Infinite Population</a:t>
            </a:r>
          </a:p>
        </p:txBody>
      </p:sp>
      <p:sp>
        <p:nvSpPr>
          <p:cNvPr id="5" name="Text Box 7"/>
          <p:cNvSpPr txBox="1">
            <a:spLocks noChangeArrowheads="1"/>
          </p:cNvSpPr>
          <p:nvPr/>
        </p:nvSpPr>
        <p:spPr bwMode="auto">
          <a:xfrm>
            <a:off x="905142" y="1942262"/>
            <a:ext cx="10361903" cy="461665"/>
          </a:xfrm>
          <a:prstGeom prst="rect">
            <a:avLst/>
          </a:prstGeom>
          <a:noFill/>
          <a:ln w="12700">
            <a:noFill/>
            <a:miter lim="800000"/>
            <a:headEnd/>
            <a:tailEnd/>
          </a:ln>
          <a:effectLst/>
        </p:spPr>
        <p:txBody>
          <a:bodyPr wrap="square">
            <a:spAutoFit/>
          </a:bodyPr>
          <a:lstStyle/>
          <a:p>
            <a:pPr marL="342900" indent="-342900" algn="l">
              <a:buSzPct val="90000"/>
              <a:buFont typeface="Arial" panose="020B0604020202020204" pitchFamily="34" charset="0"/>
              <a:buChar char="•"/>
            </a:pPr>
            <a:r>
              <a:rPr lang="en-US" sz="2400" dirty="0">
                <a:solidFill>
                  <a:srgbClr val="000000"/>
                </a:solidFill>
                <a:effectLst/>
                <a:latin typeface="+mn-lt"/>
                <a:cs typeface="Arial" panose="020B0604020202020204" pitchFamily="34" charset="0"/>
              </a:rPr>
              <a:t>As a result, we cannot construct a frame for the population.</a:t>
            </a:r>
          </a:p>
        </p:txBody>
      </p:sp>
      <p:sp>
        <p:nvSpPr>
          <p:cNvPr id="6" name="Text Box 8"/>
          <p:cNvSpPr txBox="1">
            <a:spLocks noChangeArrowheads="1"/>
          </p:cNvSpPr>
          <p:nvPr/>
        </p:nvSpPr>
        <p:spPr bwMode="auto">
          <a:xfrm>
            <a:off x="901749" y="1086603"/>
            <a:ext cx="10355568" cy="830997"/>
          </a:xfrm>
          <a:prstGeom prst="rect">
            <a:avLst/>
          </a:prstGeom>
          <a:noFill/>
          <a:ln w="12700">
            <a:noFill/>
            <a:miter lim="800000"/>
            <a:headEnd/>
            <a:tailEnd/>
          </a:ln>
          <a:effectLst/>
        </p:spPr>
        <p:txBody>
          <a:bodyPr wrap="square">
            <a:spAutoFit/>
          </a:bodyPr>
          <a:lstStyle/>
          <a:p>
            <a:pPr marL="342900" indent="-342900" algn="l">
              <a:buSzPct val="90000"/>
              <a:buFont typeface="Arial" panose="020B0604020202020204" pitchFamily="34" charset="0"/>
              <a:buChar char="•"/>
            </a:pPr>
            <a:r>
              <a:rPr lang="en-US" sz="2400" dirty="0">
                <a:solidFill>
                  <a:srgbClr val="000000"/>
                </a:solidFill>
                <a:effectLst/>
                <a:latin typeface="+mn-lt"/>
                <a:cs typeface="Arial" panose="020B0604020202020204" pitchFamily="34" charset="0"/>
              </a:rPr>
              <a:t>Sometimes we want to select a sample, but </a:t>
            </a:r>
            <a:r>
              <a:rPr lang="en-US" sz="2400">
                <a:solidFill>
                  <a:srgbClr val="000000"/>
                </a:solidFill>
                <a:effectLst/>
                <a:latin typeface="+mn-lt"/>
                <a:cs typeface="Arial" panose="020B0604020202020204" pitchFamily="34" charset="0"/>
              </a:rPr>
              <a:t>find </a:t>
            </a:r>
            <a:r>
              <a:rPr lang="en-US" sz="2400" dirty="0">
                <a:solidFill>
                  <a:srgbClr val="000000"/>
                </a:solidFill>
                <a:effectLst/>
                <a:latin typeface="+mn-lt"/>
                <a:cs typeface="Arial" panose="020B0604020202020204" pitchFamily="34" charset="0"/>
              </a:rPr>
              <a:t>that</a:t>
            </a:r>
            <a:r>
              <a:rPr lang="en-US" sz="2400">
                <a:solidFill>
                  <a:srgbClr val="000000"/>
                </a:solidFill>
                <a:effectLst/>
                <a:latin typeface="+mn-lt"/>
                <a:cs typeface="Arial" panose="020B0604020202020204" pitchFamily="34" charset="0"/>
              </a:rPr>
              <a:t> it </a:t>
            </a:r>
            <a:r>
              <a:rPr lang="en-US" sz="2400" dirty="0">
                <a:solidFill>
                  <a:srgbClr val="000000"/>
                </a:solidFill>
                <a:effectLst/>
                <a:latin typeface="+mn-lt"/>
                <a:cs typeface="Arial" panose="020B0604020202020204" pitchFamily="34" charset="0"/>
              </a:rPr>
              <a:t>is not possible to obtain a list of all elements in the population.</a:t>
            </a:r>
          </a:p>
        </p:txBody>
      </p:sp>
      <p:sp>
        <p:nvSpPr>
          <p:cNvPr id="8" name="Text Box 10"/>
          <p:cNvSpPr txBox="1">
            <a:spLocks noChangeArrowheads="1"/>
          </p:cNvSpPr>
          <p:nvPr/>
        </p:nvSpPr>
        <p:spPr bwMode="auto">
          <a:xfrm>
            <a:off x="898355" y="2514719"/>
            <a:ext cx="10349234" cy="461665"/>
          </a:xfrm>
          <a:prstGeom prst="rect">
            <a:avLst/>
          </a:prstGeom>
          <a:noFill/>
          <a:ln w="12700">
            <a:noFill/>
            <a:miter lim="800000"/>
            <a:headEnd/>
            <a:tailEnd/>
          </a:ln>
          <a:effectLst/>
        </p:spPr>
        <p:txBody>
          <a:bodyPr wrap="square">
            <a:spAutoFit/>
          </a:bodyPr>
          <a:lstStyle/>
          <a:p>
            <a:pPr marL="342900" indent="-342900" algn="l">
              <a:buSzPct val="90000"/>
              <a:buFont typeface="Arial" panose="020B0604020202020204" pitchFamily="34" charset="0"/>
              <a:buChar char="•"/>
            </a:pPr>
            <a:r>
              <a:rPr lang="en-US" sz="2400">
                <a:solidFill>
                  <a:srgbClr val="000000"/>
                </a:solidFill>
                <a:effectLst/>
                <a:latin typeface="+mn-lt"/>
                <a:cs typeface="Arial" panose="020B0604020202020204" pitchFamily="34" charset="0"/>
              </a:rPr>
              <a:t>Hence </a:t>
            </a:r>
            <a:r>
              <a:rPr lang="en-US" sz="2400" dirty="0">
                <a:solidFill>
                  <a:srgbClr val="000000"/>
                </a:solidFill>
                <a:effectLst/>
                <a:latin typeface="+mn-lt"/>
                <a:cs typeface="Arial" panose="020B0604020202020204" pitchFamily="34" charset="0"/>
              </a:rPr>
              <a:t>we cannot use the random number selection procedure.</a:t>
            </a:r>
          </a:p>
        </p:txBody>
      </p:sp>
      <p:sp>
        <p:nvSpPr>
          <p:cNvPr id="12" name="Text Box 10"/>
          <p:cNvSpPr txBox="1">
            <a:spLocks noChangeArrowheads="1"/>
          </p:cNvSpPr>
          <p:nvPr/>
        </p:nvSpPr>
        <p:spPr bwMode="auto">
          <a:xfrm>
            <a:off x="898354" y="3004371"/>
            <a:ext cx="10349235" cy="461665"/>
          </a:xfrm>
          <a:prstGeom prst="rect">
            <a:avLst/>
          </a:prstGeom>
          <a:noFill/>
          <a:ln w="12700">
            <a:noFill/>
            <a:miter lim="800000"/>
            <a:headEnd/>
            <a:tailEnd/>
          </a:ln>
          <a:effectLst/>
        </p:spPr>
        <p:txBody>
          <a:bodyPr wrap="square">
            <a:spAutoFit/>
          </a:bodyPr>
          <a:lstStyle/>
          <a:p>
            <a:pPr marL="342900" indent="-342900" algn="l">
              <a:buSzPct val="90000"/>
              <a:buFont typeface="Arial" panose="020B0604020202020204" pitchFamily="34" charset="0"/>
              <a:buChar char="•"/>
            </a:pPr>
            <a:r>
              <a:rPr lang="en-US" sz="2400" dirty="0">
                <a:solidFill>
                  <a:srgbClr val="000000"/>
                </a:solidFill>
                <a:effectLst/>
                <a:latin typeface="+mn-lt"/>
                <a:cs typeface="Arial" panose="020B0604020202020204" pitchFamily="34" charset="0"/>
              </a:rPr>
              <a:t>Most often this situation occurs </a:t>
            </a:r>
            <a:r>
              <a:rPr lang="en-US" sz="2400">
                <a:solidFill>
                  <a:srgbClr val="000000"/>
                </a:solidFill>
                <a:effectLst/>
                <a:latin typeface="+mn-lt"/>
                <a:cs typeface="Arial" panose="020B0604020202020204" pitchFamily="34" charset="0"/>
              </a:rPr>
              <a:t>in </a:t>
            </a:r>
            <a:r>
              <a:rPr lang="en-US" sz="2400" dirty="0">
                <a:solidFill>
                  <a:srgbClr val="000000"/>
                </a:solidFill>
                <a:effectLst/>
                <a:latin typeface="+mn-lt"/>
                <a:cs typeface="Arial" panose="020B0604020202020204" pitchFamily="34" charset="0"/>
              </a:rPr>
              <a:t>the</a:t>
            </a:r>
            <a:r>
              <a:rPr lang="en-US" sz="2400">
                <a:solidFill>
                  <a:srgbClr val="000000"/>
                </a:solidFill>
                <a:effectLst/>
                <a:latin typeface="+mn-lt"/>
                <a:cs typeface="Arial" panose="020B0604020202020204" pitchFamily="34" charset="0"/>
              </a:rPr>
              <a:t> case of </a:t>
            </a:r>
            <a:r>
              <a:rPr lang="en-US" sz="2400" u="sng">
                <a:solidFill>
                  <a:srgbClr val="000000"/>
                </a:solidFill>
                <a:effectLst/>
                <a:latin typeface="+mn-lt"/>
                <a:cs typeface="Arial" panose="020B0604020202020204" pitchFamily="34" charset="0"/>
              </a:rPr>
              <a:t>infinite population</a:t>
            </a:r>
            <a:r>
              <a:rPr lang="en-US" sz="2400">
                <a:solidFill>
                  <a:srgbClr val="000000"/>
                </a:solidFill>
                <a:effectLst/>
                <a:latin typeface="+mn-lt"/>
                <a:cs typeface="Arial" panose="020B0604020202020204" pitchFamily="34" charset="0"/>
              </a:rPr>
              <a:t>.</a:t>
            </a:r>
            <a:endParaRPr lang="en-US" sz="2400" dirty="0">
              <a:solidFill>
                <a:srgbClr val="000000"/>
              </a:solidFill>
              <a:effectLst/>
              <a:latin typeface="+mn-lt"/>
              <a:cs typeface="Arial" panose="020B0604020202020204" pitchFamily="34" charset="0"/>
            </a:endParaRPr>
          </a:p>
        </p:txBody>
      </p:sp>
      <p:sp>
        <p:nvSpPr>
          <p:cNvPr id="3" name="Slide Number Placeholder 2"/>
          <p:cNvSpPr>
            <a:spLocks noGrp="1"/>
          </p:cNvSpPr>
          <p:nvPr>
            <p:ph type="sldNum" sz="quarter" idx="12"/>
          </p:nvPr>
        </p:nvSpPr>
        <p:spPr/>
        <p:txBody>
          <a:bodyPr/>
          <a:lstStyle/>
          <a:p>
            <a:fld id="{949EBC64-41CB-41B8-B6DF-9B1367312BD4}" type="slidenum">
              <a:rPr lang="en-US" smtClean="0"/>
              <a:t>11</a:t>
            </a:fld>
            <a:endParaRPr lang="en-US"/>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895790" y="1092587"/>
            <a:ext cx="10616271" cy="916835"/>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Populations are often generated by an </a:t>
            </a:r>
            <a:r>
              <a:rPr lang="en-US" sz="2400" u="sng" dirty="0">
                <a:solidFill>
                  <a:srgbClr val="000000"/>
                </a:solidFill>
                <a:effectLst/>
                <a:latin typeface="+mn-lt"/>
                <a:cs typeface="Arial" panose="020B0604020202020204" pitchFamily="34" charset="0"/>
              </a:rPr>
              <a:t>ongoing process</a:t>
            </a:r>
            <a:r>
              <a:rPr lang="en-US" sz="2400" dirty="0">
                <a:solidFill>
                  <a:srgbClr val="000000"/>
                </a:solidFill>
                <a:effectLst/>
                <a:latin typeface="+mn-lt"/>
                <a:cs typeface="Arial" panose="020B0604020202020204" pitchFamily="34" charset="0"/>
              </a:rPr>
              <a:t> where there is no upper limit on the number of units that can be generated.</a:t>
            </a:r>
          </a:p>
        </p:txBody>
      </p:sp>
      <p:sp>
        <p:nvSpPr>
          <p:cNvPr id="414729" name="Text Box 9"/>
          <p:cNvSpPr txBox="1">
            <a:spLocks noChangeArrowheads="1"/>
          </p:cNvSpPr>
          <p:nvPr/>
        </p:nvSpPr>
        <p:spPr bwMode="auto">
          <a:xfrm>
            <a:off x="894585" y="1935192"/>
            <a:ext cx="10372460" cy="461665"/>
          </a:xfrm>
          <a:prstGeom prst="rect">
            <a:avLst/>
          </a:prstGeom>
          <a:noFill/>
          <a:ln w="12700">
            <a:noFill/>
            <a:miter lim="800000"/>
            <a:headEnd/>
            <a:tailEnd/>
          </a:ln>
          <a:effectLst/>
        </p:spPr>
        <p:txBody>
          <a:bodyPr wrap="square">
            <a:spAutoFit/>
          </a:bodyPr>
          <a:lstStyle/>
          <a:p>
            <a:pPr marL="342900" indent="-342900" algn="l">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Some examples of </a:t>
            </a:r>
            <a:r>
              <a:rPr lang="en-US" sz="2400">
                <a:solidFill>
                  <a:srgbClr val="000000"/>
                </a:solidFill>
                <a:effectLst/>
                <a:latin typeface="+mn-lt"/>
                <a:cs typeface="Arial" panose="020B0604020202020204" pitchFamily="34" charset="0"/>
              </a:rPr>
              <a:t>on-going processes </a:t>
            </a:r>
            <a:r>
              <a:rPr lang="en-US" sz="2400" dirty="0">
                <a:solidFill>
                  <a:srgbClr val="000000"/>
                </a:solidFill>
                <a:effectLst/>
                <a:latin typeface="+mn-lt"/>
                <a:cs typeface="Arial" panose="020B0604020202020204" pitchFamily="34" charset="0"/>
              </a:rPr>
              <a:t>with </a:t>
            </a:r>
            <a:r>
              <a:rPr lang="en-US" sz="2400">
                <a:solidFill>
                  <a:srgbClr val="000000"/>
                </a:solidFill>
                <a:effectLst/>
                <a:latin typeface="+mn-lt"/>
                <a:cs typeface="Arial" panose="020B0604020202020204" pitchFamily="34" charset="0"/>
              </a:rPr>
              <a:t>infinite populations </a:t>
            </a:r>
            <a:r>
              <a:rPr lang="en-US" sz="2400" dirty="0">
                <a:solidFill>
                  <a:srgbClr val="000000"/>
                </a:solidFill>
                <a:effectLst/>
                <a:latin typeface="+mn-lt"/>
                <a:cs typeface="Arial" panose="020B0604020202020204" pitchFamily="34" charset="0"/>
              </a:rPr>
              <a:t>are:</a:t>
            </a:r>
          </a:p>
        </p:txBody>
      </p:sp>
      <p:sp>
        <p:nvSpPr>
          <p:cNvPr id="414732" name="Text Box 12"/>
          <p:cNvSpPr txBox="1">
            <a:spLocks noChangeArrowheads="1"/>
          </p:cNvSpPr>
          <p:nvPr/>
        </p:nvSpPr>
        <p:spPr bwMode="auto">
          <a:xfrm>
            <a:off x="317880" y="2398033"/>
            <a:ext cx="7404335" cy="461665"/>
          </a:xfrm>
          <a:prstGeom prst="rect">
            <a:avLst/>
          </a:prstGeom>
          <a:noFill/>
          <a:ln w="12700">
            <a:noFill/>
            <a:miter lim="800000"/>
            <a:headEnd/>
            <a:tailEnd/>
          </a:ln>
          <a:effectLst/>
        </p:spPr>
        <p:txBody>
          <a:bodyPr wrap="none">
            <a:spAutoFit/>
          </a:bodyPr>
          <a:lstStyle/>
          <a:p>
            <a:pPr marL="1196975" lvl="2" indent="-282575" algn="l">
              <a:buSzPct val="90000"/>
              <a:buFontTx/>
              <a:buChar char="•"/>
            </a:pPr>
            <a:r>
              <a:rPr lang="en-US" sz="2400" dirty="0">
                <a:solidFill>
                  <a:srgbClr val="000000"/>
                </a:solidFill>
                <a:effectLst/>
                <a:latin typeface="+mn-lt"/>
                <a:cs typeface="Arial" panose="020B0604020202020204" pitchFamily="34" charset="0"/>
              </a:rPr>
              <a:t> parts being manufactured on a production line</a:t>
            </a:r>
          </a:p>
        </p:txBody>
      </p:sp>
      <p:sp>
        <p:nvSpPr>
          <p:cNvPr id="8" name="Text Box 12"/>
          <p:cNvSpPr txBox="1">
            <a:spLocks noChangeArrowheads="1"/>
          </p:cNvSpPr>
          <p:nvPr/>
        </p:nvSpPr>
        <p:spPr bwMode="auto">
          <a:xfrm>
            <a:off x="320439" y="2851383"/>
            <a:ext cx="5436553" cy="461665"/>
          </a:xfrm>
          <a:prstGeom prst="rect">
            <a:avLst/>
          </a:prstGeom>
          <a:noFill/>
          <a:ln w="12700">
            <a:noFill/>
            <a:miter lim="800000"/>
            <a:headEnd/>
            <a:tailEnd/>
          </a:ln>
          <a:effectLst/>
        </p:spPr>
        <p:txBody>
          <a:bodyPr wrap="none">
            <a:spAutoFit/>
          </a:bodyPr>
          <a:lstStyle/>
          <a:p>
            <a:pPr lvl="2" algn="l">
              <a:buSzPct val="90000"/>
              <a:buFontTx/>
              <a:buChar char="•"/>
            </a:pPr>
            <a:r>
              <a:rPr lang="en-US" sz="2400" dirty="0">
                <a:solidFill>
                  <a:srgbClr val="000000"/>
                </a:solidFill>
                <a:effectLst/>
                <a:latin typeface="+mn-lt"/>
                <a:cs typeface="Arial" panose="020B0604020202020204" pitchFamily="34" charset="0"/>
              </a:rPr>
              <a:t>   transactions occurring at a bank</a:t>
            </a:r>
          </a:p>
        </p:txBody>
      </p:sp>
      <p:sp>
        <p:nvSpPr>
          <p:cNvPr id="9" name="Text Box 12"/>
          <p:cNvSpPr txBox="1">
            <a:spLocks noChangeArrowheads="1"/>
          </p:cNvSpPr>
          <p:nvPr/>
        </p:nvSpPr>
        <p:spPr bwMode="auto">
          <a:xfrm>
            <a:off x="323000" y="3281583"/>
            <a:ext cx="7271286" cy="461665"/>
          </a:xfrm>
          <a:prstGeom prst="rect">
            <a:avLst/>
          </a:prstGeom>
          <a:noFill/>
          <a:ln w="12700">
            <a:noFill/>
            <a:miter lim="800000"/>
            <a:headEnd/>
            <a:tailEnd/>
          </a:ln>
          <a:effectLst/>
        </p:spPr>
        <p:txBody>
          <a:bodyPr wrap="none">
            <a:spAutoFit/>
          </a:bodyPr>
          <a:lstStyle/>
          <a:p>
            <a:pPr lvl="2" algn="l">
              <a:buSzPct val="90000"/>
              <a:buFontTx/>
              <a:buChar char="•"/>
            </a:pPr>
            <a:r>
              <a:rPr lang="en-US" sz="2400" dirty="0">
                <a:solidFill>
                  <a:srgbClr val="000000"/>
                </a:solidFill>
                <a:effectLst/>
                <a:latin typeface="+mn-lt"/>
                <a:cs typeface="Arial" panose="020B0604020202020204" pitchFamily="34" charset="0"/>
              </a:rPr>
              <a:t>   telephone calls arriving at a technical help desk</a:t>
            </a:r>
          </a:p>
        </p:txBody>
      </p:sp>
      <p:sp>
        <p:nvSpPr>
          <p:cNvPr id="10" name="Text Box 12"/>
          <p:cNvSpPr txBox="1">
            <a:spLocks noChangeArrowheads="1"/>
          </p:cNvSpPr>
          <p:nvPr/>
        </p:nvSpPr>
        <p:spPr bwMode="auto">
          <a:xfrm>
            <a:off x="325560" y="3734933"/>
            <a:ext cx="4784067" cy="461665"/>
          </a:xfrm>
          <a:prstGeom prst="rect">
            <a:avLst/>
          </a:prstGeom>
          <a:noFill/>
          <a:ln w="12700">
            <a:noFill/>
            <a:miter lim="800000"/>
            <a:headEnd/>
            <a:tailEnd/>
          </a:ln>
          <a:effectLst/>
        </p:spPr>
        <p:txBody>
          <a:bodyPr wrap="none">
            <a:spAutoFit/>
          </a:bodyPr>
          <a:lstStyle/>
          <a:p>
            <a:pPr lvl="2" algn="l">
              <a:buSzPct val="90000"/>
              <a:buFontTx/>
              <a:buChar char="•"/>
            </a:pPr>
            <a:r>
              <a:rPr lang="en-US" sz="2400" dirty="0">
                <a:solidFill>
                  <a:srgbClr val="000000"/>
                </a:solidFill>
                <a:effectLst/>
                <a:latin typeface="+mn-lt"/>
                <a:cs typeface="Arial" panose="020B0604020202020204" pitchFamily="34" charset="0"/>
              </a:rPr>
              <a:t>   customers entering a store</a:t>
            </a:r>
          </a:p>
        </p:txBody>
      </p:sp>
      <p:sp>
        <p:nvSpPr>
          <p:cNvPr id="2" name="Slide Number Placeholder 1"/>
          <p:cNvSpPr>
            <a:spLocks noGrp="1"/>
          </p:cNvSpPr>
          <p:nvPr>
            <p:ph type="sldNum" sz="quarter" idx="12"/>
          </p:nvPr>
        </p:nvSpPr>
        <p:spPr/>
        <p:txBody>
          <a:bodyPr/>
          <a:lstStyle/>
          <a:p>
            <a:fld id="{949EBC64-41CB-41B8-B6DF-9B1367312BD4}" type="slidenum">
              <a:rPr lang="en-US" smtClean="0"/>
              <a:t>12</a:t>
            </a:fld>
            <a:endParaRPr lang="en-US"/>
          </a:p>
        </p:txBody>
      </p:sp>
      <p:sp>
        <p:nvSpPr>
          <p:cNvPr id="12" name="Rectangle 4"/>
          <p:cNvSpPr>
            <a:spLocks noChangeArrowheads="1"/>
          </p:cNvSpPr>
          <p:nvPr/>
        </p:nvSpPr>
        <p:spPr bwMode="auto">
          <a:xfrm>
            <a:off x="890571" y="551878"/>
            <a:ext cx="10337562" cy="56673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Sampling from an Infinite Population</a:t>
            </a: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52" name="Text Box 16"/>
          <p:cNvSpPr txBox="1">
            <a:spLocks noChangeArrowheads="1"/>
          </p:cNvSpPr>
          <p:nvPr/>
        </p:nvSpPr>
        <p:spPr bwMode="auto">
          <a:xfrm>
            <a:off x="907630" y="2266447"/>
            <a:ext cx="10295333" cy="757130"/>
          </a:xfrm>
          <a:prstGeom prst="rect">
            <a:avLst/>
          </a:prstGeom>
          <a:noFill/>
          <a:ln w="12700">
            <a:noFill/>
            <a:miter lim="800000"/>
            <a:headEnd/>
            <a:tailEnd/>
          </a:ln>
          <a:effectLst/>
        </p:spPr>
        <p:txBody>
          <a:bodyPr wrap="square">
            <a:spAutoFit/>
          </a:bodyPr>
          <a:lstStyle/>
          <a:p>
            <a:pPr marL="342900" indent="-342900" algn="l">
              <a:lnSpc>
                <a:spcPct val="90000"/>
              </a:lnSpc>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A </a:t>
            </a:r>
            <a:r>
              <a:rPr lang="en-US" sz="2400" u="sng" dirty="0">
                <a:solidFill>
                  <a:srgbClr val="000000"/>
                </a:solidFill>
                <a:effectLst/>
                <a:latin typeface="+mn-lt"/>
                <a:cs typeface="Arial" panose="020B0604020202020204" pitchFamily="34" charset="0"/>
              </a:rPr>
              <a:t>random sample from an infinite population</a:t>
            </a:r>
            <a:r>
              <a:rPr lang="en-US" sz="2400" dirty="0">
                <a:solidFill>
                  <a:srgbClr val="000000"/>
                </a:solidFill>
                <a:effectLst/>
                <a:latin typeface="+mn-lt"/>
                <a:cs typeface="Arial" panose="020B0604020202020204" pitchFamily="34" charset="0"/>
              </a:rPr>
              <a:t> is a sample selected such that the following conditions are satisfied.</a:t>
            </a:r>
          </a:p>
        </p:txBody>
      </p:sp>
      <p:sp>
        <p:nvSpPr>
          <p:cNvPr id="116753" name="Text Box 17"/>
          <p:cNvSpPr txBox="1">
            <a:spLocks noChangeArrowheads="1"/>
          </p:cNvSpPr>
          <p:nvPr/>
        </p:nvSpPr>
        <p:spPr bwMode="auto">
          <a:xfrm>
            <a:off x="816657" y="3077532"/>
            <a:ext cx="10373456" cy="424732"/>
          </a:xfrm>
          <a:prstGeom prst="rect">
            <a:avLst/>
          </a:prstGeom>
          <a:noFill/>
          <a:ln w="12700">
            <a:noFill/>
            <a:miter lim="800000"/>
            <a:headEnd/>
            <a:tailEnd/>
          </a:ln>
          <a:effectLst/>
        </p:spPr>
        <p:txBody>
          <a:bodyPr wrap="square">
            <a:spAutoFit/>
          </a:bodyPr>
          <a:lstStyle/>
          <a:p>
            <a:pPr marL="800100" lvl="1" indent="-342900" algn="l">
              <a:lnSpc>
                <a:spcPct val="90000"/>
              </a:lnSpc>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Each element selected comes from the population of interest.</a:t>
            </a:r>
          </a:p>
        </p:txBody>
      </p:sp>
      <p:sp>
        <p:nvSpPr>
          <p:cNvPr id="8" name="Text Box 10"/>
          <p:cNvSpPr txBox="1">
            <a:spLocks noChangeArrowheads="1"/>
          </p:cNvSpPr>
          <p:nvPr/>
        </p:nvSpPr>
        <p:spPr bwMode="auto">
          <a:xfrm>
            <a:off x="888627" y="1090819"/>
            <a:ext cx="10314336" cy="1200329"/>
          </a:xfrm>
          <a:prstGeom prst="rect">
            <a:avLst/>
          </a:prstGeom>
          <a:noFill/>
          <a:ln w="12700">
            <a:noFill/>
            <a:miter lim="800000"/>
            <a:headEnd/>
            <a:tailEnd/>
          </a:ln>
          <a:effectLst/>
        </p:spPr>
        <p:txBody>
          <a:bodyPr wrap="square">
            <a:spAutoFit/>
          </a:bodyPr>
          <a:lstStyle/>
          <a:p>
            <a:pPr marL="342900" indent="-342900" algn="l">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In the case of an infinite population, we must select a </a:t>
            </a:r>
            <a:r>
              <a:rPr lang="en-US" sz="2400" u="sng" dirty="0">
                <a:solidFill>
                  <a:srgbClr val="000000"/>
                </a:solidFill>
                <a:effectLst/>
                <a:latin typeface="+mn-lt"/>
                <a:cs typeface="Arial" panose="020B0604020202020204" pitchFamily="34" charset="0"/>
              </a:rPr>
              <a:t>random sample</a:t>
            </a:r>
            <a:r>
              <a:rPr lang="en-US" sz="2400" dirty="0">
                <a:solidFill>
                  <a:srgbClr val="000000"/>
                </a:solidFill>
                <a:effectLst/>
                <a:latin typeface="+mn-lt"/>
                <a:cs typeface="Arial" panose="020B0604020202020204" pitchFamily="34" charset="0"/>
              </a:rPr>
              <a:t> in order to make valid statistical inferences about the population from which the sample is taken.</a:t>
            </a:r>
          </a:p>
        </p:txBody>
      </p:sp>
      <p:sp>
        <p:nvSpPr>
          <p:cNvPr id="9" name="Text Box 17"/>
          <p:cNvSpPr txBox="1">
            <a:spLocks noChangeArrowheads="1"/>
          </p:cNvSpPr>
          <p:nvPr/>
        </p:nvSpPr>
        <p:spPr bwMode="auto">
          <a:xfrm>
            <a:off x="807928" y="3542220"/>
            <a:ext cx="10370895" cy="424732"/>
          </a:xfrm>
          <a:prstGeom prst="rect">
            <a:avLst/>
          </a:prstGeom>
          <a:noFill/>
          <a:ln w="12700">
            <a:noFill/>
            <a:miter lim="800000"/>
            <a:headEnd/>
            <a:tailEnd/>
          </a:ln>
          <a:effectLst/>
        </p:spPr>
        <p:txBody>
          <a:bodyPr wrap="square">
            <a:spAutoFit/>
          </a:bodyPr>
          <a:lstStyle/>
          <a:p>
            <a:pPr marL="800100" lvl="1" indent="-342900" algn="l">
              <a:lnSpc>
                <a:spcPct val="90000"/>
              </a:lnSpc>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Each element is selected independently.</a:t>
            </a:r>
          </a:p>
        </p:txBody>
      </p:sp>
      <p:sp>
        <p:nvSpPr>
          <p:cNvPr id="2" name="Slide Number Placeholder 1"/>
          <p:cNvSpPr>
            <a:spLocks noGrp="1"/>
          </p:cNvSpPr>
          <p:nvPr>
            <p:ph type="sldNum" sz="quarter" idx="12"/>
          </p:nvPr>
        </p:nvSpPr>
        <p:spPr/>
        <p:txBody>
          <a:bodyPr/>
          <a:lstStyle/>
          <a:p>
            <a:fld id="{949EBC64-41CB-41B8-B6DF-9B1367312BD4}" type="slidenum">
              <a:rPr lang="en-US" smtClean="0"/>
              <a:t>13</a:t>
            </a:fld>
            <a:endParaRPr lang="en-US"/>
          </a:p>
        </p:txBody>
      </p:sp>
      <p:sp>
        <p:nvSpPr>
          <p:cNvPr id="10" name="Rectangle 4"/>
          <p:cNvSpPr>
            <a:spLocks noChangeArrowheads="1"/>
          </p:cNvSpPr>
          <p:nvPr/>
        </p:nvSpPr>
        <p:spPr bwMode="auto">
          <a:xfrm>
            <a:off x="890571" y="551878"/>
            <a:ext cx="10337562" cy="56673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Sampling from an Infinite Population</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895468" y="2731662"/>
            <a:ext cx="10225656" cy="711072"/>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i="1" dirty="0">
                <a:solidFill>
                  <a:srgbClr val="000000"/>
                </a:solidFill>
                <a:effectLst/>
                <a:latin typeface="+mn-lt"/>
                <a:cs typeface="Arial" panose="020B0604020202020204" pitchFamily="34" charset="0"/>
              </a:rPr>
              <a:t>s</a:t>
            </a:r>
            <a:r>
              <a:rPr lang="en-US" sz="2400" dirty="0">
                <a:solidFill>
                  <a:srgbClr val="000000"/>
                </a:solidFill>
                <a:effectLst/>
                <a:latin typeface="+mn-lt"/>
                <a:cs typeface="Arial" panose="020B0604020202020204" pitchFamily="34" charset="0"/>
              </a:rPr>
              <a:t> is the </a:t>
            </a:r>
            <a:r>
              <a:rPr lang="en-US" sz="2400" u="sng" dirty="0">
                <a:solidFill>
                  <a:srgbClr val="000000"/>
                </a:solidFill>
                <a:effectLst/>
                <a:latin typeface="+mn-lt"/>
                <a:cs typeface="Arial" panose="020B0604020202020204" pitchFamily="34" charset="0"/>
              </a:rPr>
              <a:t>point estimator</a:t>
            </a:r>
            <a:r>
              <a:rPr lang="en-US" sz="2400" dirty="0">
                <a:solidFill>
                  <a:srgbClr val="000000"/>
                </a:solidFill>
                <a:effectLst/>
                <a:latin typeface="+mn-lt"/>
                <a:cs typeface="Arial" panose="020B0604020202020204" pitchFamily="34" charset="0"/>
              </a:rPr>
              <a:t> of the population standard deviation </a:t>
            </a:r>
            <a:r>
              <a:rPr lang="en-US" sz="2400" i="1" dirty="0">
                <a:solidFill>
                  <a:srgbClr val="000000"/>
                </a:solidFill>
                <a:effectLst/>
                <a:latin typeface="Symbol" panose="05050102010706020507" pitchFamily="18" charset="2"/>
                <a:cs typeface="Arial" panose="020B0604020202020204" pitchFamily="34" charset="0"/>
              </a:rPr>
              <a:t></a:t>
            </a:r>
            <a:r>
              <a:rPr lang="en-US" sz="2400" dirty="0">
                <a:solidFill>
                  <a:srgbClr val="000000"/>
                </a:solidFill>
                <a:effectLst/>
                <a:latin typeface="+mn-lt"/>
                <a:cs typeface="Arial" panose="020B0604020202020204" pitchFamily="34" charset="0"/>
              </a:rPr>
              <a:t>.</a:t>
            </a:r>
          </a:p>
        </p:txBody>
      </p:sp>
      <p:sp>
        <p:nvSpPr>
          <p:cNvPr id="245764" name="Rectangle 4"/>
          <p:cNvSpPr>
            <a:spLocks noChangeArrowheads="1"/>
          </p:cNvSpPr>
          <p:nvPr/>
        </p:nvSpPr>
        <p:spPr bwMode="auto">
          <a:xfrm>
            <a:off x="895468" y="1456029"/>
            <a:ext cx="10225657" cy="1094894"/>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In </a:t>
            </a:r>
            <a:r>
              <a:rPr lang="en-US" sz="2400" u="sng" dirty="0">
                <a:solidFill>
                  <a:srgbClr val="000000"/>
                </a:solidFill>
                <a:effectLst/>
                <a:latin typeface="+mn-lt"/>
                <a:cs typeface="Arial" panose="020B0604020202020204" pitchFamily="34" charset="0"/>
              </a:rPr>
              <a:t>point estimation</a:t>
            </a:r>
            <a:r>
              <a:rPr lang="en-US" sz="2400" dirty="0">
                <a:solidFill>
                  <a:srgbClr val="000000"/>
                </a:solidFill>
                <a:effectLst/>
                <a:latin typeface="+mn-lt"/>
                <a:cs typeface="Arial" panose="020B0604020202020204" pitchFamily="34" charset="0"/>
              </a:rPr>
              <a:t> we use the data from the sample to compute a value of a sample statistic that serves as an estimate of a population parameter.</a:t>
            </a:r>
          </a:p>
        </p:txBody>
      </p:sp>
      <p:sp>
        <p:nvSpPr>
          <p:cNvPr id="245768" name="Rectangle 8"/>
          <p:cNvSpPr>
            <a:spLocks noChangeArrowheads="1"/>
          </p:cNvSpPr>
          <p:nvPr/>
        </p:nvSpPr>
        <p:spPr bwMode="auto">
          <a:xfrm>
            <a:off x="871115" y="426236"/>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Point Estimation</a:t>
            </a:r>
          </a:p>
        </p:txBody>
      </p:sp>
      <mc:AlternateContent xmlns:mc="http://schemas.openxmlformats.org/markup-compatibility/2006" xmlns:a14="http://schemas.microsoft.com/office/drawing/2010/main">
        <mc:Choice Requires="a14">
          <p:sp>
            <p:nvSpPr>
              <p:cNvPr id="245763" name="Rectangle 3"/>
              <p:cNvSpPr>
                <a:spLocks noChangeArrowheads="1"/>
              </p:cNvSpPr>
              <p:nvPr/>
            </p:nvSpPr>
            <p:spPr bwMode="auto">
              <a:xfrm>
                <a:off x="895468" y="2287872"/>
                <a:ext cx="10225656" cy="725889"/>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We refer to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as the </a:t>
                </a:r>
                <a:r>
                  <a:rPr lang="en-US" sz="2400" u="sng" dirty="0">
                    <a:solidFill>
                      <a:srgbClr val="000000"/>
                    </a:solidFill>
                    <a:effectLst/>
                    <a:latin typeface="+mn-lt"/>
                    <a:cs typeface="Arial" panose="020B0604020202020204" pitchFamily="34" charset="0"/>
                  </a:rPr>
                  <a:t>point estimator</a:t>
                </a:r>
                <a:r>
                  <a:rPr lang="en-US" sz="2400" dirty="0">
                    <a:solidFill>
                      <a:srgbClr val="000000"/>
                    </a:solidFill>
                    <a:effectLst/>
                    <a:latin typeface="+mn-lt"/>
                    <a:cs typeface="Arial" panose="020B0604020202020204" pitchFamily="34" charset="0"/>
                  </a:rPr>
                  <a:t> of the population mean </a:t>
                </a:r>
                <a:r>
                  <a:rPr lang="en-US" sz="2400" i="1" dirty="0">
                    <a:solidFill>
                      <a:srgbClr val="000000"/>
                    </a:solidFill>
                    <a:effectLst/>
                    <a:latin typeface="Symbol" panose="05050102010706020507" pitchFamily="18" charset="2"/>
                    <a:cs typeface="Arial" panose="020B0604020202020204" pitchFamily="34" charset="0"/>
                  </a:rPr>
                  <a:t></a:t>
                </a:r>
                <a:r>
                  <a:rPr lang="en-US" sz="2400" dirty="0">
                    <a:solidFill>
                      <a:srgbClr val="000000"/>
                    </a:solidFill>
                    <a:effectLst/>
                    <a:latin typeface="+mn-lt"/>
                    <a:cs typeface="Arial" panose="020B0604020202020204" pitchFamily="34" charset="0"/>
                  </a:rPr>
                  <a:t>.</a:t>
                </a:r>
              </a:p>
            </p:txBody>
          </p:sp>
        </mc:Choice>
        <mc:Fallback xmlns="">
          <p:sp>
            <p:nvSpPr>
              <p:cNvPr id="245763" name="Rectangle 3"/>
              <p:cNvSpPr>
                <a:spLocks noRot="1" noChangeAspect="1" noMove="1" noResize="1" noEditPoints="1" noAdjustHandles="1" noChangeArrowheads="1" noChangeShapeType="1" noTextEdit="1"/>
              </p:cNvSpPr>
              <p:nvPr/>
            </p:nvSpPr>
            <p:spPr bwMode="auto">
              <a:xfrm>
                <a:off x="895468" y="2287872"/>
                <a:ext cx="10225656" cy="725889"/>
              </a:xfrm>
              <a:prstGeom prst="rect">
                <a:avLst/>
              </a:prstGeom>
              <a:blipFill rotWithShape="1">
                <a:blip r:embed="rId3"/>
                <a:stretch>
                  <a:fillRect l="-654"/>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771" name="Rectangle 11"/>
              <p:cNvSpPr>
                <a:spLocks noChangeArrowheads="1"/>
              </p:cNvSpPr>
              <p:nvPr/>
            </p:nvSpPr>
            <p:spPr bwMode="auto">
              <a:xfrm>
                <a:off x="895469" y="3315151"/>
                <a:ext cx="10225656" cy="617537"/>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is the </a:t>
                </a:r>
                <a:r>
                  <a:rPr lang="en-US" sz="2400" u="sng" dirty="0">
                    <a:solidFill>
                      <a:srgbClr val="000000"/>
                    </a:solidFill>
                    <a:effectLst/>
                    <a:latin typeface="+mn-lt"/>
                    <a:cs typeface="Arial" panose="020B0604020202020204" pitchFamily="34" charset="0"/>
                  </a:rPr>
                  <a:t>point estimator</a:t>
                </a:r>
                <a:r>
                  <a:rPr lang="en-US" sz="2400" dirty="0">
                    <a:solidFill>
                      <a:srgbClr val="000000"/>
                    </a:solidFill>
                    <a:effectLst/>
                    <a:latin typeface="+mn-lt"/>
                    <a:cs typeface="Arial" panose="020B0604020202020204" pitchFamily="34" charset="0"/>
                  </a:rPr>
                  <a:t> of the population proportion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p>
            </p:txBody>
          </p:sp>
        </mc:Choice>
        <mc:Fallback xmlns="">
          <p:sp>
            <p:nvSpPr>
              <p:cNvPr id="245771" name="Rectangle 11"/>
              <p:cNvSpPr>
                <a:spLocks noRot="1" noChangeAspect="1" noMove="1" noResize="1" noEditPoints="1" noAdjustHandles="1" noChangeArrowheads="1" noChangeShapeType="1" noTextEdit="1"/>
              </p:cNvSpPr>
              <p:nvPr/>
            </p:nvSpPr>
            <p:spPr bwMode="auto">
              <a:xfrm>
                <a:off x="895469" y="3315151"/>
                <a:ext cx="10225656" cy="617537"/>
              </a:xfrm>
              <a:prstGeom prst="rect">
                <a:avLst/>
              </a:prstGeom>
              <a:blipFill rotWithShape="1">
                <a:blip r:embed="rId4"/>
                <a:stretch>
                  <a:fillRect l="-654" b="-6542"/>
                </a:stretch>
              </a:blipFill>
              <a:ln w="12700">
                <a:noFill/>
                <a:miter lim="800000"/>
                <a:headEnd/>
                <a:tailEnd/>
              </a:ln>
              <a:effectLst/>
            </p:spPr>
            <p:txBody>
              <a:bodyPr/>
              <a:lstStyle/>
              <a:p>
                <a:r>
                  <a:rPr lang="en-US">
                    <a:noFill/>
                  </a:rPr>
                  <a:t> </a:t>
                </a:r>
              </a:p>
            </p:txBody>
          </p:sp>
        </mc:Fallback>
      </mc:AlternateContent>
      <p:sp>
        <p:nvSpPr>
          <p:cNvPr id="245779" name="Rectangle 19"/>
          <p:cNvSpPr>
            <a:spLocks noChangeArrowheads="1"/>
          </p:cNvSpPr>
          <p:nvPr/>
        </p:nvSpPr>
        <p:spPr bwMode="auto">
          <a:xfrm>
            <a:off x="895468" y="1012639"/>
            <a:ext cx="10225657" cy="617537"/>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u="sng" dirty="0">
                <a:solidFill>
                  <a:srgbClr val="000000"/>
                </a:solidFill>
                <a:effectLst/>
                <a:latin typeface="+mn-lt"/>
                <a:cs typeface="Arial" panose="020B0604020202020204" pitchFamily="34" charset="0"/>
              </a:rPr>
              <a:t>Point estimation</a:t>
            </a:r>
            <a:r>
              <a:rPr lang="en-US" sz="2400" dirty="0">
                <a:solidFill>
                  <a:srgbClr val="000000"/>
                </a:solidFill>
                <a:effectLst/>
                <a:latin typeface="+mn-lt"/>
                <a:cs typeface="Arial" panose="020B0604020202020204" pitchFamily="34" charset="0"/>
              </a:rPr>
              <a:t> is a form of statistical inference.</a:t>
            </a:r>
          </a:p>
        </p:txBody>
      </p:sp>
      <p:sp>
        <p:nvSpPr>
          <p:cNvPr id="2" name="Slide Number Placeholder 1"/>
          <p:cNvSpPr>
            <a:spLocks noGrp="1"/>
          </p:cNvSpPr>
          <p:nvPr>
            <p:ph type="sldNum" sz="quarter" idx="12"/>
          </p:nvPr>
        </p:nvSpPr>
        <p:spPr/>
        <p:txBody>
          <a:bodyPr/>
          <a:lstStyle/>
          <a:p>
            <a:fld id="{949EBC64-41CB-41B8-B6DF-9B1367312BD4}" type="slidenum">
              <a:rPr lang="en-US" smtClean="0"/>
              <a:t>14</a:t>
            </a:fld>
            <a:endParaRPr lang="en-US"/>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1357651" y="1619251"/>
            <a:ext cx="10164425" cy="1485193"/>
          </a:xfrm>
          <a:prstGeom prst="rect">
            <a:avLst/>
          </a:prstGeom>
          <a:noFill/>
          <a:ln w="12700">
            <a:noFill/>
            <a:miter lim="800000"/>
            <a:headEnd/>
            <a:tailEnd/>
          </a:ln>
          <a:effectLst/>
        </p:spPr>
        <p:txBody>
          <a:bodyPr lIns="90488" tIns="44450" rIns="90488" bIns="44450"/>
          <a:lstStyle/>
          <a:p>
            <a:pPr indent="338138" algn="l">
              <a:lnSpc>
                <a:spcPct val="90000"/>
              </a:lnSpc>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Recall that St. Andrew’s College received 900 applications from prospective students.  The application form contains a variety of information including the individual’s Scholastic Aptitude Test (SAT) score and whether or not the individual desires on-campus housing.</a:t>
            </a:r>
          </a:p>
        </p:txBody>
      </p:sp>
      <p:sp>
        <p:nvSpPr>
          <p:cNvPr id="424963" name="Rectangle 3"/>
          <p:cNvSpPr>
            <a:spLocks noChangeArrowheads="1"/>
          </p:cNvSpPr>
          <p:nvPr/>
        </p:nvSpPr>
        <p:spPr bwMode="auto">
          <a:xfrm>
            <a:off x="891853" y="1067577"/>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
        <p:nvSpPr>
          <p:cNvPr id="424969" name="Rectangle 9"/>
          <p:cNvSpPr>
            <a:spLocks noChangeArrowheads="1"/>
          </p:cNvSpPr>
          <p:nvPr/>
        </p:nvSpPr>
        <p:spPr bwMode="auto">
          <a:xfrm>
            <a:off x="1355539" y="2989781"/>
            <a:ext cx="10065188" cy="1141942"/>
          </a:xfrm>
          <a:prstGeom prst="rect">
            <a:avLst/>
          </a:prstGeom>
          <a:noFill/>
          <a:ln w="12700">
            <a:noFill/>
            <a:miter lim="800000"/>
            <a:headEnd/>
            <a:tailEnd/>
          </a:ln>
          <a:effectLst/>
        </p:spPr>
        <p:txBody>
          <a:bodyPr lIns="90488" tIns="44450" rIns="90488" bIns="44450"/>
          <a:lstStyle/>
          <a:p>
            <a:pPr indent="338138" algn="l">
              <a:lnSpc>
                <a:spcPct val="90000"/>
              </a:lnSpc>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At a meeting in a few hours, the Director of Admissions would like to announce the average SAT score and the proportion of applicants that want to live on campus, for the population of 900 applicants.</a:t>
            </a:r>
          </a:p>
        </p:txBody>
      </p:sp>
      <p:sp>
        <p:nvSpPr>
          <p:cNvPr id="2" name="Slide Number Placeholder 1"/>
          <p:cNvSpPr>
            <a:spLocks noGrp="1"/>
          </p:cNvSpPr>
          <p:nvPr>
            <p:ph type="sldNum" sz="quarter" idx="12"/>
          </p:nvPr>
        </p:nvSpPr>
        <p:spPr/>
        <p:txBody>
          <a:bodyPr/>
          <a:lstStyle/>
          <a:p>
            <a:fld id="{949EBC64-41CB-41B8-B6DF-9B1367312BD4}" type="slidenum">
              <a:rPr lang="en-US" smtClean="0"/>
              <a:t>15</a:t>
            </a:fld>
            <a:endParaRPr lang="en-US"/>
          </a:p>
        </p:txBody>
      </p:sp>
      <p:sp>
        <p:nvSpPr>
          <p:cNvPr id="7" name="Rectangle 8"/>
          <p:cNvSpPr>
            <a:spLocks noChangeArrowheads="1"/>
          </p:cNvSpPr>
          <p:nvPr/>
        </p:nvSpPr>
        <p:spPr bwMode="auto">
          <a:xfrm>
            <a:off x="871115" y="426236"/>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Point Estimation</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05" name="Rectangle 265"/>
          <p:cNvSpPr>
            <a:spLocks noChangeArrowheads="1"/>
          </p:cNvSpPr>
          <p:nvPr/>
        </p:nvSpPr>
        <p:spPr bwMode="auto">
          <a:xfrm>
            <a:off x="891853" y="1067577"/>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
        <p:nvSpPr>
          <p:cNvPr id="420113" name="Rectangle 273"/>
          <p:cNvSpPr>
            <a:spLocks noChangeArrowheads="1"/>
          </p:cNvSpPr>
          <p:nvPr/>
        </p:nvSpPr>
        <p:spPr bwMode="auto">
          <a:xfrm>
            <a:off x="1368207" y="1620133"/>
            <a:ext cx="9879382" cy="2195512"/>
          </a:xfrm>
          <a:prstGeom prst="rect">
            <a:avLst/>
          </a:prstGeom>
          <a:noFill/>
          <a:ln w="12700">
            <a:noFill/>
            <a:miter lim="800000"/>
            <a:headEnd/>
            <a:tailEnd/>
          </a:ln>
          <a:effectLst/>
        </p:spPr>
        <p:txBody>
          <a:bodyPr lIns="90488" tIns="44450" rIns="90488" bIns="44450"/>
          <a:lstStyle/>
          <a:p>
            <a:pPr indent="338138" algn="l">
              <a:lnSpc>
                <a:spcPct val="110000"/>
              </a:lnSpc>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     However, the necessary data on the applicants have not yet been entered in the college’s computerized database.  So, the Director decides to estimate the values of the population parameters of interest based on sample statistics.  The sample of 30 applicants is selected using computer-generated random numbers.</a:t>
            </a:r>
          </a:p>
        </p:txBody>
      </p:sp>
      <p:sp>
        <p:nvSpPr>
          <p:cNvPr id="2" name="Slide Number Placeholder 1"/>
          <p:cNvSpPr>
            <a:spLocks noGrp="1"/>
          </p:cNvSpPr>
          <p:nvPr>
            <p:ph type="sldNum" sz="quarter" idx="12"/>
          </p:nvPr>
        </p:nvSpPr>
        <p:spPr/>
        <p:txBody>
          <a:bodyPr/>
          <a:lstStyle/>
          <a:p>
            <a:fld id="{949EBC64-41CB-41B8-B6DF-9B1367312BD4}" type="slidenum">
              <a:rPr lang="en-US" smtClean="0"/>
              <a:t>16</a:t>
            </a:fld>
            <a:endParaRPr lang="en-US"/>
          </a:p>
        </p:txBody>
      </p:sp>
      <p:sp>
        <p:nvSpPr>
          <p:cNvPr id="6" name="Rectangle 8"/>
          <p:cNvSpPr>
            <a:spLocks noChangeArrowheads="1"/>
          </p:cNvSpPr>
          <p:nvPr/>
        </p:nvSpPr>
        <p:spPr bwMode="auto">
          <a:xfrm>
            <a:off x="871115" y="426236"/>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Point Estimation</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802" name="Rectangle 442"/>
              <p:cNvSpPr>
                <a:spLocks noChangeArrowheads="1"/>
              </p:cNvSpPr>
              <p:nvPr/>
            </p:nvSpPr>
            <p:spPr bwMode="auto">
              <a:xfrm>
                <a:off x="893052" y="1080524"/>
                <a:ext cx="8031881" cy="509587"/>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r>
                      <a:rPr lang="en-US" sz="2400" b="0" i="1" smtClean="0">
                        <a:solidFill>
                          <a:srgbClr val="000000"/>
                        </a:solidFill>
                        <a:effectLst/>
                        <a:latin typeface="Cambria Math"/>
                      </a:rPr>
                      <m:t> </m:t>
                    </m:r>
                  </m:oMath>
                </a14:m>
                <a:r>
                  <a:rPr lang="en-US" sz="2400" dirty="0">
                    <a:solidFill>
                      <a:srgbClr val="000000"/>
                    </a:solidFill>
                    <a:effectLst/>
                    <a:latin typeface="+mn-lt"/>
                    <a:cs typeface="Arial" panose="020B0604020202020204" pitchFamily="34" charset="0"/>
                  </a:rPr>
                  <a:t> as Point Estimator of </a:t>
                </a:r>
                <a:r>
                  <a:rPr lang="en-US" sz="2400" i="1" dirty="0">
                    <a:solidFill>
                      <a:srgbClr val="000000"/>
                    </a:solidFill>
                    <a:effectLst/>
                    <a:latin typeface="Symbol" panose="05050102010706020507" pitchFamily="18" charset="2"/>
                    <a:cs typeface="Arial" panose="020B0604020202020204" pitchFamily="34" charset="0"/>
                  </a:rPr>
                  <a:t></a:t>
                </a:r>
                <a:endParaRPr lang="en-US" sz="2400" dirty="0">
                  <a:solidFill>
                    <a:srgbClr val="000000"/>
                  </a:solidFill>
                  <a:effectLst/>
                  <a:latin typeface="Symbol" panose="05050102010706020507" pitchFamily="18" charset="2"/>
                  <a:cs typeface="Arial" panose="020B0604020202020204" pitchFamily="34" charset="0"/>
                </a:endParaRPr>
              </a:p>
            </p:txBody>
          </p:sp>
        </mc:Choice>
        <mc:Fallback xmlns="">
          <p:sp>
            <p:nvSpPr>
              <p:cNvPr id="15802" name="Rectangle 442"/>
              <p:cNvSpPr>
                <a:spLocks noRot="1" noChangeAspect="1" noMove="1" noResize="1" noEditPoints="1" noAdjustHandles="1" noChangeArrowheads="1" noChangeShapeType="1" noTextEdit="1"/>
              </p:cNvSpPr>
              <p:nvPr/>
            </p:nvSpPr>
            <p:spPr bwMode="auto">
              <a:xfrm>
                <a:off x="893052" y="1080524"/>
                <a:ext cx="8031881" cy="509587"/>
              </a:xfrm>
              <a:prstGeom prst="rect">
                <a:avLst/>
              </a:prstGeom>
              <a:blipFill rotWithShape="1">
                <a:blip r:embed="rId3"/>
                <a:stretch>
                  <a:fillRect l="-986" t="-11905" b="-16667"/>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04" name="Rectangle 444"/>
              <p:cNvSpPr>
                <a:spLocks noChangeArrowheads="1"/>
              </p:cNvSpPr>
              <p:nvPr/>
            </p:nvSpPr>
            <p:spPr bwMode="auto">
              <a:xfrm>
                <a:off x="897735" y="3929557"/>
                <a:ext cx="5928896" cy="509587"/>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r>
                      <a:rPr lang="en-US" sz="2400" b="0" i="1" smtClean="0">
                        <a:solidFill>
                          <a:srgbClr val="000000"/>
                        </a:solidFill>
                        <a:effectLst/>
                        <a:latin typeface="Cambria Math"/>
                      </a:rPr>
                      <m:t>  </m:t>
                    </m:r>
                  </m:oMath>
                </a14:m>
                <a:r>
                  <a:rPr lang="en-US" sz="2400" dirty="0">
                    <a:solidFill>
                      <a:srgbClr val="000000"/>
                    </a:solidFill>
                    <a:effectLst/>
                    <a:latin typeface="+mn-lt"/>
                    <a:cs typeface="Arial" panose="020B0604020202020204" pitchFamily="34" charset="0"/>
                  </a:rPr>
                  <a:t>as Point Estimator of </a:t>
                </a:r>
                <a:r>
                  <a:rPr lang="en-US" sz="2400" i="1" dirty="0">
                    <a:solidFill>
                      <a:srgbClr val="000000"/>
                    </a:solidFill>
                    <a:effectLst/>
                    <a:latin typeface="+mn-lt"/>
                    <a:cs typeface="Arial" panose="020B0604020202020204" pitchFamily="34" charset="0"/>
                  </a:rPr>
                  <a:t>p</a:t>
                </a:r>
                <a:endParaRPr lang="en-US" sz="2400" dirty="0">
                  <a:solidFill>
                    <a:srgbClr val="000000"/>
                  </a:solidFill>
                  <a:effectLst/>
                  <a:latin typeface="+mn-lt"/>
                  <a:cs typeface="Arial" panose="020B0604020202020204" pitchFamily="34" charset="0"/>
                </a:endParaRPr>
              </a:p>
            </p:txBody>
          </p:sp>
        </mc:Choice>
        <mc:Fallback xmlns="">
          <p:sp>
            <p:nvSpPr>
              <p:cNvPr id="15804" name="Rectangle 444"/>
              <p:cNvSpPr>
                <a:spLocks noRot="1" noChangeAspect="1" noMove="1" noResize="1" noEditPoints="1" noAdjustHandles="1" noChangeArrowheads="1" noChangeShapeType="1" noTextEdit="1"/>
              </p:cNvSpPr>
              <p:nvPr/>
            </p:nvSpPr>
            <p:spPr bwMode="auto">
              <a:xfrm>
                <a:off x="897735" y="3929557"/>
                <a:ext cx="5928896" cy="509587"/>
              </a:xfrm>
              <a:prstGeom prst="rect">
                <a:avLst/>
              </a:prstGeom>
              <a:blipFill rotWithShape="1">
                <a:blip r:embed="rId4"/>
                <a:stretch>
                  <a:fillRect l="-1336" t="-10843" b="-16867"/>
                </a:stretch>
              </a:blipFill>
              <a:ln w="12700">
                <a:noFill/>
                <a:miter lim="800000"/>
                <a:headEnd/>
                <a:tailEnd/>
              </a:ln>
              <a:effectLst/>
            </p:spPr>
            <p:txBody>
              <a:bodyPr/>
              <a:lstStyle/>
              <a:p>
                <a:r>
                  <a:rPr lang="en-US">
                    <a:noFill/>
                  </a:rPr>
                  <a:t> </a:t>
                </a:r>
              </a:p>
            </p:txBody>
          </p:sp>
        </mc:Fallback>
      </mc:AlternateContent>
      <p:sp>
        <p:nvSpPr>
          <p:cNvPr id="15801" name="Text Box 441"/>
          <p:cNvSpPr txBox="1">
            <a:spLocks noChangeArrowheads="1"/>
          </p:cNvSpPr>
          <p:nvPr/>
        </p:nvSpPr>
        <p:spPr bwMode="auto">
          <a:xfrm>
            <a:off x="1792544" y="5069244"/>
            <a:ext cx="8694836" cy="830997"/>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Note:  Different random numbers would have identified a different sample which would have resulted in different point estimates.</a:t>
            </a:r>
          </a:p>
        </p:txBody>
      </p:sp>
      <p:sp>
        <p:nvSpPr>
          <p:cNvPr id="15803" name="Rectangle 443"/>
          <p:cNvSpPr>
            <a:spLocks noChangeArrowheads="1"/>
          </p:cNvSpPr>
          <p:nvPr/>
        </p:nvSpPr>
        <p:spPr bwMode="auto">
          <a:xfrm>
            <a:off x="904341" y="2219594"/>
            <a:ext cx="8361264" cy="490537"/>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i="1" dirty="0">
                <a:solidFill>
                  <a:srgbClr val="000000"/>
                </a:solidFill>
                <a:effectLst/>
                <a:latin typeface="+mn-lt"/>
                <a:cs typeface="Arial" panose="020B0604020202020204" pitchFamily="34" charset="0"/>
              </a:rPr>
              <a:t>s</a:t>
            </a:r>
            <a:r>
              <a:rPr lang="en-US" sz="2400" dirty="0">
                <a:solidFill>
                  <a:srgbClr val="000000"/>
                </a:solidFill>
                <a:effectLst/>
                <a:latin typeface="+mn-lt"/>
                <a:cs typeface="Arial" panose="020B0604020202020204" pitchFamily="34" charset="0"/>
              </a:rPr>
              <a:t>  as Point Estimator of </a:t>
            </a:r>
            <a:r>
              <a:rPr lang="en-US" sz="2400" i="1" dirty="0">
                <a:solidFill>
                  <a:srgbClr val="000000"/>
                </a:solidFill>
                <a:effectLst/>
                <a:latin typeface="Symbol" panose="05050102010706020507" pitchFamily="18" charset="2"/>
                <a:cs typeface="Arial" panose="020B0604020202020204" pitchFamily="34" charset="0"/>
              </a:rPr>
              <a:t></a:t>
            </a:r>
            <a:endParaRPr lang="en-US" sz="2400" dirty="0">
              <a:solidFill>
                <a:srgbClr val="000000"/>
              </a:solidFill>
              <a:effectLst/>
              <a:latin typeface="Symbol" panose="05050102010706020507" pitchFamily="18" charset="2"/>
              <a:cs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4572184" y="1610816"/>
                <a:ext cx="3011657" cy="640496"/>
              </a:xfrm>
              <a:prstGeom prst="rect">
                <a:avLst/>
              </a:prstGeom>
              <a:noFill/>
              <a:effectLst/>
            </p:spPr>
            <p:txBody>
              <a:bodyPr wrap="none" rtlCol="0">
                <a:spAutoFit/>
              </a:bodyPr>
              <a:lstStyle/>
              <a:p>
                <a14:m>
                  <m:oMath xmlns:m="http://schemas.openxmlformats.org/officeDocument/2006/math">
                    <m:acc>
                      <m:accPr>
                        <m:chr m:val="̅"/>
                        <m:ctrlPr>
                          <a:rPr lang="en-US" sz="2400" i="1">
                            <a:solidFill>
                              <a:srgbClr val="000000"/>
                            </a:solidFill>
                            <a:effectLst/>
                            <a:latin typeface="Cambria Math" panose="02040503050406030204" pitchFamily="18" charset="0"/>
                          </a:rPr>
                        </m:ctrlPr>
                      </m:accPr>
                      <m:e>
                        <m:r>
                          <a:rPr lang="en-US" sz="2400" i="1">
                            <a:solidFill>
                              <a:srgbClr val="000000"/>
                            </a:solidFill>
                            <a:effectLst/>
                            <a:latin typeface="Cambria Math"/>
                          </a:rPr>
                          <m:t>𝑥</m:t>
                        </m:r>
                      </m:e>
                    </m:acc>
                    <m:r>
                      <a:rPr lang="en-US" sz="2400" i="1">
                        <a:solidFill>
                          <a:srgbClr val="000000"/>
                        </a:solidFill>
                        <a:effectLst/>
                        <a:latin typeface="Cambria Math"/>
                      </a:rPr>
                      <m:t>=</m:t>
                    </m:r>
                    <m:f>
                      <m:fPr>
                        <m:ctrlPr>
                          <a:rPr lang="en-US" sz="2400" i="1">
                            <a:solidFill>
                              <a:srgbClr val="000000"/>
                            </a:solidFill>
                            <a:effectLst/>
                            <a:latin typeface="Cambria Math" panose="02040503050406030204" pitchFamily="18" charset="0"/>
                          </a:rPr>
                        </m:ctrlPr>
                      </m:fPr>
                      <m:num>
                        <m:nary>
                          <m:naryPr>
                            <m:chr m:val="∑"/>
                            <m:subHide m:val="on"/>
                            <m:supHide m:val="on"/>
                            <m:ctrlPr>
                              <a:rPr lang="en-US" sz="2400" i="1">
                                <a:solidFill>
                                  <a:srgbClr val="000000"/>
                                </a:solidFill>
                                <a:effectLst/>
                                <a:latin typeface="Cambria Math" panose="02040503050406030204" pitchFamily="18" charset="0"/>
                              </a:rPr>
                            </m:ctrlPr>
                          </m:naryPr>
                          <m:sub/>
                          <m:sup/>
                          <m:e>
                            <m:sSub>
                              <m:sSubPr>
                                <m:ctrlPr>
                                  <a:rPr lang="en-US" sz="2400" i="1">
                                    <a:solidFill>
                                      <a:srgbClr val="000000"/>
                                    </a:solidFill>
                                    <a:effectLst/>
                                    <a:latin typeface="Cambria Math" panose="02040503050406030204" pitchFamily="18" charset="0"/>
                                  </a:rPr>
                                </m:ctrlPr>
                              </m:sSubPr>
                              <m:e>
                                <m:r>
                                  <a:rPr lang="en-US" sz="2400" i="1">
                                    <a:solidFill>
                                      <a:srgbClr val="000000"/>
                                    </a:solidFill>
                                    <a:effectLst/>
                                    <a:latin typeface="Cambria Math"/>
                                  </a:rPr>
                                  <m:t>𝑥</m:t>
                                </m:r>
                              </m:e>
                              <m:sub>
                                <m:r>
                                  <a:rPr lang="en-US" sz="2400" i="1">
                                    <a:solidFill>
                                      <a:srgbClr val="000000"/>
                                    </a:solidFill>
                                    <a:effectLst/>
                                    <a:latin typeface="Cambria Math"/>
                                  </a:rPr>
                                  <m:t>𝑖</m:t>
                                </m:r>
                              </m:sub>
                            </m:sSub>
                          </m:e>
                        </m:nary>
                      </m:num>
                      <m:den>
                        <m:r>
                          <a:rPr lang="en-US" sz="2400" i="1">
                            <a:solidFill>
                              <a:srgbClr val="000000"/>
                            </a:solidFill>
                            <a:effectLst/>
                            <a:latin typeface="Cambria Math" panose="02040503050406030204" pitchFamily="18" charset="0"/>
                            <a:ea typeface="Cambria Math" panose="02040503050406030204" pitchFamily="18" charset="0"/>
                          </a:rPr>
                          <m:t>𝓃</m:t>
                        </m:r>
                      </m:den>
                    </m:f>
                  </m:oMath>
                </a14:m>
                <a:r>
                  <a:rPr lang="en-US" sz="2400" dirty="0">
                    <a:solidFill>
                      <a:srgbClr val="000000"/>
                    </a:solidFill>
                    <a:effectLst/>
                    <a:latin typeface="+mn-lt"/>
                    <a:cs typeface="Arial" panose="020B0604020202020204" pitchFamily="34" charset="0"/>
                  </a:rPr>
                  <a:t>= </a:t>
                </a:r>
                <a14:m>
                  <m:oMath xmlns:m="http://schemas.openxmlformats.org/officeDocument/2006/math">
                    <m:f>
                      <m:fPr>
                        <m:ctrlPr>
                          <a:rPr lang="en-US" sz="2400" i="1" dirty="0">
                            <a:solidFill>
                              <a:srgbClr val="000000"/>
                            </a:solidFill>
                            <a:effectLst/>
                            <a:latin typeface="Cambria Math" panose="02040503050406030204" pitchFamily="18" charset="0"/>
                          </a:rPr>
                        </m:ctrlPr>
                      </m:fPr>
                      <m:num>
                        <m:r>
                          <a:rPr lang="en-US" sz="2400" b="0" i="1" dirty="0">
                            <a:solidFill>
                              <a:srgbClr val="000000"/>
                            </a:solidFill>
                            <a:effectLst/>
                            <a:latin typeface="Cambria Math"/>
                          </a:rPr>
                          <m:t>50,520</m:t>
                        </m:r>
                      </m:num>
                      <m:den>
                        <m:r>
                          <a:rPr lang="en-US" sz="2400" b="0" i="1" dirty="0">
                            <a:solidFill>
                              <a:srgbClr val="000000"/>
                            </a:solidFill>
                            <a:effectLst/>
                            <a:latin typeface="Cambria Math"/>
                          </a:rPr>
                          <m:t>30</m:t>
                        </m:r>
                      </m:den>
                    </m:f>
                  </m:oMath>
                </a14:m>
                <a:r>
                  <a:rPr lang="en-US" sz="2400" dirty="0">
                    <a:solidFill>
                      <a:srgbClr val="000000"/>
                    </a:solidFill>
                    <a:effectLst/>
                    <a:latin typeface="+mn-lt"/>
                    <a:cs typeface="Arial" panose="020B0604020202020204" pitchFamily="34" charset="0"/>
                  </a:rPr>
                  <a:t> = 1684</a:t>
                </a:r>
              </a:p>
            </p:txBody>
          </p:sp>
        </mc:Choice>
        <mc:Fallback xmlns="">
          <p:sp>
            <p:nvSpPr>
              <p:cNvPr id="2" name="TextBox 1"/>
              <p:cNvSpPr txBox="1">
                <a:spLocks noRot="1" noChangeAspect="1" noMove="1" noResize="1" noEditPoints="1" noAdjustHandles="1" noChangeArrowheads="1" noChangeShapeType="1" noTextEdit="1"/>
              </p:cNvSpPr>
              <p:nvPr/>
            </p:nvSpPr>
            <p:spPr>
              <a:xfrm>
                <a:off x="4572184" y="1610816"/>
                <a:ext cx="3011657" cy="640496"/>
              </a:xfrm>
              <a:prstGeom prst="rect">
                <a:avLst/>
              </a:prstGeom>
              <a:blipFill>
                <a:blip r:embed="rId5"/>
                <a:stretch>
                  <a:fillRect r="-2632" b="-9524"/>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753395" y="4449235"/>
                <a:ext cx="2183610" cy="461665"/>
              </a:xfrm>
              <a:prstGeom prst="rect">
                <a:avLst/>
              </a:prstGeom>
              <a:noFill/>
              <a:effectLst/>
            </p:spPr>
            <p:txBody>
              <a:bodyPr wrap="none" rtlCol="0">
                <a:spAutoFit/>
              </a:bodyPr>
              <a:lstStyle/>
              <a:p>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a:t>
                </a:r>
                <a14:m>
                  <m:oMath xmlns:m="http://schemas.openxmlformats.org/officeDocument/2006/math">
                    <m:f>
                      <m:fPr>
                        <m:type m:val="skw"/>
                        <m:ctrlPr>
                          <a:rPr lang="en-US" sz="2400" i="1" dirty="0" smtClean="0">
                            <a:solidFill>
                              <a:srgbClr val="000000"/>
                            </a:solidFill>
                            <a:effectLst/>
                            <a:latin typeface="Cambria Math" panose="02040503050406030204" pitchFamily="18" charset="0"/>
                          </a:rPr>
                        </m:ctrlPr>
                      </m:fPr>
                      <m:num>
                        <m:r>
                          <a:rPr lang="en-US" sz="2400" b="0" i="1" dirty="0" smtClean="0">
                            <a:solidFill>
                              <a:srgbClr val="000000"/>
                            </a:solidFill>
                            <a:effectLst/>
                            <a:latin typeface="Cambria Math"/>
                          </a:rPr>
                          <m:t> 20</m:t>
                        </m:r>
                      </m:num>
                      <m:den>
                        <m:r>
                          <a:rPr lang="en-US" sz="2400" b="0" i="1" dirty="0" smtClean="0">
                            <a:solidFill>
                              <a:srgbClr val="000000"/>
                            </a:solidFill>
                            <a:effectLst/>
                            <a:latin typeface="Cambria Math"/>
                          </a:rPr>
                          <m:t>30</m:t>
                        </m:r>
                      </m:den>
                    </m:f>
                    <m:r>
                      <a:rPr lang="en-US" sz="2400" b="0" i="1" dirty="0" smtClean="0">
                        <a:solidFill>
                          <a:srgbClr val="000000"/>
                        </a:solidFill>
                        <a:effectLst/>
                        <a:latin typeface="Cambria Math"/>
                      </a:rPr>
                      <m:t>= .67</m:t>
                    </m:r>
                  </m:oMath>
                </a14:m>
                <a:endParaRPr lang="en-US" sz="2400" dirty="0">
                  <a:solidFill>
                    <a:srgbClr val="000000"/>
                  </a:solidFill>
                  <a:effectLst/>
                  <a:latin typeface="+mn-lt"/>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753395" y="4449235"/>
                <a:ext cx="2183610" cy="461665"/>
              </a:xfrm>
              <a:prstGeom prst="rect">
                <a:avLst/>
              </a:prstGeom>
              <a:blipFill rotWithShape="1">
                <a:blip r:embed="rId6"/>
                <a:stretch>
                  <a:fillRect t="-125000" b="-190789"/>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514270" y="2719051"/>
                <a:ext cx="4973605" cy="1196994"/>
              </a:xfrm>
              <a:prstGeom prst="rect">
                <a:avLst/>
              </a:prstGeom>
              <a:noFill/>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solidFill>
                            <a:srgbClr val="000000"/>
                          </a:solidFill>
                          <a:effectLst/>
                          <a:latin typeface="Cambria Math"/>
                        </a:rPr>
                        <m:t>𝑠</m:t>
                      </m:r>
                      <m:r>
                        <a:rPr lang="en-US" sz="2400" i="1">
                          <a:solidFill>
                            <a:srgbClr val="000000"/>
                          </a:solidFill>
                          <a:effectLst/>
                          <a:latin typeface="Cambria Math"/>
                        </a:rPr>
                        <m:t>=</m:t>
                      </m:r>
                      <m:rad>
                        <m:radPr>
                          <m:degHide m:val="on"/>
                          <m:ctrlPr>
                            <a:rPr lang="en-US" sz="2400" i="1">
                              <a:solidFill>
                                <a:srgbClr val="000000"/>
                              </a:solidFill>
                              <a:effectLst/>
                              <a:latin typeface="Cambria Math" panose="02040503050406030204" pitchFamily="18" charset="0"/>
                            </a:rPr>
                          </m:ctrlPr>
                        </m:radPr>
                        <m:deg/>
                        <m:e>
                          <m:f>
                            <m:fPr>
                              <m:ctrlPr>
                                <a:rPr lang="en-US" sz="2400" i="1">
                                  <a:solidFill>
                                    <a:srgbClr val="000000"/>
                                  </a:solidFill>
                                  <a:effectLst/>
                                  <a:latin typeface="Cambria Math" panose="02040503050406030204" pitchFamily="18" charset="0"/>
                                </a:rPr>
                              </m:ctrlPr>
                            </m:fPr>
                            <m:num>
                              <m:nary>
                                <m:naryPr>
                                  <m:chr m:val="∑"/>
                                  <m:subHide m:val="on"/>
                                  <m:supHide m:val="on"/>
                                  <m:ctrlPr>
                                    <a:rPr lang="en-US" sz="2400" i="1">
                                      <a:solidFill>
                                        <a:srgbClr val="000000"/>
                                      </a:solidFill>
                                      <a:effectLst/>
                                      <a:latin typeface="Cambria Math" panose="02040503050406030204" pitchFamily="18" charset="0"/>
                                    </a:rPr>
                                  </m:ctrlPr>
                                </m:naryPr>
                                <m:sub/>
                                <m:sup/>
                                <m:e>
                                  <m:r>
                                    <a:rPr lang="en-US" sz="2400" i="1">
                                      <a:solidFill>
                                        <a:srgbClr val="000000"/>
                                      </a:solidFill>
                                      <a:effectLst/>
                                      <a:latin typeface="Cambria Math"/>
                                    </a:rPr>
                                    <m:t>(</m:t>
                                  </m:r>
                                  <m:sSub>
                                    <m:sSubPr>
                                      <m:ctrlPr>
                                        <a:rPr lang="en-US" sz="2400" i="1">
                                          <a:solidFill>
                                            <a:srgbClr val="000000"/>
                                          </a:solidFill>
                                          <a:effectLst/>
                                          <a:latin typeface="Cambria Math" panose="02040503050406030204" pitchFamily="18" charset="0"/>
                                        </a:rPr>
                                      </m:ctrlPr>
                                    </m:sSubPr>
                                    <m:e>
                                      <m:r>
                                        <a:rPr lang="en-US" sz="2400" i="1">
                                          <a:solidFill>
                                            <a:srgbClr val="000000"/>
                                          </a:solidFill>
                                          <a:effectLst/>
                                          <a:latin typeface="Cambria Math"/>
                                        </a:rPr>
                                        <m:t>𝑥</m:t>
                                      </m:r>
                                    </m:e>
                                    <m:sub>
                                      <m:r>
                                        <a:rPr lang="en-US" sz="2400" i="1">
                                          <a:solidFill>
                                            <a:srgbClr val="000000"/>
                                          </a:solidFill>
                                          <a:effectLst/>
                                          <a:latin typeface="Cambria Math"/>
                                        </a:rPr>
                                        <m:t>𝑖</m:t>
                                      </m:r>
                                    </m:sub>
                                  </m:sSub>
                                  <m:r>
                                    <a:rPr lang="en-US" sz="2400" i="1">
                                      <a:solidFill>
                                        <a:srgbClr val="000000"/>
                                      </a:solidFill>
                                      <a:effectLst/>
                                      <a:latin typeface="Cambria Math"/>
                                    </a:rPr>
                                    <m:t>−</m:t>
                                  </m:r>
                                  <m:acc>
                                    <m:accPr>
                                      <m:chr m:val="̅"/>
                                      <m:ctrlPr>
                                        <a:rPr lang="en-US" sz="2400" i="1">
                                          <a:solidFill>
                                            <a:srgbClr val="000000"/>
                                          </a:solidFill>
                                          <a:effectLst/>
                                          <a:latin typeface="Cambria Math" panose="02040503050406030204" pitchFamily="18" charset="0"/>
                                        </a:rPr>
                                      </m:ctrlPr>
                                    </m:accPr>
                                    <m:e>
                                      <m:r>
                                        <a:rPr lang="en-US" sz="2400" i="1">
                                          <a:solidFill>
                                            <a:srgbClr val="000000"/>
                                          </a:solidFill>
                                          <a:effectLst/>
                                          <a:latin typeface="Cambria Math"/>
                                        </a:rPr>
                                        <m:t>𝑥</m:t>
                                      </m:r>
                                    </m:e>
                                  </m:acc>
                                  <m:sSup>
                                    <m:sSupPr>
                                      <m:ctrlPr>
                                        <a:rPr lang="en-US" sz="2400" i="1">
                                          <a:solidFill>
                                            <a:srgbClr val="000000"/>
                                          </a:solidFill>
                                          <a:effectLst/>
                                          <a:latin typeface="Cambria Math" panose="02040503050406030204" pitchFamily="18" charset="0"/>
                                        </a:rPr>
                                      </m:ctrlPr>
                                    </m:sSupPr>
                                    <m:e>
                                      <m:r>
                                        <a:rPr lang="en-US" sz="2400" i="1">
                                          <a:solidFill>
                                            <a:srgbClr val="000000"/>
                                          </a:solidFill>
                                          <a:effectLst/>
                                          <a:latin typeface="Cambria Math"/>
                                        </a:rPr>
                                        <m:t>)</m:t>
                                      </m:r>
                                    </m:e>
                                    <m:sup>
                                      <m:r>
                                        <a:rPr lang="en-US" sz="2400" i="1">
                                          <a:solidFill>
                                            <a:srgbClr val="000000"/>
                                          </a:solidFill>
                                          <a:effectLst/>
                                          <a:latin typeface="Cambria Math"/>
                                        </a:rPr>
                                        <m:t>2</m:t>
                                      </m:r>
                                    </m:sup>
                                  </m:sSup>
                                </m:e>
                              </m:nary>
                            </m:num>
                            <m:den>
                              <m:r>
                                <a:rPr lang="en-US" sz="2400" i="1">
                                  <a:solidFill>
                                    <a:srgbClr val="000000"/>
                                  </a:solidFill>
                                  <a:effectLst/>
                                  <a:latin typeface="Cambria Math"/>
                                  <a:ea typeface="Cambria Math" panose="02040503050406030204" pitchFamily="18" charset="0"/>
                                </a:rPr>
                                <m:t>𝓃</m:t>
                              </m:r>
                              <m:r>
                                <a:rPr lang="en-US" sz="2400" i="1">
                                  <a:solidFill>
                                    <a:srgbClr val="000000"/>
                                  </a:solidFill>
                                  <a:effectLst/>
                                  <a:latin typeface="Cambria Math" panose="02040503050406030204" pitchFamily="18" charset="0"/>
                                  <a:ea typeface="Cambria Math" panose="02040503050406030204" pitchFamily="18" charset="0"/>
                                </a:rPr>
                                <m:t>−1</m:t>
                              </m:r>
                            </m:den>
                          </m:f>
                        </m:e>
                      </m:rad>
                      <m:r>
                        <a:rPr lang="en-US" sz="2400" i="1">
                          <a:solidFill>
                            <a:srgbClr val="000000"/>
                          </a:solidFill>
                          <a:effectLst/>
                          <a:latin typeface="Cambria Math"/>
                        </a:rPr>
                        <m:t>=</m:t>
                      </m:r>
                      <m:rad>
                        <m:radPr>
                          <m:degHide m:val="on"/>
                          <m:ctrlPr>
                            <a:rPr lang="en-US" sz="2400" i="1">
                              <a:solidFill>
                                <a:srgbClr val="000000"/>
                              </a:solidFill>
                              <a:effectLst/>
                              <a:latin typeface="Cambria Math" panose="02040503050406030204" pitchFamily="18" charset="0"/>
                            </a:rPr>
                          </m:ctrlPr>
                        </m:radPr>
                        <m:deg/>
                        <m:e>
                          <m:f>
                            <m:fPr>
                              <m:ctrlPr>
                                <a:rPr lang="en-US" sz="2400" i="1">
                                  <a:solidFill>
                                    <a:srgbClr val="000000"/>
                                  </a:solidFill>
                                  <a:effectLst/>
                                  <a:latin typeface="Cambria Math" panose="02040503050406030204" pitchFamily="18" charset="0"/>
                                </a:rPr>
                              </m:ctrlPr>
                            </m:fPr>
                            <m:num>
                              <m:r>
                                <a:rPr lang="en-US" sz="2400" i="1">
                                  <a:solidFill>
                                    <a:srgbClr val="000000"/>
                                  </a:solidFill>
                                  <a:effectLst/>
                                  <a:latin typeface="Cambria Math" panose="02040503050406030204" pitchFamily="18" charset="0"/>
                                </a:rPr>
                                <m:t>2470.8</m:t>
                              </m:r>
                            </m:num>
                            <m:den>
                              <m:r>
                                <a:rPr lang="en-US" sz="2400" i="1">
                                  <a:solidFill>
                                    <a:srgbClr val="000000"/>
                                  </a:solidFill>
                                  <a:effectLst/>
                                  <a:latin typeface="Cambria Math"/>
                                </a:rPr>
                                <m:t>29</m:t>
                              </m:r>
                            </m:den>
                          </m:f>
                        </m:e>
                      </m:rad>
                      <m:r>
                        <a:rPr lang="en-US" sz="2400" i="1">
                          <a:solidFill>
                            <a:srgbClr val="000000"/>
                          </a:solidFill>
                          <a:effectLst/>
                          <a:latin typeface="Cambria Math"/>
                        </a:rPr>
                        <m:t>=85.2</m:t>
                      </m:r>
                    </m:oMath>
                  </m:oMathPara>
                </a14:m>
                <a:endParaRPr lang="en-US" sz="2400" dirty="0">
                  <a:solidFill>
                    <a:srgbClr val="000000"/>
                  </a:solidFill>
                  <a:effectLst/>
                  <a:latin typeface="+mn-lt"/>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514270" y="2719051"/>
                <a:ext cx="4973605" cy="1196994"/>
              </a:xfrm>
              <a:prstGeom prst="rect">
                <a:avLst/>
              </a:prstGeom>
              <a:blipFill>
                <a:blip r:embed="rId7"/>
                <a:stretch>
                  <a:fillRect/>
                </a:stretch>
              </a:blipFill>
              <a:effectLst/>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49EBC64-41CB-41B8-B6DF-9B1367312BD4}" type="slidenum">
              <a:rPr lang="en-US" smtClean="0"/>
              <a:t>17</a:t>
            </a:fld>
            <a:endParaRPr lang="en-US"/>
          </a:p>
        </p:txBody>
      </p:sp>
      <p:sp>
        <p:nvSpPr>
          <p:cNvPr id="12" name="Rectangle 8"/>
          <p:cNvSpPr>
            <a:spLocks noChangeArrowheads="1"/>
          </p:cNvSpPr>
          <p:nvPr/>
        </p:nvSpPr>
        <p:spPr bwMode="auto">
          <a:xfrm>
            <a:off x="871115" y="426236"/>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Point Estimation</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5" name="Rectangle 9"/>
          <p:cNvSpPr>
            <a:spLocks noChangeArrowheads="1"/>
          </p:cNvSpPr>
          <p:nvPr/>
        </p:nvSpPr>
        <p:spPr bwMode="auto">
          <a:xfrm>
            <a:off x="1330563" y="1893531"/>
            <a:ext cx="7094406" cy="501650"/>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Population Mean SAT Score</a:t>
            </a:r>
          </a:p>
        </p:txBody>
      </p:sp>
      <p:sp>
        <p:nvSpPr>
          <p:cNvPr id="418826" name="Rectangle 10"/>
          <p:cNvSpPr>
            <a:spLocks noChangeArrowheads="1"/>
          </p:cNvSpPr>
          <p:nvPr/>
        </p:nvSpPr>
        <p:spPr bwMode="auto">
          <a:xfrm>
            <a:off x="1341120" y="3237439"/>
            <a:ext cx="9780145" cy="520700"/>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Population Standard Deviation for SAT Score</a:t>
            </a:r>
          </a:p>
        </p:txBody>
      </p:sp>
      <p:sp>
        <p:nvSpPr>
          <p:cNvPr id="418827" name="Rectangle 11"/>
          <p:cNvSpPr>
            <a:spLocks noChangeArrowheads="1"/>
          </p:cNvSpPr>
          <p:nvPr/>
        </p:nvSpPr>
        <p:spPr bwMode="auto">
          <a:xfrm>
            <a:off x="1341120" y="4873143"/>
            <a:ext cx="10202070" cy="501650"/>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a:solidFill>
                  <a:srgbClr val="000000"/>
                </a:solidFill>
                <a:effectLst/>
                <a:latin typeface="+mn-lt"/>
                <a:cs typeface="Arial" panose="020B0604020202020204" pitchFamily="34" charset="0"/>
              </a:rPr>
              <a:t>Population </a:t>
            </a:r>
            <a:r>
              <a:rPr lang="en-US" sz="2400" dirty="0">
                <a:solidFill>
                  <a:srgbClr val="000000"/>
                </a:solidFill>
                <a:effectLst/>
                <a:latin typeface="+mn-lt"/>
                <a:cs typeface="Arial" panose="020B0604020202020204" pitchFamily="34" charset="0"/>
              </a:rPr>
              <a:t>proportion</a:t>
            </a:r>
            <a:r>
              <a:rPr lang="en-US" sz="2400">
                <a:solidFill>
                  <a:srgbClr val="000000"/>
                </a:solidFill>
                <a:effectLst/>
                <a:latin typeface="+mn-lt"/>
                <a:cs typeface="Arial" panose="020B0604020202020204" pitchFamily="34" charset="0"/>
              </a:rPr>
              <a:t> wanting On-Campus </a:t>
            </a:r>
            <a:r>
              <a:rPr lang="en-US" sz="2400" dirty="0">
                <a:solidFill>
                  <a:srgbClr val="000000"/>
                </a:solidFill>
                <a:effectLst/>
                <a:latin typeface="+mn-lt"/>
                <a:cs typeface="Arial" panose="020B0604020202020204" pitchFamily="34" charset="0"/>
              </a:rPr>
              <a:t>Housing</a:t>
            </a:r>
          </a:p>
        </p:txBody>
      </p:sp>
      <p:sp>
        <p:nvSpPr>
          <p:cNvPr id="418828" name="Rectangle 12"/>
          <p:cNvSpPr>
            <a:spLocks noChangeArrowheads="1"/>
          </p:cNvSpPr>
          <p:nvPr/>
        </p:nvSpPr>
        <p:spPr bwMode="auto">
          <a:xfrm>
            <a:off x="893888" y="1125539"/>
            <a:ext cx="10590934" cy="861305"/>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Once all the data for the 900 applicants were entered in </a:t>
            </a:r>
            <a:r>
              <a:rPr lang="en-US" sz="2400">
                <a:solidFill>
                  <a:srgbClr val="000000"/>
                </a:solidFill>
                <a:effectLst/>
                <a:latin typeface="+mn-lt"/>
                <a:cs typeface="Arial" panose="020B0604020202020204" pitchFamily="34" charset="0"/>
              </a:rPr>
              <a:t>the database of the college , </a:t>
            </a:r>
            <a:r>
              <a:rPr lang="en-US" sz="2400" dirty="0">
                <a:solidFill>
                  <a:srgbClr val="000000"/>
                </a:solidFill>
                <a:effectLst/>
                <a:latin typeface="+mn-lt"/>
                <a:cs typeface="Arial" panose="020B0604020202020204" pitchFamily="34" charset="0"/>
              </a:rPr>
              <a:t>the values of the population parameters of interest were calculated.</a:t>
            </a:r>
          </a:p>
        </p:txBody>
      </p:sp>
      <mc:AlternateContent xmlns:mc="http://schemas.openxmlformats.org/markup-compatibility/2006" xmlns:a14="http://schemas.microsoft.com/office/drawing/2010/main">
        <mc:Choice Requires="a14">
          <p:sp>
            <p:nvSpPr>
              <p:cNvPr id="2" name="TextBox 1"/>
              <p:cNvSpPr txBox="1"/>
              <p:nvPr/>
            </p:nvSpPr>
            <p:spPr>
              <a:xfrm>
                <a:off x="4834066" y="2273019"/>
                <a:ext cx="2455096" cy="806375"/>
              </a:xfrm>
              <a:prstGeom prst="rect">
                <a:avLst/>
              </a:prstGeom>
              <a:noFill/>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effectLst/>
                          <a:latin typeface="Cambria Math"/>
                          <a:ea typeface="Cambria Math"/>
                        </a:rPr>
                        <m:t>𝜇</m:t>
                      </m:r>
                      <m:r>
                        <a:rPr lang="en-US" sz="2400" b="0" i="1" smtClean="0">
                          <a:solidFill>
                            <a:srgbClr val="000000"/>
                          </a:solidFill>
                          <a:effectLst/>
                          <a:latin typeface="Cambria Math"/>
                          <a:ea typeface="Cambria Math"/>
                        </a:rPr>
                        <m:t>=</m:t>
                      </m:r>
                      <m:f>
                        <m:fPr>
                          <m:ctrlPr>
                            <a:rPr lang="en-US" sz="2400" b="0" i="1" smtClean="0">
                              <a:solidFill>
                                <a:srgbClr val="000000"/>
                              </a:solidFill>
                              <a:effectLst/>
                              <a:latin typeface="Cambria Math" panose="02040503050406030204" pitchFamily="18" charset="0"/>
                              <a:ea typeface="Cambria Math"/>
                            </a:rPr>
                          </m:ctrlPr>
                        </m:fPr>
                        <m:num>
                          <m:nary>
                            <m:naryPr>
                              <m:chr m:val="∑"/>
                              <m:subHide m:val="on"/>
                              <m:supHide m:val="on"/>
                              <m:ctrlPr>
                                <a:rPr lang="en-US" sz="2400" b="0" i="1" smtClean="0">
                                  <a:solidFill>
                                    <a:srgbClr val="000000"/>
                                  </a:solidFill>
                                  <a:effectLst/>
                                  <a:latin typeface="Cambria Math" panose="02040503050406030204" pitchFamily="18" charset="0"/>
                                  <a:ea typeface="Cambria Math"/>
                                </a:rPr>
                              </m:ctrlPr>
                            </m:naryPr>
                            <m:sub/>
                            <m:sup/>
                            <m:e>
                              <m:sSub>
                                <m:sSubPr>
                                  <m:ctrlPr>
                                    <a:rPr lang="en-US" sz="2400" b="0" i="1" smtClean="0">
                                      <a:solidFill>
                                        <a:srgbClr val="000000"/>
                                      </a:solidFill>
                                      <a:effectLst/>
                                      <a:latin typeface="Cambria Math" panose="02040503050406030204" pitchFamily="18" charset="0"/>
                                      <a:ea typeface="Cambria Math"/>
                                    </a:rPr>
                                  </m:ctrlPr>
                                </m:sSubPr>
                                <m:e>
                                  <m:r>
                                    <a:rPr lang="en-US" sz="2400" b="0" i="1" smtClean="0">
                                      <a:solidFill>
                                        <a:srgbClr val="000000"/>
                                      </a:solidFill>
                                      <a:effectLst/>
                                      <a:latin typeface="Cambria Math"/>
                                      <a:ea typeface="Cambria Math"/>
                                    </a:rPr>
                                    <m:t>𝑥</m:t>
                                  </m:r>
                                </m:e>
                                <m:sub>
                                  <m:r>
                                    <a:rPr lang="en-US" sz="2400" b="0" i="1" smtClean="0">
                                      <a:solidFill>
                                        <a:srgbClr val="000000"/>
                                      </a:solidFill>
                                      <a:effectLst/>
                                      <a:latin typeface="Cambria Math"/>
                                      <a:ea typeface="Cambria Math"/>
                                    </a:rPr>
                                    <m:t>𝑖</m:t>
                                  </m:r>
                                </m:sub>
                              </m:sSub>
                            </m:e>
                          </m:nary>
                        </m:num>
                        <m:den>
                          <m:r>
                            <a:rPr lang="en-US" sz="2400" b="0" i="1" smtClean="0">
                              <a:solidFill>
                                <a:srgbClr val="000000"/>
                              </a:solidFill>
                              <a:effectLst/>
                              <a:latin typeface="Cambria Math"/>
                              <a:ea typeface="Cambria Math"/>
                            </a:rPr>
                            <m:t>900</m:t>
                          </m:r>
                        </m:den>
                      </m:f>
                      <m:r>
                        <a:rPr lang="en-US" sz="2400" b="0" i="1" smtClean="0">
                          <a:solidFill>
                            <a:srgbClr val="000000"/>
                          </a:solidFill>
                          <a:effectLst/>
                          <a:latin typeface="Cambria Math"/>
                          <a:ea typeface="Cambria Math"/>
                        </a:rPr>
                        <m:t>=1697</m:t>
                      </m:r>
                    </m:oMath>
                  </m:oMathPara>
                </a14:m>
                <a:endParaRPr lang="en-US" sz="2400" dirty="0">
                  <a:solidFill>
                    <a:srgbClr val="000000"/>
                  </a:solidFill>
                  <a:effectLst/>
                  <a:latin typeface="+mn-lt"/>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834066" y="2273019"/>
                <a:ext cx="2455096" cy="806375"/>
              </a:xfrm>
              <a:prstGeom prst="rect">
                <a:avLst/>
              </a:prstGeom>
              <a:blipFill rotWithShape="1">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415352" y="3667301"/>
                <a:ext cx="3347070" cy="1183529"/>
              </a:xfrm>
              <a:prstGeom prst="rect">
                <a:avLst/>
              </a:prstGeom>
              <a:noFill/>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effectLst/>
                          <a:latin typeface="Cambria Math"/>
                          <a:ea typeface="Cambria Math"/>
                        </a:rPr>
                        <m:t>𝜎</m:t>
                      </m:r>
                      <m:r>
                        <a:rPr lang="en-US" sz="2400" b="0" i="1" smtClean="0">
                          <a:solidFill>
                            <a:srgbClr val="000000"/>
                          </a:solidFill>
                          <a:effectLst/>
                          <a:latin typeface="Cambria Math"/>
                          <a:ea typeface="Cambria Math"/>
                        </a:rPr>
                        <m:t>=</m:t>
                      </m:r>
                      <m:rad>
                        <m:radPr>
                          <m:degHide m:val="on"/>
                          <m:ctrlPr>
                            <a:rPr lang="en-US" sz="2400" b="0" i="1" smtClean="0">
                              <a:solidFill>
                                <a:srgbClr val="000000"/>
                              </a:solidFill>
                              <a:effectLst/>
                              <a:latin typeface="Cambria Math" panose="02040503050406030204" pitchFamily="18" charset="0"/>
                              <a:ea typeface="Cambria Math"/>
                            </a:rPr>
                          </m:ctrlPr>
                        </m:radPr>
                        <m:deg/>
                        <m:e>
                          <m:f>
                            <m:fPr>
                              <m:ctrlPr>
                                <a:rPr lang="en-US" sz="2400" b="0" i="1" smtClean="0">
                                  <a:solidFill>
                                    <a:srgbClr val="000000"/>
                                  </a:solidFill>
                                  <a:effectLst/>
                                  <a:latin typeface="Cambria Math" panose="02040503050406030204" pitchFamily="18" charset="0"/>
                                  <a:ea typeface="Cambria Math"/>
                                </a:rPr>
                              </m:ctrlPr>
                            </m:fPr>
                            <m:num>
                              <m:nary>
                                <m:naryPr>
                                  <m:chr m:val="∑"/>
                                  <m:subHide m:val="on"/>
                                  <m:supHide m:val="on"/>
                                  <m:ctrlPr>
                                    <a:rPr lang="en-US" sz="2400" b="0" i="1" smtClean="0">
                                      <a:solidFill>
                                        <a:srgbClr val="000000"/>
                                      </a:solidFill>
                                      <a:effectLst/>
                                      <a:latin typeface="Cambria Math" panose="02040503050406030204" pitchFamily="18" charset="0"/>
                                      <a:ea typeface="Cambria Math"/>
                                    </a:rPr>
                                  </m:ctrlPr>
                                </m:naryPr>
                                <m:sub/>
                                <m:sup/>
                                <m:e>
                                  <m:sSub>
                                    <m:sSubPr>
                                      <m:ctrlPr>
                                        <a:rPr lang="en-US" sz="2400" b="0" i="1" smtClean="0">
                                          <a:solidFill>
                                            <a:srgbClr val="000000"/>
                                          </a:solidFill>
                                          <a:effectLst/>
                                          <a:latin typeface="Cambria Math" panose="02040503050406030204" pitchFamily="18" charset="0"/>
                                          <a:ea typeface="Cambria Math"/>
                                        </a:rPr>
                                      </m:ctrlPr>
                                    </m:sSubPr>
                                    <m:e>
                                      <m:r>
                                        <a:rPr lang="en-US" sz="2400" b="0" i="1" smtClean="0">
                                          <a:solidFill>
                                            <a:srgbClr val="000000"/>
                                          </a:solidFill>
                                          <a:effectLst/>
                                          <a:latin typeface="Cambria Math"/>
                                          <a:ea typeface="Cambria Math"/>
                                        </a:rPr>
                                        <m:t>(</m:t>
                                      </m:r>
                                      <m:r>
                                        <a:rPr lang="en-US" sz="2400" b="0" i="1" smtClean="0">
                                          <a:solidFill>
                                            <a:srgbClr val="000000"/>
                                          </a:solidFill>
                                          <a:effectLst/>
                                          <a:latin typeface="Cambria Math"/>
                                          <a:ea typeface="Cambria Math"/>
                                        </a:rPr>
                                        <m:t>𝑥</m:t>
                                      </m:r>
                                    </m:e>
                                    <m:sub>
                                      <m:r>
                                        <a:rPr lang="en-US" sz="2400" b="0" i="1" smtClean="0">
                                          <a:solidFill>
                                            <a:srgbClr val="000000"/>
                                          </a:solidFill>
                                          <a:effectLst/>
                                          <a:latin typeface="Cambria Math"/>
                                          <a:ea typeface="Cambria Math"/>
                                        </a:rPr>
                                        <m:t>𝑖</m:t>
                                      </m:r>
                                    </m:sub>
                                  </m:sSub>
                                  <m:r>
                                    <a:rPr lang="en-US" sz="2400" b="0" i="1" smtClean="0">
                                      <a:solidFill>
                                        <a:srgbClr val="000000"/>
                                      </a:solidFill>
                                      <a:effectLst/>
                                      <a:latin typeface="Cambria Math"/>
                                      <a:ea typeface="Cambria Math"/>
                                    </a:rPr>
                                    <m:t>−</m:t>
                                  </m:r>
                                  <m:r>
                                    <a:rPr lang="en-US" sz="2400" b="0" i="1" smtClean="0">
                                      <a:solidFill>
                                        <a:srgbClr val="000000"/>
                                      </a:solidFill>
                                      <a:effectLst/>
                                      <a:latin typeface="Cambria Math"/>
                                      <a:ea typeface="Cambria Math"/>
                                    </a:rPr>
                                    <m:t>𝜇</m:t>
                                  </m:r>
                                  <m:sSup>
                                    <m:sSupPr>
                                      <m:ctrlPr>
                                        <a:rPr lang="en-US" sz="2400" b="0" i="1" smtClean="0">
                                          <a:solidFill>
                                            <a:srgbClr val="000000"/>
                                          </a:solidFill>
                                          <a:effectLst/>
                                          <a:latin typeface="Cambria Math" panose="02040503050406030204" pitchFamily="18" charset="0"/>
                                          <a:ea typeface="Cambria Math"/>
                                        </a:rPr>
                                      </m:ctrlPr>
                                    </m:sSupPr>
                                    <m:e>
                                      <m:r>
                                        <a:rPr lang="en-US" sz="2400" b="0" i="1" smtClean="0">
                                          <a:solidFill>
                                            <a:srgbClr val="000000"/>
                                          </a:solidFill>
                                          <a:effectLst/>
                                          <a:latin typeface="Cambria Math"/>
                                          <a:ea typeface="Cambria Math"/>
                                        </a:rPr>
                                        <m:t>)</m:t>
                                      </m:r>
                                    </m:e>
                                    <m:sup>
                                      <m:r>
                                        <a:rPr lang="en-US" sz="2400" b="0" i="1" smtClean="0">
                                          <a:solidFill>
                                            <a:srgbClr val="000000"/>
                                          </a:solidFill>
                                          <a:effectLst/>
                                          <a:latin typeface="Cambria Math"/>
                                          <a:ea typeface="Cambria Math"/>
                                        </a:rPr>
                                        <m:t>2</m:t>
                                      </m:r>
                                    </m:sup>
                                  </m:sSup>
                                </m:e>
                              </m:nary>
                            </m:num>
                            <m:den>
                              <m:r>
                                <a:rPr lang="en-US" sz="2400" b="0" i="1" smtClean="0">
                                  <a:solidFill>
                                    <a:srgbClr val="000000"/>
                                  </a:solidFill>
                                  <a:effectLst/>
                                  <a:latin typeface="Cambria Math"/>
                                  <a:ea typeface="Cambria Math"/>
                                </a:rPr>
                                <m:t>900</m:t>
                              </m:r>
                            </m:den>
                          </m:f>
                        </m:e>
                      </m:rad>
                      <m:r>
                        <a:rPr lang="en-US" sz="2400" b="0" i="1" smtClean="0">
                          <a:solidFill>
                            <a:srgbClr val="000000"/>
                          </a:solidFill>
                          <a:effectLst/>
                          <a:latin typeface="Cambria Math"/>
                          <a:ea typeface="Cambria Math"/>
                        </a:rPr>
                        <m:t>=87.4</m:t>
                      </m:r>
                    </m:oMath>
                  </m:oMathPara>
                </a14:m>
                <a:endParaRPr lang="en-US" sz="2400" dirty="0">
                  <a:solidFill>
                    <a:srgbClr val="000000"/>
                  </a:solidFill>
                  <a:effectLst/>
                  <a:latin typeface="+mn-lt"/>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415352" y="3667301"/>
                <a:ext cx="3347070" cy="1183529"/>
              </a:xfrm>
              <a:prstGeom prst="rect">
                <a:avLst/>
              </a:prstGeom>
              <a:blipFill rotWithShape="1">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729986" y="5392773"/>
                <a:ext cx="2662908" cy="461665"/>
              </a:xfrm>
              <a:prstGeom prst="rect">
                <a:avLst/>
              </a:prstGeom>
              <a:noFill/>
              <a:effectLst/>
            </p:spPr>
            <p:txBody>
              <a:bodyPr wrap="none" rtlCol="0">
                <a:spAutoFit/>
              </a:bodyPr>
              <a:lstStyle/>
              <a:p>
                <a14:m>
                  <m:oMath xmlns:m="http://schemas.openxmlformats.org/officeDocument/2006/math">
                    <m:r>
                      <a:rPr lang="en-US" sz="2400" b="0" i="1" smtClean="0">
                        <a:solidFill>
                          <a:srgbClr val="000000"/>
                        </a:solidFill>
                        <a:effectLst/>
                        <a:latin typeface="Cambria Math"/>
                      </a:rPr>
                      <m:t>𝑝</m:t>
                    </m:r>
                    <m:r>
                      <a:rPr lang="en-US" sz="2400" b="0" i="1" smtClean="0">
                        <a:solidFill>
                          <a:srgbClr val="000000"/>
                        </a:solidFill>
                        <a:effectLst/>
                        <a:latin typeface="Cambria Math"/>
                      </a:rPr>
                      <m:t>=648/900</m:t>
                    </m:r>
                  </m:oMath>
                </a14:m>
                <a:r>
                  <a:rPr lang="en-US" sz="2400" dirty="0">
                    <a:solidFill>
                      <a:srgbClr val="000000"/>
                    </a:solidFill>
                    <a:effectLst/>
                    <a:latin typeface="+mn-lt"/>
                    <a:cs typeface="Arial" panose="020B0604020202020204" pitchFamily="34" charset="0"/>
                  </a:rPr>
                  <a:t> = .72</a:t>
                </a:r>
              </a:p>
            </p:txBody>
          </p:sp>
        </mc:Choice>
        <mc:Fallback xmlns="">
          <p:sp>
            <p:nvSpPr>
              <p:cNvPr id="4" name="TextBox 3"/>
              <p:cNvSpPr txBox="1">
                <a:spLocks noRot="1" noChangeAspect="1" noMove="1" noResize="1" noEditPoints="1" noAdjustHandles="1" noChangeArrowheads="1" noChangeShapeType="1" noTextEdit="1"/>
              </p:cNvSpPr>
              <p:nvPr/>
            </p:nvSpPr>
            <p:spPr>
              <a:xfrm>
                <a:off x="4729986" y="5392773"/>
                <a:ext cx="2662908" cy="461665"/>
              </a:xfrm>
              <a:prstGeom prst="rect">
                <a:avLst/>
              </a:prstGeom>
              <a:blipFill rotWithShape="1">
                <a:blip r:embed="rId5"/>
                <a:stretch>
                  <a:fillRect t="-10667" r="-1831" b="-30667"/>
                </a:stretch>
              </a:blipFill>
              <a:effectLst/>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49EBC64-41CB-41B8-B6DF-9B1367312BD4}" type="slidenum">
              <a:rPr lang="en-US" smtClean="0"/>
              <a:t>18</a:t>
            </a:fld>
            <a:endParaRPr lang="en-US"/>
          </a:p>
        </p:txBody>
      </p:sp>
      <p:sp>
        <p:nvSpPr>
          <p:cNvPr id="11" name="Rectangle 8"/>
          <p:cNvSpPr>
            <a:spLocks noChangeArrowheads="1"/>
          </p:cNvSpPr>
          <p:nvPr/>
        </p:nvSpPr>
        <p:spPr bwMode="auto">
          <a:xfrm>
            <a:off x="871115" y="426236"/>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Point Estimation</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81" name="Rectangle 161"/>
          <p:cNvSpPr>
            <a:spLocks noChangeArrowheads="1"/>
          </p:cNvSpPr>
          <p:nvPr/>
        </p:nvSpPr>
        <p:spPr bwMode="auto">
          <a:xfrm>
            <a:off x="892682" y="671980"/>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Summary of Point Estimates</a:t>
            </a:r>
          </a:p>
          <a:p>
            <a:pPr algn="l"/>
            <a:r>
              <a:rPr lang="en-US" sz="3200" dirty="0">
                <a:effectLst/>
                <a:latin typeface="+mn-lt"/>
                <a:cs typeface="Arial" panose="020B0604020202020204" pitchFamily="34" charset="0"/>
              </a:rPr>
              <a:t>Obtained from a Simple Random Sample</a:t>
            </a:r>
          </a:p>
        </p:txBody>
      </p:sp>
      <p:grpSp>
        <p:nvGrpSpPr>
          <p:cNvPr id="4" name="Group 4"/>
          <p:cNvGrpSpPr/>
          <p:nvPr/>
        </p:nvGrpSpPr>
        <p:grpSpPr>
          <a:xfrm>
            <a:off x="1168908" y="1772719"/>
            <a:ext cx="9658262" cy="4179539"/>
            <a:chOff x="1168908" y="1772719"/>
            <a:chExt cx="9658262" cy="4179539"/>
          </a:xfrm>
        </p:grpSpPr>
        <p:sp>
          <p:nvSpPr>
            <p:cNvPr id="3" name="Rectangle 5"/>
            <p:cNvSpPr/>
            <p:nvPr/>
          </p:nvSpPr>
          <p:spPr>
            <a:xfrm>
              <a:off x="1168908" y="1772719"/>
              <a:ext cx="9658262" cy="41795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922" name="Text Box 2"/>
            <p:cNvSpPr txBox="1">
              <a:spLocks noChangeArrowheads="1"/>
            </p:cNvSpPr>
            <p:nvPr/>
          </p:nvSpPr>
          <p:spPr bwMode="auto">
            <a:xfrm>
              <a:off x="2224126" y="1842916"/>
              <a:ext cx="1534972" cy="757130"/>
            </a:xfrm>
            <a:prstGeom prst="rect">
              <a:avLst/>
            </a:prstGeom>
            <a:noFill/>
            <a:ln w="12700">
              <a:noFill/>
              <a:miter lim="800000"/>
              <a:headEnd/>
              <a:tailEnd/>
            </a:ln>
            <a:effectLst/>
          </p:spPr>
          <p:txBody>
            <a:bodyPr wrap="none">
              <a:spAutoFit/>
            </a:bodyPr>
            <a:lstStyle/>
            <a:p>
              <a:pPr>
                <a:lnSpc>
                  <a:spcPct val="90000"/>
                </a:lnSpc>
              </a:pPr>
              <a:r>
                <a:rPr lang="en-US" sz="2400" dirty="0">
                  <a:solidFill>
                    <a:srgbClr val="000000"/>
                  </a:solidFill>
                  <a:effectLst/>
                  <a:latin typeface="+mn-lt"/>
                  <a:cs typeface="Arial" panose="020B0604020202020204" pitchFamily="34" charset="0"/>
                </a:rPr>
                <a:t>Population</a:t>
              </a:r>
            </a:p>
            <a:p>
              <a:pPr>
                <a:lnSpc>
                  <a:spcPct val="90000"/>
                </a:lnSpc>
              </a:pPr>
              <a:r>
                <a:rPr lang="en-US" sz="2400" u="sng" dirty="0">
                  <a:solidFill>
                    <a:srgbClr val="000000"/>
                  </a:solidFill>
                  <a:effectLst/>
                  <a:latin typeface="+mn-lt"/>
                  <a:cs typeface="Arial" panose="020B0604020202020204" pitchFamily="34" charset="0"/>
                </a:rPr>
                <a:t>Parameter</a:t>
              </a:r>
            </a:p>
          </p:txBody>
        </p:sp>
        <p:sp>
          <p:nvSpPr>
            <p:cNvPr id="209923" name="Text Box 3"/>
            <p:cNvSpPr txBox="1">
              <a:spLocks noChangeArrowheads="1"/>
            </p:cNvSpPr>
            <p:nvPr/>
          </p:nvSpPr>
          <p:spPr bwMode="auto">
            <a:xfrm>
              <a:off x="6970022" y="1842916"/>
              <a:ext cx="1383969" cy="757130"/>
            </a:xfrm>
            <a:prstGeom prst="rect">
              <a:avLst/>
            </a:prstGeom>
            <a:noFill/>
            <a:ln w="12700">
              <a:noFill/>
              <a:miter lim="800000"/>
              <a:headEnd/>
              <a:tailEnd/>
            </a:ln>
            <a:effectLst/>
          </p:spPr>
          <p:txBody>
            <a:bodyPr wrap="none">
              <a:spAutoFit/>
            </a:bodyPr>
            <a:lstStyle/>
            <a:p>
              <a:pPr>
                <a:lnSpc>
                  <a:spcPct val="90000"/>
                </a:lnSpc>
              </a:pPr>
              <a:r>
                <a:rPr lang="en-US" sz="2400" dirty="0">
                  <a:solidFill>
                    <a:srgbClr val="000000"/>
                  </a:solidFill>
                  <a:effectLst/>
                  <a:latin typeface="+mn-lt"/>
                  <a:cs typeface="Arial" panose="020B0604020202020204" pitchFamily="34" charset="0"/>
                </a:rPr>
                <a:t>Point</a:t>
              </a:r>
            </a:p>
            <a:p>
              <a:pPr>
                <a:lnSpc>
                  <a:spcPct val="90000"/>
                </a:lnSpc>
              </a:pPr>
              <a:r>
                <a:rPr lang="en-US" sz="2400" u="sng" dirty="0">
                  <a:solidFill>
                    <a:srgbClr val="000000"/>
                  </a:solidFill>
                  <a:effectLst/>
                  <a:latin typeface="+mn-lt"/>
                  <a:cs typeface="Arial" panose="020B0604020202020204" pitchFamily="34" charset="0"/>
                </a:rPr>
                <a:t>Estimator</a:t>
              </a:r>
            </a:p>
          </p:txBody>
        </p:sp>
        <p:sp>
          <p:nvSpPr>
            <p:cNvPr id="209924" name="Text Box 4"/>
            <p:cNvSpPr txBox="1">
              <a:spLocks noChangeArrowheads="1"/>
            </p:cNvSpPr>
            <p:nvPr/>
          </p:nvSpPr>
          <p:spPr bwMode="auto">
            <a:xfrm>
              <a:off x="9393327" y="1842916"/>
              <a:ext cx="1268232" cy="757130"/>
            </a:xfrm>
            <a:prstGeom prst="rect">
              <a:avLst/>
            </a:prstGeom>
            <a:noFill/>
            <a:ln w="12700">
              <a:noFill/>
              <a:miter lim="800000"/>
              <a:headEnd/>
              <a:tailEnd/>
            </a:ln>
            <a:effectLst/>
          </p:spPr>
          <p:txBody>
            <a:bodyPr wrap="none">
              <a:spAutoFit/>
            </a:bodyPr>
            <a:lstStyle/>
            <a:p>
              <a:pPr>
                <a:lnSpc>
                  <a:spcPct val="90000"/>
                </a:lnSpc>
              </a:pPr>
              <a:r>
                <a:rPr lang="en-US" sz="2400" dirty="0">
                  <a:solidFill>
                    <a:srgbClr val="000000"/>
                  </a:solidFill>
                  <a:effectLst/>
                  <a:latin typeface="+mn-lt"/>
                  <a:cs typeface="Arial" panose="020B0604020202020204" pitchFamily="34" charset="0"/>
                </a:rPr>
                <a:t>Point</a:t>
              </a:r>
            </a:p>
            <a:p>
              <a:pPr>
                <a:lnSpc>
                  <a:spcPct val="90000"/>
                </a:lnSpc>
              </a:pPr>
              <a:r>
                <a:rPr lang="en-US" sz="2400" u="sng" dirty="0">
                  <a:solidFill>
                    <a:srgbClr val="000000"/>
                  </a:solidFill>
                  <a:effectLst/>
                  <a:latin typeface="+mn-lt"/>
                  <a:cs typeface="Arial" panose="020B0604020202020204" pitchFamily="34" charset="0"/>
                </a:rPr>
                <a:t>Estimate</a:t>
              </a:r>
            </a:p>
          </p:txBody>
        </p:sp>
        <p:sp>
          <p:nvSpPr>
            <p:cNvPr id="209925" name="Text Box 5"/>
            <p:cNvSpPr txBox="1">
              <a:spLocks noChangeArrowheads="1"/>
            </p:cNvSpPr>
            <p:nvPr/>
          </p:nvSpPr>
          <p:spPr bwMode="auto">
            <a:xfrm>
              <a:off x="4558473" y="1842916"/>
              <a:ext cx="1490856" cy="757130"/>
            </a:xfrm>
            <a:prstGeom prst="rect">
              <a:avLst/>
            </a:prstGeom>
            <a:noFill/>
            <a:ln w="12700">
              <a:noFill/>
              <a:miter lim="800000"/>
              <a:headEnd/>
              <a:tailEnd/>
            </a:ln>
            <a:effectLst/>
          </p:spPr>
          <p:txBody>
            <a:bodyPr wrap="none">
              <a:spAutoFit/>
            </a:bodyPr>
            <a:lstStyle/>
            <a:p>
              <a:pPr>
                <a:lnSpc>
                  <a:spcPct val="90000"/>
                </a:lnSpc>
              </a:pPr>
              <a:r>
                <a:rPr lang="en-US" sz="2400" dirty="0">
                  <a:solidFill>
                    <a:srgbClr val="000000"/>
                  </a:solidFill>
                  <a:effectLst/>
                  <a:latin typeface="+mn-lt"/>
                  <a:cs typeface="Arial" panose="020B0604020202020204" pitchFamily="34" charset="0"/>
                </a:rPr>
                <a:t>Parameter</a:t>
              </a:r>
            </a:p>
            <a:p>
              <a:pPr>
                <a:lnSpc>
                  <a:spcPct val="90000"/>
                </a:lnSpc>
              </a:pPr>
              <a:r>
                <a:rPr lang="en-US" sz="2400" u="sng" dirty="0">
                  <a:solidFill>
                    <a:srgbClr val="000000"/>
                  </a:solidFill>
                  <a:effectLst/>
                  <a:latin typeface="+mn-lt"/>
                  <a:cs typeface="Arial" panose="020B0604020202020204" pitchFamily="34" charset="0"/>
                </a:rPr>
                <a:t>Value</a:t>
              </a:r>
            </a:p>
          </p:txBody>
        </p:sp>
        <p:sp>
          <p:nvSpPr>
            <p:cNvPr id="210069" name="Text Box 149"/>
            <p:cNvSpPr txBox="1">
              <a:spLocks noChangeArrowheads="1"/>
            </p:cNvSpPr>
            <p:nvPr/>
          </p:nvSpPr>
          <p:spPr bwMode="auto">
            <a:xfrm>
              <a:off x="1444464" y="2600683"/>
              <a:ext cx="2847831" cy="830997"/>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Symbol" panose="05050102010706020507" pitchFamily="18" charset="2"/>
                  <a:cs typeface="Arial" panose="020B0604020202020204" pitchFamily="34" charset="0"/>
                </a:rPr>
                <a:t>m</a:t>
              </a:r>
              <a:r>
                <a:rPr lang="en-US" sz="2400" dirty="0">
                  <a:solidFill>
                    <a:srgbClr val="000000"/>
                  </a:solidFill>
                  <a:effectLst/>
                  <a:latin typeface="+mn-lt"/>
                  <a:cs typeface="Arial" panose="020B0604020202020204" pitchFamily="34" charset="0"/>
                </a:rPr>
                <a:t> = Population mean</a:t>
              </a:r>
            </a:p>
            <a:p>
              <a:pPr algn="l"/>
              <a:r>
                <a:rPr lang="en-US" sz="2400" dirty="0">
                  <a:solidFill>
                    <a:srgbClr val="000000"/>
                  </a:solidFill>
                  <a:effectLst/>
                  <a:latin typeface="+mn-lt"/>
                  <a:cs typeface="Arial" panose="020B0604020202020204" pitchFamily="34" charset="0"/>
                </a:rPr>
                <a:t>       SAT score </a:t>
              </a:r>
            </a:p>
          </p:txBody>
        </p:sp>
        <p:sp>
          <p:nvSpPr>
            <p:cNvPr id="210070" name="Text Box 150"/>
            <p:cNvSpPr txBox="1">
              <a:spLocks noChangeArrowheads="1"/>
            </p:cNvSpPr>
            <p:nvPr/>
          </p:nvSpPr>
          <p:spPr bwMode="auto">
            <a:xfrm>
              <a:off x="4948093" y="2603858"/>
              <a:ext cx="806631" cy="461665"/>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1697</a:t>
              </a:r>
            </a:p>
          </p:txBody>
        </p:sp>
        <p:sp>
          <p:nvSpPr>
            <p:cNvPr id="210072" name="Text Box 152"/>
            <p:cNvSpPr txBox="1">
              <a:spLocks noChangeArrowheads="1"/>
            </p:cNvSpPr>
            <p:nvPr/>
          </p:nvSpPr>
          <p:spPr bwMode="auto">
            <a:xfrm>
              <a:off x="9670580" y="2603858"/>
              <a:ext cx="806631" cy="461665"/>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1684</a:t>
              </a:r>
            </a:p>
          </p:txBody>
        </p:sp>
        <p:sp>
          <p:nvSpPr>
            <p:cNvPr id="210073" name="Text Box 153"/>
            <p:cNvSpPr txBox="1">
              <a:spLocks noChangeArrowheads="1"/>
            </p:cNvSpPr>
            <p:nvPr/>
          </p:nvSpPr>
          <p:spPr bwMode="auto">
            <a:xfrm>
              <a:off x="1444463" y="3426181"/>
              <a:ext cx="2536335" cy="1200329"/>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Symbol" panose="05050102010706020507" pitchFamily="18" charset="2"/>
                  <a:cs typeface="Arial" panose="020B0604020202020204" pitchFamily="34" charset="0"/>
                </a:rPr>
                <a:t>s</a:t>
              </a:r>
              <a:r>
                <a:rPr lang="en-US" sz="2400" dirty="0">
                  <a:solidFill>
                    <a:srgbClr val="000000"/>
                  </a:solidFill>
                  <a:effectLst/>
                  <a:latin typeface="+mn-lt"/>
                  <a:cs typeface="Arial" panose="020B0604020202020204" pitchFamily="34" charset="0"/>
                </a:rPr>
                <a:t> = Population std.</a:t>
              </a:r>
            </a:p>
            <a:p>
              <a:pPr algn="l"/>
              <a:r>
                <a:rPr lang="en-US" sz="2400" dirty="0">
                  <a:solidFill>
                    <a:srgbClr val="000000"/>
                  </a:solidFill>
                  <a:effectLst/>
                  <a:latin typeface="+mn-lt"/>
                  <a:cs typeface="Arial" panose="020B0604020202020204" pitchFamily="34" charset="0"/>
                </a:rPr>
                <a:t>       deviation for </a:t>
              </a:r>
            </a:p>
            <a:p>
              <a:pPr algn="l"/>
              <a:r>
                <a:rPr lang="en-US" sz="2400" dirty="0">
                  <a:solidFill>
                    <a:srgbClr val="000000"/>
                  </a:solidFill>
                  <a:effectLst/>
                  <a:latin typeface="+mn-lt"/>
                  <a:cs typeface="Arial" panose="020B0604020202020204" pitchFamily="34" charset="0"/>
                </a:rPr>
                <a:t>       SAT score </a:t>
              </a:r>
            </a:p>
          </p:txBody>
        </p:sp>
        <p:sp>
          <p:nvSpPr>
            <p:cNvPr id="210074" name="Text Box 154"/>
            <p:cNvSpPr txBox="1">
              <a:spLocks noChangeArrowheads="1"/>
            </p:cNvSpPr>
            <p:nvPr/>
          </p:nvSpPr>
          <p:spPr bwMode="auto">
            <a:xfrm>
              <a:off x="4984355" y="3410306"/>
              <a:ext cx="728083" cy="461665"/>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87.4</a:t>
              </a:r>
            </a:p>
          </p:txBody>
        </p:sp>
        <p:sp>
          <p:nvSpPr>
            <p:cNvPr id="210075" name="Text Box 155"/>
            <p:cNvSpPr txBox="1">
              <a:spLocks noChangeArrowheads="1"/>
            </p:cNvSpPr>
            <p:nvPr/>
          </p:nvSpPr>
          <p:spPr bwMode="auto">
            <a:xfrm>
              <a:off x="6426483" y="3423885"/>
              <a:ext cx="2272482" cy="1200329"/>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s </a:t>
              </a:r>
              <a:r>
                <a:rPr lang="en-US" sz="2400" dirty="0">
                  <a:solidFill>
                    <a:srgbClr val="000000"/>
                  </a:solidFill>
                  <a:effectLst/>
                  <a:latin typeface="+mn-lt"/>
                  <a:cs typeface="Arial" panose="020B0604020202020204" pitchFamily="34" charset="0"/>
                </a:rPr>
                <a:t>= Sample std.</a:t>
              </a:r>
            </a:p>
            <a:p>
              <a:pPr algn="l"/>
              <a:r>
                <a:rPr lang="en-US" sz="2400" dirty="0">
                  <a:solidFill>
                    <a:srgbClr val="000000"/>
                  </a:solidFill>
                  <a:effectLst/>
                  <a:latin typeface="+mn-lt"/>
                  <a:cs typeface="Arial" panose="020B0604020202020204" pitchFamily="34" charset="0"/>
                </a:rPr>
                <a:t>       deviation</a:t>
              </a:r>
            </a:p>
            <a:p>
              <a:pPr algn="l"/>
              <a:r>
                <a:rPr lang="en-US" sz="2400" dirty="0">
                  <a:solidFill>
                    <a:srgbClr val="000000"/>
                  </a:solidFill>
                  <a:effectLst/>
                  <a:latin typeface="+mn-lt"/>
                  <a:cs typeface="Arial" panose="020B0604020202020204" pitchFamily="34" charset="0"/>
                </a:rPr>
                <a:t>      for SAT score </a:t>
              </a:r>
            </a:p>
          </p:txBody>
        </p:sp>
        <p:sp>
          <p:nvSpPr>
            <p:cNvPr id="210076" name="Text Box 156"/>
            <p:cNvSpPr txBox="1">
              <a:spLocks noChangeArrowheads="1"/>
            </p:cNvSpPr>
            <p:nvPr/>
          </p:nvSpPr>
          <p:spPr bwMode="auto">
            <a:xfrm>
              <a:off x="9740962" y="3410306"/>
              <a:ext cx="728083" cy="461665"/>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85.2</a:t>
              </a:r>
            </a:p>
          </p:txBody>
        </p:sp>
        <p:sp>
          <p:nvSpPr>
            <p:cNvPr id="210077" name="Text Box 157"/>
            <p:cNvSpPr txBox="1">
              <a:spLocks noChangeArrowheads="1"/>
            </p:cNvSpPr>
            <p:nvPr/>
          </p:nvSpPr>
          <p:spPr bwMode="auto">
            <a:xfrm>
              <a:off x="1469801" y="4683833"/>
              <a:ext cx="2751715" cy="1200329"/>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 = Population pro-</a:t>
              </a:r>
            </a:p>
            <a:p>
              <a:pPr algn="l"/>
              <a:r>
                <a:rPr lang="en-US" sz="2400" dirty="0">
                  <a:solidFill>
                    <a:srgbClr val="000000"/>
                  </a:solidFill>
                  <a:effectLst/>
                  <a:latin typeface="+mn-lt"/>
                  <a:cs typeface="Arial" panose="020B0604020202020204" pitchFamily="34" charset="0"/>
                </a:rPr>
                <a:t>       portion wanting</a:t>
              </a:r>
            </a:p>
            <a:p>
              <a:pPr algn="l"/>
              <a:r>
                <a:rPr lang="en-US" sz="2400" dirty="0">
                  <a:solidFill>
                    <a:srgbClr val="000000"/>
                  </a:solidFill>
                  <a:effectLst/>
                  <a:latin typeface="+mn-lt"/>
                  <a:cs typeface="Arial" panose="020B0604020202020204" pitchFamily="34" charset="0"/>
                </a:rPr>
                <a:t>       campus housing </a:t>
              </a:r>
            </a:p>
          </p:txBody>
        </p:sp>
        <p:sp>
          <p:nvSpPr>
            <p:cNvPr id="210078" name="Text Box 158"/>
            <p:cNvSpPr txBox="1">
              <a:spLocks noChangeArrowheads="1"/>
            </p:cNvSpPr>
            <p:nvPr/>
          </p:nvSpPr>
          <p:spPr bwMode="auto">
            <a:xfrm>
              <a:off x="5093207" y="4664783"/>
              <a:ext cx="572593" cy="461665"/>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.72</a:t>
              </a:r>
            </a:p>
          </p:txBody>
        </p:sp>
        <p:sp>
          <p:nvSpPr>
            <p:cNvPr id="210080" name="Text Box 160"/>
            <p:cNvSpPr txBox="1">
              <a:spLocks noChangeArrowheads="1"/>
            </p:cNvSpPr>
            <p:nvPr/>
          </p:nvSpPr>
          <p:spPr bwMode="auto">
            <a:xfrm>
              <a:off x="9807165" y="4664783"/>
              <a:ext cx="572593" cy="461665"/>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.67</a:t>
              </a:r>
            </a:p>
          </p:txBody>
        </p:sp>
        <mc:AlternateContent xmlns:mc="http://schemas.openxmlformats.org/markup-compatibility/2006" xmlns:a14="http://schemas.microsoft.com/office/drawing/2010/main">
          <mc:Choice Requires="a14">
            <p:sp>
              <p:nvSpPr>
                <p:cNvPr id="210071" name="Text Box 151"/>
                <p:cNvSpPr txBox="1">
                  <a:spLocks noChangeArrowheads="1"/>
                </p:cNvSpPr>
                <p:nvPr/>
              </p:nvSpPr>
              <p:spPr bwMode="auto">
                <a:xfrm>
                  <a:off x="6393975" y="2584808"/>
                  <a:ext cx="2337499" cy="830997"/>
                </a:xfrm>
                <a:prstGeom prst="rect">
                  <a:avLst/>
                </a:prstGeom>
                <a:noFill/>
                <a:ln w="12700">
                  <a:noFill/>
                  <a:miter lim="800000"/>
                  <a:headEnd/>
                  <a:tailEnd/>
                </a:ln>
                <a:effectLst/>
              </p:spPr>
              <p:txBody>
                <a:bodyPr wrap="none">
                  <a:spAutoFit/>
                </a:bodyPr>
                <a:lstStyle/>
                <a:p>
                  <a:pPr algn="l"/>
                  <a14:m>
                    <m:oMath xmlns:m="http://schemas.openxmlformats.org/officeDocument/2006/math">
                      <m:acc>
                        <m:accPr>
                          <m:chr m:val="̅"/>
                          <m:ctrlPr>
                            <a:rPr lang="en-US" sz="2400" b="1"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b="1" i="1" dirty="0">
                      <a:solidFill>
                        <a:srgbClr val="000000"/>
                      </a:solidFill>
                      <a:effectLst/>
                      <a:latin typeface="+mn-lt"/>
                      <a:cs typeface="Arial" panose="020B0604020202020204" pitchFamily="34" charset="0"/>
                    </a:rPr>
                    <a:t> </a:t>
                  </a:r>
                  <a:r>
                    <a:rPr lang="en-US" sz="2400" dirty="0">
                      <a:solidFill>
                        <a:srgbClr val="000000"/>
                      </a:solidFill>
                      <a:effectLst/>
                      <a:latin typeface="+mn-lt"/>
                      <a:cs typeface="Arial" panose="020B0604020202020204" pitchFamily="34" charset="0"/>
                    </a:rPr>
                    <a:t>= Sample mean</a:t>
                  </a:r>
                </a:p>
                <a:p>
                  <a:pPr algn="l"/>
                  <a:r>
                    <a:rPr lang="en-US" sz="2400" dirty="0">
                      <a:solidFill>
                        <a:srgbClr val="000000"/>
                      </a:solidFill>
                      <a:effectLst/>
                      <a:latin typeface="+mn-lt"/>
                      <a:cs typeface="Arial" panose="020B0604020202020204" pitchFamily="34" charset="0"/>
                    </a:rPr>
                    <a:t>       SAT score </a:t>
                  </a:r>
                </a:p>
              </p:txBody>
            </p:sp>
          </mc:Choice>
          <mc:Fallback xmlns="">
            <p:sp>
              <p:nvSpPr>
                <p:cNvPr id="210071" name="Text Box 151"/>
                <p:cNvSpPr txBox="1">
                  <a:spLocks noRot="1" noChangeAspect="1" noMove="1" noResize="1" noEditPoints="1" noAdjustHandles="1" noChangeArrowheads="1" noChangeShapeType="1" noTextEdit="1"/>
                </p:cNvSpPr>
                <p:nvPr/>
              </p:nvSpPr>
              <p:spPr bwMode="auto">
                <a:xfrm>
                  <a:off x="6393975" y="2584808"/>
                  <a:ext cx="2337499" cy="830997"/>
                </a:xfrm>
                <a:prstGeom prst="rect">
                  <a:avLst/>
                </a:prstGeom>
                <a:blipFill rotWithShape="1">
                  <a:blip r:embed="rId3"/>
                  <a:stretch>
                    <a:fillRect t="-5882" r="-3394" b="-16176"/>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079" name="Text Box 159"/>
                <p:cNvSpPr txBox="1">
                  <a:spLocks noChangeArrowheads="1"/>
                </p:cNvSpPr>
                <p:nvPr/>
              </p:nvSpPr>
              <p:spPr bwMode="auto">
                <a:xfrm>
                  <a:off x="6393976" y="4683833"/>
                  <a:ext cx="3075522" cy="1200329"/>
                </a:xfrm>
                <a:prstGeom prst="rect">
                  <a:avLst/>
                </a:prstGeom>
                <a:noFill/>
                <a:ln w="12700">
                  <a:noFill/>
                  <a:miter lim="800000"/>
                  <a:headEnd/>
                  <a:tailEnd/>
                </a:ln>
                <a:effectLst/>
              </p:spPr>
              <p:txBody>
                <a:bodyPr wrap="none">
                  <a:spAutoFit/>
                </a:bodyPr>
                <a:lstStyle/>
                <a:p>
                  <a:pPr algn="l"/>
                  <a14:m>
                    <m:oMath xmlns:m="http://schemas.openxmlformats.org/officeDocument/2006/math">
                      <m:acc>
                        <m:accPr>
                          <m:chr m:val="̅"/>
                          <m:ctrlPr>
                            <a:rPr lang="en-US" sz="2400" b="1"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b="1" i="1" dirty="0">
                      <a:solidFill>
                        <a:srgbClr val="000000"/>
                      </a:solidFill>
                      <a:effectLst/>
                      <a:latin typeface="+mn-lt"/>
                      <a:cs typeface="Arial" panose="020B0604020202020204" pitchFamily="34" charset="0"/>
                    </a:rPr>
                    <a:t> </a:t>
                  </a:r>
                  <a:r>
                    <a:rPr lang="en-US" sz="2400" dirty="0">
                      <a:solidFill>
                        <a:srgbClr val="000000"/>
                      </a:solidFill>
                      <a:effectLst/>
                      <a:latin typeface="+mn-lt"/>
                      <a:cs typeface="Arial" panose="020B0604020202020204" pitchFamily="34" charset="0"/>
                    </a:rPr>
                    <a:t>= Sample pro-</a:t>
                  </a:r>
                </a:p>
                <a:p>
                  <a:pPr algn="l"/>
                  <a:r>
                    <a:rPr lang="en-US" sz="2400" dirty="0">
                      <a:solidFill>
                        <a:srgbClr val="000000"/>
                      </a:solidFill>
                      <a:effectLst/>
                      <a:latin typeface="+mn-lt"/>
                      <a:cs typeface="Arial" panose="020B0604020202020204" pitchFamily="34" charset="0"/>
                    </a:rPr>
                    <a:t>      portion wanting</a:t>
                  </a:r>
                </a:p>
                <a:p>
                  <a:pPr algn="l"/>
                  <a:r>
                    <a:rPr lang="en-US" sz="2400" dirty="0">
                      <a:solidFill>
                        <a:srgbClr val="000000"/>
                      </a:solidFill>
                      <a:effectLst/>
                      <a:latin typeface="+mn-lt"/>
                      <a:cs typeface="Arial" panose="020B0604020202020204" pitchFamily="34" charset="0"/>
                    </a:rPr>
                    <a:t>      on campus housing </a:t>
                  </a:r>
                </a:p>
              </p:txBody>
            </p:sp>
          </mc:Choice>
          <mc:Fallback xmlns="">
            <p:sp>
              <p:nvSpPr>
                <p:cNvPr id="210079" name="Text Box 159"/>
                <p:cNvSpPr txBox="1">
                  <a:spLocks noRot="1" noChangeAspect="1" noMove="1" noResize="1" noEditPoints="1" noAdjustHandles="1" noChangeArrowheads="1" noChangeShapeType="1" noTextEdit="1"/>
                </p:cNvSpPr>
                <p:nvPr/>
              </p:nvSpPr>
              <p:spPr bwMode="auto">
                <a:xfrm>
                  <a:off x="6393976" y="4683833"/>
                  <a:ext cx="3075522" cy="1200329"/>
                </a:xfrm>
                <a:prstGeom prst="rect">
                  <a:avLst/>
                </a:prstGeom>
                <a:blipFill rotWithShape="0">
                  <a:blip r:embed="rId4"/>
                  <a:stretch>
                    <a:fillRect l="-595" t="-4061" r="-2183" b="-10660"/>
                  </a:stretch>
                </a:blipFill>
                <a:ln w="12700">
                  <a:noFill/>
                  <a:miter lim="800000"/>
                  <a:headEnd/>
                  <a:tailEnd/>
                </a:ln>
                <a:effectLst/>
              </p:spPr>
              <p:txBody>
                <a:bodyPr/>
                <a:lstStyle/>
                <a:p>
                  <a:r>
                    <a:rPr lang="en-US">
                      <a:noFill/>
                    </a:rPr>
                    <a:t> </a:t>
                  </a:r>
                </a:p>
              </p:txBody>
            </p:sp>
          </mc:Fallback>
        </mc:AlternateContent>
        <p:sp>
          <p:nvSpPr>
            <p:cNvPr id="210085" name="Line 165"/>
            <p:cNvSpPr>
              <a:spLocks noChangeShapeType="1"/>
            </p:cNvSpPr>
            <p:nvPr/>
          </p:nvSpPr>
          <p:spPr bwMode="auto">
            <a:xfrm flipV="1">
              <a:off x="1168908" y="3400605"/>
              <a:ext cx="9658262" cy="0"/>
            </a:xfrm>
            <a:prstGeom prst="line">
              <a:avLst/>
            </a:prstGeom>
            <a:noFill/>
            <a:ln w="12700">
              <a:solidFill>
                <a:schemeClr val="tx1"/>
              </a:solidFill>
              <a:round/>
              <a:headEnd/>
              <a:tailEnd/>
            </a:ln>
            <a:effectLst/>
          </p:spPr>
          <p:txBody>
            <a:bodyPr/>
            <a:lstStyle/>
            <a:p>
              <a:endParaRPr lang="en-US" dirty="0">
                <a:solidFill>
                  <a:srgbClr val="000000"/>
                </a:solidFill>
                <a:effectLst/>
                <a:latin typeface="Arial" panose="020B0604020202020204" pitchFamily="34" charset="0"/>
                <a:cs typeface="Arial" panose="020B0604020202020204" pitchFamily="34" charset="0"/>
              </a:endParaRPr>
            </a:p>
          </p:txBody>
        </p:sp>
        <p:sp>
          <p:nvSpPr>
            <p:cNvPr id="210086" name="Line 166"/>
            <p:cNvSpPr>
              <a:spLocks noChangeShapeType="1"/>
            </p:cNvSpPr>
            <p:nvPr/>
          </p:nvSpPr>
          <p:spPr bwMode="auto">
            <a:xfrm flipV="1">
              <a:off x="1168908" y="4644498"/>
              <a:ext cx="9658262" cy="0"/>
            </a:xfrm>
            <a:prstGeom prst="line">
              <a:avLst/>
            </a:prstGeom>
            <a:noFill/>
            <a:ln w="12700">
              <a:solidFill>
                <a:schemeClr val="tx1"/>
              </a:solidFill>
              <a:round/>
              <a:headEnd/>
              <a:tailEnd/>
            </a:ln>
            <a:effectLst/>
          </p:spPr>
          <p:txBody>
            <a:bodyPr/>
            <a:lstStyle/>
            <a:p>
              <a:endParaRPr lang="en-US" dirty="0">
                <a:solidFill>
                  <a:srgbClr val="000000"/>
                </a:solidFill>
                <a:effectLst/>
                <a:latin typeface="Arial" panose="020B0604020202020204" pitchFamily="34" charset="0"/>
                <a:cs typeface="Arial" panose="020B0604020202020204" pitchFamily="34" charset="0"/>
              </a:endParaRPr>
            </a:p>
          </p:txBody>
        </p:sp>
      </p:grpSp>
      <p:sp>
        <p:nvSpPr>
          <p:cNvPr id="2" name="Slide Number Placeholder 1"/>
          <p:cNvSpPr>
            <a:spLocks noGrp="1"/>
          </p:cNvSpPr>
          <p:nvPr>
            <p:ph type="sldNum" sz="quarter" idx="12"/>
          </p:nvPr>
        </p:nvSpPr>
        <p:spPr/>
        <p:txBody>
          <a:bodyPr/>
          <a:lstStyle/>
          <a:p>
            <a:fld id="{949EBC64-41CB-41B8-B6DF-9B1367312BD4}" type="slidenum">
              <a:rPr lang="en-US" smtClean="0"/>
              <a:t>19</a:t>
            </a:fld>
            <a:endParaRPr lang="en-US"/>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79561" y="674838"/>
            <a:ext cx="10337562" cy="814387"/>
          </a:xfrm>
          <a:noFill/>
          <a:ln/>
        </p:spPr>
        <p:txBody>
          <a:bodyPr>
            <a:noAutofit/>
          </a:bodyPr>
          <a:lstStyle/>
          <a:p>
            <a:r>
              <a:rPr lang="en-US" dirty="0"/>
              <a:t>Contents</a:t>
            </a:r>
          </a:p>
        </p:txBody>
      </p:sp>
      <mc:AlternateContent xmlns:mc="http://schemas.openxmlformats.org/markup-compatibility/2006" xmlns:a14="http://schemas.microsoft.com/office/drawing/2010/main">
        <mc:Choice Requires="a14">
          <p:sp>
            <p:nvSpPr>
              <p:cNvPr id="5146" name="Text Box 26"/>
              <p:cNvSpPr txBox="1">
                <a:spLocks noChangeArrowheads="1"/>
              </p:cNvSpPr>
              <p:nvPr/>
            </p:nvSpPr>
            <p:spPr bwMode="auto">
              <a:xfrm>
                <a:off x="889366" y="3032931"/>
                <a:ext cx="3916200" cy="461665"/>
              </a:xfrm>
              <a:prstGeom prst="rect">
                <a:avLst/>
              </a:prstGeom>
              <a:noFill/>
              <a:ln w="12700">
                <a:noFill/>
                <a:miter lim="800000"/>
                <a:headEnd/>
                <a:tailEnd/>
              </a:ln>
              <a:effectLst/>
            </p:spPr>
            <p:txBody>
              <a:bodyPr wrap="non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Sampling Distribution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endParaRPr lang="en-US" sz="2400" dirty="0">
                  <a:solidFill>
                    <a:srgbClr val="000000"/>
                  </a:solidFill>
                  <a:effectLst/>
                  <a:latin typeface="+mn-lt"/>
                  <a:cs typeface="Arial" panose="020B0604020202020204" pitchFamily="34" charset="0"/>
                </a:endParaRPr>
              </a:p>
            </p:txBody>
          </p:sp>
        </mc:Choice>
        <mc:Fallback xmlns="">
          <p:sp>
            <p:nvSpPr>
              <p:cNvPr id="5146" name="Text Box 26"/>
              <p:cNvSpPr txBox="1">
                <a:spLocks noRot="1" noChangeAspect="1" noMove="1" noResize="1" noEditPoints="1" noAdjustHandles="1" noChangeArrowheads="1" noChangeShapeType="1" noTextEdit="1"/>
              </p:cNvSpPr>
              <p:nvPr/>
            </p:nvSpPr>
            <p:spPr bwMode="auto">
              <a:xfrm>
                <a:off x="889366" y="3032931"/>
                <a:ext cx="3916200" cy="461665"/>
              </a:xfrm>
              <a:prstGeom prst="rect">
                <a:avLst/>
              </a:prstGeom>
              <a:blipFill rotWithShape="1">
                <a:blip r:embed="rId3"/>
                <a:stretch>
                  <a:fillRect l="-2181" t="-10667" r="-5140" b="-30667"/>
                </a:stretch>
              </a:blipFill>
              <a:ln w="12700">
                <a:noFill/>
                <a:miter lim="800000"/>
                <a:headEnd/>
                <a:tailEnd/>
              </a:ln>
              <a:effectLst/>
            </p:spPr>
            <p:txBody>
              <a:bodyPr/>
              <a:lstStyle/>
              <a:p>
                <a:r>
                  <a:rPr lang="en-US">
                    <a:noFill/>
                  </a:rPr>
                  <a:t> </a:t>
                </a:r>
              </a:p>
            </p:txBody>
          </p:sp>
        </mc:Fallback>
      </mc:AlternateContent>
      <p:sp>
        <p:nvSpPr>
          <p:cNvPr id="5147" name="Text Box 27"/>
          <p:cNvSpPr txBox="1">
            <a:spLocks noChangeArrowheads="1"/>
          </p:cNvSpPr>
          <p:nvPr/>
        </p:nvSpPr>
        <p:spPr bwMode="auto">
          <a:xfrm>
            <a:off x="885143" y="2547155"/>
            <a:ext cx="5431423" cy="461665"/>
          </a:xfrm>
          <a:prstGeom prst="rect">
            <a:avLst/>
          </a:prstGeom>
          <a:noFill/>
          <a:ln w="12700">
            <a:noFill/>
            <a:miter lim="800000"/>
            <a:headEnd/>
            <a:tailEnd/>
          </a:ln>
          <a:effectLst/>
        </p:spPr>
        <p:txBody>
          <a:bodyPr wrap="non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Introduction to Sampling Distributions</a:t>
            </a:r>
          </a:p>
        </p:txBody>
      </p:sp>
      <p:sp>
        <p:nvSpPr>
          <p:cNvPr id="5148" name="Text Box 28"/>
          <p:cNvSpPr txBox="1">
            <a:spLocks noChangeArrowheads="1"/>
          </p:cNvSpPr>
          <p:nvPr/>
        </p:nvSpPr>
        <p:spPr bwMode="auto">
          <a:xfrm>
            <a:off x="891478" y="2047093"/>
            <a:ext cx="2573782" cy="461665"/>
          </a:xfrm>
          <a:prstGeom prst="rect">
            <a:avLst/>
          </a:prstGeom>
          <a:noFill/>
          <a:ln w="12700">
            <a:noFill/>
            <a:miter lim="800000"/>
            <a:headEnd/>
            <a:tailEnd/>
          </a:ln>
          <a:effectLst/>
        </p:spPr>
        <p:txBody>
          <a:bodyPr wrap="non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Point Estimation</a:t>
            </a:r>
          </a:p>
        </p:txBody>
      </p:sp>
      <p:sp>
        <p:nvSpPr>
          <p:cNvPr id="5149" name="Text Box 29"/>
          <p:cNvSpPr txBox="1">
            <a:spLocks noChangeArrowheads="1"/>
          </p:cNvSpPr>
          <p:nvPr/>
        </p:nvSpPr>
        <p:spPr bwMode="auto">
          <a:xfrm>
            <a:off x="897812" y="1542269"/>
            <a:ext cx="2864887" cy="461665"/>
          </a:xfrm>
          <a:prstGeom prst="rect">
            <a:avLst/>
          </a:prstGeom>
          <a:noFill/>
          <a:ln w="12700">
            <a:noFill/>
            <a:miter lim="800000"/>
            <a:headEnd/>
            <a:tailEnd/>
          </a:ln>
          <a:effectLst/>
        </p:spPr>
        <p:txBody>
          <a:bodyPr wrap="non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Selecting a Sample</a:t>
            </a:r>
          </a:p>
        </p:txBody>
      </p:sp>
      <p:sp>
        <p:nvSpPr>
          <p:cNvPr id="5163" name="Text Box 43"/>
          <p:cNvSpPr txBox="1">
            <a:spLocks noChangeArrowheads="1"/>
          </p:cNvSpPr>
          <p:nvPr/>
        </p:nvSpPr>
        <p:spPr bwMode="auto">
          <a:xfrm>
            <a:off x="889366" y="4054245"/>
            <a:ext cx="3802579" cy="461665"/>
          </a:xfrm>
          <a:prstGeom prst="rect">
            <a:avLst/>
          </a:prstGeom>
          <a:noFill/>
          <a:ln w="12700">
            <a:noFill/>
            <a:miter lim="800000"/>
            <a:headEnd/>
            <a:tailEnd/>
          </a:ln>
          <a:effectLst/>
        </p:spPr>
        <p:txBody>
          <a:bodyPr wrap="non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Other Sampling Methods</a:t>
            </a:r>
          </a:p>
        </p:txBody>
      </p:sp>
      <mc:AlternateContent xmlns:mc="http://schemas.openxmlformats.org/markup-compatibility/2006" xmlns:a14="http://schemas.microsoft.com/office/drawing/2010/main">
        <mc:Choice Requires="a14">
          <p:sp>
            <p:nvSpPr>
              <p:cNvPr id="5166" name="Text Box 46"/>
              <p:cNvSpPr txBox="1">
                <a:spLocks noChangeArrowheads="1"/>
              </p:cNvSpPr>
              <p:nvPr/>
            </p:nvSpPr>
            <p:spPr bwMode="auto">
              <a:xfrm>
                <a:off x="889366" y="3542519"/>
                <a:ext cx="3924216" cy="461665"/>
              </a:xfrm>
              <a:prstGeom prst="rect">
                <a:avLst/>
              </a:prstGeom>
              <a:noFill/>
              <a:ln w="12700">
                <a:noFill/>
                <a:miter lim="800000"/>
                <a:headEnd/>
                <a:tailEnd/>
              </a:ln>
              <a:effectLst/>
            </p:spPr>
            <p:txBody>
              <a:bodyPr wrap="non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Sampling Distribution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endParaRPr lang="en-US" sz="2400" dirty="0">
                  <a:solidFill>
                    <a:srgbClr val="000000"/>
                  </a:solidFill>
                  <a:effectLst/>
                  <a:latin typeface="+mn-lt"/>
                  <a:cs typeface="Arial" panose="020B0604020202020204" pitchFamily="34" charset="0"/>
                </a:endParaRPr>
              </a:p>
            </p:txBody>
          </p:sp>
        </mc:Choice>
        <mc:Fallback xmlns="">
          <p:sp>
            <p:nvSpPr>
              <p:cNvPr id="5166" name="Text Box 46"/>
              <p:cNvSpPr txBox="1">
                <a:spLocks noRot="1" noChangeAspect="1" noMove="1" noResize="1" noEditPoints="1" noAdjustHandles="1" noChangeArrowheads="1" noChangeShapeType="1" noTextEdit="1"/>
              </p:cNvSpPr>
              <p:nvPr/>
            </p:nvSpPr>
            <p:spPr bwMode="auto">
              <a:xfrm>
                <a:off x="889366" y="3542519"/>
                <a:ext cx="3924216" cy="461665"/>
              </a:xfrm>
              <a:prstGeom prst="rect">
                <a:avLst/>
              </a:prstGeom>
              <a:blipFill rotWithShape="1">
                <a:blip r:embed="rId4"/>
                <a:stretch>
                  <a:fillRect l="-2174" t="-10526" r="-5124" b="-28947"/>
                </a:stretch>
              </a:blipFill>
              <a:ln w="12700">
                <a:noFill/>
                <a:miter lim="800000"/>
                <a:headEnd/>
                <a:tailEnd/>
              </a:ln>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2</a:t>
            </a:fld>
            <a:endParaRPr lang="en-US"/>
          </a:p>
        </p:txBody>
      </p:sp>
      <p:sp>
        <p:nvSpPr>
          <p:cNvPr id="10" name="Text Box 43">
            <a:extLst>
              <a:ext uri="{FF2B5EF4-FFF2-40B4-BE49-F238E27FC236}">
                <a16:creationId xmlns:a16="http://schemas.microsoft.com/office/drawing/2014/main" id="{55FE2E69-A314-46D4-B2D2-097124A365FC}"/>
              </a:ext>
            </a:extLst>
          </p:cNvPr>
          <p:cNvSpPr txBox="1">
            <a:spLocks noChangeArrowheads="1"/>
          </p:cNvSpPr>
          <p:nvPr/>
        </p:nvSpPr>
        <p:spPr bwMode="auto">
          <a:xfrm>
            <a:off x="890846" y="4526245"/>
            <a:ext cx="3536224" cy="461665"/>
          </a:xfrm>
          <a:prstGeom prst="rect">
            <a:avLst/>
          </a:prstGeom>
          <a:noFill/>
          <a:ln w="12700">
            <a:noFill/>
            <a:miter lim="800000"/>
            <a:headEnd/>
            <a:tailEnd/>
          </a:ln>
          <a:effectLst/>
        </p:spPr>
        <p:txBody>
          <a:bodyPr wrap="non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Properties of estimators</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873226" y="512243"/>
            <a:ext cx="10337562" cy="652463"/>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Practical Advice</a:t>
            </a:r>
          </a:p>
        </p:txBody>
      </p:sp>
      <p:sp>
        <p:nvSpPr>
          <p:cNvPr id="430083" name="Rectangle 3"/>
          <p:cNvSpPr>
            <a:spLocks noChangeArrowheads="1"/>
          </p:cNvSpPr>
          <p:nvPr/>
        </p:nvSpPr>
        <p:spPr bwMode="auto">
          <a:xfrm>
            <a:off x="895468" y="818185"/>
            <a:ext cx="10227768" cy="1011237"/>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The </a:t>
            </a:r>
            <a:r>
              <a:rPr lang="en-US" sz="2400" u="sng" dirty="0">
                <a:solidFill>
                  <a:srgbClr val="000000"/>
                </a:solidFill>
                <a:effectLst/>
                <a:latin typeface="+mn-lt"/>
                <a:cs typeface="Arial" panose="020B0604020202020204" pitchFamily="34" charset="0"/>
              </a:rPr>
              <a:t>target population</a:t>
            </a:r>
            <a:r>
              <a:rPr lang="en-US" sz="2400" dirty="0">
                <a:solidFill>
                  <a:srgbClr val="000000"/>
                </a:solidFill>
                <a:effectLst/>
                <a:latin typeface="+mn-lt"/>
                <a:cs typeface="Arial" panose="020B0604020202020204" pitchFamily="34" charset="0"/>
              </a:rPr>
              <a:t> is the population we want to make inferences about.</a:t>
            </a:r>
          </a:p>
        </p:txBody>
      </p:sp>
      <p:sp>
        <p:nvSpPr>
          <p:cNvPr id="430084" name="Rectangle 4"/>
          <p:cNvSpPr>
            <a:spLocks noChangeArrowheads="1"/>
          </p:cNvSpPr>
          <p:nvPr/>
        </p:nvSpPr>
        <p:spPr bwMode="auto">
          <a:xfrm>
            <a:off x="895467" y="2512925"/>
            <a:ext cx="10142779" cy="1474080"/>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Whenever a sample is used to make inferences about a population, we should make sure that the targeted population and the sampled population are in close agreement.</a:t>
            </a:r>
          </a:p>
        </p:txBody>
      </p:sp>
      <p:sp>
        <p:nvSpPr>
          <p:cNvPr id="430087" name="Rectangle 7"/>
          <p:cNvSpPr>
            <a:spLocks noChangeArrowheads="1"/>
          </p:cNvSpPr>
          <p:nvPr/>
        </p:nvSpPr>
        <p:spPr bwMode="auto">
          <a:xfrm>
            <a:off x="889134" y="1671199"/>
            <a:ext cx="10234102" cy="1011237"/>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The </a:t>
            </a:r>
            <a:r>
              <a:rPr lang="en-US" sz="2400" u="sng" dirty="0">
                <a:solidFill>
                  <a:srgbClr val="000000"/>
                </a:solidFill>
                <a:effectLst/>
                <a:latin typeface="+mn-lt"/>
                <a:cs typeface="Arial" panose="020B0604020202020204" pitchFamily="34" charset="0"/>
              </a:rPr>
              <a:t>sampled population</a:t>
            </a:r>
            <a:r>
              <a:rPr lang="en-US" sz="2400" dirty="0">
                <a:solidFill>
                  <a:srgbClr val="000000"/>
                </a:solidFill>
                <a:effectLst/>
                <a:latin typeface="+mn-lt"/>
                <a:cs typeface="Arial" panose="020B0604020202020204" pitchFamily="34" charset="0"/>
              </a:rPr>
              <a:t> is the population from which the sample is actually taken.</a:t>
            </a:r>
          </a:p>
        </p:txBody>
      </p:sp>
      <p:sp>
        <p:nvSpPr>
          <p:cNvPr id="2" name="Slide Number Placeholder 1"/>
          <p:cNvSpPr>
            <a:spLocks noGrp="1"/>
          </p:cNvSpPr>
          <p:nvPr>
            <p:ph type="sldNum" sz="quarter" idx="12"/>
          </p:nvPr>
        </p:nvSpPr>
        <p:spPr/>
        <p:txBody>
          <a:bodyPr/>
          <a:lstStyle/>
          <a:p>
            <a:fld id="{949EBC64-41CB-41B8-B6DF-9B1367312BD4}" type="slidenum">
              <a:rPr lang="en-US" smtClean="0"/>
              <a:t>20</a:t>
            </a:fld>
            <a:endParaRPr lang="en-US"/>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99" name="Text Box 15"/>
              <p:cNvSpPr txBox="1">
                <a:spLocks noChangeArrowheads="1"/>
              </p:cNvSpPr>
              <p:nvPr/>
            </p:nvSpPr>
            <p:spPr bwMode="auto">
              <a:xfrm>
                <a:off x="893946" y="1088823"/>
                <a:ext cx="9784002" cy="830997"/>
              </a:xfrm>
              <a:prstGeom prst="rect">
                <a:avLst/>
              </a:prstGeom>
              <a:noFill/>
              <a:ln w="12700">
                <a:noFill/>
                <a:miter lim="800000"/>
                <a:headEnd/>
                <a:tailEnd/>
              </a:ln>
              <a:effectLst/>
            </p:spPr>
            <p:txBody>
              <a:bodyPr wrap="square">
                <a:spAutoFit/>
              </a:bodyPr>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The </a:t>
                </a:r>
                <a:r>
                  <a:rPr lang="en-US" sz="2400" u="sng" dirty="0">
                    <a:solidFill>
                      <a:srgbClr val="000000"/>
                    </a:solidFill>
                    <a:effectLst/>
                    <a:latin typeface="+mn-lt"/>
                    <a:cs typeface="Arial" panose="020B0604020202020204" pitchFamily="34" charset="0"/>
                  </a:rPr>
                  <a:t>sampling distribution of </a:t>
                </a:r>
                <a14:m>
                  <m:oMath xmlns:m="http://schemas.openxmlformats.org/officeDocument/2006/math">
                    <m:acc>
                      <m:accPr>
                        <m:chr m:val="̅"/>
                        <m:ctrlPr>
                          <a:rPr lang="en-US" sz="2400" i="1" u="sng" smtClean="0">
                            <a:solidFill>
                              <a:srgbClr val="000000"/>
                            </a:solidFill>
                            <a:effectLst/>
                            <a:latin typeface="Cambria Math" panose="02040503050406030204" pitchFamily="18" charset="0"/>
                          </a:rPr>
                        </m:ctrlPr>
                      </m:accPr>
                      <m:e>
                        <m:r>
                          <a:rPr lang="en-US" sz="2400" b="0" i="1" u="sng"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is the probability distribution of all possible values of the sample mean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a:t>
                </a:r>
              </a:p>
            </p:txBody>
          </p:sp>
        </mc:Choice>
        <mc:Fallback xmlns="">
          <p:sp>
            <p:nvSpPr>
              <p:cNvPr id="16399" name="Text Box 15"/>
              <p:cNvSpPr txBox="1">
                <a:spLocks noRot="1" noChangeAspect="1" noMove="1" noResize="1" noEditPoints="1" noAdjustHandles="1" noChangeArrowheads="1" noChangeShapeType="1" noTextEdit="1"/>
              </p:cNvSpPr>
              <p:nvPr/>
            </p:nvSpPr>
            <p:spPr bwMode="auto">
              <a:xfrm>
                <a:off x="893946" y="1088823"/>
                <a:ext cx="9784002" cy="830997"/>
              </a:xfrm>
              <a:prstGeom prst="rect">
                <a:avLst/>
              </a:prstGeom>
              <a:blipFill rotWithShape="1">
                <a:blip r:embed="rId3"/>
                <a:stretch>
                  <a:fillRect l="-872" t="-5882" r="-125" b="-16176"/>
                </a:stretch>
              </a:blipFill>
              <a:ln w="12700">
                <a:noFill/>
                <a:miter lim="800000"/>
                <a:headEnd/>
                <a:tailEnd/>
              </a:ln>
              <a:effectLst/>
            </p:spPr>
            <p:txBody>
              <a:bodyPr/>
              <a:lstStyle/>
              <a:p>
                <a:r>
                  <a:rPr lang="en-US">
                    <a:noFill/>
                  </a:rPr>
                  <a:t> </a:t>
                </a:r>
              </a:p>
            </p:txBody>
          </p:sp>
        </mc:Fallback>
      </mc:AlternateContent>
      <p:sp>
        <p:nvSpPr>
          <p:cNvPr id="16401" name="Text Box 17"/>
          <p:cNvSpPr txBox="1">
            <a:spLocks noChangeArrowheads="1"/>
          </p:cNvSpPr>
          <p:nvPr/>
        </p:nvSpPr>
        <p:spPr bwMode="auto">
          <a:xfrm>
            <a:off x="4102520" y="3104797"/>
            <a:ext cx="4406463" cy="424732"/>
          </a:xfrm>
          <a:prstGeom prst="rect">
            <a:avLst/>
          </a:prstGeom>
          <a:noFill/>
          <a:ln w="12700">
            <a:noFill/>
            <a:miter lim="800000"/>
            <a:headEnd/>
            <a:tailEnd/>
          </a:ln>
          <a:effectLst/>
        </p:spPr>
        <p:txBody>
          <a:bodyPr wrap="none">
            <a:spAutoFit/>
          </a:bodyPr>
          <a:lstStyle/>
          <a:p>
            <a:pPr algn="l">
              <a:lnSpc>
                <a:spcPct val="90000"/>
              </a:lnSpc>
              <a:spcBef>
                <a:spcPct val="20000"/>
              </a:spcBef>
              <a:buClr>
                <a:srgbClr val="66FFFF"/>
              </a:buClr>
              <a:buSzPct val="75000"/>
              <a:buFont typeface="Monotype Sorts" pitchFamily="2" charset="2"/>
              <a:buNone/>
            </a:pPr>
            <a:r>
              <a:rPr lang="en-US" sz="2400" dirty="0">
                <a:solidFill>
                  <a:srgbClr val="000000"/>
                </a:solidFill>
                <a:effectLst/>
                <a:latin typeface="+mn-lt"/>
                <a:cs typeface="Arial" panose="020B0604020202020204" pitchFamily="34" charset="0"/>
              </a:rPr>
              <a:t>where:   </a:t>
            </a:r>
            <a:r>
              <a:rPr lang="en-US" sz="2400" i="1" dirty="0">
                <a:solidFill>
                  <a:srgbClr val="000000"/>
                </a:solidFill>
                <a:effectLst/>
                <a:latin typeface="Symbol" panose="05050102010706020507" pitchFamily="18" charset="2"/>
                <a:cs typeface="Arial" panose="020B0604020202020204" pitchFamily="34" charset="0"/>
              </a:rPr>
              <a:t></a:t>
            </a:r>
            <a:r>
              <a:rPr lang="en-US" sz="2400" dirty="0">
                <a:solidFill>
                  <a:srgbClr val="000000"/>
                </a:solidFill>
                <a:effectLst/>
                <a:latin typeface="+mn-lt"/>
                <a:cs typeface="Arial" panose="020B0604020202020204" pitchFamily="34" charset="0"/>
              </a:rPr>
              <a:t> = the population mean</a:t>
            </a:r>
          </a:p>
        </p:txBody>
      </p:sp>
      <mc:AlternateContent xmlns:mc="http://schemas.openxmlformats.org/markup-compatibility/2006" xmlns:a14="http://schemas.microsoft.com/office/drawing/2010/main">
        <mc:Choice Requires="a14">
          <p:sp>
            <p:nvSpPr>
              <p:cNvPr id="16403" name="Text Box 19"/>
              <p:cNvSpPr txBox="1">
                <a:spLocks noChangeArrowheads="1"/>
              </p:cNvSpPr>
              <p:nvPr/>
            </p:nvSpPr>
            <p:spPr bwMode="auto">
              <a:xfrm>
                <a:off x="5482513" y="2478267"/>
                <a:ext cx="1154483"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E</a:t>
                </a:r>
                <a:r>
                  <a:rPr lang="en-US" sz="2400" dirty="0">
                    <a:solidFill>
                      <a:srgbClr val="000000"/>
                    </a:solidFill>
                    <a:effectLst/>
                    <a:latin typeface="+mn-lt"/>
                    <a:cs typeface="Arial" panose="020B0604020202020204" pitchFamily="34" charset="0"/>
                  </a:rPr>
                  <a:t>(</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 </a:t>
                </a:r>
                <a:r>
                  <a:rPr lang="en-US" sz="2400" i="1" dirty="0">
                    <a:solidFill>
                      <a:srgbClr val="000000"/>
                    </a:solidFill>
                    <a:effectLst/>
                    <a:latin typeface="Symbol" panose="05050102010706020507" pitchFamily="18" charset="2"/>
                    <a:cs typeface="Arial" panose="020B0604020202020204" pitchFamily="34" charset="0"/>
                  </a:rPr>
                  <a:t></a:t>
                </a:r>
              </a:p>
            </p:txBody>
          </p:sp>
        </mc:Choice>
        <mc:Fallback xmlns="">
          <p:sp>
            <p:nvSpPr>
              <p:cNvPr id="16403" name="Text Box 19"/>
              <p:cNvSpPr txBox="1">
                <a:spLocks noRot="1" noChangeAspect="1" noMove="1" noResize="1" noEditPoints="1" noAdjustHandles="1" noChangeArrowheads="1" noChangeShapeType="1" noTextEdit="1"/>
              </p:cNvSpPr>
              <p:nvPr/>
            </p:nvSpPr>
            <p:spPr bwMode="auto">
              <a:xfrm>
                <a:off x="5482513" y="2478267"/>
                <a:ext cx="1154483" cy="461665"/>
              </a:xfrm>
              <a:prstGeom prst="rect">
                <a:avLst/>
              </a:prstGeom>
              <a:blipFill rotWithShape="1">
                <a:blip r:embed="rId4"/>
                <a:stretch>
                  <a:fillRect l="-7895" t="-13333" r="-7895" b="-30667"/>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06" name="Text Box 22"/>
              <p:cNvSpPr txBox="1">
                <a:spLocks noChangeArrowheads="1"/>
              </p:cNvSpPr>
              <p:nvPr/>
            </p:nvSpPr>
            <p:spPr bwMode="auto">
              <a:xfrm>
                <a:off x="844109" y="1900206"/>
                <a:ext cx="3062441" cy="461665"/>
              </a:xfrm>
              <a:prstGeom prst="rect">
                <a:avLst/>
              </a:prstGeom>
              <a:noFill/>
              <a:ln w="12700">
                <a:noFill/>
                <a:miter lim="800000"/>
                <a:headEnd/>
                <a:tailEnd/>
              </a:ln>
              <a:effectLst/>
            </p:spPr>
            <p:txBody>
              <a:bodyPr wrap="none">
                <a:spAutoFit/>
              </a:bodyPr>
              <a:lstStyle/>
              <a:p>
                <a:pPr marL="342900" indent="-342900">
                  <a:buFont typeface="Arial" panose="020B0604020202020204" pitchFamily="34" charset="0"/>
                  <a:buChar char="•"/>
                </a:pPr>
                <a:r>
                  <a:rPr lang="en-US" sz="2400" dirty="0">
                    <a:solidFill>
                      <a:srgbClr val="000000"/>
                    </a:solidFill>
                    <a:effectLst/>
                    <a:latin typeface="+mn-lt"/>
                    <a:cs typeface="Arial" panose="020B0604020202020204" pitchFamily="34" charset="0"/>
                  </a:rPr>
                  <a:t>Expected Value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endParaRPr lang="en-US" sz="2400" dirty="0">
                  <a:solidFill>
                    <a:srgbClr val="000000"/>
                  </a:solidFill>
                  <a:effectLst/>
                  <a:latin typeface="+mn-lt"/>
                  <a:cs typeface="Arial" panose="020B0604020202020204" pitchFamily="34" charset="0"/>
                </a:endParaRPr>
              </a:p>
            </p:txBody>
          </p:sp>
        </mc:Choice>
        <mc:Fallback xmlns="">
          <p:sp>
            <p:nvSpPr>
              <p:cNvPr id="16406" name="Text Box 22"/>
              <p:cNvSpPr txBox="1">
                <a:spLocks noRot="1" noChangeAspect="1" noMove="1" noResize="1" noEditPoints="1" noAdjustHandles="1" noChangeArrowheads="1" noChangeShapeType="1" noTextEdit="1"/>
              </p:cNvSpPr>
              <p:nvPr/>
            </p:nvSpPr>
            <p:spPr bwMode="auto">
              <a:xfrm>
                <a:off x="844109" y="1900206"/>
                <a:ext cx="3062441" cy="461665"/>
              </a:xfrm>
              <a:prstGeom prst="rect">
                <a:avLst/>
              </a:prstGeom>
              <a:blipFill rotWithShape="1">
                <a:blip r:embed="rId5"/>
                <a:stretch>
                  <a:fillRect l="-1193" t="-10667" r="-10338" b="-30667"/>
                </a:stretch>
              </a:blipFill>
              <a:ln w="12700">
                <a:noFill/>
                <a:miter lim="800000"/>
                <a:headEnd/>
                <a:tailEnd/>
              </a:ln>
              <a:effectLst/>
            </p:spPr>
            <p:txBody>
              <a:bodyPr/>
              <a:lstStyle/>
              <a:p>
                <a:r>
                  <a:rPr lang="en-US">
                    <a:noFill/>
                  </a:rPr>
                  <a:t> </a:t>
                </a:r>
              </a:p>
            </p:txBody>
          </p:sp>
        </mc:Fallback>
      </mc:AlternateContent>
      <p:sp>
        <p:nvSpPr>
          <p:cNvPr id="18" name="Text Box 15"/>
          <p:cNvSpPr txBox="1">
            <a:spLocks noChangeArrowheads="1"/>
          </p:cNvSpPr>
          <p:nvPr/>
        </p:nvSpPr>
        <p:spPr bwMode="auto">
          <a:xfrm>
            <a:off x="887305" y="3636026"/>
            <a:ext cx="9428696" cy="1717393"/>
          </a:xfrm>
          <a:prstGeom prst="rect">
            <a:avLst/>
          </a:prstGeom>
          <a:noFill/>
          <a:ln w="12700">
            <a:noFill/>
            <a:miter lim="800000"/>
            <a:headEnd/>
            <a:tailEnd/>
          </a:ln>
          <a:effectLst/>
        </p:spPr>
        <p:txBody>
          <a:bodyPr wrap="square">
            <a:spAutoFit/>
          </a:bodyPr>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When the expected value of the point estimator equals the population parameter, we say the point estimator is </a:t>
            </a:r>
            <a:r>
              <a:rPr lang="en-US" sz="2400" u="sng" dirty="0">
                <a:solidFill>
                  <a:srgbClr val="000000"/>
                </a:solidFill>
                <a:effectLst/>
                <a:latin typeface="+mn-lt"/>
                <a:cs typeface="Arial" panose="020B0604020202020204" pitchFamily="34" charset="0"/>
              </a:rPr>
              <a:t>unbiased</a:t>
            </a:r>
            <a:r>
              <a:rPr lang="en-US" sz="2400" dirty="0">
                <a:solidFill>
                  <a:srgbClr val="000000"/>
                </a:solidFill>
                <a:effectLst/>
                <a:latin typeface="+mn-lt"/>
                <a:cs typeface="Arial" panose="020B0604020202020204" pitchFamily="34" charset="0"/>
              </a:rPr>
              <a:t>.</a:t>
            </a:r>
          </a:p>
          <a:p>
            <a:pPr marL="342900" indent="-342900" algn="l">
              <a:spcBef>
                <a:spcPct val="20000"/>
              </a:spcBef>
              <a:buSzPct val="100000"/>
              <a:buFont typeface="Arial" panose="020B0604020202020204" pitchFamily="34" charset="0"/>
              <a:buChar char="•"/>
            </a:pPr>
            <a:r>
              <a:rPr lang="en-IN" sz="2400" dirty="0">
                <a:solidFill>
                  <a:srgbClr val="000000"/>
                </a:solidFill>
                <a:effectLst/>
                <a:latin typeface="+mn-lt"/>
                <a:cs typeface="Arial" panose="020B0604020202020204" pitchFamily="34" charset="0"/>
              </a:rPr>
              <a:t>It is a theoretical data, we do not actually build it. </a:t>
            </a:r>
          </a:p>
          <a:p>
            <a:pPr marL="342900" indent="-342900" algn="l">
              <a:spcBef>
                <a:spcPct val="20000"/>
              </a:spcBef>
              <a:buSzPct val="100000"/>
              <a:buFont typeface="Arial" panose="020B0604020202020204" pitchFamily="34" charset="0"/>
              <a:buChar char="•"/>
            </a:pPr>
            <a:endParaRPr lang="en-US" sz="2400" dirty="0">
              <a:solidFill>
                <a:srgbClr val="000000"/>
              </a:solidFill>
              <a:effectLst/>
              <a:latin typeface="+mn-lt"/>
              <a:cs typeface="Arial" panose="020B0604020202020204" pitchFamily="34" charset="0"/>
            </a:endParaRPr>
          </a:p>
        </p:txBody>
      </p:sp>
      <p:sp>
        <p:nvSpPr>
          <p:cNvPr id="2" name="Slide Number Placeholder 1"/>
          <p:cNvSpPr>
            <a:spLocks noGrp="1"/>
          </p:cNvSpPr>
          <p:nvPr>
            <p:ph type="sldNum" sz="quarter" idx="12"/>
          </p:nvPr>
        </p:nvSpPr>
        <p:spPr/>
        <p:txBody>
          <a:bodyPr/>
          <a:lstStyle/>
          <a:p>
            <a:fld id="{949EBC64-41CB-41B8-B6DF-9B1367312BD4}" type="slidenum">
              <a:rPr lang="en-US" smtClean="0"/>
              <a:t>21</a:t>
            </a:fld>
            <a:endParaRPr lang="en-US"/>
          </a:p>
        </p:txBody>
      </p:sp>
      <mc:AlternateContent xmlns:mc="http://schemas.openxmlformats.org/markup-compatibility/2006" xmlns:a14="http://schemas.microsoft.com/office/drawing/2010/main">
        <mc:Choice Requires="a14">
          <p:sp>
            <p:nvSpPr>
              <p:cNvPr id="10"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10"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6"/>
                <a:stretch>
                  <a:fillRect l="-2174" t="-12500" b="-3437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93997" y="1495671"/>
            <a:ext cx="3333749" cy="3490446"/>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 Box 36"/>
              <p:cNvSpPr txBox="1">
                <a:spLocks noChangeArrowheads="1"/>
              </p:cNvSpPr>
              <p:nvPr/>
            </p:nvSpPr>
            <p:spPr bwMode="auto">
              <a:xfrm>
                <a:off x="1026155" y="1967266"/>
                <a:ext cx="2622396" cy="2547257"/>
              </a:xfrm>
              <a:prstGeom prst="rect">
                <a:avLst/>
              </a:prstGeom>
              <a:noFill/>
            </p:spPr>
            <p:txBody>
              <a:bodyPr vert="horz" lIns="91440" tIns="45720" rIns="91440" bIns="45720" rtlCol="0" anchor="ctr">
                <a:normAutofit/>
              </a:bodyPr>
              <a:lstStyle/>
              <a:p>
                <a:pPr eaLnBrk="1" hangingPunct="1">
                  <a:lnSpc>
                    <a:spcPct val="90000"/>
                  </a:lnSpc>
                  <a:spcAft>
                    <a:spcPts val="600"/>
                  </a:spcAft>
                </a:pPr>
                <a:r>
                  <a:rPr lang="en-US" sz="3600" kern="1200">
                    <a:solidFill>
                      <a:srgbClr val="FFFFFF"/>
                    </a:solidFill>
                    <a:effectLst/>
                    <a:latin typeface="+mj-lt"/>
                    <a:ea typeface="+mj-ea"/>
                    <a:cs typeface="+mj-cs"/>
                  </a:rPr>
                  <a:t>Sampling Distribution of </a:t>
                </a:r>
                <a14:m>
                  <m:oMath xmlns:m="http://schemas.openxmlformats.org/officeDocument/2006/math">
                    <m:acc>
                      <m:accPr>
                        <m:chr m:val="̅"/>
                        <m:ctrlPr>
                          <a:rPr lang="en-US" sz="3600" i="1" kern="1200">
                            <a:solidFill>
                              <a:srgbClr val="FFFFFF"/>
                            </a:solidFill>
                            <a:effectLst/>
                            <a:latin typeface="Cambria Math" panose="02040503050406030204" pitchFamily="18" charset="0"/>
                            <a:ea typeface="+mj-ea"/>
                            <a:cs typeface="+mj-cs"/>
                          </a:rPr>
                        </m:ctrlPr>
                      </m:accPr>
                      <m:e>
                        <m:r>
                          <a:rPr lang="en-US" sz="3600" b="0" i="1" kern="1200">
                            <a:solidFill>
                              <a:srgbClr val="FFFFFF"/>
                            </a:solidFill>
                            <a:effectLst/>
                            <a:latin typeface="Cambria Math" panose="02040503050406030204" pitchFamily="18" charset="0"/>
                            <a:ea typeface="+mj-ea"/>
                            <a:cs typeface="+mj-cs"/>
                          </a:rPr>
                          <m:t>𝑥</m:t>
                        </m:r>
                      </m:e>
                    </m:acc>
                  </m:oMath>
                </a14:m>
                <a:r>
                  <a:rPr lang="en-US" sz="3600" kern="1200">
                    <a:solidFill>
                      <a:srgbClr val="FFFFFF"/>
                    </a:solidFill>
                    <a:effectLst/>
                    <a:latin typeface="+mj-lt"/>
                    <a:ea typeface="+mj-ea"/>
                    <a:cs typeface="+mj-cs"/>
                  </a:rPr>
                  <a:t>    </a:t>
                </a:r>
              </a:p>
            </p:txBody>
          </p:sp>
        </mc:Choice>
        <mc:Fallback xmlns="">
          <p:sp>
            <p:nvSpPr>
              <p:cNvPr id="10" name="Text Box 36"/>
              <p:cNvSpPr txBox="1">
                <a:spLocks noRot="1" noChangeAspect="1" noMove="1" noResize="1" noEditPoints="1" noAdjustHandles="1" noChangeArrowheads="1" noChangeShapeType="1" noTextEdit="1"/>
              </p:cNvSpPr>
              <p:nvPr/>
            </p:nvSpPr>
            <p:spPr bwMode="auto">
              <a:xfrm>
                <a:off x="1026155" y="1967266"/>
                <a:ext cx="2622396" cy="2547257"/>
              </a:xfrm>
              <a:prstGeom prst="rect">
                <a:avLst/>
              </a:prstGeom>
              <a:blipFill>
                <a:blip r:embed="rId3"/>
                <a:stretch>
                  <a:fillRect l="-2088" r="-5336"/>
                </a:stretch>
              </a:blipFill>
            </p:spPr>
            <p:txBody>
              <a:bodyPr/>
              <a:lstStyle/>
              <a:p>
                <a:r>
                  <a:rPr lang="en-IN">
                    <a:noFill/>
                  </a:rPr>
                  <a:t> </a:t>
                </a:r>
              </a:p>
            </p:txBody>
          </p:sp>
        </mc:Fallback>
      </mc:AlternateContent>
      <p:pic>
        <p:nvPicPr>
          <p:cNvPr id="7" name="Picture 2">
            <a:extLst>
              <a:ext uri="{FF2B5EF4-FFF2-40B4-BE49-F238E27FC236}">
                <a16:creationId xmlns:a16="http://schemas.microsoft.com/office/drawing/2014/main" id="{95A30726-FF7F-4148-A956-05E3380243A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65497" y="1060462"/>
            <a:ext cx="6763924" cy="473474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a:xfrm>
            <a:off x="11006885" y="6356350"/>
            <a:ext cx="513077" cy="365125"/>
          </a:xfrm>
        </p:spPr>
        <p:txBody>
          <a:bodyPr vert="horz" lIns="91440" tIns="45720" rIns="91440" bIns="45720" rtlCol="0" anchor="ctr">
            <a:normAutofit/>
          </a:bodyPr>
          <a:lstStyle/>
          <a:p>
            <a:pPr eaLnBrk="1" hangingPunct="1">
              <a:spcAft>
                <a:spcPts val="600"/>
              </a:spcAft>
            </a:pPr>
            <a:fld id="{949EBC64-41CB-41B8-B6DF-9B1367312BD4}" type="slidenum">
              <a:rPr lang="en-US">
                <a:solidFill>
                  <a:schemeClr val="tx1">
                    <a:alpha val="80000"/>
                  </a:schemeClr>
                </a:solidFill>
              </a:rPr>
              <a:pPr eaLnBrk="1" hangingPunct="1">
                <a:spcAft>
                  <a:spcPts val="600"/>
                </a:spcAft>
              </a:pPr>
              <a:t>22</a:t>
            </a:fld>
            <a:endParaRPr lang="en-US">
              <a:solidFill>
                <a:schemeClr val="tx1">
                  <a:alpha val="80000"/>
                </a:schemeClr>
              </a:solidFill>
            </a:endParaRPr>
          </a:p>
        </p:txBody>
      </p:sp>
    </p:spTree>
    <p:extLst>
      <p:ext uri="{BB962C8B-B14F-4D97-AF65-F5344CB8AC3E}">
        <p14:creationId xmlns:p14="http://schemas.microsoft.com/office/powerpoint/2010/main" val="3888622992"/>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2133" name="Rectangle 5"/>
              <p:cNvSpPr>
                <a:spLocks noChangeArrowheads="1"/>
              </p:cNvSpPr>
              <p:nvPr/>
            </p:nvSpPr>
            <p:spPr bwMode="auto">
              <a:xfrm>
                <a:off x="891149" y="1094180"/>
                <a:ext cx="10590934" cy="998537"/>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We will use the following notation to define the standard deviation of </a:t>
                </a:r>
                <a:r>
                  <a:rPr lang="en-US" sz="2400">
                    <a:solidFill>
                      <a:srgbClr val="000000"/>
                    </a:solidFill>
                    <a:effectLst/>
                    <a:latin typeface="+mn-lt"/>
                    <a:cs typeface="Arial" panose="020B0604020202020204" pitchFamily="34" charset="0"/>
                  </a:rPr>
                  <a:t>the sampling distribution </a:t>
                </a:r>
                <a:r>
                  <a:rPr lang="en-US" sz="2400" dirty="0">
                    <a:solidFill>
                      <a:srgbClr val="000000"/>
                    </a:solidFill>
                    <a:effectLst/>
                    <a:latin typeface="+mn-lt"/>
                    <a:cs typeface="Arial" panose="020B0604020202020204" pitchFamily="34" charset="0"/>
                  </a:rPr>
                  <a:t>of </a:t>
                </a:r>
                <a14:m>
                  <m:oMath xmlns:m="http://schemas.openxmlformats.org/officeDocument/2006/math">
                    <m:acc>
                      <m:accPr>
                        <m:chr m:val="̅"/>
                        <m:ctrlPr>
                          <a:rPr lang="en-US" sz="2400" i="1">
                            <a:solidFill>
                              <a:srgbClr val="000000"/>
                            </a:solidFill>
                            <a:effectLst/>
                            <a:latin typeface="Cambria Math" panose="02040503050406030204" pitchFamily="18" charset="0"/>
                          </a:rPr>
                        </m:ctrlPr>
                      </m:accPr>
                      <m:e>
                        <m:r>
                          <a:rPr lang="en-US" sz="2400" b="0" i="1">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a:t>
                </a:r>
              </a:p>
            </p:txBody>
          </p:sp>
        </mc:Choice>
        <mc:Fallback xmlns="">
          <p:sp>
            <p:nvSpPr>
              <p:cNvPr id="432133" name="Rectangle 5"/>
              <p:cNvSpPr>
                <a:spLocks noRot="1" noChangeAspect="1" noMove="1" noResize="1" noEditPoints="1" noAdjustHandles="1" noChangeArrowheads="1" noChangeShapeType="1" noTextEdit="1"/>
              </p:cNvSpPr>
              <p:nvPr/>
            </p:nvSpPr>
            <p:spPr bwMode="auto">
              <a:xfrm>
                <a:off x="891149" y="1094180"/>
                <a:ext cx="10590934" cy="998537"/>
              </a:xfrm>
              <a:prstGeom prst="rect">
                <a:avLst/>
              </a:prstGeom>
              <a:blipFill rotWithShape="1">
                <a:blip r:embed="rId3"/>
                <a:stretch>
                  <a:fillRect l="-748" t="-4878"/>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2136" name="Text Box 8"/>
              <p:cNvSpPr txBox="1">
                <a:spLocks noChangeArrowheads="1"/>
              </p:cNvSpPr>
              <p:nvPr/>
            </p:nvSpPr>
            <p:spPr bwMode="auto">
              <a:xfrm>
                <a:off x="2359695" y="2118779"/>
                <a:ext cx="4237186" cy="461665"/>
              </a:xfrm>
              <a:prstGeom prst="rect">
                <a:avLst/>
              </a:prstGeom>
              <a:noFill/>
              <a:ln w="12700">
                <a:noFill/>
                <a:miter lim="800000"/>
                <a:headEnd/>
                <a:tailEnd/>
              </a:ln>
              <a:effectLst/>
            </p:spPr>
            <p:txBody>
              <a:bodyPr wrap="none">
                <a:spAutoFit/>
              </a:bodyPr>
              <a:lstStyle/>
              <a:p>
                <a:pPr algn="l"/>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oMath>
                </a14:m>
                <a:r>
                  <a:rPr lang="en-US" sz="2400" dirty="0">
                    <a:solidFill>
                      <a:srgbClr val="000000"/>
                    </a:solidFill>
                    <a:effectLst/>
                    <a:latin typeface="+mn-lt"/>
                    <a:cs typeface="Arial" panose="020B0604020202020204" pitchFamily="34" charset="0"/>
                  </a:rPr>
                  <a:t> = the standard deviation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a:t>
                </a:r>
              </a:p>
            </p:txBody>
          </p:sp>
        </mc:Choice>
        <mc:Fallback xmlns="">
          <p:sp>
            <p:nvSpPr>
              <p:cNvPr id="432136" name="Text Box 8"/>
              <p:cNvSpPr txBox="1">
                <a:spLocks noRot="1" noChangeAspect="1" noMove="1" noResize="1" noEditPoints="1" noAdjustHandles="1" noChangeArrowheads="1" noChangeShapeType="1" noTextEdit="1"/>
              </p:cNvSpPr>
              <p:nvPr/>
            </p:nvSpPr>
            <p:spPr bwMode="auto">
              <a:xfrm>
                <a:off x="2359695" y="2118779"/>
                <a:ext cx="4237186" cy="461665"/>
              </a:xfrm>
              <a:prstGeom prst="rect">
                <a:avLst/>
              </a:prstGeom>
              <a:blipFill rotWithShape="1">
                <a:blip r:embed="rId4"/>
                <a:stretch>
                  <a:fillRect t="-10667" r="-5468" b="-30667"/>
                </a:stretch>
              </a:blipFill>
              <a:ln w="12700">
                <a:noFill/>
                <a:miter lim="800000"/>
                <a:headEnd/>
                <a:tailEnd/>
              </a:ln>
              <a:effectLst/>
            </p:spPr>
            <p:txBody>
              <a:bodyPr/>
              <a:lstStyle/>
              <a:p>
                <a:r>
                  <a:rPr lang="en-US">
                    <a:noFill/>
                  </a:rPr>
                  <a:t> </a:t>
                </a:r>
              </a:p>
            </p:txBody>
          </p:sp>
        </mc:Fallback>
      </mc:AlternateContent>
      <p:sp>
        <p:nvSpPr>
          <p:cNvPr id="432140" name="Text Box 12"/>
          <p:cNvSpPr txBox="1">
            <a:spLocks noChangeArrowheads="1"/>
          </p:cNvSpPr>
          <p:nvPr/>
        </p:nvSpPr>
        <p:spPr bwMode="auto">
          <a:xfrm>
            <a:off x="2408605" y="2632598"/>
            <a:ext cx="5863015"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Symbol" panose="05050102010706020507" pitchFamily="18" charset="2"/>
                <a:cs typeface="Arial" panose="020B0604020202020204" pitchFamily="34" charset="0"/>
              </a:rPr>
              <a:t>s</a:t>
            </a:r>
            <a:r>
              <a:rPr lang="en-US" sz="2400" dirty="0">
                <a:solidFill>
                  <a:srgbClr val="000000"/>
                </a:solidFill>
                <a:effectLst/>
                <a:latin typeface="+mn-lt"/>
                <a:cs typeface="Arial" panose="020B0604020202020204" pitchFamily="34" charset="0"/>
              </a:rPr>
              <a:t>  = the standard deviation of the population </a:t>
            </a:r>
          </a:p>
        </p:txBody>
      </p:sp>
      <p:sp>
        <p:nvSpPr>
          <p:cNvPr id="432141" name="Text Box 13"/>
          <p:cNvSpPr txBox="1">
            <a:spLocks noChangeArrowheads="1"/>
          </p:cNvSpPr>
          <p:nvPr/>
        </p:nvSpPr>
        <p:spPr bwMode="auto">
          <a:xfrm>
            <a:off x="2519348" y="3142186"/>
            <a:ext cx="2550185"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the sample size</a:t>
            </a:r>
          </a:p>
        </p:txBody>
      </p:sp>
      <p:sp>
        <p:nvSpPr>
          <p:cNvPr id="432142" name="Text Box 14"/>
          <p:cNvSpPr txBox="1">
            <a:spLocks noChangeArrowheads="1"/>
          </p:cNvSpPr>
          <p:nvPr/>
        </p:nvSpPr>
        <p:spPr bwMode="auto">
          <a:xfrm>
            <a:off x="2468025" y="3673998"/>
            <a:ext cx="3119572"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the population size </a:t>
            </a:r>
          </a:p>
        </p:txBody>
      </p:sp>
      <p:sp>
        <p:nvSpPr>
          <p:cNvPr id="2" name="Slide Number Placeholder 1"/>
          <p:cNvSpPr>
            <a:spLocks noGrp="1"/>
          </p:cNvSpPr>
          <p:nvPr>
            <p:ph type="sldNum" sz="quarter" idx="12"/>
          </p:nvPr>
        </p:nvSpPr>
        <p:spPr/>
        <p:txBody>
          <a:bodyPr/>
          <a:lstStyle/>
          <a:p>
            <a:fld id="{949EBC64-41CB-41B8-B6DF-9B1367312BD4}" type="slidenum">
              <a:rPr lang="en-US" smtClean="0"/>
              <a:t>23</a:t>
            </a:fld>
            <a:endParaRPr lang="en-US"/>
          </a:p>
        </p:txBody>
      </p:sp>
      <mc:AlternateContent xmlns:mc="http://schemas.openxmlformats.org/markup-compatibility/2006" xmlns:a14="http://schemas.microsoft.com/office/drawing/2010/main">
        <mc:Choice Requires="a14">
          <p:sp>
            <p:nvSpPr>
              <p:cNvPr id="11"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11"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5"/>
                <a:stretch>
                  <a:fillRect l="-2174" t="-12500" b="-3437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30" name="Text Box 14"/>
          <p:cNvSpPr txBox="1">
            <a:spLocks noChangeArrowheads="1"/>
          </p:cNvSpPr>
          <p:nvPr/>
        </p:nvSpPr>
        <p:spPr bwMode="auto">
          <a:xfrm>
            <a:off x="3374311" y="1595438"/>
            <a:ext cx="2301079" cy="461665"/>
          </a:xfrm>
          <a:prstGeom prst="rect">
            <a:avLst/>
          </a:prstGeom>
          <a:noFill/>
          <a:ln w="12700">
            <a:noFill/>
            <a:miter lim="800000"/>
            <a:headEnd/>
            <a:tailEnd/>
          </a:ln>
          <a:effectLst/>
        </p:spPr>
        <p:txBody>
          <a:bodyPr wrap="none">
            <a:spAutoFit/>
          </a:bodyPr>
          <a:lstStyle/>
          <a:p>
            <a:pPr algn="l"/>
            <a:r>
              <a:rPr lang="en-US" sz="2400" dirty="0">
                <a:solidFill>
                  <a:srgbClr val="000000"/>
                </a:solidFill>
                <a:effectLst/>
                <a:latin typeface="+mn-lt"/>
                <a:cs typeface="Arial" panose="020B0604020202020204" pitchFamily="34" charset="0"/>
              </a:rPr>
              <a:t>Finite Population</a:t>
            </a:r>
          </a:p>
        </p:txBody>
      </p:sp>
      <p:sp>
        <p:nvSpPr>
          <p:cNvPr id="239631" name="Text Box 15"/>
          <p:cNvSpPr txBox="1">
            <a:spLocks noChangeArrowheads="1"/>
          </p:cNvSpPr>
          <p:nvPr/>
        </p:nvSpPr>
        <p:spPr bwMode="auto">
          <a:xfrm>
            <a:off x="6356283" y="1595438"/>
            <a:ext cx="2491644" cy="461665"/>
          </a:xfrm>
          <a:prstGeom prst="rect">
            <a:avLst/>
          </a:prstGeom>
          <a:noFill/>
          <a:ln w="12700">
            <a:noFill/>
            <a:miter lim="800000"/>
            <a:headEnd/>
            <a:tailEnd/>
          </a:ln>
          <a:effectLst/>
        </p:spPr>
        <p:txBody>
          <a:bodyPr wrap="none">
            <a:spAutoFit/>
          </a:bodyPr>
          <a:lstStyle/>
          <a:p>
            <a:pPr algn="l"/>
            <a:r>
              <a:rPr lang="en-US" sz="2400">
                <a:solidFill>
                  <a:srgbClr val="000000"/>
                </a:solidFill>
                <a:effectLst/>
                <a:latin typeface="+mn-lt"/>
                <a:cs typeface="Arial" panose="020B0604020202020204" pitchFamily="34" charset="0"/>
              </a:rPr>
              <a:t>Infinite Population</a:t>
            </a:r>
          </a:p>
        </p:txBody>
      </p:sp>
      <mc:AlternateContent xmlns:mc="http://schemas.openxmlformats.org/markup-compatibility/2006" xmlns:a14="http://schemas.microsoft.com/office/drawing/2010/main">
        <mc:Choice Requires="a14">
          <p:sp>
            <p:nvSpPr>
              <p:cNvPr id="239626" name="Text Box 10"/>
              <p:cNvSpPr txBox="1">
                <a:spLocks noChangeArrowheads="1"/>
              </p:cNvSpPr>
              <p:nvPr/>
            </p:nvSpPr>
            <p:spPr bwMode="auto">
              <a:xfrm>
                <a:off x="889268" y="4640199"/>
                <a:ext cx="9816625" cy="461665"/>
              </a:xfrm>
              <a:prstGeom prst="rect">
                <a:avLst/>
              </a:prstGeom>
              <a:noFill/>
              <a:ln w="12700">
                <a:noFill/>
                <a:miter lim="800000"/>
                <a:headEnd/>
                <a:tailEnd/>
              </a:ln>
              <a:effectLst/>
            </p:spPr>
            <p:txBody>
              <a:bodyPr wrap="squar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 </a:t>
                </a:r>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oMath>
                </a14:m>
                <a:r>
                  <a:rPr lang="en-US" sz="2400" dirty="0">
                    <a:solidFill>
                      <a:srgbClr val="000000"/>
                    </a:solidFill>
                    <a:effectLst/>
                    <a:latin typeface="+mn-lt"/>
                    <a:cs typeface="Arial" panose="020B0604020202020204" pitchFamily="34" charset="0"/>
                  </a:rPr>
                  <a:t> is referred to as the </a:t>
                </a:r>
                <a:r>
                  <a:rPr lang="en-US" sz="2400" u="sng" dirty="0">
                    <a:solidFill>
                      <a:srgbClr val="000000"/>
                    </a:solidFill>
                    <a:effectLst/>
                    <a:latin typeface="+mn-lt"/>
                    <a:cs typeface="Arial" panose="020B0604020202020204" pitchFamily="34" charset="0"/>
                  </a:rPr>
                  <a:t>standard error of the mean.</a:t>
                </a:r>
              </a:p>
            </p:txBody>
          </p:sp>
        </mc:Choice>
        <mc:Fallback xmlns="">
          <p:sp>
            <p:nvSpPr>
              <p:cNvPr id="239626" name="Text Box 10"/>
              <p:cNvSpPr txBox="1">
                <a:spLocks noRot="1" noChangeAspect="1" noMove="1" noResize="1" noEditPoints="1" noAdjustHandles="1" noChangeArrowheads="1" noChangeShapeType="1" noTextEdit="1"/>
              </p:cNvSpPr>
              <p:nvPr/>
            </p:nvSpPr>
            <p:spPr bwMode="auto">
              <a:xfrm>
                <a:off x="889268" y="4640199"/>
                <a:ext cx="9816625" cy="461665"/>
              </a:xfrm>
              <a:prstGeom prst="rect">
                <a:avLst/>
              </a:prstGeom>
              <a:blipFill rotWithShape="1">
                <a:blip r:embed="rId3"/>
                <a:stretch>
                  <a:fillRect l="-870" t="-10526" b="-28947"/>
                </a:stretch>
              </a:blipFill>
              <a:ln w="12700">
                <a:noFill/>
                <a:miter lim="800000"/>
                <a:headEnd/>
                <a:tailEnd/>
              </a:ln>
              <a:effectLst/>
            </p:spPr>
            <p:txBody>
              <a:bodyPr/>
              <a:lstStyle/>
              <a:p>
                <a:r>
                  <a:rPr lang="en-US">
                    <a:noFill/>
                  </a:rPr>
                  <a:t> </a:t>
                </a:r>
              </a:p>
            </p:txBody>
          </p:sp>
        </mc:Fallback>
      </mc:AlternateContent>
      <p:sp>
        <p:nvSpPr>
          <p:cNvPr id="239638" name="Text Box 22"/>
          <p:cNvSpPr txBox="1">
            <a:spLocks noChangeArrowheads="1"/>
          </p:cNvSpPr>
          <p:nvPr/>
        </p:nvSpPr>
        <p:spPr bwMode="auto">
          <a:xfrm>
            <a:off x="902389" y="3478356"/>
            <a:ext cx="8709133" cy="461665"/>
          </a:xfrm>
          <a:prstGeom prst="rect">
            <a:avLst/>
          </a:prstGeom>
          <a:noFill/>
          <a:ln w="12700">
            <a:noFill/>
            <a:miter lim="800000"/>
            <a:headEnd/>
            <a:tailEnd/>
          </a:ln>
          <a:effectLst/>
        </p:spPr>
        <p:txBody>
          <a:bodyPr wrap="squar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 A finite population is treated as being infinite if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.05.</a:t>
            </a:r>
          </a:p>
        </p:txBody>
      </p:sp>
      <mc:AlternateContent xmlns:mc="http://schemas.openxmlformats.org/markup-compatibility/2006" xmlns:a14="http://schemas.microsoft.com/office/drawing/2010/main">
        <mc:Choice Requires="a14">
          <p:sp>
            <p:nvSpPr>
              <p:cNvPr id="239639" name="Text Box 23"/>
              <p:cNvSpPr txBox="1">
                <a:spLocks noChangeArrowheads="1"/>
              </p:cNvSpPr>
              <p:nvPr/>
            </p:nvSpPr>
            <p:spPr bwMode="auto">
              <a:xfrm>
                <a:off x="901937" y="3963678"/>
                <a:ext cx="8374040" cy="539571"/>
              </a:xfrm>
              <a:prstGeom prst="rect">
                <a:avLst/>
              </a:prstGeom>
              <a:noFill/>
              <a:ln w="12700">
                <a:noFill/>
                <a:miter lim="800000"/>
                <a:headEnd/>
                <a:tailEnd/>
              </a:ln>
              <a:effectLst/>
            </p:spPr>
            <p:txBody>
              <a:bodyPr wrap="squar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 </a:t>
                </a:r>
                <a14:m>
                  <m:oMath xmlns:m="http://schemas.openxmlformats.org/officeDocument/2006/math">
                    <m:rad>
                      <m:radPr>
                        <m:degHide m:val="on"/>
                        <m:ctrlPr>
                          <a:rPr lang="en-US" sz="2400" i="1" smtClean="0">
                            <a:solidFill>
                              <a:srgbClr val="000000"/>
                            </a:solidFill>
                            <a:effectLst/>
                            <a:latin typeface="Cambria Math" panose="02040503050406030204" pitchFamily="18" charset="0"/>
                          </a:rPr>
                        </m:ctrlPr>
                      </m:radPr>
                      <m:deg/>
                      <m:e>
                        <m:r>
                          <a:rPr lang="en-US" sz="2400" b="0" i="1" smtClean="0">
                            <a:solidFill>
                              <a:srgbClr val="000000"/>
                            </a:solidFill>
                            <a:effectLst/>
                            <a:latin typeface="Cambria Math"/>
                          </a:rPr>
                          <m:t>(</m:t>
                        </m:r>
                        <m:r>
                          <a:rPr lang="en-US" sz="2400" b="0" i="1" smtClean="0">
                            <a:solidFill>
                              <a:srgbClr val="000000"/>
                            </a:solidFill>
                            <a:effectLst/>
                            <a:latin typeface="Cambria Math"/>
                          </a:rPr>
                          <m:t>𝑁</m:t>
                        </m:r>
                        <m:r>
                          <a:rPr lang="en-US" sz="2400" b="0" i="1" smtClean="0">
                            <a:solidFill>
                              <a:srgbClr val="000000"/>
                            </a:solidFill>
                            <a:effectLst/>
                            <a:latin typeface="Cambria Math"/>
                          </a:rPr>
                          <m:t>−</m:t>
                        </m:r>
                        <m:r>
                          <a:rPr lang="en-US" sz="2400" b="0" i="1" smtClean="0">
                            <a:solidFill>
                              <a:srgbClr val="000000"/>
                            </a:solidFill>
                            <a:effectLst/>
                            <a:latin typeface="Cambria Math"/>
                          </a:rPr>
                          <m:t>𝑛</m:t>
                        </m:r>
                        <m:r>
                          <a:rPr lang="en-US" sz="2400" b="0" i="1" smtClean="0">
                            <a:solidFill>
                              <a:srgbClr val="000000"/>
                            </a:solidFill>
                            <a:effectLst/>
                            <a:latin typeface="Cambria Math"/>
                          </a:rPr>
                          <m:t>)/(</m:t>
                        </m:r>
                        <m:r>
                          <a:rPr lang="en-US" sz="2400" b="0" i="1" smtClean="0">
                            <a:solidFill>
                              <a:srgbClr val="000000"/>
                            </a:solidFill>
                            <a:effectLst/>
                            <a:latin typeface="Cambria Math"/>
                          </a:rPr>
                          <m:t>𝑁</m:t>
                        </m:r>
                        <m:r>
                          <a:rPr lang="en-US" sz="2400" b="0" i="1" smtClean="0">
                            <a:solidFill>
                              <a:srgbClr val="000000"/>
                            </a:solidFill>
                            <a:effectLst/>
                            <a:latin typeface="Cambria Math"/>
                          </a:rPr>
                          <m:t>−1)</m:t>
                        </m:r>
                      </m:e>
                    </m:rad>
                  </m:oMath>
                </a14:m>
                <a:r>
                  <a:rPr lang="en-US" sz="2400" dirty="0">
                    <a:solidFill>
                      <a:srgbClr val="000000"/>
                    </a:solidFill>
                    <a:effectLst/>
                    <a:latin typeface="+mn-lt"/>
                    <a:cs typeface="Arial" panose="020B0604020202020204" pitchFamily="34" charset="0"/>
                  </a:rPr>
                  <a:t>  is the </a:t>
                </a:r>
                <a:r>
                  <a:rPr lang="en-US" sz="2400" u="sng" dirty="0">
                    <a:solidFill>
                      <a:srgbClr val="000000"/>
                    </a:solidFill>
                    <a:effectLst/>
                    <a:latin typeface="+mn-lt"/>
                    <a:cs typeface="Arial" panose="020B0604020202020204" pitchFamily="34" charset="0"/>
                  </a:rPr>
                  <a:t>finite population correction factor</a:t>
                </a:r>
                <a:r>
                  <a:rPr lang="en-US" sz="2400" dirty="0">
                    <a:solidFill>
                      <a:srgbClr val="000000"/>
                    </a:solidFill>
                    <a:effectLst/>
                    <a:latin typeface="+mn-lt"/>
                    <a:cs typeface="Arial" panose="020B0604020202020204" pitchFamily="34" charset="0"/>
                  </a:rPr>
                  <a:t>.</a:t>
                </a:r>
              </a:p>
            </p:txBody>
          </p:sp>
        </mc:Choice>
        <mc:Fallback xmlns="">
          <p:sp>
            <p:nvSpPr>
              <p:cNvPr id="239639" name="Text Box 23"/>
              <p:cNvSpPr txBox="1">
                <a:spLocks noRot="1" noChangeAspect="1" noMove="1" noResize="1" noEditPoints="1" noAdjustHandles="1" noChangeArrowheads="1" noChangeShapeType="1" noTextEdit="1"/>
              </p:cNvSpPr>
              <p:nvPr/>
            </p:nvSpPr>
            <p:spPr bwMode="auto">
              <a:xfrm>
                <a:off x="901937" y="3963678"/>
                <a:ext cx="8374040" cy="539571"/>
              </a:xfrm>
              <a:prstGeom prst="rect">
                <a:avLst/>
              </a:prstGeom>
              <a:blipFill rotWithShape="1">
                <a:blip r:embed="rId4"/>
                <a:stretch>
                  <a:fillRect l="-1019" b="-21348"/>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 Box 23"/>
              <p:cNvSpPr txBox="1">
                <a:spLocks noChangeArrowheads="1"/>
              </p:cNvSpPr>
              <p:nvPr/>
            </p:nvSpPr>
            <p:spPr bwMode="auto">
              <a:xfrm>
                <a:off x="879365" y="1090817"/>
                <a:ext cx="3483775" cy="461665"/>
              </a:xfrm>
              <a:prstGeom prst="rect">
                <a:avLst/>
              </a:prstGeom>
              <a:noFill/>
              <a:ln w="12700">
                <a:noFill/>
                <a:miter lim="800000"/>
                <a:headEnd/>
                <a:tailEnd/>
              </a:ln>
              <a:effectLst/>
            </p:spPr>
            <p:txBody>
              <a:bodyPr wrap="none">
                <a:spAutoFit/>
              </a:bodyPr>
              <a:lstStyle/>
              <a:p>
                <a:pPr marL="342900" indent="-342900">
                  <a:buFont typeface="Arial" panose="020B0604020202020204" pitchFamily="34" charset="0"/>
                  <a:buChar char="•"/>
                </a:pPr>
                <a:r>
                  <a:rPr lang="en-US" sz="2400" dirty="0">
                    <a:solidFill>
                      <a:srgbClr val="000000"/>
                    </a:solidFill>
                    <a:effectLst/>
                    <a:latin typeface="+mn-lt"/>
                    <a:cs typeface="Arial" panose="020B0604020202020204" pitchFamily="34" charset="0"/>
                  </a:rPr>
                  <a:t>Standard Deviation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endParaRPr lang="en-US" sz="2400" dirty="0">
                  <a:solidFill>
                    <a:srgbClr val="000000"/>
                  </a:solidFill>
                  <a:effectLst/>
                  <a:latin typeface="+mn-lt"/>
                  <a:cs typeface="Arial" panose="020B0604020202020204" pitchFamily="34" charset="0"/>
                </a:endParaRPr>
              </a:p>
            </p:txBody>
          </p:sp>
        </mc:Choice>
        <mc:Fallback xmlns="">
          <p:sp>
            <p:nvSpPr>
              <p:cNvPr id="25" name="Text Box 23"/>
              <p:cNvSpPr txBox="1">
                <a:spLocks noRot="1" noChangeAspect="1" noMove="1" noResize="1" noEditPoints="1" noAdjustHandles="1" noChangeArrowheads="1" noChangeShapeType="1" noTextEdit="1"/>
              </p:cNvSpPr>
              <p:nvPr/>
            </p:nvSpPr>
            <p:spPr bwMode="auto">
              <a:xfrm>
                <a:off x="879365" y="1090817"/>
                <a:ext cx="3483775" cy="461665"/>
              </a:xfrm>
              <a:prstGeom prst="rect">
                <a:avLst/>
              </a:prstGeom>
              <a:blipFill rotWithShape="1">
                <a:blip r:embed="rId5"/>
                <a:stretch>
                  <a:fillRect l="-1923" t="-10526" r="-9965" b="-28947"/>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827684" y="2252217"/>
                <a:ext cx="1464182" cy="849656"/>
              </a:xfrm>
              <a:prstGeom prst="rect">
                <a:avLst/>
              </a:prstGeom>
              <a:noFill/>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solidFill>
                                <a:srgbClr val="000000"/>
                              </a:solidFill>
                              <a:effectLst/>
                              <a:latin typeface="Cambria Math" panose="02040503050406030204" pitchFamily="18" charset="0"/>
                            </a:rPr>
                          </m:ctrlPr>
                        </m:sSubPr>
                        <m:e>
                          <m:r>
                            <a:rPr lang="en-US" sz="2600" i="1" smtClean="0">
                              <a:solidFill>
                                <a:srgbClr val="000000"/>
                              </a:solidFill>
                              <a:effectLst/>
                              <a:latin typeface="Cambria Math"/>
                              <a:ea typeface="Cambria Math"/>
                            </a:rPr>
                            <m:t>𝜎</m:t>
                          </m:r>
                        </m:e>
                        <m:sub>
                          <m:acc>
                            <m:accPr>
                              <m:chr m:val="̅"/>
                              <m:ctrlPr>
                                <a:rPr lang="en-US" sz="2600" i="1" smtClean="0">
                                  <a:solidFill>
                                    <a:srgbClr val="000000"/>
                                  </a:solidFill>
                                  <a:effectLst/>
                                  <a:latin typeface="Cambria Math" panose="02040503050406030204" pitchFamily="18" charset="0"/>
                                </a:rPr>
                              </m:ctrlPr>
                            </m:accPr>
                            <m:e>
                              <m:r>
                                <a:rPr lang="en-US" sz="2600" b="0" i="1" smtClean="0">
                                  <a:solidFill>
                                    <a:srgbClr val="000000"/>
                                  </a:solidFill>
                                  <a:effectLst/>
                                  <a:latin typeface="Cambria Math"/>
                                </a:rPr>
                                <m:t>𝑥</m:t>
                              </m:r>
                            </m:e>
                          </m:acc>
                        </m:sub>
                      </m:sSub>
                      <m:r>
                        <a:rPr lang="en-US" sz="2600" b="0" i="1" smtClean="0">
                          <a:solidFill>
                            <a:srgbClr val="000000"/>
                          </a:solidFill>
                          <a:effectLst/>
                          <a:latin typeface="Cambria Math"/>
                        </a:rPr>
                        <m:t>=</m:t>
                      </m:r>
                      <m:f>
                        <m:fPr>
                          <m:ctrlPr>
                            <a:rPr lang="en-US" sz="2600" b="0" i="1" smtClean="0">
                              <a:solidFill>
                                <a:srgbClr val="000000"/>
                              </a:solidFill>
                              <a:effectLst/>
                              <a:latin typeface="Cambria Math" panose="02040503050406030204" pitchFamily="18" charset="0"/>
                            </a:rPr>
                          </m:ctrlPr>
                        </m:fPr>
                        <m:num>
                          <m:r>
                            <a:rPr lang="en-US" sz="2600" b="0" i="1" smtClean="0">
                              <a:solidFill>
                                <a:srgbClr val="000000"/>
                              </a:solidFill>
                              <a:effectLst/>
                              <a:latin typeface="Cambria Math"/>
                              <a:ea typeface="Cambria Math"/>
                            </a:rPr>
                            <m:t>𝜎</m:t>
                          </m:r>
                        </m:num>
                        <m:den>
                          <m:rad>
                            <m:radPr>
                              <m:degHide m:val="on"/>
                              <m:ctrlPr>
                                <a:rPr lang="en-US" sz="2600" b="0" i="1" smtClean="0">
                                  <a:solidFill>
                                    <a:srgbClr val="000000"/>
                                  </a:solidFill>
                                  <a:effectLst/>
                                  <a:latin typeface="Cambria Math" panose="02040503050406030204" pitchFamily="18" charset="0"/>
                                </a:rPr>
                              </m:ctrlPr>
                            </m:radPr>
                            <m:deg/>
                            <m:e>
                              <m:r>
                                <a:rPr lang="en-US" sz="2600" b="0" i="1" smtClean="0">
                                  <a:solidFill>
                                    <a:srgbClr val="000000"/>
                                  </a:solidFill>
                                  <a:effectLst/>
                                  <a:latin typeface="Cambria Math"/>
                                </a:rPr>
                                <m:t>𝑛</m:t>
                              </m:r>
                            </m:e>
                          </m:rad>
                        </m:den>
                      </m:f>
                    </m:oMath>
                  </m:oMathPara>
                </a14:m>
                <a:endParaRPr lang="en-US" sz="2600" dirty="0">
                  <a:solidFill>
                    <a:srgbClr val="000000"/>
                  </a:solidFill>
                  <a:effectLst/>
                  <a:latin typeface="+mn-lt"/>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827684" y="2252217"/>
                <a:ext cx="1464182" cy="849656"/>
              </a:xfrm>
              <a:prstGeom prst="rect">
                <a:avLst/>
              </a:prstGeom>
              <a:blipFill rotWithShape="1">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096745" y="2046396"/>
                <a:ext cx="3002232" cy="1274516"/>
              </a:xfrm>
              <a:prstGeom prst="rect">
                <a:avLst/>
              </a:prstGeom>
              <a:noFill/>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solidFill>
                                <a:srgbClr val="000000"/>
                              </a:solidFill>
                              <a:effectLst/>
                              <a:latin typeface="Cambria Math" panose="02040503050406030204" pitchFamily="18" charset="0"/>
                            </a:rPr>
                          </m:ctrlPr>
                        </m:sSubPr>
                        <m:e>
                          <m:r>
                            <a:rPr lang="en-US" sz="2600" i="1" smtClean="0">
                              <a:solidFill>
                                <a:srgbClr val="000000"/>
                              </a:solidFill>
                              <a:effectLst/>
                              <a:latin typeface="Cambria Math"/>
                              <a:ea typeface="Cambria Math"/>
                            </a:rPr>
                            <m:t>𝜎</m:t>
                          </m:r>
                        </m:e>
                        <m:sub>
                          <m:acc>
                            <m:accPr>
                              <m:chr m:val="̅"/>
                              <m:ctrlPr>
                                <a:rPr lang="en-US" sz="2600" i="1" smtClean="0">
                                  <a:solidFill>
                                    <a:srgbClr val="000000"/>
                                  </a:solidFill>
                                  <a:effectLst/>
                                  <a:latin typeface="Cambria Math" panose="02040503050406030204" pitchFamily="18" charset="0"/>
                                </a:rPr>
                              </m:ctrlPr>
                            </m:accPr>
                            <m:e>
                              <m:r>
                                <a:rPr lang="en-US" sz="2600" b="0" i="1" smtClean="0">
                                  <a:solidFill>
                                    <a:srgbClr val="000000"/>
                                  </a:solidFill>
                                  <a:effectLst/>
                                  <a:latin typeface="Cambria Math"/>
                                </a:rPr>
                                <m:t>𝑥</m:t>
                              </m:r>
                            </m:e>
                          </m:acc>
                        </m:sub>
                      </m:sSub>
                      <m:r>
                        <a:rPr lang="en-US" sz="2600" b="0" i="1" smtClean="0">
                          <a:solidFill>
                            <a:srgbClr val="000000"/>
                          </a:solidFill>
                          <a:effectLst/>
                          <a:latin typeface="Cambria Math"/>
                        </a:rPr>
                        <m:t>=</m:t>
                      </m:r>
                      <m:rad>
                        <m:radPr>
                          <m:degHide m:val="on"/>
                          <m:ctrlPr>
                            <a:rPr lang="en-US" sz="2600" b="0" i="1" smtClean="0">
                              <a:solidFill>
                                <a:srgbClr val="000000"/>
                              </a:solidFill>
                              <a:effectLst/>
                              <a:latin typeface="Cambria Math" panose="02040503050406030204" pitchFamily="18" charset="0"/>
                            </a:rPr>
                          </m:ctrlPr>
                        </m:radPr>
                        <m:deg/>
                        <m:e>
                          <m:f>
                            <m:fPr>
                              <m:ctrlPr>
                                <a:rPr lang="en-US" sz="2600" b="0" i="1" smtClean="0">
                                  <a:solidFill>
                                    <a:srgbClr val="000000"/>
                                  </a:solidFill>
                                  <a:effectLst/>
                                  <a:latin typeface="Cambria Math" panose="02040503050406030204" pitchFamily="18" charset="0"/>
                                </a:rPr>
                              </m:ctrlPr>
                            </m:fPr>
                            <m:num>
                              <m:r>
                                <a:rPr lang="en-US" sz="2600" b="0" i="1" smtClean="0">
                                  <a:solidFill>
                                    <a:srgbClr val="000000"/>
                                  </a:solidFill>
                                  <a:effectLst/>
                                  <a:latin typeface="Cambria Math"/>
                                </a:rPr>
                                <m:t>𝑁</m:t>
                              </m:r>
                              <m:r>
                                <a:rPr lang="en-US" sz="2600" b="0" i="1" smtClean="0">
                                  <a:solidFill>
                                    <a:srgbClr val="000000"/>
                                  </a:solidFill>
                                  <a:effectLst/>
                                  <a:latin typeface="Cambria Math"/>
                                </a:rPr>
                                <m:t>−</m:t>
                              </m:r>
                              <m:r>
                                <a:rPr lang="en-US" sz="2600" b="0" i="1" smtClean="0">
                                  <a:solidFill>
                                    <a:srgbClr val="000000"/>
                                  </a:solidFill>
                                  <a:effectLst/>
                                  <a:latin typeface="Cambria Math"/>
                                </a:rPr>
                                <m:t>𝑛</m:t>
                              </m:r>
                            </m:num>
                            <m:den>
                              <m:r>
                                <a:rPr lang="en-US" sz="2600" b="0" i="1" smtClean="0">
                                  <a:solidFill>
                                    <a:srgbClr val="000000"/>
                                  </a:solidFill>
                                  <a:effectLst/>
                                  <a:latin typeface="Cambria Math"/>
                                </a:rPr>
                                <m:t>𝑁</m:t>
                              </m:r>
                              <m:r>
                                <a:rPr lang="en-US" sz="2600" b="0" i="1" smtClean="0">
                                  <a:solidFill>
                                    <a:srgbClr val="000000"/>
                                  </a:solidFill>
                                  <a:effectLst/>
                                  <a:latin typeface="Cambria Math"/>
                                </a:rPr>
                                <m:t>−1</m:t>
                              </m:r>
                            </m:den>
                          </m:f>
                        </m:e>
                      </m:rad>
                      <m:d>
                        <m:dPr>
                          <m:ctrlPr>
                            <a:rPr lang="en-US" sz="2600" b="0" i="1" smtClean="0">
                              <a:solidFill>
                                <a:srgbClr val="000000"/>
                              </a:solidFill>
                              <a:effectLst/>
                              <a:latin typeface="Cambria Math" panose="02040503050406030204" pitchFamily="18" charset="0"/>
                            </a:rPr>
                          </m:ctrlPr>
                        </m:dPr>
                        <m:e>
                          <m:f>
                            <m:fPr>
                              <m:ctrlPr>
                                <a:rPr lang="en-US" sz="2600" b="0" i="1" smtClean="0">
                                  <a:solidFill>
                                    <a:srgbClr val="000000"/>
                                  </a:solidFill>
                                  <a:effectLst/>
                                  <a:latin typeface="Cambria Math" panose="02040503050406030204" pitchFamily="18" charset="0"/>
                                </a:rPr>
                              </m:ctrlPr>
                            </m:fPr>
                            <m:num>
                              <m:r>
                                <a:rPr lang="en-US" sz="2600" b="0" i="1" smtClean="0">
                                  <a:solidFill>
                                    <a:srgbClr val="000000"/>
                                  </a:solidFill>
                                  <a:effectLst/>
                                  <a:latin typeface="Cambria Math"/>
                                  <a:ea typeface="Cambria Math"/>
                                </a:rPr>
                                <m:t>𝜎</m:t>
                              </m:r>
                            </m:num>
                            <m:den>
                              <m:rad>
                                <m:radPr>
                                  <m:degHide m:val="on"/>
                                  <m:ctrlPr>
                                    <a:rPr lang="en-US" sz="2600" b="0" i="1" smtClean="0">
                                      <a:solidFill>
                                        <a:srgbClr val="000000"/>
                                      </a:solidFill>
                                      <a:effectLst/>
                                      <a:latin typeface="Cambria Math" panose="02040503050406030204" pitchFamily="18" charset="0"/>
                                    </a:rPr>
                                  </m:ctrlPr>
                                </m:radPr>
                                <m:deg/>
                                <m:e>
                                  <m:r>
                                    <a:rPr lang="en-US" sz="2600" b="0" i="1" smtClean="0">
                                      <a:solidFill>
                                        <a:srgbClr val="000000"/>
                                      </a:solidFill>
                                      <a:effectLst/>
                                      <a:latin typeface="Cambria Math"/>
                                    </a:rPr>
                                    <m:t>𝑛</m:t>
                                  </m:r>
                                </m:e>
                              </m:rad>
                            </m:den>
                          </m:f>
                        </m:e>
                      </m:d>
                    </m:oMath>
                  </m:oMathPara>
                </a14:m>
                <a:endParaRPr lang="en-US" sz="2600" dirty="0">
                  <a:solidFill>
                    <a:srgbClr val="000000"/>
                  </a:solidFill>
                  <a:effectLst/>
                  <a:latin typeface="+mn-lt"/>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96745" y="2046396"/>
                <a:ext cx="3002232" cy="1274516"/>
              </a:xfrm>
              <a:prstGeom prst="rect">
                <a:avLst/>
              </a:prstGeom>
              <a:blipFill rotWithShape="1">
                <a:blip r:embed="rId7"/>
                <a:stretch>
                  <a:fillRect/>
                </a:stretch>
              </a:blipFill>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24</a:t>
            </a:fld>
            <a:endParaRPr lang="en-US"/>
          </a:p>
        </p:txBody>
      </p:sp>
      <mc:AlternateContent xmlns:mc="http://schemas.openxmlformats.org/markup-compatibility/2006" xmlns:a14="http://schemas.microsoft.com/office/drawing/2010/main">
        <mc:Choice Requires="a14">
          <p:sp>
            <p:nvSpPr>
              <p:cNvPr id="14"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14"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8"/>
                <a:stretch>
                  <a:fillRect l="-2174" t="-12500" b="-3437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Rectangle 4"/>
          <p:cNvSpPr>
            <a:spLocks noChangeArrowheads="1"/>
          </p:cNvSpPr>
          <p:nvPr/>
        </p:nvSpPr>
        <p:spPr bwMode="auto">
          <a:xfrm>
            <a:off x="1216184" y="1203325"/>
            <a:ext cx="9957505" cy="1397000"/>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buFont typeface="Arial" panose="020B0604020202020204" pitchFamily="34" charset="0"/>
              <a:buChar char="•"/>
            </a:pPr>
            <a:endParaRPr lang="en-US" sz="2400">
              <a:solidFill>
                <a:srgbClr val="000000"/>
              </a:solidFill>
              <a:effectLst/>
              <a:latin typeface="+mn-lt"/>
              <a:cs typeface="Arial" panose="020B0604020202020204" pitchFamily="34" charset="0"/>
            </a:endParaRPr>
          </a:p>
        </p:txBody>
      </p:sp>
      <mc:AlternateContent xmlns:mc="http://schemas.openxmlformats.org/markup-compatibility/2006" xmlns:a14="http://schemas.microsoft.com/office/drawing/2010/main">
        <mc:Choice Requires="a14">
          <p:sp>
            <p:nvSpPr>
              <p:cNvPr id="433157" name="Text Box 5"/>
              <p:cNvSpPr txBox="1">
                <a:spLocks noChangeArrowheads="1"/>
              </p:cNvSpPr>
              <p:nvPr/>
            </p:nvSpPr>
            <p:spPr bwMode="auto">
              <a:xfrm>
                <a:off x="904648" y="1102724"/>
                <a:ext cx="9769588" cy="830997"/>
              </a:xfrm>
              <a:prstGeom prst="rect">
                <a:avLst/>
              </a:prstGeom>
              <a:noFill/>
              <a:ln w="12700">
                <a:noFill/>
                <a:miter lim="800000"/>
                <a:headEnd/>
                <a:tailEnd/>
              </a:ln>
              <a:effectLst/>
            </p:spPr>
            <p:txBody>
              <a:bodyPr wrap="squar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When the population has a normal distribution, the sampling distribution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is normally distributed for any sample size.</a:t>
                </a:r>
              </a:p>
            </p:txBody>
          </p:sp>
        </mc:Choice>
        <mc:Fallback xmlns="">
          <p:sp>
            <p:nvSpPr>
              <p:cNvPr id="433157" name="Text Box 5"/>
              <p:cNvSpPr txBox="1">
                <a:spLocks noRot="1" noChangeAspect="1" noMove="1" noResize="1" noEditPoints="1" noAdjustHandles="1" noChangeArrowheads="1" noChangeShapeType="1" noTextEdit="1"/>
              </p:cNvSpPr>
              <p:nvPr/>
            </p:nvSpPr>
            <p:spPr bwMode="auto">
              <a:xfrm>
                <a:off x="904648" y="1102724"/>
                <a:ext cx="9769588" cy="830997"/>
              </a:xfrm>
              <a:prstGeom prst="rect">
                <a:avLst/>
              </a:prstGeom>
              <a:blipFill rotWithShape="1">
                <a:blip r:embed="rId3"/>
                <a:stretch>
                  <a:fillRect l="-811" t="-5882" b="-16176"/>
                </a:stretch>
              </a:blipFill>
              <a:ln w="12700">
                <a:noFill/>
                <a:miter lim="800000"/>
                <a:headEnd/>
                <a:tailEnd/>
              </a:ln>
              <a:effectLst/>
            </p:spPr>
            <p:txBody>
              <a:bodyPr/>
              <a:lstStyle/>
              <a:p>
                <a:r>
                  <a:rPr lang="en-US">
                    <a:noFill/>
                  </a:rPr>
                  <a:t> </a:t>
                </a:r>
              </a:p>
            </p:txBody>
          </p:sp>
        </mc:Fallback>
      </mc:AlternateContent>
      <p:sp>
        <p:nvSpPr>
          <p:cNvPr id="433162" name="Text Box 10"/>
          <p:cNvSpPr txBox="1">
            <a:spLocks noChangeArrowheads="1"/>
          </p:cNvSpPr>
          <p:nvPr/>
        </p:nvSpPr>
        <p:spPr bwMode="auto">
          <a:xfrm>
            <a:off x="878494" y="2832272"/>
            <a:ext cx="9750585" cy="830997"/>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In cases where the population is highly skewed or outliers are present, samples of size 50 may be needed.</a:t>
            </a:r>
          </a:p>
        </p:txBody>
      </p:sp>
      <mc:AlternateContent xmlns:mc="http://schemas.openxmlformats.org/markup-compatibility/2006" xmlns:a14="http://schemas.microsoft.com/office/drawing/2010/main">
        <mc:Choice Requires="a14">
          <p:sp>
            <p:nvSpPr>
              <p:cNvPr id="433165" name="Text Box 13"/>
              <p:cNvSpPr txBox="1">
                <a:spLocks noChangeArrowheads="1"/>
              </p:cNvSpPr>
              <p:nvPr/>
            </p:nvSpPr>
            <p:spPr bwMode="auto">
              <a:xfrm>
                <a:off x="898314" y="1957565"/>
                <a:ext cx="9775922" cy="830997"/>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In most applications, the sampling distribution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can be approximated by a normal distribution whenever the sample is size 30 or more.</a:t>
                </a:r>
              </a:p>
            </p:txBody>
          </p:sp>
        </mc:Choice>
        <mc:Fallback xmlns="">
          <p:sp>
            <p:nvSpPr>
              <p:cNvPr id="433165" name="Text Box 13"/>
              <p:cNvSpPr txBox="1">
                <a:spLocks noRot="1" noChangeAspect="1" noMove="1" noResize="1" noEditPoints="1" noAdjustHandles="1" noChangeArrowheads="1" noChangeShapeType="1" noTextEdit="1"/>
              </p:cNvSpPr>
              <p:nvPr/>
            </p:nvSpPr>
            <p:spPr bwMode="auto">
              <a:xfrm>
                <a:off x="898314" y="1957565"/>
                <a:ext cx="9775922" cy="830997"/>
              </a:xfrm>
              <a:prstGeom prst="rect">
                <a:avLst/>
              </a:prstGeom>
              <a:blipFill rotWithShape="1">
                <a:blip r:embed="rId4"/>
                <a:stretch>
                  <a:fillRect l="-684" t="-4255" b="-13475"/>
                </a:stretch>
              </a:blipFill>
              <a:ln w="12700">
                <a:noFill/>
                <a:miter lim="800000"/>
                <a:headEnd/>
                <a:tailEnd/>
              </a:ln>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25</a:t>
            </a:fld>
            <a:endParaRPr lang="en-US"/>
          </a:p>
        </p:txBody>
      </p:sp>
      <mc:AlternateContent xmlns:mc="http://schemas.openxmlformats.org/markup-compatibility/2006" xmlns:a14="http://schemas.microsoft.com/office/drawing/2010/main">
        <mc:Choice Requires="a14">
          <p:sp>
            <p:nvSpPr>
              <p:cNvPr id="10"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10"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5"/>
                <a:stretch>
                  <a:fillRect l="-2174" t="-12500" b="-34375"/>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5">
                <a:extLst>
                  <a:ext uri="{FF2B5EF4-FFF2-40B4-BE49-F238E27FC236}">
                    <a16:creationId xmlns:a16="http://schemas.microsoft.com/office/drawing/2014/main" id="{77B3F822-7977-4171-9812-FB185F104181}"/>
                  </a:ext>
                </a:extLst>
              </p:cNvPr>
              <p:cNvSpPr txBox="1">
                <a:spLocks noChangeArrowheads="1"/>
              </p:cNvSpPr>
              <p:nvPr/>
            </p:nvSpPr>
            <p:spPr bwMode="auto">
              <a:xfrm>
                <a:off x="899718" y="3668345"/>
                <a:ext cx="10241758" cy="830997"/>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marL="342900" indent="-342900" algn="l">
                  <a:buFont typeface="Arial" panose="020B0604020202020204" pitchFamily="34" charset="0"/>
                  <a:buChar char="•"/>
                </a:pPr>
                <a:r>
                  <a:rPr lang="en-US" sz="2400" b="1" i="1" dirty="0">
                    <a:solidFill>
                      <a:srgbClr val="000000"/>
                    </a:solidFill>
                    <a:effectLst/>
                    <a:latin typeface="+mn-lt"/>
                    <a:cs typeface="Arial" panose="020B0604020202020204" pitchFamily="34" charset="0"/>
                  </a:rPr>
                  <a:t>The sampling distribution of </a:t>
                </a:r>
                <a14:m>
                  <m:oMath xmlns:m="http://schemas.openxmlformats.org/officeDocument/2006/math">
                    <m:acc>
                      <m:accPr>
                        <m:chr m:val="̅"/>
                        <m:ctrlPr>
                          <a:rPr lang="en-US" sz="2400" b="1" i="1" smtClean="0">
                            <a:solidFill>
                              <a:srgbClr val="000000"/>
                            </a:solidFill>
                            <a:effectLst/>
                            <a:latin typeface="Cambria Math" panose="02040503050406030204" pitchFamily="18" charset="0"/>
                          </a:rPr>
                        </m:ctrlPr>
                      </m:accPr>
                      <m:e>
                        <m:r>
                          <a:rPr lang="en-US" sz="2400" b="1" i="1" smtClean="0">
                            <a:solidFill>
                              <a:srgbClr val="000000"/>
                            </a:solidFill>
                            <a:effectLst/>
                            <a:latin typeface="Cambria Math"/>
                          </a:rPr>
                          <m:t>𝒙</m:t>
                        </m:r>
                      </m:e>
                    </m:acc>
                  </m:oMath>
                </a14:m>
                <a:r>
                  <a:rPr lang="en-US" sz="2400" b="1" i="1" dirty="0">
                    <a:solidFill>
                      <a:srgbClr val="000000"/>
                    </a:solidFill>
                    <a:effectLst/>
                    <a:latin typeface="+mn-lt"/>
                    <a:cs typeface="Arial" panose="020B0604020202020204" pitchFamily="34" charset="0"/>
                  </a:rPr>
                  <a:t> can be used to provide probability information about how close the sample mean </a:t>
                </a:r>
                <a14:m>
                  <m:oMath xmlns:m="http://schemas.openxmlformats.org/officeDocument/2006/math">
                    <m:acc>
                      <m:accPr>
                        <m:chr m:val="̅"/>
                        <m:ctrlPr>
                          <a:rPr lang="en-US" sz="2400" b="1" i="1" smtClean="0">
                            <a:solidFill>
                              <a:srgbClr val="000000"/>
                            </a:solidFill>
                            <a:effectLst/>
                            <a:latin typeface="Cambria Math" panose="02040503050406030204" pitchFamily="18" charset="0"/>
                          </a:rPr>
                        </m:ctrlPr>
                      </m:accPr>
                      <m:e>
                        <m:r>
                          <a:rPr lang="en-US" sz="2400" b="1" i="1" smtClean="0">
                            <a:solidFill>
                              <a:srgbClr val="000000"/>
                            </a:solidFill>
                            <a:effectLst/>
                            <a:latin typeface="Cambria Math"/>
                          </a:rPr>
                          <m:t>𝒙</m:t>
                        </m:r>
                      </m:e>
                    </m:acc>
                  </m:oMath>
                </a14:m>
                <a:r>
                  <a:rPr lang="en-US" sz="2400" b="1" i="1" dirty="0">
                    <a:solidFill>
                      <a:srgbClr val="000000"/>
                    </a:solidFill>
                    <a:effectLst/>
                    <a:latin typeface="+mn-lt"/>
                    <a:cs typeface="Arial" panose="020B0604020202020204" pitchFamily="34" charset="0"/>
                  </a:rPr>
                  <a:t> is to the population mean </a:t>
                </a:r>
                <a:r>
                  <a:rPr lang="en-US" sz="2400" b="1" i="1" dirty="0">
                    <a:solidFill>
                      <a:srgbClr val="000000"/>
                    </a:solidFill>
                    <a:effectLst/>
                    <a:latin typeface="Symbol" panose="05050102010706020507" pitchFamily="18" charset="2"/>
                    <a:cs typeface="Arial" panose="020B0604020202020204" pitchFamily="34" charset="0"/>
                  </a:rPr>
                  <a:t>m</a:t>
                </a:r>
                <a:r>
                  <a:rPr lang="en-US" sz="1200" b="1" i="1" dirty="0">
                    <a:solidFill>
                      <a:srgbClr val="000000"/>
                    </a:solidFill>
                    <a:effectLst/>
                    <a:latin typeface="+mn-lt"/>
                    <a:cs typeface="Arial" panose="020B0604020202020204" pitchFamily="34" charset="0"/>
                  </a:rPr>
                  <a:t> </a:t>
                </a:r>
                <a:r>
                  <a:rPr lang="en-US" sz="2400" b="1" i="1" dirty="0">
                    <a:solidFill>
                      <a:srgbClr val="000000"/>
                    </a:solidFill>
                    <a:effectLst/>
                    <a:latin typeface="+mn-lt"/>
                    <a:cs typeface="Arial" panose="020B0604020202020204" pitchFamily="34" charset="0"/>
                  </a:rPr>
                  <a:t>.</a:t>
                </a:r>
              </a:p>
            </p:txBody>
          </p:sp>
        </mc:Choice>
        <mc:Fallback xmlns="">
          <p:sp>
            <p:nvSpPr>
              <p:cNvPr id="8" name="Text Box 5">
                <a:extLst>
                  <a:ext uri="{FF2B5EF4-FFF2-40B4-BE49-F238E27FC236}">
                    <a16:creationId xmlns:a16="http://schemas.microsoft.com/office/drawing/2014/main" id="{77B3F822-7977-4171-9812-FB185F104181}"/>
                  </a:ext>
                </a:extLst>
              </p:cNvPr>
              <p:cNvSpPr txBox="1">
                <a:spLocks noRot="1" noChangeAspect="1" noMove="1" noResize="1" noEditPoints="1" noAdjustHandles="1" noChangeArrowheads="1" noChangeShapeType="1" noTextEdit="1"/>
              </p:cNvSpPr>
              <p:nvPr/>
            </p:nvSpPr>
            <p:spPr bwMode="auto">
              <a:xfrm>
                <a:off x="899718" y="3668345"/>
                <a:ext cx="10241758" cy="830997"/>
              </a:xfrm>
              <a:prstGeom prst="rect">
                <a:avLst/>
              </a:prstGeom>
              <a:blipFill>
                <a:blip r:embed="rId6"/>
                <a:stretch>
                  <a:fillRect l="-653" t="-3521" r="-1424" b="-13380"/>
                </a:stretch>
              </a:blipFill>
              <a:ln w="12700">
                <a:noFill/>
                <a:miter lim="800000"/>
                <a:headEnd/>
                <a:tailEnd/>
              </a:ln>
              <a:effectLst/>
            </p:spPr>
            <p:txBody>
              <a:bodyPr/>
              <a:lstStyle/>
              <a:p>
                <a:r>
                  <a:rPr lang="en-IN">
                    <a:noFill/>
                  </a:rPr>
                  <a:t> </a:t>
                </a:r>
              </a:p>
            </p:txBody>
          </p:sp>
        </mc:Fallback>
      </mc:AlternateContent>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138" y="529751"/>
            <a:ext cx="10337562" cy="678165"/>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4" name="Text Box 15"/>
              <p:cNvSpPr txBox="1">
                <a:spLocks noChangeArrowheads="1"/>
              </p:cNvSpPr>
              <p:nvPr/>
            </p:nvSpPr>
            <p:spPr bwMode="auto">
              <a:xfrm>
                <a:off x="902700" y="1098551"/>
                <a:ext cx="9981097" cy="1200329"/>
              </a:xfrm>
              <a:prstGeom prst="rect">
                <a:avLst/>
              </a:prstGeom>
              <a:noFill/>
              <a:ln w="12700">
                <a:noFill/>
                <a:miter lim="800000"/>
                <a:headEnd/>
                <a:tailEnd/>
              </a:ln>
              <a:effectLst/>
            </p:spPr>
            <p:txBody>
              <a:bodyPr wrap="square">
                <a:spAutoFit/>
              </a:bodyPr>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When the population from which we are selecting a random sample does not have a normal distribution, the </a:t>
                </a:r>
                <a:r>
                  <a:rPr lang="en-US" sz="2400" u="sng" dirty="0">
                    <a:solidFill>
                      <a:srgbClr val="000000"/>
                    </a:solidFill>
                    <a:effectLst/>
                    <a:latin typeface="+mn-lt"/>
                    <a:cs typeface="Arial" panose="020B0604020202020204" pitchFamily="34" charset="0"/>
                  </a:rPr>
                  <a:t>central limit theorem</a:t>
                </a:r>
                <a:r>
                  <a:rPr lang="en-US" sz="2400" dirty="0">
                    <a:solidFill>
                      <a:srgbClr val="000000"/>
                    </a:solidFill>
                    <a:effectLst/>
                    <a:latin typeface="+mn-lt"/>
                    <a:cs typeface="Arial" panose="020B0604020202020204" pitchFamily="34" charset="0"/>
                  </a:rPr>
                  <a:t> is helpful in identifying the shape of the sampling distribution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a:t>
                </a:r>
              </a:p>
            </p:txBody>
          </p:sp>
        </mc:Choice>
        <mc:Fallback xmlns="">
          <p:sp>
            <p:nvSpPr>
              <p:cNvPr id="4" name="Text Box 15"/>
              <p:cNvSpPr txBox="1">
                <a:spLocks noRot="1" noChangeAspect="1" noMove="1" noResize="1" noEditPoints="1" noAdjustHandles="1" noChangeArrowheads="1" noChangeShapeType="1" noTextEdit="1"/>
              </p:cNvSpPr>
              <p:nvPr/>
            </p:nvSpPr>
            <p:spPr bwMode="auto">
              <a:xfrm>
                <a:off x="902700" y="1098551"/>
                <a:ext cx="9981097" cy="1200329"/>
              </a:xfrm>
              <a:prstGeom prst="rect">
                <a:avLst/>
              </a:prstGeom>
              <a:blipFill rotWithShape="1">
                <a:blip r:embed="rId2"/>
                <a:stretch>
                  <a:fillRect l="-794" t="-4061" b="-10660"/>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 Box 5"/>
              <p:cNvSpPr txBox="1">
                <a:spLocks noChangeArrowheads="1"/>
              </p:cNvSpPr>
              <p:nvPr/>
            </p:nvSpPr>
            <p:spPr bwMode="auto">
              <a:xfrm>
                <a:off x="2958233" y="2523949"/>
                <a:ext cx="7292084" cy="2048574"/>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algn="l"/>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CENTRAL LIMIT THEOREM</a:t>
                </a:r>
              </a:p>
              <a:p>
                <a:pPr algn="l"/>
                <a:endParaRPr lang="en-US" sz="500" dirty="0">
                  <a:solidFill>
                    <a:srgbClr val="000000"/>
                  </a:solidFill>
                  <a:effectLst/>
                  <a:latin typeface="+mn-lt"/>
                  <a:cs typeface="Arial" panose="020B0604020202020204" pitchFamily="34" charset="0"/>
                </a:endParaRPr>
              </a:p>
              <a:p>
                <a:pPr algn="l"/>
                <a:r>
                  <a:rPr lang="en-US" sz="2400" dirty="0">
                    <a:solidFill>
                      <a:srgbClr val="000000"/>
                    </a:solidFill>
                    <a:effectLst/>
                    <a:latin typeface="+mn-lt"/>
                    <a:cs typeface="Arial" panose="020B0604020202020204" pitchFamily="34" charset="0"/>
                  </a:rPr>
                  <a:t>     In selecting random samples of size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from a</a:t>
                </a:r>
              </a:p>
              <a:p>
                <a:pPr algn="l"/>
                <a:r>
                  <a:rPr lang="en-US" sz="2400" dirty="0">
                    <a:solidFill>
                      <a:srgbClr val="000000"/>
                    </a:solidFill>
                    <a:effectLst/>
                    <a:latin typeface="+mn-lt"/>
                    <a:cs typeface="Arial" panose="020B0604020202020204" pitchFamily="34" charset="0"/>
                  </a:rPr>
                  <a:t>population, the sampling distribution of the sample</a:t>
                </a:r>
              </a:p>
              <a:p>
                <a:pPr algn="l"/>
                <a:r>
                  <a:rPr lang="en-US" sz="2400" dirty="0">
                    <a:solidFill>
                      <a:srgbClr val="000000"/>
                    </a:solidFill>
                    <a:effectLst/>
                    <a:latin typeface="+mn-lt"/>
                    <a:cs typeface="Arial" panose="020B0604020202020204" pitchFamily="34" charset="0"/>
                  </a:rPr>
                  <a:t>        mean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can be approximated by a </a:t>
                </a:r>
                <a:r>
                  <a:rPr lang="en-US" sz="2400" i="1" dirty="0">
                    <a:solidFill>
                      <a:srgbClr val="000000"/>
                    </a:solidFill>
                    <a:effectLst/>
                    <a:latin typeface="+mn-lt"/>
                    <a:cs typeface="Arial" panose="020B0604020202020204" pitchFamily="34" charset="0"/>
                  </a:rPr>
                  <a:t>normal</a:t>
                </a:r>
              </a:p>
              <a:p>
                <a:pPr algn="l"/>
                <a:r>
                  <a:rPr lang="en-US" sz="2400" dirty="0">
                    <a:solidFill>
                      <a:srgbClr val="000000"/>
                    </a:solidFill>
                    <a:effectLst/>
                    <a:latin typeface="+mn-lt"/>
                    <a:cs typeface="Arial" panose="020B0604020202020204" pitchFamily="34" charset="0"/>
                  </a:rPr>
                  <a:t>     </a:t>
                </a:r>
                <a:r>
                  <a:rPr lang="en-US" sz="2400" i="1" dirty="0">
                    <a:solidFill>
                      <a:srgbClr val="000000"/>
                    </a:solidFill>
                    <a:effectLst/>
                    <a:latin typeface="+mn-lt"/>
                    <a:cs typeface="Arial" panose="020B0604020202020204" pitchFamily="34" charset="0"/>
                  </a:rPr>
                  <a:t>distribution</a:t>
                </a:r>
                <a:r>
                  <a:rPr lang="en-US" sz="2400" dirty="0">
                    <a:solidFill>
                      <a:srgbClr val="000000"/>
                    </a:solidFill>
                    <a:effectLst/>
                    <a:latin typeface="+mn-lt"/>
                    <a:cs typeface="Arial" panose="020B0604020202020204" pitchFamily="34" charset="0"/>
                  </a:rPr>
                  <a:t> as the sample size becomes large.</a:t>
                </a:r>
              </a:p>
            </p:txBody>
          </p:sp>
        </mc:Choice>
        <mc:Fallback xmlns="">
          <p:sp>
            <p:nvSpPr>
              <p:cNvPr id="12" name="Text Box 5"/>
              <p:cNvSpPr txBox="1">
                <a:spLocks noRot="1" noChangeAspect="1" noMove="1" noResize="1" noEditPoints="1" noAdjustHandles="1" noChangeArrowheads="1" noChangeShapeType="1" noTextEdit="1"/>
              </p:cNvSpPr>
              <p:nvPr/>
            </p:nvSpPr>
            <p:spPr bwMode="auto">
              <a:xfrm>
                <a:off x="2958233" y="2523949"/>
                <a:ext cx="7292084" cy="2048574"/>
              </a:xfrm>
              <a:prstGeom prst="rect">
                <a:avLst/>
              </a:prstGeom>
              <a:blipFill rotWithShape="1">
                <a:blip r:embed="rId3"/>
                <a:stretch>
                  <a:fillRect l="-1082" t="-1760" b="-3226"/>
                </a:stretch>
              </a:blipFill>
              <a:ln w="12700">
                <a:noFill/>
                <a:miter lim="800000"/>
                <a:headEnd/>
                <a:tailEnd/>
              </a:ln>
              <a:effectLst/>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949EBC64-41CB-41B8-B6DF-9B1367312BD4}" type="slidenum">
              <a:rPr lang="en-US" smtClean="0"/>
              <a:t>26</a:t>
            </a:fld>
            <a:endParaRPr lang="en-US"/>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050" y="321177"/>
            <a:ext cx="4321589"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2568" y="914400"/>
            <a:ext cx="3648552"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Illustration of Central Limit Theorem</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179" y="3910267"/>
            <a:ext cx="25803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2" descr="A close up of text on a white background&#10;&#10;Description automatically generated">
            <a:extLst>
              <a:ext uri="{FF2B5EF4-FFF2-40B4-BE49-F238E27FC236}">
                <a16:creationId xmlns:a16="http://schemas.microsoft.com/office/drawing/2014/main" id="{92358494-E57E-4C82-9DF7-DB24F6743A14}"/>
              </a:ext>
            </a:extLst>
          </p:cNvPr>
          <p:cNvPicPr>
            <a:picLocks noChangeAspect="1" noChangeArrowheads="1"/>
          </p:cNvPicPr>
          <p:nvPr/>
        </p:nvPicPr>
        <p:blipFill>
          <a:blip r:embed="rId2"/>
          <a:stretch>
            <a:fillRect/>
          </a:stretch>
        </p:blipFill>
        <p:spPr bwMode="auto">
          <a:xfrm>
            <a:off x="5814836" y="492573"/>
            <a:ext cx="5189801" cy="5880796"/>
          </a:xfrm>
          <a:prstGeom prst="rect">
            <a:avLst/>
          </a:prstGeom>
          <a:noFill/>
        </p:spPr>
      </p:pic>
      <p:sp>
        <p:nvSpPr>
          <p:cNvPr id="3" name="Slide Number Placeholder 2"/>
          <p:cNvSpPr>
            <a:spLocks noGrp="1"/>
          </p:cNvSpPr>
          <p:nvPr>
            <p:ph type="sldNum" sz="quarter" idx="12"/>
          </p:nvPr>
        </p:nvSpPr>
        <p:spPr>
          <a:xfrm>
            <a:off x="9966304" y="6356350"/>
            <a:ext cx="1359406" cy="365125"/>
          </a:xfrm>
        </p:spPr>
        <p:txBody>
          <a:bodyPr vert="horz" lIns="91440" tIns="45720" rIns="91440" bIns="45720" rtlCol="0" anchor="ctr">
            <a:normAutofit/>
          </a:bodyPr>
          <a:lstStyle/>
          <a:p>
            <a:pPr eaLnBrk="1" hangingPunct="1">
              <a:spcAft>
                <a:spcPts val="600"/>
              </a:spcAft>
            </a:pPr>
            <a:fld id="{949EBC64-41CB-41B8-B6DF-9B1367312BD4}" type="slidenum">
              <a:rPr lang="en-US">
                <a:solidFill>
                  <a:srgbClr val="595959"/>
                </a:solidFill>
              </a:rPr>
              <a:pPr eaLnBrk="1" hangingPunct="1">
                <a:spcAft>
                  <a:spcPts val="600"/>
                </a:spcAft>
              </a:pPr>
              <a:t>27</a:t>
            </a:fld>
            <a:endParaRPr lang="en-US">
              <a:solidFill>
                <a:srgbClr val="595959"/>
              </a:solidFill>
            </a:endParaRPr>
          </a:p>
        </p:txBody>
      </p:sp>
    </p:spTree>
    <p:extLst>
      <p:ext uri="{BB962C8B-B14F-4D97-AF65-F5344CB8AC3E}">
        <p14:creationId xmlns:p14="http://schemas.microsoft.com/office/powerpoint/2010/main" val="1674842591"/>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Freeform 6"/>
          <p:cNvSpPr>
            <a:spLocks/>
          </p:cNvSpPr>
          <p:nvPr/>
        </p:nvSpPr>
        <p:spPr bwMode="auto">
          <a:xfrm>
            <a:off x="3854926" y="1947863"/>
            <a:ext cx="4521441" cy="3057525"/>
          </a:xfrm>
          <a:custGeom>
            <a:avLst/>
            <a:gdLst/>
            <a:ahLst/>
            <a:cxnLst>
              <a:cxn ang="0">
                <a:pos x="1335" y="18"/>
              </a:cxn>
              <a:cxn ang="0">
                <a:pos x="1248" y="108"/>
              </a:cxn>
              <a:cxn ang="0">
                <a:pos x="1187" y="212"/>
              </a:cxn>
              <a:cxn ang="0">
                <a:pos x="1127" y="326"/>
              </a:cxn>
              <a:cxn ang="0">
                <a:pos x="1083" y="430"/>
              </a:cxn>
              <a:cxn ang="0">
                <a:pos x="1041" y="534"/>
              </a:cxn>
              <a:cxn ang="0">
                <a:pos x="1003" y="646"/>
              </a:cxn>
              <a:cxn ang="0">
                <a:pos x="967" y="754"/>
              </a:cxn>
              <a:cxn ang="0">
                <a:pos x="939" y="866"/>
              </a:cxn>
              <a:cxn ang="0">
                <a:pos x="911" y="976"/>
              </a:cxn>
              <a:cxn ang="0">
                <a:pos x="879" y="1078"/>
              </a:cxn>
              <a:cxn ang="0">
                <a:pos x="837" y="1196"/>
              </a:cxn>
              <a:cxn ang="0">
                <a:pos x="796" y="1292"/>
              </a:cxn>
              <a:cxn ang="0">
                <a:pos x="738" y="1410"/>
              </a:cxn>
              <a:cxn ang="0">
                <a:pos x="672" y="1523"/>
              </a:cxn>
              <a:cxn ang="0">
                <a:pos x="588" y="1620"/>
              </a:cxn>
              <a:cxn ang="0">
                <a:pos x="480" y="1694"/>
              </a:cxn>
              <a:cxn ang="0">
                <a:pos x="379" y="1746"/>
              </a:cxn>
              <a:cxn ang="0">
                <a:pos x="276" y="1788"/>
              </a:cxn>
              <a:cxn ang="0">
                <a:pos x="184" y="1824"/>
              </a:cxn>
              <a:cxn ang="0">
                <a:pos x="60" y="1864"/>
              </a:cxn>
              <a:cxn ang="0">
                <a:pos x="1" y="1900"/>
              </a:cxn>
              <a:cxn ang="0">
                <a:pos x="2837" y="1924"/>
              </a:cxn>
              <a:cxn ang="0">
                <a:pos x="2783" y="1860"/>
              </a:cxn>
              <a:cxn ang="0">
                <a:pos x="2715" y="1844"/>
              </a:cxn>
              <a:cxn ang="0">
                <a:pos x="2573" y="1798"/>
              </a:cxn>
              <a:cxn ang="0">
                <a:pos x="2449" y="1754"/>
              </a:cxn>
              <a:cxn ang="0">
                <a:pos x="2331" y="1696"/>
              </a:cxn>
              <a:cxn ang="0">
                <a:pos x="2280" y="1664"/>
              </a:cxn>
              <a:cxn ang="0">
                <a:pos x="2197" y="1590"/>
              </a:cxn>
              <a:cxn ang="0">
                <a:pos x="2131" y="1500"/>
              </a:cxn>
              <a:cxn ang="0">
                <a:pos x="2069" y="1400"/>
              </a:cxn>
              <a:cxn ang="0">
                <a:pos x="2035" y="1332"/>
              </a:cxn>
              <a:cxn ang="0">
                <a:pos x="1975" y="1202"/>
              </a:cxn>
              <a:cxn ang="0">
                <a:pos x="1941" y="1114"/>
              </a:cxn>
              <a:cxn ang="0">
                <a:pos x="1913" y="1024"/>
              </a:cxn>
              <a:cxn ang="0">
                <a:pos x="1875" y="899"/>
              </a:cxn>
              <a:cxn ang="0">
                <a:pos x="1842" y="794"/>
              </a:cxn>
              <a:cxn ang="0">
                <a:pos x="1797" y="656"/>
              </a:cxn>
              <a:cxn ang="0">
                <a:pos x="1753" y="522"/>
              </a:cxn>
              <a:cxn ang="0">
                <a:pos x="1709" y="408"/>
              </a:cxn>
              <a:cxn ang="0">
                <a:pos x="1673" y="328"/>
              </a:cxn>
              <a:cxn ang="0">
                <a:pos x="1620" y="224"/>
              </a:cxn>
              <a:cxn ang="0">
                <a:pos x="1578" y="152"/>
              </a:cxn>
              <a:cxn ang="0">
                <a:pos x="1601" y="186"/>
              </a:cxn>
              <a:cxn ang="0">
                <a:pos x="1565" y="132"/>
              </a:cxn>
              <a:cxn ang="0">
                <a:pos x="1499" y="52"/>
              </a:cxn>
              <a:cxn ang="0">
                <a:pos x="1434" y="6"/>
              </a:cxn>
            </a:cxnLst>
            <a:rect l="0" t="0" r="r" b="b"/>
            <a:pathLst>
              <a:path w="2837" h="1926">
                <a:moveTo>
                  <a:pt x="1408" y="0"/>
                </a:moveTo>
                <a:lnTo>
                  <a:pt x="1367" y="2"/>
                </a:lnTo>
                <a:lnTo>
                  <a:pt x="1335" y="18"/>
                </a:lnTo>
                <a:lnTo>
                  <a:pt x="1304" y="44"/>
                </a:lnTo>
                <a:lnTo>
                  <a:pt x="1279" y="70"/>
                </a:lnTo>
                <a:lnTo>
                  <a:pt x="1248" y="108"/>
                </a:lnTo>
                <a:lnTo>
                  <a:pt x="1224" y="144"/>
                </a:lnTo>
                <a:lnTo>
                  <a:pt x="1206" y="174"/>
                </a:lnTo>
                <a:lnTo>
                  <a:pt x="1187" y="212"/>
                </a:lnTo>
                <a:lnTo>
                  <a:pt x="1164" y="246"/>
                </a:lnTo>
                <a:lnTo>
                  <a:pt x="1149" y="286"/>
                </a:lnTo>
                <a:lnTo>
                  <a:pt x="1127" y="326"/>
                </a:lnTo>
                <a:lnTo>
                  <a:pt x="1111" y="366"/>
                </a:lnTo>
                <a:lnTo>
                  <a:pt x="1097" y="400"/>
                </a:lnTo>
                <a:lnTo>
                  <a:pt x="1083" y="430"/>
                </a:lnTo>
                <a:lnTo>
                  <a:pt x="1069" y="462"/>
                </a:lnTo>
                <a:lnTo>
                  <a:pt x="1057" y="500"/>
                </a:lnTo>
                <a:lnTo>
                  <a:pt x="1041" y="534"/>
                </a:lnTo>
                <a:lnTo>
                  <a:pt x="1027" y="576"/>
                </a:lnTo>
                <a:lnTo>
                  <a:pt x="1017" y="610"/>
                </a:lnTo>
                <a:lnTo>
                  <a:pt x="1003" y="646"/>
                </a:lnTo>
                <a:lnTo>
                  <a:pt x="989" y="682"/>
                </a:lnTo>
                <a:lnTo>
                  <a:pt x="977" y="720"/>
                </a:lnTo>
                <a:lnTo>
                  <a:pt x="967" y="754"/>
                </a:lnTo>
                <a:lnTo>
                  <a:pt x="957" y="788"/>
                </a:lnTo>
                <a:lnTo>
                  <a:pt x="949" y="826"/>
                </a:lnTo>
                <a:lnTo>
                  <a:pt x="939" y="866"/>
                </a:lnTo>
                <a:lnTo>
                  <a:pt x="931" y="900"/>
                </a:lnTo>
                <a:lnTo>
                  <a:pt x="921" y="938"/>
                </a:lnTo>
                <a:lnTo>
                  <a:pt x="911" y="976"/>
                </a:lnTo>
                <a:lnTo>
                  <a:pt x="900" y="1008"/>
                </a:lnTo>
                <a:lnTo>
                  <a:pt x="888" y="1044"/>
                </a:lnTo>
                <a:lnTo>
                  <a:pt x="879" y="1078"/>
                </a:lnTo>
                <a:lnTo>
                  <a:pt x="864" y="1127"/>
                </a:lnTo>
                <a:lnTo>
                  <a:pt x="849" y="1164"/>
                </a:lnTo>
                <a:lnTo>
                  <a:pt x="837" y="1196"/>
                </a:lnTo>
                <a:lnTo>
                  <a:pt x="822" y="1226"/>
                </a:lnTo>
                <a:lnTo>
                  <a:pt x="808" y="1268"/>
                </a:lnTo>
                <a:lnTo>
                  <a:pt x="796" y="1292"/>
                </a:lnTo>
                <a:lnTo>
                  <a:pt x="774" y="1334"/>
                </a:lnTo>
                <a:lnTo>
                  <a:pt x="761" y="1370"/>
                </a:lnTo>
                <a:lnTo>
                  <a:pt x="738" y="1410"/>
                </a:lnTo>
                <a:lnTo>
                  <a:pt x="719" y="1450"/>
                </a:lnTo>
                <a:lnTo>
                  <a:pt x="696" y="1488"/>
                </a:lnTo>
                <a:lnTo>
                  <a:pt x="672" y="1523"/>
                </a:lnTo>
                <a:lnTo>
                  <a:pt x="645" y="1553"/>
                </a:lnTo>
                <a:lnTo>
                  <a:pt x="624" y="1584"/>
                </a:lnTo>
                <a:lnTo>
                  <a:pt x="588" y="1620"/>
                </a:lnTo>
                <a:lnTo>
                  <a:pt x="567" y="1637"/>
                </a:lnTo>
                <a:lnTo>
                  <a:pt x="534" y="1662"/>
                </a:lnTo>
                <a:lnTo>
                  <a:pt x="480" y="1694"/>
                </a:lnTo>
                <a:lnTo>
                  <a:pt x="441" y="1718"/>
                </a:lnTo>
                <a:lnTo>
                  <a:pt x="411" y="1732"/>
                </a:lnTo>
                <a:lnTo>
                  <a:pt x="379" y="1746"/>
                </a:lnTo>
                <a:lnTo>
                  <a:pt x="345" y="1762"/>
                </a:lnTo>
                <a:lnTo>
                  <a:pt x="312" y="1776"/>
                </a:lnTo>
                <a:lnTo>
                  <a:pt x="276" y="1788"/>
                </a:lnTo>
                <a:lnTo>
                  <a:pt x="255" y="1793"/>
                </a:lnTo>
                <a:lnTo>
                  <a:pt x="225" y="1805"/>
                </a:lnTo>
                <a:lnTo>
                  <a:pt x="184" y="1824"/>
                </a:lnTo>
                <a:lnTo>
                  <a:pt x="144" y="1836"/>
                </a:lnTo>
                <a:lnTo>
                  <a:pt x="97" y="1852"/>
                </a:lnTo>
                <a:lnTo>
                  <a:pt x="60" y="1864"/>
                </a:lnTo>
                <a:lnTo>
                  <a:pt x="27" y="1872"/>
                </a:lnTo>
                <a:lnTo>
                  <a:pt x="3" y="1880"/>
                </a:lnTo>
                <a:lnTo>
                  <a:pt x="1" y="1900"/>
                </a:lnTo>
                <a:lnTo>
                  <a:pt x="0" y="1922"/>
                </a:lnTo>
                <a:lnTo>
                  <a:pt x="1" y="1926"/>
                </a:lnTo>
                <a:lnTo>
                  <a:pt x="2837" y="1924"/>
                </a:lnTo>
                <a:lnTo>
                  <a:pt x="2835" y="1898"/>
                </a:lnTo>
                <a:lnTo>
                  <a:pt x="2835" y="1876"/>
                </a:lnTo>
                <a:lnTo>
                  <a:pt x="2783" y="1860"/>
                </a:lnTo>
                <a:lnTo>
                  <a:pt x="2745" y="1852"/>
                </a:lnTo>
                <a:lnTo>
                  <a:pt x="2689" y="1834"/>
                </a:lnTo>
                <a:lnTo>
                  <a:pt x="2715" y="1844"/>
                </a:lnTo>
                <a:lnTo>
                  <a:pt x="2653" y="1826"/>
                </a:lnTo>
                <a:lnTo>
                  <a:pt x="2617" y="1814"/>
                </a:lnTo>
                <a:lnTo>
                  <a:pt x="2573" y="1798"/>
                </a:lnTo>
                <a:lnTo>
                  <a:pt x="2525" y="1782"/>
                </a:lnTo>
                <a:lnTo>
                  <a:pt x="2481" y="1764"/>
                </a:lnTo>
                <a:lnTo>
                  <a:pt x="2449" y="1754"/>
                </a:lnTo>
                <a:lnTo>
                  <a:pt x="2409" y="1736"/>
                </a:lnTo>
                <a:lnTo>
                  <a:pt x="2370" y="1718"/>
                </a:lnTo>
                <a:lnTo>
                  <a:pt x="2331" y="1696"/>
                </a:lnTo>
                <a:lnTo>
                  <a:pt x="2311" y="1682"/>
                </a:lnTo>
                <a:lnTo>
                  <a:pt x="2295" y="1672"/>
                </a:lnTo>
                <a:lnTo>
                  <a:pt x="2280" y="1664"/>
                </a:lnTo>
                <a:lnTo>
                  <a:pt x="2257" y="1644"/>
                </a:lnTo>
                <a:lnTo>
                  <a:pt x="2232" y="1620"/>
                </a:lnTo>
                <a:lnTo>
                  <a:pt x="2197" y="1590"/>
                </a:lnTo>
                <a:lnTo>
                  <a:pt x="2179" y="1566"/>
                </a:lnTo>
                <a:lnTo>
                  <a:pt x="2159" y="1538"/>
                </a:lnTo>
                <a:lnTo>
                  <a:pt x="2131" y="1500"/>
                </a:lnTo>
                <a:lnTo>
                  <a:pt x="2112" y="1464"/>
                </a:lnTo>
                <a:lnTo>
                  <a:pt x="2088" y="1428"/>
                </a:lnTo>
                <a:lnTo>
                  <a:pt x="2069" y="1400"/>
                </a:lnTo>
                <a:lnTo>
                  <a:pt x="2051" y="1360"/>
                </a:lnTo>
                <a:lnTo>
                  <a:pt x="2019" y="1304"/>
                </a:lnTo>
                <a:lnTo>
                  <a:pt x="2035" y="1332"/>
                </a:lnTo>
                <a:lnTo>
                  <a:pt x="2004" y="1274"/>
                </a:lnTo>
                <a:lnTo>
                  <a:pt x="1992" y="1236"/>
                </a:lnTo>
                <a:lnTo>
                  <a:pt x="1975" y="1202"/>
                </a:lnTo>
                <a:lnTo>
                  <a:pt x="1965" y="1168"/>
                </a:lnTo>
                <a:lnTo>
                  <a:pt x="1951" y="1140"/>
                </a:lnTo>
                <a:lnTo>
                  <a:pt x="1941" y="1114"/>
                </a:lnTo>
                <a:lnTo>
                  <a:pt x="1935" y="1092"/>
                </a:lnTo>
                <a:lnTo>
                  <a:pt x="1925" y="1060"/>
                </a:lnTo>
                <a:lnTo>
                  <a:pt x="1913" y="1024"/>
                </a:lnTo>
                <a:lnTo>
                  <a:pt x="1899" y="984"/>
                </a:lnTo>
                <a:lnTo>
                  <a:pt x="1887" y="936"/>
                </a:lnTo>
                <a:lnTo>
                  <a:pt x="1875" y="899"/>
                </a:lnTo>
                <a:lnTo>
                  <a:pt x="1861" y="858"/>
                </a:lnTo>
                <a:lnTo>
                  <a:pt x="1848" y="818"/>
                </a:lnTo>
                <a:lnTo>
                  <a:pt x="1842" y="794"/>
                </a:lnTo>
                <a:lnTo>
                  <a:pt x="1829" y="750"/>
                </a:lnTo>
                <a:lnTo>
                  <a:pt x="1815" y="706"/>
                </a:lnTo>
                <a:lnTo>
                  <a:pt x="1797" y="656"/>
                </a:lnTo>
                <a:lnTo>
                  <a:pt x="1779" y="599"/>
                </a:lnTo>
                <a:lnTo>
                  <a:pt x="1765" y="558"/>
                </a:lnTo>
                <a:lnTo>
                  <a:pt x="1753" y="522"/>
                </a:lnTo>
                <a:lnTo>
                  <a:pt x="1737" y="480"/>
                </a:lnTo>
                <a:lnTo>
                  <a:pt x="1722" y="449"/>
                </a:lnTo>
                <a:lnTo>
                  <a:pt x="1709" y="408"/>
                </a:lnTo>
                <a:lnTo>
                  <a:pt x="1695" y="386"/>
                </a:lnTo>
                <a:lnTo>
                  <a:pt x="1685" y="358"/>
                </a:lnTo>
                <a:lnTo>
                  <a:pt x="1673" y="328"/>
                </a:lnTo>
                <a:lnTo>
                  <a:pt x="1656" y="300"/>
                </a:lnTo>
                <a:lnTo>
                  <a:pt x="1637" y="260"/>
                </a:lnTo>
                <a:lnTo>
                  <a:pt x="1620" y="224"/>
                </a:lnTo>
                <a:lnTo>
                  <a:pt x="1609" y="204"/>
                </a:lnTo>
                <a:lnTo>
                  <a:pt x="1583" y="158"/>
                </a:lnTo>
                <a:lnTo>
                  <a:pt x="1578" y="152"/>
                </a:lnTo>
                <a:lnTo>
                  <a:pt x="1569" y="138"/>
                </a:lnTo>
                <a:lnTo>
                  <a:pt x="1569" y="136"/>
                </a:lnTo>
                <a:lnTo>
                  <a:pt x="1601" y="186"/>
                </a:lnTo>
                <a:lnTo>
                  <a:pt x="1593" y="182"/>
                </a:lnTo>
                <a:lnTo>
                  <a:pt x="1589" y="166"/>
                </a:lnTo>
                <a:lnTo>
                  <a:pt x="1565" y="132"/>
                </a:lnTo>
                <a:lnTo>
                  <a:pt x="1548" y="114"/>
                </a:lnTo>
                <a:lnTo>
                  <a:pt x="1525" y="82"/>
                </a:lnTo>
                <a:lnTo>
                  <a:pt x="1499" y="52"/>
                </a:lnTo>
                <a:lnTo>
                  <a:pt x="1477" y="32"/>
                </a:lnTo>
                <a:lnTo>
                  <a:pt x="1458" y="18"/>
                </a:lnTo>
                <a:lnTo>
                  <a:pt x="1434" y="6"/>
                </a:lnTo>
                <a:lnTo>
                  <a:pt x="1408" y="0"/>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19463" name="Line 7"/>
          <p:cNvSpPr>
            <a:spLocks noChangeShapeType="1"/>
          </p:cNvSpPr>
          <p:nvPr/>
        </p:nvSpPr>
        <p:spPr bwMode="auto">
          <a:xfrm>
            <a:off x="3409809" y="5006975"/>
            <a:ext cx="5384246" cy="0"/>
          </a:xfrm>
          <a:prstGeom prst="line">
            <a:avLst/>
          </a:pr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9464" name="Freeform 8"/>
          <p:cNvSpPr>
            <a:spLocks noChangeArrowheads="1"/>
          </p:cNvSpPr>
          <p:nvPr/>
        </p:nvSpPr>
        <p:spPr bwMode="auto">
          <a:xfrm>
            <a:off x="6165056" y="4938713"/>
            <a:ext cx="2112" cy="177800"/>
          </a:xfrm>
          <a:custGeom>
            <a:avLst/>
            <a:gdLst/>
            <a:ahLst/>
            <a:cxnLst>
              <a:cxn ang="0">
                <a:pos x="0" y="0"/>
              </a:cxn>
              <a:cxn ang="0">
                <a:pos x="1" y="112"/>
              </a:cxn>
            </a:cxnLst>
            <a:rect l="0" t="0" r="r" b="b"/>
            <a:pathLst>
              <a:path w="1" h="112">
                <a:moveTo>
                  <a:pt x="0" y="0"/>
                </a:moveTo>
                <a:lnTo>
                  <a:pt x="1" y="112"/>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p:nvGrpSpPr>
          <p:cNvPr id="20053" name="Group 597"/>
          <p:cNvGrpSpPr>
            <a:grpSpLocks/>
          </p:cNvGrpSpPr>
          <p:nvPr/>
        </p:nvGrpSpPr>
        <p:grpSpPr bwMode="auto">
          <a:xfrm>
            <a:off x="3708505" y="1873250"/>
            <a:ext cx="4871062" cy="2952750"/>
            <a:chOff x="1195" y="1177"/>
            <a:chExt cx="2998" cy="1860"/>
          </a:xfrm>
        </p:grpSpPr>
        <p:sp>
          <p:nvSpPr>
            <p:cNvPr id="19465" name="Arc 9"/>
            <p:cNvSpPr>
              <a:spLocks/>
            </p:cNvSpPr>
            <p:nvPr/>
          </p:nvSpPr>
          <p:spPr bwMode="auto">
            <a:xfrm rot="4500000">
              <a:off x="2955" y="2310"/>
              <a:ext cx="806" cy="27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9466" name="Arc 10"/>
            <p:cNvSpPr>
              <a:spLocks/>
            </p:cNvSpPr>
            <p:nvPr/>
          </p:nvSpPr>
          <p:spPr bwMode="auto">
            <a:xfrm rot="720000">
              <a:off x="3466" y="2872"/>
              <a:ext cx="727" cy="165"/>
            </a:xfrm>
            <a:custGeom>
              <a:avLst/>
              <a:gdLst>
                <a:gd name="G0" fmla="+- 21038 0 0"/>
                <a:gd name="G1" fmla="+- 0 0 0"/>
                <a:gd name="G2" fmla="+- 21600 0 0"/>
                <a:gd name="T0" fmla="*/ 18899 w 21038"/>
                <a:gd name="T1" fmla="*/ 21494 h 21494"/>
                <a:gd name="T2" fmla="*/ 0 w 21038"/>
                <a:gd name="T3" fmla="*/ 4895 h 21494"/>
                <a:gd name="T4" fmla="*/ 21038 w 21038"/>
                <a:gd name="T5" fmla="*/ 0 h 21494"/>
              </a:gdLst>
              <a:ahLst/>
              <a:cxnLst>
                <a:cxn ang="0">
                  <a:pos x="T0" y="T1"/>
                </a:cxn>
                <a:cxn ang="0">
                  <a:pos x="T2" y="T3"/>
                </a:cxn>
                <a:cxn ang="0">
                  <a:pos x="T4" y="T5"/>
                </a:cxn>
              </a:cxnLst>
              <a:rect l="0" t="0" r="r" b="b"/>
              <a:pathLst>
                <a:path w="21038" h="21494" fill="none" extrusionOk="0">
                  <a:moveTo>
                    <a:pt x="18899" y="21493"/>
                  </a:moveTo>
                  <a:cubicBezTo>
                    <a:pt x="9695" y="20577"/>
                    <a:pt x="2096" y="13903"/>
                    <a:pt x="-1" y="4895"/>
                  </a:cubicBezTo>
                </a:path>
                <a:path w="21038" h="21494" stroke="0" extrusionOk="0">
                  <a:moveTo>
                    <a:pt x="18899" y="21493"/>
                  </a:moveTo>
                  <a:cubicBezTo>
                    <a:pt x="9695" y="20577"/>
                    <a:pt x="2096" y="13903"/>
                    <a:pt x="-1" y="4895"/>
                  </a:cubicBezTo>
                  <a:lnTo>
                    <a:pt x="21038"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9467" name="Arc 11"/>
            <p:cNvSpPr>
              <a:spLocks/>
            </p:cNvSpPr>
            <p:nvPr/>
          </p:nvSpPr>
          <p:spPr bwMode="auto">
            <a:xfrm rot="6300000">
              <a:off x="1950" y="1543"/>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9468" name="Arc 12"/>
            <p:cNvSpPr>
              <a:spLocks/>
            </p:cNvSpPr>
            <p:nvPr/>
          </p:nvSpPr>
          <p:spPr bwMode="auto">
            <a:xfrm rot="16980000">
              <a:off x="1574" y="2304"/>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9469" name="Arc 13"/>
            <p:cNvSpPr>
              <a:spLocks/>
            </p:cNvSpPr>
            <p:nvPr/>
          </p:nvSpPr>
          <p:spPr bwMode="auto">
            <a:xfrm rot="15300000">
              <a:off x="2411" y="1545"/>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9471" name="Arc 15"/>
            <p:cNvSpPr>
              <a:spLocks/>
            </p:cNvSpPr>
            <p:nvPr/>
          </p:nvSpPr>
          <p:spPr bwMode="auto">
            <a:xfrm rot="20700000">
              <a:off x="1195" y="2859"/>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20062" name="Text Box 606"/>
              <p:cNvSpPr txBox="1">
                <a:spLocks noChangeArrowheads="1"/>
              </p:cNvSpPr>
              <p:nvPr/>
            </p:nvSpPr>
            <p:spPr bwMode="auto">
              <a:xfrm>
                <a:off x="3767283" y="1876425"/>
                <a:ext cx="1662378" cy="1569660"/>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Sampling</a:t>
                </a:r>
              </a:p>
              <a:p>
                <a:r>
                  <a:rPr lang="en-US" sz="2400" dirty="0">
                    <a:solidFill>
                      <a:srgbClr val="000000"/>
                    </a:solidFill>
                    <a:effectLst/>
                    <a:latin typeface="+mn-lt"/>
                    <a:cs typeface="Arial" panose="020B0604020202020204" pitchFamily="34" charset="0"/>
                  </a:rPr>
                  <a:t>Distribution</a:t>
                </a:r>
              </a:p>
              <a:p>
                <a:r>
                  <a:rPr lang="en-US" sz="2400" dirty="0">
                    <a:solidFill>
                      <a:srgbClr val="000000"/>
                    </a:solidFill>
                    <a:effectLst/>
                    <a:latin typeface="+mn-lt"/>
                    <a:cs typeface="Arial" panose="020B0604020202020204" pitchFamily="34" charset="0"/>
                  </a:rPr>
                  <a:t>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for   </a:t>
                </a:r>
              </a:p>
              <a:p>
                <a:r>
                  <a:rPr lang="en-US" sz="2400" dirty="0">
                    <a:solidFill>
                      <a:srgbClr val="000000"/>
                    </a:solidFill>
                    <a:effectLst/>
                    <a:latin typeface="+mn-lt"/>
                    <a:cs typeface="Arial" panose="020B0604020202020204" pitchFamily="34" charset="0"/>
                  </a:rPr>
                  <a:t>SAT Scores</a:t>
                </a:r>
              </a:p>
            </p:txBody>
          </p:sp>
        </mc:Choice>
        <mc:Fallback xmlns="">
          <p:sp>
            <p:nvSpPr>
              <p:cNvPr id="20062" name="Text Box 606"/>
              <p:cNvSpPr txBox="1">
                <a:spLocks noRot="1" noChangeAspect="1" noMove="1" noResize="1" noEditPoints="1" noAdjustHandles="1" noChangeArrowheads="1" noChangeShapeType="1" noTextEdit="1"/>
              </p:cNvSpPr>
              <p:nvPr/>
            </p:nvSpPr>
            <p:spPr bwMode="auto">
              <a:xfrm>
                <a:off x="3767283" y="1876425"/>
                <a:ext cx="1662378" cy="1569660"/>
              </a:xfrm>
              <a:prstGeom prst="rect">
                <a:avLst/>
              </a:prstGeom>
              <a:blipFill rotWithShape="1">
                <a:blip r:embed="rId3"/>
                <a:stretch>
                  <a:fillRect l="-4762" t="-3113" r="-4762" b="-8171"/>
                </a:stretch>
              </a:blipFill>
              <a:ln w="12700">
                <a:noFill/>
                <a:miter lim="800000"/>
                <a:headEnd/>
                <a:tailEnd/>
              </a:ln>
              <a:effectLst/>
            </p:spPr>
            <p:txBody>
              <a:bodyPr/>
              <a:lstStyle/>
              <a:p>
                <a:r>
                  <a:rPr lang="en-US">
                    <a:noFill/>
                  </a:rPr>
                  <a:t> </a:t>
                </a:r>
              </a:p>
            </p:txBody>
          </p:sp>
        </mc:Fallback>
      </mc:AlternateContent>
      <p:sp>
        <p:nvSpPr>
          <p:cNvPr id="20068" name="Rectangle 612"/>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mc:AlternateContent xmlns:mc="http://schemas.openxmlformats.org/markup-compatibility/2006" xmlns:a14="http://schemas.microsoft.com/office/drawing/2010/main">
        <mc:Choice Requires="a14">
          <p:sp>
            <p:nvSpPr>
              <p:cNvPr id="2" name="TextBox 1"/>
              <p:cNvSpPr txBox="1"/>
              <p:nvPr/>
            </p:nvSpPr>
            <p:spPr>
              <a:xfrm>
                <a:off x="5340823" y="5148423"/>
                <a:ext cx="19821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a:rPr>
                        <m:t>𝐸</m:t>
                      </m:r>
                      <m:d>
                        <m:dPr>
                          <m:ctrlPr>
                            <a:rPr lang="en-US" sz="2400" b="0" i="1" smtClean="0">
                              <a:solidFill>
                                <a:srgbClr val="000000"/>
                              </a:solidFill>
                              <a:effectLst/>
                              <a:latin typeface="Cambria Math" panose="02040503050406030204" pitchFamily="18" charset="0"/>
                            </a:rPr>
                          </m:ctrlPr>
                        </m:dPr>
                        <m:e>
                          <m:acc>
                            <m:accPr>
                              <m:chr m:val="̅"/>
                              <m:ctrlPr>
                                <a:rPr lang="en-US" sz="2400" b="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e>
                      </m:d>
                      <m:r>
                        <a:rPr lang="en-US" sz="2400" b="0" i="1" smtClean="0">
                          <a:solidFill>
                            <a:srgbClr val="000000"/>
                          </a:solidFill>
                          <a:effectLst/>
                          <a:latin typeface="Cambria Math"/>
                        </a:rPr>
                        <m:t>=1697</m:t>
                      </m:r>
                    </m:oMath>
                  </m:oMathPara>
                </a14:m>
                <a:endParaRPr lang="en-US" sz="2400" dirty="0">
                  <a:solidFill>
                    <a:srgbClr val="000000"/>
                  </a:solidFill>
                  <a:effectLst/>
                  <a:latin typeface="+mn-lt"/>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340823" y="5148423"/>
                <a:ext cx="1982145"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874378" y="4774555"/>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874378" y="4774555"/>
                <a:ext cx="442429" cy="461665"/>
              </a:xfrm>
              <a:prstGeom prst="rect">
                <a:avLst/>
              </a:prstGeom>
              <a:blipFill rotWithShape="1">
                <a:blip r:embed="rId5"/>
                <a:stretch>
                  <a:fillRect r="-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860566" y="2328696"/>
                <a:ext cx="2875531" cy="665118"/>
              </a:xfrm>
              <a:prstGeom prst="rect">
                <a:avLst/>
              </a:prstGeom>
              <a:noFill/>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oMath>
                </a14:m>
                <a:r>
                  <a:rPr lang="en-US" sz="2400" dirty="0">
                    <a:solidFill>
                      <a:srgbClr val="000000"/>
                    </a:solidFill>
                    <a:effectLst/>
                    <a:latin typeface="+mn-lt"/>
                    <a:cs typeface="Arial" panose="020B0604020202020204" pitchFamily="34" charset="0"/>
                  </a:rPr>
                  <a:t> =</a:t>
                </a:r>
                <a14:m>
                  <m:oMath xmlns:m="http://schemas.openxmlformats.org/officeDocument/2006/math">
                    <m:r>
                      <a:rPr lang="en-US" sz="2400" b="0" i="0" dirty="0" smtClean="0">
                        <a:solidFill>
                          <a:srgbClr val="000000"/>
                        </a:solidFill>
                        <a:effectLst/>
                        <a:latin typeface="Cambria Math"/>
                      </a:rPr>
                      <m:t> </m:t>
                    </m:r>
                    <m:f>
                      <m:fPr>
                        <m:ctrlPr>
                          <a:rPr lang="en-US" sz="2400" i="1" dirty="0" smtClean="0">
                            <a:solidFill>
                              <a:srgbClr val="000000"/>
                            </a:solidFill>
                            <a:effectLst/>
                            <a:latin typeface="Cambria Math" panose="02040503050406030204" pitchFamily="18" charset="0"/>
                          </a:rPr>
                        </m:ctrlPr>
                      </m:fPr>
                      <m:num>
                        <m:r>
                          <a:rPr lang="en-US" sz="2400" i="1" dirty="0" smtClean="0">
                            <a:solidFill>
                              <a:srgbClr val="000000"/>
                            </a:solidFill>
                            <a:effectLst/>
                            <a:latin typeface="Cambria Math"/>
                            <a:ea typeface="Cambria Math"/>
                          </a:rPr>
                          <m:t>𝜎</m:t>
                        </m:r>
                      </m:num>
                      <m:den>
                        <m:rad>
                          <m:radPr>
                            <m:degHide m:val="on"/>
                            <m:ctrlPr>
                              <a:rPr lang="en-US" sz="2400" i="1" dirty="0" smtClean="0">
                                <a:solidFill>
                                  <a:srgbClr val="000000"/>
                                </a:solidFill>
                                <a:effectLst/>
                                <a:latin typeface="Cambria Math" panose="02040503050406030204" pitchFamily="18" charset="0"/>
                              </a:rPr>
                            </m:ctrlPr>
                          </m:radPr>
                          <m:deg/>
                          <m:e>
                            <m:r>
                              <a:rPr lang="en-US" sz="2400" b="0" i="1" dirty="0" smtClean="0">
                                <a:solidFill>
                                  <a:srgbClr val="000000"/>
                                </a:solidFill>
                                <a:effectLst/>
                                <a:latin typeface="Cambria Math"/>
                              </a:rPr>
                              <m:t>𝑛</m:t>
                            </m:r>
                          </m:e>
                        </m:rad>
                      </m:den>
                    </m:f>
                    <m:r>
                      <a:rPr lang="en-US" sz="2400" b="0" i="1" dirty="0" smtClean="0">
                        <a:solidFill>
                          <a:srgbClr val="000000"/>
                        </a:solidFill>
                        <a:effectLst/>
                        <a:latin typeface="Cambria Math"/>
                      </a:rPr>
                      <m:t>=</m:t>
                    </m:r>
                    <m:f>
                      <m:fPr>
                        <m:ctrlPr>
                          <a:rPr lang="en-US" sz="2400" b="0" i="1" dirty="0" smtClean="0">
                            <a:solidFill>
                              <a:srgbClr val="000000"/>
                            </a:solidFill>
                            <a:effectLst/>
                            <a:latin typeface="Cambria Math" panose="02040503050406030204" pitchFamily="18" charset="0"/>
                          </a:rPr>
                        </m:ctrlPr>
                      </m:fPr>
                      <m:num>
                        <m:r>
                          <a:rPr lang="en-US" sz="2400" b="0" i="1" dirty="0" smtClean="0">
                            <a:solidFill>
                              <a:srgbClr val="000000"/>
                            </a:solidFill>
                            <a:effectLst/>
                            <a:latin typeface="Cambria Math"/>
                          </a:rPr>
                          <m:t>87.4</m:t>
                        </m:r>
                      </m:num>
                      <m:den>
                        <m:rad>
                          <m:radPr>
                            <m:degHide m:val="on"/>
                            <m:ctrlPr>
                              <a:rPr lang="en-US" sz="2400" b="0" i="1" dirty="0" smtClean="0">
                                <a:solidFill>
                                  <a:srgbClr val="000000"/>
                                </a:solidFill>
                                <a:effectLst/>
                                <a:latin typeface="Cambria Math" panose="02040503050406030204" pitchFamily="18" charset="0"/>
                              </a:rPr>
                            </m:ctrlPr>
                          </m:radPr>
                          <m:deg/>
                          <m:e>
                            <m:r>
                              <a:rPr lang="en-US" sz="2400" b="0" i="1" dirty="0" smtClean="0">
                                <a:solidFill>
                                  <a:srgbClr val="000000"/>
                                </a:solidFill>
                                <a:effectLst/>
                                <a:latin typeface="Cambria Math"/>
                              </a:rPr>
                              <m:t>30</m:t>
                            </m:r>
                          </m:e>
                        </m:rad>
                      </m:den>
                    </m:f>
                  </m:oMath>
                </a14:m>
                <a:r>
                  <a:rPr lang="en-US" sz="2400" dirty="0">
                    <a:solidFill>
                      <a:srgbClr val="000000"/>
                    </a:solidFill>
                    <a:effectLst/>
                    <a:latin typeface="+mn-lt"/>
                    <a:cs typeface="Arial" panose="020B0604020202020204" pitchFamily="34" charset="0"/>
                  </a:rPr>
                  <a:t> = 15.96</a:t>
                </a:r>
              </a:p>
            </p:txBody>
          </p:sp>
        </mc:Choice>
        <mc:Fallback xmlns="">
          <p:sp>
            <p:nvSpPr>
              <p:cNvPr id="4" name="TextBox 3"/>
              <p:cNvSpPr txBox="1">
                <a:spLocks noRot="1" noChangeAspect="1" noMove="1" noResize="1" noEditPoints="1" noAdjustHandles="1" noChangeArrowheads="1" noChangeShapeType="1" noTextEdit="1"/>
              </p:cNvSpPr>
              <p:nvPr/>
            </p:nvSpPr>
            <p:spPr>
              <a:xfrm>
                <a:off x="6860566" y="2328696"/>
                <a:ext cx="2875531" cy="665118"/>
              </a:xfrm>
              <a:prstGeom prst="rect">
                <a:avLst/>
              </a:prstGeom>
              <a:blipFill rotWithShape="1">
                <a:blip r:embed="rId6"/>
                <a:stretch>
                  <a:fillRect r="-2754" b="-275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49EBC64-41CB-41B8-B6DF-9B1367312BD4}" type="slidenum">
              <a:rPr lang="en-US" smtClean="0"/>
              <a:t>28</a:t>
            </a:fld>
            <a:endParaRPr lang="en-US"/>
          </a:p>
        </p:txBody>
      </p:sp>
      <mc:AlternateContent xmlns:mc="http://schemas.openxmlformats.org/markup-compatibility/2006" xmlns:a14="http://schemas.microsoft.com/office/drawing/2010/main">
        <mc:Choice Requires="a14">
          <p:sp>
            <p:nvSpPr>
              <p:cNvPr id="20"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20"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7"/>
                <a:stretch>
                  <a:fillRect l="-2174" t="-12500" b="-3437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5" name="Text Box 445"/>
          <p:cNvSpPr txBox="1">
            <a:spLocks noChangeArrowheads="1"/>
          </p:cNvSpPr>
          <p:nvPr/>
        </p:nvSpPr>
        <p:spPr bwMode="auto">
          <a:xfrm>
            <a:off x="1347093" y="1612900"/>
            <a:ext cx="9904720" cy="1200329"/>
          </a:xfrm>
          <a:prstGeom prst="rect">
            <a:avLst/>
          </a:prstGeom>
          <a:noFill/>
          <a:ln w="12700">
            <a:noFill/>
            <a:miter lim="800000"/>
            <a:headEnd/>
            <a:tailEnd/>
          </a:ln>
          <a:effectLst/>
        </p:spPr>
        <p:txBody>
          <a:bodyPr>
            <a:spAutoFit/>
          </a:bodyPr>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What is the probability that a simple random sample of 30 applicants will provide an estimate of the population mean SAT score that is within +/-10 of the actual population mean </a:t>
            </a:r>
            <a:r>
              <a:rPr lang="en-US" sz="2400" i="1" dirty="0">
                <a:solidFill>
                  <a:srgbClr val="000000"/>
                </a:solidFill>
                <a:effectLst/>
                <a:latin typeface="Symbol" panose="05050102010706020507" pitchFamily="18" charset="2"/>
                <a:cs typeface="Arial" panose="020B0604020202020204" pitchFamily="34" charset="0"/>
              </a:rPr>
              <a:t></a:t>
            </a:r>
            <a:r>
              <a:rPr lang="en-US" sz="2400" i="1" dirty="0">
                <a:solidFill>
                  <a:srgbClr val="000000"/>
                </a:solidFill>
                <a:effectLst/>
                <a:latin typeface="+mn-lt"/>
                <a:cs typeface="Arial" panose="020B0604020202020204" pitchFamily="34" charset="0"/>
              </a:rPr>
              <a:t> </a:t>
            </a:r>
            <a:r>
              <a:rPr lang="en-US" sz="2400" dirty="0">
                <a:solidFill>
                  <a:srgbClr val="000000"/>
                </a:solidFill>
                <a:effectLst/>
                <a:latin typeface="+mn-lt"/>
                <a:cs typeface="Arial" panose="020B0604020202020204" pitchFamily="34" charset="0"/>
              </a:rPr>
              <a:t>? </a:t>
            </a:r>
          </a:p>
        </p:txBody>
      </p:sp>
      <p:sp>
        <p:nvSpPr>
          <p:cNvPr id="20927" name="Rectangle 447"/>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mc:AlternateContent xmlns:mc="http://schemas.openxmlformats.org/markup-compatibility/2006" xmlns:a14="http://schemas.microsoft.com/office/drawing/2010/main">
        <mc:Choice Requires="a14">
          <p:sp>
            <p:nvSpPr>
              <p:cNvPr id="20934" name="Text Box 454"/>
              <p:cNvSpPr txBox="1">
                <a:spLocks noChangeArrowheads="1"/>
              </p:cNvSpPr>
              <p:nvPr/>
            </p:nvSpPr>
            <p:spPr bwMode="auto">
              <a:xfrm>
                <a:off x="1347093" y="2830684"/>
                <a:ext cx="9904720" cy="830997"/>
              </a:xfrm>
              <a:prstGeom prst="rect">
                <a:avLst/>
              </a:prstGeom>
              <a:noFill/>
              <a:ln w="12700">
                <a:noFill/>
                <a:miter lim="800000"/>
                <a:headEnd/>
                <a:tailEnd/>
              </a:ln>
              <a:effectLst/>
            </p:spPr>
            <p:txBody>
              <a:bodyPr>
                <a:spAutoFit/>
              </a:bodyPr>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In other words, what is the probability that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will be between 1687 and 1707?</a:t>
                </a:r>
              </a:p>
            </p:txBody>
          </p:sp>
        </mc:Choice>
        <mc:Fallback xmlns="">
          <p:sp>
            <p:nvSpPr>
              <p:cNvPr id="20934" name="Text Box 454"/>
              <p:cNvSpPr txBox="1">
                <a:spLocks noRot="1" noChangeAspect="1" noMove="1" noResize="1" noEditPoints="1" noAdjustHandles="1" noChangeArrowheads="1" noChangeShapeType="1" noTextEdit="1"/>
              </p:cNvSpPr>
              <p:nvPr/>
            </p:nvSpPr>
            <p:spPr bwMode="auto">
              <a:xfrm>
                <a:off x="1347093" y="2830684"/>
                <a:ext cx="9904720" cy="830997"/>
              </a:xfrm>
              <a:prstGeom prst="rect">
                <a:avLst/>
              </a:prstGeom>
              <a:blipFill rotWithShape="1">
                <a:blip r:embed="rId3"/>
                <a:stretch>
                  <a:fillRect l="-862" t="-5839" b="-15328"/>
                </a:stretch>
              </a:blipFill>
              <a:ln w="12700">
                <a:noFill/>
                <a:miter lim="800000"/>
                <a:headEnd/>
                <a:tailEnd/>
              </a:ln>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29</a:t>
            </a:fld>
            <a:endParaRPr lang="en-US"/>
          </a:p>
        </p:txBody>
      </p:sp>
      <mc:AlternateContent xmlns:mc="http://schemas.openxmlformats.org/markup-compatibility/2006" xmlns:a14="http://schemas.microsoft.com/office/drawing/2010/main">
        <mc:Choice Requires="a14">
          <p:sp>
            <p:nvSpPr>
              <p:cNvPr id="7"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7"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4"/>
                <a:stretch>
                  <a:fillRect l="-2174" t="-12500" b="-3437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ChangeArrowheads="1"/>
          </p:cNvSpPr>
          <p:nvPr/>
        </p:nvSpPr>
        <p:spPr bwMode="auto">
          <a:xfrm>
            <a:off x="873226" y="584385"/>
            <a:ext cx="10337562" cy="528638"/>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Introduction</a:t>
            </a:r>
          </a:p>
        </p:txBody>
      </p:sp>
      <p:sp>
        <p:nvSpPr>
          <p:cNvPr id="179204" name="Rectangle 4"/>
          <p:cNvSpPr>
            <a:spLocks noChangeArrowheads="1"/>
          </p:cNvSpPr>
          <p:nvPr/>
        </p:nvSpPr>
        <p:spPr bwMode="auto">
          <a:xfrm>
            <a:off x="895468" y="1621468"/>
            <a:ext cx="9932168" cy="490538"/>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A </a:t>
            </a:r>
            <a:r>
              <a:rPr lang="en-US" sz="2400" u="sng" dirty="0">
                <a:solidFill>
                  <a:srgbClr val="000000"/>
                </a:solidFill>
                <a:effectLst/>
                <a:latin typeface="+mn-lt"/>
                <a:cs typeface="Arial" panose="020B0604020202020204" pitchFamily="34" charset="0"/>
              </a:rPr>
              <a:t>population</a:t>
            </a:r>
            <a:r>
              <a:rPr lang="en-US" sz="2400" dirty="0">
                <a:solidFill>
                  <a:srgbClr val="000000"/>
                </a:solidFill>
                <a:effectLst/>
                <a:latin typeface="+mn-lt"/>
                <a:cs typeface="Arial" panose="020B0604020202020204" pitchFamily="34" charset="0"/>
              </a:rPr>
              <a:t> is a collection of all the elements of interest.</a:t>
            </a:r>
          </a:p>
        </p:txBody>
      </p:sp>
      <p:sp>
        <p:nvSpPr>
          <p:cNvPr id="179205" name="Rectangle 5"/>
          <p:cNvSpPr>
            <a:spLocks noChangeArrowheads="1"/>
          </p:cNvSpPr>
          <p:nvPr/>
        </p:nvSpPr>
        <p:spPr bwMode="auto">
          <a:xfrm>
            <a:off x="895468" y="2084529"/>
            <a:ext cx="9932168" cy="649288"/>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A </a:t>
            </a:r>
            <a:r>
              <a:rPr lang="en-US" sz="2400" u="sng" dirty="0">
                <a:solidFill>
                  <a:srgbClr val="000000"/>
                </a:solidFill>
                <a:effectLst/>
                <a:latin typeface="+mn-lt"/>
                <a:cs typeface="Arial" panose="020B0604020202020204" pitchFamily="34" charset="0"/>
              </a:rPr>
              <a:t>sample</a:t>
            </a:r>
            <a:r>
              <a:rPr lang="en-US" sz="2400" dirty="0">
                <a:solidFill>
                  <a:srgbClr val="000000"/>
                </a:solidFill>
                <a:effectLst/>
                <a:latin typeface="+mn-lt"/>
                <a:cs typeface="Arial" panose="020B0604020202020204" pitchFamily="34" charset="0"/>
              </a:rPr>
              <a:t> is a subset of the population.</a:t>
            </a:r>
          </a:p>
        </p:txBody>
      </p:sp>
      <p:sp>
        <p:nvSpPr>
          <p:cNvPr id="179209" name="Rectangle 9"/>
          <p:cNvSpPr>
            <a:spLocks noChangeArrowheads="1"/>
          </p:cNvSpPr>
          <p:nvPr/>
        </p:nvSpPr>
        <p:spPr bwMode="auto">
          <a:xfrm>
            <a:off x="889134" y="993031"/>
            <a:ext cx="9932168" cy="649288"/>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An </a:t>
            </a:r>
            <a:r>
              <a:rPr lang="en-US" sz="2400" u="sng" dirty="0">
                <a:solidFill>
                  <a:srgbClr val="000000"/>
                </a:solidFill>
                <a:effectLst/>
                <a:latin typeface="+mn-lt"/>
                <a:cs typeface="Arial" panose="020B0604020202020204" pitchFamily="34" charset="0"/>
              </a:rPr>
              <a:t>element</a:t>
            </a:r>
            <a:r>
              <a:rPr lang="en-US" sz="2400" dirty="0">
                <a:solidFill>
                  <a:srgbClr val="000000"/>
                </a:solidFill>
                <a:effectLst/>
                <a:latin typeface="+mn-lt"/>
                <a:cs typeface="Arial" panose="020B0604020202020204" pitchFamily="34" charset="0"/>
              </a:rPr>
              <a:t> is the entity on which data are collected.</a:t>
            </a:r>
          </a:p>
        </p:txBody>
      </p:sp>
      <p:sp>
        <p:nvSpPr>
          <p:cNvPr id="179215" name="Rectangle 15"/>
          <p:cNvSpPr>
            <a:spLocks noChangeArrowheads="1"/>
          </p:cNvSpPr>
          <p:nvPr/>
        </p:nvSpPr>
        <p:spPr bwMode="auto">
          <a:xfrm>
            <a:off x="895468" y="3112049"/>
            <a:ext cx="9932168" cy="746248"/>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A </a:t>
            </a:r>
            <a:r>
              <a:rPr lang="en-US" sz="2400" u="sng" dirty="0">
                <a:solidFill>
                  <a:srgbClr val="000000"/>
                </a:solidFill>
                <a:effectLst/>
                <a:latin typeface="+mn-lt"/>
                <a:cs typeface="Arial" panose="020B0604020202020204" pitchFamily="34" charset="0"/>
              </a:rPr>
              <a:t>frame</a:t>
            </a:r>
            <a:r>
              <a:rPr lang="en-US" sz="2400" dirty="0">
                <a:solidFill>
                  <a:srgbClr val="000000"/>
                </a:solidFill>
                <a:effectLst/>
                <a:latin typeface="+mn-lt"/>
                <a:cs typeface="Arial" panose="020B0604020202020204" pitchFamily="34" charset="0"/>
              </a:rPr>
              <a:t> is a list of the elements that the sample will be selected from.</a:t>
            </a:r>
          </a:p>
        </p:txBody>
      </p:sp>
      <p:sp>
        <p:nvSpPr>
          <p:cNvPr id="179217" name="Rectangle 17"/>
          <p:cNvSpPr>
            <a:spLocks noChangeArrowheads="1"/>
          </p:cNvSpPr>
          <p:nvPr/>
        </p:nvSpPr>
        <p:spPr bwMode="auto">
          <a:xfrm>
            <a:off x="895468" y="2646561"/>
            <a:ext cx="9932168" cy="564454"/>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The </a:t>
            </a:r>
            <a:r>
              <a:rPr lang="en-US" sz="2400" u="sng" dirty="0">
                <a:solidFill>
                  <a:srgbClr val="000000"/>
                </a:solidFill>
                <a:effectLst/>
                <a:latin typeface="+mn-lt"/>
                <a:cs typeface="Arial" panose="020B0604020202020204" pitchFamily="34" charset="0"/>
              </a:rPr>
              <a:t>sampled population</a:t>
            </a:r>
            <a:r>
              <a:rPr lang="en-US" sz="2400" dirty="0">
                <a:solidFill>
                  <a:srgbClr val="000000"/>
                </a:solidFill>
                <a:effectLst/>
                <a:latin typeface="+mn-lt"/>
                <a:cs typeface="Arial" panose="020B0604020202020204" pitchFamily="34" charset="0"/>
              </a:rPr>
              <a:t> is the population from which the sample is drawn.</a:t>
            </a:r>
          </a:p>
        </p:txBody>
      </p:sp>
      <p:sp>
        <p:nvSpPr>
          <p:cNvPr id="2" name="Slide Number Placeholder 1"/>
          <p:cNvSpPr>
            <a:spLocks noGrp="1"/>
          </p:cNvSpPr>
          <p:nvPr>
            <p:ph type="sldNum" sz="quarter" idx="12"/>
          </p:nvPr>
        </p:nvSpPr>
        <p:spPr/>
        <p:txBody>
          <a:bodyPr/>
          <a:lstStyle/>
          <a:p>
            <a:fld id="{949EBC64-41CB-41B8-B6DF-9B1367312BD4}" type="slidenum">
              <a:rPr lang="en-US" smtClean="0"/>
              <a:t>3</a:t>
            </a:fld>
            <a:endParaRPr lang="en-US"/>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Text Box 6"/>
          <p:cNvSpPr txBox="1">
            <a:spLocks noChangeArrowheads="1"/>
          </p:cNvSpPr>
          <p:nvPr/>
        </p:nvSpPr>
        <p:spPr bwMode="auto">
          <a:xfrm>
            <a:off x="1376652" y="1606551"/>
            <a:ext cx="9313925"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1:  Calculate the </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-value at the </a:t>
            </a:r>
            <a:r>
              <a:rPr lang="en-US" sz="2400" u="sng" dirty="0">
                <a:solidFill>
                  <a:srgbClr val="000000"/>
                </a:solidFill>
                <a:effectLst/>
                <a:latin typeface="+mn-lt"/>
                <a:cs typeface="Arial" panose="020B0604020202020204" pitchFamily="34" charset="0"/>
              </a:rPr>
              <a:t>upper</a:t>
            </a:r>
            <a:r>
              <a:rPr lang="en-US" sz="2400" dirty="0">
                <a:solidFill>
                  <a:srgbClr val="000000"/>
                </a:solidFill>
                <a:effectLst/>
                <a:latin typeface="+mn-lt"/>
                <a:cs typeface="Arial" panose="020B0604020202020204" pitchFamily="34" charset="0"/>
              </a:rPr>
              <a:t> endpoint of the interval.</a:t>
            </a:r>
          </a:p>
        </p:txBody>
      </p:sp>
      <p:sp>
        <p:nvSpPr>
          <p:cNvPr id="231431" name="Text Box 7"/>
          <p:cNvSpPr txBox="1">
            <a:spLocks noChangeArrowheads="1"/>
          </p:cNvSpPr>
          <p:nvPr/>
        </p:nvSpPr>
        <p:spPr bwMode="auto">
          <a:xfrm>
            <a:off x="4206416" y="2124426"/>
            <a:ext cx="3757760"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 (1707 - 1697)/15.96 = .63</a:t>
            </a:r>
          </a:p>
        </p:txBody>
      </p:sp>
      <p:sp>
        <p:nvSpPr>
          <p:cNvPr id="231432" name="Text Box 8"/>
          <p:cNvSpPr txBox="1">
            <a:spLocks noChangeArrowheads="1"/>
          </p:cNvSpPr>
          <p:nvPr/>
        </p:nvSpPr>
        <p:spPr bwMode="auto">
          <a:xfrm>
            <a:off x="4920880" y="3311288"/>
            <a:ext cx="2321468" cy="461665"/>
          </a:xfrm>
          <a:prstGeom prst="rect">
            <a:avLst/>
          </a:prstGeom>
          <a:noFill/>
          <a:ln w="12700">
            <a:noFill/>
            <a:miter lim="800000"/>
            <a:headEnd/>
            <a:tailEnd/>
          </a:ln>
          <a:effectLst/>
        </p:spPr>
        <p:txBody>
          <a:bodyPr wrap="none">
            <a:spAutoFit/>
          </a:bodyPr>
          <a:lstStyle/>
          <a:p>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.63) = .7357</a:t>
            </a:r>
          </a:p>
        </p:txBody>
      </p:sp>
      <p:sp>
        <p:nvSpPr>
          <p:cNvPr id="231433" name="Text Box 9"/>
          <p:cNvSpPr txBox="1">
            <a:spLocks noChangeArrowheads="1"/>
          </p:cNvSpPr>
          <p:nvPr/>
        </p:nvSpPr>
        <p:spPr bwMode="auto">
          <a:xfrm>
            <a:off x="1359762" y="2720622"/>
            <a:ext cx="9330815"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2:  Find the area under the curve to the left of the </a:t>
            </a:r>
            <a:r>
              <a:rPr lang="en-US" sz="2400" u="sng" dirty="0">
                <a:solidFill>
                  <a:srgbClr val="000000"/>
                </a:solidFill>
                <a:effectLst/>
                <a:latin typeface="+mn-lt"/>
                <a:cs typeface="Arial" panose="020B0604020202020204" pitchFamily="34" charset="0"/>
              </a:rPr>
              <a:t>upper</a:t>
            </a:r>
            <a:r>
              <a:rPr lang="en-US" sz="2400" dirty="0">
                <a:solidFill>
                  <a:srgbClr val="000000"/>
                </a:solidFill>
                <a:effectLst/>
                <a:latin typeface="+mn-lt"/>
                <a:cs typeface="Arial" panose="020B0604020202020204" pitchFamily="34" charset="0"/>
              </a:rPr>
              <a:t> endpoint.</a:t>
            </a:r>
          </a:p>
        </p:txBody>
      </p:sp>
      <p:sp>
        <p:nvSpPr>
          <p:cNvPr id="231583" name="Rectangle 159"/>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p:sp>
        <p:nvSpPr>
          <p:cNvPr id="2" name="Slide Number Placeholder 1"/>
          <p:cNvSpPr>
            <a:spLocks noGrp="1"/>
          </p:cNvSpPr>
          <p:nvPr>
            <p:ph type="sldNum" sz="quarter" idx="12"/>
          </p:nvPr>
        </p:nvSpPr>
        <p:spPr/>
        <p:txBody>
          <a:bodyPr/>
          <a:lstStyle/>
          <a:p>
            <a:fld id="{949EBC64-41CB-41B8-B6DF-9B1367312BD4}" type="slidenum">
              <a:rPr lang="en-US" smtClean="0"/>
              <a:t>30</a:t>
            </a:fld>
            <a:endParaRPr lang="en-US"/>
          </a:p>
        </p:txBody>
      </p:sp>
      <mc:AlternateContent xmlns:mc="http://schemas.openxmlformats.org/markup-compatibility/2006" xmlns:a14="http://schemas.microsoft.com/office/drawing/2010/main">
        <mc:Choice Requires="a14">
          <p:sp>
            <p:nvSpPr>
              <p:cNvPr id="9"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9"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3"/>
                <a:stretch>
                  <a:fillRect l="-2174" t="-12500" b="-3437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9EBC64-41CB-41B8-B6DF-9B1367312BD4}" type="slidenum">
              <a:rPr lang="en-US" smtClean="0"/>
              <a:t>31</a:t>
            </a:fld>
            <a:endParaRPr lang="en-US"/>
          </a:p>
        </p:txBody>
      </p:sp>
      <p:sp>
        <p:nvSpPr>
          <p:cNvPr id="95" name="Rectangle 3"/>
          <p:cNvSpPr>
            <a:spLocks noChangeArrowheads="1"/>
          </p:cNvSpPr>
          <p:nvPr/>
        </p:nvSpPr>
        <p:spPr bwMode="auto">
          <a:xfrm>
            <a:off x="2738526" y="1852337"/>
            <a:ext cx="6587662" cy="928688"/>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lIns="90488" tIns="44450" rIns="90488" bIns="44450"/>
          <a:lstStyle/>
          <a:p>
            <a:pPr>
              <a:lnSpc>
                <a:spcPct val="80000"/>
              </a:lnSpc>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Cumulative Probabilities for</a:t>
            </a:r>
          </a:p>
          <a:p>
            <a:pPr>
              <a:lnSpc>
                <a:spcPct val="80000"/>
              </a:lnSpc>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 the Standard Normal Distribution</a:t>
            </a:r>
          </a:p>
        </p:txBody>
      </p:sp>
      <p:grpSp>
        <p:nvGrpSpPr>
          <p:cNvPr id="102" name="Group 101"/>
          <p:cNvGrpSpPr/>
          <p:nvPr/>
        </p:nvGrpSpPr>
        <p:grpSpPr>
          <a:xfrm>
            <a:off x="566227" y="2573868"/>
            <a:ext cx="10925861" cy="3318933"/>
            <a:chOff x="566227" y="2573868"/>
            <a:chExt cx="10925861" cy="3318933"/>
          </a:xfrm>
        </p:grpSpPr>
        <p:sp>
          <p:nvSpPr>
            <p:cNvPr id="93" name="Rectangle 92"/>
            <p:cNvSpPr/>
            <p:nvPr/>
          </p:nvSpPr>
          <p:spPr>
            <a:xfrm>
              <a:off x="566227" y="2573868"/>
              <a:ext cx="10925861" cy="331893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73"/>
            <p:cNvSpPr>
              <a:spLocks noChangeArrowheads="1"/>
            </p:cNvSpPr>
            <p:nvPr/>
          </p:nvSpPr>
          <p:spPr bwMode="auto">
            <a:xfrm>
              <a:off x="789675" y="2759254"/>
              <a:ext cx="1009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effectLst/>
                  <a:latin typeface="+mn-lt"/>
                  <a:cs typeface="Arial" pitchFamily="34" charset="0"/>
                </a:rPr>
                <a:t>z</a:t>
              </a:r>
              <a:endParaRPr kumimoji="0" lang="en-US" sz="1800" b="0" i="0" u="none" strike="noStrike" cap="none" normalizeH="0" baseline="0" dirty="0">
                <a:ln>
                  <a:noFill/>
                </a:ln>
                <a:effectLst/>
                <a:latin typeface="+mn-lt"/>
                <a:cs typeface="Arial" pitchFamily="34" charset="0"/>
              </a:endParaRPr>
            </a:p>
          </p:txBody>
        </p:sp>
        <p:sp>
          <p:nvSpPr>
            <p:cNvPr id="4" name="Rectangle 174"/>
            <p:cNvSpPr>
              <a:spLocks noChangeArrowheads="1"/>
            </p:cNvSpPr>
            <p:nvPr/>
          </p:nvSpPr>
          <p:spPr bwMode="auto">
            <a:xfrm>
              <a:off x="1539234"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.00</a:t>
              </a:r>
              <a:endParaRPr kumimoji="0" lang="en-US" sz="1800" b="0" i="0" u="none" strike="noStrike" cap="none" normalizeH="0" baseline="0">
                <a:ln>
                  <a:noFill/>
                </a:ln>
                <a:effectLst/>
                <a:latin typeface="+mn-lt"/>
                <a:cs typeface="Arial" pitchFamily="34" charset="0"/>
              </a:endParaRPr>
            </a:p>
          </p:txBody>
        </p:sp>
        <p:sp>
          <p:nvSpPr>
            <p:cNvPr id="5" name="Rectangle 175"/>
            <p:cNvSpPr>
              <a:spLocks noChangeArrowheads="1"/>
            </p:cNvSpPr>
            <p:nvPr/>
          </p:nvSpPr>
          <p:spPr bwMode="auto">
            <a:xfrm>
              <a:off x="2573835"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.01</a:t>
              </a:r>
              <a:endParaRPr kumimoji="0" lang="en-US" sz="1800" b="0" i="0" u="none" strike="noStrike" cap="none" normalizeH="0" baseline="0">
                <a:ln>
                  <a:noFill/>
                </a:ln>
                <a:effectLst/>
                <a:latin typeface="+mn-lt"/>
                <a:cs typeface="Arial" pitchFamily="34" charset="0"/>
              </a:endParaRPr>
            </a:p>
          </p:txBody>
        </p:sp>
        <p:sp>
          <p:nvSpPr>
            <p:cNvPr id="6" name="Rectangle 176"/>
            <p:cNvSpPr>
              <a:spLocks noChangeArrowheads="1"/>
            </p:cNvSpPr>
            <p:nvPr/>
          </p:nvSpPr>
          <p:spPr bwMode="auto">
            <a:xfrm>
              <a:off x="3608435"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.02</a:t>
              </a:r>
              <a:endParaRPr kumimoji="0" lang="en-US" sz="1800" b="0" i="0" u="none" strike="noStrike" cap="none" normalizeH="0" baseline="0">
                <a:ln>
                  <a:noFill/>
                </a:ln>
                <a:effectLst/>
                <a:latin typeface="+mn-lt"/>
                <a:cs typeface="Arial" pitchFamily="34" charset="0"/>
              </a:endParaRPr>
            </a:p>
          </p:txBody>
        </p:sp>
        <p:sp>
          <p:nvSpPr>
            <p:cNvPr id="7" name="Rectangle 177"/>
            <p:cNvSpPr>
              <a:spLocks noChangeArrowheads="1"/>
            </p:cNvSpPr>
            <p:nvPr/>
          </p:nvSpPr>
          <p:spPr bwMode="auto">
            <a:xfrm>
              <a:off x="4640924"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.03</a:t>
              </a:r>
              <a:endParaRPr kumimoji="0" lang="en-US" sz="1800" b="0" i="0" u="none" strike="noStrike" cap="none" normalizeH="0" baseline="0" dirty="0">
                <a:ln>
                  <a:noFill/>
                </a:ln>
                <a:effectLst/>
                <a:latin typeface="+mn-lt"/>
                <a:cs typeface="Arial" pitchFamily="34" charset="0"/>
              </a:endParaRPr>
            </a:p>
          </p:txBody>
        </p:sp>
        <p:sp>
          <p:nvSpPr>
            <p:cNvPr id="8" name="Rectangle 178"/>
            <p:cNvSpPr>
              <a:spLocks noChangeArrowheads="1"/>
            </p:cNvSpPr>
            <p:nvPr/>
          </p:nvSpPr>
          <p:spPr bwMode="auto">
            <a:xfrm>
              <a:off x="5675525"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.04</a:t>
              </a:r>
              <a:endParaRPr kumimoji="0" lang="en-US" sz="1800" b="0" i="0" u="none" strike="noStrike" cap="none" normalizeH="0" baseline="0" dirty="0">
                <a:ln>
                  <a:noFill/>
                </a:ln>
                <a:effectLst/>
                <a:latin typeface="+mn-lt"/>
                <a:cs typeface="Arial" pitchFamily="34" charset="0"/>
              </a:endParaRPr>
            </a:p>
          </p:txBody>
        </p:sp>
        <p:sp>
          <p:nvSpPr>
            <p:cNvPr id="9" name="Rectangle 179"/>
            <p:cNvSpPr>
              <a:spLocks noChangeArrowheads="1"/>
            </p:cNvSpPr>
            <p:nvPr/>
          </p:nvSpPr>
          <p:spPr bwMode="auto">
            <a:xfrm>
              <a:off x="6710126"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.05</a:t>
              </a:r>
              <a:endParaRPr kumimoji="0" lang="en-US" sz="1800" b="0" i="0" u="none" strike="noStrike" cap="none" normalizeH="0" baseline="0" dirty="0">
                <a:ln>
                  <a:noFill/>
                </a:ln>
                <a:effectLst/>
                <a:latin typeface="+mn-lt"/>
                <a:cs typeface="Arial" pitchFamily="34" charset="0"/>
              </a:endParaRPr>
            </a:p>
          </p:txBody>
        </p:sp>
        <p:sp>
          <p:nvSpPr>
            <p:cNvPr id="10" name="Rectangle 180"/>
            <p:cNvSpPr>
              <a:spLocks noChangeArrowheads="1"/>
            </p:cNvSpPr>
            <p:nvPr/>
          </p:nvSpPr>
          <p:spPr bwMode="auto">
            <a:xfrm>
              <a:off x="7742616"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.06</a:t>
              </a:r>
              <a:endParaRPr kumimoji="0" lang="en-US" sz="1800" b="0" i="0" u="none" strike="noStrike" cap="none" normalizeH="0" baseline="0" dirty="0">
                <a:ln>
                  <a:noFill/>
                </a:ln>
                <a:effectLst/>
                <a:latin typeface="+mn-lt"/>
                <a:cs typeface="Arial" pitchFamily="34" charset="0"/>
              </a:endParaRPr>
            </a:p>
          </p:txBody>
        </p:sp>
        <p:sp>
          <p:nvSpPr>
            <p:cNvPr id="11" name="Rectangle 181"/>
            <p:cNvSpPr>
              <a:spLocks noChangeArrowheads="1"/>
            </p:cNvSpPr>
            <p:nvPr/>
          </p:nvSpPr>
          <p:spPr bwMode="auto">
            <a:xfrm>
              <a:off x="8777216"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.07</a:t>
              </a:r>
              <a:endParaRPr kumimoji="0" lang="en-US" sz="1800" b="0" i="0" u="none" strike="noStrike" cap="none" normalizeH="0" baseline="0" dirty="0">
                <a:ln>
                  <a:noFill/>
                </a:ln>
                <a:effectLst/>
                <a:latin typeface="+mn-lt"/>
                <a:cs typeface="Arial" pitchFamily="34" charset="0"/>
              </a:endParaRPr>
            </a:p>
          </p:txBody>
        </p:sp>
        <p:sp>
          <p:nvSpPr>
            <p:cNvPr id="12" name="Rectangle 182"/>
            <p:cNvSpPr>
              <a:spLocks noChangeArrowheads="1"/>
            </p:cNvSpPr>
            <p:nvPr/>
          </p:nvSpPr>
          <p:spPr bwMode="auto">
            <a:xfrm>
              <a:off x="9811817"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.08</a:t>
              </a:r>
              <a:endParaRPr kumimoji="0" lang="en-US" sz="1800" b="0" i="0" u="none" strike="noStrike" cap="none" normalizeH="0" baseline="0">
                <a:ln>
                  <a:noFill/>
                </a:ln>
                <a:effectLst/>
                <a:latin typeface="+mn-lt"/>
                <a:cs typeface="Arial" pitchFamily="34" charset="0"/>
              </a:endParaRPr>
            </a:p>
          </p:txBody>
        </p:sp>
        <p:sp>
          <p:nvSpPr>
            <p:cNvPr id="13" name="Rectangle 183"/>
            <p:cNvSpPr>
              <a:spLocks noChangeArrowheads="1"/>
            </p:cNvSpPr>
            <p:nvPr/>
          </p:nvSpPr>
          <p:spPr bwMode="auto">
            <a:xfrm>
              <a:off x="10844306"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.09</a:t>
              </a:r>
              <a:endParaRPr kumimoji="0" lang="en-US" sz="1800" b="0" i="0" u="none" strike="noStrike" cap="none" normalizeH="0" baseline="0">
                <a:ln>
                  <a:noFill/>
                </a:ln>
                <a:effectLst/>
                <a:latin typeface="+mn-lt"/>
                <a:cs typeface="Arial" pitchFamily="34" charset="0"/>
              </a:endParaRPr>
            </a:p>
          </p:txBody>
        </p:sp>
        <p:sp>
          <p:nvSpPr>
            <p:cNvPr id="14" name="Rectangle 184"/>
            <p:cNvSpPr>
              <a:spLocks noChangeArrowheads="1"/>
            </p:cNvSpPr>
            <p:nvPr/>
          </p:nvSpPr>
          <p:spPr bwMode="auto">
            <a:xfrm>
              <a:off x="867799"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5" name="Rectangle 185"/>
            <p:cNvSpPr>
              <a:spLocks noChangeArrowheads="1"/>
            </p:cNvSpPr>
            <p:nvPr/>
          </p:nvSpPr>
          <p:spPr bwMode="auto">
            <a:xfrm>
              <a:off x="1720817"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6" name="Rectangle 186"/>
            <p:cNvSpPr>
              <a:spLocks noChangeArrowheads="1"/>
            </p:cNvSpPr>
            <p:nvPr/>
          </p:nvSpPr>
          <p:spPr bwMode="auto">
            <a:xfrm>
              <a:off x="2755418"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7" name="Rectangle 187"/>
            <p:cNvSpPr>
              <a:spLocks noChangeArrowheads="1"/>
            </p:cNvSpPr>
            <p:nvPr/>
          </p:nvSpPr>
          <p:spPr bwMode="auto">
            <a:xfrm>
              <a:off x="3787906"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8" name="Rectangle 188"/>
            <p:cNvSpPr>
              <a:spLocks noChangeArrowheads="1"/>
            </p:cNvSpPr>
            <p:nvPr/>
          </p:nvSpPr>
          <p:spPr bwMode="auto">
            <a:xfrm>
              <a:off x="4822507"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9" name="Rectangle 189"/>
            <p:cNvSpPr>
              <a:spLocks noChangeArrowheads="1"/>
            </p:cNvSpPr>
            <p:nvPr/>
          </p:nvSpPr>
          <p:spPr bwMode="auto">
            <a:xfrm>
              <a:off x="5857108"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0" name="Rectangle 190"/>
            <p:cNvSpPr>
              <a:spLocks noChangeArrowheads="1"/>
            </p:cNvSpPr>
            <p:nvPr/>
          </p:nvSpPr>
          <p:spPr bwMode="auto">
            <a:xfrm>
              <a:off x="6889598"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1" name="Rectangle 191"/>
            <p:cNvSpPr>
              <a:spLocks noChangeArrowheads="1"/>
            </p:cNvSpPr>
            <p:nvPr/>
          </p:nvSpPr>
          <p:spPr bwMode="auto">
            <a:xfrm>
              <a:off x="7924199"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2" name="Rectangle 192"/>
            <p:cNvSpPr>
              <a:spLocks noChangeArrowheads="1"/>
            </p:cNvSpPr>
            <p:nvPr/>
          </p:nvSpPr>
          <p:spPr bwMode="auto">
            <a:xfrm>
              <a:off x="8958799"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3" name="Rectangle 193"/>
            <p:cNvSpPr>
              <a:spLocks noChangeArrowheads="1"/>
            </p:cNvSpPr>
            <p:nvPr/>
          </p:nvSpPr>
          <p:spPr bwMode="auto">
            <a:xfrm>
              <a:off x="9991288"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4" name="Rectangle 194"/>
            <p:cNvSpPr>
              <a:spLocks noChangeArrowheads="1"/>
            </p:cNvSpPr>
            <p:nvPr/>
          </p:nvSpPr>
          <p:spPr bwMode="auto">
            <a:xfrm>
              <a:off x="11025889"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5" name="Rectangle 195"/>
            <p:cNvSpPr>
              <a:spLocks noChangeArrowheads="1"/>
            </p:cNvSpPr>
            <p:nvPr/>
          </p:nvSpPr>
          <p:spPr bwMode="auto">
            <a:xfrm>
              <a:off x="789675" y="3513316"/>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.5</a:t>
              </a:r>
              <a:endParaRPr kumimoji="0" lang="en-US" sz="1800" b="0" i="0" u="none" strike="noStrike" cap="none" normalizeH="0" baseline="0">
                <a:ln>
                  <a:noFill/>
                </a:ln>
                <a:effectLst/>
                <a:latin typeface="+mn-lt"/>
                <a:cs typeface="Arial" pitchFamily="34" charset="0"/>
              </a:endParaRPr>
            </a:p>
          </p:txBody>
        </p:sp>
        <p:sp>
          <p:nvSpPr>
            <p:cNvPr id="26" name="Rectangle 196"/>
            <p:cNvSpPr>
              <a:spLocks noChangeArrowheads="1"/>
            </p:cNvSpPr>
            <p:nvPr/>
          </p:nvSpPr>
          <p:spPr bwMode="auto">
            <a:xfrm>
              <a:off x="1410436"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.6915</a:t>
              </a:r>
              <a:endParaRPr kumimoji="0" lang="en-US" sz="1800" b="0" i="0" u="none" strike="noStrike" cap="none" normalizeH="0" baseline="0">
                <a:ln>
                  <a:noFill/>
                </a:ln>
                <a:effectLst/>
                <a:latin typeface="+mn-lt"/>
                <a:cs typeface="Arial" pitchFamily="34" charset="0"/>
              </a:endParaRPr>
            </a:p>
          </p:txBody>
        </p:sp>
        <p:sp>
          <p:nvSpPr>
            <p:cNvPr id="27" name="Rectangle 197"/>
            <p:cNvSpPr>
              <a:spLocks noChangeArrowheads="1"/>
            </p:cNvSpPr>
            <p:nvPr/>
          </p:nvSpPr>
          <p:spPr bwMode="auto">
            <a:xfrm>
              <a:off x="2445037"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.6950</a:t>
              </a:r>
              <a:endParaRPr kumimoji="0" lang="en-US" sz="1800" b="0" i="0" u="none" strike="noStrike" cap="none" normalizeH="0" baseline="0" dirty="0">
                <a:ln>
                  <a:noFill/>
                </a:ln>
                <a:effectLst/>
                <a:latin typeface="+mn-lt"/>
                <a:cs typeface="Arial" pitchFamily="34" charset="0"/>
              </a:endParaRPr>
            </a:p>
          </p:txBody>
        </p:sp>
        <p:sp>
          <p:nvSpPr>
            <p:cNvPr id="28" name="Rectangle 198"/>
            <p:cNvSpPr>
              <a:spLocks noChangeArrowheads="1"/>
            </p:cNvSpPr>
            <p:nvPr/>
          </p:nvSpPr>
          <p:spPr bwMode="auto">
            <a:xfrm>
              <a:off x="3477527"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.6985</a:t>
              </a:r>
              <a:endParaRPr kumimoji="0" lang="en-US" sz="1800" b="0" i="0" u="none" strike="noStrike" cap="none" normalizeH="0" baseline="0">
                <a:ln>
                  <a:noFill/>
                </a:ln>
                <a:effectLst/>
                <a:latin typeface="+mn-lt"/>
                <a:cs typeface="Arial" pitchFamily="34" charset="0"/>
              </a:endParaRPr>
            </a:p>
          </p:txBody>
        </p:sp>
        <p:sp>
          <p:nvSpPr>
            <p:cNvPr id="29" name="Rectangle 199"/>
            <p:cNvSpPr>
              <a:spLocks noChangeArrowheads="1"/>
            </p:cNvSpPr>
            <p:nvPr/>
          </p:nvSpPr>
          <p:spPr bwMode="auto">
            <a:xfrm>
              <a:off x="4512127"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.7019</a:t>
              </a:r>
              <a:endParaRPr kumimoji="0" lang="en-US" sz="1800" b="0" i="0" u="none" strike="noStrike" cap="none" normalizeH="0" baseline="0">
                <a:ln>
                  <a:noFill/>
                </a:ln>
                <a:effectLst/>
                <a:latin typeface="+mn-lt"/>
                <a:cs typeface="Arial" pitchFamily="34" charset="0"/>
              </a:endParaRPr>
            </a:p>
          </p:txBody>
        </p:sp>
        <p:sp>
          <p:nvSpPr>
            <p:cNvPr id="30" name="Rectangle 200"/>
            <p:cNvSpPr>
              <a:spLocks noChangeArrowheads="1"/>
            </p:cNvSpPr>
            <p:nvPr/>
          </p:nvSpPr>
          <p:spPr bwMode="auto">
            <a:xfrm>
              <a:off x="5546728"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.7054</a:t>
              </a:r>
              <a:endParaRPr kumimoji="0" lang="en-US" sz="1800" b="0" i="0" u="none" strike="noStrike" cap="none" normalizeH="0" baseline="0">
                <a:ln>
                  <a:noFill/>
                </a:ln>
                <a:effectLst/>
                <a:latin typeface="+mn-lt"/>
                <a:cs typeface="Arial" pitchFamily="34" charset="0"/>
              </a:endParaRPr>
            </a:p>
          </p:txBody>
        </p:sp>
        <p:sp>
          <p:nvSpPr>
            <p:cNvPr id="31" name="Rectangle 201"/>
            <p:cNvSpPr>
              <a:spLocks noChangeArrowheads="1"/>
            </p:cNvSpPr>
            <p:nvPr/>
          </p:nvSpPr>
          <p:spPr bwMode="auto">
            <a:xfrm>
              <a:off x="6579217" y="35506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.7088</a:t>
              </a:r>
              <a:endParaRPr kumimoji="0" lang="en-US" sz="1800" b="0" i="0" u="none" strike="noStrike" cap="none" normalizeH="0" baseline="0" dirty="0">
                <a:ln>
                  <a:noFill/>
                </a:ln>
                <a:effectLst/>
                <a:latin typeface="+mn-lt"/>
                <a:cs typeface="Arial" pitchFamily="34" charset="0"/>
              </a:endParaRPr>
            </a:p>
          </p:txBody>
        </p:sp>
        <p:sp>
          <p:nvSpPr>
            <p:cNvPr id="32" name="Rectangle 202"/>
            <p:cNvSpPr>
              <a:spLocks noChangeArrowheads="1"/>
            </p:cNvSpPr>
            <p:nvPr/>
          </p:nvSpPr>
          <p:spPr bwMode="auto">
            <a:xfrm>
              <a:off x="7613818" y="35506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.7123</a:t>
              </a:r>
              <a:endParaRPr kumimoji="0" lang="en-US" sz="1800" b="0" i="0" u="none" strike="noStrike" cap="none" normalizeH="0" baseline="0">
                <a:ln>
                  <a:noFill/>
                </a:ln>
                <a:effectLst/>
                <a:latin typeface="+mn-lt"/>
                <a:cs typeface="Arial" pitchFamily="34" charset="0"/>
              </a:endParaRPr>
            </a:p>
          </p:txBody>
        </p:sp>
        <p:sp>
          <p:nvSpPr>
            <p:cNvPr id="33" name="Rectangle 203"/>
            <p:cNvSpPr>
              <a:spLocks noChangeArrowheads="1"/>
            </p:cNvSpPr>
            <p:nvPr/>
          </p:nvSpPr>
          <p:spPr bwMode="auto">
            <a:xfrm>
              <a:off x="8648418" y="3560941"/>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.7157</a:t>
              </a:r>
              <a:endParaRPr kumimoji="0" lang="en-US" sz="1800" b="0" i="0" u="none" strike="noStrike" cap="none" normalizeH="0" baseline="0" dirty="0">
                <a:ln>
                  <a:noFill/>
                </a:ln>
                <a:effectLst/>
                <a:latin typeface="+mn-lt"/>
                <a:cs typeface="Arial" pitchFamily="34" charset="0"/>
              </a:endParaRPr>
            </a:p>
          </p:txBody>
        </p:sp>
        <p:sp>
          <p:nvSpPr>
            <p:cNvPr id="34" name="Rectangle 204"/>
            <p:cNvSpPr>
              <a:spLocks noChangeArrowheads="1"/>
            </p:cNvSpPr>
            <p:nvPr/>
          </p:nvSpPr>
          <p:spPr bwMode="auto">
            <a:xfrm>
              <a:off x="9680908"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.7190</a:t>
              </a:r>
              <a:endParaRPr kumimoji="0" lang="en-US" sz="1800" b="0" i="0" u="none" strike="noStrike" cap="none" normalizeH="0" baseline="0" dirty="0">
                <a:ln>
                  <a:noFill/>
                </a:ln>
                <a:effectLst/>
                <a:latin typeface="+mn-lt"/>
                <a:cs typeface="Arial" pitchFamily="34" charset="0"/>
              </a:endParaRPr>
            </a:p>
          </p:txBody>
        </p:sp>
        <p:sp>
          <p:nvSpPr>
            <p:cNvPr id="35" name="Rectangle 205"/>
            <p:cNvSpPr>
              <a:spLocks noChangeArrowheads="1"/>
            </p:cNvSpPr>
            <p:nvPr/>
          </p:nvSpPr>
          <p:spPr bwMode="auto">
            <a:xfrm>
              <a:off x="10688180"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.7224</a:t>
              </a:r>
              <a:endParaRPr kumimoji="0" lang="en-US" sz="1800" b="0" i="0" u="none" strike="noStrike" cap="none" normalizeH="0" baseline="0" dirty="0">
                <a:ln>
                  <a:noFill/>
                </a:ln>
                <a:effectLst/>
                <a:latin typeface="+mn-lt"/>
                <a:cs typeface="Arial" pitchFamily="34" charset="0"/>
              </a:endParaRPr>
            </a:p>
          </p:txBody>
        </p:sp>
        <p:sp>
          <p:nvSpPr>
            <p:cNvPr id="36" name="Rectangle 206"/>
            <p:cNvSpPr>
              <a:spLocks noChangeArrowheads="1"/>
            </p:cNvSpPr>
            <p:nvPr/>
          </p:nvSpPr>
          <p:spPr bwMode="auto">
            <a:xfrm>
              <a:off x="789675" y="3900666"/>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.6</a:t>
              </a:r>
              <a:endParaRPr kumimoji="0" lang="en-US" sz="1800" b="0" i="0" u="none" strike="noStrike" cap="none" normalizeH="0" baseline="0">
                <a:ln>
                  <a:noFill/>
                </a:ln>
                <a:effectLst/>
                <a:latin typeface="+mn-lt"/>
                <a:cs typeface="Arial" pitchFamily="34" charset="0"/>
              </a:endParaRPr>
            </a:p>
          </p:txBody>
        </p:sp>
        <p:sp>
          <p:nvSpPr>
            <p:cNvPr id="37" name="Rectangle 207"/>
            <p:cNvSpPr>
              <a:spLocks noChangeArrowheads="1"/>
            </p:cNvSpPr>
            <p:nvPr/>
          </p:nvSpPr>
          <p:spPr bwMode="auto">
            <a:xfrm>
              <a:off x="1410436"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.7257</a:t>
              </a:r>
              <a:endParaRPr kumimoji="0" lang="en-US" sz="1800" b="0" i="0" u="none" strike="noStrike" cap="none" normalizeH="0" baseline="0">
                <a:ln>
                  <a:noFill/>
                </a:ln>
                <a:effectLst/>
                <a:latin typeface="+mn-lt"/>
                <a:cs typeface="Arial" pitchFamily="34" charset="0"/>
              </a:endParaRPr>
            </a:p>
          </p:txBody>
        </p:sp>
        <p:sp>
          <p:nvSpPr>
            <p:cNvPr id="38" name="Rectangle 208"/>
            <p:cNvSpPr>
              <a:spLocks noChangeArrowheads="1"/>
            </p:cNvSpPr>
            <p:nvPr/>
          </p:nvSpPr>
          <p:spPr bwMode="auto">
            <a:xfrm>
              <a:off x="2445037"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.7291</a:t>
              </a:r>
              <a:endParaRPr kumimoji="0" lang="en-US" sz="1800" b="0" i="0" u="none" strike="noStrike" cap="none" normalizeH="0" baseline="0">
                <a:ln>
                  <a:noFill/>
                </a:ln>
                <a:effectLst/>
                <a:latin typeface="+mn-lt"/>
                <a:cs typeface="Arial" pitchFamily="34" charset="0"/>
              </a:endParaRPr>
            </a:p>
          </p:txBody>
        </p:sp>
        <p:sp>
          <p:nvSpPr>
            <p:cNvPr id="39" name="Rectangle 209"/>
            <p:cNvSpPr>
              <a:spLocks noChangeArrowheads="1"/>
            </p:cNvSpPr>
            <p:nvPr/>
          </p:nvSpPr>
          <p:spPr bwMode="auto">
            <a:xfrm>
              <a:off x="3477527"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.7324</a:t>
              </a:r>
              <a:endParaRPr kumimoji="0" lang="en-US" sz="1800" b="0" i="0" u="none" strike="noStrike" cap="none" normalizeH="0" baseline="0">
                <a:ln>
                  <a:noFill/>
                </a:ln>
                <a:effectLst/>
                <a:latin typeface="+mn-lt"/>
                <a:cs typeface="Arial" pitchFamily="34" charset="0"/>
              </a:endParaRPr>
            </a:p>
          </p:txBody>
        </p:sp>
        <p:sp>
          <p:nvSpPr>
            <p:cNvPr id="40" name="Rectangle 210"/>
            <p:cNvSpPr>
              <a:spLocks noChangeArrowheads="1"/>
            </p:cNvSpPr>
            <p:nvPr/>
          </p:nvSpPr>
          <p:spPr bwMode="auto">
            <a:xfrm>
              <a:off x="4512127"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.7357</a:t>
              </a:r>
              <a:endParaRPr kumimoji="0" lang="en-US" sz="1800" b="0" i="0" u="none" strike="noStrike" cap="none" normalizeH="0" baseline="0">
                <a:ln>
                  <a:noFill/>
                </a:ln>
                <a:effectLst/>
                <a:latin typeface="+mn-lt"/>
                <a:cs typeface="Arial" pitchFamily="34" charset="0"/>
              </a:endParaRPr>
            </a:p>
          </p:txBody>
        </p:sp>
        <p:sp>
          <p:nvSpPr>
            <p:cNvPr id="41" name="Rectangle 211"/>
            <p:cNvSpPr>
              <a:spLocks noChangeArrowheads="1"/>
            </p:cNvSpPr>
            <p:nvPr/>
          </p:nvSpPr>
          <p:spPr bwMode="auto">
            <a:xfrm>
              <a:off x="5546728"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.7389</a:t>
              </a:r>
              <a:endParaRPr kumimoji="0" lang="en-US" sz="1800" b="0" i="0" u="none" strike="noStrike" cap="none" normalizeH="0" baseline="0">
                <a:ln>
                  <a:noFill/>
                </a:ln>
                <a:effectLst/>
                <a:latin typeface="+mn-lt"/>
                <a:cs typeface="Arial" pitchFamily="34" charset="0"/>
              </a:endParaRPr>
            </a:p>
          </p:txBody>
        </p:sp>
        <p:sp>
          <p:nvSpPr>
            <p:cNvPr id="42" name="Rectangle 212"/>
            <p:cNvSpPr>
              <a:spLocks noChangeArrowheads="1"/>
            </p:cNvSpPr>
            <p:nvPr/>
          </p:nvSpPr>
          <p:spPr bwMode="auto">
            <a:xfrm>
              <a:off x="6579217" y="393801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.7422</a:t>
              </a:r>
              <a:endParaRPr kumimoji="0" lang="en-US" sz="1800" b="0" i="0" u="none" strike="noStrike" cap="none" normalizeH="0" baseline="0">
                <a:ln>
                  <a:noFill/>
                </a:ln>
                <a:effectLst/>
                <a:latin typeface="+mn-lt"/>
                <a:cs typeface="Arial" pitchFamily="34" charset="0"/>
              </a:endParaRPr>
            </a:p>
          </p:txBody>
        </p:sp>
        <p:sp>
          <p:nvSpPr>
            <p:cNvPr id="43" name="Rectangle 213"/>
            <p:cNvSpPr>
              <a:spLocks noChangeArrowheads="1"/>
            </p:cNvSpPr>
            <p:nvPr/>
          </p:nvSpPr>
          <p:spPr bwMode="auto">
            <a:xfrm>
              <a:off x="7613818" y="393801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.7454</a:t>
              </a:r>
              <a:endParaRPr kumimoji="0" lang="en-US" sz="1800" b="0" i="0" u="none" strike="noStrike" cap="none" normalizeH="0" baseline="0">
                <a:ln>
                  <a:noFill/>
                </a:ln>
                <a:effectLst/>
                <a:latin typeface="+mn-lt"/>
                <a:cs typeface="Arial" pitchFamily="34" charset="0"/>
              </a:endParaRPr>
            </a:p>
          </p:txBody>
        </p:sp>
        <p:sp>
          <p:nvSpPr>
            <p:cNvPr id="44" name="Rectangle 214"/>
            <p:cNvSpPr>
              <a:spLocks noChangeArrowheads="1"/>
            </p:cNvSpPr>
            <p:nvPr/>
          </p:nvSpPr>
          <p:spPr bwMode="auto">
            <a:xfrm>
              <a:off x="8648418" y="3948291"/>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.7486</a:t>
              </a:r>
              <a:endParaRPr kumimoji="0" lang="en-US" sz="1800" b="0" i="0" u="none" strike="noStrike" cap="none" normalizeH="0" baseline="0" dirty="0">
                <a:ln>
                  <a:noFill/>
                </a:ln>
                <a:effectLst/>
                <a:latin typeface="+mn-lt"/>
                <a:cs typeface="Arial" pitchFamily="34" charset="0"/>
              </a:endParaRPr>
            </a:p>
          </p:txBody>
        </p:sp>
        <p:sp>
          <p:nvSpPr>
            <p:cNvPr id="45" name="Rectangle 215"/>
            <p:cNvSpPr>
              <a:spLocks noChangeArrowheads="1"/>
            </p:cNvSpPr>
            <p:nvPr/>
          </p:nvSpPr>
          <p:spPr bwMode="auto">
            <a:xfrm>
              <a:off x="9680908"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.7517</a:t>
              </a:r>
              <a:endParaRPr kumimoji="0" lang="en-US" sz="1800" b="0" i="0" u="none" strike="noStrike" cap="none" normalizeH="0" baseline="0">
                <a:ln>
                  <a:noFill/>
                </a:ln>
                <a:effectLst/>
                <a:latin typeface="+mn-lt"/>
                <a:cs typeface="Arial" pitchFamily="34" charset="0"/>
              </a:endParaRPr>
            </a:p>
          </p:txBody>
        </p:sp>
        <p:sp>
          <p:nvSpPr>
            <p:cNvPr id="46" name="Rectangle 216"/>
            <p:cNvSpPr>
              <a:spLocks noChangeArrowheads="1"/>
            </p:cNvSpPr>
            <p:nvPr/>
          </p:nvSpPr>
          <p:spPr bwMode="auto">
            <a:xfrm>
              <a:off x="10688180"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.7549</a:t>
              </a:r>
              <a:endParaRPr kumimoji="0" lang="en-US" sz="1800" b="0" i="0" u="none" strike="noStrike" cap="none" normalizeH="0" baseline="0" dirty="0">
                <a:ln>
                  <a:noFill/>
                </a:ln>
                <a:effectLst/>
                <a:latin typeface="+mn-lt"/>
                <a:cs typeface="Arial" pitchFamily="34" charset="0"/>
              </a:endParaRPr>
            </a:p>
          </p:txBody>
        </p:sp>
        <p:sp>
          <p:nvSpPr>
            <p:cNvPr id="47" name="Rectangle 217"/>
            <p:cNvSpPr>
              <a:spLocks noChangeArrowheads="1"/>
            </p:cNvSpPr>
            <p:nvPr/>
          </p:nvSpPr>
          <p:spPr bwMode="auto">
            <a:xfrm>
              <a:off x="789675" y="4288016"/>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.7</a:t>
              </a:r>
              <a:endParaRPr kumimoji="0" lang="en-US" sz="1800" b="0" i="0" u="none" strike="noStrike" cap="none" normalizeH="0" baseline="0">
                <a:ln>
                  <a:noFill/>
                </a:ln>
                <a:effectLst/>
                <a:latin typeface="+mn-lt"/>
                <a:cs typeface="Arial" pitchFamily="34" charset="0"/>
              </a:endParaRPr>
            </a:p>
          </p:txBody>
        </p:sp>
        <p:sp>
          <p:nvSpPr>
            <p:cNvPr id="48" name="Rectangle 218"/>
            <p:cNvSpPr>
              <a:spLocks noChangeArrowheads="1"/>
            </p:cNvSpPr>
            <p:nvPr/>
          </p:nvSpPr>
          <p:spPr bwMode="auto">
            <a:xfrm>
              <a:off x="1410436"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.7580</a:t>
              </a:r>
              <a:endParaRPr kumimoji="0" lang="en-US" sz="1800" b="0" i="0" u="none" strike="noStrike" cap="none" normalizeH="0" baseline="0">
                <a:ln>
                  <a:noFill/>
                </a:ln>
                <a:effectLst/>
                <a:latin typeface="+mn-lt"/>
                <a:cs typeface="Arial" pitchFamily="34" charset="0"/>
              </a:endParaRPr>
            </a:p>
          </p:txBody>
        </p:sp>
        <p:sp>
          <p:nvSpPr>
            <p:cNvPr id="49" name="Rectangle 219"/>
            <p:cNvSpPr>
              <a:spLocks noChangeArrowheads="1"/>
            </p:cNvSpPr>
            <p:nvPr/>
          </p:nvSpPr>
          <p:spPr bwMode="auto">
            <a:xfrm>
              <a:off x="2445037"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.7611</a:t>
              </a:r>
              <a:endParaRPr kumimoji="0" lang="en-US" sz="1800" b="0" i="0" u="none" strike="noStrike" cap="none" normalizeH="0" baseline="0">
                <a:ln>
                  <a:noFill/>
                </a:ln>
                <a:effectLst/>
                <a:latin typeface="+mn-lt"/>
                <a:cs typeface="Arial" pitchFamily="34" charset="0"/>
              </a:endParaRPr>
            </a:p>
          </p:txBody>
        </p:sp>
        <p:sp>
          <p:nvSpPr>
            <p:cNvPr id="50" name="Rectangle 220"/>
            <p:cNvSpPr>
              <a:spLocks noChangeArrowheads="1"/>
            </p:cNvSpPr>
            <p:nvPr/>
          </p:nvSpPr>
          <p:spPr bwMode="auto">
            <a:xfrm>
              <a:off x="3477527"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.7642</a:t>
              </a:r>
              <a:endParaRPr kumimoji="0" lang="en-US" sz="1800" b="0" i="0" u="none" strike="noStrike" cap="none" normalizeH="0" baseline="0">
                <a:ln>
                  <a:noFill/>
                </a:ln>
                <a:effectLst/>
                <a:latin typeface="+mn-lt"/>
                <a:cs typeface="Arial" pitchFamily="34" charset="0"/>
              </a:endParaRPr>
            </a:p>
          </p:txBody>
        </p:sp>
        <p:sp>
          <p:nvSpPr>
            <p:cNvPr id="51" name="Rectangle 221"/>
            <p:cNvSpPr>
              <a:spLocks noChangeArrowheads="1"/>
            </p:cNvSpPr>
            <p:nvPr/>
          </p:nvSpPr>
          <p:spPr bwMode="auto">
            <a:xfrm>
              <a:off x="4512127"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.7673</a:t>
              </a:r>
              <a:endParaRPr kumimoji="0" lang="en-US" sz="1800" b="0" i="0" u="none" strike="noStrike" cap="none" normalizeH="0" baseline="0">
                <a:ln>
                  <a:noFill/>
                </a:ln>
                <a:effectLst/>
                <a:latin typeface="+mn-lt"/>
                <a:cs typeface="Arial" pitchFamily="34" charset="0"/>
              </a:endParaRPr>
            </a:p>
          </p:txBody>
        </p:sp>
        <p:sp>
          <p:nvSpPr>
            <p:cNvPr id="52" name="Rectangle 222"/>
            <p:cNvSpPr>
              <a:spLocks noChangeArrowheads="1"/>
            </p:cNvSpPr>
            <p:nvPr/>
          </p:nvSpPr>
          <p:spPr bwMode="auto">
            <a:xfrm>
              <a:off x="5546728"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.7704</a:t>
              </a:r>
              <a:endParaRPr kumimoji="0" lang="en-US" sz="1800" b="0" i="0" u="none" strike="noStrike" cap="none" normalizeH="0" baseline="0">
                <a:ln>
                  <a:noFill/>
                </a:ln>
                <a:effectLst/>
                <a:latin typeface="+mn-lt"/>
                <a:cs typeface="Arial" pitchFamily="34" charset="0"/>
              </a:endParaRPr>
            </a:p>
          </p:txBody>
        </p:sp>
        <p:sp>
          <p:nvSpPr>
            <p:cNvPr id="53" name="Rectangle 223"/>
            <p:cNvSpPr>
              <a:spLocks noChangeArrowheads="1"/>
            </p:cNvSpPr>
            <p:nvPr/>
          </p:nvSpPr>
          <p:spPr bwMode="auto">
            <a:xfrm>
              <a:off x="6579217" y="43253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.7734</a:t>
              </a:r>
              <a:endParaRPr kumimoji="0" lang="en-US" sz="1800" b="0" i="0" u="none" strike="noStrike" cap="none" normalizeH="0" baseline="0">
                <a:ln>
                  <a:noFill/>
                </a:ln>
                <a:effectLst/>
                <a:latin typeface="+mn-lt"/>
                <a:cs typeface="Arial" pitchFamily="34" charset="0"/>
              </a:endParaRPr>
            </a:p>
          </p:txBody>
        </p:sp>
        <p:sp>
          <p:nvSpPr>
            <p:cNvPr id="54" name="Rectangle 224"/>
            <p:cNvSpPr>
              <a:spLocks noChangeArrowheads="1"/>
            </p:cNvSpPr>
            <p:nvPr/>
          </p:nvSpPr>
          <p:spPr bwMode="auto">
            <a:xfrm>
              <a:off x="7613818" y="43253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.7764</a:t>
              </a:r>
              <a:endParaRPr kumimoji="0" lang="en-US" sz="1800" b="0" i="0" u="none" strike="noStrike" cap="none" normalizeH="0" baseline="0">
                <a:ln>
                  <a:noFill/>
                </a:ln>
                <a:effectLst/>
                <a:latin typeface="+mn-lt"/>
                <a:cs typeface="Arial" pitchFamily="34" charset="0"/>
              </a:endParaRPr>
            </a:p>
          </p:txBody>
        </p:sp>
        <p:sp>
          <p:nvSpPr>
            <p:cNvPr id="55" name="Rectangle 225"/>
            <p:cNvSpPr>
              <a:spLocks noChangeArrowheads="1"/>
            </p:cNvSpPr>
            <p:nvPr/>
          </p:nvSpPr>
          <p:spPr bwMode="auto">
            <a:xfrm>
              <a:off x="8648418"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.7794</a:t>
              </a:r>
              <a:endParaRPr kumimoji="0" lang="en-US" sz="1800" b="0" i="0" u="none" strike="noStrike" cap="none" normalizeH="0" baseline="0" dirty="0">
                <a:ln>
                  <a:noFill/>
                </a:ln>
                <a:effectLst/>
                <a:latin typeface="+mn-lt"/>
                <a:cs typeface="Arial" pitchFamily="34" charset="0"/>
              </a:endParaRPr>
            </a:p>
          </p:txBody>
        </p:sp>
        <p:sp>
          <p:nvSpPr>
            <p:cNvPr id="56" name="Rectangle 226"/>
            <p:cNvSpPr>
              <a:spLocks noChangeArrowheads="1"/>
            </p:cNvSpPr>
            <p:nvPr/>
          </p:nvSpPr>
          <p:spPr bwMode="auto">
            <a:xfrm>
              <a:off x="9680908"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.7823</a:t>
              </a:r>
              <a:endParaRPr kumimoji="0" lang="en-US" sz="1800" b="0" i="0" u="none" strike="noStrike" cap="none" normalizeH="0" baseline="0">
                <a:ln>
                  <a:noFill/>
                </a:ln>
                <a:effectLst/>
                <a:latin typeface="+mn-lt"/>
                <a:cs typeface="Arial" pitchFamily="34" charset="0"/>
              </a:endParaRPr>
            </a:p>
          </p:txBody>
        </p:sp>
        <p:sp>
          <p:nvSpPr>
            <p:cNvPr id="57" name="Rectangle 227"/>
            <p:cNvSpPr>
              <a:spLocks noChangeArrowheads="1"/>
            </p:cNvSpPr>
            <p:nvPr/>
          </p:nvSpPr>
          <p:spPr bwMode="auto">
            <a:xfrm>
              <a:off x="10688180"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.7852</a:t>
              </a:r>
              <a:endParaRPr kumimoji="0" lang="en-US" sz="1800" b="0" i="0" u="none" strike="noStrike" cap="none" normalizeH="0" baseline="0">
                <a:ln>
                  <a:noFill/>
                </a:ln>
                <a:effectLst/>
                <a:latin typeface="+mn-lt"/>
                <a:cs typeface="Arial" pitchFamily="34" charset="0"/>
              </a:endParaRPr>
            </a:p>
          </p:txBody>
        </p:sp>
        <p:sp>
          <p:nvSpPr>
            <p:cNvPr id="58" name="Rectangle 228"/>
            <p:cNvSpPr>
              <a:spLocks noChangeArrowheads="1"/>
            </p:cNvSpPr>
            <p:nvPr/>
          </p:nvSpPr>
          <p:spPr bwMode="auto">
            <a:xfrm>
              <a:off x="789675" y="4675366"/>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.8</a:t>
              </a:r>
              <a:endParaRPr kumimoji="0" lang="en-US" sz="1800" b="0" i="0" u="none" strike="noStrike" cap="none" normalizeH="0" baseline="0">
                <a:ln>
                  <a:noFill/>
                </a:ln>
                <a:effectLst/>
                <a:latin typeface="+mn-lt"/>
                <a:cs typeface="Arial" pitchFamily="34" charset="0"/>
              </a:endParaRPr>
            </a:p>
          </p:txBody>
        </p:sp>
        <p:sp>
          <p:nvSpPr>
            <p:cNvPr id="59" name="Rectangle 229"/>
            <p:cNvSpPr>
              <a:spLocks noChangeArrowheads="1"/>
            </p:cNvSpPr>
            <p:nvPr/>
          </p:nvSpPr>
          <p:spPr bwMode="auto">
            <a:xfrm>
              <a:off x="1410436"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.7881</a:t>
              </a:r>
              <a:endParaRPr kumimoji="0" lang="en-US" sz="1800" b="0" i="0" u="none" strike="noStrike" cap="none" normalizeH="0" baseline="0">
                <a:ln>
                  <a:noFill/>
                </a:ln>
                <a:effectLst/>
                <a:latin typeface="+mn-lt"/>
                <a:cs typeface="Arial" pitchFamily="34" charset="0"/>
              </a:endParaRPr>
            </a:p>
          </p:txBody>
        </p:sp>
        <p:sp>
          <p:nvSpPr>
            <p:cNvPr id="60" name="Rectangle 230"/>
            <p:cNvSpPr>
              <a:spLocks noChangeArrowheads="1"/>
            </p:cNvSpPr>
            <p:nvPr/>
          </p:nvSpPr>
          <p:spPr bwMode="auto">
            <a:xfrm>
              <a:off x="2445037"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.7910</a:t>
              </a:r>
              <a:endParaRPr kumimoji="0" lang="en-US" sz="1800" b="0" i="0" u="none" strike="noStrike" cap="none" normalizeH="0" baseline="0">
                <a:ln>
                  <a:noFill/>
                </a:ln>
                <a:effectLst/>
                <a:latin typeface="+mn-lt"/>
                <a:cs typeface="Arial" pitchFamily="34" charset="0"/>
              </a:endParaRPr>
            </a:p>
          </p:txBody>
        </p:sp>
        <p:sp>
          <p:nvSpPr>
            <p:cNvPr id="61" name="Rectangle 231"/>
            <p:cNvSpPr>
              <a:spLocks noChangeArrowheads="1"/>
            </p:cNvSpPr>
            <p:nvPr/>
          </p:nvSpPr>
          <p:spPr bwMode="auto">
            <a:xfrm>
              <a:off x="3477527"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.7939</a:t>
              </a:r>
              <a:endParaRPr kumimoji="0" lang="en-US" sz="1800" b="0" i="0" u="none" strike="noStrike" cap="none" normalizeH="0" baseline="0">
                <a:ln>
                  <a:noFill/>
                </a:ln>
                <a:effectLst/>
                <a:latin typeface="+mn-lt"/>
                <a:cs typeface="Arial" pitchFamily="34" charset="0"/>
              </a:endParaRPr>
            </a:p>
          </p:txBody>
        </p:sp>
        <p:sp>
          <p:nvSpPr>
            <p:cNvPr id="62" name="Rectangle 232"/>
            <p:cNvSpPr>
              <a:spLocks noChangeArrowheads="1"/>
            </p:cNvSpPr>
            <p:nvPr/>
          </p:nvSpPr>
          <p:spPr bwMode="auto">
            <a:xfrm>
              <a:off x="4512127"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.7967</a:t>
              </a:r>
              <a:endParaRPr kumimoji="0" lang="en-US" sz="1800" b="0" i="0" u="none" strike="noStrike" cap="none" normalizeH="0" baseline="0">
                <a:ln>
                  <a:noFill/>
                </a:ln>
                <a:effectLst/>
                <a:latin typeface="+mn-lt"/>
                <a:cs typeface="Arial" pitchFamily="34" charset="0"/>
              </a:endParaRPr>
            </a:p>
          </p:txBody>
        </p:sp>
        <p:sp>
          <p:nvSpPr>
            <p:cNvPr id="63" name="Rectangle 233"/>
            <p:cNvSpPr>
              <a:spLocks noChangeArrowheads="1"/>
            </p:cNvSpPr>
            <p:nvPr/>
          </p:nvSpPr>
          <p:spPr bwMode="auto">
            <a:xfrm>
              <a:off x="5546728"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.7995</a:t>
              </a:r>
              <a:endParaRPr kumimoji="0" lang="en-US" sz="1800" b="0" i="0" u="none" strike="noStrike" cap="none" normalizeH="0" baseline="0">
                <a:ln>
                  <a:noFill/>
                </a:ln>
                <a:effectLst/>
                <a:latin typeface="+mn-lt"/>
                <a:cs typeface="Arial" pitchFamily="34" charset="0"/>
              </a:endParaRPr>
            </a:p>
          </p:txBody>
        </p:sp>
        <p:sp>
          <p:nvSpPr>
            <p:cNvPr id="64" name="Rectangle 234"/>
            <p:cNvSpPr>
              <a:spLocks noChangeArrowheads="1"/>
            </p:cNvSpPr>
            <p:nvPr/>
          </p:nvSpPr>
          <p:spPr bwMode="auto">
            <a:xfrm>
              <a:off x="6579217" y="471271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.8023</a:t>
              </a:r>
              <a:endParaRPr kumimoji="0" lang="en-US" sz="1800" b="0" i="0" u="none" strike="noStrike" cap="none" normalizeH="0" baseline="0">
                <a:ln>
                  <a:noFill/>
                </a:ln>
                <a:effectLst/>
                <a:latin typeface="+mn-lt"/>
                <a:cs typeface="Arial" pitchFamily="34" charset="0"/>
              </a:endParaRPr>
            </a:p>
          </p:txBody>
        </p:sp>
        <p:sp>
          <p:nvSpPr>
            <p:cNvPr id="65" name="Rectangle 235"/>
            <p:cNvSpPr>
              <a:spLocks noChangeArrowheads="1"/>
            </p:cNvSpPr>
            <p:nvPr/>
          </p:nvSpPr>
          <p:spPr bwMode="auto">
            <a:xfrm>
              <a:off x="7613818" y="471271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.8051</a:t>
              </a:r>
              <a:endParaRPr kumimoji="0" lang="en-US" sz="1800" b="0" i="0" u="none" strike="noStrike" cap="none" normalizeH="0" baseline="0">
                <a:ln>
                  <a:noFill/>
                </a:ln>
                <a:effectLst/>
                <a:latin typeface="+mn-lt"/>
                <a:cs typeface="Arial" pitchFamily="34" charset="0"/>
              </a:endParaRPr>
            </a:p>
          </p:txBody>
        </p:sp>
        <p:sp>
          <p:nvSpPr>
            <p:cNvPr id="66" name="Rectangle 236"/>
            <p:cNvSpPr>
              <a:spLocks noChangeArrowheads="1"/>
            </p:cNvSpPr>
            <p:nvPr/>
          </p:nvSpPr>
          <p:spPr bwMode="auto">
            <a:xfrm>
              <a:off x="8648418"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.8078</a:t>
              </a:r>
              <a:endParaRPr kumimoji="0" lang="en-US" sz="1800" b="0" i="0" u="none" strike="noStrike" cap="none" normalizeH="0" baseline="0" dirty="0">
                <a:ln>
                  <a:noFill/>
                </a:ln>
                <a:effectLst/>
                <a:latin typeface="+mn-lt"/>
                <a:cs typeface="Arial" pitchFamily="34" charset="0"/>
              </a:endParaRPr>
            </a:p>
          </p:txBody>
        </p:sp>
        <p:sp>
          <p:nvSpPr>
            <p:cNvPr id="67" name="Rectangle 237"/>
            <p:cNvSpPr>
              <a:spLocks noChangeArrowheads="1"/>
            </p:cNvSpPr>
            <p:nvPr/>
          </p:nvSpPr>
          <p:spPr bwMode="auto">
            <a:xfrm>
              <a:off x="9680908"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.8106</a:t>
              </a:r>
              <a:endParaRPr kumimoji="0" lang="en-US" sz="1800" b="0" i="0" u="none" strike="noStrike" cap="none" normalizeH="0" baseline="0">
                <a:ln>
                  <a:noFill/>
                </a:ln>
                <a:effectLst/>
                <a:latin typeface="+mn-lt"/>
                <a:cs typeface="Arial" pitchFamily="34" charset="0"/>
              </a:endParaRPr>
            </a:p>
          </p:txBody>
        </p:sp>
        <p:sp>
          <p:nvSpPr>
            <p:cNvPr id="68" name="Rectangle 238"/>
            <p:cNvSpPr>
              <a:spLocks noChangeArrowheads="1"/>
            </p:cNvSpPr>
            <p:nvPr/>
          </p:nvSpPr>
          <p:spPr bwMode="auto">
            <a:xfrm>
              <a:off x="10688180"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.8133</a:t>
              </a:r>
              <a:endParaRPr kumimoji="0" lang="en-US" sz="1800" b="0" i="0" u="none" strike="noStrike" cap="none" normalizeH="0" baseline="0">
                <a:ln>
                  <a:noFill/>
                </a:ln>
                <a:effectLst/>
                <a:latin typeface="+mn-lt"/>
                <a:cs typeface="Arial" pitchFamily="34" charset="0"/>
              </a:endParaRPr>
            </a:p>
          </p:txBody>
        </p:sp>
        <p:sp>
          <p:nvSpPr>
            <p:cNvPr id="69" name="Rectangle 239"/>
            <p:cNvSpPr>
              <a:spLocks noChangeArrowheads="1"/>
            </p:cNvSpPr>
            <p:nvPr/>
          </p:nvSpPr>
          <p:spPr bwMode="auto">
            <a:xfrm>
              <a:off x="789675" y="5061129"/>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.9</a:t>
              </a:r>
              <a:endParaRPr kumimoji="0" lang="en-US" sz="1800" b="0" i="0" u="none" strike="noStrike" cap="none" normalizeH="0" baseline="0">
                <a:ln>
                  <a:noFill/>
                </a:ln>
                <a:effectLst/>
                <a:latin typeface="+mn-lt"/>
                <a:cs typeface="Arial" pitchFamily="34" charset="0"/>
              </a:endParaRPr>
            </a:p>
          </p:txBody>
        </p:sp>
        <p:sp>
          <p:nvSpPr>
            <p:cNvPr id="70" name="Rectangle 240"/>
            <p:cNvSpPr>
              <a:spLocks noChangeArrowheads="1"/>
            </p:cNvSpPr>
            <p:nvPr/>
          </p:nvSpPr>
          <p:spPr bwMode="auto">
            <a:xfrm>
              <a:off x="1410436"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.8159</a:t>
              </a:r>
              <a:endParaRPr kumimoji="0" lang="en-US" sz="1800" b="0" i="0" u="none" strike="noStrike" cap="none" normalizeH="0" baseline="0">
                <a:ln>
                  <a:noFill/>
                </a:ln>
                <a:effectLst/>
                <a:latin typeface="+mn-lt"/>
                <a:cs typeface="Arial" pitchFamily="34" charset="0"/>
              </a:endParaRPr>
            </a:p>
          </p:txBody>
        </p:sp>
        <p:sp>
          <p:nvSpPr>
            <p:cNvPr id="71" name="Rectangle 241"/>
            <p:cNvSpPr>
              <a:spLocks noChangeArrowheads="1"/>
            </p:cNvSpPr>
            <p:nvPr/>
          </p:nvSpPr>
          <p:spPr bwMode="auto">
            <a:xfrm>
              <a:off x="2445037"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.8186</a:t>
              </a:r>
              <a:endParaRPr kumimoji="0" lang="en-US" sz="1800" b="0" i="0" u="none" strike="noStrike" cap="none" normalizeH="0" baseline="0">
                <a:ln>
                  <a:noFill/>
                </a:ln>
                <a:effectLst/>
                <a:latin typeface="+mn-lt"/>
                <a:cs typeface="Arial" pitchFamily="34" charset="0"/>
              </a:endParaRPr>
            </a:p>
          </p:txBody>
        </p:sp>
        <p:sp>
          <p:nvSpPr>
            <p:cNvPr id="72" name="Rectangle 242"/>
            <p:cNvSpPr>
              <a:spLocks noChangeArrowheads="1"/>
            </p:cNvSpPr>
            <p:nvPr/>
          </p:nvSpPr>
          <p:spPr bwMode="auto">
            <a:xfrm>
              <a:off x="3477527"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.8212</a:t>
              </a:r>
              <a:endParaRPr kumimoji="0" lang="en-US" sz="1800" b="0" i="0" u="none" strike="noStrike" cap="none" normalizeH="0" baseline="0">
                <a:ln>
                  <a:noFill/>
                </a:ln>
                <a:effectLst/>
                <a:latin typeface="+mn-lt"/>
                <a:cs typeface="Arial" pitchFamily="34" charset="0"/>
              </a:endParaRPr>
            </a:p>
          </p:txBody>
        </p:sp>
        <p:sp>
          <p:nvSpPr>
            <p:cNvPr id="73" name="Rectangle 243"/>
            <p:cNvSpPr>
              <a:spLocks noChangeArrowheads="1"/>
            </p:cNvSpPr>
            <p:nvPr/>
          </p:nvSpPr>
          <p:spPr bwMode="auto">
            <a:xfrm>
              <a:off x="4512127"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.8238</a:t>
              </a:r>
              <a:endParaRPr kumimoji="0" lang="en-US" sz="1800" b="0" i="0" u="none" strike="noStrike" cap="none" normalizeH="0" baseline="0">
                <a:ln>
                  <a:noFill/>
                </a:ln>
                <a:effectLst/>
                <a:latin typeface="+mn-lt"/>
                <a:cs typeface="Arial" pitchFamily="34" charset="0"/>
              </a:endParaRPr>
            </a:p>
          </p:txBody>
        </p:sp>
        <p:sp>
          <p:nvSpPr>
            <p:cNvPr id="74" name="Rectangle 244"/>
            <p:cNvSpPr>
              <a:spLocks noChangeArrowheads="1"/>
            </p:cNvSpPr>
            <p:nvPr/>
          </p:nvSpPr>
          <p:spPr bwMode="auto">
            <a:xfrm>
              <a:off x="5546728"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.8264</a:t>
              </a:r>
              <a:endParaRPr kumimoji="0" lang="en-US" sz="1800" b="0" i="0" u="none" strike="noStrike" cap="none" normalizeH="0" baseline="0">
                <a:ln>
                  <a:noFill/>
                </a:ln>
                <a:effectLst/>
                <a:latin typeface="+mn-lt"/>
                <a:cs typeface="Arial" pitchFamily="34" charset="0"/>
              </a:endParaRPr>
            </a:p>
          </p:txBody>
        </p:sp>
        <p:sp>
          <p:nvSpPr>
            <p:cNvPr id="75" name="Rectangle 245"/>
            <p:cNvSpPr>
              <a:spLocks noChangeArrowheads="1"/>
            </p:cNvSpPr>
            <p:nvPr/>
          </p:nvSpPr>
          <p:spPr bwMode="auto">
            <a:xfrm>
              <a:off x="6579217" y="51000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.8289</a:t>
              </a:r>
              <a:endParaRPr kumimoji="0" lang="en-US" sz="1800" b="0" i="0" u="none" strike="noStrike" cap="none" normalizeH="0" baseline="0">
                <a:ln>
                  <a:noFill/>
                </a:ln>
                <a:effectLst/>
                <a:latin typeface="+mn-lt"/>
                <a:cs typeface="Arial" pitchFamily="34" charset="0"/>
              </a:endParaRPr>
            </a:p>
          </p:txBody>
        </p:sp>
        <p:sp>
          <p:nvSpPr>
            <p:cNvPr id="76" name="Rectangle 246"/>
            <p:cNvSpPr>
              <a:spLocks noChangeArrowheads="1"/>
            </p:cNvSpPr>
            <p:nvPr/>
          </p:nvSpPr>
          <p:spPr bwMode="auto">
            <a:xfrm>
              <a:off x="7613818" y="51000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.8315</a:t>
              </a:r>
              <a:endParaRPr kumimoji="0" lang="en-US" sz="1800" b="0" i="0" u="none" strike="noStrike" cap="none" normalizeH="0" baseline="0" dirty="0">
                <a:ln>
                  <a:noFill/>
                </a:ln>
                <a:effectLst/>
                <a:latin typeface="+mn-lt"/>
                <a:cs typeface="Arial" pitchFamily="34" charset="0"/>
              </a:endParaRPr>
            </a:p>
          </p:txBody>
        </p:sp>
        <p:sp>
          <p:nvSpPr>
            <p:cNvPr id="77" name="Rectangle 247"/>
            <p:cNvSpPr>
              <a:spLocks noChangeArrowheads="1"/>
            </p:cNvSpPr>
            <p:nvPr/>
          </p:nvSpPr>
          <p:spPr bwMode="auto">
            <a:xfrm>
              <a:off x="8648418"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.8340</a:t>
              </a:r>
              <a:endParaRPr kumimoji="0" lang="en-US" sz="1800" b="0" i="0" u="none" strike="noStrike" cap="none" normalizeH="0" baseline="0" dirty="0">
                <a:ln>
                  <a:noFill/>
                </a:ln>
                <a:effectLst/>
                <a:latin typeface="+mn-lt"/>
                <a:cs typeface="Arial" pitchFamily="34" charset="0"/>
              </a:endParaRPr>
            </a:p>
          </p:txBody>
        </p:sp>
        <p:sp>
          <p:nvSpPr>
            <p:cNvPr id="78" name="Rectangle 248"/>
            <p:cNvSpPr>
              <a:spLocks noChangeArrowheads="1"/>
            </p:cNvSpPr>
            <p:nvPr/>
          </p:nvSpPr>
          <p:spPr bwMode="auto">
            <a:xfrm>
              <a:off x="9680908"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.8365</a:t>
              </a:r>
              <a:endParaRPr kumimoji="0" lang="en-US" sz="1800" b="0" i="0" u="none" strike="noStrike" cap="none" normalizeH="0" baseline="0">
                <a:ln>
                  <a:noFill/>
                </a:ln>
                <a:effectLst/>
                <a:latin typeface="+mn-lt"/>
                <a:cs typeface="Arial" pitchFamily="34" charset="0"/>
              </a:endParaRPr>
            </a:p>
          </p:txBody>
        </p:sp>
        <p:sp>
          <p:nvSpPr>
            <p:cNvPr id="79" name="Rectangle 249"/>
            <p:cNvSpPr>
              <a:spLocks noChangeArrowheads="1"/>
            </p:cNvSpPr>
            <p:nvPr/>
          </p:nvSpPr>
          <p:spPr bwMode="auto">
            <a:xfrm>
              <a:off x="10688180"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.8389</a:t>
              </a:r>
              <a:endParaRPr kumimoji="0" lang="en-US" sz="1800" b="0" i="0" u="none" strike="noStrike" cap="none" normalizeH="0" baseline="0">
                <a:ln>
                  <a:noFill/>
                </a:ln>
                <a:effectLst/>
                <a:latin typeface="+mn-lt"/>
                <a:cs typeface="Arial" pitchFamily="34" charset="0"/>
              </a:endParaRPr>
            </a:p>
          </p:txBody>
        </p:sp>
        <p:sp>
          <p:nvSpPr>
            <p:cNvPr id="80" name="Rectangle 250"/>
            <p:cNvSpPr>
              <a:spLocks noChangeArrowheads="1"/>
            </p:cNvSpPr>
            <p:nvPr/>
          </p:nvSpPr>
          <p:spPr bwMode="auto">
            <a:xfrm>
              <a:off x="867799"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1" name="Rectangle 251"/>
            <p:cNvSpPr>
              <a:spLocks noChangeArrowheads="1"/>
            </p:cNvSpPr>
            <p:nvPr/>
          </p:nvSpPr>
          <p:spPr bwMode="auto">
            <a:xfrm>
              <a:off x="1720817"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2" name="Rectangle 252"/>
            <p:cNvSpPr>
              <a:spLocks noChangeArrowheads="1"/>
            </p:cNvSpPr>
            <p:nvPr/>
          </p:nvSpPr>
          <p:spPr bwMode="auto">
            <a:xfrm>
              <a:off x="2755418"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3" name="Rectangle 253"/>
            <p:cNvSpPr>
              <a:spLocks noChangeArrowheads="1"/>
            </p:cNvSpPr>
            <p:nvPr/>
          </p:nvSpPr>
          <p:spPr bwMode="auto">
            <a:xfrm>
              <a:off x="3787906"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4" name="Rectangle 254"/>
            <p:cNvSpPr>
              <a:spLocks noChangeArrowheads="1"/>
            </p:cNvSpPr>
            <p:nvPr/>
          </p:nvSpPr>
          <p:spPr bwMode="auto">
            <a:xfrm>
              <a:off x="4822507"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5" name="Rectangle 255"/>
            <p:cNvSpPr>
              <a:spLocks noChangeArrowheads="1"/>
            </p:cNvSpPr>
            <p:nvPr/>
          </p:nvSpPr>
          <p:spPr bwMode="auto">
            <a:xfrm>
              <a:off x="5857108"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6" name="Rectangle 256"/>
            <p:cNvSpPr>
              <a:spLocks noChangeArrowheads="1"/>
            </p:cNvSpPr>
            <p:nvPr/>
          </p:nvSpPr>
          <p:spPr bwMode="auto">
            <a:xfrm>
              <a:off x="6889598"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7" name="Rectangle 257"/>
            <p:cNvSpPr>
              <a:spLocks noChangeArrowheads="1"/>
            </p:cNvSpPr>
            <p:nvPr/>
          </p:nvSpPr>
          <p:spPr bwMode="auto">
            <a:xfrm>
              <a:off x="7924199"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8" name="Rectangle 258"/>
            <p:cNvSpPr>
              <a:spLocks noChangeArrowheads="1"/>
            </p:cNvSpPr>
            <p:nvPr/>
          </p:nvSpPr>
          <p:spPr bwMode="auto">
            <a:xfrm>
              <a:off x="8958799"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9" name="Rectangle 259"/>
            <p:cNvSpPr>
              <a:spLocks noChangeArrowheads="1"/>
            </p:cNvSpPr>
            <p:nvPr/>
          </p:nvSpPr>
          <p:spPr bwMode="auto">
            <a:xfrm>
              <a:off x="9991288"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90" name="Rectangle 260"/>
            <p:cNvSpPr>
              <a:spLocks noChangeArrowheads="1"/>
            </p:cNvSpPr>
            <p:nvPr/>
          </p:nvSpPr>
          <p:spPr bwMode="auto">
            <a:xfrm>
              <a:off x="11025889"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cxnSp>
          <p:nvCxnSpPr>
            <p:cNvPr id="94" name="Straight Connector 93"/>
            <p:cNvCxnSpPr/>
            <p:nvPr/>
          </p:nvCxnSpPr>
          <p:spPr>
            <a:xfrm>
              <a:off x="667828" y="3125966"/>
              <a:ext cx="106038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Rectangle 148"/>
            <p:cNvSpPr>
              <a:spLocks noChangeArrowheads="1"/>
            </p:cNvSpPr>
            <p:nvPr/>
          </p:nvSpPr>
          <p:spPr bwMode="auto">
            <a:xfrm>
              <a:off x="667828" y="3900116"/>
              <a:ext cx="506743" cy="330020"/>
            </a:xfrm>
            <a:prstGeom prst="rect">
              <a:avLst/>
            </a:prstGeom>
            <a:noFill/>
            <a:ln w="38100">
              <a:solidFill>
                <a:schemeClr val="tx1"/>
              </a:solidFill>
              <a:miter lim="800000"/>
              <a:headEnd/>
              <a:tailEnd/>
            </a:ln>
            <a:effectLst/>
          </p:spPr>
          <p:txBody>
            <a:bodyPr wrap="none" anchor="ctr"/>
            <a:lstStyle/>
            <a:p>
              <a:endParaRPr lang="en-US">
                <a:latin typeface="+mn-lt"/>
              </a:endParaRPr>
            </a:p>
          </p:txBody>
        </p:sp>
        <p:sp>
          <p:nvSpPr>
            <p:cNvPr id="97" name="Rectangle 149"/>
            <p:cNvSpPr>
              <a:spLocks noChangeArrowheads="1"/>
            </p:cNvSpPr>
            <p:nvPr/>
          </p:nvSpPr>
          <p:spPr bwMode="auto">
            <a:xfrm>
              <a:off x="4351750" y="3900116"/>
              <a:ext cx="931470" cy="332732"/>
            </a:xfrm>
            <a:prstGeom prst="rect">
              <a:avLst/>
            </a:prstGeom>
            <a:noFill/>
            <a:ln w="38100">
              <a:solidFill>
                <a:schemeClr val="tx1"/>
              </a:solidFill>
              <a:miter lim="800000"/>
              <a:headEnd/>
              <a:tailEnd/>
            </a:ln>
            <a:effectLst/>
          </p:spPr>
          <p:txBody>
            <a:bodyPr wrap="none" anchor="ctr"/>
            <a:lstStyle/>
            <a:p>
              <a:endParaRPr lang="en-US">
                <a:latin typeface="+mn-lt"/>
              </a:endParaRPr>
            </a:p>
          </p:txBody>
        </p:sp>
        <p:sp>
          <p:nvSpPr>
            <p:cNvPr id="98" name="Rectangle 150"/>
            <p:cNvSpPr>
              <a:spLocks noChangeArrowheads="1"/>
            </p:cNvSpPr>
            <p:nvPr/>
          </p:nvSpPr>
          <p:spPr bwMode="auto">
            <a:xfrm>
              <a:off x="4489725" y="2685851"/>
              <a:ext cx="633429" cy="400050"/>
            </a:xfrm>
            <a:prstGeom prst="rect">
              <a:avLst/>
            </a:prstGeom>
            <a:noFill/>
            <a:ln w="38100">
              <a:solidFill>
                <a:schemeClr val="tx1"/>
              </a:solidFill>
              <a:miter lim="800000"/>
              <a:headEnd/>
              <a:tailEnd/>
            </a:ln>
            <a:effectLst/>
          </p:spPr>
          <p:txBody>
            <a:bodyPr wrap="none" anchor="ctr"/>
            <a:lstStyle/>
            <a:p>
              <a:endParaRPr lang="en-US">
                <a:latin typeface="+mn-lt"/>
              </a:endParaRPr>
            </a:p>
          </p:txBody>
        </p:sp>
      </p:grpSp>
      <mc:AlternateContent xmlns:mc="http://schemas.openxmlformats.org/markup-compatibility/2006" xmlns:a14="http://schemas.microsoft.com/office/drawing/2010/main">
        <mc:Choice Requires="a14">
          <p:sp>
            <p:nvSpPr>
              <p:cNvPr id="99"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99"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2"/>
                <a:stretch>
                  <a:fillRect l="-2174" t="-12500" b="-34375"/>
                </a:stretch>
              </a:blipFill>
              <a:ln w="12700">
                <a:noFill/>
                <a:miter lim="800000"/>
                <a:headEnd/>
                <a:tailEnd/>
              </a:ln>
              <a:effectLst/>
            </p:spPr>
            <p:txBody>
              <a:bodyPr/>
              <a:lstStyle/>
              <a:p>
                <a:r>
                  <a:rPr lang="en-US">
                    <a:noFill/>
                  </a:rPr>
                  <a:t> </a:t>
                </a:r>
              </a:p>
            </p:txBody>
          </p:sp>
        </mc:Fallback>
      </mc:AlternateContent>
      <p:sp>
        <p:nvSpPr>
          <p:cNvPr id="100" name="Rectangle 159"/>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p:spTree>
    <p:extLst>
      <p:ext uri="{BB962C8B-B14F-4D97-AF65-F5344CB8AC3E}">
        <p14:creationId xmlns:p14="http://schemas.microsoft.com/office/powerpoint/2010/main" val="3584288196"/>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93" name="Rectangle 41"/>
          <p:cNvSpPr>
            <a:spLocks noChangeArrowheads="1"/>
          </p:cNvSpPr>
          <p:nvPr/>
        </p:nvSpPr>
        <p:spPr bwMode="auto">
          <a:xfrm>
            <a:off x="5456585" y="5244925"/>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1697</a:t>
            </a:r>
          </a:p>
        </p:txBody>
      </p:sp>
      <p:sp>
        <p:nvSpPr>
          <p:cNvPr id="126448" name="Freeform 496"/>
          <p:cNvSpPr>
            <a:spLocks/>
          </p:cNvSpPr>
          <p:nvPr/>
        </p:nvSpPr>
        <p:spPr bwMode="auto">
          <a:xfrm>
            <a:off x="3802991" y="2055638"/>
            <a:ext cx="4418694" cy="3063875"/>
          </a:xfrm>
          <a:custGeom>
            <a:avLst/>
            <a:gdLst/>
            <a:ahLst/>
            <a:cxnLst>
              <a:cxn ang="0">
                <a:pos x="1335" y="22"/>
              </a:cxn>
              <a:cxn ang="0">
                <a:pos x="1248" y="112"/>
              </a:cxn>
              <a:cxn ang="0">
                <a:pos x="1187" y="216"/>
              </a:cxn>
              <a:cxn ang="0">
                <a:pos x="1127" y="330"/>
              </a:cxn>
              <a:cxn ang="0">
                <a:pos x="1083" y="434"/>
              </a:cxn>
              <a:cxn ang="0">
                <a:pos x="1041" y="538"/>
              </a:cxn>
              <a:cxn ang="0">
                <a:pos x="1003" y="650"/>
              </a:cxn>
              <a:cxn ang="0">
                <a:pos x="967" y="758"/>
              </a:cxn>
              <a:cxn ang="0">
                <a:pos x="939" y="870"/>
              </a:cxn>
              <a:cxn ang="0">
                <a:pos x="911" y="980"/>
              </a:cxn>
              <a:cxn ang="0">
                <a:pos x="879" y="1082"/>
              </a:cxn>
              <a:cxn ang="0">
                <a:pos x="837" y="1200"/>
              </a:cxn>
              <a:cxn ang="0">
                <a:pos x="796" y="1296"/>
              </a:cxn>
              <a:cxn ang="0">
                <a:pos x="738" y="1414"/>
              </a:cxn>
              <a:cxn ang="0">
                <a:pos x="672" y="1527"/>
              </a:cxn>
              <a:cxn ang="0">
                <a:pos x="588" y="1624"/>
              </a:cxn>
              <a:cxn ang="0">
                <a:pos x="480" y="1698"/>
              </a:cxn>
              <a:cxn ang="0">
                <a:pos x="379" y="1750"/>
              </a:cxn>
              <a:cxn ang="0">
                <a:pos x="276" y="1792"/>
              </a:cxn>
              <a:cxn ang="0">
                <a:pos x="184" y="1828"/>
              </a:cxn>
              <a:cxn ang="0">
                <a:pos x="60" y="1868"/>
              </a:cxn>
              <a:cxn ang="0">
                <a:pos x="1" y="1904"/>
              </a:cxn>
              <a:cxn ang="0">
                <a:pos x="2837" y="1928"/>
              </a:cxn>
              <a:cxn ang="0">
                <a:pos x="2797" y="1862"/>
              </a:cxn>
              <a:cxn ang="0">
                <a:pos x="2719" y="1846"/>
              </a:cxn>
              <a:cxn ang="0">
                <a:pos x="2573" y="1802"/>
              </a:cxn>
              <a:cxn ang="0">
                <a:pos x="2451" y="1753"/>
              </a:cxn>
              <a:cxn ang="0">
                <a:pos x="2331" y="1700"/>
              </a:cxn>
              <a:cxn ang="0">
                <a:pos x="2278" y="1661"/>
              </a:cxn>
              <a:cxn ang="0">
                <a:pos x="2197" y="1594"/>
              </a:cxn>
              <a:cxn ang="0">
                <a:pos x="2131" y="1504"/>
              </a:cxn>
              <a:cxn ang="0">
                <a:pos x="2069" y="1404"/>
              </a:cxn>
              <a:cxn ang="0">
                <a:pos x="2035" y="1336"/>
              </a:cxn>
              <a:cxn ang="0">
                <a:pos x="1975" y="1206"/>
              </a:cxn>
              <a:cxn ang="0">
                <a:pos x="1941" y="1118"/>
              </a:cxn>
              <a:cxn ang="0">
                <a:pos x="1913" y="1028"/>
              </a:cxn>
              <a:cxn ang="0">
                <a:pos x="1875" y="903"/>
              </a:cxn>
              <a:cxn ang="0">
                <a:pos x="1842" y="798"/>
              </a:cxn>
              <a:cxn ang="0">
                <a:pos x="1797" y="660"/>
              </a:cxn>
              <a:cxn ang="0">
                <a:pos x="1753" y="526"/>
              </a:cxn>
              <a:cxn ang="0">
                <a:pos x="1709" y="412"/>
              </a:cxn>
              <a:cxn ang="0">
                <a:pos x="1673" y="332"/>
              </a:cxn>
              <a:cxn ang="0">
                <a:pos x="1620" y="228"/>
              </a:cxn>
              <a:cxn ang="0">
                <a:pos x="1601" y="190"/>
              </a:cxn>
              <a:cxn ang="0">
                <a:pos x="1549" y="109"/>
              </a:cxn>
              <a:cxn ang="0">
                <a:pos x="1479" y="31"/>
              </a:cxn>
              <a:cxn ang="0">
                <a:pos x="1408" y="4"/>
              </a:cxn>
            </a:cxnLst>
            <a:rect l="0" t="0" r="r" b="b"/>
            <a:pathLst>
              <a:path w="2838" h="1930">
                <a:moveTo>
                  <a:pt x="1407" y="0"/>
                </a:moveTo>
                <a:lnTo>
                  <a:pt x="1371" y="2"/>
                </a:lnTo>
                <a:lnTo>
                  <a:pt x="1335" y="22"/>
                </a:lnTo>
                <a:lnTo>
                  <a:pt x="1304" y="48"/>
                </a:lnTo>
                <a:lnTo>
                  <a:pt x="1279" y="74"/>
                </a:lnTo>
                <a:lnTo>
                  <a:pt x="1248" y="112"/>
                </a:lnTo>
                <a:lnTo>
                  <a:pt x="1224" y="148"/>
                </a:lnTo>
                <a:lnTo>
                  <a:pt x="1206" y="178"/>
                </a:lnTo>
                <a:lnTo>
                  <a:pt x="1187" y="216"/>
                </a:lnTo>
                <a:lnTo>
                  <a:pt x="1164" y="250"/>
                </a:lnTo>
                <a:lnTo>
                  <a:pt x="1149" y="290"/>
                </a:lnTo>
                <a:lnTo>
                  <a:pt x="1127" y="330"/>
                </a:lnTo>
                <a:lnTo>
                  <a:pt x="1111" y="370"/>
                </a:lnTo>
                <a:lnTo>
                  <a:pt x="1097" y="404"/>
                </a:lnTo>
                <a:lnTo>
                  <a:pt x="1083" y="434"/>
                </a:lnTo>
                <a:lnTo>
                  <a:pt x="1069" y="466"/>
                </a:lnTo>
                <a:lnTo>
                  <a:pt x="1055" y="502"/>
                </a:lnTo>
                <a:lnTo>
                  <a:pt x="1041" y="538"/>
                </a:lnTo>
                <a:lnTo>
                  <a:pt x="1027" y="580"/>
                </a:lnTo>
                <a:lnTo>
                  <a:pt x="1013" y="614"/>
                </a:lnTo>
                <a:lnTo>
                  <a:pt x="1003" y="650"/>
                </a:lnTo>
                <a:lnTo>
                  <a:pt x="989" y="686"/>
                </a:lnTo>
                <a:lnTo>
                  <a:pt x="977" y="724"/>
                </a:lnTo>
                <a:lnTo>
                  <a:pt x="967" y="758"/>
                </a:lnTo>
                <a:lnTo>
                  <a:pt x="957" y="792"/>
                </a:lnTo>
                <a:lnTo>
                  <a:pt x="949" y="830"/>
                </a:lnTo>
                <a:lnTo>
                  <a:pt x="939" y="870"/>
                </a:lnTo>
                <a:lnTo>
                  <a:pt x="931" y="904"/>
                </a:lnTo>
                <a:lnTo>
                  <a:pt x="921" y="942"/>
                </a:lnTo>
                <a:lnTo>
                  <a:pt x="911" y="980"/>
                </a:lnTo>
                <a:lnTo>
                  <a:pt x="903" y="1012"/>
                </a:lnTo>
                <a:lnTo>
                  <a:pt x="891" y="1050"/>
                </a:lnTo>
                <a:lnTo>
                  <a:pt x="879" y="1082"/>
                </a:lnTo>
                <a:lnTo>
                  <a:pt x="864" y="1131"/>
                </a:lnTo>
                <a:lnTo>
                  <a:pt x="849" y="1168"/>
                </a:lnTo>
                <a:lnTo>
                  <a:pt x="837" y="1200"/>
                </a:lnTo>
                <a:lnTo>
                  <a:pt x="821" y="1236"/>
                </a:lnTo>
                <a:lnTo>
                  <a:pt x="808" y="1272"/>
                </a:lnTo>
                <a:lnTo>
                  <a:pt x="796" y="1296"/>
                </a:lnTo>
                <a:lnTo>
                  <a:pt x="777" y="1336"/>
                </a:lnTo>
                <a:lnTo>
                  <a:pt x="761" y="1374"/>
                </a:lnTo>
                <a:lnTo>
                  <a:pt x="738" y="1414"/>
                </a:lnTo>
                <a:lnTo>
                  <a:pt x="719" y="1454"/>
                </a:lnTo>
                <a:lnTo>
                  <a:pt x="696" y="1492"/>
                </a:lnTo>
                <a:lnTo>
                  <a:pt x="672" y="1527"/>
                </a:lnTo>
                <a:lnTo>
                  <a:pt x="645" y="1557"/>
                </a:lnTo>
                <a:lnTo>
                  <a:pt x="624" y="1588"/>
                </a:lnTo>
                <a:lnTo>
                  <a:pt x="588" y="1624"/>
                </a:lnTo>
                <a:lnTo>
                  <a:pt x="567" y="1641"/>
                </a:lnTo>
                <a:lnTo>
                  <a:pt x="534" y="1666"/>
                </a:lnTo>
                <a:lnTo>
                  <a:pt x="480" y="1698"/>
                </a:lnTo>
                <a:lnTo>
                  <a:pt x="441" y="1722"/>
                </a:lnTo>
                <a:lnTo>
                  <a:pt x="411" y="1736"/>
                </a:lnTo>
                <a:lnTo>
                  <a:pt x="379" y="1750"/>
                </a:lnTo>
                <a:lnTo>
                  <a:pt x="345" y="1766"/>
                </a:lnTo>
                <a:lnTo>
                  <a:pt x="312" y="1780"/>
                </a:lnTo>
                <a:lnTo>
                  <a:pt x="276" y="1792"/>
                </a:lnTo>
                <a:lnTo>
                  <a:pt x="255" y="1797"/>
                </a:lnTo>
                <a:lnTo>
                  <a:pt x="225" y="1809"/>
                </a:lnTo>
                <a:lnTo>
                  <a:pt x="184" y="1828"/>
                </a:lnTo>
                <a:lnTo>
                  <a:pt x="144" y="1840"/>
                </a:lnTo>
                <a:lnTo>
                  <a:pt x="97" y="1856"/>
                </a:lnTo>
                <a:lnTo>
                  <a:pt x="60" y="1868"/>
                </a:lnTo>
                <a:lnTo>
                  <a:pt x="27" y="1876"/>
                </a:lnTo>
                <a:lnTo>
                  <a:pt x="3" y="1884"/>
                </a:lnTo>
                <a:lnTo>
                  <a:pt x="1" y="1904"/>
                </a:lnTo>
                <a:lnTo>
                  <a:pt x="0" y="1926"/>
                </a:lnTo>
                <a:lnTo>
                  <a:pt x="1" y="1930"/>
                </a:lnTo>
                <a:lnTo>
                  <a:pt x="2837" y="1928"/>
                </a:lnTo>
                <a:lnTo>
                  <a:pt x="2838" y="1901"/>
                </a:lnTo>
                <a:lnTo>
                  <a:pt x="2838" y="1877"/>
                </a:lnTo>
                <a:lnTo>
                  <a:pt x="2797" y="1862"/>
                </a:lnTo>
                <a:lnTo>
                  <a:pt x="2757" y="1855"/>
                </a:lnTo>
                <a:lnTo>
                  <a:pt x="2692" y="1835"/>
                </a:lnTo>
                <a:lnTo>
                  <a:pt x="2719" y="1846"/>
                </a:lnTo>
                <a:lnTo>
                  <a:pt x="2661" y="1828"/>
                </a:lnTo>
                <a:lnTo>
                  <a:pt x="2614" y="1814"/>
                </a:lnTo>
                <a:lnTo>
                  <a:pt x="2573" y="1802"/>
                </a:lnTo>
                <a:lnTo>
                  <a:pt x="2525" y="1786"/>
                </a:lnTo>
                <a:lnTo>
                  <a:pt x="2481" y="1768"/>
                </a:lnTo>
                <a:lnTo>
                  <a:pt x="2451" y="1753"/>
                </a:lnTo>
                <a:lnTo>
                  <a:pt x="2409" y="1736"/>
                </a:lnTo>
                <a:lnTo>
                  <a:pt x="2364" y="1715"/>
                </a:lnTo>
                <a:lnTo>
                  <a:pt x="2331" y="1700"/>
                </a:lnTo>
                <a:lnTo>
                  <a:pt x="2311" y="1686"/>
                </a:lnTo>
                <a:lnTo>
                  <a:pt x="2295" y="1676"/>
                </a:lnTo>
                <a:lnTo>
                  <a:pt x="2278" y="1661"/>
                </a:lnTo>
                <a:lnTo>
                  <a:pt x="2257" y="1648"/>
                </a:lnTo>
                <a:lnTo>
                  <a:pt x="2232" y="1624"/>
                </a:lnTo>
                <a:lnTo>
                  <a:pt x="2197" y="1594"/>
                </a:lnTo>
                <a:lnTo>
                  <a:pt x="2179" y="1570"/>
                </a:lnTo>
                <a:lnTo>
                  <a:pt x="2159" y="1542"/>
                </a:lnTo>
                <a:lnTo>
                  <a:pt x="2131" y="1504"/>
                </a:lnTo>
                <a:lnTo>
                  <a:pt x="2112" y="1468"/>
                </a:lnTo>
                <a:lnTo>
                  <a:pt x="2088" y="1432"/>
                </a:lnTo>
                <a:lnTo>
                  <a:pt x="2069" y="1404"/>
                </a:lnTo>
                <a:lnTo>
                  <a:pt x="2051" y="1364"/>
                </a:lnTo>
                <a:lnTo>
                  <a:pt x="2019" y="1308"/>
                </a:lnTo>
                <a:lnTo>
                  <a:pt x="2035" y="1336"/>
                </a:lnTo>
                <a:lnTo>
                  <a:pt x="2008" y="1279"/>
                </a:lnTo>
                <a:lnTo>
                  <a:pt x="1992" y="1240"/>
                </a:lnTo>
                <a:lnTo>
                  <a:pt x="1975" y="1206"/>
                </a:lnTo>
                <a:lnTo>
                  <a:pt x="1965" y="1172"/>
                </a:lnTo>
                <a:lnTo>
                  <a:pt x="1951" y="1144"/>
                </a:lnTo>
                <a:lnTo>
                  <a:pt x="1941" y="1118"/>
                </a:lnTo>
                <a:lnTo>
                  <a:pt x="1935" y="1096"/>
                </a:lnTo>
                <a:lnTo>
                  <a:pt x="1925" y="1064"/>
                </a:lnTo>
                <a:lnTo>
                  <a:pt x="1913" y="1028"/>
                </a:lnTo>
                <a:lnTo>
                  <a:pt x="1899" y="986"/>
                </a:lnTo>
                <a:lnTo>
                  <a:pt x="1887" y="940"/>
                </a:lnTo>
                <a:lnTo>
                  <a:pt x="1875" y="903"/>
                </a:lnTo>
                <a:lnTo>
                  <a:pt x="1861" y="862"/>
                </a:lnTo>
                <a:lnTo>
                  <a:pt x="1849" y="824"/>
                </a:lnTo>
                <a:lnTo>
                  <a:pt x="1842" y="798"/>
                </a:lnTo>
                <a:lnTo>
                  <a:pt x="1829" y="754"/>
                </a:lnTo>
                <a:lnTo>
                  <a:pt x="1815" y="710"/>
                </a:lnTo>
                <a:lnTo>
                  <a:pt x="1797" y="660"/>
                </a:lnTo>
                <a:lnTo>
                  <a:pt x="1779" y="603"/>
                </a:lnTo>
                <a:lnTo>
                  <a:pt x="1765" y="562"/>
                </a:lnTo>
                <a:lnTo>
                  <a:pt x="1753" y="526"/>
                </a:lnTo>
                <a:lnTo>
                  <a:pt x="1737" y="484"/>
                </a:lnTo>
                <a:lnTo>
                  <a:pt x="1722" y="453"/>
                </a:lnTo>
                <a:lnTo>
                  <a:pt x="1709" y="412"/>
                </a:lnTo>
                <a:lnTo>
                  <a:pt x="1695" y="390"/>
                </a:lnTo>
                <a:lnTo>
                  <a:pt x="1685" y="362"/>
                </a:lnTo>
                <a:lnTo>
                  <a:pt x="1673" y="332"/>
                </a:lnTo>
                <a:lnTo>
                  <a:pt x="1656" y="304"/>
                </a:lnTo>
                <a:lnTo>
                  <a:pt x="1637" y="264"/>
                </a:lnTo>
                <a:lnTo>
                  <a:pt x="1620" y="228"/>
                </a:lnTo>
                <a:lnTo>
                  <a:pt x="1609" y="208"/>
                </a:lnTo>
                <a:lnTo>
                  <a:pt x="1578" y="152"/>
                </a:lnTo>
                <a:lnTo>
                  <a:pt x="1601" y="190"/>
                </a:lnTo>
                <a:lnTo>
                  <a:pt x="1589" y="170"/>
                </a:lnTo>
                <a:lnTo>
                  <a:pt x="1565" y="136"/>
                </a:lnTo>
                <a:lnTo>
                  <a:pt x="1549" y="109"/>
                </a:lnTo>
                <a:lnTo>
                  <a:pt x="1528" y="80"/>
                </a:lnTo>
                <a:lnTo>
                  <a:pt x="1504" y="50"/>
                </a:lnTo>
                <a:lnTo>
                  <a:pt x="1479" y="31"/>
                </a:lnTo>
                <a:lnTo>
                  <a:pt x="1458" y="13"/>
                </a:lnTo>
                <a:lnTo>
                  <a:pt x="1433" y="6"/>
                </a:lnTo>
                <a:lnTo>
                  <a:pt x="1408" y="4"/>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125996" name="Freeform 44"/>
          <p:cNvSpPr>
            <a:spLocks noChangeArrowheads="1"/>
          </p:cNvSpPr>
          <p:nvPr/>
        </p:nvSpPr>
        <p:spPr bwMode="auto">
          <a:xfrm flipH="1">
            <a:off x="5985737" y="5051251"/>
            <a:ext cx="57008" cy="192087"/>
          </a:xfrm>
          <a:custGeom>
            <a:avLst/>
            <a:gdLst/>
            <a:ahLst/>
            <a:cxnLst>
              <a:cxn ang="0">
                <a:pos x="0" y="0"/>
              </a:cxn>
              <a:cxn ang="0">
                <a:pos x="0" y="2005"/>
              </a:cxn>
            </a:cxnLst>
            <a:rect l="0" t="0" r="r" b="b"/>
            <a:pathLst>
              <a:path w="1" h="2005">
                <a:moveTo>
                  <a:pt x="0" y="0"/>
                </a:moveTo>
                <a:lnTo>
                  <a:pt x="0" y="2005"/>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25984" name="Freeform 32"/>
          <p:cNvSpPr>
            <a:spLocks/>
          </p:cNvSpPr>
          <p:nvPr/>
        </p:nvSpPr>
        <p:spPr bwMode="auto">
          <a:xfrm>
            <a:off x="3742322" y="2044526"/>
            <a:ext cx="2943333" cy="3074987"/>
          </a:xfrm>
          <a:custGeom>
            <a:avLst/>
            <a:gdLst/>
            <a:ahLst/>
            <a:cxnLst>
              <a:cxn ang="0">
                <a:pos x="1373" y="5"/>
              </a:cxn>
              <a:cxn ang="0">
                <a:pos x="1309" y="45"/>
              </a:cxn>
              <a:cxn ang="0">
                <a:pos x="1254" y="109"/>
              </a:cxn>
              <a:cxn ang="0">
                <a:pos x="1212" y="175"/>
              </a:cxn>
              <a:cxn ang="0">
                <a:pos x="1173" y="249"/>
              </a:cxn>
              <a:cxn ang="0">
                <a:pos x="1134" y="332"/>
              </a:cxn>
              <a:cxn ang="0">
                <a:pos x="1104" y="396"/>
              </a:cxn>
              <a:cxn ang="0">
                <a:pos x="1076" y="465"/>
              </a:cxn>
              <a:cxn ang="0">
                <a:pos x="1047" y="534"/>
              </a:cxn>
              <a:cxn ang="0">
                <a:pos x="1020" y="612"/>
              </a:cxn>
              <a:cxn ang="0">
                <a:pos x="999" y="684"/>
              </a:cxn>
              <a:cxn ang="0">
                <a:pos x="971" y="762"/>
              </a:cxn>
              <a:cxn ang="0">
                <a:pos x="957" y="822"/>
              </a:cxn>
              <a:cxn ang="0">
                <a:pos x="937" y="898"/>
              </a:cxn>
              <a:cxn ang="0">
                <a:pos x="917" y="976"/>
              </a:cxn>
              <a:cxn ang="0">
                <a:pos x="899" y="1045"/>
              </a:cxn>
              <a:cxn ang="0">
                <a:pos x="872" y="1128"/>
              </a:cxn>
              <a:cxn ang="0">
                <a:pos x="844" y="1203"/>
              </a:cxn>
              <a:cxn ang="0">
                <a:pos x="816" y="1270"/>
              </a:cxn>
              <a:cxn ang="0">
                <a:pos x="788" y="1333"/>
              </a:cxn>
              <a:cxn ang="0">
                <a:pos x="750" y="1416"/>
              </a:cxn>
              <a:cxn ang="0">
                <a:pos x="705" y="1491"/>
              </a:cxn>
              <a:cxn ang="0">
                <a:pos x="660" y="1553"/>
              </a:cxn>
              <a:cxn ang="0">
                <a:pos x="597" y="1623"/>
              </a:cxn>
              <a:cxn ang="0">
                <a:pos x="544" y="1665"/>
              </a:cxn>
              <a:cxn ang="0">
                <a:pos x="462" y="1717"/>
              </a:cxn>
              <a:cxn ang="0">
                <a:pos x="387" y="1751"/>
              </a:cxn>
              <a:cxn ang="0">
                <a:pos x="323" y="1779"/>
              </a:cxn>
              <a:cxn ang="0">
                <a:pos x="265" y="1801"/>
              </a:cxn>
              <a:cxn ang="0">
                <a:pos x="196" y="1827"/>
              </a:cxn>
              <a:cxn ang="0">
                <a:pos x="114" y="1853"/>
              </a:cxn>
              <a:cxn ang="0">
                <a:pos x="43" y="1875"/>
              </a:cxn>
              <a:cxn ang="0">
                <a:pos x="0" y="1907"/>
              </a:cxn>
              <a:cxn ang="0">
                <a:pos x="1845" y="1937"/>
              </a:cxn>
              <a:cxn ang="0">
                <a:pos x="1844" y="796"/>
              </a:cxn>
              <a:cxn ang="0">
                <a:pos x="1816" y="705"/>
              </a:cxn>
              <a:cxn ang="0">
                <a:pos x="1781" y="603"/>
              </a:cxn>
              <a:cxn ang="0">
                <a:pos x="1755" y="528"/>
              </a:cxn>
              <a:cxn ang="0">
                <a:pos x="1724" y="447"/>
              </a:cxn>
              <a:cxn ang="0">
                <a:pos x="1688" y="365"/>
              </a:cxn>
              <a:cxn ang="0">
                <a:pos x="1676" y="335"/>
              </a:cxn>
              <a:cxn ang="0">
                <a:pos x="1638" y="258"/>
              </a:cxn>
              <a:cxn ang="0">
                <a:pos x="1611" y="207"/>
              </a:cxn>
              <a:cxn ang="0">
                <a:pos x="1575" y="152"/>
              </a:cxn>
              <a:cxn ang="0">
                <a:pos x="1568" y="143"/>
              </a:cxn>
              <a:cxn ang="0">
                <a:pos x="1605" y="198"/>
              </a:cxn>
              <a:cxn ang="0">
                <a:pos x="1581" y="158"/>
              </a:cxn>
              <a:cxn ang="0">
                <a:pos x="1528" y="85"/>
              </a:cxn>
              <a:cxn ang="0">
                <a:pos x="1483" y="36"/>
              </a:cxn>
              <a:cxn ang="0">
                <a:pos x="1438" y="7"/>
              </a:cxn>
            </a:cxnLst>
            <a:rect l="0" t="0" r="r" b="b"/>
            <a:pathLst>
              <a:path w="1845" h="1937">
                <a:moveTo>
                  <a:pt x="1406" y="0"/>
                </a:moveTo>
                <a:lnTo>
                  <a:pt x="1373" y="5"/>
                </a:lnTo>
                <a:lnTo>
                  <a:pt x="1343" y="15"/>
                </a:lnTo>
                <a:lnTo>
                  <a:pt x="1309" y="45"/>
                </a:lnTo>
                <a:lnTo>
                  <a:pt x="1283" y="75"/>
                </a:lnTo>
                <a:lnTo>
                  <a:pt x="1254" y="109"/>
                </a:lnTo>
                <a:lnTo>
                  <a:pt x="1230" y="145"/>
                </a:lnTo>
                <a:lnTo>
                  <a:pt x="1212" y="175"/>
                </a:lnTo>
                <a:lnTo>
                  <a:pt x="1191" y="218"/>
                </a:lnTo>
                <a:lnTo>
                  <a:pt x="1173" y="249"/>
                </a:lnTo>
                <a:lnTo>
                  <a:pt x="1154" y="291"/>
                </a:lnTo>
                <a:lnTo>
                  <a:pt x="1134" y="332"/>
                </a:lnTo>
                <a:lnTo>
                  <a:pt x="1118" y="365"/>
                </a:lnTo>
                <a:lnTo>
                  <a:pt x="1104" y="396"/>
                </a:lnTo>
                <a:lnTo>
                  <a:pt x="1088" y="428"/>
                </a:lnTo>
                <a:lnTo>
                  <a:pt x="1076" y="465"/>
                </a:lnTo>
                <a:lnTo>
                  <a:pt x="1059" y="500"/>
                </a:lnTo>
                <a:lnTo>
                  <a:pt x="1047" y="534"/>
                </a:lnTo>
                <a:lnTo>
                  <a:pt x="1034" y="573"/>
                </a:lnTo>
                <a:lnTo>
                  <a:pt x="1020" y="612"/>
                </a:lnTo>
                <a:lnTo>
                  <a:pt x="1012" y="646"/>
                </a:lnTo>
                <a:lnTo>
                  <a:pt x="999" y="684"/>
                </a:lnTo>
                <a:lnTo>
                  <a:pt x="984" y="725"/>
                </a:lnTo>
                <a:lnTo>
                  <a:pt x="971" y="762"/>
                </a:lnTo>
                <a:lnTo>
                  <a:pt x="962" y="794"/>
                </a:lnTo>
                <a:lnTo>
                  <a:pt x="957" y="822"/>
                </a:lnTo>
                <a:lnTo>
                  <a:pt x="945" y="867"/>
                </a:lnTo>
                <a:lnTo>
                  <a:pt x="937" y="898"/>
                </a:lnTo>
                <a:lnTo>
                  <a:pt x="928" y="940"/>
                </a:lnTo>
                <a:lnTo>
                  <a:pt x="917" y="976"/>
                </a:lnTo>
                <a:lnTo>
                  <a:pt x="908" y="1010"/>
                </a:lnTo>
                <a:lnTo>
                  <a:pt x="899" y="1045"/>
                </a:lnTo>
                <a:lnTo>
                  <a:pt x="887" y="1084"/>
                </a:lnTo>
                <a:lnTo>
                  <a:pt x="872" y="1128"/>
                </a:lnTo>
                <a:lnTo>
                  <a:pt x="857" y="1170"/>
                </a:lnTo>
                <a:lnTo>
                  <a:pt x="844" y="1203"/>
                </a:lnTo>
                <a:lnTo>
                  <a:pt x="832" y="1237"/>
                </a:lnTo>
                <a:lnTo>
                  <a:pt x="816" y="1270"/>
                </a:lnTo>
                <a:lnTo>
                  <a:pt x="805" y="1300"/>
                </a:lnTo>
                <a:lnTo>
                  <a:pt x="788" y="1333"/>
                </a:lnTo>
                <a:lnTo>
                  <a:pt x="767" y="1375"/>
                </a:lnTo>
                <a:cubicBezTo>
                  <a:pt x="762" y="1389"/>
                  <a:pt x="756" y="1404"/>
                  <a:pt x="750" y="1416"/>
                </a:cubicBezTo>
                <a:cubicBezTo>
                  <a:pt x="744" y="1428"/>
                  <a:pt x="739" y="1435"/>
                  <a:pt x="732" y="1448"/>
                </a:cubicBezTo>
                <a:cubicBezTo>
                  <a:pt x="725" y="1460"/>
                  <a:pt x="713" y="1479"/>
                  <a:pt x="705" y="1491"/>
                </a:cubicBezTo>
                <a:cubicBezTo>
                  <a:pt x="697" y="1503"/>
                  <a:pt x="691" y="1510"/>
                  <a:pt x="684" y="1520"/>
                </a:cubicBezTo>
                <a:cubicBezTo>
                  <a:pt x="677" y="1530"/>
                  <a:pt x="668" y="1542"/>
                  <a:pt x="660" y="1553"/>
                </a:cubicBezTo>
                <a:lnTo>
                  <a:pt x="633" y="1587"/>
                </a:lnTo>
                <a:lnTo>
                  <a:pt x="597" y="1623"/>
                </a:lnTo>
                <a:lnTo>
                  <a:pt x="576" y="1645"/>
                </a:lnTo>
                <a:lnTo>
                  <a:pt x="544" y="1665"/>
                </a:lnTo>
                <a:lnTo>
                  <a:pt x="502" y="1694"/>
                </a:lnTo>
                <a:lnTo>
                  <a:pt x="462" y="1717"/>
                </a:lnTo>
                <a:lnTo>
                  <a:pt x="425" y="1736"/>
                </a:lnTo>
                <a:lnTo>
                  <a:pt x="387" y="1751"/>
                </a:lnTo>
                <a:lnTo>
                  <a:pt x="358" y="1766"/>
                </a:lnTo>
                <a:lnTo>
                  <a:pt x="323" y="1779"/>
                </a:lnTo>
                <a:lnTo>
                  <a:pt x="287" y="1791"/>
                </a:lnTo>
                <a:lnTo>
                  <a:pt x="265" y="1801"/>
                </a:lnTo>
                <a:lnTo>
                  <a:pt x="233" y="1814"/>
                </a:lnTo>
                <a:lnTo>
                  <a:pt x="196" y="1827"/>
                </a:lnTo>
                <a:lnTo>
                  <a:pt x="156" y="1839"/>
                </a:lnTo>
                <a:lnTo>
                  <a:pt x="114" y="1853"/>
                </a:lnTo>
                <a:lnTo>
                  <a:pt x="73" y="1867"/>
                </a:lnTo>
                <a:lnTo>
                  <a:pt x="43" y="1875"/>
                </a:lnTo>
                <a:lnTo>
                  <a:pt x="0" y="1889"/>
                </a:lnTo>
                <a:lnTo>
                  <a:pt x="0" y="1907"/>
                </a:lnTo>
                <a:lnTo>
                  <a:pt x="0" y="1937"/>
                </a:lnTo>
                <a:lnTo>
                  <a:pt x="1845" y="1937"/>
                </a:lnTo>
                <a:lnTo>
                  <a:pt x="1845" y="825"/>
                </a:lnTo>
                <a:lnTo>
                  <a:pt x="1844" y="796"/>
                </a:lnTo>
                <a:lnTo>
                  <a:pt x="1828" y="744"/>
                </a:lnTo>
                <a:lnTo>
                  <a:pt x="1816" y="705"/>
                </a:lnTo>
                <a:lnTo>
                  <a:pt x="1799" y="655"/>
                </a:lnTo>
                <a:lnTo>
                  <a:pt x="1781" y="603"/>
                </a:lnTo>
                <a:lnTo>
                  <a:pt x="1768" y="562"/>
                </a:lnTo>
                <a:lnTo>
                  <a:pt x="1755" y="528"/>
                </a:lnTo>
                <a:lnTo>
                  <a:pt x="1740" y="489"/>
                </a:lnTo>
                <a:lnTo>
                  <a:pt x="1724" y="447"/>
                </a:lnTo>
                <a:lnTo>
                  <a:pt x="1707" y="410"/>
                </a:lnTo>
                <a:lnTo>
                  <a:pt x="1688" y="365"/>
                </a:lnTo>
                <a:lnTo>
                  <a:pt x="1698" y="386"/>
                </a:lnTo>
                <a:lnTo>
                  <a:pt x="1676" y="335"/>
                </a:lnTo>
                <a:lnTo>
                  <a:pt x="1659" y="301"/>
                </a:lnTo>
                <a:lnTo>
                  <a:pt x="1638" y="258"/>
                </a:lnTo>
                <a:lnTo>
                  <a:pt x="1623" y="225"/>
                </a:lnTo>
                <a:lnTo>
                  <a:pt x="1611" y="207"/>
                </a:lnTo>
                <a:lnTo>
                  <a:pt x="1584" y="163"/>
                </a:lnTo>
                <a:lnTo>
                  <a:pt x="1575" y="152"/>
                </a:lnTo>
                <a:lnTo>
                  <a:pt x="1564" y="137"/>
                </a:lnTo>
                <a:lnTo>
                  <a:pt x="1568" y="143"/>
                </a:lnTo>
                <a:lnTo>
                  <a:pt x="1597" y="185"/>
                </a:lnTo>
                <a:lnTo>
                  <a:pt x="1605" y="198"/>
                </a:lnTo>
                <a:lnTo>
                  <a:pt x="1588" y="173"/>
                </a:lnTo>
                <a:lnTo>
                  <a:pt x="1581" y="158"/>
                </a:lnTo>
                <a:lnTo>
                  <a:pt x="1552" y="115"/>
                </a:lnTo>
                <a:lnTo>
                  <a:pt x="1528" y="85"/>
                </a:lnTo>
                <a:lnTo>
                  <a:pt x="1504" y="57"/>
                </a:lnTo>
                <a:lnTo>
                  <a:pt x="1483" y="36"/>
                </a:lnTo>
                <a:lnTo>
                  <a:pt x="1462" y="19"/>
                </a:lnTo>
                <a:lnTo>
                  <a:pt x="1438" y="7"/>
                </a:lnTo>
                <a:lnTo>
                  <a:pt x="1406" y="2"/>
                </a:lnTo>
              </a:path>
            </a:pathLst>
          </a:custGeom>
          <a:solidFill>
            <a:schemeClr val="bg1">
              <a:lumMod val="7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125995" name="Freeform 43"/>
          <p:cNvSpPr>
            <a:spLocks noChangeArrowheads="1"/>
          </p:cNvSpPr>
          <p:nvPr/>
        </p:nvSpPr>
        <p:spPr bwMode="auto">
          <a:xfrm>
            <a:off x="6672742" y="3287538"/>
            <a:ext cx="2112" cy="1946275"/>
          </a:xfrm>
          <a:custGeom>
            <a:avLst/>
            <a:gdLst/>
            <a:ahLst/>
            <a:cxnLst>
              <a:cxn ang="0">
                <a:pos x="0" y="1226"/>
              </a:cxn>
              <a:cxn ang="0">
                <a:pos x="0" y="0"/>
              </a:cxn>
            </a:cxnLst>
            <a:rect l="0" t="0" r="r" b="b"/>
            <a:pathLst>
              <a:path w="1" h="1226">
                <a:moveTo>
                  <a:pt x="0" y="1226"/>
                </a:moveTo>
                <a:lnTo>
                  <a:pt x="0" y="0"/>
                </a:lnTo>
              </a:path>
            </a:pathLst>
          </a:cu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25991" name="Rectangle 39"/>
          <p:cNvSpPr>
            <a:spLocks noChangeArrowheads="1"/>
          </p:cNvSpPr>
          <p:nvPr/>
        </p:nvSpPr>
        <p:spPr bwMode="auto">
          <a:xfrm>
            <a:off x="6407771" y="5244925"/>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1707</a:t>
            </a:r>
          </a:p>
        </p:txBody>
      </p:sp>
      <p:grpSp>
        <p:nvGrpSpPr>
          <p:cNvPr id="126441" name="Group 489"/>
          <p:cNvGrpSpPr>
            <a:grpSpLocks/>
          </p:cNvGrpSpPr>
          <p:nvPr/>
        </p:nvGrpSpPr>
        <p:grpSpPr bwMode="auto">
          <a:xfrm>
            <a:off x="3633991" y="1984200"/>
            <a:ext cx="4784599" cy="2952750"/>
            <a:chOff x="1195" y="1177"/>
            <a:chExt cx="2998" cy="1860"/>
          </a:xfrm>
        </p:grpSpPr>
        <p:sp>
          <p:nvSpPr>
            <p:cNvPr id="126442" name="Arc 490"/>
            <p:cNvSpPr>
              <a:spLocks/>
            </p:cNvSpPr>
            <p:nvPr/>
          </p:nvSpPr>
          <p:spPr bwMode="auto">
            <a:xfrm rot="4500000">
              <a:off x="2955" y="2310"/>
              <a:ext cx="806" cy="27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26443" name="Arc 491"/>
            <p:cNvSpPr>
              <a:spLocks/>
            </p:cNvSpPr>
            <p:nvPr/>
          </p:nvSpPr>
          <p:spPr bwMode="auto">
            <a:xfrm rot="720000">
              <a:off x="3466" y="2872"/>
              <a:ext cx="727" cy="165"/>
            </a:xfrm>
            <a:custGeom>
              <a:avLst/>
              <a:gdLst>
                <a:gd name="G0" fmla="+- 21038 0 0"/>
                <a:gd name="G1" fmla="+- 0 0 0"/>
                <a:gd name="G2" fmla="+- 21600 0 0"/>
                <a:gd name="T0" fmla="*/ 18899 w 21038"/>
                <a:gd name="T1" fmla="*/ 21494 h 21494"/>
                <a:gd name="T2" fmla="*/ 0 w 21038"/>
                <a:gd name="T3" fmla="*/ 4895 h 21494"/>
                <a:gd name="T4" fmla="*/ 21038 w 21038"/>
                <a:gd name="T5" fmla="*/ 0 h 21494"/>
              </a:gdLst>
              <a:ahLst/>
              <a:cxnLst>
                <a:cxn ang="0">
                  <a:pos x="T0" y="T1"/>
                </a:cxn>
                <a:cxn ang="0">
                  <a:pos x="T2" y="T3"/>
                </a:cxn>
                <a:cxn ang="0">
                  <a:pos x="T4" y="T5"/>
                </a:cxn>
              </a:cxnLst>
              <a:rect l="0" t="0" r="r" b="b"/>
              <a:pathLst>
                <a:path w="21038" h="21494" fill="none" extrusionOk="0">
                  <a:moveTo>
                    <a:pt x="18899" y="21493"/>
                  </a:moveTo>
                  <a:cubicBezTo>
                    <a:pt x="9695" y="20577"/>
                    <a:pt x="2096" y="13903"/>
                    <a:pt x="-1" y="4895"/>
                  </a:cubicBezTo>
                </a:path>
                <a:path w="21038" h="21494" stroke="0" extrusionOk="0">
                  <a:moveTo>
                    <a:pt x="18899" y="21493"/>
                  </a:moveTo>
                  <a:cubicBezTo>
                    <a:pt x="9695" y="20577"/>
                    <a:pt x="2096" y="13903"/>
                    <a:pt x="-1" y="4895"/>
                  </a:cubicBezTo>
                  <a:lnTo>
                    <a:pt x="21038"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26444" name="Arc 492"/>
            <p:cNvSpPr>
              <a:spLocks/>
            </p:cNvSpPr>
            <p:nvPr/>
          </p:nvSpPr>
          <p:spPr bwMode="auto">
            <a:xfrm rot="6300000">
              <a:off x="1950" y="1543"/>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26445" name="Arc 493"/>
            <p:cNvSpPr>
              <a:spLocks/>
            </p:cNvSpPr>
            <p:nvPr/>
          </p:nvSpPr>
          <p:spPr bwMode="auto">
            <a:xfrm rot="16980000">
              <a:off x="1574" y="2304"/>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26446" name="Arc 494"/>
            <p:cNvSpPr>
              <a:spLocks/>
            </p:cNvSpPr>
            <p:nvPr/>
          </p:nvSpPr>
          <p:spPr bwMode="auto">
            <a:xfrm rot="15300000">
              <a:off x="2411" y="1545"/>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26447" name="Arc 495"/>
            <p:cNvSpPr>
              <a:spLocks/>
            </p:cNvSpPr>
            <p:nvPr/>
          </p:nvSpPr>
          <p:spPr bwMode="auto">
            <a:xfrm rot="20700000">
              <a:off x="1195" y="2859"/>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p:sp>
        <p:nvSpPr>
          <p:cNvPr id="125997" name="Line 45"/>
          <p:cNvSpPr>
            <a:spLocks noChangeShapeType="1"/>
          </p:cNvSpPr>
          <p:nvPr/>
        </p:nvSpPr>
        <p:spPr bwMode="auto">
          <a:xfrm>
            <a:off x="4487437" y="4042833"/>
            <a:ext cx="1376652" cy="568325"/>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25998" name="Rectangle 46"/>
          <p:cNvSpPr>
            <a:spLocks noChangeArrowheads="1"/>
          </p:cNvSpPr>
          <p:nvPr/>
        </p:nvSpPr>
        <p:spPr bwMode="auto">
          <a:xfrm>
            <a:off x="2696516" y="3788656"/>
            <a:ext cx="1756059"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Area = .7357</a:t>
            </a:r>
          </a:p>
        </p:txBody>
      </p:sp>
      <mc:AlternateContent xmlns:mc="http://schemas.openxmlformats.org/markup-compatibility/2006" xmlns:a14="http://schemas.microsoft.com/office/drawing/2010/main">
        <mc:Choice Requires="a14">
          <p:sp>
            <p:nvSpPr>
              <p:cNvPr id="31" name="Text Box 606"/>
              <p:cNvSpPr txBox="1">
                <a:spLocks noChangeArrowheads="1"/>
              </p:cNvSpPr>
              <p:nvPr/>
            </p:nvSpPr>
            <p:spPr bwMode="auto">
              <a:xfrm>
                <a:off x="6193401" y="1932873"/>
                <a:ext cx="3326558" cy="830997"/>
              </a:xfrm>
              <a:prstGeom prst="rect">
                <a:avLst/>
              </a:prstGeom>
              <a:noFill/>
              <a:ln w="12700">
                <a:noFill/>
                <a:miter lim="800000"/>
                <a:headEnd/>
                <a:tailEnd/>
              </a:ln>
              <a:effectLst/>
            </p:spPr>
            <p:txBody>
              <a:bodyPr wrap="square">
                <a:spAutoFit/>
              </a:bodyPr>
              <a:lstStyle/>
              <a:p>
                <a:r>
                  <a:rPr lang="en-US" sz="2400" dirty="0">
                    <a:solidFill>
                      <a:srgbClr val="000000"/>
                    </a:solidFill>
                    <a:effectLst/>
                    <a:latin typeface="+mn-lt"/>
                    <a:cs typeface="Arial" panose="020B0604020202020204" pitchFamily="34" charset="0"/>
                  </a:rPr>
                  <a:t>Sampling Distribution</a:t>
                </a:r>
              </a:p>
              <a:p>
                <a:r>
                  <a:rPr lang="en-US" sz="2400" dirty="0">
                    <a:solidFill>
                      <a:srgbClr val="000000"/>
                    </a:solidFill>
                    <a:effectLst/>
                    <a:latin typeface="+mn-lt"/>
                    <a:cs typeface="Arial" panose="020B0604020202020204" pitchFamily="34" charset="0"/>
                  </a:rPr>
                  <a:t>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for SAT Scores</a:t>
                </a:r>
              </a:p>
            </p:txBody>
          </p:sp>
        </mc:Choice>
        <mc:Fallback xmlns="">
          <p:sp>
            <p:nvSpPr>
              <p:cNvPr id="31" name="Text Box 606"/>
              <p:cNvSpPr txBox="1">
                <a:spLocks noRot="1" noChangeAspect="1" noMove="1" noResize="1" noEditPoints="1" noAdjustHandles="1" noChangeArrowheads="1" noChangeShapeType="1" noTextEdit="1"/>
              </p:cNvSpPr>
              <p:nvPr/>
            </p:nvSpPr>
            <p:spPr bwMode="auto">
              <a:xfrm>
                <a:off x="6193401" y="1932873"/>
                <a:ext cx="3326558" cy="830997"/>
              </a:xfrm>
              <a:prstGeom prst="rect">
                <a:avLst/>
              </a:prstGeom>
              <a:blipFill rotWithShape="1">
                <a:blip r:embed="rId3"/>
                <a:stretch>
                  <a:fillRect t="-5882" b="-16176"/>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641648" y="2349662"/>
                <a:ext cx="1418914" cy="461665"/>
              </a:xfrm>
              <a:prstGeom prst="rect">
                <a:avLst/>
              </a:prstGeom>
              <a:noFill/>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oMath>
                </a14:m>
                <a:r>
                  <a:rPr lang="en-US" sz="2400" dirty="0">
                    <a:solidFill>
                      <a:srgbClr val="000000"/>
                    </a:solidFill>
                    <a:effectLst/>
                    <a:latin typeface="+mn-lt"/>
                    <a:cs typeface="Arial" panose="020B0604020202020204" pitchFamily="34" charset="0"/>
                  </a:rPr>
                  <a:t>= 15.96</a:t>
                </a:r>
              </a:p>
            </p:txBody>
          </p:sp>
        </mc:Choice>
        <mc:Fallback xmlns="">
          <p:sp>
            <p:nvSpPr>
              <p:cNvPr id="32" name="TextBox 31"/>
              <p:cNvSpPr txBox="1">
                <a:spLocks noRot="1" noChangeAspect="1" noMove="1" noResize="1" noEditPoints="1" noAdjustHandles="1" noChangeArrowheads="1" noChangeShapeType="1" noTextEdit="1"/>
              </p:cNvSpPr>
              <p:nvPr/>
            </p:nvSpPr>
            <p:spPr>
              <a:xfrm>
                <a:off x="3641648" y="2349662"/>
                <a:ext cx="1418914" cy="461665"/>
              </a:xfrm>
              <a:prstGeom prst="rect">
                <a:avLst/>
              </a:prstGeom>
              <a:blipFill rotWithShape="1">
                <a:blip r:embed="rId4"/>
                <a:stretch>
                  <a:fillRect t="-10526" r="-600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830837" y="4893442"/>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8830837" y="4893442"/>
                <a:ext cx="442429" cy="461665"/>
              </a:xfrm>
              <a:prstGeom prst="rect">
                <a:avLst/>
              </a:prstGeom>
              <a:blipFill rotWithShape="1">
                <a:blip r:embed="rId5"/>
                <a:stretch>
                  <a:fillRect r="-22222"/>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32</a:t>
            </a:fld>
            <a:endParaRPr lang="en-US"/>
          </a:p>
        </p:txBody>
      </p:sp>
      <p:sp>
        <p:nvSpPr>
          <p:cNvPr id="25" name="Rectangle 159"/>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mc:AlternateContent xmlns:mc="http://schemas.openxmlformats.org/markup-compatibility/2006" xmlns:a14="http://schemas.microsoft.com/office/drawing/2010/main">
        <mc:Choice Requires="a14">
          <p:sp>
            <p:nvSpPr>
              <p:cNvPr id="26"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26"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6"/>
                <a:stretch>
                  <a:fillRect l="-2174" t="-12500" b="-34375"/>
                </a:stretch>
              </a:blipFill>
              <a:ln w="12700">
                <a:noFill/>
                <a:miter lim="800000"/>
                <a:headEnd/>
                <a:tailEnd/>
              </a:ln>
              <a:effectLst/>
            </p:spPr>
            <p:txBody>
              <a:bodyPr/>
              <a:lstStyle/>
              <a:p>
                <a:r>
                  <a:rPr lang="en-US">
                    <a:noFill/>
                  </a:rPr>
                  <a:t> </a:t>
                </a:r>
              </a:p>
            </p:txBody>
          </p:sp>
        </mc:Fallback>
      </mc:AlternateContent>
      <p:sp>
        <p:nvSpPr>
          <p:cNvPr id="125994" name="Line 42"/>
          <p:cNvSpPr>
            <a:spLocks noChangeShapeType="1"/>
          </p:cNvSpPr>
          <p:nvPr/>
        </p:nvSpPr>
        <p:spPr bwMode="auto">
          <a:xfrm flipV="1">
            <a:off x="3352270" y="5124275"/>
            <a:ext cx="5396623" cy="0"/>
          </a:xfrm>
          <a:prstGeom prst="line">
            <a:avLst/>
          </a:pr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1376653" y="1593851"/>
            <a:ext cx="9663880"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3:  Calculate the </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-value at the </a:t>
            </a:r>
            <a:r>
              <a:rPr lang="en-US" sz="2400" u="sng" dirty="0">
                <a:solidFill>
                  <a:srgbClr val="000000"/>
                </a:solidFill>
                <a:effectLst/>
                <a:latin typeface="+mn-lt"/>
                <a:cs typeface="Arial" panose="020B0604020202020204" pitchFamily="34" charset="0"/>
              </a:rPr>
              <a:t>lower</a:t>
            </a:r>
            <a:r>
              <a:rPr lang="en-US" sz="2400" dirty="0">
                <a:solidFill>
                  <a:srgbClr val="000000"/>
                </a:solidFill>
                <a:effectLst/>
                <a:latin typeface="+mn-lt"/>
                <a:cs typeface="Arial" panose="020B0604020202020204" pitchFamily="34" charset="0"/>
              </a:rPr>
              <a:t> endpoint of the interval.</a:t>
            </a:r>
          </a:p>
        </p:txBody>
      </p:sp>
      <p:sp>
        <p:nvSpPr>
          <p:cNvPr id="232451" name="Text Box 3"/>
          <p:cNvSpPr txBox="1">
            <a:spLocks noChangeArrowheads="1"/>
          </p:cNvSpPr>
          <p:nvPr/>
        </p:nvSpPr>
        <p:spPr bwMode="auto">
          <a:xfrm>
            <a:off x="1359761" y="2741789"/>
            <a:ext cx="9680771"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4:  Find the area under the curve to the left of the </a:t>
            </a:r>
            <a:r>
              <a:rPr lang="en-US" sz="2400" u="sng" dirty="0">
                <a:solidFill>
                  <a:srgbClr val="000000"/>
                </a:solidFill>
                <a:effectLst/>
                <a:latin typeface="+mn-lt"/>
                <a:cs typeface="Arial" panose="020B0604020202020204" pitchFamily="34" charset="0"/>
              </a:rPr>
              <a:t>lower</a:t>
            </a:r>
            <a:r>
              <a:rPr lang="en-US" sz="2400" dirty="0">
                <a:solidFill>
                  <a:srgbClr val="000000"/>
                </a:solidFill>
                <a:effectLst/>
                <a:latin typeface="+mn-lt"/>
                <a:cs typeface="Arial" panose="020B0604020202020204" pitchFamily="34" charset="0"/>
              </a:rPr>
              <a:t> endpoint.</a:t>
            </a:r>
          </a:p>
        </p:txBody>
      </p:sp>
      <p:sp>
        <p:nvSpPr>
          <p:cNvPr id="232452" name="Text Box 4"/>
          <p:cNvSpPr txBox="1">
            <a:spLocks noChangeArrowheads="1"/>
          </p:cNvSpPr>
          <p:nvPr/>
        </p:nvSpPr>
        <p:spPr bwMode="auto">
          <a:xfrm>
            <a:off x="4127392" y="2123015"/>
            <a:ext cx="3921266"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 (1687 - 1697)/15.96 = - .63</a:t>
            </a:r>
          </a:p>
        </p:txBody>
      </p:sp>
      <p:sp>
        <p:nvSpPr>
          <p:cNvPr id="232453" name="Text Box 5"/>
          <p:cNvSpPr txBox="1">
            <a:spLocks noChangeArrowheads="1"/>
          </p:cNvSpPr>
          <p:nvPr/>
        </p:nvSpPr>
        <p:spPr bwMode="auto">
          <a:xfrm>
            <a:off x="4863284" y="3300000"/>
            <a:ext cx="2416046" cy="461665"/>
          </a:xfrm>
          <a:prstGeom prst="rect">
            <a:avLst/>
          </a:prstGeom>
          <a:noFill/>
          <a:ln w="12700">
            <a:noFill/>
            <a:miter lim="800000"/>
            <a:headEnd/>
            <a:tailEnd/>
          </a:ln>
          <a:effectLst/>
        </p:spPr>
        <p:txBody>
          <a:bodyPr wrap="none">
            <a:spAutoFit/>
          </a:bodyPr>
          <a:lstStyle/>
          <a:p>
            <a:pPr algn="l">
              <a:spcBef>
                <a:spcPct val="20000"/>
              </a:spcBef>
              <a:buSzPct val="75000"/>
              <a:buFont typeface="Monotype Sorts" pitchFamily="2" charset="2"/>
              <a:buNone/>
            </a:pP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-.63) = .2643</a:t>
            </a:r>
          </a:p>
        </p:txBody>
      </p:sp>
      <p:sp>
        <p:nvSpPr>
          <p:cNvPr id="2" name="Slide Number Placeholder 1"/>
          <p:cNvSpPr>
            <a:spLocks noGrp="1"/>
          </p:cNvSpPr>
          <p:nvPr>
            <p:ph type="sldNum" sz="quarter" idx="12"/>
          </p:nvPr>
        </p:nvSpPr>
        <p:spPr/>
        <p:txBody>
          <a:bodyPr/>
          <a:lstStyle/>
          <a:p>
            <a:fld id="{949EBC64-41CB-41B8-B6DF-9B1367312BD4}" type="slidenum">
              <a:rPr lang="en-US" smtClean="0"/>
              <a:t>33</a:t>
            </a:fld>
            <a:endParaRPr lang="en-US"/>
          </a:p>
        </p:txBody>
      </p:sp>
      <mc:AlternateContent xmlns:mc="http://schemas.openxmlformats.org/markup-compatibility/2006" xmlns:a14="http://schemas.microsoft.com/office/drawing/2010/main">
        <mc:Choice Requires="a14">
          <p:sp>
            <p:nvSpPr>
              <p:cNvPr id="9"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9"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3"/>
                <a:stretch>
                  <a:fillRect l="-2174" t="-12500" b="-34375"/>
                </a:stretch>
              </a:blipFill>
              <a:ln w="12700">
                <a:noFill/>
                <a:miter lim="800000"/>
                <a:headEnd/>
                <a:tailEnd/>
              </a:ln>
              <a:effectLst/>
            </p:spPr>
            <p:txBody>
              <a:bodyPr/>
              <a:lstStyle/>
              <a:p>
                <a:r>
                  <a:rPr lang="en-US">
                    <a:noFill/>
                  </a:rPr>
                  <a:t> </a:t>
                </a:r>
              </a:p>
            </p:txBody>
          </p:sp>
        </mc:Fallback>
      </mc:AlternateContent>
      <p:sp>
        <p:nvSpPr>
          <p:cNvPr id="10" name="Rectangle 159"/>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15" name="Rectangle 459"/>
          <p:cNvSpPr>
            <a:spLocks noChangeArrowheads="1"/>
          </p:cNvSpPr>
          <p:nvPr/>
        </p:nvSpPr>
        <p:spPr bwMode="auto">
          <a:xfrm>
            <a:off x="4753335" y="5267503"/>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1687</a:t>
            </a:r>
          </a:p>
        </p:txBody>
      </p:sp>
      <p:sp>
        <p:nvSpPr>
          <p:cNvPr id="147916" name="Rectangle 460"/>
          <p:cNvSpPr>
            <a:spLocks noChangeArrowheads="1"/>
          </p:cNvSpPr>
          <p:nvPr/>
        </p:nvSpPr>
        <p:spPr bwMode="auto">
          <a:xfrm>
            <a:off x="5844902" y="5267503"/>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1697</a:t>
            </a:r>
          </a:p>
        </p:txBody>
      </p:sp>
      <p:sp>
        <p:nvSpPr>
          <p:cNvPr id="147917" name="Line 461"/>
          <p:cNvSpPr>
            <a:spLocks noChangeShapeType="1"/>
          </p:cNvSpPr>
          <p:nvPr/>
        </p:nvSpPr>
        <p:spPr bwMode="auto">
          <a:xfrm flipV="1">
            <a:off x="3295825" y="5142091"/>
            <a:ext cx="5407913" cy="4762"/>
          </a:xfrm>
          <a:prstGeom prst="line">
            <a:avLst/>
          </a:pr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7918" name="Rectangle 462"/>
          <p:cNvSpPr>
            <a:spLocks noChangeArrowheads="1"/>
          </p:cNvSpPr>
          <p:nvPr/>
        </p:nvSpPr>
        <p:spPr bwMode="auto">
          <a:xfrm>
            <a:off x="3060963" y="3763174"/>
            <a:ext cx="1756059"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Area = .2643</a:t>
            </a:r>
          </a:p>
        </p:txBody>
      </p:sp>
      <p:sp>
        <p:nvSpPr>
          <p:cNvPr id="147923" name="Freeform 467"/>
          <p:cNvSpPr>
            <a:spLocks/>
          </p:cNvSpPr>
          <p:nvPr/>
        </p:nvSpPr>
        <p:spPr bwMode="auto">
          <a:xfrm>
            <a:off x="3802990" y="2078216"/>
            <a:ext cx="4474512" cy="3063875"/>
          </a:xfrm>
          <a:custGeom>
            <a:avLst/>
            <a:gdLst/>
            <a:ahLst/>
            <a:cxnLst>
              <a:cxn ang="0">
                <a:pos x="1335" y="22"/>
              </a:cxn>
              <a:cxn ang="0">
                <a:pos x="1248" y="112"/>
              </a:cxn>
              <a:cxn ang="0">
                <a:pos x="1187" y="216"/>
              </a:cxn>
              <a:cxn ang="0">
                <a:pos x="1127" y="330"/>
              </a:cxn>
              <a:cxn ang="0">
                <a:pos x="1083" y="434"/>
              </a:cxn>
              <a:cxn ang="0">
                <a:pos x="1041" y="538"/>
              </a:cxn>
              <a:cxn ang="0">
                <a:pos x="1003" y="650"/>
              </a:cxn>
              <a:cxn ang="0">
                <a:pos x="967" y="758"/>
              </a:cxn>
              <a:cxn ang="0">
                <a:pos x="939" y="870"/>
              </a:cxn>
              <a:cxn ang="0">
                <a:pos x="911" y="980"/>
              </a:cxn>
              <a:cxn ang="0">
                <a:pos x="879" y="1082"/>
              </a:cxn>
              <a:cxn ang="0">
                <a:pos x="837" y="1200"/>
              </a:cxn>
              <a:cxn ang="0">
                <a:pos x="796" y="1296"/>
              </a:cxn>
              <a:cxn ang="0">
                <a:pos x="738" y="1414"/>
              </a:cxn>
              <a:cxn ang="0">
                <a:pos x="672" y="1527"/>
              </a:cxn>
              <a:cxn ang="0">
                <a:pos x="588" y="1624"/>
              </a:cxn>
              <a:cxn ang="0">
                <a:pos x="480" y="1698"/>
              </a:cxn>
              <a:cxn ang="0">
                <a:pos x="379" y="1750"/>
              </a:cxn>
              <a:cxn ang="0">
                <a:pos x="276" y="1792"/>
              </a:cxn>
              <a:cxn ang="0">
                <a:pos x="184" y="1828"/>
              </a:cxn>
              <a:cxn ang="0">
                <a:pos x="60" y="1868"/>
              </a:cxn>
              <a:cxn ang="0">
                <a:pos x="1" y="1904"/>
              </a:cxn>
              <a:cxn ang="0">
                <a:pos x="2843" y="1930"/>
              </a:cxn>
              <a:cxn ang="0">
                <a:pos x="2796" y="1864"/>
              </a:cxn>
              <a:cxn ang="0">
                <a:pos x="2715" y="1844"/>
              </a:cxn>
              <a:cxn ang="0">
                <a:pos x="2566" y="1795"/>
              </a:cxn>
              <a:cxn ang="0">
                <a:pos x="2445" y="1751"/>
              </a:cxn>
              <a:cxn ang="0">
                <a:pos x="2331" y="1700"/>
              </a:cxn>
              <a:cxn ang="0">
                <a:pos x="2283" y="1666"/>
              </a:cxn>
              <a:cxn ang="0">
                <a:pos x="2200" y="1591"/>
              </a:cxn>
              <a:cxn ang="0">
                <a:pos x="2131" y="1504"/>
              </a:cxn>
              <a:cxn ang="0">
                <a:pos x="2069" y="1404"/>
              </a:cxn>
              <a:cxn ang="0">
                <a:pos x="2035" y="1336"/>
              </a:cxn>
              <a:cxn ang="0">
                <a:pos x="1975" y="1206"/>
              </a:cxn>
              <a:cxn ang="0">
                <a:pos x="1941" y="1118"/>
              </a:cxn>
              <a:cxn ang="0">
                <a:pos x="1913" y="1028"/>
              </a:cxn>
              <a:cxn ang="0">
                <a:pos x="1875" y="903"/>
              </a:cxn>
              <a:cxn ang="0">
                <a:pos x="1842" y="798"/>
              </a:cxn>
              <a:cxn ang="0">
                <a:pos x="1797" y="660"/>
              </a:cxn>
              <a:cxn ang="0">
                <a:pos x="1753" y="526"/>
              </a:cxn>
              <a:cxn ang="0">
                <a:pos x="1709" y="412"/>
              </a:cxn>
              <a:cxn ang="0">
                <a:pos x="1673" y="332"/>
              </a:cxn>
              <a:cxn ang="0">
                <a:pos x="1620" y="228"/>
              </a:cxn>
              <a:cxn ang="0">
                <a:pos x="1594" y="179"/>
              </a:cxn>
              <a:cxn ang="0">
                <a:pos x="1525" y="86"/>
              </a:cxn>
              <a:cxn ang="0">
                <a:pos x="1458" y="22"/>
              </a:cxn>
            </a:cxnLst>
            <a:rect l="0" t="0" r="r" b="b"/>
            <a:pathLst>
              <a:path w="2843" h="1930">
                <a:moveTo>
                  <a:pt x="1407" y="0"/>
                </a:moveTo>
                <a:lnTo>
                  <a:pt x="1371" y="2"/>
                </a:lnTo>
                <a:lnTo>
                  <a:pt x="1335" y="22"/>
                </a:lnTo>
                <a:lnTo>
                  <a:pt x="1304" y="48"/>
                </a:lnTo>
                <a:lnTo>
                  <a:pt x="1279" y="74"/>
                </a:lnTo>
                <a:lnTo>
                  <a:pt x="1248" y="112"/>
                </a:lnTo>
                <a:lnTo>
                  <a:pt x="1224" y="148"/>
                </a:lnTo>
                <a:lnTo>
                  <a:pt x="1206" y="178"/>
                </a:lnTo>
                <a:lnTo>
                  <a:pt x="1187" y="216"/>
                </a:lnTo>
                <a:lnTo>
                  <a:pt x="1164" y="250"/>
                </a:lnTo>
                <a:lnTo>
                  <a:pt x="1149" y="290"/>
                </a:lnTo>
                <a:lnTo>
                  <a:pt x="1127" y="330"/>
                </a:lnTo>
                <a:lnTo>
                  <a:pt x="1111" y="370"/>
                </a:lnTo>
                <a:lnTo>
                  <a:pt x="1097" y="404"/>
                </a:lnTo>
                <a:lnTo>
                  <a:pt x="1083" y="434"/>
                </a:lnTo>
                <a:lnTo>
                  <a:pt x="1069" y="466"/>
                </a:lnTo>
                <a:lnTo>
                  <a:pt x="1055" y="502"/>
                </a:lnTo>
                <a:lnTo>
                  <a:pt x="1041" y="538"/>
                </a:lnTo>
                <a:lnTo>
                  <a:pt x="1027" y="580"/>
                </a:lnTo>
                <a:lnTo>
                  <a:pt x="1013" y="614"/>
                </a:lnTo>
                <a:lnTo>
                  <a:pt x="1003" y="650"/>
                </a:lnTo>
                <a:lnTo>
                  <a:pt x="989" y="686"/>
                </a:lnTo>
                <a:lnTo>
                  <a:pt x="977" y="724"/>
                </a:lnTo>
                <a:lnTo>
                  <a:pt x="967" y="758"/>
                </a:lnTo>
                <a:lnTo>
                  <a:pt x="957" y="792"/>
                </a:lnTo>
                <a:lnTo>
                  <a:pt x="949" y="830"/>
                </a:lnTo>
                <a:lnTo>
                  <a:pt x="939" y="870"/>
                </a:lnTo>
                <a:lnTo>
                  <a:pt x="931" y="904"/>
                </a:lnTo>
                <a:lnTo>
                  <a:pt x="921" y="942"/>
                </a:lnTo>
                <a:lnTo>
                  <a:pt x="911" y="980"/>
                </a:lnTo>
                <a:lnTo>
                  <a:pt x="903" y="1012"/>
                </a:lnTo>
                <a:lnTo>
                  <a:pt x="891" y="1050"/>
                </a:lnTo>
                <a:lnTo>
                  <a:pt x="879" y="1082"/>
                </a:lnTo>
                <a:lnTo>
                  <a:pt x="864" y="1131"/>
                </a:lnTo>
                <a:lnTo>
                  <a:pt x="849" y="1168"/>
                </a:lnTo>
                <a:lnTo>
                  <a:pt x="837" y="1200"/>
                </a:lnTo>
                <a:lnTo>
                  <a:pt x="821" y="1236"/>
                </a:lnTo>
                <a:lnTo>
                  <a:pt x="808" y="1272"/>
                </a:lnTo>
                <a:lnTo>
                  <a:pt x="796" y="1296"/>
                </a:lnTo>
                <a:lnTo>
                  <a:pt x="777" y="1336"/>
                </a:lnTo>
                <a:lnTo>
                  <a:pt x="761" y="1374"/>
                </a:lnTo>
                <a:lnTo>
                  <a:pt x="738" y="1414"/>
                </a:lnTo>
                <a:lnTo>
                  <a:pt x="719" y="1454"/>
                </a:lnTo>
                <a:lnTo>
                  <a:pt x="696" y="1492"/>
                </a:lnTo>
                <a:lnTo>
                  <a:pt x="672" y="1527"/>
                </a:lnTo>
                <a:lnTo>
                  <a:pt x="645" y="1557"/>
                </a:lnTo>
                <a:lnTo>
                  <a:pt x="624" y="1588"/>
                </a:lnTo>
                <a:lnTo>
                  <a:pt x="588" y="1624"/>
                </a:lnTo>
                <a:lnTo>
                  <a:pt x="567" y="1641"/>
                </a:lnTo>
                <a:lnTo>
                  <a:pt x="534" y="1666"/>
                </a:lnTo>
                <a:lnTo>
                  <a:pt x="480" y="1698"/>
                </a:lnTo>
                <a:lnTo>
                  <a:pt x="441" y="1722"/>
                </a:lnTo>
                <a:lnTo>
                  <a:pt x="411" y="1736"/>
                </a:lnTo>
                <a:lnTo>
                  <a:pt x="379" y="1750"/>
                </a:lnTo>
                <a:lnTo>
                  <a:pt x="345" y="1766"/>
                </a:lnTo>
                <a:lnTo>
                  <a:pt x="312" y="1780"/>
                </a:lnTo>
                <a:lnTo>
                  <a:pt x="276" y="1792"/>
                </a:lnTo>
                <a:lnTo>
                  <a:pt x="255" y="1797"/>
                </a:lnTo>
                <a:lnTo>
                  <a:pt x="225" y="1809"/>
                </a:lnTo>
                <a:lnTo>
                  <a:pt x="184" y="1828"/>
                </a:lnTo>
                <a:lnTo>
                  <a:pt x="144" y="1840"/>
                </a:lnTo>
                <a:lnTo>
                  <a:pt x="97" y="1856"/>
                </a:lnTo>
                <a:lnTo>
                  <a:pt x="60" y="1868"/>
                </a:lnTo>
                <a:lnTo>
                  <a:pt x="27" y="1876"/>
                </a:lnTo>
                <a:lnTo>
                  <a:pt x="3" y="1884"/>
                </a:lnTo>
                <a:lnTo>
                  <a:pt x="1" y="1904"/>
                </a:lnTo>
                <a:lnTo>
                  <a:pt x="0" y="1926"/>
                </a:lnTo>
                <a:lnTo>
                  <a:pt x="1" y="1930"/>
                </a:lnTo>
                <a:lnTo>
                  <a:pt x="2843" y="1930"/>
                </a:lnTo>
                <a:lnTo>
                  <a:pt x="2841" y="1902"/>
                </a:lnTo>
                <a:lnTo>
                  <a:pt x="2841" y="1874"/>
                </a:lnTo>
                <a:lnTo>
                  <a:pt x="2796" y="1864"/>
                </a:lnTo>
                <a:lnTo>
                  <a:pt x="2746" y="1852"/>
                </a:lnTo>
                <a:lnTo>
                  <a:pt x="2689" y="1838"/>
                </a:lnTo>
                <a:lnTo>
                  <a:pt x="2715" y="1844"/>
                </a:lnTo>
                <a:lnTo>
                  <a:pt x="2656" y="1825"/>
                </a:lnTo>
                <a:lnTo>
                  <a:pt x="2613" y="1813"/>
                </a:lnTo>
                <a:lnTo>
                  <a:pt x="2566" y="1795"/>
                </a:lnTo>
                <a:lnTo>
                  <a:pt x="2515" y="1778"/>
                </a:lnTo>
                <a:lnTo>
                  <a:pt x="2481" y="1768"/>
                </a:lnTo>
                <a:lnTo>
                  <a:pt x="2445" y="1751"/>
                </a:lnTo>
                <a:lnTo>
                  <a:pt x="2409" y="1736"/>
                </a:lnTo>
                <a:lnTo>
                  <a:pt x="2367" y="1714"/>
                </a:lnTo>
                <a:lnTo>
                  <a:pt x="2331" y="1700"/>
                </a:lnTo>
                <a:lnTo>
                  <a:pt x="2311" y="1686"/>
                </a:lnTo>
                <a:lnTo>
                  <a:pt x="2295" y="1676"/>
                </a:lnTo>
                <a:lnTo>
                  <a:pt x="2283" y="1666"/>
                </a:lnTo>
                <a:lnTo>
                  <a:pt x="2257" y="1648"/>
                </a:lnTo>
                <a:lnTo>
                  <a:pt x="2232" y="1624"/>
                </a:lnTo>
                <a:lnTo>
                  <a:pt x="2200" y="1591"/>
                </a:lnTo>
                <a:lnTo>
                  <a:pt x="2179" y="1570"/>
                </a:lnTo>
                <a:lnTo>
                  <a:pt x="2159" y="1542"/>
                </a:lnTo>
                <a:lnTo>
                  <a:pt x="2131" y="1504"/>
                </a:lnTo>
                <a:lnTo>
                  <a:pt x="2112" y="1468"/>
                </a:lnTo>
                <a:lnTo>
                  <a:pt x="2088" y="1432"/>
                </a:lnTo>
                <a:lnTo>
                  <a:pt x="2069" y="1404"/>
                </a:lnTo>
                <a:lnTo>
                  <a:pt x="2051" y="1364"/>
                </a:lnTo>
                <a:lnTo>
                  <a:pt x="2019" y="1308"/>
                </a:lnTo>
                <a:lnTo>
                  <a:pt x="2035" y="1336"/>
                </a:lnTo>
                <a:lnTo>
                  <a:pt x="2004" y="1278"/>
                </a:lnTo>
                <a:lnTo>
                  <a:pt x="1992" y="1240"/>
                </a:lnTo>
                <a:lnTo>
                  <a:pt x="1975" y="1206"/>
                </a:lnTo>
                <a:lnTo>
                  <a:pt x="1965" y="1172"/>
                </a:lnTo>
                <a:lnTo>
                  <a:pt x="1951" y="1144"/>
                </a:lnTo>
                <a:lnTo>
                  <a:pt x="1941" y="1118"/>
                </a:lnTo>
                <a:lnTo>
                  <a:pt x="1935" y="1096"/>
                </a:lnTo>
                <a:lnTo>
                  <a:pt x="1925" y="1064"/>
                </a:lnTo>
                <a:lnTo>
                  <a:pt x="1913" y="1028"/>
                </a:lnTo>
                <a:lnTo>
                  <a:pt x="1899" y="986"/>
                </a:lnTo>
                <a:lnTo>
                  <a:pt x="1887" y="940"/>
                </a:lnTo>
                <a:lnTo>
                  <a:pt x="1875" y="903"/>
                </a:lnTo>
                <a:lnTo>
                  <a:pt x="1861" y="862"/>
                </a:lnTo>
                <a:lnTo>
                  <a:pt x="1849" y="824"/>
                </a:lnTo>
                <a:lnTo>
                  <a:pt x="1842" y="798"/>
                </a:lnTo>
                <a:lnTo>
                  <a:pt x="1829" y="754"/>
                </a:lnTo>
                <a:lnTo>
                  <a:pt x="1815" y="710"/>
                </a:lnTo>
                <a:lnTo>
                  <a:pt x="1797" y="660"/>
                </a:lnTo>
                <a:lnTo>
                  <a:pt x="1779" y="603"/>
                </a:lnTo>
                <a:lnTo>
                  <a:pt x="1765" y="562"/>
                </a:lnTo>
                <a:lnTo>
                  <a:pt x="1753" y="526"/>
                </a:lnTo>
                <a:lnTo>
                  <a:pt x="1737" y="484"/>
                </a:lnTo>
                <a:lnTo>
                  <a:pt x="1722" y="453"/>
                </a:lnTo>
                <a:lnTo>
                  <a:pt x="1709" y="412"/>
                </a:lnTo>
                <a:lnTo>
                  <a:pt x="1695" y="390"/>
                </a:lnTo>
                <a:lnTo>
                  <a:pt x="1685" y="362"/>
                </a:lnTo>
                <a:lnTo>
                  <a:pt x="1673" y="332"/>
                </a:lnTo>
                <a:lnTo>
                  <a:pt x="1656" y="304"/>
                </a:lnTo>
                <a:lnTo>
                  <a:pt x="1637" y="264"/>
                </a:lnTo>
                <a:lnTo>
                  <a:pt x="1620" y="228"/>
                </a:lnTo>
                <a:lnTo>
                  <a:pt x="1609" y="208"/>
                </a:lnTo>
                <a:lnTo>
                  <a:pt x="1578" y="156"/>
                </a:lnTo>
                <a:lnTo>
                  <a:pt x="1594" y="179"/>
                </a:lnTo>
                <a:lnTo>
                  <a:pt x="1565" y="136"/>
                </a:lnTo>
                <a:lnTo>
                  <a:pt x="1554" y="113"/>
                </a:lnTo>
                <a:lnTo>
                  <a:pt x="1525" y="86"/>
                </a:lnTo>
                <a:lnTo>
                  <a:pt x="1499" y="56"/>
                </a:lnTo>
                <a:lnTo>
                  <a:pt x="1477" y="36"/>
                </a:lnTo>
                <a:lnTo>
                  <a:pt x="1458" y="22"/>
                </a:lnTo>
                <a:lnTo>
                  <a:pt x="1433" y="6"/>
                </a:lnTo>
                <a:lnTo>
                  <a:pt x="1408" y="4"/>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147932" name="Freeform 476"/>
          <p:cNvSpPr>
            <a:spLocks noChangeArrowheads="1"/>
          </p:cNvSpPr>
          <p:nvPr/>
        </p:nvSpPr>
        <p:spPr bwMode="auto">
          <a:xfrm flipH="1">
            <a:off x="6042182" y="5073829"/>
            <a:ext cx="57008" cy="192087"/>
          </a:xfrm>
          <a:custGeom>
            <a:avLst/>
            <a:gdLst/>
            <a:ahLst/>
            <a:cxnLst>
              <a:cxn ang="0">
                <a:pos x="0" y="0"/>
              </a:cxn>
              <a:cxn ang="0">
                <a:pos x="0" y="2005"/>
              </a:cxn>
            </a:cxnLst>
            <a:rect l="0" t="0" r="r" b="b"/>
            <a:pathLst>
              <a:path w="1" h="2005">
                <a:moveTo>
                  <a:pt x="0" y="0"/>
                </a:moveTo>
                <a:lnTo>
                  <a:pt x="0" y="2005"/>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7936" name="Freeform 480"/>
          <p:cNvSpPr>
            <a:spLocks/>
          </p:cNvSpPr>
          <p:nvPr/>
        </p:nvSpPr>
        <p:spPr bwMode="auto">
          <a:xfrm>
            <a:off x="3778301" y="3224390"/>
            <a:ext cx="1558149" cy="1919288"/>
          </a:xfrm>
          <a:custGeom>
            <a:avLst/>
            <a:gdLst/>
            <a:ahLst/>
            <a:cxnLst>
              <a:cxn ang="0">
                <a:pos x="983" y="1209"/>
              </a:cxn>
              <a:cxn ang="0">
                <a:pos x="2" y="1209"/>
              </a:cxn>
              <a:cxn ang="0">
                <a:pos x="2" y="1188"/>
              </a:cxn>
              <a:cxn ang="0">
                <a:pos x="0" y="1158"/>
              </a:cxn>
              <a:cxn ang="0">
                <a:pos x="23" y="1155"/>
              </a:cxn>
              <a:cxn ang="0">
                <a:pos x="44" y="1148"/>
              </a:cxn>
              <a:cxn ang="0">
                <a:pos x="118" y="1124"/>
              </a:cxn>
              <a:cxn ang="0">
                <a:pos x="185" y="1104"/>
              </a:cxn>
              <a:cxn ang="0">
                <a:pos x="274" y="1071"/>
              </a:cxn>
              <a:cxn ang="0">
                <a:pos x="383" y="1026"/>
              </a:cxn>
              <a:cxn ang="0">
                <a:pos x="491" y="972"/>
              </a:cxn>
              <a:cxn ang="0">
                <a:pos x="593" y="900"/>
              </a:cxn>
              <a:cxn ang="0">
                <a:pos x="674" y="813"/>
              </a:cxn>
              <a:cxn ang="0">
                <a:pos x="743" y="693"/>
              </a:cxn>
              <a:cxn ang="0">
                <a:pos x="812" y="555"/>
              </a:cxn>
              <a:cxn ang="0">
                <a:pos x="866" y="417"/>
              </a:cxn>
              <a:cxn ang="0">
                <a:pos x="896" y="321"/>
              </a:cxn>
              <a:cxn ang="0">
                <a:pos x="923" y="215"/>
              </a:cxn>
              <a:cxn ang="0">
                <a:pos x="950" y="114"/>
              </a:cxn>
              <a:cxn ang="0">
                <a:pos x="983" y="0"/>
              </a:cxn>
            </a:cxnLst>
            <a:rect l="0" t="0" r="r" b="b"/>
            <a:pathLst>
              <a:path w="983" h="1209">
                <a:moveTo>
                  <a:pt x="983" y="1209"/>
                </a:moveTo>
                <a:lnTo>
                  <a:pt x="2" y="1209"/>
                </a:lnTo>
                <a:lnTo>
                  <a:pt x="2" y="1188"/>
                </a:lnTo>
                <a:lnTo>
                  <a:pt x="0" y="1158"/>
                </a:lnTo>
                <a:lnTo>
                  <a:pt x="23" y="1155"/>
                </a:lnTo>
                <a:lnTo>
                  <a:pt x="44" y="1148"/>
                </a:lnTo>
                <a:lnTo>
                  <a:pt x="118" y="1124"/>
                </a:lnTo>
                <a:lnTo>
                  <a:pt x="185" y="1104"/>
                </a:lnTo>
                <a:lnTo>
                  <a:pt x="274" y="1071"/>
                </a:lnTo>
                <a:lnTo>
                  <a:pt x="383" y="1026"/>
                </a:lnTo>
                <a:lnTo>
                  <a:pt x="491" y="972"/>
                </a:lnTo>
                <a:lnTo>
                  <a:pt x="593" y="900"/>
                </a:lnTo>
                <a:lnTo>
                  <a:pt x="674" y="813"/>
                </a:lnTo>
                <a:lnTo>
                  <a:pt x="743" y="693"/>
                </a:lnTo>
                <a:lnTo>
                  <a:pt x="812" y="555"/>
                </a:lnTo>
                <a:lnTo>
                  <a:pt x="866" y="417"/>
                </a:lnTo>
                <a:lnTo>
                  <a:pt x="896" y="321"/>
                </a:lnTo>
                <a:lnTo>
                  <a:pt x="923" y="215"/>
                </a:lnTo>
                <a:lnTo>
                  <a:pt x="950" y="114"/>
                </a:lnTo>
                <a:lnTo>
                  <a:pt x="983" y="0"/>
                </a:lnTo>
              </a:path>
            </a:pathLst>
          </a:custGeom>
          <a:solidFill>
            <a:schemeClr val="bg1">
              <a:lumMod val="7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grpSp>
        <p:nvGrpSpPr>
          <p:cNvPr id="147925" name="Group 469"/>
          <p:cNvGrpSpPr>
            <a:grpSpLocks/>
          </p:cNvGrpSpPr>
          <p:nvPr/>
        </p:nvGrpSpPr>
        <p:grpSpPr bwMode="auto">
          <a:xfrm>
            <a:off x="3667858" y="2006778"/>
            <a:ext cx="4784599" cy="2952750"/>
            <a:chOff x="1195" y="1177"/>
            <a:chExt cx="2998" cy="1860"/>
          </a:xfrm>
        </p:grpSpPr>
        <p:sp>
          <p:nvSpPr>
            <p:cNvPr id="147926" name="Arc 470"/>
            <p:cNvSpPr>
              <a:spLocks/>
            </p:cNvSpPr>
            <p:nvPr/>
          </p:nvSpPr>
          <p:spPr bwMode="auto">
            <a:xfrm rot="4500000">
              <a:off x="2955" y="2310"/>
              <a:ext cx="806" cy="27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7927" name="Arc 471"/>
            <p:cNvSpPr>
              <a:spLocks/>
            </p:cNvSpPr>
            <p:nvPr/>
          </p:nvSpPr>
          <p:spPr bwMode="auto">
            <a:xfrm rot="720000">
              <a:off x="3466" y="2872"/>
              <a:ext cx="727" cy="165"/>
            </a:xfrm>
            <a:custGeom>
              <a:avLst/>
              <a:gdLst>
                <a:gd name="G0" fmla="+- 21038 0 0"/>
                <a:gd name="G1" fmla="+- 0 0 0"/>
                <a:gd name="G2" fmla="+- 21600 0 0"/>
                <a:gd name="T0" fmla="*/ 18899 w 21038"/>
                <a:gd name="T1" fmla="*/ 21494 h 21494"/>
                <a:gd name="T2" fmla="*/ 0 w 21038"/>
                <a:gd name="T3" fmla="*/ 4895 h 21494"/>
                <a:gd name="T4" fmla="*/ 21038 w 21038"/>
                <a:gd name="T5" fmla="*/ 0 h 21494"/>
              </a:gdLst>
              <a:ahLst/>
              <a:cxnLst>
                <a:cxn ang="0">
                  <a:pos x="T0" y="T1"/>
                </a:cxn>
                <a:cxn ang="0">
                  <a:pos x="T2" y="T3"/>
                </a:cxn>
                <a:cxn ang="0">
                  <a:pos x="T4" y="T5"/>
                </a:cxn>
              </a:cxnLst>
              <a:rect l="0" t="0" r="r" b="b"/>
              <a:pathLst>
                <a:path w="21038" h="21494" fill="none" extrusionOk="0">
                  <a:moveTo>
                    <a:pt x="18899" y="21493"/>
                  </a:moveTo>
                  <a:cubicBezTo>
                    <a:pt x="9695" y="20577"/>
                    <a:pt x="2096" y="13903"/>
                    <a:pt x="-1" y="4895"/>
                  </a:cubicBezTo>
                </a:path>
                <a:path w="21038" h="21494" stroke="0" extrusionOk="0">
                  <a:moveTo>
                    <a:pt x="18899" y="21493"/>
                  </a:moveTo>
                  <a:cubicBezTo>
                    <a:pt x="9695" y="20577"/>
                    <a:pt x="2096" y="13903"/>
                    <a:pt x="-1" y="4895"/>
                  </a:cubicBezTo>
                  <a:lnTo>
                    <a:pt x="21038"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7928" name="Arc 472"/>
            <p:cNvSpPr>
              <a:spLocks/>
            </p:cNvSpPr>
            <p:nvPr/>
          </p:nvSpPr>
          <p:spPr bwMode="auto">
            <a:xfrm rot="6300000">
              <a:off x="1950" y="1543"/>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7929" name="Arc 473"/>
            <p:cNvSpPr>
              <a:spLocks/>
            </p:cNvSpPr>
            <p:nvPr/>
          </p:nvSpPr>
          <p:spPr bwMode="auto">
            <a:xfrm rot="16980000">
              <a:off x="1574" y="2304"/>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7930" name="Arc 474"/>
            <p:cNvSpPr>
              <a:spLocks/>
            </p:cNvSpPr>
            <p:nvPr/>
          </p:nvSpPr>
          <p:spPr bwMode="auto">
            <a:xfrm rot="15300000">
              <a:off x="2411" y="1545"/>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7931" name="Arc 475"/>
            <p:cNvSpPr>
              <a:spLocks/>
            </p:cNvSpPr>
            <p:nvPr/>
          </p:nvSpPr>
          <p:spPr bwMode="auto">
            <a:xfrm rot="20700000">
              <a:off x="1195" y="2859"/>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p:sp>
        <p:nvSpPr>
          <p:cNvPr id="147934" name="Freeform 478"/>
          <p:cNvSpPr>
            <a:spLocks noChangeArrowheads="1"/>
          </p:cNvSpPr>
          <p:nvPr/>
        </p:nvSpPr>
        <p:spPr bwMode="auto">
          <a:xfrm>
            <a:off x="5325364" y="3214866"/>
            <a:ext cx="57009" cy="2003425"/>
          </a:xfrm>
          <a:custGeom>
            <a:avLst/>
            <a:gdLst/>
            <a:ahLst/>
            <a:cxnLst>
              <a:cxn ang="0">
                <a:pos x="0" y="1226"/>
              </a:cxn>
              <a:cxn ang="0">
                <a:pos x="0" y="0"/>
              </a:cxn>
            </a:cxnLst>
            <a:rect l="0" t="0" r="r" b="b"/>
            <a:pathLst>
              <a:path w="1" h="1226">
                <a:moveTo>
                  <a:pt x="0" y="1226"/>
                </a:moveTo>
                <a:lnTo>
                  <a:pt x="0" y="0"/>
                </a:lnTo>
              </a:path>
            </a:pathLst>
          </a:cu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7935" name="Line 479"/>
          <p:cNvSpPr>
            <a:spLocks noChangeShapeType="1"/>
          </p:cNvSpPr>
          <p:nvPr/>
        </p:nvSpPr>
        <p:spPr bwMode="auto">
          <a:xfrm>
            <a:off x="4665554" y="4210871"/>
            <a:ext cx="320937" cy="530816"/>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9" name="Text Box 13"/>
              <p:cNvSpPr txBox="1">
                <a:spLocks noChangeArrowheads="1"/>
              </p:cNvSpPr>
              <p:nvPr/>
            </p:nvSpPr>
            <p:spPr bwMode="auto">
              <a:xfrm>
                <a:off x="883505" y="560264"/>
                <a:ext cx="7463464"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for SAT Scores   </a:t>
                </a:r>
              </a:p>
            </p:txBody>
          </p:sp>
        </mc:Choice>
        <mc:Fallback xmlns="">
          <p:sp>
            <p:nvSpPr>
              <p:cNvPr id="29" name="Text Box 13"/>
              <p:cNvSpPr txBox="1">
                <a:spLocks noRot="1" noChangeAspect="1" noMove="1" noResize="1" noEditPoints="1" noAdjustHandles="1" noChangeArrowheads="1" noChangeShapeType="1" noTextEdit="1"/>
              </p:cNvSpPr>
              <p:nvPr/>
            </p:nvSpPr>
            <p:spPr bwMode="auto">
              <a:xfrm>
                <a:off x="883505" y="560264"/>
                <a:ext cx="7463464" cy="584775"/>
              </a:xfrm>
              <a:prstGeom prst="rect">
                <a:avLst/>
              </a:prstGeom>
              <a:blipFill rotWithShape="1">
                <a:blip r:embed="rId3"/>
                <a:stretch>
                  <a:fillRect l="-2124" t="-12500" b="-34375"/>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 Box 606"/>
              <p:cNvSpPr txBox="1">
                <a:spLocks noChangeArrowheads="1"/>
              </p:cNvSpPr>
              <p:nvPr/>
            </p:nvSpPr>
            <p:spPr bwMode="auto">
              <a:xfrm>
                <a:off x="6307361" y="2003701"/>
                <a:ext cx="3257247" cy="830997"/>
              </a:xfrm>
              <a:prstGeom prst="rect">
                <a:avLst/>
              </a:prstGeom>
              <a:noFill/>
              <a:ln w="12700">
                <a:noFill/>
                <a:miter lim="800000"/>
                <a:headEnd/>
                <a:tailEnd/>
              </a:ln>
              <a:effectLst/>
            </p:spPr>
            <p:txBody>
              <a:bodyPr wrap="square">
                <a:spAutoFit/>
              </a:bodyPr>
              <a:lstStyle/>
              <a:p>
                <a:r>
                  <a:rPr lang="en-US" sz="2400" dirty="0">
                    <a:solidFill>
                      <a:srgbClr val="000000"/>
                    </a:solidFill>
                    <a:effectLst/>
                    <a:latin typeface="+mn-lt"/>
                    <a:cs typeface="Arial" panose="020B0604020202020204" pitchFamily="34" charset="0"/>
                  </a:rPr>
                  <a:t>Sampling Distribution</a:t>
                </a:r>
              </a:p>
              <a:p>
                <a:r>
                  <a:rPr lang="en-US" sz="2400" dirty="0">
                    <a:solidFill>
                      <a:srgbClr val="000000"/>
                    </a:solidFill>
                    <a:effectLst/>
                    <a:latin typeface="+mn-lt"/>
                    <a:cs typeface="Arial" panose="020B0604020202020204" pitchFamily="34" charset="0"/>
                  </a:rPr>
                  <a:t>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for SAT Scores</a:t>
                </a:r>
              </a:p>
            </p:txBody>
          </p:sp>
        </mc:Choice>
        <mc:Fallback xmlns="">
          <p:sp>
            <p:nvSpPr>
              <p:cNvPr id="30" name="Text Box 606"/>
              <p:cNvSpPr txBox="1">
                <a:spLocks noRot="1" noChangeAspect="1" noMove="1" noResize="1" noEditPoints="1" noAdjustHandles="1" noChangeArrowheads="1" noChangeShapeType="1" noTextEdit="1"/>
              </p:cNvSpPr>
              <p:nvPr/>
            </p:nvSpPr>
            <p:spPr bwMode="auto">
              <a:xfrm>
                <a:off x="6307361" y="2003701"/>
                <a:ext cx="3257247" cy="830997"/>
              </a:xfrm>
              <a:prstGeom prst="rect">
                <a:avLst/>
              </a:prstGeom>
              <a:blipFill rotWithShape="1">
                <a:blip r:embed="rId4"/>
                <a:stretch>
                  <a:fillRect t="-5882" b="-16176"/>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455548" y="2419199"/>
                <a:ext cx="1418914" cy="461665"/>
              </a:xfrm>
              <a:prstGeom prst="rect">
                <a:avLst/>
              </a:prstGeom>
              <a:noFill/>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oMath>
                </a14:m>
                <a:r>
                  <a:rPr lang="en-US" sz="2400" dirty="0">
                    <a:solidFill>
                      <a:srgbClr val="000000"/>
                    </a:solidFill>
                    <a:effectLst/>
                    <a:latin typeface="+mn-lt"/>
                    <a:cs typeface="Arial" panose="020B0604020202020204" pitchFamily="34" charset="0"/>
                  </a:rPr>
                  <a:t>= 15.96</a:t>
                </a:r>
              </a:p>
            </p:txBody>
          </p:sp>
        </mc:Choice>
        <mc:Fallback xmlns="">
          <p:sp>
            <p:nvSpPr>
              <p:cNvPr id="31" name="TextBox 30"/>
              <p:cNvSpPr txBox="1">
                <a:spLocks noRot="1" noChangeAspect="1" noMove="1" noResize="1" noEditPoints="1" noAdjustHandles="1" noChangeArrowheads="1" noChangeShapeType="1" noTextEdit="1"/>
              </p:cNvSpPr>
              <p:nvPr/>
            </p:nvSpPr>
            <p:spPr>
              <a:xfrm>
                <a:off x="3455548" y="2419199"/>
                <a:ext cx="1418914" cy="461665"/>
              </a:xfrm>
              <a:prstGeom prst="rect">
                <a:avLst/>
              </a:prstGeom>
              <a:blipFill rotWithShape="1">
                <a:blip r:embed="rId5"/>
                <a:stretch>
                  <a:fillRect t="-10526" r="-557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765743" y="4916020"/>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765743" y="4916020"/>
                <a:ext cx="442429" cy="461665"/>
              </a:xfrm>
              <a:prstGeom prst="rect">
                <a:avLst/>
              </a:prstGeom>
              <a:blipFill rotWithShape="1">
                <a:blip r:embed="rId6"/>
                <a:stretch>
                  <a:fillRect r="-2191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34</a:t>
            </a:fld>
            <a:endParaRPr lang="en-US"/>
          </a:p>
        </p:txBody>
      </p:sp>
      <p:sp>
        <p:nvSpPr>
          <p:cNvPr id="25" name="Rectangle 159"/>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624" name="Text Box 152"/>
          <p:cNvSpPr txBox="1">
            <a:spLocks noChangeArrowheads="1"/>
          </p:cNvSpPr>
          <p:nvPr/>
        </p:nvSpPr>
        <p:spPr bwMode="auto">
          <a:xfrm>
            <a:off x="1382988" y="1598613"/>
            <a:ext cx="7026091" cy="830997"/>
          </a:xfrm>
          <a:prstGeom prst="rect">
            <a:avLst/>
          </a:prstGeom>
          <a:noFill/>
          <a:ln w="12700">
            <a:noFill/>
            <a:miter lim="800000"/>
            <a:headEnd/>
            <a:tailEnd/>
          </a:ln>
          <a:effectLst/>
        </p:spPr>
        <p:txBody>
          <a:bodyPr wrap="none">
            <a:spAutoFit/>
          </a:bodyPr>
          <a:lstStyle/>
          <a:p>
            <a:pPr algn="l"/>
            <a:r>
              <a:rPr lang="en-US" sz="2400" dirty="0">
                <a:solidFill>
                  <a:srgbClr val="000000"/>
                </a:solidFill>
                <a:effectLst/>
                <a:latin typeface="+mn-lt"/>
                <a:cs typeface="Arial" panose="020B0604020202020204" pitchFamily="34" charset="0"/>
              </a:rPr>
              <a:t>Step 5:  Calculate the area under the curve between</a:t>
            </a:r>
          </a:p>
          <a:p>
            <a:pPr algn="l"/>
            <a:r>
              <a:rPr lang="en-US" sz="2400" dirty="0">
                <a:solidFill>
                  <a:srgbClr val="000000"/>
                </a:solidFill>
                <a:effectLst/>
                <a:latin typeface="+mn-lt"/>
                <a:cs typeface="Arial" panose="020B0604020202020204" pitchFamily="34" charset="0"/>
              </a:rPr>
              <a:t> 	  the lower and upper endpoints of the interval.</a:t>
            </a:r>
          </a:p>
        </p:txBody>
      </p:sp>
      <p:sp>
        <p:nvSpPr>
          <p:cNvPr id="233625" name="Text Box 153"/>
          <p:cNvSpPr txBox="1">
            <a:spLocks noChangeArrowheads="1"/>
          </p:cNvSpPr>
          <p:nvPr/>
        </p:nvSpPr>
        <p:spPr bwMode="auto">
          <a:xfrm>
            <a:off x="3589962" y="2455864"/>
            <a:ext cx="5016117"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(-.68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.68) =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.68) -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-.68)</a:t>
            </a:r>
          </a:p>
        </p:txBody>
      </p:sp>
      <p:sp>
        <p:nvSpPr>
          <p:cNvPr id="233626" name="Text Box 154"/>
          <p:cNvSpPr txBox="1">
            <a:spLocks noChangeArrowheads="1"/>
          </p:cNvSpPr>
          <p:nvPr/>
        </p:nvSpPr>
        <p:spPr bwMode="auto">
          <a:xfrm>
            <a:off x="5570408" y="2894014"/>
            <a:ext cx="2037737" cy="461665"/>
          </a:xfrm>
          <a:prstGeom prst="rect">
            <a:avLst/>
          </a:prstGeom>
          <a:noFill/>
          <a:ln w="12700">
            <a:noFill/>
            <a:miter lim="800000"/>
            <a:headEnd/>
            <a:tailEnd/>
          </a:ln>
          <a:effectLst/>
        </p:spPr>
        <p:txBody>
          <a:bodyPr wrap="none">
            <a:spAutoFit/>
          </a:bodyPr>
          <a:lstStyle/>
          <a:p>
            <a:pPr algn="l"/>
            <a:r>
              <a:rPr lang="en-US" sz="2400" dirty="0">
                <a:solidFill>
                  <a:srgbClr val="000000"/>
                </a:solidFill>
                <a:effectLst/>
                <a:latin typeface="+mn-lt"/>
                <a:cs typeface="Arial" panose="020B0604020202020204" pitchFamily="34" charset="0"/>
              </a:rPr>
              <a:t>= .7357 - .2643</a:t>
            </a:r>
          </a:p>
        </p:txBody>
      </p:sp>
      <p:sp>
        <p:nvSpPr>
          <p:cNvPr id="233627" name="Text Box 155"/>
          <p:cNvSpPr txBox="1">
            <a:spLocks noChangeArrowheads="1"/>
          </p:cNvSpPr>
          <p:nvPr/>
        </p:nvSpPr>
        <p:spPr bwMode="auto">
          <a:xfrm>
            <a:off x="5578853" y="3294064"/>
            <a:ext cx="1175322" cy="461665"/>
          </a:xfrm>
          <a:prstGeom prst="rect">
            <a:avLst/>
          </a:prstGeom>
          <a:noFill/>
          <a:ln w="12700">
            <a:noFill/>
            <a:miter lim="800000"/>
            <a:headEnd/>
            <a:tailEnd/>
          </a:ln>
          <a:effectLst/>
        </p:spPr>
        <p:txBody>
          <a:bodyPr wrap="none">
            <a:spAutoFit/>
          </a:bodyPr>
          <a:lstStyle/>
          <a:p>
            <a:pPr algn="l"/>
            <a:r>
              <a:rPr lang="en-US" sz="2400" dirty="0">
                <a:solidFill>
                  <a:srgbClr val="000000"/>
                </a:solidFill>
                <a:effectLst/>
                <a:latin typeface="+mn-lt"/>
                <a:cs typeface="Arial" panose="020B0604020202020204" pitchFamily="34" charset="0"/>
              </a:rPr>
              <a:t>=  .4714</a:t>
            </a:r>
          </a:p>
        </p:txBody>
      </p:sp>
      <p:sp>
        <p:nvSpPr>
          <p:cNvPr id="233628" name="Text Box 156"/>
          <p:cNvSpPr txBox="1">
            <a:spLocks noChangeArrowheads="1"/>
          </p:cNvSpPr>
          <p:nvPr/>
        </p:nvSpPr>
        <p:spPr bwMode="auto">
          <a:xfrm>
            <a:off x="2999341" y="3884614"/>
            <a:ext cx="7004467" cy="830997"/>
          </a:xfrm>
          <a:prstGeom prst="rect">
            <a:avLst/>
          </a:prstGeom>
          <a:noFill/>
          <a:ln w="12700">
            <a:noFill/>
            <a:miter lim="800000"/>
            <a:headEnd/>
            <a:tailEnd/>
          </a:ln>
          <a:effectLst/>
        </p:spPr>
        <p:txBody>
          <a:bodyPr wrap="square">
            <a:spAutoFit/>
          </a:bodyPr>
          <a:lstStyle/>
          <a:p>
            <a:r>
              <a:rPr lang="en-US" sz="2400" dirty="0">
                <a:solidFill>
                  <a:srgbClr val="000000"/>
                </a:solidFill>
                <a:effectLst/>
                <a:latin typeface="+mn-lt"/>
                <a:cs typeface="Arial" panose="020B0604020202020204" pitchFamily="34" charset="0"/>
              </a:rPr>
              <a:t>The probability that </a:t>
            </a:r>
            <a:r>
              <a:rPr lang="en-US" sz="2400">
                <a:solidFill>
                  <a:srgbClr val="000000"/>
                </a:solidFill>
                <a:effectLst/>
                <a:latin typeface="+mn-lt"/>
                <a:cs typeface="Arial" panose="020B0604020202020204" pitchFamily="34" charset="0"/>
              </a:rPr>
              <a:t>the </a:t>
            </a:r>
            <a:r>
              <a:rPr lang="en-US" sz="2400" dirty="0">
                <a:solidFill>
                  <a:srgbClr val="000000"/>
                </a:solidFill>
                <a:effectLst/>
                <a:latin typeface="+mn-lt"/>
                <a:cs typeface="Arial" panose="020B0604020202020204" pitchFamily="34" charset="0"/>
              </a:rPr>
              <a:t>estimate</a:t>
            </a:r>
            <a:r>
              <a:rPr lang="en-US" sz="2400">
                <a:solidFill>
                  <a:srgbClr val="000000"/>
                </a:solidFill>
                <a:effectLst/>
                <a:latin typeface="+mn-lt"/>
                <a:cs typeface="Arial" panose="020B0604020202020204" pitchFamily="34" charset="0"/>
              </a:rPr>
              <a:t> of population  mean SAT score </a:t>
            </a:r>
            <a:r>
              <a:rPr lang="en-US" sz="2400" dirty="0">
                <a:solidFill>
                  <a:srgbClr val="000000"/>
                </a:solidFill>
                <a:effectLst/>
                <a:latin typeface="+mn-lt"/>
                <a:cs typeface="Arial" panose="020B0604020202020204" pitchFamily="34" charset="0"/>
              </a:rPr>
              <a:t>will be between 1687 and 1707 is:</a:t>
            </a:r>
          </a:p>
        </p:txBody>
      </p:sp>
      <p:sp>
        <p:nvSpPr>
          <p:cNvPr id="233620" name="Rectangle 148"/>
          <p:cNvSpPr>
            <a:spLocks noChangeArrowheads="1"/>
          </p:cNvSpPr>
          <p:nvPr/>
        </p:nvSpPr>
        <p:spPr bwMode="auto">
          <a:xfrm>
            <a:off x="3391191" y="4964591"/>
            <a:ext cx="5413657" cy="649287"/>
          </a:xfrm>
          <a:prstGeom prst="rect">
            <a:avLst/>
          </a:prstGeom>
          <a:noFill/>
          <a:ln w="635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3631" name="Rectangle 159"/>
              <p:cNvSpPr>
                <a:spLocks noChangeArrowheads="1"/>
              </p:cNvSpPr>
              <p:nvPr/>
            </p:nvSpPr>
            <p:spPr bwMode="auto">
              <a:xfrm>
                <a:off x="4351533" y="4918081"/>
                <a:ext cx="3510897" cy="461665"/>
              </a:xfrm>
              <a:prstGeom prst="rect">
                <a:avLst/>
              </a:prstGeom>
              <a:noFill/>
              <a:ln w="12700">
                <a:noFill/>
                <a:miter lim="800000"/>
                <a:headEnd/>
                <a:tailEnd/>
              </a:ln>
              <a:effectLst/>
            </p:spPr>
            <p:txBody>
              <a:bodyPr wrap="none">
                <a:spAutoFit/>
              </a:bodyPr>
              <a:lstStyle/>
              <a:p>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(1687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1707) = .4714</a:t>
                </a:r>
              </a:p>
            </p:txBody>
          </p:sp>
        </mc:Choice>
        <mc:Fallback xmlns="">
          <p:sp>
            <p:nvSpPr>
              <p:cNvPr id="233631" name="Rectangle 159"/>
              <p:cNvSpPr>
                <a:spLocks noRot="1" noChangeAspect="1" noMove="1" noResize="1" noEditPoints="1" noAdjustHandles="1" noChangeArrowheads="1" noChangeShapeType="1" noTextEdit="1"/>
              </p:cNvSpPr>
              <p:nvPr/>
            </p:nvSpPr>
            <p:spPr bwMode="auto">
              <a:xfrm>
                <a:off x="4351533" y="4918081"/>
                <a:ext cx="3510897" cy="461665"/>
              </a:xfrm>
              <a:prstGeom prst="rect">
                <a:avLst/>
              </a:prstGeom>
              <a:blipFill rotWithShape="1">
                <a:blip r:embed="rId3"/>
                <a:stretch>
                  <a:fillRect l="-2257" t="-10526" r="-2083" b="-28947"/>
                </a:stretch>
              </a:blipFill>
              <a:ln w="12700">
                <a:noFill/>
                <a:miter lim="800000"/>
                <a:headEnd/>
                <a:tailEnd/>
              </a:ln>
              <a:effectLst/>
            </p:spPr>
            <p:txBody>
              <a:bodyPr/>
              <a:lstStyle/>
              <a:p>
                <a:r>
                  <a:rPr lang="en-US">
                    <a:noFill/>
                  </a:rPr>
                  <a:t> </a:t>
                </a:r>
              </a:p>
            </p:txBody>
          </p:sp>
        </mc:Fallback>
      </mc:AlternateContent>
      <p:sp>
        <p:nvSpPr>
          <p:cNvPr id="233634" name="Rectangle 162"/>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p:sp>
        <p:nvSpPr>
          <p:cNvPr id="2" name="Slide Number Placeholder 1"/>
          <p:cNvSpPr>
            <a:spLocks noGrp="1"/>
          </p:cNvSpPr>
          <p:nvPr>
            <p:ph type="sldNum" sz="quarter" idx="12"/>
          </p:nvPr>
        </p:nvSpPr>
        <p:spPr/>
        <p:txBody>
          <a:bodyPr/>
          <a:lstStyle/>
          <a:p>
            <a:fld id="{949EBC64-41CB-41B8-B6DF-9B1367312BD4}" type="slidenum">
              <a:rPr lang="en-US" smtClean="0"/>
              <a:t>35</a:t>
            </a:fld>
            <a:endParaRPr lang="en-US"/>
          </a:p>
        </p:txBody>
      </p:sp>
      <mc:AlternateContent xmlns:mc="http://schemas.openxmlformats.org/markup-compatibility/2006" xmlns:a14="http://schemas.microsoft.com/office/drawing/2010/main">
        <mc:Choice Requires="a14">
          <p:sp>
            <p:nvSpPr>
              <p:cNvPr id="13" name="Text Box 13"/>
              <p:cNvSpPr txBox="1">
                <a:spLocks noChangeArrowheads="1"/>
              </p:cNvSpPr>
              <p:nvPr/>
            </p:nvSpPr>
            <p:spPr bwMode="auto">
              <a:xfrm>
                <a:off x="883505" y="560264"/>
                <a:ext cx="7463464"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for SAT Scores   </a:t>
                </a:r>
              </a:p>
            </p:txBody>
          </p:sp>
        </mc:Choice>
        <mc:Fallback xmlns="">
          <p:sp>
            <p:nvSpPr>
              <p:cNvPr id="13" name="Text Box 13"/>
              <p:cNvSpPr txBox="1">
                <a:spLocks noRot="1" noChangeAspect="1" noMove="1" noResize="1" noEditPoints="1" noAdjustHandles="1" noChangeArrowheads="1" noChangeShapeType="1" noTextEdit="1"/>
              </p:cNvSpPr>
              <p:nvPr/>
            </p:nvSpPr>
            <p:spPr bwMode="auto">
              <a:xfrm>
                <a:off x="883505" y="560264"/>
                <a:ext cx="7463464" cy="584775"/>
              </a:xfrm>
              <a:prstGeom prst="rect">
                <a:avLst/>
              </a:prstGeom>
              <a:blipFill rotWithShape="1">
                <a:blip r:embed="rId4"/>
                <a:stretch>
                  <a:fillRect l="-2124" t="-12500" b="-3437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Freeform 5"/>
          <p:cNvSpPr>
            <a:spLocks/>
          </p:cNvSpPr>
          <p:nvPr/>
        </p:nvSpPr>
        <p:spPr bwMode="auto">
          <a:xfrm>
            <a:off x="3714872" y="2010481"/>
            <a:ext cx="4527285" cy="3048000"/>
          </a:xfrm>
          <a:custGeom>
            <a:avLst/>
            <a:gdLst/>
            <a:ahLst/>
            <a:cxnLst>
              <a:cxn ang="0">
                <a:pos x="1356" y="20"/>
              </a:cxn>
              <a:cxn ang="0">
                <a:pos x="1264" y="108"/>
              </a:cxn>
              <a:cxn ang="0">
                <a:pos x="1204" y="216"/>
              </a:cxn>
              <a:cxn ang="0">
                <a:pos x="1150" y="324"/>
              </a:cxn>
              <a:cxn ang="0">
                <a:pos x="1108" y="432"/>
              </a:cxn>
              <a:cxn ang="0">
                <a:pos x="1072" y="530"/>
              </a:cxn>
              <a:cxn ang="0">
                <a:pos x="1030" y="650"/>
              </a:cxn>
              <a:cxn ang="0">
                <a:pos x="982" y="750"/>
              </a:cxn>
              <a:cxn ang="0">
                <a:pos x="950" y="866"/>
              </a:cxn>
              <a:cxn ang="0">
                <a:pos x="924" y="982"/>
              </a:cxn>
              <a:cxn ang="0">
                <a:pos x="896" y="1074"/>
              </a:cxn>
              <a:cxn ang="0">
                <a:pos x="856" y="1194"/>
              </a:cxn>
              <a:cxn ang="0">
                <a:pos x="812" y="1292"/>
              </a:cxn>
              <a:cxn ang="0">
                <a:pos x="756" y="1414"/>
              </a:cxn>
              <a:cxn ang="0">
                <a:pos x="686" y="1524"/>
              </a:cxn>
              <a:cxn ang="0">
                <a:pos x="604" y="1620"/>
              </a:cxn>
              <a:cxn ang="0">
                <a:pos x="508" y="1686"/>
              </a:cxn>
              <a:cxn ang="0">
                <a:pos x="392" y="1748"/>
              </a:cxn>
              <a:cxn ang="0">
                <a:pos x="292" y="1788"/>
              </a:cxn>
              <a:cxn ang="0">
                <a:pos x="200" y="1824"/>
              </a:cxn>
              <a:cxn ang="0">
                <a:pos x="76" y="1864"/>
              </a:cxn>
              <a:cxn ang="0">
                <a:pos x="0" y="1886"/>
              </a:cxn>
              <a:cxn ang="0">
                <a:pos x="2844" y="1918"/>
              </a:cxn>
              <a:cxn ang="0">
                <a:pos x="2794" y="1862"/>
              </a:cxn>
              <a:cxn ang="0">
                <a:pos x="2698" y="1834"/>
              </a:cxn>
              <a:cxn ang="0">
                <a:pos x="2578" y="1796"/>
              </a:cxn>
              <a:cxn ang="0">
                <a:pos x="2444" y="1742"/>
              </a:cxn>
              <a:cxn ang="0">
                <a:pos x="2338" y="1694"/>
              </a:cxn>
              <a:cxn ang="0">
                <a:pos x="2280" y="1656"/>
              </a:cxn>
              <a:cxn ang="0">
                <a:pos x="2212" y="1596"/>
              </a:cxn>
              <a:cxn ang="0">
                <a:pos x="2134" y="1494"/>
              </a:cxn>
              <a:cxn ang="0">
                <a:pos x="2078" y="1390"/>
              </a:cxn>
              <a:cxn ang="0">
                <a:pos x="2034" y="1308"/>
              </a:cxn>
              <a:cxn ang="0">
                <a:pos x="1994" y="1218"/>
              </a:cxn>
              <a:cxn ang="0">
                <a:pos x="1952" y="1108"/>
              </a:cxn>
              <a:cxn ang="0">
                <a:pos x="1922" y="1016"/>
              </a:cxn>
              <a:cxn ang="0">
                <a:pos x="1886" y="896"/>
              </a:cxn>
              <a:cxn ang="0">
                <a:pos x="1858" y="794"/>
              </a:cxn>
              <a:cxn ang="0">
                <a:pos x="1808" y="654"/>
              </a:cxn>
              <a:cxn ang="0">
                <a:pos x="1762" y="530"/>
              </a:cxn>
              <a:cxn ang="0">
                <a:pos x="1716" y="408"/>
              </a:cxn>
              <a:cxn ang="0">
                <a:pos x="1684" y="336"/>
              </a:cxn>
              <a:cxn ang="0">
                <a:pos x="1636" y="224"/>
              </a:cxn>
              <a:cxn ang="0">
                <a:pos x="1594" y="152"/>
              </a:cxn>
              <a:cxn ang="0">
                <a:pos x="1610" y="188"/>
              </a:cxn>
              <a:cxn ang="0">
                <a:pos x="1588" y="156"/>
              </a:cxn>
              <a:cxn ang="0">
                <a:pos x="1516" y="56"/>
              </a:cxn>
              <a:cxn ang="0">
                <a:pos x="1450" y="6"/>
              </a:cxn>
            </a:cxnLst>
            <a:rect l="0" t="0" r="r" b="b"/>
            <a:pathLst>
              <a:path w="2844" h="1920">
                <a:moveTo>
                  <a:pt x="1424" y="0"/>
                </a:moveTo>
                <a:lnTo>
                  <a:pt x="1388" y="8"/>
                </a:lnTo>
                <a:lnTo>
                  <a:pt x="1356" y="20"/>
                </a:lnTo>
                <a:lnTo>
                  <a:pt x="1320" y="44"/>
                </a:lnTo>
                <a:lnTo>
                  <a:pt x="1300" y="76"/>
                </a:lnTo>
                <a:lnTo>
                  <a:pt x="1264" y="108"/>
                </a:lnTo>
                <a:lnTo>
                  <a:pt x="1240" y="144"/>
                </a:lnTo>
                <a:lnTo>
                  <a:pt x="1222" y="174"/>
                </a:lnTo>
                <a:lnTo>
                  <a:pt x="1204" y="216"/>
                </a:lnTo>
                <a:lnTo>
                  <a:pt x="1180" y="246"/>
                </a:lnTo>
                <a:lnTo>
                  <a:pt x="1168" y="288"/>
                </a:lnTo>
                <a:lnTo>
                  <a:pt x="1150" y="324"/>
                </a:lnTo>
                <a:lnTo>
                  <a:pt x="1132" y="368"/>
                </a:lnTo>
                <a:lnTo>
                  <a:pt x="1120" y="396"/>
                </a:lnTo>
                <a:lnTo>
                  <a:pt x="1108" y="432"/>
                </a:lnTo>
                <a:lnTo>
                  <a:pt x="1096" y="468"/>
                </a:lnTo>
                <a:lnTo>
                  <a:pt x="1084" y="504"/>
                </a:lnTo>
                <a:lnTo>
                  <a:pt x="1072" y="530"/>
                </a:lnTo>
                <a:lnTo>
                  <a:pt x="1060" y="568"/>
                </a:lnTo>
                <a:lnTo>
                  <a:pt x="1042" y="614"/>
                </a:lnTo>
                <a:lnTo>
                  <a:pt x="1030" y="650"/>
                </a:lnTo>
                <a:lnTo>
                  <a:pt x="1018" y="680"/>
                </a:lnTo>
                <a:lnTo>
                  <a:pt x="994" y="728"/>
                </a:lnTo>
                <a:lnTo>
                  <a:pt x="982" y="750"/>
                </a:lnTo>
                <a:lnTo>
                  <a:pt x="972" y="778"/>
                </a:lnTo>
                <a:lnTo>
                  <a:pt x="962" y="822"/>
                </a:lnTo>
                <a:lnTo>
                  <a:pt x="950" y="866"/>
                </a:lnTo>
                <a:lnTo>
                  <a:pt x="946" y="902"/>
                </a:lnTo>
                <a:lnTo>
                  <a:pt x="934" y="942"/>
                </a:lnTo>
                <a:lnTo>
                  <a:pt x="924" y="982"/>
                </a:lnTo>
                <a:lnTo>
                  <a:pt x="912" y="1014"/>
                </a:lnTo>
                <a:lnTo>
                  <a:pt x="904" y="1044"/>
                </a:lnTo>
                <a:lnTo>
                  <a:pt x="896" y="1074"/>
                </a:lnTo>
                <a:lnTo>
                  <a:pt x="884" y="1112"/>
                </a:lnTo>
                <a:lnTo>
                  <a:pt x="870" y="1154"/>
                </a:lnTo>
                <a:lnTo>
                  <a:pt x="856" y="1194"/>
                </a:lnTo>
                <a:lnTo>
                  <a:pt x="844" y="1226"/>
                </a:lnTo>
                <a:lnTo>
                  <a:pt x="824" y="1268"/>
                </a:lnTo>
                <a:lnTo>
                  <a:pt x="812" y="1292"/>
                </a:lnTo>
                <a:lnTo>
                  <a:pt x="796" y="1334"/>
                </a:lnTo>
                <a:lnTo>
                  <a:pt x="774" y="1376"/>
                </a:lnTo>
                <a:lnTo>
                  <a:pt x="756" y="1414"/>
                </a:lnTo>
                <a:lnTo>
                  <a:pt x="734" y="1454"/>
                </a:lnTo>
                <a:lnTo>
                  <a:pt x="712" y="1488"/>
                </a:lnTo>
                <a:lnTo>
                  <a:pt x="686" y="1524"/>
                </a:lnTo>
                <a:lnTo>
                  <a:pt x="660" y="1558"/>
                </a:lnTo>
                <a:lnTo>
                  <a:pt x="640" y="1584"/>
                </a:lnTo>
                <a:lnTo>
                  <a:pt x="604" y="1620"/>
                </a:lnTo>
                <a:lnTo>
                  <a:pt x="578" y="1638"/>
                </a:lnTo>
                <a:lnTo>
                  <a:pt x="550" y="1662"/>
                </a:lnTo>
                <a:lnTo>
                  <a:pt x="508" y="1686"/>
                </a:lnTo>
                <a:lnTo>
                  <a:pt x="462" y="1714"/>
                </a:lnTo>
                <a:lnTo>
                  <a:pt x="422" y="1732"/>
                </a:lnTo>
                <a:lnTo>
                  <a:pt x="392" y="1748"/>
                </a:lnTo>
                <a:lnTo>
                  <a:pt x="364" y="1764"/>
                </a:lnTo>
                <a:lnTo>
                  <a:pt x="328" y="1776"/>
                </a:lnTo>
                <a:lnTo>
                  <a:pt x="292" y="1788"/>
                </a:lnTo>
                <a:lnTo>
                  <a:pt x="270" y="1798"/>
                </a:lnTo>
                <a:lnTo>
                  <a:pt x="238" y="1806"/>
                </a:lnTo>
                <a:lnTo>
                  <a:pt x="200" y="1824"/>
                </a:lnTo>
                <a:lnTo>
                  <a:pt x="160" y="1836"/>
                </a:lnTo>
                <a:lnTo>
                  <a:pt x="112" y="1852"/>
                </a:lnTo>
                <a:lnTo>
                  <a:pt x="76" y="1864"/>
                </a:lnTo>
                <a:lnTo>
                  <a:pt x="46" y="1872"/>
                </a:lnTo>
                <a:lnTo>
                  <a:pt x="20" y="1878"/>
                </a:lnTo>
                <a:lnTo>
                  <a:pt x="0" y="1886"/>
                </a:lnTo>
                <a:lnTo>
                  <a:pt x="0" y="1904"/>
                </a:lnTo>
                <a:lnTo>
                  <a:pt x="2" y="1920"/>
                </a:lnTo>
                <a:lnTo>
                  <a:pt x="2844" y="1918"/>
                </a:lnTo>
                <a:lnTo>
                  <a:pt x="2844" y="1890"/>
                </a:lnTo>
                <a:lnTo>
                  <a:pt x="2842" y="1874"/>
                </a:lnTo>
                <a:lnTo>
                  <a:pt x="2794" y="1862"/>
                </a:lnTo>
                <a:lnTo>
                  <a:pt x="2764" y="1852"/>
                </a:lnTo>
                <a:lnTo>
                  <a:pt x="2734" y="1846"/>
                </a:lnTo>
                <a:lnTo>
                  <a:pt x="2698" y="1834"/>
                </a:lnTo>
                <a:lnTo>
                  <a:pt x="2668" y="1824"/>
                </a:lnTo>
                <a:lnTo>
                  <a:pt x="2630" y="1814"/>
                </a:lnTo>
                <a:lnTo>
                  <a:pt x="2578" y="1796"/>
                </a:lnTo>
                <a:lnTo>
                  <a:pt x="2536" y="1778"/>
                </a:lnTo>
                <a:lnTo>
                  <a:pt x="2492" y="1764"/>
                </a:lnTo>
                <a:lnTo>
                  <a:pt x="2444" y="1742"/>
                </a:lnTo>
                <a:lnTo>
                  <a:pt x="2408" y="1726"/>
                </a:lnTo>
                <a:lnTo>
                  <a:pt x="2368" y="1708"/>
                </a:lnTo>
                <a:lnTo>
                  <a:pt x="2338" y="1694"/>
                </a:lnTo>
                <a:lnTo>
                  <a:pt x="2316" y="1678"/>
                </a:lnTo>
                <a:lnTo>
                  <a:pt x="2300" y="1670"/>
                </a:lnTo>
                <a:lnTo>
                  <a:pt x="2280" y="1656"/>
                </a:lnTo>
                <a:lnTo>
                  <a:pt x="2264" y="1638"/>
                </a:lnTo>
                <a:lnTo>
                  <a:pt x="2244" y="1620"/>
                </a:lnTo>
                <a:lnTo>
                  <a:pt x="2212" y="1596"/>
                </a:lnTo>
                <a:lnTo>
                  <a:pt x="2194" y="1572"/>
                </a:lnTo>
                <a:lnTo>
                  <a:pt x="2164" y="1536"/>
                </a:lnTo>
                <a:lnTo>
                  <a:pt x="2134" y="1494"/>
                </a:lnTo>
                <a:lnTo>
                  <a:pt x="2116" y="1462"/>
                </a:lnTo>
                <a:lnTo>
                  <a:pt x="2096" y="1424"/>
                </a:lnTo>
                <a:lnTo>
                  <a:pt x="2078" y="1390"/>
                </a:lnTo>
                <a:lnTo>
                  <a:pt x="2064" y="1362"/>
                </a:lnTo>
                <a:lnTo>
                  <a:pt x="2052" y="1338"/>
                </a:lnTo>
                <a:lnTo>
                  <a:pt x="2034" y="1308"/>
                </a:lnTo>
                <a:lnTo>
                  <a:pt x="2022" y="1276"/>
                </a:lnTo>
                <a:lnTo>
                  <a:pt x="2008" y="1248"/>
                </a:lnTo>
                <a:lnTo>
                  <a:pt x="1994" y="1218"/>
                </a:lnTo>
                <a:lnTo>
                  <a:pt x="1980" y="1180"/>
                </a:lnTo>
                <a:lnTo>
                  <a:pt x="1966" y="1136"/>
                </a:lnTo>
                <a:lnTo>
                  <a:pt x="1952" y="1108"/>
                </a:lnTo>
                <a:lnTo>
                  <a:pt x="1944" y="1078"/>
                </a:lnTo>
                <a:lnTo>
                  <a:pt x="1934" y="1048"/>
                </a:lnTo>
                <a:lnTo>
                  <a:pt x="1922" y="1016"/>
                </a:lnTo>
                <a:lnTo>
                  <a:pt x="1910" y="982"/>
                </a:lnTo>
                <a:lnTo>
                  <a:pt x="1898" y="936"/>
                </a:lnTo>
                <a:lnTo>
                  <a:pt x="1886" y="896"/>
                </a:lnTo>
                <a:lnTo>
                  <a:pt x="1874" y="854"/>
                </a:lnTo>
                <a:lnTo>
                  <a:pt x="1864" y="818"/>
                </a:lnTo>
                <a:lnTo>
                  <a:pt x="1858" y="794"/>
                </a:lnTo>
                <a:lnTo>
                  <a:pt x="1840" y="744"/>
                </a:lnTo>
                <a:lnTo>
                  <a:pt x="1828" y="708"/>
                </a:lnTo>
                <a:lnTo>
                  <a:pt x="1808" y="654"/>
                </a:lnTo>
                <a:lnTo>
                  <a:pt x="1790" y="602"/>
                </a:lnTo>
                <a:lnTo>
                  <a:pt x="1774" y="560"/>
                </a:lnTo>
                <a:lnTo>
                  <a:pt x="1762" y="530"/>
                </a:lnTo>
                <a:lnTo>
                  <a:pt x="1750" y="494"/>
                </a:lnTo>
                <a:lnTo>
                  <a:pt x="1732" y="446"/>
                </a:lnTo>
                <a:lnTo>
                  <a:pt x="1716" y="408"/>
                </a:lnTo>
                <a:lnTo>
                  <a:pt x="1696" y="362"/>
                </a:lnTo>
                <a:lnTo>
                  <a:pt x="1706" y="384"/>
                </a:lnTo>
                <a:lnTo>
                  <a:pt x="1684" y="336"/>
                </a:lnTo>
                <a:lnTo>
                  <a:pt x="1672" y="300"/>
                </a:lnTo>
                <a:lnTo>
                  <a:pt x="1648" y="264"/>
                </a:lnTo>
                <a:lnTo>
                  <a:pt x="1636" y="224"/>
                </a:lnTo>
                <a:lnTo>
                  <a:pt x="1618" y="206"/>
                </a:lnTo>
                <a:lnTo>
                  <a:pt x="1596" y="162"/>
                </a:lnTo>
                <a:lnTo>
                  <a:pt x="1594" y="152"/>
                </a:lnTo>
                <a:lnTo>
                  <a:pt x="1576" y="136"/>
                </a:lnTo>
                <a:lnTo>
                  <a:pt x="1580" y="142"/>
                </a:lnTo>
                <a:lnTo>
                  <a:pt x="1610" y="188"/>
                </a:lnTo>
                <a:lnTo>
                  <a:pt x="1612" y="198"/>
                </a:lnTo>
                <a:lnTo>
                  <a:pt x="1600" y="172"/>
                </a:lnTo>
                <a:lnTo>
                  <a:pt x="1588" y="156"/>
                </a:lnTo>
                <a:lnTo>
                  <a:pt x="1564" y="114"/>
                </a:lnTo>
                <a:lnTo>
                  <a:pt x="1540" y="84"/>
                </a:lnTo>
                <a:lnTo>
                  <a:pt x="1516" y="56"/>
                </a:lnTo>
                <a:lnTo>
                  <a:pt x="1492" y="36"/>
                </a:lnTo>
                <a:lnTo>
                  <a:pt x="1474" y="18"/>
                </a:lnTo>
                <a:lnTo>
                  <a:pt x="1450" y="6"/>
                </a:lnTo>
                <a:lnTo>
                  <a:pt x="1424" y="0"/>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149510" name="Freeform 6"/>
          <p:cNvSpPr>
            <a:spLocks/>
          </p:cNvSpPr>
          <p:nvPr/>
        </p:nvSpPr>
        <p:spPr bwMode="auto">
          <a:xfrm>
            <a:off x="5221359" y="2008895"/>
            <a:ext cx="1490041" cy="3057525"/>
          </a:xfrm>
          <a:custGeom>
            <a:avLst/>
            <a:gdLst/>
            <a:ahLst/>
            <a:cxnLst>
              <a:cxn ang="0">
                <a:pos x="451" y="0"/>
              </a:cxn>
              <a:cxn ang="0">
                <a:pos x="485" y="5"/>
              </a:cxn>
              <a:cxn ang="0">
                <a:pos x="515" y="15"/>
              </a:cxn>
              <a:cxn ang="0">
                <a:pos x="549" y="45"/>
              </a:cxn>
              <a:cxn ang="0">
                <a:pos x="580" y="75"/>
              </a:cxn>
              <a:cxn ang="0">
                <a:pos x="606" y="109"/>
              </a:cxn>
              <a:cxn ang="0">
                <a:pos x="630" y="145"/>
              </a:cxn>
              <a:cxn ang="0">
                <a:pos x="648" y="175"/>
              </a:cxn>
              <a:cxn ang="0">
                <a:pos x="671" y="212"/>
              </a:cxn>
              <a:cxn ang="0">
                <a:pos x="692" y="249"/>
              </a:cxn>
              <a:cxn ang="0">
                <a:pos x="712" y="288"/>
              </a:cxn>
              <a:cxn ang="0">
                <a:pos x="730" y="329"/>
              </a:cxn>
              <a:cxn ang="0">
                <a:pos x="746" y="363"/>
              </a:cxn>
              <a:cxn ang="0">
                <a:pos x="760" y="396"/>
              </a:cxn>
              <a:cxn ang="0">
                <a:pos x="775" y="434"/>
              </a:cxn>
              <a:cxn ang="0">
                <a:pos x="787" y="465"/>
              </a:cxn>
              <a:cxn ang="0">
                <a:pos x="800" y="497"/>
              </a:cxn>
              <a:cxn ang="0">
                <a:pos x="812" y="530"/>
              </a:cxn>
              <a:cxn ang="0">
                <a:pos x="827" y="567"/>
              </a:cxn>
              <a:cxn ang="0">
                <a:pos x="841" y="606"/>
              </a:cxn>
              <a:cxn ang="0">
                <a:pos x="853" y="645"/>
              </a:cxn>
              <a:cxn ang="0">
                <a:pos x="866" y="681"/>
              </a:cxn>
              <a:cxn ang="0">
                <a:pos x="880" y="726"/>
              </a:cxn>
              <a:cxn ang="0">
                <a:pos x="889" y="756"/>
              </a:cxn>
              <a:cxn ang="0">
                <a:pos x="897" y="783"/>
              </a:cxn>
              <a:cxn ang="0">
                <a:pos x="910" y="822"/>
              </a:cxn>
              <a:cxn ang="0">
                <a:pos x="922" y="866"/>
              </a:cxn>
              <a:cxn ang="0">
                <a:pos x="931" y="899"/>
              </a:cxn>
              <a:cxn ang="0">
                <a:pos x="935" y="1926"/>
              </a:cxn>
              <a:cxn ang="0">
                <a:pos x="0" y="1923"/>
              </a:cxn>
              <a:cxn ang="0">
                <a:pos x="2" y="849"/>
              </a:cxn>
              <a:cxn ang="0">
                <a:pos x="19" y="797"/>
              </a:cxn>
              <a:cxn ang="0">
                <a:pos x="31" y="750"/>
              </a:cxn>
              <a:cxn ang="0">
                <a:pos x="43" y="713"/>
              </a:cxn>
              <a:cxn ang="0">
                <a:pos x="61" y="659"/>
              </a:cxn>
              <a:cxn ang="0">
                <a:pos x="76" y="609"/>
              </a:cxn>
              <a:cxn ang="0">
                <a:pos x="91" y="570"/>
              </a:cxn>
              <a:cxn ang="0">
                <a:pos x="101" y="536"/>
              </a:cxn>
              <a:cxn ang="0">
                <a:pos x="116" y="495"/>
              </a:cxn>
              <a:cxn ang="0">
                <a:pos x="130" y="461"/>
              </a:cxn>
              <a:cxn ang="0">
                <a:pos x="145" y="420"/>
              </a:cxn>
              <a:cxn ang="0">
                <a:pos x="170" y="365"/>
              </a:cxn>
              <a:cxn ang="0">
                <a:pos x="160" y="389"/>
              </a:cxn>
              <a:cxn ang="0">
                <a:pos x="182" y="336"/>
              </a:cxn>
              <a:cxn ang="0">
                <a:pos x="199" y="302"/>
              </a:cxn>
              <a:cxn ang="0">
                <a:pos x="212" y="275"/>
              </a:cxn>
              <a:cxn ang="0">
                <a:pos x="233" y="236"/>
              </a:cxn>
              <a:cxn ang="0">
                <a:pos x="244" y="213"/>
              </a:cxn>
              <a:cxn ang="0">
                <a:pos x="271" y="163"/>
              </a:cxn>
              <a:cxn ang="0">
                <a:pos x="280" y="152"/>
              </a:cxn>
              <a:cxn ang="0">
                <a:pos x="291" y="137"/>
              </a:cxn>
              <a:cxn ang="0">
                <a:pos x="287" y="143"/>
              </a:cxn>
              <a:cxn ang="0">
                <a:pos x="259" y="183"/>
              </a:cxn>
              <a:cxn ang="0">
                <a:pos x="251" y="200"/>
              </a:cxn>
              <a:cxn ang="0">
                <a:pos x="267" y="173"/>
              </a:cxn>
              <a:cxn ang="0">
                <a:pos x="274" y="158"/>
              </a:cxn>
              <a:cxn ang="0">
                <a:pos x="303" y="115"/>
              </a:cxn>
              <a:cxn ang="0">
                <a:pos x="327" y="85"/>
              </a:cxn>
              <a:cxn ang="0">
                <a:pos x="351" y="57"/>
              </a:cxn>
              <a:cxn ang="0">
                <a:pos x="373" y="36"/>
              </a:cxn>
              <a:cxn ang="0">
                <a:pos x="394" y="19"/>
              </a:cxn>
              <a:cxn ang="0">
                <a:pos x="418" y="7"/>
              </a:cxn>
              <a:cxn ang="0">
                <a:pos x="451" y="2"/>
              </a:cxn>
            </a:cxnLst>
            <a:rect l="0" t="0" r="r" b="b"/>
            <a:pathLst>
              <a:path w="935" h="1926">
                <a:moveTo>
                  <a:pt x="451" y="0"/>
                </a:moveTo>
                <a:lnTo>
                  <a:pt x="485" y="5"/>
                </a:lnTo>
                <a:lnTo>
                  <a:pt x="515" y="15"/>
                </a:lnTo>
                <a:lnTo>
                  <a:pt x="549" y="45"/>
                </a:lnTo>
                <a:lnTo>
                  <a:pt x="580" y="75"/>
                </a:lnTo>
                <a:lnTo>
                  <a:pt x="606" y="109"/>
                </a:lnTo>
                <a:lnTo>
                  <a:pt x="630" y="145"/>
                </a:lnTo>
                <a:lnTo>
                  <a:pt x="648" y="175"/>
                </a:lnTo>
                <a:lnTo>
                  <a:pt x="671" y="212"/>
                </a:lnTo>
                <a:lnTo>
                  <a:pt x="692" y="249"/>
                </a:lnTo>
                <a:lnTo>
                  <a:pt x="712" y="288"/>
                </a:lnTo>
                <a:lnTo>
                  <a:pt x="730" y="329"/>
                </a:lnTo>
                <a:lnTo>
                  <a:pt x="746" y="363"/>
                </a:lnTo>
                <a:lnTo>
                  <a:pt x="760" y="396"/>
                </a:lnTo>
                <a:lnTo>
                  <a:pt x="775" y="434"/>
                </a:lnTo>
                <a:lnTo>
                  <a:pt x="787" y="465"/>
                </a:lnTo>
                <a:lnTo>
                  <a:pt x="800" y="497"/>
                </a:lnTo>
                <a:lnTo>
                  <a:pt x="812" y="530"/>
                </a:lnTo>
                <a:lnTo>
                  <a:pt x="827" y="567"/>
                </a:lnTo>
                <a:lnTo>
                  <a:pt x="841" y="606"/>
                </a:lnTo>
                <a:lnTo>
                  <a:pt x="853" y="645"/>
                </a:lnTo>
                <a:lnTo>
                  <a:pt x="866" y="681"/>
                </a:lnTo>
                <a:lnTo>
                  <a:pt x="880" y="726"/>
                </a:lnTo>
                <a:lnTo>
                  <a:pt x="889" y="756"/>
                </a:lnTo>
                <a:lnTo>
                  <a:pt x="897" y="783"/>
                </a:lnTo>
                <a:lnTo>
                  <a:pt x="910" y="822"/>
                </a:lnTo>
                <a:lnTo>
                  <a:pt x="922" y="866"/>
                </a:lnTo>
                <a:lnTo>
                  <a:pt x="931" y="899"/>
                </a:lnTo>
                <a:lnTo>
                  <a:pt x="935" y="1926"/>
                </a:lnTo>
                <a:lnTo>
                  <a:pt x="0" y="1923"/>
                </a:lnTo>
                <a:lnTo>
                  <a:pt x="2" y="849"/>
                </a:lnTo>
                <a:lnTo>
                  <a:pt x="19" y="797"/>
                </a:lnTo>
                <a:lnTo>
                  <a:pt x="31" y="750"/>
                </a:lnTo>
                <a:lnTo>
                  <a:pt x="43" y="713"/>
                </a:lnTo>
                <a:lnTo>
                  <a:pt x="61" y="659"/>
                </a:lnTo>
                <a:lnTo>
                  <a:pt x="76" y="609"/>
                </a:lnTo>
                <a:lnTo>
                  <a:pt x="91" y="570"/>
                </a:lnTo>
                <a:lnTo>
                  <a:pt x="101" y="536"/>
                </a:lnTo>
                <a:lnTo>
                  <a:pt x="116" y="495"/>
                </a:lnTo>
                <a:lnTo>
                  <a:pt x="130" y="461"/>
                </a:lnTo>
                <a:lnTo>
                  <a:pt x="145" y="420"/>
                </a:lnTo>
                <a:lnTo>
                  <a:pt x="170" y="365"/>
                </a:lnTo>
                <a:lnTo>
                  <a:pt x="160" y="389"/>
                </a:lnTo>
                <a:lnTo>
                  <a:pt x="182" y="336"/>
                </a:lnTo>
                <a:lnTo>
                  <a:pt x="199" y="302"/>
                </a:lnTo>
                <a:lnTo>
                  <a:pt x="212" y="275"/>
                </a:lnTo>
                <a:lnTo>
                  <a:pt x="233" y="236"/>
                </a:lnTo>
                <a:lnTo>
                  <a:pt x="244" y="213"/>
                </a:lnTo>
                <a:lnTo>
                  <a:pt x="271" y="163"/>
                </a:lnTo>
                <a:lnTo>
                  <a:pt x="280" y="152"/>
                </a:lnTo>
                <a:lnTo>
                  <a:pt x="291" y="137"/>
                </a:lnTo>
                <a:lnTo>
                  <a:pt x="287" y="143"/>
                </a:lnTo>
                <a:lnTo>
                  <a:pt x="259" y="183"/>
                </a:lnTo>
                <a:lnTo>
                  <a:pt x="251" y="200"/>
                </a:lnTo>
                <a:lnTo>
                  <a:pt x="267" y="173"/>
                </a:lnTo>
                <a:lnTo>
                  <a:pt x="274" y="158"/>
                </a:lnTo>
                <a:lnTo>
                  <a:pt x="303" y="115"/>
                </a:lnTo>
                <a:lnTo>
                  <a:pt x="327" y="85"/>
                </a:lnTo>
                <a:lnTo>
                  <a:pt x="351" y="57"/>
                </a:lnTo>
                <a:lnTo>
                  <a:pt x="373" y="36"/>
                </a:lnTo>
                <a:lnTo>
                  <a:pt x="394" y="19"/>
                </a:lnTo>
                <a:lnTo>
                  <a:pt x="418" y="7"/>
                </a:lnTo>
                <a:lnTo>
                  <a:pt x="451" y="2"/>
                </a:lnTo>
              </a:path>
            </a:pathLst>
          </a:custGeom>
          <a:solidFill>
            <a:schemeClr val="bg1">
              <a:lumMod val="7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149514" name="Rectangle 10"/>
          <p:cNvSpPr>
            <a:spLocks noChangeArrowheads="1"/>
          </p:cNvSpPr>
          <p:nvPr/>
        </p:nvSpPr>
        <p:spPr bwMode="auto">
          <a:xfrm>
            <a:off x="6457887" y="5180719"/>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1707</a:t>
            </a:r>
          </a:p>
        </p:txBody>
      </p:sp>
      <p:sp>
        <p:nvSpPr>
          <p:cNvPr id="149515" name="Rectangle 11"/>
          <p:cNvSpPr>
            <a:spLocks noChangeArrowheads="1"/>
          </p:cNvSpPr>
          <p:nvPr/>
        </p:nvSpPr>
        <p:spPr bwMode="auto">
          <a:xfrm>
            <a:off x="4674006" y="5180719"/>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1687</a:t>
            </a:r>
          </a:p>
        </p:txBody>
      </p:sp>
      <p:sp>
        <p:nvSpPr>
          <p:cNvPr id="149516" name="Rectangle 12"/>
          <p:cNvSpPr>
            <a:spLocks noChangeArrowheads="1"/>
          </p:cNvSpPr>
          <p:nvPr/>
        </p:nvSpPr>
        <p:spPr bwMode="auto">
          <a:xfrm>
            <a:off x="5599855" y="5180719"/>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1697</a:t>
            </a:r>
          </a:p>
        </p:txBody>
      </p:sp>
      <p:sp>
        <p:nvSpPr>
          <p:cNvPr id="149517" name="Line 13"/>
          <p:cNvSpPr>
            <a:spLocks noChangeShapeType="1"/>
          </p:cNvSpPr>
          <p:nvPr/>
        </p:nvSpPr>
        <p:spPr bwMode="auto">
          <a:xfrm flipV="1">
            <a:off x="3295825" y="5058481"/>
            <a:ext cx="5407913" cy="1588"/>
          </a:xfrm>
          <a:prstGeom prst="line">
            <a:avLst/>
          </a:pr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9522" name="Line 18"/>
          <p:cNvSpPr>
            <a:spLocks noChangeShapeType="1"/>
          </p:cNvSpPr>
          <p:nvPr/>
        </p:nvSpPr>
        <p:spPr bwMode="auto">
          <a:xfrm flipH="1">
            <a:off x="6105979" y="3898019"/>
            <a:ext cx="1224630" cy="682625"/>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9524" name="Freeform 20"/>
          <p:cNvSpPr>
            <a:spLocks noChangeArrowheads="1"/>
          </p:cNvSpPr>
          <p:nvPr/>
        </p:nvSpPr>
        <p:spPr bwMode="auto">
          <a:xfrm flipH="1">
            <a:off x="5937822" y="4974345"/>
            <a:ext cx="57008" cy="192087"/>
          </a:xfrm>
          <a:custGeom>
            <a:avLst/>
            <a:gdLst/>
            <a:ahLst/>
            <a:cxnLst>
              <a:cxn ang="0">
                <a:pos x="0" y="0"/>
              </a:cxn>
              <a:cxn ang="0">
                <a:pos x="0" y="2005"/>
              </a:cxn>
            </a:cxnLst>
            <a:rect l="0" t="0" r="r" b="b"/>
            <a:pathLst>
              <a:path w="1" h="2005">
                <a:moveTo>
                  <a:pt x="0" y="0"/>
                </a:moveTo>
                <a:lnTo>
                  <a:pt x="0" y="2005"/>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9525" name="Line 21"/>
          <p:cNvSpPr>
            <a:spLocks noChangeShapeType="1"/>
          </p:cNvSpPr>
          <p:nvPr/>
        </p:nvSpPr>
        <p:spPr bwMode="auto">
          <a:xfrm>
            <a:off x="6695152" y="3402543"/>
            <a:ext cx="0" cy="1755775"/>
          </a:xfrm>
          <a:prstGeom prst="line">
            <a:avLst/>
          </a:prstGeom>
          <a:noFill/>
          <a:ln w="12700">
            <a:solidFill>
              <a:schemeClr val="tx1"/>
            </a:solidFill>
            <a:round/>
            <a:headEnd/>
            <a:tailEn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149526" name="Line 22"/>
          <p:cNvSpPr>
            <a:spLocks noChangeShapeType="1"/>
          </p:cNvSpPr>
          <p:nvPr/>
        </p:nvSpPr>
        <p:spPr bwMode="auto">
          <a:xfrm>
            <a:off x="5221172" y="3366206"/>
            <a:ext cx="0" cy="1798638"/>
          </a:xfrm>
          <a:prstGeom prst="line">
            <a:avLst/>
          </a:prstGeom>
          <a:noFill/>
          <a:ln w="12700">
            <a:solidFill>
              <a:schemeClr val="tx1"/>
            </a:solidFill>
            <a:round/>
            <a:headEnd/>
            <a:tailEn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149523" name="Rectangle 19"/>
          <p:cNvSpPr>
            <a:spLocks noChangeArrowheads="1"/>
          </p:cNvSpPr>
          <p:nvPr/>
        </p:nvSpPr>
        <p:spPr bwMode="auto">
          <a:xfrm>
            <a:off x="7352907" y="3586165"/>
            <a:ext cx="1756059"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Area = .4714</a:t>
            </a:r>
          </a:p>
        </p:txBody>
      </p:sp>
      <p:grpSp>
        <p:nvGrpSpPr>
          <p:cNvPr id="149974" name="Group 470"/>
          <p:cNvGrpSpPr>
            <a:grpSpLocks/>
          </p:cNvGrpSpPr>
          <p:nvPr/>
        </p:nvGrpSpPr>
        <p:grpSpPr bwMode="auto">
          <a:xfrm>
            <a:off x="3633991" y="1939044"/>
            <a:ext cx="4746495" cy="2952750"/>
            <a:chOff x="1195" y="1177"/>
            <a:chExt cx="2998" cy="1860"/>
          </a:xfrm>
        </p:grpSpPr>
        <p:sp>
          <p:nvSpPr>
            <p:cNvPr id="149975" name="Arc 471"/>
            <p:cNvSpPr>
              <a:spLocks/>
            </p:cNvSpPr>
            <p:nvPr/>
          </p:nvSpPr>
          <p:spPr bwMode="auto">
            <a:xfrm rot="4500000">
              <a:off x="2955" y="2310"/>
              <a:ext cx="806" cy="27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9976" name="Arc 472"/>
            <p:cNvSpPr>
              <a:spLocks/>
            </p:cNvSpPr>
            <p:nvPr/>
          </p:nvSpPr>
          <p:spPr bwMode="auto">
            <a:xfrm rot="720000">
              <a:off x="3466" y="2872"/>
              <a:ext cx="727" cy="165"/>
            </a:xfrm>
            <a:custGeom>
              <a:avLst/>
              <a:gdLst>
                <a:gd name="G0" fmla="+- 21038 0 0"/>
                <a:gd name="G1" fmla="+- 0 0 0"/>
                <a:gd name="G2" fmla="+- 21600 0 0"/>
                <a:gd name="T0" fmla="*/ 18899 w 21038"/>
                <a:gd name="T1" fmla="*/ 21494 h 21494"/>
                <a:gd name="T2" fmla="*/ 0 w 21038"/>
                <a:gd name="T3" fmla="*/ 4895 h 21494"/>
                <a:gd name="T4" fmla="*/ 21038 w 21038"/>
                <a:gd name="T5" fmla="*/ 0 h 21494"/>
              </a:gdLst>
              <a:ahLst/>
              <a:cxnLst>
                <a:cxn ang="0">
                  <a:pos x="T0" y="T1"/>
                </a:cxn>
                <a:cxn ang="0">
                  <a:pos x="T2" y="T3"/>
                </a:cxn>
                <a:cxn ang="0">
                  <a:pos x="T4" y="T5"/>
                </a:cxn>
              </a:cxnLst>
              <a:rect l="0" t="0" r="r" b="b"/>
              <a:pathLst>
                <a:path w="21038" h="21494" fill="none" extrusionOk="0">
                  <a:moveTo>
                    <a:pt x="18899" y="21493"/>
                  </a:moveTo>
                  <a:cubicBezTo>
                    <a:pt x="9695" y="20577"/>
                    <a:pt x="2096" y="13903"/>
                    <a:pt x="-1" y="4895"/>
                  </a:cubicBezTo>
                </a:path>
                <a:path w="21038" h="21494" stroke="0" extrusionOk="0">
                  <a:moveTo>
                    <a:pt x="18899" y="21493"/>
                  </a:moveTo>
                  <a:cubicBezTo>
                    <a:pt x="9695" y="20577"/>
                    <a:pt x="2096" y="13903"/>
                    <a:pt x="-1" y="4895"/>
                  </a:cubicBezTo>
                  <a:lnTo>
                    <a:pt x="21038"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9977" name="Arc 473"/>
            <p:cNvSpPr>
              <a:spLocks/>
            </p:cNvSpPr>
            <p:nvPr/>
          </p:nvSpPr>
          <p:spPr bwMode="auto">
            <a:xfrm rot="6300000">
              <a:off x="1950" y="1543"/>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9978" name="Arc 474"/>
            <p:cNvSpPr>
              <a:spLocks/>
            </p:cNvSpPr>
            <p:nvPr/>
          </p:nvSpPr>
          <p:spPr bwMode="auto">
            <a:xfrm rot="16980000">
              <a:off x="1574" y="2304"/>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9979" name="Arc 475"/>
            <p:cNvSpPr>
              <a:spLocks/>
            </p:cNvSpPr>
            <p:nvPr/>
          </p:nvSpPr>
          <p:spPr bwMode="auto">
            <a:xfrm rot="15300000">
              <a:off x="2411" y="1545"/>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149980" name="Arc 476"/>
            <p:cNvSpPr>
              <a:spLocks/>
            </p:cNvSpPr>
            <p:nvPr/>
          </p:nvSpPr>
          <p:spPr bwMode="auto">
            <a:xfrm rot="20700000">
              <a:off x="1195" y="2859"/>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32" name="Text Box 606"/>
              <p:cNvSpPr txBox="1">
                <a:spLocks noChangeArrowheads="1"/>
              </p:cNvSpPr>
              <p:nvPr/>
            </p:nvSpPr>
            <p:spPr bwMode="auto">
              <a:xfrm>
                <a:off x="6303784" y="1865139"/>
                <a:ext cx="3127426" cy="830997"/>
              </a:xfrm>
              <a:prstGeom prst="rect">
                <a:avLst/>
              </a:prstGeom>
              <a:noFill/>
              <a:ln w="12700">
                <a:noFill/>
                <a:miter lim="800000"/>
                <a:headEnd/>
                <a:tailEnd/>
              </a:ln>
              <a:effectLst/>
            </p:spPr>
            <p:txBody>
              <a:bodyPr wrap="square">
                <a:spAutoFit/>
              </a:bodyPr>
              <a:lstStyle/>
              <a:p>
                <a:r>
                  <a:rPr lang="en-US" sz="2400" dirty="0">
                    <a:solidFill>
                      <a:srgbClr val="000000"/>
                    </a:solidFill>
                    <a:effectLst/>
                    <a:latin typeface="+mn-lt"/>
                    <a:cs typeface="Arial" panose="020B0604020202020204" pitchFamily="34" charset="0"/>
                  </a:rPr>
                  <a:t>Sampling Distribution</a:t>
                </a:r>
              </a:p>
              <a:p>
                <a:r>
                  <a:rPr lang="en-US" sz="2400" dirty="0">
                    <a:solidFill>
                      <a:srgbClr val="000000"/>
                    </a:solidFill>
                    <a:effectLst/>
                    <a:latin typeface="+mn-lt"/>
                    <a:cs typeface="Arial" panose="020B0604020202020204" pitchFamily="34" charset="0"/>
                  </a:rPr>
                  <a:t>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for SAT Scores</a:t>
                </a:r>
              </a:p>
            </p:txBody>
          </p:sp>
        </mc:Choice>
        <mc:Fallback xmlns="">
          <p:sp>
            <p:nvSpPr>
              <p:cNvPr id="32" name="Text Box 606"/>
              <p:cNvSpPr txBox="1">
                <a:spLocks noRot="1" noChangeAspect="1" noMove="1" noResize="1" noEditPoints="1" noAdjustHandles="1" noChangeArrowheads="1" noChangeShapeType="1" noTextEdit="1"/>
              </p:cNvSpPr>
              <p:nvPr/>
            </p:nvSpPr>
            <p:spPr bwMode="auto">
              <a:xfrm>
                <a:off x="6303784" y="1865139"/>
                <a:ext cx="3127426" cy="830997"/>
              </a:xfrm>
              <a:prstGeom prst="rect">
                <a:avLst/>
              </a:prstGeom>
              <a:blipFill rotWithShape="1">
                <a:blip r:embed="rId3"/>
                <a:stretch>
                  <a:fillRect t="-5882" b="-16176"/>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76286" y="2701837"/>
                <a:ext cx="1418914" cy="461665"/>
              </a:xfrm>
              <a:prstGeom prst="rect">
                <a:avLst/>
              </a:prstGeom>
              <a:noFill/>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oMath>
                </a14:m>
                <a:r>
                  <a:rPr lang="en-US" sz="2400" dirty="0">
                    <a:solidFill>
                      <a:srgbClr val="000000"/>
                    </a:solidFill>
                    <a:effectLst/>
                    <a:latin typeface="+mn-lt"/>
                    <a:cs typeface="Arial" panose="020B0604020202020204" pitchFamily="34" charset="0"/>
                  </a:rPr>
                  <a:t>= 15.96</a:t>
                </a:r>
              </a:p>
            </p:txBody>
          </p:sp>
        </mc:Choice>
        <mc:Fallback xmlns="">
          <p:sp>
            <p:nvSpPr>
              <p:cNvPr id="33" name="TextBox 32"/>
              <p:cNvSpPr txBox="1">
                <a:spLocks noRot="1" noChangeAspect="1" noMove="1" noResize="1" noEditPoints="1" noAdjustHandles="1" noChangeArrowheads="1" noChangeShapeType="1" noTextEdit="1"/>
              </p:cNvSpPr>
              <p:nvPr/>
            </p:nvSpPr>
            <p:spPr>
              <a:xfrm>
                <a:off x="3476286" y="2701837"/>
                <a:ext cx="1418914" cy="461665"/>
              </a:xfrm>
              <a:prstGeom prst="rect">
                <a:avLst/>
              </a:prstGeom>
              <a:blipFill rotWithShape="1">
                <a:blip r:embed="rId4"/>
                <a:stretch>
                  <a:fillRect t="-10526" r="-600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784341" y="4816977"/>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8784341" y="4816977"/>
                <a:ext cx="442429" cy="461665"/>
              </a:xfrm>
              <a:prstGeom prst="rect">
                <a:avLst/>
              </a:prstGeom>
              <a:blipFill rotWithShape="1">
                <a:blip r:embed="rId5"/>
                <a:stretch>
                  <a:fillRect r="-2191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36</a:t>
            </a:fld>
            <a:endParaRPr lang="en-US"/>
          </a:p>
        </p:txBody>
      </p:sp>
      <mc:AlternateContent xmlns:mc="http://schemas.openxmlformats.org/markup-compatibility/2006" xmlns:a14="http://schemas.microsoft.com/office/drawing/2010/main">
        <mc:Choice Requires="a14">
          <p:sp>
            <p:nvSpPr>
              <p:cNvPr id="27" name="Text Box 13"/>
              <p:cNvSpPr txBox="1">
                <a:spLocks noChangeArrowheads="1"/>
              </p:cNvSpPr>
              <p:nvPr/>
            </p:nvSpPr>
            <p:spPr bwMode="auto">
              <a:xfrm>
                <a:off x="883505" y="560264"/>
                <a:ext cx="7463464"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for SAT Scores   </a:t>
                </a:r>
              </a:p>
            </p:txBody>
          </p:sp>
        </mc:Choice>
        <mc:Fallback xmlns="">
          <p:sp>
            <p:nvSpPr>
              <p:cNvPr id="27" name="Text Box 13"/>
              <p:cNvSpPr txBox="1">
                <a:spLocks noRot="1" noChangeAspect="1" noMove="1" noResize="1" noEditPoints="1" noAdjustHandles="1" noChangeArrowheads="1" noChangeShapeType="1" noTextEdit="1"/>
              </p:cNvSpPr>
              <p:nvPr/>
            </p:nvSpPr>
            <p:spPr bwMode="auto">
              <a:xfrm>
                <a:off x="883505" y="560264"/>
                <a:ext cx="7463464" cy="584775"/>
              </a:xfrm>
              <a:prstGeom prst="rect">
                <a:avLst/>
              </a:prstGeom>
              <a:blipFill rotWithShape="1">
                <a:blip r:embed="rId6"/>
                <a:stretch>
                  <a:fillRect l="-2124" t="-12500" b="-34375"/>
                </a:stretch>
              </a:blipFill>
              <a:ln w="12700">
                <a:noFill/>
                <a:miter lim="800000"/>
                <a:headEnd/>
                <a:tailEnd/>
              </a:ln>
              <a:effectLst/>
            </p:spPr>
            <p:txBody>
              <a:bodyPr/>
              <a:lstStyle/>
              <a:p>
                <a:r>
                  <a:rPr lang="en-US">
                    <a:noFill/>
                  </a:rPr>
                  <a:t> </a:t>
                </a:r>
              </a:p>
            </p:txBody>
          </p:sp>
        </mc:Fallback>
      </mc:AlternateContent>
      <p:sp>
        <p:nvSpPr>
          <p:cNvPr id="28" name="Rectangle 162"/>
          <p:cNvSpPr>
            <a:spLocks noChangeArrowheads="1"/>
          </p:cNvSpPr>
          <p:nvPr/>
        </p:nvSpPr>
        <p:spPr bwMode="auto">
          <a:xfrm>
            <a:off x="902207" y="1106489"/>
            <a:ext cx="7675048" cy="566737"/>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8835" name="Rectangle 3"/>
              <p:cNvSpPr>
                <a:spLocks noChangeArrowheads="1"/>
              </p:cNvSpPr>
              <p:nvPr/>
            </p:nvSpPr>
            <p:spPr bwMode="auto">
              <a:xfrm>
                <a:off x="873226" y="682907"/>
                <a:ext cx="10337562" cy="814387"/>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Relationship Between the </a:t>
                </a:r>
                <a:r>
                  <a:rPr lang="en-US" sz="3200">
                    <a:solidFill>
                      <a:schemeClr val="tx1"/>
                    </a:solidFill>
                    <a:effectLst/>
                    <a:latin typeface="+mn-lt"/>
                    <a:cs typeface="Arial" panose="020B0604020202020204" pitchFamily="34" charset="0"/>
                  </a:rPr>
                  <a:t>Sample Size</a:t>
                </a:r>
                <a:r>
                  <a:rPr lang="en-US" sz="3200">
                    <a:effectLst/>
                    <a:latin typeface="+mn-lt"/>
                    <a:cs typeface="Arial" panose="020B0604020202020204" pitchFamily="34" charset="0"/>
                  </a:rPr>
                  <a:t> </a:t>
                </a:r>
                <a:r>
                  <a:rPr lang="en-US" sz="3200">
                    <a:solidFill>
                      <a:schemeClr val="tx1"/>
                    </a:solidFill>
                    <a:effectLst/>
                    <a:latin typeface="+mn-lt"/>
                    <a:cs typeface="Arial" panose="020B0604020202020204" pitchFamily="34" charset="0"/>
                  </a:rPr>
                  <a:t>and </a:t>
                </a:r>
                <a:r>
                  <a:rPr lang="en-US" sz="3200" dirty="0">
                    <a:solidFill>
                      <a:schemeClr val="tx1"/>
                    </a:solidFill>
                    <a:effectLst/>
                    <a:latin typeface="+mn-lt"/>
                    <a:cs typeface="Arial" panose="020B0604020202020204" pitchFamily="34" charset="0"/>
                  </a:rPr>
                  <a:t>the Sampling Distribution of </a:t>
                </a:r>
                <a14:m>
                  <m:oMath xmlns:m="http://schemas.openxmlformats.org/officeDocument/2006/math">
                    <m:acc>
                      <m:accPr>
                        <m:chr m:val="̅"/>
                        <m:ctrlPr>
                          <a:rPr lang="en-US" sz="3200" i="1">
                            <a:solidFill>
                              <a:schemeClr val="tx1"/>
                            </a:solidFill>
                            <a:effectLst/>
                            <a:latin typeface="Cambria Math" panose="02040503050406030204" pitchFamily="18" charset="0"/>
                          </a:rPr>
                        </m:ctrlPr>
                      </m:accPr>
                      <m:e>
                        <m:r>
                          <a:rPr lang="en-US" sz="3200" b="0" i="1">
                            <a:solidFill>
                              <a:schemeClr val="tx1"/>
                            </a:solidFill>
                            <a:effectLst/>
                            <a:latin typeface="Cambria Math"/>
                          </a:rPr>
                          <m:t>𝑥</m:t>
                        </m:r>
                      </m:e>
                    </m:acc>
                  </m:oMath>
                </a14:m>
                <a:endParaRPr lang="en-US" sz="3200" dirty="0">
                  <a:solidFill>
                    <a:schemeClr val="tx1"/>
                  </a:solidFill>
                  <a:effectLst/>
                  <a:latin typeface="+mn-lt"/>
                  <a:cs typeface="Arial" panose="020B0604020202020204" pitchFamily="34" charset="0"/>
                </a:endParaRPr>
              </a:p>
            </p:txBody>
          </p:sp>
        </mc:Choice>
        <mc:Fallback xmlns="">
          <p:sp>
            <p:nvSpPr>
              <p:cNvPr id="248835" name="Rectangle 3"/>
              <p:cNvSpPr>
                <a:spLocks noRot="1" noChangeAspect="1" noMove="1" noResize="1" noEditPoints="1" noAdjustHandles="1" noChangeArrowheads="1" noChangeShapeType="1" noTextEdit="1"/>
              </p:cNvSpPr>
              <p:nvPr/>
            </p:nvSpPr>
            <p:spPr bwMode="auto">
              <a:xfrm>
                <a:off x="873226" y="682907"/>
                <a:ext cx="10337562" cy="814387"/>
              </a:xfrm>
              <a:prstGeom prst="rect">
                <a:avLst/>
              </a:prstGeom>
              <a:blipFill rotWithShape="1">
                <a:blip r:embed="rId3"/>
                <a:stretch>
                  <a:fillRect l="-1474" t="-25373" b="-40299"/>
                </a:stretch>
              </a:blipFill>
              <a:ln w="12700">
                <a:noFill/>
                <a:miter lim="800000"/>
                <a:headEnd/>
                <a:tailEnd/>
              </a:ln>
              <a:effectLst/>
            </p:spPr>
            <p:txBody>
              <a:bodyPr/>
              <a:lstStyle/>
              <a:p>
                <a:r>
                  <a:rPr lang="en-US">
                    <a:noFill/>
                  </a:rPr>
                  <a:t> </a:t>
                </a:r>
              </a:p>
            </p:txBody>
          </p:sp>
        </mc:Fallback>
      </mc:AlternateContent>
      <p:sp>
        <p:nvSpPr>
          <p:cNvPr id="248982" name="Text Box 150"/>
          <p:cNvSpPr txBox="1">
            <a:spLocks noChangeArrowheads="1"/>
          </p:cNvSpPr>
          <p:nvPr/>
        </p:nvSpPr>
        <p:spPr bwMode="auto">
          <a:xfrm>
            <a:off x="1344982" y="2111028"/>
            <a:ext cx="9904718" cy="830997"/>
          </a:xfrm>
          <a:prstGeom prst="rect">
            <a:avLst/>
          </a:prstGeom>
          <a:noFill/>
          <a:ln w="12700">
            <a:noFill/>
            <a:miter lim="800000"/>
            <a:headEnd/>
            <a:tailEnd/>
          </a:ln>
          <a:effectLst/>
        </p:spPr>
        <p:txBody>
          <a:bodyPr wrap="square">
            <a:spAutoFit/>
          </a:bodyPr>
          <a:lstStyle/>
          <a:p>
            <a:pPr marL="338138" indent="-338138" algn="l">
              <a:buFontTx/>
              <a:buChar char="•"/>
            </a:pPr>
            <a:r>
              <a:rPr lang="en-US" sz="2400" dirty="0">
                <a:solidFill>
                  <a:srgbClr val="000000"/>
                </a:solidFill>
                <a:effectLst/>
                <a:latin typeface="+mn-lt"/>
                <a:cs typeface="Arial" panose="020B0604020202020204" pitchFamily="34" charset="0"/>
              </a:rPr>
              <a:t>Suppose we select a simple random sample of 100 applicants instead of the 30 originally considered.</a:t>
            </a:r>
          </a:p>
        </p:txBody>
      </p:sp>
      <mc:AlternateContent xmlns:mc="http://schemas.openxmlformats.org/markup-compatibility/2006" xmlns:a14="http://schemas.microsoft.com/office/drawing/2010/main">
        <mc:Choice Requires="a14">
          <p:sp>
            <p:nvSpPr>
              <p:cNvPr id="248981" name="Text Box 149"/>
              <p:cNvSpPr txBox="1">
                <a:spLocks noChangeArrowheads="1"/>
              </p:cNvSpPr>
              <p:nvPr/>
            </p:nvSpPr>
            <p:spPr bwMode="auto">
              <a:xfrm>
                <a:off x="1344982" y="2928943"/>
                <a:ext cx="10033516" cy="461665"/>
              </a:xfrm>
              <a:prstGeom prst="rect">
                <a:avLst/>
              </a:prstGeom>
              <a:noFill/>
              <a:ln w="12700">
                <a:noFill/>
                <a:miter lim="800000"/>
                <a:headEnd/>
                <a:tailEnd/>
              </a:ln>
              <a:effectLst/>
            </p:spPr>
            <p:txBody>
              <a:bodyPr>
                <a:spAutoFit/>
              </a:bodyPr>
              <a:lstStyle/>
              <a:p>
                <a:pPr marL="338138" indent="-338138" algn="l">
                  <a:buFontTx/>
                  <a:buChar char="•"/>
                </a:pPr>
                <a:r>
                  <a:rPr lang="en-US" sz="2400" i="1" dirty="0">
                    <a:solidFill>
                      <a:srgbClr val="000000"/>
                    </a:solidFill>
                    <a:effectLst/>
                    <a:latin typeface="+mn-lt"/>
                    <a:cs typeface="Arial" panose="020B0604020202020204" pitchFamily="34" charset="0"/>
                  </a:rPr>
                  <a:t>E(</a:t>
                </a:r>
                <a14:m>
                  <m:oMath xmlns:m="http://schemas.openxmlformats.org/officeDocument/2006/math">
                    <m:acc>
                      <m:accPr>
                        <m:chr m:val="̅"/>
                        <m:ctrlPr>
                          <a:rPr lang="en-US" sz="2400" i="1">
                            <a:solidFill>
                              <a:srgbClr val="000000"/>
                            </a:solidFill>
                            <a:effectLst/>
                            <a:latin typeface="Cambria Math" panose="02040503050406030204" pitchFamily="18" charset="0"/>
                          </a:rPr>
                        </m:ctrlPr>
                      </m:accPr>
                      <m:e>
                        <m:r>
                          <a:rPr lang="en-US" sz="2400" b="0" i="1">
                            <a:solidFill>
                              <a:srgbClr val="000000"/>
                            </a:solidFill>
                            <a:effectLst/>
                            <a:latin typeface="Cambria Math"/>
                          </a:rPr>
                          <m:t>𝑥</m:t>
                        </m:r>
                      </m:e>
                    </m:acc>
                  </m:oMath>
                </a14:m>
                <a:r>
                  <a:rPr lang="en-US" sz="2400" i="1">
                    <a:solidFill>
                      <a:srgbClr val="000000"/>
                    </a:solidFill>
                    <a:effectLst/>
                    <a:latin typeface="+mn-lt"/>
                    <a:cs typeface="Arial" panose="020B0604020202020204" pitchFamily="34" charset="0"/>
                  </a:rPr>
                  <a:t>) =</a:t>
                </a:r>
                <a:r>
                  <a:rPr lang="en-US" sz="2400" i="1">
                    <a:solidFill>
                      <a:srgbClr val="000000"/>
                    </a:solidFill>
                    <a:effectLst/>
                    <a:latin typeface="Symbol" panose="05050102010706020507" pitchFamily="18" charset="2"/>
                    <a:cs typeface="Arial" panose="020B0604020202020204" pitchFamily="34" charset="0"/>
                  </a:rPr>
                  <a:t> </a:t>
                </a:r>
                <a:r>
                  <a:rPr lang="en-US" sz="2400" dirty="0">
                    <a:solidFill>
                      <a:srgbClr val="000000"/>
                    </a:solidFill>
                    <a:effectLst/>
                    <a:latin typeface="+mn-lt"/>
                    <a:cs typeface="Arial" panose="020B0604020202020204" pitchFamily="34" charset="0"/>
                  </a:rPr>
                  <a:t>regardless of the sample size.  In our example,</a:t>
                </a:r>
                <a:r>
                  <a:rPr lang="en-US" sz="2400" i="1" dirty="0">
                    <a:solidFill>
                      <a:srgbClr val="000000"/>
                    </a:solidFill>
                    <a:effectLst/>
                    <a:latin typeface="+mn-lt"/>
                    <a:cs typeface="Arial" panose="020B0604020202020204" pitchFamily="34" charset="0"/>
                  </a:rPr>
                  <a:t> E</a:t>
                </a:r>
                <a:r>
                  <a:rPr lang="en-US" sz="2400" dirty="0">
                    <a:solidFill>
                      <a:srgbClr val="000000"/>
                    </a:solidFill>
                    <a:effectLst/>
                    <a:latin typeface="+mn-lt"/>
                    <a:cs typeface="Arial" panose="020B0604020202020204" pitchFamily="34" charset="0"/>
                  </a:rPr>
                  <a:t>(</a:t>
                </a:r>
                <a14:m>
                  <m:oMath xmlns:m="http://schemas.openxmlformats.org/officeDocument/2006/math">
                    <m:acc>
                      <m:accPr>
                        <m:chr m:val="̅"/>
                        <m:ctrlPr>
                          <a:rPr lang="en-US" sz="2400" i="1">
                            <a:solidFill>
                              <a:srgbClr val="000000"/>
                            </a:solidFill>
                            <a:effectLst/>
                            <a:latin typeface="Cambria Math" panose="02040503050406030204" pitchFamily="18" charset="0"/>
                          </a:rPr>
                        </m:ctrlPr>
                      </m:accPr>
                      <m:e>
                        <m:r>
                          <a:rPr lang="en-US" sz="2400" b="0" i="1">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remains at 1697.</a:t>
                </a:r>
              </a:p>
            </p:txBody>
          </p:sp>
        </mc:Choice>
        <mc:Fallback xmlns="">
          <p:sp>
            <p:nvSpPr>
              <p:cNvPr id="248981" name="Text Box 149"/>
              <p:cNvSpPr txBox="1">
                <a:spLocks noRot="1" noChangeAspect="1" noMove="1" noResize="1" noEditPoints="1" noAdjustHandles="1" noChangeArrowheads="1" noChangeShapeType="1" noTextEdit="1"/>
              </p:cNvSpPr>
              <p:nvPr/>
            </p:nvSpPr>
            <p:spPr bwMode="auto">
              <a:xfrm>
                <a:off x="1344982" y="2928943"/>
                <a:ext cx="10033516" cy="461665"/>
              </a:xfrm>
              <a:prstGeom prst="rect">
                <a:avLst/>
              </a:prstGeom>
              <a:blipFill>
                <a:blip r:embed="rId4"/>
                <a:stretch>
                  <a:fillRect l="-972" t="-13158" b="-30263"/>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8980" name="Text Box 148"/>
              <p:cNvSpPr txBox="1">
                <a:spLocks noChangeArrowheads="1"/>
              </p:cNvSpPr>
              <p:nvPr/>
            </p:nvSpPr>
            <p:spPr bwMode="auto">
              <a:xfrm>
                <a:off x="1344982" y="3755501"/>
                <a:ext cx="9904718" cy="1200329"/>
              </a:xfrm>
              <a:prstGeom prst="rect">
                <a:avLst/>
              </a:prstGeom>
              <a:noFill/>
              <a:ln w="12700">
                <a:noFill/>
                <a:miter lim="800000"/>
                <a:headEnd/>
                <a:tailEnd/>
              </a:ln>
              <a:effectLst/>
            </p:spPr>
            <p:txBody>
              <a:bodyPr wrap="square">
                <a:spAutoFit/>
              </a:bodyPr>
              <a:lstStyle/>
              <a:p>
                <a:pPr marL="338138" indent="-338138" algn="l">
                  <a:buFontTx/>
                  <a:buChar char="•"/>
                </a:pPr>
                <a:r>
                  <a:rPr lang="en-US" sz="2400" dirty="0">
                    <a:solidFill>
                      <a:srgbClr val="000000"/>
                    </a:solidFill>
                    <a:effectLst/>
                    <a:latin typeface="+mn-lt"/>
                    <a:cs typeface="Arial" panose="020B0604020202020204" pitchFamily="34" charset="0"/>
                  </a:rPr>
                  <a:t>Whenever the sample size is increased, the standard error of the mean </a:t>
                </a:r>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oMath>
                </a14:m>
                <a:r>
                  <a:rPr lang="en-US" sz="2400" dirty="0">
                    <a:solidFill>
                      <a:srgbClr val="000000"/>
                    </a:solidFill>
                    <a:effectLst/>
                    <a:latin typeface="+mn-lt"/>
                    <a:cs typeface="Arial" panose="020B0604020202020204" pitchFamily="34" charset="0"/>
                  </a:rPr>
                  <a:t> is decreased.  With the increase in the sample size to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100, the standard error of the mean is decreased from 15.96 to:</a:t>
                </a:r>
              </a:p>
            </p:txBody>
          </p:sp>
        </mc:Choice>
        <mc:Fallback xmlns="">
          <p:sp>
            <p:nvSpPr>
              <p:cNvPr id="248980" name="Text Box 148"/>
              <p:cNvSpPr txBox="1">
                <a:spLocks noRot="1" noChangeAspect="1" noMove="1" noResize="1" noEditPoints="1" noAdjustHandles="1" noChangeArrowheads="1" noChangeShapeType="1" noTextEdit="1"/>
              </p:cNvSpPr>
              <p:nvPr/>
            </p:nvSpPr>
            <p:spPr bwMode="auto">
              <a:xfrm>
                <a:off x="1344982" y="3755501"/>
                <a:ext cx="9904718" cy="1200329"/>
              </a:xfrm>
              <a:prstGeom prst="rect">
                <a:avLst/>
              </a:prstGeom>
              <a:blipFill rotWithShape="1">
                <a:blip r:embed="rId5"/>
                <a:stretch>
                  <a:fillRect l="-985" t="-4569" b="-10660"/>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610234" y="5004116"/>
                <a:ext cx="6933372" cy="843885"/>
              </a:xfrm>
              <a:prstGeom prst="rect">
                <a:avLst/>
              </a:prstGeom>
              <a:noFill/>
              <a:effectLst/>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r>
                      <a:rPr lang="en-US" sz="2400" b="0" i="1" smtClean="0">
                        <a:solidFill>
                          <a:srgbClr val="000000"/>
                        </a:solidFill>
                        <a:effectLst/>
                        <a:latin typeface="Cambria Math"/>
                      </a:rPr>
                      <m:t>=</m:t>
                    </m:r>
                    <m:rad>
                      <m:radPr>
                        <m:degHide m:val="on"/>
                        <m:ctrlPr>
                          <a:rPr lang="en-US" sz="2400" b="0" i="1" smtClean="0">
                            <a:solidFill>
                              <a:srgbClr val="000000"/>
                            </a:solidFill>
                            <a:effectLst/>
                            <a:latin typeface="Cambria Math" panose="02040503050406030204" pitchFamily="18" charset="0"/>
                          </a:rPr>
                        </m:ctrlPr>
                      </m:radPr>
                      <m:deg/>
                      <m:e>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a:rPr>
                              <m:t>𝑁</m:t>
                            </m:r>
                            <m:r>
                              <a:rPr lang="en-US" sz="2400" b="0" i="1" smtClean="0">
                                <a:solidFill>
                                  <a:srgbClr val="000000"/>
                                </a:solidFill>
                                <a:effectLst/>
                                <a:latin typeface="Cambria Math"/>
                              </a:rPr>
                              <m:t>−</m:t>
                            </m:r>
                            <m:r>
                              <a:rPr lang="en-US" sz="2400" b="0" i="1" smtClean="0">
                                <a:solidFill>
                                  <a:srgbClr val="000000"/>
                                </a:solidFill>
                                <a:effectLst/>
                                <a:latin typeface="Cambria Math"/>
                              </a:rPr>
                              <m:t>𝑛</m:t>
                            </m:r>
                          </m:num>
                          <m:den>
                            <m:r>
                              <a:rPr lang="en-US" sz="2400" b="0" i="1" smtClean="0">
                                <a:solidFill>
                                  <a:srgbClr val="000000"/>
                                </a:solidFill>
                                <a:effectLst/>
                                <a:latin typeface="Cambria Math"/>
                              </a:rPr>
                              <m:t>𝑁</m:t>
                            </m:r>
                            <m:r>
                              <a:rPr lang="en-US" sz="2400" b="0" i="1" smtClean="0">
                                <a:solidFill>
                                  <a:srgbClr val="000000"/>
                                </a:solidFill>
                                <a:effectLst/>
                                <a:latin typeface="Cambria Math"/>
                              </a:rPr>
                              <m:t>−1</m:t>
                            </m:r>
                          </m:den>
                        </m:f>
                      </m:e>
                    </m:rad>
                    <m:d>
                      <m:dPr>
                        <m:ctrlPr>
                          <a:rPr lang="en-US" sz="2400" b="0" i="1" smtClean="0">
                            <a:solidFill>
                              <a:srgbClr val="000000"/>
                            </a:solidFill>
                            <a:effectLst/>
                            <a:latin typeface="Cambria Math" panose="02040503050406030204" pitchFamily="18" charset="0"/>
                          </a:rPr>
                        </m:ctrlPr>
                      </m:dPr>
                      <m:e>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a:ea typeface="Cambria Math"/>
                              </a:rPr>
                              <m:t>𝜎</m:t>
                            </m:r>
                          </m:num>
                          <m:den>
                            <m:rad>
                              <m:radPr>
                                <m:degHide m:val="on"/>
                                <m:ctrlPr>
                                  <a:rPr lang="en-US" sz="2400" b="0" i="1" smtClean="0">
                                    <a:solidFill>
                                      <a:srgbClr val="000000"/>
                                    </a:solidFill>
                                    <a:effectLst/>
                                    <a:latin typeface="Cambria Math" panose="02040503050406030204" pitchFamily="18" charset="0"/>
                                  </a:rPr>
                                </m:ctrlPr>
                              </m:radPr>
                              <m:deg/>
                              <m:e>
                                <m:r>
                                  <a:rPr lang="en-US" sz="2400" b="0" i="1" smtClean="0">
                                    <a:solidFill>
                                      <a:srgbClr val="000000"/>
                                    </a:solidFill>
                                    <a:effectLst/>
                                    <a:latin typeface="Cambria Math"/>
                                  </a:rPr>
                                  <m:t>𝑛</m:t>
                                </m:r>
                              </m:e>
                            </m:rad>
                          </m:den>
                        </m:f>
                      </m:e>
                    </m:d>
                  </m:oMath>
                </a14:m>
                <a:r>
                  <a:rPr lang="en-US" sz="2400" dirty="0">
                    <a:solidFill>
                      <a:srgbClr val="000000"/>
                    </a:solidFill>
                    <a:effectLst/>
                    <a:latin typeface="+mn-lt"/>
                    <a:cs typeface="Arial" panose="020B0604020202020204" pitchFamily="34" charset="0"/>
                  </a:rPr>
                  <a:t>=</a:t>
                </a:r>
                <a14:m>
                  <m:oMath xmlns:m="http://schemas.openxmlformats.org/officeDocument/2006/math">
                    <m:rad>
                      <m:radPr>
                        <m:degHide m:val="on"/>
                        <m:ctrlPr>
                          <a:rPr lang="en-US" sz="2400" i="1" dirty="0" smtClean="0">
                            <a:solidFill>
                              <a:srgbClr val="000000"/>
                            </a:solidFill>
                            <a:effectLst/>
                            <a:latin typeface="Cambria Math" panose="02040503050406030204" pitchFamily="18" charset="0"/>
                          </a:rPr>
                        </m:ctrlPr>
                      </m:radPr>
                      <m:deg/>
                      <m:e>
                        <m:f>
                          <m:fPr>
                            <m:ctrlPr>
                              <a:rPr lang="en-US" sz="2400" i="1" dirty="0" smtClean="0">
                                <a:solidFill>
                                  <a:srgbClr val="000000"/>
                                </a:solidFill>
                                <a:effectLst/>
                                <a:latin typeface="Cambria Math" panose="02040503050406030204" pitchFamily="18" charset="0"/>
                              </a:rPr>
                            </m:ctrlPr>
                          </m:fPr>
                          <m:num>
                            <m:r>
                              <a:rPr lang="en-US" sz="2400" b="0" i="1" dirty="0" smtClean="0">
                                <a:solidFill>
                                  <a:srgbClr val="000000"/>
                                </a:solidFill>
                                <a:effectLst/>
                                <a:latin typeface="Cambria Math"/>
                              </a:rPr>
                              <m:t>900−100</m:t>
                            </m:r>
                          </m:num>
                          <m:den>
                            <m:r>
                              <a:rPr lang="en-US" sz="2400" b="0" i="1" dirty="0" smtClean="0">
                                <a:solidFill>
                                  <a:srgbClr val="000000"/>
                                </a:solidFill>
                                <a:effectLst/>
                                <a:latin typeface="Cambria Math"/>
                              </a:rPr>
                              <m:t>900−1</m:t>
                            </m:r>
                          </m:den>
                        </m:f>
                      </m:e>
                    </m:rad>
                    <m:d>
                      <m:dPr>
                        <m:ctrlPr>
                          <a:rPr lang="en-US" sz="2400" i="1" dirty="0" smtClean="0">
                            <a:solidFill>
                              <a:srgbClr val="000000"/>
                            </a:solidFill>
                            <a:effectLst/>
                            <a:latin typeface="Cambria Math" panose="02040503050406030204" pitchFamily="18" charset="0"/>
                          </a:rPr>
                        </m:ctrlPr>
                      </m:dPr>
                      <m:e>
                        <m:f>
                          <m:fPr>
                            <m:ctrlPr>
                              <a:rPr lang="en-US" sz="2400" i="1" dirty="0" smtClean="0">
                                <a:solidFill>
                                  <a:srgbClr val="000000"/>
                                </a:solidFill>
                                <a:effectLst/>
                                <a:latin typeface="Cambria Math" panose="02040503050406030204" pitchFamily="18" charset="0"/>
                              </a:rPr>
                            </m:ctrlPr>
                          </m:fPr>
                          <m:num>
                            <m:r>
                              <a:rPr lang="en-US" sz="2400" b="0" i="1" dirty="0" smtClean="0">
                                <a:solidFill>
                                  <a:srgbClr val="000000"/>
                                </a:solidFill>
                                <a:effectLst/>
                                <a:latin typeface="Cambria Math"/>
                              </a:rPr>
                              <m:t>87.4</m:t>
                            </m:r>
                          </m:num>
                          <m:den>
                            <m:rad>
                              <m:radPr>
                                <m:degHide m:val="on"/>
                                <m:ctrlPr>
                                  <a:rPr lang="en-US" sz="2400" i="1" dirty="0" smtClean="0">
                                    <a:solidFill>
                                      <a:srgbClr val="000000"/>
                                    </a:solidFill>
                                    <a:effectLst/>
                                    <a:latin typeface="Cambria Math" panose="02040503050406030204" pitchFamily="18" charset="0"/>
                                  </a:rPr>
                                </m:ctrlPr>
                              </m:radPr>
                              <m:deg/>
                              <m:e>
                                <m:r>
                                  <a:rPr lang="en-US" sz="2400" b="0" i="1" dirty="0" smtClean="0">
                                    <a:solidFill>
                                      <a:srgbClr val="000000"/>
                                    </a:solidFill>
                                    <a:effectLst/>
                                    <a:latin typeface="Cambria Math"/>
                                  </a:rPr>
                                  <m:t>100</m:t>
                                </m:r>
                              </m:e>
                            </m:rad>
                          </m:den>
                        </m:f>
                      </m:e>
                    </m:d>
                  </m:oMath>
                </a14:m>
                <a:r>
                  <a:rPr lang="en-US" sz="2400" dirty="0">
                    <a:solidFill>
                      <a:srgbClr val="000000"/>
                    </a:solidFill>
                    <a:effectLst/>
                    <a:latin typeface="+mn-lt"/>
                    <a:cs typeface="Arial" panose="020B0604020202020204" pitchFamily="34" charset="0"/>
                  </a:rPr>
                  <a:t> =.9433(8.74) = 8.2</a:t>
                </a:r>
              </a:p>
            </p:txBody>
          </p:sp>
        </mc:Choice>
        <mc:Fallback xmlns="">
          <p:sp>
            <p:nvSpPr>
              <p:cNvPr id="18" name="TextBox 17"/>
              <p:cNvSpPr txBox="1">
                <a:spLocks noRot="1" noChangeAspect="1" noMove="1" noResize="1" noEditPoints="1" noAdjustHandles="1" noChangeArrowheads="1" noChangeShapeType="1" noTextEdit="1"/>
              </p:cNvSpPr>
              <p:nvPr/>
            </p:nvSpPr>
            <p:spPr>
              <a:xfrm>
                <a:off x="2610234" y="5004116"/>
                <a:ext cx="6933372" cy="843885"/>
              </a:xfrm>
              <a:prstGeom prst="rect">
                <a:avLst/>
              </a:prstGeom>
              <a:blipFill rotWithShape="1">
                <a:blip r:embed="rId6"/>
                <a:stretch>
                  <a:fillRect/>
                </a:stretch>
              </a:blipFill>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37</a:t>
            </a:fld>
            <a:endParaRPr lang="en-US"/>
          </a:p>
        </p:txBody>
      </p:sp>
      <p:sp>
        <p:nvSpPr>
          <p:cNvPr id="9" name="Rectangle 162"/>
          <p:cNvSpPr>
            <a:spLocks noChangeArrowheads="1"/>
          </p:cNvSpPr>
          <p:nvPr/>
        </p:nvSpPr>
        <p:spPr bwMode="auto">
          <a:xfrm>
            <a:off x="901581" y="1625783"/>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92" name="Freeform 28"/>
          <p:cNvSpPr>
            <a:spLocks/>
          </p:cNvSpPr>
          <p:nvPr/>
        </p:nvSpPr>
        <p:spPr bwMode="auto">
          <a:xfrm>
            <a:off x="4713668" y="1901148"/>
            <a:ext cx="3376634" cy="3697287"/>
          </a:xfrm>
          <a:custGeom>
            <a:avLst/>
            <a:gdLst/>
            <a:ahLst/>
            <a:cxnLst>
              <a:cxn ang="0">
                <a:pos x="1031" y="28"/>
              </a:cxn>
              <a:cxn ang="0">
                <a:pos x="974" y="139"/>
              </a:cxn>
              <a:cxn ang="0">
                <a:pos x="929" y="279"/>
              </a:cxn>
              <a:cxn ang="0">
                <a:pos x="894" y="418"/>
              </a:cxn>
              <a:cxn ang="0">
                <a:pos x="866" y="557"/>
              </a:cxn>
              <a:cxn ang="0">
                <a:pos x="842" y="683"/>
              </a:cxn>
              <a:cxn ang="0">
                <a:pos x="815" y="831"/>
              </a:cxn>
              <a:cxn ang="0">
                <a:pos x="789" y="976"/>
              </a:cxn>
              <a:cxn ang="0">
                <a:pos x="769" y="1113"/>
              </a:cxn>
              <a:cxn ang="0">
                <a:pos x="747" y="1250"/>
              </a:cxn>
              <a:cxn ang="0">
                <a:pos x="721" y="1393"/>
              </a:cxn>
              <a:cxn ang="0">
                <a:pos x="695" y="1534"/>
              </a:cxn>
              <a:cxn ang="0">
                <a:pos x="668" y="1661"/>
              </a:cxn>
              <a:cxn ang="0">
                <a:pos x="630" y="1812"/>
              </a:cxn>
              <a:cxn ang="0">
                <a:pos x="584" y="1961"/>
              </a:cxn>
              <a:cxn ang="0">
                <a:pos x="534" y="2073"/>
              </a:cxn>
              <a:cxn ang="0">
                <a:pos x="461" y="2179"/>
              </a:cxn>
              <a:cxn ang="0">
                <a:pos x="392" y="2253"/>
              </a:cxn>
              <a:cxn ang="0">
                <a:pos x="330" y="2302"/>
              </a:cxn>
              <a:cxn ang="0">
                <a:pos x="260" y="2347"/>
              </a:cxn>
              <a:cxn ang="0">
                <a:pos x="175" y="2396"/>
              </a:cxn>
              <a:cxn ang="0">
                <a:pos x="96" y="2436"/>
              </a:cxn>
              <a:cxn ang="0">
                <a:pos x="2166" y="2473"/>
              </a:cxn>
              <a:cxn ang="0">
                <a:pos x="2002" y="2412"/>
              </a:cxn>
              <a:cxn ang="0">
                <a:pos x="1940" y="2386"/>
              </a:cxn>
              <a:cxn ang="0">
                <a:pos x="1850" y="2334"/>
              </a:cxn>
              <a:cxn ang="0">
                <a:pos x="1767" y="2269"/>
              </a:cxn>
              <a:cxn ang="0">
                <a:pos x="1686" y="2181"/>
              </a:cxn>
              <a:cxn ang="0">
                <a:pos x="1659" y="2144"/>
              </a:cxn>
              <a:cxn ang="0">
                <a:pos x="1606" y="2053"/>
              </a:cxn>
              <a:cxn ang="0">
                <a:pos x="1559" y="1938"/>
              </a:cxn>
              <a:cxn ang="0">
                <a:pos x="1511" y="1784"/>
              </a:cxn>
              <a:cxn ang="0">
                <a:pos x="1488" y="1681"/>
              </a:cxn>
              <a:cxn ang="0">
                <a:pos x="1460" y="1542"/>
              </a:cxn>
              <a:cxn ang="0">
                <a:pos x="1439" y="1428"/>
              </a:cxn>
              <a:cxn ang="0">
                <a:pos x="1419" y="1312"/>
              </a:cxn>
              <a:cxn ang="0">
                <a:pos x="1394" y="1160"/>
              </a:cxn>
              <a:cxn ang="0">
                <a:pos x="1368" y="1022"/>
              </a:cxn>
              <a:cxn ang="0">
                <a:pos x="1334" y="844"/>
              </a:cxn>
              <a:cxn ang="0">
                <a:pos x="1303" y="683"/>
              </a:cxn>
              <a:cxn ang="0">
                <a:pos x="1273" y="531"/>
              </a:cxn>
              <a:cxn ang="0">
                <a:pos x="1251" y="432"/>
              </a:cxn>
              <a:cxn ang="0">
                <a:pos x="1221" y="314"/>
              </a:cxn>
              <a:cxn ang="0">
                <a:pos x="1203" y="249"/>
              </a:cxn>
              <a:cxn ang="0">
                <a:pos x="1184" y="189"/>
              </a:cxn>
              <a:cxn ang="0">
                <a:pos x="1172" y="149"/>
              </a:cxn>
              <a:cxn ang="0">
                <a:pos x="1141" y="66"/>
              </a:cxn>
              <a:cxn ang="0">
                <a:pos x="1095" y="6"/>
              </a:cxn>
            </a:cxnLst>
            <a:rect l="0" t="0" r="r" b="b"/>
            <a:pathLst>
              <a:path w="2166" h="2476">
                <a:moveTo>
                  <a:pt x="1068" y="2"/>
                </a:moveTo>
                <a:lnTo>
                  <a:pt x="1053" y="8"/>
                </a:lnTo>
                <a:lnTo>
                  <a:pt x="1031" y="28"/>
                </a:lnTo>
                <a:lnTo>
                  <a:pt x="1008" y="58"/>
                </a:lnTo>
                <a:lnTo>
                  <a:pt x="989" y="98"/>
                </a:lnTo>
                <a:lnTo>
                  <a:pt x="974" y="139"/>
                </a:lnTo>
                <a:lnTo>
                  <a:pt x="957" y="185"/>
                </a:lnTo>
                <a:lnTo>
                  <a:pt x="945" y="227"/>
                </a:lnTo>
                <a:lnTo>
                  <a:pt x="929" y="279"/>
                </a:lnTo>
                <a:lnTo>
                  <a:pt x="917" y="322"/>
                </a:lnTo>
                <a:lnTo>
                  <a:pt x="906" y="371"/>
                </a:lnTo>
                <a:lnTo>
                  <a:pt x="894" y="418"/>
                </a:lnTo>
                <a:lnTo>
                  <a:pt x="882" y="474"/>
                </a:lnTo>
                <a:lnTo>
                  <a:pt x="875" y="510"/>
                </a:lnTo>
                <a:lnTo>
                  <a:pt x="866" y="557"/>
                </a:lnTo>
                <a:lnTo>
                  <a:pt x="858" y="603"/>
                </a:lnTo>
                <a:lnTo>
                  <a:pt x="850" y="646"/>
                </a:lnTo>
                <a:lnTo>
                  <a:pt x="842" y="683"/>
                </a:lnTo>
                <a:lnTo>
                  <a:pt x="835" y="731"/>
                </a:lnTo>
                <a:lnTo>
                  <a:pt x="824" y="780"/>
                </a:lnTo>
                <a:lnTo>
                  <a:pt x="815" y="831"/>
                </a:lnTo>
                <a:lnTo>
                  <a:pt x="806" y="876"/>
                </a:lnTo>
                <a:lnTo>
                  <a:pt x="798" y="927"/>
                </a:lnTo>
                <a:lnTo>
                  <a:pt x="789" y="976"/>
                </a:lnTo>
                <a:lnTo>
                  <a:pt x="782" y="1023"/>
                </a:lnTo>
                <a:lnTo>
                  <a:pt x="774" y="1077"/>
                </a:lnTo>
                <a:lnTo>
                  <a:pt x="769" y="1113"/>
                </a:lnTo>
                <a:lnTo>
                  <a:pt x="762" y="1157"/>
                </a:lnTo>
                <a:lnTo>
                  <a:pt x="754" y="1205"/>
                </a:lnTo>
                <a:lnTo>
                  <a:pt x="747" y="1250"/>
                </a:lnTo>
                <a:lnTo>
                  <a:pt x="739" y="1295"/>
                </a:lnTo>
                <a:lnTo>
                  <a:pt x="731" y="1341"/>
                </a:lnTo>
                <a:lnTo>
                  <a:pt x="721" y="1393"/>
                </a:lnTo>
                <a:lnTo>
                  <a:pt x="713" y="1443"/>
                </a:lnTo>
                <a:lnTo>
                  <a:pt x="703" y="1496"/>
                </a:lnTo>
                <a:lnTo>
                  <a:pt x="695" y="1534"/>
                </a:lnTo>
                <a:lnTo>
                  <a:pt x="687" y="1574"/>
                </a:lnTo>
                <a:lnTo>
                  <a:pt x="677" y="1619"/>
                </a:lnTo>
                <a:lnTo>
                  <a:pt x="668" y="1661"/>
                </a:lnTo>
                <a:lnTo>
                  <a:pt x="656" y="1711"/>
                </a:lnTo>
                <a:lnTo>
                  <a:pt x="644" y="1761"/>
                </a:lnTo>
                <a:lnTo>
                  <a:pt x="630" y="1812"/>
                </a:lnTo>
                <a:lnTo>
                  <a:pt x="617" y="1864"/>
                </a:lnTo>
                <a:lnTo>
                  <a:pt x="602" y="1914"/>
                </a:lnTo>
                <a:lnTo>
                  <a:pt x="584" y="1961"/>
                </a:lnTo>
                <a:lnTo>
                  <a:pt x="567" y="2004"/>
                </a:lnTo>
                <a:lnTo>
                  <a:pt x="550" y="2038"/>
                </a:lnTo>
                <a:lnTo>
                  <a:pt x="534" y="2073"/>
                </a:lnTo>
                <a:lnTo>
                  <a:pt x="515" y="2103"/>
                </a:lnTo>
                <a:lnTo>
                  <a:pt x="492" y="2137"/>
                </a:lnTo>
                <a:lnTo>
                  <a:pt x="461" y="2179"/>
                </a:lnTo>
                <a:lnTo>
                  <a:pt x="432" y="2210"/>
                </a:lnTo>
                <a:lnTo>
                  <a:pt x="411" y="2231"/>
                </a:lnTo>
                <a:lnTo>
                  <a:pt x="392" y="2253"/>
                </a:lnTo>
                <a:lnTo>
                  <a:pt x="371" y="2269"/>
                </a:lnTo>
                <a:lnTo>
                  <a:pt x="351" y="2286"/>
                </a:lnTo>
                <a:lnTo>
                  <a:pt x="330" y="2302"/>
                </a:lnTo>
                <a:lnTo>
                  <a:pt x="313" y="2313"/>
                </a:lnTo>
                <a:lnTo>
                  <a:pt x="290" y="2327"/>
                </a:lnTo>
                <a:lnTo>
                  <a:pt x="260" y="2347"/>
                </a:lnTo>
                <a:lnTo>
                  <a:pt x="232" y="2362"/>
                </a:lnTo>
                <a:lnTo>
                  <a:pt x="203" y="2379"/>
                </a:lnTo>
                <a:lnTo>
                  <a:pt x="175" y="2396"/>
                </a:lnTo>
                <a:lnTo>
                  <a:pt x="149" y="2410"/>
                </a:lnTo>
                <a:lnTo>
                  <a:pt x="124" y="2422"/>
                </a:lnTo>
                <a:lnTo>
                  <a:pt x="96" y="2436"/>
                </a:lnTo>
                <a:lnTo>
                  <a:pt x="65" y="2453"/>
                </a:lnTo>
                <a:lnTo>
                  <a:pt x="0" y="2476"/>
                </a:lnTo>
                <a:lnTo>
                  <a:pt x="2166" y="2473"/>
                </a:lnTo>
                <a:lnTo>
                  <a:pt x="2088" y="2445"/>
                </a:lnTo>
                <a:lnTo>
                  <a:pt x="2039" y="2425"/>
                </a:lnTo>
                <a:lnTo>
                  <a:pt x="2002" y="2412"/>
                </a:lnTo>
                <a:lnTo>
                  <a:pt x="1971" y="2402"/>
                </a:lnTo>
                <a:lnTo>
                  <a:pt x="1954" y="2394"/>
                </a:lnTo>
                <a:lnTo>
                  <a:pt x="1940" y="2386"/>
                </a:lnTo>
                <a:lnTo>
                  <a:pt x="1911" y="2372"/>
                </a:lnTo>
                <a:lnTo>
                  <a:pt x="1880" y="2354"/>
                </a:lnTo>
                <a:lnTo>
                  <a:pt x="1850" y="2334"/>
                </a:lnTo>
                <a:lnTo>
                  <a:pt x="1819" y="2312"/>
                </a:lnTo>
                <a:lnTo>
                  <a:pt x="1795" y="2292"/>
                </a:lnTo>
                <a:lnTo>
                  <a:pt x="1767" y="2269"/>
                </a:lnTo>
                <a:lnTo>
                  <a:pt x="1740" y="2244"/>
                </a:lnTo>
                <a:lnTo>
                  <a:pt x="1711" y="2214"/>
                </a:lnTo>
                <a:lnTo>
                  <a:pt x="1686" y="2181"/>
                </a:lnTo>
                <a:lnTo>
                  <a:pt x="1672" y="2166"/>
                </a:lnTo>
                <a:lnTo>
                  <a:pt x="1667" y="2157"/>
                </a:lnTo>
                <a:lnTo>
                  <a:pt x="1659" y="2144"/>
                </a:lnTo>
                <a:lnTo>
                  <a:pt x="1642" y="2118"/>
                </a:lnTo>
                <a:lnTo>
                  <a:pt x="1626" y="2090"/>
                </a:lnTo>
                <a:lnTo>
                  <a:pt x="1606" y="2053"/>
                </a:lnTo>
                <a:lnTo>
                  <a:pt x="1589" y="2013"/>
                </a:lnTo>
                <a:lnTo>
                  <a:pt x="1573" y="1974"/>
                </a:lnTo>
                <a:lnTo>
                  <a:pt x="1559" y="1938"/>
                </a:lnTo>
                <a:lnTo>
                  <a:pt x="1542" y="1887"/>
                </a:lnTo>
                <a:lnTo>
                  <a:pt x="1526" y="1834"/>
                </a:lnTo>
                <a:lnTo>
                  <a:pt x="1511" y="1784"/>
                </a:lnTo>
                <a:lnTo>
                  <a:pt x="1502" y="1748"/>
                </a:lnTo>
                <a:lnTo>
                  <a:pt x="1496" y="1715"/>
                </a:lnTo>
                <a:lnTo>
                  <a:pt x="1488" y="1681"/>
                </a:lnTo>
                <a:lnTo>
                  <a:pt x="1479" y="1634"/>
                </a:lnTo>
                <a:lnTo>
                  <a:pt x="1469" y="1585"/>
                </a:lnTo>
                <a:lnTo>
                  <a:pt x="1460" y="1542"/>
                </a:lnTo>
                <a:lnTo>
                  <a:pt x="1451" y="1499"/>
                </a:lnTo>
                <a:lnTo>
                  <a:pt x="1445" y="1468"/>
                </a:lnTo>
                <a:lnTo>
                  <a:pt x="1439" y="1428"/>
                </a:lnTo>
                <a:lnTo>
                  <a:pt x="1431" y="1388"/>
                </a:lnTo>
                <a:lnTo>
                  <a:pt x="1425" y="1347"/>
                </a:lnTo>
                <a:lnTo>
                  <a:pt x="1419" y="1312"/>
                </a:lnTo>
                <a:lnTo>
                  <a:pt x="1410" y="1263"/>
                </a:lnTo>
                <a:lnTo>
                  <a:pt x="1403" y="1209"/>
                </a:lnTo>
                <a:lnTo>
                  <a:pt x="1394" y="1160"/>
                </a:lnTo>
                <a:lnTo>
                  <a:pt x="1383" y="1106"/>
                </a:lnTo>
                <a:lnTo>
                  <a:pt x="1375" y="1062"/>
                </a:lnTo>
                <a:lnTo>
                  <a:pt x="1368" y="1022"/>
                </a:lnTo>
                <a:lnTo>
                  <a:pt x="1356" y="964"/>
                </a:lnTo>
                <a:lnTo>
                  <a:pt x="1347" y="912"/>
                </a:lnTo>
                <a:lnTo>
                  <a:pt x="1334" y="844"/>
                </a:lnTo>
                <a:lnTo>
                  <a:pt x="1324" y="787"/>
                </a:lnTo>
                <a:lnTo>
                  <a:pt x="1311" y="721"/>
                </a:lnTo>
                <a:lnTo>
                  <a:pt x="1303" y="683"/>
                </a:lnTo>
                <a:lnTo>
                  <a:pt x="1293" y="630"/>
                </a:lnTo>
                <a:lnTo>
                  <a:pt x="1282" y="583"/>
                </a:lnTo>
                <a:lnTo>
                  <a:pt x="1273" y="531"/>
                </a:lnTo>
                <a:lnTo>
                  <a:pt x="1265" y="491"/>
                </a:lnTo>
                <a:lnTo>
                  <a:pt x="1258" y="460"/>
                </a:lnTo>
                <a:lnTo>
                  <a:pt x="1251" y="432"/>
                </a:lnTo>
                <a:lnTo>
                  <a:pt x="1241" y="391"/>
                </a:lnTo>
                <a:lnTo>
                  <a:pt x="1230" y="347"/>
                </a:lnTo>
                <a:lnTo>
                  <a:pt x="1221" y="314"/>
                </a:lnTo>
                <a:lnTo>
                  <a:pt x="1215" y="291"/>
                </a:lnTo>
                <a:lnTo>
                  <a:pt x="1209" y="270"/>
                </a:lnTo>
                <a:lnTo>
                  <a:pt x="1203" y="249"/>
                </a:lnTo>
                <a:lnTo>
                  <a:pt x="1196" y="227"/>
                </a:lnTo>
                <a:lnTo>
                  <a:pt x="1190" y="206"/>
                </a:lnTo>
                <a:lnTo>
                  <a:pt x="1184" y="189"/>
                </a:lnTo>
                <a:lnTo>
                  <a:pt x="1179" y="174"/>
                </a:lnTo>
                <a:lnTo>
                  <a:pt x="1175" y="159"/>
                </a:lnTo>
                <a:lnTo>
                  <a:pt x="1172" y="149"/>
                </a:lnTo>
                <a:lnTo>
                  <a:pt x="1164" y="128"/>
                </a:lnTo>
                <a:lnTo>
                  <a:pt x="1158" y="108"/>
                </a:lnTo>
                <a:lnTo>
                  <a:pt x="1141" y="66"/>
                </a:lnTo>
                <a:lnTo>
                  <a:pt x="1127" y="41"/>
                </a:lnTo>
                <a:lnTo>
                  <a:pt x="1112" y="21"/>
                </a:lnTo>
                <a:lnTo>
                  <a:pt x="1095" y="6"/>
                </a:lnTo>
                <a:lnTo>
                  <a:pt x="1071" y="0"/>
                </a:lnTo>
              </a:path>
            </a:pathLst>
          </a:custGeom>
          <a:noFill/>
          <a:ln w="19050" cap="rnd" cmpd="sng">
            <a:solidFill>
              <a:srgbClr val="000000"/>
            </a:solid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16094" name="Freeform 30"/>
          <p:cNvSpPr>
            <a:spLocks/>
          </p:cNvSpPr>
          <p:nvPr/>
        </p:nvSpPr>
        <p:spPr bwMode="auto">
          <a:xfrm>
            <a:off x="6395885" y="1920197"/>
            <a:ext cx="57009" cy="3732212"/>
          </a:xfrm>
          <a:custGeom>
            <a:avLst/>
            <a:gdLst/>
            <a:ahLst/>
            <a:cxnLst>
              <a:cxn ang="0">
                <a:pos x="0" y="0"/>
              </a:cxn>
              <a:cxn ang="0">
                <a:pos x="0" y="2492"/>
              </a:cxn>
            </a:cxnLst>
            <a:rect l="0" t="0" r="r" b="b"/>
            <a:pathLst>
              <a:path w="1" h="2492">
                <a:moveTo>
                  <a:pt x="0" y="0"/>
                </a:moveTo>
                <a:lnTo>
                  <a:pt x="0" y="2492"/>
                </a:lnTo>
              </a:path>
            </a:pathLst>
          </a:custGeom>
          <a:noFill/>
          <a:ln w="12700" cap="flat" cmpd="sng">
            <a:solidFill>
              <a:schemeClr val="tx1"/>
            </a:solid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16098" name="Freeform 34"/>
          <p:cNvSpPr>
            <a:spLocks/>
          </p:cNvSpPr>
          <p:nvPr/>
        </p:nvSpPr>
        <p:spPr bwMode="auto">
          <a:xfrm>
            <a:off x="3047156" y="2945722"/>
            <a:ext cx="6612999" cy="2640012"/>
          </a:xfrm>
          <a:custGeom>
            <a:avLst/>
            <a:gdLst/>
            <a:ahLst/>
            <a:cxnLst>
              <a:cxn ang="0">
                <a:pos x="1524" y="17"/>
              </a:cxn>
              <a:cxn ang="0">
                <a:pos x="1430" y="93"/>
              </a:cxn>
              <a:cxn ang="0">
                <a:pos x="1365" y="186"/>
              </a:cxn>
              <a:cxn ang="0">
                <a:pos x="1311" y="280"/>
              </a:cxn>
              <a:cxn ang="0">
                <a:pos x="1265" y="373"/>
              </a:cxn>
              <a:cxn ang="0">
                <a:pos x="1230" y="461"/>
              </a:cxn>
              <a:cxn ang="0">
                <a:pos x="1186" y="562"/>
              </a:cxn>
              <a:cxn ang="0">
                <a:pos x="1148" y="657"/>
              </a:cxn>
              <a:cxn ang="0">
                <a:pos x="1111" y="753"/>
              </a:cxn>
              <a:cxn ang="0">
                <a:pos x="1079" y="841"/>
              </a:cxn>
              <a:cxn ang="0">
                <a:pos x="1045" y="938"/>
              </a:cxn>
              <a:cxn ang="0">
                <a:pos x="1004" y="1034"/>
              </a:cxn>
              <a:cxn ang="0">
                <a:pos x="965" y="1124"/>
              </a:cxn>
              <a:cxn ang="0">
                <a:pos x="904" y="1227"/>
              </a:cxn>
              <a:cxn ang="0">
                <a:pos x="823" y="1326"/>
              </a:cxn>
              <a:cxn ang="0">
                <a:pos x="747" y="1396"/>
              </a:cxn>
              <a:cxn ang="0">
                <a:pos x="639" y="1467"/>
              </a:cxn>
              <a:cxn ang="0">
                <a:pos x="534" y="1512"/>
              </a:cxn>
              <a:cxn ang="0">
                <a:pos x="422" y="1550"/>
              </a:cxn>
              <a:cxn ang="0">
                <a:pos x="326" y="1576"/>
              </a:cxn>
              <a:cxn ang="0">
                <a:pos x="196" y="1606"/>
              </a:cxn>
              <a:cxn ang="0">
                <a:pos x="94" y="1627"/>
              </a:cxn>
              <a:cxn ang="0">
                <a:pos x="3132" y="1663"/>
              </a:cxn>
              <a:cxn ang="0">
                <a:pos x="3019" y="1626"/>
              </a:cxn>
              <a:cxn ang="0">
                <a:pos x="2915" y="1604"/>
              </a:cxn>
              <a:cxn ang="0">
                <a:pos x="2803" y="1571"/>
              </a:cxn>
              <a:cxn ang="0">
                <a:pos x="2662" y="1521"/>
              </a:cxn>
              <a:cxn ang="0">
                <a:pos x="2540" y="1467"/>
              </a:cxn>
              <a:cxn ang="0">
                <a:pos x="2484" y="1436"/>
              </a:cxn>
              <a:cxn ang="0">
                <a:pos x="2413" y="1378"/>
              </a:cxn>
              <a:cxn ang="0">
                <a:pos x="2343" y="1302"/>
              </a:cxn>
              <a:cxn ang="0">
                <a:pos x="2275" y="1205"/>
              </a:cxn>
              <a:cxn ang="0">
                <a:pos x="2228" y="1128"/>
              </a:cxn>
              <a:cxn ang="0">
                <a:pos x="2187" y="1037"/>
              </a:cxn>
              <a:cxn ang="0">
                <a:pos x="2156" y="959"/>
              </a:cxn>
              <a:cxn ang="0">
                <a:pos x="2125" y="881"/>
              </a:cxn>
              <a:cxn ang="0">
                <a:pos x="2080" y="771"/>
              </a:cxn>
              <a:cxn ang="0">
                <a:pos x="2044" y="686"/>
              </a:cxn>
              <a:cxn ang="0">
                <a:pos x="1995" y="569"/>
              </a:cxn>
              <a:cxn ang="0">
                <a:pos x="1945" y="458"/>
              </a:cxn>
              <a:cxn ang="0">
                <a:pos x="1898" y="353"/>
              </a:cxn>
              <a:cxn ang="0">
                <a:pos x="1864" y="290"/>
              </a:cxn>
              <a:cxn ang="0">
                <a:pos x="1816" y="200"/>
              </a:cxn>
              <a:cxn ang="0">
                <a:pos x="1785" y="153"/>
              </a:cxn>
              <a:cxn ang="0">
                <a:pos x="1762" y="122"/>
              </a:cxn>
              <a:cxn ang="0">
                <a:pos x="1747" y="101"/>
              </a:cxn>
              <a:cxn ang="0">
                <a:pos x="1691" y="43"/>
              </a:cxn>
              <a:cxn ang="0">
                <a:pos x="1622" y="6"/>
              </a:cxn>
            </a:cxnLst>
            <a:rect l="0" t="0" r="r" b="b"/>
            <a:pathLst>
              <a:path w="3132" h="1663">
                <a:moveTo>
                  <a:pt x="1586" y="0"/>
                </a:moveTo>
                <a:lnTo>
                  <a:pt x="1564" y="3"/>
                </a:lnTo>
                <a:lnTo>
                  <a:pt x="1524" y="17"/>
                </a:lnTo>
                <a:lnTo>
                  <a:pt x="1486" y="38"/>
                </a:lnTo>
                <a:lnTo>
                  <a:pt x="1456" y="64"/>
                </a:lnTo>
                <a:lnTo>
                  <a:pt x="1430" y="93"/>
                </a:lnTo>
                <a:lnTo>
                  <a:pt x="1405" y="121"/>
                </a:lnTo>
                <a:lnTo>
                  <a:pt x="1386" y="151"/>
                </a:lnTo>
                <a:lnTo>
                  <a:pt x="1365" y="186"/>
                </a:lnTo>
                <a:lnTo>
                  <a:pt x="1349" y="212"/>
                </a:lnTo>
                <a:lnTo>
                  <a:pt x="1329" y="249"/>
                </a:lnTo>
                <a:lnTo>
                  <a:pt x="1311" y="280"/>
                </a:lnTo>
                <a:lnTo>
                  <a:pt x="1291" y="317"/>
                </a:lnTo>
                <a:lnTo>
                  <a:pt x="1280" y="341"/>
                </a:lnTo>
                <a:lnTo>
                  <a:pt x="1265" y="373"/>
                </a:lnTo>
                <a:lnTo>
                  <a:pt x="1254" y="401"/>
                </a:lnTo>
                <a:lnTo>
                  <a:pt x="1242" y="431"/>
                </a:lnTo>
                <a:lnTo>
                  <a:pt x="1230" y="461"/>
                </a:lnTo>
                <a:lnTo>
                  <a:pt x="1217" y="491"/>
                </a:lnTo>
                <a:lnTo>
                  <a:pt x="1199" y="531"/>
                </a:lnTo>
                <a:lnTo>
                  <a:pt x="1186" y="562"/>
                </a:lnTo>
                <a:lnTo>
                  <a:pt x="1177" y="586"/>
                </a:lnTo>
                <a:lnTo>
                  <a:pt x="1161" y="622"/>
                </a:lnTo>
                <a:lnTo>
                  <a:pt x="1148" y="657"/>
                </a:lnTo>
                <a:lnTo>
                  <a:pt x="1136" y="690"/>
                </a:lnTo>
                <a:lnTo>
                  <a:pt x="1121" y="725"/>
                </a:lnTo>
                <a:lnTo>
                  <a:pt x="1111" y="753"/>
                </a:lnTo>
                <a:lnTo>
                  <a:pt x="1101" y="780"/>
                </a:lnTo>
                <a:lnTo>
                  <a:pt x="1091" y="811"/>
                </a:lnTo>
                <a:lnTo>
                  <a:pt x="1079" y="841"/>
                </a:lnTo>
                <a:lnTo>
                  <a:pt x="1069" y="871"/>
                </a:lnTo>
                <a:lnTo>
                  <a:pt x="1058" y="900"/>
                </a:lnTo>
                <a:lnTo>
                  <a:pt x="1045" y="938"/>
                </a:lnTo>
                <a:lnTo>
                  <a:pt x="1030" y="972"/>
                </a:lnTo>
                <a:lnTo>
                  <a:pt x="1015" y="1007"/>
                </a:lnTo>
                <a:lnTo>
                  <a:pt x="1004" y="1034"/>
                </a:lnTo>
                <a:lnTo>
                  <a:pt x="992" y="1063"/>
                </a:lnTo>
                <a:lnTo>
                  <a:pt x="981" y="1088"/>
                </a:lnTo>
                <a:lnTo>
                  <a:pt x="965" y="1124"/>
                </a:lnTo>
                <a:lnTo>
                  <a:pt x="947" y="1158"/>
                </a:lnTo>
                <a:lnTo>
                  <a:pt x="927" y="1192"/>
                </a:lnTo>
                <a:lnTo>
                  <a:pt x="904" y="1227"/>
                </a:lnTo>
                <a:lnTo>
                  <a:pt x="881" y="1259"/>
                </a:lnTo>
                <a:lnTo>
                  <a:pt x="854" y="1290"/>
                </a:lnTo>
                <a:lnTo>
                  <a:pt x="823" y="1326"/>
                </a:lnTo>
                <a:lnTo>
                  <a:pt x="802" y="1347"/>
                </a:lnTo>
                <a:lnTo>
                  <a:pt x="777" y="1370"/>
                </a:lnTo>
                <a:lnTo>
                  <a:pt x="747" y="1396"/>
                </a:lnTo>
                <a:lnTo>
                  <a:pt x="722" y="1414"/>
                </a:lnTo>
                <a:lnTo>
                  <a:pt x="683" y="1443"/>
                </a:lnTo>
                <a:lnTo>
                  <a:pt x="639" y="1467"/>
                </a:lnTo>
                <a:lnTo>
                  <a:pt x="596" y="1487"/>
                </a:lnTo>
                <a:lnTo>
                  <a:pt x="564" y="1500"/>
                </a:lnTo>
                <a:lnTo>
                  <a:pt x="534" y="1512"/>
                </a:lnTo>
                <a:lnTo>
                  <a:pt x="497" y="1524"/>
                </a:lnTo>
                <a:lnTo>
                  <a:pt x="457" y="1538"/>
                </a:lnTo>
                <a:lnTo>
                  <a:pt x="422" y="1550"/>
                </a:lnTo>
                <a:lnTo>
                  <a:pt x="391" y="1558"/>
                </a:lnTo>
                <a:lnTo>
                  <a:pt x="357" y="1568"/>
                </a:lnTo>
                <a:lnTo>
                  <a:pt x="326" y="1576"/>
                </a:lnTo>
                <a:lnTo>
                  <a:pt x="285" y="1586"/>
                </a:lnTo>
                <a:lnTo>
                  <a:pt x="232" y="1598"/>
                </a:lnTo>
                <a:lnTo>
                  <a:pt x="196" y="1606"/>
                </a:lnTo>
                <a:lnTo>
                  <a:pt x="165" y="1613"/>
                </a:lnTo>
                <a:lnTo>
                  <a:pt x="138" y="1617"/>
                </a:lnTo>
                <a:lnTo>
                  <a:pt x="94" y="1627"/>
                </a:lnTo>
                <a:lnTo>
                  <a:pt x="46" y="1639"/>
                </a:lnTo>
                <a:lnTo>
                  <a:pt x="0" y="1663"/>
                </a:lnTo>
                <a:lnTo>
                  <a:pt x="3132" y="1663"/>
                </a:lnTo>
                <a:lnTo>
                  <a:pt x="3088" y="1643"/>
                </a:lnTo>
                <a:lnTo>
                  <a:pt x="3060" y="1635"/>
                </a:lnTo>
                <a:lnTo>
                  <a:pt x="3019" y="1626"/>
                </a:lnTo>
                <a:lnTo>
                  <a:pt x="2976" y="1619"/>
                </a:lnTo>
                <a:lnTo>
                  <a:pt x="2940" y="1611"/>
                </a:lnTo>
                <a:lnTo>
                  <a:pt x="2915" y="1604"/>
                </a:lnTo>
                <a:lnTo>
                  <a:pt x="2893" y="1598"/>
                </a:lnTo>
                <a:lnTo>
                  <a:pt x="2858" y="1588"/>
                </a:lnTo>
                <a:lnTo>
                  <a:pt x="2803" y="1571"/>
                </a:lnTo>
                <a:lnTo>
                  <a:pt x="2747" y="1553"/>
                </a:lnTo>
                <a:lnTo>
                  <a:pt x="2706" y="1538"/>
                </a:lnTo>
                <a:lnTo>
                  <a:pt x="2662" y="1521"/>
                </a:lnTo>
                <a:lnTo>
                  <a:pt x="2624" y="1507"/>
                </a:lnTo>
                <a:lnTo>
                  <a:pt x="2586" y="1489"/>
                </a:lnTo>
                <a:lnTo>
                  <a:pt x="2540" y="1467"/>
                </a:lnTo>
                <a:lnTo>
                  <a:pt x="2519" y="1457"/>
                </a:lnTo>
                <a:lnTo>
                  <a:pt x="2503" y="1446"/>
                </a:lnTo>
                <a:lnTo>
                  <a:pt x="2484" y="1436"/>
                </a:lnTo>
                <a:lnTo>
                  <a:pt x="2465" y="1424"/>
                </a:lnTo>
                <a:lnTo>
                  <a:pt x="2441" y="1403"/>
                </a:lnTo>
                <a:lnTo>
                  <a:pt x="2413" y="1378"/>
                </a:lnTo>
                <a:lnTo>
                  <a:pt x="2393" y="1359"/>
                </a:lnTo>
                <a:lnTo>
                  <a:pt x="2370" y="1334"/>
                </a:lnTo>
                <a:lnTo>
                  <a:pt x="2343" y="1302"/>
                </a:lnTo>
                <a:lnTo>
                  <a:pt x="2317" y="1268"/>
                </a:lnTo>
                <a:lnTo>
                  <a:pt x="2294" y="1235"/>
                </a:lnTo>
                <a:lnTo>
                  <a:pt x="2275" y="1205"/>
                </a:lnTo>
                <a:lnTo>
                  <a:pt x="2254" y="1174"/>
                </a:lnTo>
                <a:lnTo>
                  <a:pt x="2238" y="1148"/>
                </a:lnTo>
                <a:lnTo>
                  <a:pt x="2228" y="1128"/>
                </a:lnTo>
                <a:lnTo>
                  <a:pt x="2216" y="1103"/>
                </a:lnTo>
                <a:lnTo>
                  <a:pt x="2201" y="1068"/>
                </a:lnTo>
                <a:lnTo>
                  <a:pt x="2187" y="1037"/>
                </a:lnTo>
                <a:lnTo>
                  <a:pt x="2174" y="1006"/>
                </a:lnTo>
                <a:lnTo>
                  <a:pt x="2166" y="984"/>
                </a:lnTo>
                <a:lnTo>
                  <a:pt x="2156" y="959"/>
                </a:lnTo>
                <a:lnTo>
                  <a:pt x="2146" y="935"/>
                </a:lnTo>
                <a:lnTo>
                  <a:pt x="2137" y="912"/>
                </a:lnTo>
                <a:lnTo>
                  <a:pt x="2125" y="881"/>
                </a:lnTo>
                <a:lnTo>
                  <a:pt x="2113" y="851"/>
                </a:lnTo>
                <a:lnTo>
                  <a:pt x="2099" y="815"/>
                </a:lnTo>
                <a:lnTo>
                  <a:pt x="2080" y="771"/>
                </a:lnTo>
                <a:lnTo>
                  <a:pt x="2063" y="735"/>
                </a:lnTo>
                <a:lnTo>
                  <a:pt x="2053" y="707"/>
                </a:lnTo>
                <a:lnTo>
                  <a:pt x="2044" y="686"/>
                </a:lnTo>
                <a:lnTo>
                  <a:pt x="2026" y="643"/>
                </a:lnTo>
                <a:lnTo>
                  <a:pt x="2013" y="612"/>
                </a:lnTo>
                <a:lnTo>
                  <a:pt x="1995" y="569"/>
                </a:lnTo>
                <a:lnTo>
                  <a:pt x="1974" y="521"/>
                </a:lnTo>
                <a:lnTo>
                  <a:pt x="1957" y="484"/>
                </a:lnTo>
                <a:lnTo>
                  <a:pt x="1945" y="458"/>
                </a:lnTo>
                <a:lnTo>
                  <a:pt x="1930" y="424"/>
                </a:lnTo>
                <a:lnTo>
                  <a:pt x="1912" y="386"/>
                </a:lnTo>
                <a:lnTo>
                  <a:pt x="1898" y="353"/>
                </a:lnTo>
                <a:lnTo>
                  <a:pt x="1887" y="336"/>
                </a:lnTo>
                <a:lnTo>
                  <a:pt x="1879" y="317"/>
                </a:lnTo>
                <a:lnTo>
                  <a:pt x="1864" y="290"/>
                </a:lnTo>
                <a:lnTo>
                  <a:pt x="1849" y="259"/>
                </a:lnTo>
                <a:lnTo>
                  <a:pt x="1831" y="225"/>
                </a:lnTo>
                <a:lnTo>
                  <a:pt x="1816" y="200"/>
                </a:lnTo>
                <a:lnTo>
                  <a:pt x="1801" y="177"/>
                </a:lnTo>
                <a:lnTo>
                  <a:pt x="1795" y="167"/>
                </a:lnTo>
                <a:lnTo>
                  <a:pt x="1785" y="153"/>
                </a:lnTo>
                <a:lnTo>
                  <a:pt x="1778" y="144"/>
                </a:lnTo>
                <a:lnTo>
                  <a:pt x="1770" y="134"/>
                </a:lnTo>
                <a:lnTo>
                  <a:pt x="1762" y="122"/>
                </a:lnTo>
                <a:lnTo>
                  <a:pt x="1757" y="114"/>
                </a:lnTo>
                <a:lnTo>
                  <a:pt x="1751" y="108"/>
                </a:lnTo>
                <a:lnTo>
                  <a:pt x="1747" y="101"/>
                </a:lnTo>
                <a:lnTo>
                  <a:pt x="1737" y="89"/>
                </a:lnTo>
                <a:lnTo>
                  <a:pt x="1722" y="71"/>
                </a:lnTo>
                <a:lnTo>
                  <a:pt x="1691" y="43"/>
                </a:lnTo>
                <a:lnTo>
                  <a:pt x="1669" y="26"/>
                </a:lnTo>
                <a:lnTo>
                  <a:pt x="1647" y="16"/>
                </a:lnTo>
                <a:lnTo>
                  <a:pt x="1622" y="6"/>
                </a:lnTo>
                <a:lnTo>
                  <a:pt x="1592" y="0"/>
                </a:lnTo>
              </a:path>
            </a:pathLst>
          </a:custGeom>
          <a:noFill/>
          <a:ln w="19050" cap="rnd" cmpd="sng">
            <a:solidFill>
              <a:srgbClr val="000000"/>
            </a:solid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16100" name="Text Box 36"/>
              <p:cNvSpPr txBox="1">
                <a:spLocks noChangeArrowheads="1"/>
              </p:cNvSpPr>
              <p:nvPr/>
            </p:nvSpPr>
            <p:spPr bwMode="auto">
              <a:xfrm>
                <a:off x="8145166" y="3350304"/>
                <a:ext cx="1739258" cy="830997"/>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With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30,</a:t>
                </a:r>
              </a:p>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r>
                        <a:rPr lang="en-US" sz="2400" b="0" i="1" smtClean="0">
                          <a:solidFill>
                            <a:srgbClr val="000000"/>
                          </a:solidFill>
                          <a:effectLst/>
                          <a:latin typeface="Cambria Math"/>
                        </a:rPr>
                        <m:t>=15.96</m:t>
                      </m:r>
                    </m:oMath>
                  </m:oMathPara>
                </a14:m>
                <a:endParaRPr lang="en-US" sz="2400" dirty="0">
                  <a:solidFill>
                    <a:srgbClr val="000000"/>
                  </a:solidFill>
                  <a:effectLst/>
                  <a:latin typeface="+mn-lt"/>
                  <a:cs typeface="Arial" panose="020B0604020202020204" pitchFamily="34" charset="0"/>
                </a:endParaRPr>
              </a:p>
            </p:txBody>
          </p:sp>
        </mc:Choice>
        <mc:Fallback xmlns="">
          <p:sp>
            <p:nvSpPr>
              <p:cNvPr id="216100" name="Text Box 36"/>
              <p:cNvSpPr txBox="1">
                <a:spLocks noRot="1" noChangeAspect="1" noMove="1" noResize="1" noEditPoints="1" noAdjustHandles="1" noChangeArrowheads="1" noChangeShapeType="1" noTextEdit="1"/>
              </p:cNvSpPr>
              <p:nvPr/>
            </p:nvSpPr>
            <p:spPr bwMode="auto">
              <a:xfrm>
                <a:off x="8145166" y="3350304"/>
                <a:ext cx="1739258" cy="830997"/>
              </a:xfrm>
              <a:prstGeom prst="rect">
                <a:avLst/>
              </a:prstGeom>
              <a:blipFill rotWithShape="1">
                <a:blip r:embed="rId3"/>
                <a:stretch>
                  <a:fillRect l="-3509" t="-5882" r="-3860"/>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6103" name="Text Box 39"/>
              <p:cNvSpPr txBox="1">
                <a:spLocks noChangeArrowheads="1"/>
              </p:cNvSpPr>
              <p:nvPr/>
            </p:nvSpPr>
            <p:spPr bwMode="auto">
              <a:xfrm>
                <a:off x="3525532" y="3020395"/>
                <a:ext cx="1856598" cy="830997"/>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With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100,</a:t>
                </a:r>
              </a:p>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r>
                        <a:rPr lang="en-US" sz="2400" b="0" i="1" smtClean="0">
                          <a:solidFill>
                            <a:srgbClr val="000000"/>
                          </a:solidFill>
                          <a:effectLst/>
                          <a:latin typeface="Cambria Math"/>
                        </a:rPr>
                        <m:t>=8.2</m:t>
                      </m:r>
                    </m:oMath>
                  </m:oMathPara>
                </a14:m>
                <a:endParaRPr lang="en-US" sz="2400" dirty="0">
                  <a:solidFill>
                    <a:srgbClr val="000000"/>
                  </a:solidFill>
                  <a:effectLst/>
                  <a:latin typeface="+mn-lt"/>
                  <a:cs typeface="Arial" panose="020B0604020202020204" pitchFamily="34" charset="0"/>
                </a:endParaRPr>
              </a:p>
            </p:txBody>
          </p:sp>
        </mc:Choice>
        <mc:Fallback xmlns="">
          <p:sp>
            <p:nvSpPr>
              <p:cNvPr id="216103" name="Text Box 39"/>
              <p:cNvSpPr txBox="1">
                <a:spLocks noRot="1" noChangeAspect="1" noMove="1" noResize="1" noEditPoints="1" noAdjustHandles="1" noChangeArrowheads="1" noChangeShapeType="1" noTextEdit="1"/>
              </p:cNvSpPr>
              <p:nvPr/>
            </p:nvSpPr>
            <p:spPr bwMode="auto">
              <a:xfrm>
                <a:off x="3525532" y="3020395"/>
                <a:ext cx="1856598" cy="830997"/>
              </a:xfrm>
              <a:prstGeom prst="rect">
                <a:avLst/>
              </a:prstGeom>
              <a:blipFill rotWithShape="1">
                <a:blip r:embed="rId4"/>
                <a:stretch>
                  <a:fillRect l="-4262" t="-5839" r="-4262"/>
                </a:stretch>
              </a:blipFill>
              <a:ln w="12700">
                <a:noFill/>
                <a:miter lim="800000"/>
                <a:headEnd/>
                <a:tailEnd/>
              </a:ln>
              <a:effectLst/>
            </p:spPr>
            <p:txBody>
              <a:bodyPr/>
              <a:lstStyle/>
              <a:p>
                <a:r>
                  <a:rPr lang="en-US">
                    <a:noFill/>
                  </a:rPr>
                  <a:t> </a:t>
                </a:r>
              </a:p>
            </p:txBody>
          </p:sp>
        </mc:Fallback>
      </mc:AlternateContent>
      <p:sp>
        <p:nvSpPr>
          <p:cNvPr id="216104" name="Line 40"/>
          <p:cNvSpPr>
            <a:spLocks noChangeShapeType="1"/>
          </p:cNvSpPr>
          <p:nvPr/>
        </p:nvSpPr>
        <p:spPr bwMode="auto">
          <a:xfrm>
            <a:off x="5151867" y="3669622"/>
            <a:ext cx="618648" cy="233362"/>
          </a:xfrm>
          <a:prstGeom prst="line">
            <a:avLst/>
          </a:prstGeom>
          <a:noFill/>
          <a:ln w="1270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16105" name="Line 41"/>
          <p:cNvSpPr>
            <a:spLocks noChangeShapeType="1"/>
          </p:cNvSpPr>
          <p:nvPr/>
        </p:nvSpPr>
        <p:spPr bwMode="auto">
          <a:xfrm flipH="1">
            <a:off x="7578285" y="4033160"/>
            <a:ext cx="483518" cy="188913"/>
          </a:xfrm>
          <a:prstGeom prst="line">
            <a:avLst/>
          </a:prstGeom>
          <a:noFill/>
          <a:ln w="1270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16074" name="Line 10"/>
          <p:cNvSpPr>
            <a:spLocks noChangeShapeType="1"/>
          </p:cNvSpPr>
          <p:nvPr/>
        </p:nvSpPr>
        <p:spPr bwMode="auto">
          <a:xfrm>
            <a:off x="2880354" y="5593672"/>
            <a:ext cx="6969830" cy="0"/>
          </a:xfrm>
          <a:prstGeom prst="line">
            <a:avLst/>
          </a:prstGeom>
          <a:noFill/>
          <a:ln w="1905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16253" name="Rectangle 189"/>
          <p:cNvSpPr>
            <a:spLocks noChangeArrowheads="1"/>
          </p:cNvSpPr>
          <p:nvPr/>
        </p:nvSpPr>
        <p:spPr bwMode="auto">
          <a:xfrm>
            <a:off x="901581" y="1591916"/>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mc:AlternateContent xmlns:mc="http://schemas.openxmlformats.org/markup-compatibility/2006" xmlns:a14="http://schemas.microsoft.com/office/drawing/2010/main">
        <mc:Choice Requires="a14">
          <p:sp>
            <p:nvSpPr>
              <p:cNvPr id="22" name="TextBox 21"/>
              <p:cNvSpPr txBox="1"/>
              <p:nvPr/>
            </p:nvSpPr>
            <p:spPr>
              <a:xfrm>
                <a:off x="10038747" y="5326966"/>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038747" y="5326966"/>
                <a:ext cx="442429" cy="461665"/>
              </a:xfrm>
              <a:prstGeom prst="rect">
                <a:avLst/>
              </a:prstGeom>
              <a:blipFill rotWithShape="1">
                <a:blip r:embed="rId5"/>
                <a:stretch>
                  <a:fillRect r="-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061808" y="5679076"/>
                <a:ext cx="183261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effectLst/>
                          <a:latin typeface="Cambria Math"/>
                        </a:rPr>
                        <m:t>𝐸</m:t>
                      </m:r>
                      <m:d>
                        <m:dPr>
                          <m:ctrlPr>
                            <a:rPr lang="en-US" b="0" i="1" smtClean="0">
                              <a:solidFill>
                                <a:srgbClr val="000000"/>
                              </a:solidFill>
                              <a:effectLst/>
                              <a:latin typeface="Cambria Math" panose="02040503050406030204" pitchFamily="18" charset="0"/>
                            </a:rPr>
                          </m:ctrlPr>
                        </m:dPr>
                        <m:e>
                          <m:acc>
                            <m:accPr>
                              <m:chr m:val="̅"/>
                              <m:ctrlPr>
                                <a:rPr lang="en-US" b="0" i="1" smtClean="0">
                                  <a:solidFill>
                                    <a:srgbClr val="000000"/>
                                  </a:solidFill>
                                  <a:effectLst/>
                                  <a:latin typeface="Cambria Math" panose="02040503050406030204" pitchFamily="18" charset="0"/>
                                </a:rPr>
                              </m:ctrlPr>
                            </m:accPr>
                            <m:e>
                              <m:r>
                                <a:rPr lang="en-US" b="0" i="1" smtClean="0">
                                  <a:solidFill>
                                    <a:srgbClr val="000000"/>
                                  </a:solidFill>
                                  <a:effectLst/>
                                  <a:latin typeface="Cambria Math"/>
                                </a:rPr>
                                <m:t>𝑥</m:t>
                              </m:r>
                            </m:e>
                          </m:acc>
                        </m:e>
                      </m:d>
                      <m:r>
                        <a:rPr lang="en-US" b="0" i="1" smtClean="0">
                          <a:solidFill>
                            <a:srgbClr val="000000"/>
                          </a:solidFill>
                          <a:effectLst/>
                          <a:latin typeface="Cambria Math"/>
                        </a:rPr>
                        <m:t>=1697</m:t>
                      </m:r>
                    </m:oMath>
                  </m:oMathPara>
                </a14:m>
                <a:endParaRPr lang="en-US" dirty="0">
                  <a:solidFill>
                    <a:srgbClr val="000000"/>
                  </a:solidFill>
                  <a:effectLst/>
                  <a:latin typeface="+mn-lt"/>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061808" y="5679076"/>
                <a:ext cx="1832617" cy="430887"/>
              </a:xfrm>
              <a:prstGeom prst="rect">
                <a:avLst/>
              </a:prstGeom>
              <a:blipFill rotWithShape="1">
                <a:blip r:embed="rId6"/>
                <a:stretch>
                  <a:fillRect/>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38</a:t>
            </a:fld>
            <a:endParaRPr lang="en-US"/>
          </a:p>
        </p:txBody>
      </p:sp>
      <mc:AlternateContent xmlns:mc="http://schemas.openxmlformats.org/markup-compatibility/2006" xmlns:a14="http://schemas.microsoft.com/office/drawing/2010/main">
        <mc:Choice Requires="a14">
          <p:sp>
            <p:nvSpPr>
              <p:cNvPr id="16" name="Rectangle 3"/>
              <p:cNvSpPr>
                <a:spLocks noChangeArrowheads="1"/>
              </p:cNvSpPr>
              <p:nvPr/>
            </p:nvSpPr>
            <p:spPr bwMode="auto">
              <a:xfrm>
                <a:off x="873226" y="682907"/>
                <a:ext cx="10337562" cy="814387"/>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Relationship Between the </a:t>
                </a:r>
                <a:r>
                  <a:rPr lang="en-US" sz="3200">
                    <a:solidFill>
                      <a:schemeClr val="tx1"/>
                    </a:solidFill>
                    <a:effectLst/>
                    <a:latin typeface="+mn-lt"/>
                    <a:cs typeface="Arial" panose="020B0604020202020204" pitchFamily="34" charset="0"/>
                  </a:rPr>
                  <a:t>Sample Size</a:t>
                </a:r>
                <a:r>
                  <a:rPr lang="en-US" sz="3200">
                    <a:effectLst/>
                    <a:latin typeface="+mn-lt"/>
                    <a:cs typeface="Arial" panose="020B0604020202020204" pitchFamily="34" charset="0"/>
                  </a:rPr>
                  <a:t> </a:t>
                </a:r>
                <a:r>
                  <a:rPr lang="en-US" sz="3200">
                    <a:solidFill>
                      <a:schemeClr val="tx1"/>
                    </a:solidFill>
                    <a:effectLst/>
                    <a:latin typeface="+mn-lt"/>
                    <a:cs typeface="Arial" panose="020B0604020202020204" pitchFamily="34" charset="0"/>
                  </a:rPr>
                  <a:t>and </a:t>
                </a:r>
                <a:r>
                  <a:rPr lang="en-US" sz="3200" dirty="0">
                    <a:solidFill>
                      <a:schemeClr val="tx1"/>
                    </a:solidFill>
                    <a:effectLst/>
                    <a:latin typeface="+mn-lt"/>
                    <a:cs typeface="Arial" panose="020B0604020202020204" pitchFamily="34" charset="0"/>
                  </a:rPr>
                  <a:t>the Sampling Distribution of </a:t>
                </a:r>
                <a14:m>
                  <m:oMath xmlns:m="http://schemas.openxmlformats.org/officeDocument/2006/math">
                    <m:acc>
                      <m:accPr>
                        <m:chr m:val="̅"/>
                        <m:ctrlPr>
                          <a:rPr lang="en-US" sz="3200" i="1">
                            <a:solidFill>
                              <a:schemeClr val="tx1"/>
                            </a:solidFill>
                            <a:effectLst/>
                            <a:latin typeface="Cambria Math" panose="02040503050406030204" pitchFamily="18" charset="0"/>
                          </a:rPr>
                        </m:ctrlPr>
                      </m:accPr>
                      <m:e>
                        <m:r>
                          <a:rPr lang="en-US" sz="3200" b="0" i="1">
                            <a:solidFill>
                              <a:schemeClr val="tx1"/>
                            </a:solidFill>
                            <a:effectLst/>
                            <a:latin typeface="Cambria Math"/>
                          </a:rPr>
                          <m:t>𝑥</m:t>
                        </m:r>
                      </m:e>
                    </m:acc>
                  </m:oMath>
                </a14:m>
                <a:endParaRPr lang="en-US" sz="3200" dirty="0">
                  <a:solidFill>
                    <a:schemeClr val="tx1"/>
                  </a:solidFill>
                  <a:effectLst/>
                  <a:latin typeface="+mn-lt"/>
                  <a:cs typeface="Arial" panose="020B0604020202020204" pitchFamily="34" charset="0"/>
                </a:endParaRPr>
              </a:p>
            </p:txBody>
          </p:sp>
        </mc:Choice>
        <mc:Fallback xmlns="">
          <p:sp>
            <p:nvSpPr>
              <p:cNvPr id="16" name="Rectangle 3"/>
              <p:cNvSpPr>
                <a:spLocks noRot="1" noChangeAspect="1" noMove="1" noResize="1" noEditPoints="1" noAdjustHandles="1" noChangeArrowheads="1" noChangeShapeType="1" noTextEdit="1"/>
              </p:cNvSpPr>
              <p:nvPr/>
            </p:nvSpPr>
            <p:spPr bwMode="auto">
              <a:xfrm>
                <a:off x="873226" y="682907"/>
                <a:ext cx="10337562" cy="814387"/>
              </a:xfrm>
              <a:prstGeom prst="rect">
                <a:avLst/>
              </a:prstGeom>
              <a:blipFill rotWithShape="1">
                <a:blip r:embed="rId7"/>
                <a:stretch>
                  <a:fillRect l="-1474" t="-25373" b="-40299"/>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0007" name="Text Box 151"/>
              <p:cNvSpPr txBox="1">
                <a:spLocks noChangeArrowheads="1"/>
              </p:cNvSpPr>
              <p:nvPr/>
            </p:nvSpPr>
            <p:spPr bwMode="auto">
              <a:xfrm>
                <a:off x="1260356" y="2093477"/>
                <a:ext cx="9921610" cy="461665"/>
              </a:xfrm>
              <a:prstGeom prst="rect">
                <a:avLst/>
              </a:prstGeom>
              <a:noFill/>
              <a:ln w="12700">
                <a:noFill/>
                <a:miter lim="800000"/>
                <a:headEnd/>
                <a:tailEnd/>
              </a:ln>
              <a:effectLst/>
            </p:spPr>
            <p:txBody>
              <a:bodyPr wrap="square">
                <a:spAutoFit/>
              </a:bodyPr>
              <a:lstStyle/>
              <a:p>
                <a:pPr marL="338138" indent="-338138" algn="l">
                  <a:buFontTx/>
                  <a:buChar char="•"/>
                </a:pPr>
                <a:r>
                  <a:rPr lang="en-US" sz="2400" dirty="0">
                    <a:solidFill>
                      <a:srgbClr val="000000"/>
                    </a:solidFill>
                    <a:effectLst/>
                    <a:latin typeface="+mn-lt"/>
                    <a:cs typeface="Arial" panose="020B0604020202020204" pitchFamily="34" charset="0"/>
                  </a:rPr>
                  <a:t>Recall that when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30,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(1687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1707) = .4714.</a:t>
                </a:r>
              </a:p>
            </p:txBody>
          </p:sp>
        </mc:Choice>
        <mc:Fallback xmlns="">
          <p:sp>
            <p:nvSpPr>
              <p:cNvPr id="250007" name="Text Box 151"/>
              <p:cNvSpPr txBox="1">
                <a:spLocks noRot="1" noChangeAspect="1" noMove="1" noResize="1" noEditPoints="1" noAdjustHandles="1" noChangeArrowheads="1" noChangeShapeType="1" noTextEdit="1"/>
              </p:cNvSpPr>
              <p:nvPr/>
            </p:nvSpPr>
            <p:spPr bwMode="auto">
              <a:xfrm>
                <a:off x="1260356" y="2093477"/>
                <a:ext cx="9921610" cy="461665"/>
              </a:xfrm>
              <a:prstGeom prst="rect">
                <a:avLst/>
              </a:prstGeom>
              <a:blipFill rotWithShape="1">
                <a:blip r:embed="rId3"/>
                <a:stretch>
                  <a:fillRect l="-983" t="-11842" b="-28947"/>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0008" name="Text Box 152"/>
              <p:cNvSpPr txBox="1">
                <a:spLocks noChangeArrowheads="1"/>
              </p:cNvSpPr>
              <p:nvPr/>
            </p:nvSpPr>
            <p:spPr bwMode="auto">
              <a:xfrm>
                <a:off x="1261989" y="2581448"/>
                <a:ext cx="10010289" cy="830997"/>
              </a:xfrm>
              <a:prstGeom prst="rect">
                <a:avLst/>
              </a:prstGeom>
              <a:noFill/>
              <a:ln w="12700">
                <a:noFill/>
                <a:miter lim="800000"/>
                <a:headEnd/>
                <a:tailEnd/>
              </a:ln>
              <a:effectLst/>
            </p:spPr>
            <p:txBody>
              <a:bodyPr wrap="square">
                <a:spAutoFit/>
              </a:bodyPr>
              <a:lstStyle/>
              <a:p>
                <a:pPr marL="338138" indent="-338138" algn="l">
                  <a:buFontTx/>
                  <a:buChar char="•"/>
                </a:pPr>
                <a:r>
                  <a:rPr lang="en-US" sz="2400" dirty="0">
                    <a:solidFill>
                      <a:srgbClr val="000000"/>
                    </a:solidFill>
                    <a:effectLst/>
                    <a:latin typeface="+mn-lt"/>
                    <a:cs typeface="Arial" panose="020B0604020202020204" pitchFamily="34" charset="0"/>
                  </a:rPr>
                  <a:t>We follow the same steps to solve for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(1687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1707) when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100 as we showed earlier when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30.</a:t>
                </a:r>
              </a:p>
            </p:txBody>
          </p:sp>
        </mc:Choice>
        <mc:Fallback xmlns="">
          <p:sp>
            <p:nvSpPr>
              <p:cNvPr id="250008" name="Text Box 152"/>
              <p:cNvSpPr txBox="1">
                <a:spLocks noRot="1" noChangeAspect="1" noMove="1" noResize="1" noEditPoints="1" noAdjustHandles="1" noChangeArrowheads="1" noChangeShapeType="1" noTextEdit="1"/>
              </p:cNvSpPr>
              <p:nvPr/>
            </p:nvSpPr>
            <p:spPr bwMode="auto">
              <a:xfrm>
                <a:off x="1261989" y="2581448"/>
                <a:ext cx="10010289" cy="830997"/>
              </a:xfrm>
              <a:prstGeom prst="rect">
                <a:avLst/>
              </a:prstGeom>
              <a:blipFill rotWithShape="1">
                <a:blip r:embed="rId4"/>
                <a:stretch>
                  <a:fillRect l="-914" t="-6569" b="-15328"/>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0013" name="Text Box 157"/>
              <p:cNvSpPr txBox="1">
                <a:spLocks noChangeArrowheads="1"/>
              </p:cNvSpPr>
              <p:nvPr/>
            </p:nvSpPr>
            <p:spPr bwMode="auto">
              <a:xfrm>
                <a:off x="1275819" y="3449947"/>
                <a:ext cx="9940014" cy="461665"/>
              </a:xfrm>
              <a:prstGeom prst="rect">
                <a:avLst/>
              </a:prstGeom>
              <a:noFill/>
              <a:ln w="12700">
                <a:noFill/>
                <a:miter lim="800000"/>
                <a:headEnd/>
                <a:tailEnd/>
              </a:ln>
              <a:effectLst/>
            </p:spPr>
            <p:txBody>
              <a:bodyPr wrap="square">
                <a:spAutoFit/>
              </a:bodyPr>
              <a:lstStyle/>
              <a:p>
                <a:pPr algn="l">
                  <a:buFontTx/>
                  <a:buChar char="•"/>
                </a:pPr>
                <a:r>
                  <a:rPr lang="en-US" sz="2400" dirty="0">
                    <a:solidFill>
                      <a:srgbClr val="000000"/>
                    </a:solidFill>
                    <a:effectLst/>
                    <a:latin typeface="+mn-lt"/>
                    <a:cs typeface="Arial" panose="020B0604020202020204" pitchFamily="34" charset="0"/>
                  </a:rPr>
                  <a:t>   Now, with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100,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(1687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1707) = .7776.</a:t>
                </a:r>
              </a:p>
            </p:txBody>
          </p:sp>
        </mc:Choice>
        <mc:Fallback xmlns="">
          <p:sp>
            <p:nvSpPr>
              <p:cNvPr id="250013" name="Text Box 157"/>
              <p:cNvSpPr txBox="1">
                <a:spLocks noRot="1" noChangeAspect="1" noMove="1" noResize="1" noEditPoints="1" noAdjustHandles="1" noChangeArrowheads="1" noChangeShapeType="1" noTextEdit="1"/>
              </p:cNvSpPr>
              <p:nvPr/>
            </p:nvSpPr>
            <p:spPr bwMode="auto">
              <a:xfrm>
                <a:off x="1275819" y="3449947"/>
                <a:ext cx="9940014" cy="461665"/>
              </a:xfrm>
              <a:prstGeom prst="rect">
                <a:avLst/>
              </a:prstGeom>
              <a:blipFill rotWithShape="1">
                <a:blip r:embed="rId5"/>
                <a:stretch>
                  <a:fillRect l="-920" t="-11842" b="-28947"/>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0017" name="Text Box 161"/>
              <p:cNvSpPr txBox="1">
                <a:spLocks noChangeArrowheads="1"/>
              </p:cNvSpPr>
              <p:nvPr/>
            </p:nvSpPr>
            <p:spPr bwMode="auto">
              <a:xfrm>
                <a:off x="1282935" y="3909384"/>
                <a:ext cx="9921609" cy="1200329"/>
              </a:xfrm>
              <a:prstGeom prst="rect">
                <a:avLst/>
              </a:prstGeom>
              <a:noFill/>
              <a:ln w="12700">
                <a:noFill/>
                <a:miter lim="800000"/>
                <a:headEnd/>
                <a:tailEnd/>
              </a:ln>
              <a:effectLst/>
            </p:spPr>
            <p:txBody>
              <a:bodyPr wrap="square">
                <a:spAutoFit/>
              </a:bodyPr>
              <a:lstStyle/>
              <a:p>
                <a:pPr marL="338138" indent="-338138" algn="l">
                  <a:buFontTx/>
                  <a:buChar char="•"/>
                </a:pPr>
                <a:r>
                  <a:rPr lang="en-US" sz="2400" dirty="0">
                    <a:solidFill>
                      <a:srgbClr val="000000"/>
                    </a:solidFill>
                    <a:effectLst/>
                    <a:latin typeface="+mn-lt"/>
                    <a:cs typeface="Arial" panose="020B0604020202020204" pitchFamily="34" charset="0"/>
                  </a:rPr>
                  <a:t>Because the sampling distribution with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100 has a smaller standard error, the values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have less variability and tend to be closer to the population       mean than the values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with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 30.</a:t>
                </a:r>
              </a:p>
            </p:txBody>
          </p:sp>
        </mc:Choice>
        <mc:Fallback xmlns="">
          <p:sp>
            <p:nvSpPr>
              <p:cNvPr id="250017" name="Text Box 161"/>
              <p:cNvSpPr txBox="1">
                <a:spLocks noRot="1" noChangeAspect="1" noMove="1" noResize="1" noEditPoints="1" noAdjustHandles="1" noChangeArrowheads="1" noChangeShapeType="1" noTextEdit="1"/>
              </p:cNvSpPr>
              <p:nvPr/>
            </p:nvSpPr>
            <p:spPr bwMode="auto">
              <a:xfrm>
                <a:off x="1282935" y="3909384"/>
                <a:ext cx="9921609" cy="1200329"/>
              </a:xfrm>
              <a:prstGeom prst="rect">
                <a:avLst/>
              </a:prstGeom>
              <a:blipFill rotWithShape="1">
                <a:blip r:embed="rId6"/>
                <a:stretch>
                  <a:fillRect l="-921" t="-4569" r="-3747" b="-10660"/>
                </a:stretch>
              </a:blipFill>
              <a:ln w="12700">
                <a:noFill/>
                <a:miter lim="800000"/>
                <a:headEnd/>
                <a:tailEnd/>
              </a:ln>
              <a:effectLst/>
            </p:spPr>
            <p:txBody>
              <a:bodyPr/>
              <a:lstStyle/>
              <a:p>
                <a:r>
                  <a:rPr lang="en-US">
                    <a:noFill/>
                  </a:rPr>
                  <a:t> </a:t>
                </a:r>
              </a:p>
            </p:txBody>
          </p:sp>
        </mc:Fallback>
      </mc:AlternateContent>
      <p:sp>
        <p:nvSpPr>
          <p:cNvPr id="250029" name="Rectangle 173"/>
          <p:cNvSpPr>
            <a:spLocks noChangeArrowheads="1"/>
          </p:cNvSpPr>
          <p:nvPr/>
        </p:nvSpPr>
        <p:spPr bwMode="auto">
          <a:xfrm>
            <a:off x="901581" y="1580627"/>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
        <p:nvSpPr>
          <p:cNvPr id="2" name="Slide Number Placeholder 1"/>
          <p:cNvSpPr>
            <a:spLocks noGrp="1"/>
          </p:cNvSpPr>
          <p:nvPr>
            <p:ph type="sldNum" sz="quarter" idx="12"/>
          </p:nvPr>
        </p:nvSpPr>
        <p:spPr/>
        <p:txBody>
          <a:bodyPr/>
          <a:lstStyle/>
          <a:p>
            <a:fld id="{949EBC64-41CB-41B8-B6DF-9B1367312BD4}" type="slidenum">
              <a:rPr lang="en-US" smtClean="0"/>
              <a:t>39</a:t>
            </a:fld>
            <a:endParaRPr lang="en-US"/>
          </a:p>
        </p:txBody>
      </p:sp>
      <mc:AlternateContent xmlns:mc="http://schemas.openxmlformats.org/markup-compatibility/2006" xmlns:a14="http://schemas.microsoft.com/office/drawing/2010/main">
        <mc:Choice Requires="a14">
          <p:sp>
            <p:nvSpPr>
              <p:cNvPr id="9" name="Rectangle 3"/>
              <p:cNvSpPr>
                <a:spLocks noChangeArrowheads="1"/>
              </p:cNvSpPr>
              <p:nvPr/>
            </p:nvSpPr>
            <p:spPr bwMode="auto">
              <a:xfrm>
                <a:off x="873226" y="682907"/>
                <a:ext cx="10337562" cy="814387"/>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Relationship Between the </a:t>
                </a:r>
                <a:r>
                  <a:rPr lang="en-US" sz="3200">
                    <a:solidFill>
                      <a:schemeClr val="tx1"/>
                    </a:solidFill>
                    <a:effectLst/>
                    <a:latin typeface="+mn-lt"/>
                    <a:cs typeface="Arial" panose="020B0604020202020204" pitchFamily="34" charset="0"/>
                  </a:rPr>
                  <a:t>Sample Size</a:t>
                </a:r>
                <a:r>
                  <a:rPr lang="en-US" sz="3200">
                    <a:effectLst/>
                    <a:latin typeface="+mn-lt"/>
                    <a:cs typeface="Arial" panose="020B0604020202020204" pitchFamily="34" charset="0"/>
                  </a:rPr>
                  <a:t> </a:t>
                </a:r>
                <a:r>
                  <a:rPr lang="en-US" sz="3200">
                    <a:solidFill>
                      <a:schemeClr val="tx1"/>
                    </a:solidFill>
                    <a:effectLst/>
                    <a:latin typeface="+mn-lt"/>
                    <a:cs typeface="Arial" panose="020B0604020202020204" pitchFamily="34" charset="0"/>
                  </a:rPr>
                  <a:t>and </a:t>
                </a:r>
                <a:r>
                  <a:rPr lang="en-US" sz="3200" dirty="0">
                    <a:solidFill>
                      <a:schemeClr val="tx1"/>
                    </a:solidFill>
                    <a:effectLst/>
                    <a:latin typeface="+mn-lt"/>
                    <a:cs typeface="Arial" panose="020B0604020202020204" pitchFamily="34" charset="0"/>
                  </a:rPr>
                  <a:t>the Sampling Distribution of </a:t>
                </a:r>
                <a14:m>
                  <m:oMath xmlns:m="http://schemas.openxmlformats.org/officeDocument/2006/math">
                    <m:acc>
                      <m:accPr>
                        <m:chr m:val="̅"/>
                        <m:ctrlPr>
                          <a:rPr lang="en-US" sz="3200" i="1">
                            <a:solidFill>
                              <a:schemeClr val="tx1"/>
                            </a:solidFill>
                            <a:effectLst/>
                            <a:latin typeface="Cambria Math" panose="02040503050406030204" pitchFamily="18" charset="0"/>
                          </a:rPr>
                        </m:ctrlPr>
                      </m:accPr>
                      <m:e>
                        <m:r>
                          <a:rPr lang="en-US" sz="3200" b="0" i="1">
                            <a:solidFill>
                              <a:schemeClr val="tx1"/>
                            </a:solidFill>
                            <a:effectLst/>
                            <a:latin typeface="Cambria Math"/>
                          </a:rPr>
                          <m:t>𝑥</m:t>
                        </m:r>
                      </m:e>
                    </m:acc>
                  </m:oMath>
                </a14:m>
                <a:endParaRPr lang="en-US" sz="3200" dirty="0">
                  <a:solidFill>
                    <a:schemeClr val="tx1"/>
                  </a:solidFill>
                  <a:effectLst/>
                  <a:latin typeface="+mn-lt"/>
                  <a:cs typeface="Arial" panose="020B0604020202020204" pitchFamily="34" charset="0"/>
                </a:endParaRPr>
              </a:p>
            </p:txBody>
          </p:sp>
        </mc:Choice>
        <mc:Fallback xmlns="">
          <p:sp>
            <p:nvSpPr>
              <p:cNvPr id="9" name="Rectangle 3"/>
              <p:cNvSpPr>
                <a:spLocks noRot="1" noChangeAspect="1" noMove="1" noResize="1" noEditPoints="1" noAdjustHandles="1" noChangeArrowheads="1" noChangeShapeType="1" noTextEdit="1"/>
              </p:cNvSpPr>
              <p:nvPr/>
            </p:nvSpPr>
            <p:spPr bwMode="auto">
              <a:xfrm>
                <a:off x="873226" y="682907"/>
                <a:ext cx="10337562" cy="814387"/>
              </a:xfrm>
              <a:prstGeom prst="rect">
                <a:avLst/>
              </a:prstGeom>
              <a:blipFill rotWithShape="1">
                <a:blip r:embed="rId7"/>
                <a:stretch>
                  <a:fillRect l="-1474" t="-25373" b="-40299"/>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5" name="Rectangle 7"/>
          <p:cNvSpPr>
            <a:spLocks noChangeArrowheads="1"/>
          </p:cNvSpPr>
          <p:nvPr/>
        </p:nvSpPr>
        <p:spPr bwMode="auto">
          <a:xfrm>
            <a:off x="1135950" y="3821114"/>
            <a:ext cx="4818284" cy="1411287"/>
          </a:xfrm>
          <a:prstGeom prst="rect">
            <a:avLst/>
          </a:prstGeom>
          <a:solidFill>
            <a:schemeClr val="bg2"/>
          </a:solidFill>
          <a:ln w="12700">
            <a:solidFill>
              <a:srgbClr val="000000"/>
            </a:solidFill>
            <a:miter lim="800000"/>
            <a:headEnd/>
            <a:tailEnd/>
          </a:ln>
          <a:effectLst/>
          <a:scene3d>
            <a:camera prst="orthographicFront">
              <a:rot lat="0" lon="0" rev="0"/>
            </a:camera>
            <a:lightRig rig="balanced" dir="t">
              <a:rot lat="0" lon="0" rev="8700000"/>
            </a:lightRig>
          </a:scene3d>
          <a:sp3d/>
        </p:spPr>
        <p:txBody>
          <a:bodyPr wrap="none" anchor="ctr"/>
          <a:lstStyle/>
          <a:p>
            <a:pPr marL="457200" indent="-457200"/>
            <a:endParaRPr lang="en-US" sz="2400">
              <a:solidFill>
                <a:srgbClr val="000000"/>
              </a:solidFill>
              <a:effectLst/>
              <a:latin typeface="Arial" panose="020B0604020202020204" pitchFamily="34" charset="0"/>
              <a:cs typeface="Arial" panose="020B0604020202020204" pitchFamily="34" charset="0"/>
            </a:endParaRPr>
          </a:p>
        </p:txBody>
      </p:sp>
      <p:sp>
        <p:nvSpPr>
          <p:cNvPr id="94211" name="Rectangle 3"/>
          <p:cNvSpPr>
            <a:spLocks noGrp="1" noChangeArrowheads="1"/>
          </p:cNvSpPr>
          <p:nvPr>
            <p:ph idx="1"/>
          </p:nvPr>
        </p:nvSpPr>
        <p:spPr>
          <a:xfrm>
            <a:off x="894794" y="1122716"/>
            <a:ext cx="10337562" cy="608012"/>
          </a:xfrm>
        </p:spPr>
        <p:txBody>
          <a:bodyPr/>
          <a:lstStyle/>
          <a:p>
            <a:pPr marL="338138" indent="-338138"/>
            <a:r>
              <a:rPr lang="en-US" dirty="0"/>
              <a:t>Process of Statistical Inference</a:t>
            </a:r>
          </a:p>
        </p:txBody>
      </p:sp>
      <p:sp>
        <p:nvSpPr>
          <p:cNvPr id="94212" name="Oval 4"/>
          <p:cNvSpPr>
            <a:spLocks noChangeArrowheads="1"/>
          </p:cNvSpPr>
          <p:nvPr/>
        </p:nvSpPr>
        <p:spPr bwMode="auto">
          <a:xfrm>
            <a:off x="1811607" y="1695451"/>
            <a:ext cx="3135475" cy="1457325"/>
          </a:xfrm>
          <a:prstGeom prst="ellipse">
            <a:avLst/>
          </a:prstGeom>
          <a:solidFill>
            <a:schemeClr val="bg2"/>
          </a:solidFill>
          <a:ln w="12700">
            <a:solidFill>
              <a:srgbClr val="000000"/>
            </a:solidFill>
            <a:round/>
            <a:headEnd/>
            <a:tailEnd/>
          </a:ln>
          <a:effectLst/>
          <a:scene3d>
            <a:camera prst="orthographicFront">
              <a:rot lat="0" lon="0" rev="0"/>
            </a:camera>
            <a:lightRig rig="balanced" dir="t">
              <a:rot lat="0" lon="0" rev="8700000"/>
            </a:lightRig>
          </a:scene3d>
          <a:sp3d/>
        </p:spPr>
        <p:txBody>
          <a:bodyPr wrap="none" anchor="ctr"/>
          <a:lstStyle/>
          <a:p>
            <a:pPr marL="457200" indent="-457200"/>
            <a:r>
              <a:rPr lang="en-US">
                <a:solidFill>
                  <a:srgbClr val="000000"/>
                </a:solidFill>
                <a:effectLst/>
                <a:latin typeface="Arial" panose="020B0604020202020204" pitchFamily="34" charset="0"/>
                <a:cs typeface="Arial" panose="020B0604020202020204" pitchFamily="34" charset="0"/>
              </a:rPr>
              <a:t>  </a:t>
            </a:r>
            <a:endParaRPr lang="en-US" sz="2400">
              <a:solidFill>
                <a:srgbClr val="000000"/>
              </a:solidFill>
              <a:effectLst/>
              <a:latin typeface="Arial" panose="020B0604020202020204" pitchFamily="34" charset="0"/>
              <a:cs typeface="Arial" panose="020B0604020202020204" pitchFamily="34" charset="0"/>
            </a:endParaRPr>
          </a:p>
        </p:txBody>
      </p:sp>
      <p:sp>
        <p:nvSpPr>
          <p:cNvPr id="94213" name="Rectangle 5"/>
          <p:cNvSpPr>
            <a:spLocks noChangeArrowheads="1"/>
          </p:cNvSpPr>
          <p:nvPr/>
        </p:nvSpPr>
        <p:spPr bwMode="auto">
          <a:xfrm>
            <a:off x="6076696" y="1766888"/>
            <a:ext cx="4925967" cy="1331912"/>
          </a:xfrm>
          <a:prstGeom prst="rect">
            <a:avLst/>
          </a:prstGeom>
          <a:solidFill>
            <a:schemeClr val="bg2"/>
          </a:solidFill>
          <a:ln w="12700">
            <a:solidFill>
              <a:srgbClr val="000000"/>
            </a:solidFill>
            <a:miter lim="800000"/>
            <a:headEnd/>
            <a:tailEnd/>
          </a:ln>
          <a:effectLst/>
          <a:scene3d>
            <a:camera prst="orthographicFront">
              <a:rot lat="0" lon="0" rev="0"/>
            </a:camera>
            <a:lightRig rig="balanced" dir="t">
              <a:rot lat="0" lon="0" rev="8700000"/>
            </a:lightRig>
          </a:scene3d>
          <a:sp3d/>
        </p:spPr>
        <p:txBody>
          <a:bodyPr wrap="none" anchor="ctr"/>
          <a:lstStyle/>
          <a:p>
            <a:pPr marL="457200" indent="-457200"/>
            <a:endParaRPr lang="en-US" sz="2400">
              <a:solidFill>
                <a:srgbClr val="000000"/>
              </a:solidFill>
              <a:effectLst/>
              <a:latin typeface="Arial" panose="020B0604020202020204" pitchFamily="34" charset="0"/>
              <a:cs typeface="Arial" panose="020B0604020202020204" pitchFamily="34" charset="0"/>
            </a:endParaRPr>
          </a:p>
        </p:txBody>
      </p:sp>
      <p:sp>
        <p:nvSpPr>
          <p:cNvPr id="94216" name="Line 8"/>
          <p:cNvSpPr>
            <a:spLocks noChangeShapeType="1"/>
          </p:cNvSpPr>
          <p:nvPr/>
        </p:nvSpPr>
        <p:spPr bwMode="auto">
          <a:xfrm>
            <a:off x="4957639" y="2432050"/>
            <a:ext cx="1110612" cy="0"/>
          </a:xfrm>
          <a:prstGeom prst="line">
            <a:avLst/>
          </a:prstGeom>
          <a:noFill/>
          <a:ln w="1905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94217" name="Line 9"/>
          <p:cNvSpPr>
            <a:spLocks noChangeShapeType="1"/>
          </p:cNvSpPr>
          <p:nvPr/>
        </p:nvSpPr>
        <p:spPr bwMode="auto">
          <a:xfrm>
            <a:off x="9051702" y="3095625"/>
            <a:ext cx="0" cy="730250"/>
          </a:xfrm>
          <a:prstGeom prst="line">
            <a:avLst/>
          </a:prstGeom>
          <a:noFill/>
          <a:ln w="1905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94218" name="Line 10"/>
          <p:cNvSpPr>
            <a:spLocks noChangeShapeType="1"/>
          </p:cNvSpPr>
          <p:nvPr/>
        </p:nvSpPr>
        <p:spPr bwMode="auto">
          <a:xfrm flipH="1">
            <a:off x="5960569" y="4525963"/>
            <a:ext cx="1049380" cy="0"/>
          </a:xfrm>
          <a:prstGeom prst="line">
            <a:avLst/>
          </a:prstGeom>
          <a:noFill/>
          <a:ln w="1905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94219" name="Line 11"/>
          <p:cNvSpPr>
            <a:spLocks noChangeShapeType="1"/>
          </p:cNvSpPr>
          <p:nvPr/>
        </p:nvSpPr>
        <p:spPr bwMode="auto">
          <a:xfrm flipV="1">
            <a:off x="3369843" y="3155951"/>
            <a:ext cx="0" cy="676275"/>
          </a:xfrm>
          <a:prstGeom prst="line">
            <a:avLst/>
          </a:prstGeom>
          <a:noFill/>
          <a:ln w="1905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94214" name="Rectangle 6"/>
          <p:cNvSpPr>
            <a:spLocks noChangeArrowheads="1"/>
          </p:cNvSpPr>
          <p:nvPr/>
        </p:nvSpPr>
        <p:spPr bwMode="auto">
          <a:xfrm>
            <a:off x="7033175" y="3830639"/>
            <a:ext cx="3965266" cy="1398587"/>
          </a:xfrm>
          <a:prstGeom prst="rect">
            <a:avLst/>
          </a:prstGeom>
          <a:solidFill>
            <a:schemeClr val="bg2"/>
          </a:solidFill>
          <a:ln w="12700">
            <a:solidFill>
              <a:srgbClr val="000000"/>
            </a:solidFill>
            <a:miter lim="800000"/>
            <a:headEnd/>
            <a:tailEnd/>
          </a:ln>
          <a:effectLst/>
          <a:scene3d>
            <a:camera prst="orthographicFront">
              <a:rot lat="0" lon="0" rev="0"/>
            </a:camera>
            <a:lightRig rig="balanced" dir="t">
              <a:rot lat="0" lon="0" rev="8700000"/>
            </a:lightRig>
          </a:scene3d>
          <a:sp3d/>
        </p:spPr>
        <p:txBody>
          <a:bodyPr wrap="none" anchor="ctr"/>
          <a:lstStyle/>
          <a:p>
            <a:pPr marL="457200" indent="-457200">
              <a:lnSpc>
                <a:spcPct val="90000"/>
              </a:lnSpc>
            </a:pPr>
            <a:endParaRPr lang="en-US">
              <a:solidFill>
                <a:srgbClr val="000000"/>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4228" name="Text Box 20"/>
              <p:cNvSpPr txBox="1">
                <a:spLocks noChangeArrowheads="1"/>
              </p:cNvSpPr>
              <p:nvPr/>
            </p:nvSpPr>
            <p:spPr bwMode="auto">
              <a:xfrm>
                <a:off x="1931662" y="3929066"/>
                <a:ext cx="3203633" cy="1200329"/>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The value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is used to</a:t>
                </a:r>
              </a:p>
              <a:p>
                <a:r>
                  <a:rPr lang="en-US" sz="2400" dirty="0">
                    <a:solidFill>
                      <a:srgbClr val="000000"/>
                    </a:solidFill>
                    <a:effectLst/>
                    <a:latin typeface="+mn-lt"/>
                    <a:cs typeface="Arial" panose="020B0604020202020204" pitchFamily="34" charset="0"/>
                  </a:rPr>
                  <a:t>make inferences about</a:t>
                </a:r>
              </a:p>
              <a:p>
                <a:r>
                  <a:rPr lang="en-US" sz="2400" dirty="0">
                    <a:solidFill>
                      <a:srgbClr val="000000"/>
                    </a:solidFill>
                    <a:effectLst/>
                    <a:latin typeface="+mn-lt"/>
                    <a:cs typeface="Arial" panose="020B0604020202020204" pitchFamily="34" charset="0"/>
                  </a:rPr>
                  <a:t>the value of </a:t>
                </a:r>
                <a:r>
                  <a:rPr lang="en-US" sz="2400" i="1" dirty="0">
                    <a:solidFill>
                      <a:srgbClr val="000000"/>
                    </a:solidFill>
                    <a:effectLst/>
                    <a:latin typeface="Symbol" panose="05050102010706020507" pitchFamily="18" charset="2"/>
                    <a:cs typeface="Arial" panose="020B0604020202020204" pitchFamily="34" charset="0"/>
                  </a:rPr>
                  <a:t>m</a:t>
                </a:r>
                <a:r>
                  <a:rPr lang="en-US" sz="2400" dirty="0">
                    <a:solidFill>
                      <a:srgbClr val="000000"/>
                    </a:solidFill>
                    <a:effectLst/>
                    <a:latin typeface="+mn-lt"/>
                    <a:cs typeface="Arial" panose="020B0604020202020204" pitchFamily="34" charset="0"/>
                  </a:rPr>
                  <a:t>.</a:t>
                </a:r>
              </a:p>
            </p:txBody>
          </p:sp>
        </mc:Choice>
        <mc:Fallback xmlns="">
          <p:sp>
            <p:nvSpPr>
              <p:cNvPr id="94228" name="Text Box 20"/>
              <p:cNvSpPr txBox="1">
                <a:spLocks noRot="1" noChangeAspect="1" noMove="1" noResize="1" noEditPoints="1" noAdjustHandles="1" noChangeArrowheads="1" noChangeShapeType="1" noTextEdit="1"/>
              </p:cNvSpPr>
              <p:nvPr/>
            </p:nvSpPr>
            <p:spPr bwMode="auto">
              <a:xfrm>
                <a:off x="1931662" y="3929066"/>
                <a:ext cx="3203633" cy="1200329"/>
              </a:xfrm>
              <a:prstGeom prst="rect">
                <a:avLst/>
              </a:prstGeom>
              <a:blipFill rotWithShape="1">
                <a:blip r:embed="rId3"/>
                <a:stretch>
                  <a:fillRect l="-2667" t="-4082" r="-2476" b="-11224"/>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230" name="Text Box 22"/>
              <p:cNvSpPr txBox="1">
                <a:spLocks noChangeArrowheads="1"/>
              </p:cNvSpPr>
              <p:nvPr/>
            </p:nvSpPr>
            <p:spPr bwMode="auto">
              <a:xfrm>
                <a:off x="7686798" y="3919539"/>
                <a:ext cx="2651687" cy="1200329"/>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The sample data </a:t>
                </a:r>
              </a:p>
              <a:p>
                <a:r>
                  <a:rPr lang="en-US" sz="2400" dirty="0">
                    <a:solidFill>
                      <a:srgbClr val="000000"/>
                    </a:solidFill>
                    <a:effectLst/>
                    <a:latin typeface="+mn-lt"/>
                    <a:cs typeface="Arial" panose="020B0604020202020204" pitchFamily="34" charset="0"/>
                  </a:rPr>
                  <a:t>provide a value for</a:t>
                </a:r>
              </a:p>
              <a:p>
                <a:r>
                  <a:rPr lang="en-US" sz="2400" dirty="0">
                    <a:solidFill>
                      <a:srgbClr val="000000"/>
                    </a:solidFill>
                    <a:effectLst/>
                    <a:latin typeface="+mn-lt"/>
                    <a:cs typeface="Arial" panose="020B0604020202020204" pitchFamily="34" charset="0"/>
                  </a:rPr>
                  <a:t>the sample mean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dirty="0">
                    <a:solidFill>
                      <a:srgbClr val="000000"/>
                    </a:solidFill>
                    <a:effectLst/>
                    <a:latin typeface="+mn-lt"/>
                    <a:cs typeface="Arial" panose="020B0604020202020204" pitchFamily="34" charset="0"/>
                  </a:rPr>
                  <a:t>.</a:t>
                </a:r>
              </a:p>
            </p:txBody>
          </p:sp>
        </mc:Choice>
        <mc:Fallback xmlns="">
          <p:sp>
            <p:nvSpPr>
              <p:cNvPr id="94230" name="Text Box 22"/>
              <p:cNvSpPr txBox="1">
                <a:spLocks noRot="1" noChangeAspect="1" noMove="1" noResize="1" noEditPoints="1" noAdjustHandles="1" noChangeArrowheads="1" noChangeShapeType="1" noTextEdit="1"/>
              </p:cNvSpPr>
              <p:nvPr/>
            </p:nvSpPr>
            <p:spPr bwMode="auto">
              <a:xfrm>
                <a:off x="7686798" y="3919539"/>
                <a:ext cx="2651687" cy="1200329"/>
              </a:xfrm>
              <a:prstGeom prst="rect">
                <a:avLst/>
              </a:prstGeom>
              <a:blipFill rotWithShape="1">
                <a:blip r:embed="rId4"/>
                <a:stretch>
                  <a:fillRect l="-3448" t="-4061" r="-9195" b="-10660"/>
                </a:stretch>
              </a:blipFill>
              <a:ln w="12700">
                <a:noFill/>
                <a:miter lim="800000"/>
                <a:headEnd/>
                <a:tailEnd/>
              </a:ln>
              <a:effectLst/>
            </p:spPr>
            <p:txBody>
              <a:bodyPr/>
              <a:lstStyle/>
              <a:p>
                <a:r>
                  <a:rPr lang="en-US">
                    <a:noFill/>
                  </a:rPr>
                  <a:t> </a:t>
                </a:r>
              </a:p>
            </p:txBody>
          </p:sp>
        </mc:Fallback>
      </mc:AlternateContent>
      <p:sp>
        <p:nvSpPr>
          <p:cNvPr id="94233" name="Text Box 25"/>
          <p:cNvSpPr txBox="1">
            <a:spLocks noChangeArrowheads="1"/>
          </p:cNvSpPr>
          <p:nvPr/>
        </p:nvSpPr>
        <p:spPr bwMode="auto">
          <a:xfrm>
            <a:off x="6917060" y="1824039"/>
            <a:ext cx="3270575" cy="1200329"/>
          </a:xfrm>
          <a:prstGeom prst="rect">
            <a:avLst/>
          </a:prstGeom>
          <a:noFill/>
          <a:ln w="12700">
            <a:noFill/>
            <a:miter lim="800000"/>
            <a:headEnd/>
            <a:tailEnd/>
          </a:ln>
          <a:effectLst/>
        </p:spPr>
        <p:txBody>
          <a:bodyPr wrap="none">
            <a:spAutoFit/>
          </a:bodyPr>
          <a:lstStyle/>
          <a:p>
            <a:r>
              <a:rPr lang="en-US" sz="2400">
                <a:solidFill>
                  <a:srgbClr val="000000"/>
                </a:solidFill>
                <a:effectLst/>
                <a:latin typeface="+mn-lt"/>
                <a:cs typeface="Arial" panose="020B0604020202020204" pitchFamily="34" charset="0"/>
              </a:rPr>
              <a:t>A simple random sample</a:t>
            </a:r>
          </a:p>
          <a:p>
            <a:r>
              <a:rPr lang="en-US" sz="2400">
                <a:solidFill>
                  <a:srgbClr val="000000"/>
                </a:solidFill>
                <a:effectLst/>
                <a:latin typeface="+mn-lt"/>
                <a:cs typeface="Arial" panose="020B0604020202020204" pitchFamily="34" charset="0"/>
              </a:rPr>
              <a:t>of </a:t>
            </a:r>
            <a:r>
              <a:rPr lang="en-US" sz="2400" i="1">
                <a:solidFill>
                  <a:srgbClr val="000000"/>
                </a:solidFill>
                <a:effectLst/>
                <a:latin typeface="+mn-lt"/>
                <a:cs typeface="Arial" panose="020B0604020202020204" pitchFamily="34" charset="0"/>
              </a:rPr>
              <a:t>n</a:t>
            </a:r>
            <a:r>
              <a:rPr lang="en-US" sz="2400">
                <a:solidFill>
                  <a:srgbClr val="000000"/>
                </a:solidFill>
                <a:effectLst/>
                <a:latin typeface="+mn-lt"/>
                <a:cs typeface="Arial" panose="020B0604020202020204" pitchFamily="34" charset="0"/>
              </a:rPr>
              <a:t> elements is selected</a:t>
            </a:r>
          </a:p>
          <a:p>
            <a:r>
              <a:rPr lang="en-US" sz="2400">
                <a:solidFill>
                  <a:srgbClr val="000000"/>
                </a:solidFill>
                <a:effectLst/>
                <a:latin typeface="+mn-lt"/>
                <a:cs typeface="Arial" panose="020B0604020202020204" pitchFamily="34" charset="0"/>
              </a:rPr>
              <a:t>from the population.</a:t>
            </a:r>
            <a:endParaRPr lang="en-US">
              <a:solidFill>
                <a:srgbClr val="000000"/>
              </a:solidFill>
              <a:effectLst/>
              <a:latin typeface="+mn-lt"/>
              <a:cs typeface="Arial" panose="020B0604020202020204" pitchFamily="34" charset="0"/>
            </a:endParaRPr>
          </a:p>
        </p:txBody>
      </p:sp>
      <p:sp>
        <p:nvSpPr>
          <p:cNvPr id="94234" name="Text Box 26"/>
          <p:cNvSpPr txBox="1">
            <a:spLocks noChangeArrowheads="1"/>
          </p:cNvSpPr>
          <p:nvPr/>
        </p:nvSpPr>
        <p:spPr bwMode="auto">
          <a:xfrm>
            <a:off x="2517584" y="1852614"/>
            <a:ext cx="1831206" cy="1169551"/>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Population </a:t>
            </a:r>
          </a:p>
          <a:p>
            <a:r>
              <a:rPr lang="en-US">
                <a:solidFill>
                  <a:srgbClr val="000000"/>
                </a:solidFill>
                <a:effectLst/>
                <a:latin typeface="+mn-lt"/>
                <a:cs typeface="Arial" panose="020B0604020202020204" pitchFamily="34" charset="0"/>
              </a:rPr>
              <a:t>Mean </a:t>
            </a:r>
            <a:r>
              <a:rPr lang="en-US" sz="2000" i="1">
                <a:solidFill>
                  <a:srgbClr val="000000"/>
                </a:solidFill>
                <a:effectLst/>
                <a:latin typeface="Symbol" panose="05050102010706020507" pitchFamily="18" charset="2"/>
                <a:cs typeface="Arial" panose="020B0604020202020204" pitchFamily="34" charset="0"/>
              </a:rPr>
              <a:t>m </a:t>
            </a:r>
            <a:endParaRPr lang="en-US" sz="2400" dirty="0">
              <a:solidFill>
                <a:srgbClr val="000000"/>
              </a:solidFill>
              <a:effectLst/>
              <a:latin typeface="+mn-lt"/>
              <a:cs typeface="Arial" panose="020B0604020202020204" pitchFamily="34" charset="0"/>
            </a:endParaRPr>
          </a:p>
          <a:p>
            <a:r>
              <a:rPr lang="en-US" dirty="0">
                <a:solidFill>
                  <a:srgbClr val="000000"/>
                </a:solidFill>
                <a:effectLst/>
                <a:latin typeface="+mn-lt"/>
                <a:cs typeface="Arial" panose="020B0604020202020204" pitchFamily="34" charset="0"/>
              </a:rPr>
              <a:t>is</a:t>
            </a:r>
            <a:r>
              <a:rPr lang="en-US">
                <a:solidFill>
                  <a:srgbClr val="000000"/>
                </a:solidFill>
                <a:effectLst/>
                <a:latin typeface="+mn-lt"/>
                <a:cs typeface="Arial" panose="020B0604020202020204" pitchFamily="34" charset="0"/>
              </a:rPr>
              <a:t> determined </a:t>
            </a:r>
            <a:endParaRPr lang="en-US" dirty="0">
              <a:solidFill>
                <a:srgbClr val="000000"/>
              </a:solidFill>
              <a:effectLst/>
              <a:latin typeface="+mn-lt"/>
              <a:cs typeface="Arial" panose="020B0604020202020204" pitchFamily="34" charset="0"/>
            </a:endParaRPr>
          </a:p>
        </p:txBody>
      </p:sp>
      <mc:AlternateContent xmlns:mc="http://schemas.openxmlformats.org/markup-compatibility/2006" xmlns:a14="http://schemas.microsoft.com/office/drawing/2010/main">
        <mc:Choice Requires="a14">
          <p:sp>
            <p:nvSpPr>
              <p:cNvPr id="94244" name="Text Box 36"/>
              <p:cNvSpPr txBox="1">
                <a:spLocks noChangeArrowheads="1"/>
              </p:cNvSpPr>
              <p:nvPr/>
            </p:nvSpPr>
            <p:spPr bwMode="auto">
              <a:xfrm>
                <a:off x="881897" y="559315"/>
                <a:ext cx="7291257" cy="584775"/>
              </a:xfrm>
              <a:prstGeom prst="rect">
                <a:avLst/>
              </a:prstGeom>
              <a:noFill/>
              <a:ln w="12700">
                <a:noFill/>
                <a:miter lim="800000"/>
                <a:headEnd/>
                <a:tailEnd/>
              </a:ln>
              <a:effectLst/>
            </p:spPr>
            <p:txBody>
              <a:bodyPr wrap="square">
                <a:spAutoFit/>
              </a:bodyP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r>
                  <a:rPr lang="en-US" sz="3200" dirty="0">
                    <a:solidFill>
                      <a:schemeClr val="tx1"/>
                    </a:solidFill>
                    <a:effectLst/>
                    <a:latin typeface="+mn-lt"/>
                    <a:cs typeface="Arial" panose="020B0604020202020204" pitchFamily="34" charset="0"/>
                  </a:rPr>
                  <a:t>    </a:t>
                </a:r>
              </a:p>
            </p:txBody>
          </p:sp>
        </mc:Choice>
        <mc:Fallback xmlns="">
          <p:sp>
            <p:nvSpPr>
              <p:cNvPr id="94244" name="Text Box 36"/>
              <p:cNvSpPr txBox="1">
                <a:spLocks noRot="1" noChangeAspect="1" noMove="1" noResize="1" noEditPoints="1" noAdjustHandles="1" noChangeArrowheads="1" noChangeShapeType="1" noTextEdit="1"/>
              </p:cNvSpPr>
              <p:nvPr/>
            </p:nvSpPr>
            <p:spPr bwMode="auto">
              <a:xfrm>
                <a:off x="881897" y="559315"/>
                <a:ext cx="7291257" cy="584775"/>
              </a:xfrm>
              <a:prstGeom prst="rect">
                <a:avLst/>
              </a:prstGeom>
              <a:blipFill rotWithShape="1">
                <a:blip r:embed="rId5"/>
                <a:stretch>
                  <a:fillRect l="-2174" t="-12500" b="-34375"/>
                </a:stretch>
              </a:blipFill>
              <a:ln w="12700">
                <a:noFill/>
                <a:miter lim="800000"/>
                <a:headEnd/>
                <a:tailEnd/>
              </a:ln>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4</a:t>
            </a:fld>
            <a:endParaRPr lang="en-US"/>
          </a:p>
        </p:txBody>
      </p:sp>
    </p:spTree>
    <p:extLst>
      <p:ext uri="{BB962C8B-B14F-4D97-AF65-F5344CB8AC3E}">
        <p14:creationId xmlns:p14="http://schemas.microsoft.com/office/powerpoint/2010/main" val="1231493147"/>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125" name="Freeform 37"/>
          <p:cNvSpPr>
            <a:spLocks/>
          </p:cNvSpPr>
          <p:nvPr/>
        </p:nvSpPr>
        <p:spPr bwMode="auto">
          <a:xfrm>
            <a:off x="4240283" y="1799420"/>
            <a:ext cx="4453006" cy="3771900"/>
          </a:xfrm>
          <a:custGeom>
            <a:avLst/>
            <a:gdLst/>
            <a:ahLst/>
            <a:cxnLst>
              <a:cxn ang="0">
                <a:pos x="1007" y="25"/>
              </a:cxn>
              <a:cxn ang="0">
                <a:pos x="956" y="125"/>
              </a:cxn>
              <a:cxn ang="0">
                <a:pos x="911" y="253"/>
              </a:cxn>
              <a:cxn ang="0">
                <a:pos x="872" y="402"/>
              </a:cxn>
              <a:cxn ang="0">
                <a:pos x="846" y="527"/>
              </a:cxn>
              <a:cxn ang="0">
                <a:pos x="819" y="655"/>
              </a:cxn>
              <a:cxn ang="0">
                <a:pos x="795" y="789"/>
              </a:cxn>
              <a:cxn ang="0">
                <a:pos x="772" y="918"/>
              </a:cxn>
              <a:cxn ang="0">
                <a:pos x="754" y="1063"/>
              </a:cxn>
              <a:cxn ang="0">
                <a:pos x="725" y="1213"/>
              </a:cxn>
              <a:cxn ang="0">
                <a:pos x="705" y="1343"/>
              </a:cxn>
              <a:cxn ang="0">
                <a:pos x="677" y="1471"/>
              </a:cxn>
              <a:cxn ang="0">
                <a:pos x="647" y="1602"/>
              </a:cxn>
              <a:cxn ang="0">
                <a:pos x="608" y="1743"/>
              </a:cxn>
              <a:cxn ang="0">
                <a:pos x="564" y="1878"/>
              </a:cxn>
              <a:cxn ang="0">
                <a:pos x="512" y="1992"/>
              </a:cxn>
              <a:cxn ang="0">
                <a:pos x="443" y="2087"/>
              </a:cxn>
              <a:cxn ang="0">
                <a:pos x="365" y="2169"/>
              </a:cxn>
              <a:cxn ang="0">
                <a:pos x="299" y="2215"/>
              </a:cxn>
              <a:cxn ang="0">
                <a:pos x="226" y="2259"/>
              </a:cxn>
              <a:cxn ang="0">
                <a:pos x="150" y="2303"/>
              </a:cxn>
              <a:cxn ang="0">
                <a:pos x="80" y="2336"/>
              </a:cxn>
              <a:cxn ang="0">
                <a:pos x="2109" y="2376"/>
              </a:cxn>
              <a:cxn ang="0">
                <a:pos x="2001" y="2326"/>
              </a:cxn>
              <a:cxn ang="0">
                <a:pos x="1896" y="2284"/>
              </a:cxn>
              <a:cxn ang="0">
                <a:pos x="1816" y="2238"/>
              </a:cxn>
              <a:cxn ang="0">
                <a:pos x="1726" y="2167"/>
              </a:cxn>
              <a:cxn ang="0">
                <a:pos x="1655" y="2096"/>
              </a:cxn>
              <a:cxn ang="0">
                <a:pos x="1618" y="2046"/>
              </a:cxn>
              <a:cxn ang="0">
                <a:pos x="1577" y="1966"/>
              </a:cxn>
              <a:cxn ang="0">
                <a:pos x="1518" y="1815"/>
              </a:cxn>
              <a:cxn ang="0">
                <a:pos x="1484" y="1704"/>
              </a:cxn>
              <a:cxn ang="0">
                <a:pos x="1457" y="1599"/>
              </a:cxn>
              <a:cxn ang="0">
                <a:pos x="1435" y="1498"/>
              </a:cxn>
              <a:cxn ang="0">
                <a:pos x="1408" y="1363"/>
              </a:cxn>
              <a:cxn ang="0">
                <a:pos x="1395" y="1251"/>
              </a:cxn>
              <a:cxn ang="0">
                <a:pos x="1363" y="1103"/>
              </a:cxn>
              <a:cxn ang="0">
                <a:pos x="1334" y="936"/>
              </a:cxn>
              <a:cxn ang="0">
                <a:pos x="1305" y="786"/>
              </a:cxn>
              <a:cxn ang="0">
                <a:pos x="1275" y="640"/>
              </a:cxn>
              <a:cxn ang="0">
                <a:pos x="1249" y="523"/>
              </a:cxn>
              <a:cxn ang="0">
                <a:pos x="1224" y="403"/>
              </a:cxn>
              <a:cxn ang="0">
                <a:pos x="1196" y="297"/>
              </a:cxn>
              <a:cxn ang="0">
                <a:pos x="1165" y="197"/>
              </a:cxn>
              <a:cxn ang="0">
                <a:pos x="1134" y="100"/>
              </a:cxn>
              <a:cxn ang="0">
                <a:pos x="1090" y="21"/>
              </a:cxn>
            </a:cxnLst>
            <a:rect l="0" t="0" r="r" b="b"/>
            <a:pathLst>
              <a:path w="2109" h="2376">
                <a:moveTo>
                  <a:pt x="1052" y="0"/>
                </a:moveTo>
                <a:lnTo>
                  <a:pt x="1026" y="4"/>
                </a:lnTo>
                <a:lnTo>
                  <a:pt x="1007" y="25"/>
                </a:lnTo>
                <a:lnTo>
                  <a:pt x="983" y="55"/>
                </a:lnTo>
                <a:lnTo>
                  <a:pt x="967" y="88"/>
                </a:lnTo>
                <a:lnTo>
                  <a:pt x="956" y="125"/>
                </a:lnTo>
                <a:lnTo>
                  <a:pt x="938" y="167"/>
                </a:lnTo>
                <a:lnTo>
                  <a:pt x="924" y="207"/>
                </a:lnTo>
                <a:lnTo>
                  <a:pt x="911" y="253"/>
                </a:lnTo>
                <a:lnTo>
                  <a:pt x="897" y="303"/>
                </a:lnTo>
                <a:lnTo>
                  <a:pt x="885" y="351"/>
                </a:lnTo>
                <a:lnTo>
                  <a:pt x="872" y="402"/>
                </a:lnTo>
                <a:lnTo>
                  <a:pt x="862" y="448"/>
                </a:lnTo>
                <a:lnTo>
                  <a:pt x="854" y="491"/>
                </a:lnTo>
                <a:lnTo>
                  <a:pt x="846" y="527"/>
                </a:lnTo>
                <a:lnTo>
                  <a:pt x="834" y="573"/>
                </a:lnTo>
                <a:lnTo>
                  <a:pt x="828" y="613"/>
                </a:lnTo>
                <a:lnTo>
                  <a:pt x="819" y="655"/>
                </a:lnTo>
                <a:lnTo>
                  <a:pt x="812" y="697"/>
                </a:lnTo>
                <a:lnTo>
                  <a:pt x="803" y="745"/>
                </a:lnTo>
                <a:lnTo>
                  <a:pt x="795" y="789"/>
                </a:lnTo>
                <a:lnTo>
                  <a:pt x="789" y="830"/>
                </a:lnTo>
                <a:lnTo>
                  <a:pt x="777" y="877"/>
                </a:lnTo>
                <a:lnTo>
                  <a:pt x="772" y="918"/>
                </a:lnTo>
                <a:lnTo>
                  <a:pt x="764" y="955"/>
                </a:lnTo>
                <a:lnTo>
                  <a:pt x="756" y="1009"/>
                </a:lnTo>
                <a:lnTo>
                  <a:pt x="754" y="1063"/>
                </a:lnTo>
                <a:lnTo>
                  <a:pt x="743" y="1113"/>
                </a:lnTo>
                <a:lnTo>
                  <a:pt x="735" y="1165"/>
                </a:lnTo>
                <a:lnTo>
                  <a:pt x="725" y="1213"/>
                </a:lnTo>
                <a:lnTo>
                  <a:pt x="719" y="1255"/>
                </a:lnTo>
                <a:lnTo>
                  <a:pt x="713" y="1293"/>
                </a:lnTo>
                <a:lnTo>
                  <a:pt x="705" y="1343"/>
                </a:lnTo>
                <a:lnTo>
                  <a:pt x="696" y="1383"/>
                </a:lnTo>
                <a:lnTo>
                  <a:pt x="687" y="1422"/>
                </a:lnTo>
                <a:lnTo>
                  <a:pt x="677" y="1471"/>
                </a:lnTo>
                <a:lnTo>
                  <a:pt x="668" y="1509"/>
                </a:lnTo>
                <a:lnTo>
                  <a:pt x="657" y="1558"/>
                </a:lnTo>
                <a:lnTo>
                  <a:pt x="647" y="1602"/>
                </a:lnTo>
                <a:lnTo>
                  <a:pt x="633" y="1651"/>
                </a:lnTo>
                <a:lnTo>
                  <a:pt x="620" y="1699"/>
                </a:lnTo>
                <a:lnTo>
                  <a:pt x="608" y="1743"/>
                </a:lnTo>
                <a:lnTo>
                  <a:pt x="596" y="1791"/>
                </a:lnTo>
                <a:lnTo>
                  <a:pt x="578" y="1831"/>
                </a:lnTo>
                <a:lnTo>
                  <a:pt x="564" y="1878"/>
                </a:lnTo>
                <a:lnTo>
                  <a:pt x="549" y="1918"/>
                </a:lnTo>
                <a:lnTo>
                  <a:pt x="533" y="1953"/>
                </a:lnTo>
                <a:lnTo>
                  <a:pt x="512" y="1992"/>
                </a:lnTo>
                <a:lnTo>
                  <a:pt x="494" y="2023"/>
                </a:lnTo>
                <a:lnTo>
                  <a:pt x="475" y="2052"/>
                </a:lnTo>
                <a:lnTo>
                  <a:pt x="443" y="2087"/>
                </a:lnTo>
                <a:lnTo>
                  <a:pt x="416" y="2117"/>
                </a:lnTo>
                <a:lnTo>
                  <a:pt x="393" y="2140"/>
                </a:lnTo>
                <a:lnTo>
                  <a:pt x="365" y="2169"/>
                </a:lnTo>
                <a:lnTo>
                  <a:pt x="338" y="2190"/>
                </a:lnTo>
                <a:lnTo>
                  <a:pt x="316" y="2204"/>
                </a:lnTo>
                <a:lnTo>
                  <a:pt x="299" y="2215"/>
                </a:lnTo>
                <a:lnTo>
                  <a:pt x="275" y="2228"/>
                </a:lnTo>
                <a:lnTo>
                  <a:pt x="248" y="2246"/>
                </a:lnTo>
                <a:lnTo>
                  <a:pt x="226" y="2259"/>
                </a:lnTo>
                <a:lnTo>
                  <a:pt x="203" y="2271"/>
                </a:lnTo>
                <a:lnTo>
                  <a:pt x="178" y="2288"/>
                </a:lnTo>
                <a:lnTo>
                  <a:pt x="150" y="2303"/>
                </a:lnTo>
                <a:lnTo>
                  <a:pt x="129" y="2313"/>
                </a:lnTo>
                <a:lnTo>
                  <a:pt x="99" y="2328"/>
                </a:lnTo>
                <a:lnTo>
                  <a:pt x="80" y="2336"/>
                </a:lnTo>
                <a:lnTo>
                  <a:pt x="62" y="2347"/>
                </a:lnTo>
                <a:lnTo>
                  <a:pt x="0" y="2373"/>
                </a:lnTo>
                <a:lnTo>
                  <a:pt x="2109" y="2376"/>
                </a:lnTo>
                <a:lnTo>
                  <a:pt x="2069" y="2359"/>
                </a:lnTo>
                <a:lnTo>
                  <a:pt x="2039" y="2343"/>
                </a:lnTo>
                <a:lnTo>
                  <a:pt x="2001" y="2326"/>
                </a:lnTo>
                <a:lnTo>
                  <a:pt x="1965" y="2313"/>
                </a:lnTo>
                <a:lnTo>
                  <a:pt x="1931" y="2297"/>
                </a:lnTo>
                <a:lnTo>
                  <a:pt x="1896" y="2284"/>
                </a:lnTo>
                <a:lnTo>
                  <a:pt x="1868" y="2269"/>
                </a:lnTo>
                <a:lnTo>
                  <a:pt x="1843" y="2255"/>
                </a:lnTo>
                <a:lnTo>
                  <a:pt x="1816" y="2238"/>
                </a:lnTo>
                <a:lnTo>
                  <a:pt x="1786" y="2213"/>
                </a:lnTo>
                <a:lnTo>
                  <a:pt x="1751" y="2188"/>
                </a:lnTo>
                <a:lnTo>
                  <a:pt x="1726" y="2167"/>
                </a:lnTo>
                <a:lnTo>
                  <a:pt x="1698" y="2144"/>
                </a:lnTo>
                <a:lnTo>
                  <a:pt x="1675" y="2119"/>
                </a:lnTo>
                <a:lnTo>
                  <a:pt x="1655" y="2096"/>
                </a:lnTo>
                <a:lnTo>
                  <a:pt x="1642" y="2081"/>
                </a:lnTo>
                <a:lnTo>
                  <a:pt x="1630" y="2064"/>
                </a:lnTo>
                <a:lnTo>
                  <a:pt x="1618" y="2046"/>
                </a:lnTo>
                <a:lnTo>
                  <a:pt x="1605" y="2027"/>
                </a:lnTo>
                <a:lnTo>
                  <a:pt x="1593" y="1997"/>
                </a:lnTo>
                <a:lnTo>
                  <a:pt x="1577" y="1966"/>
                </a:lnTo>
                <a:lnTo>
                  <a:pt x="1559" y="1922"/>
                </a:lnTo>
                <a:lnTo>
                  <a:pt x="1539" y="1868"/>
                </a:lnTo>
                <a:lnTo>
                  <a:pt x="1518" y="1815"/>
                </a:lnTo>
                <a:lnTo>
                  <a:pt x="1505" y="1776"/>
                </a:lnTo>
                <a:lnTo>
                  <a:pt x="1494" y="1738"/>
                </a:lnTo>
                <a:lnTo>
                  <a:pt x="1484" y="1704"/>
                </a:lnTo>
                <a:lnTo>
                  <a:pt x="1475" y="1669"/>
                </a:lnTo>
                <a:lnTo>
                  <a:pt x="1466" y="1633"/>
                </a:lnTo>
                <a:lnTo>
                  <a:pt x="1457" y="1599"/>
                </a:lnTo>
                <a:lnTo>
                  <a:pt x="1452" y="1566"/>
                </a:lnTo>
                <a:lnTo>
                  <a:pt x="1442" y="1531"/>
                </a:lnTo>
                <a:lnTo>
                  <a:pt x="1435" y="1498"/>
                </a:lnTo>
                <a:lnTo>
                  <a:pt x="1427" y="1452"/>
                </a:lnTo>
                <a:lnTo>
                  <a:pt x="1417" y="1398"/>
                </a:lnTo>
                <a:lnTo>
                  <a:pt x="1408" y="1363"/>
                </a:lnTo>
                <a:lnTo>
                  <a:pt x="1402" y="1327"/>
                </a:lnTo>
                <a:lnTo>
                  <a:pt x="1400" y="1290"/>
                </a:lnTo>
                <a:lnTo>
                  <a:pt x="1395" y="1251"/>
                </a:lnTo>
                <a:lnTo>
                  <a:pt x="1385" y="1210"/>
                </a:lnTo>
                <a:lnTo>
                  <a:pt x="1371" y="1152"/>
                </a:lnTo>
                <a:lnTo>
                  <a:pt x="1363" y="1103"/>
                </a:lnTo>
                <a:lnTo>
                  <a:pt x="1355" y="1045"/>
                </a:lnTo>
                <a:lnTo>
                  <a:pt x="1343" y="991"/>
                </a:lnTo>
                <a:lnTo>
                  <a:pt x="1334" y="936"/>
                </a:lnTo>
                <a:lnTo>
                  <a:pt x="1323" y="885"/>
                </a:lnTo>
                <a:lnTo>
                  <a:pt x="1314" y="835"/>
                </a:lnTo>
                <a:lnTo>
                  <a:pt x="1305" y="786"/>
                </a:lnTo>
                <a:lnTo>
                  <a:pt x="1298" y="739"/>
                </a:lnTo>
                <a:lnTo>
                  <a:pt x="1286" y="685"/>
                </a:lnTo>
                <a:lnTo>
                  <a:pt x="1275" y="640"/>
                </a:lnTo>
                <a:lnTo>
                  <a:pt x="1269" y="604"/>
                </a:lnTo>
                <a:lnTo>
                  <a:pt x="1262" y="576"/>
                </a:lnTo>
                <a:lnTo>
                  <a:pt x="1249" y="523"/>
                </a:lnTo>
                <a:lnTo>
                  <a:pt x="1236" y="444"/>
                </a:lnTo>
                <a:lnTo>
                  <a:pt x="1244" y="480"/>
                </a:lnTo>
                <a:lnTo>
                  <a:pt x="1224" y="403"/>
                </a:lnTo>
                <a:lnTo>
                  <a:pt x="1214" y="363"/>
                </a:lnTo>
                <a:lnTo>
                  <a:pt x="1203" y="325"/>
                </a:lnTo>
                <a:lnTo>
                  <a:pt x="1196" y="297"/>
                </a:lnTo>
                <a:lnTo>
                  <a:pt x="1186" y="268"/>
                </a:lnTo>
                <a:lnTo>
                  <a:pt x="1176" y="234"/>
                </a:lnTo>
                <a:lnTo>
                  <a:pt x="1165" y="197"/>
                </a:lnTo>
                <a:lnTo>
                  <a:pt x="1158" y="172"/>
                </a:lnTo>
                <a:lnTo>
                  <a:pt x="1147" y="140"/>
                </a:lnTo>
                <a:lnTo>
                  <a:pt x="1134" y="100"/>
                </a:lnTo>
                <a:lnTo>
                  <a:pt x="1122" y="70"/>
                </a:lnTo>
                <a:lnTo>
                  <a:pt x="1106" y="43"/>
                </a:lnTo>
                <a:lnTo>
                  <a:pt x="1090" y="21"/>
                </a:lnTo>
                <a:lnTo>
                  <a:pt x="1075" y="4"/>
                </a:lnTo>
                <a:lnTo>
                  <a:pt x="1052" y="0"/>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17098" name="Rectangle 10"/>
          <p:cNvSpPr>
            <a:spLocks noChangeArrowheads="1"/>
          </p:cNvSpPr>
          <p:nvPr/>
        </p:nvSpPr>
        <p:spPr bwMode="auto">
          <a:xfrm>
            <a:off x="7048005" y="5645933"/>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1707</a:t>
            </a:r>
          </a:p>
        </p:txBody>
      </p:sp>
      <p:sp>
        <p:nvSpPr>
          <p:cNvPr id="217099" name="Rectangle 11"/>
          <p:cNvSpPr>
            <a:spLocks noChangeArrowheads="1"/>
          </p:cNvSpPr>
          <p:nvPr/>
        </p:nvSpPr>
        <p:spPr bwMode="auto">
          <a:xfrm>
            <a:off x="5056279" y="5645933"/>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1687</a:t>
            </a:r>
          </a:p>
        </p:txBody>
      </p:sp>
      <p:sp>
        <p:nvSpPr>
          <p:cNvPr id="217100" name="Rectangle 12"/>
          <p:cNvSpPr>
            <a:spLocks noChangeArrowheads="1"/>
          </p:cNvSpPr>
          <p:nvPr/>
        </p:nvSpPr>
        <p:spPr bwMode="auto">
          <a:xfrm>
            <a:off x="6085361" y="5645933"/>
            <a:ext cx="804708"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1697</a:t>
            </a:r>
          </a:p>
        </p:txBody>
      </p:sp>
      <p:sp>
        <p:nvSpPr>
          <p:cNvPr id="217107" name="Rectangle 19"/>
          <p:cNvSpPr>
            <a:spLocks noChangeArrowheads="1"/>
          </p:cNvSpPr>
          <p:nvPr/>
        </p:nvSpPr>
        <p:spPr bwMode="auto">
          <a:xfrm>
            <a:off x="8059859" y="3561545"/>
            <a:ext cx="1756059"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Area = .7776</a:t>
            </a:r>
          </a:p>
        </p:txBody>
      </p:sp>
      <p:sp>
        <p:nvSpPr>
          <p:cNvPr id="217108" name="Freeform 20"/>
          <p:cNvSpPr>
            <a:spLocks noChangeArrowheads="1"/>
          </p:cNvSpPr>
          <p:nvPr/>
        </p:nvSpPr>
        <p:spPr bwMode="auto">
          <a:xfrm flipH="1">
            <a:off x="6410833" y="5474484"/>
            <a:ext cx="57008" cy="192087"/>
          </a:xfrm>
          <a:custGeom>
            <a:avLst/>
            <a:gdLst/>
            <a:ahLst/>
            <a:cxnLst>
              <a:cxn ang="0">
                <a:pos x="0" y="0"/>
              </a:cxn>
              <a:cxn ang="0">
                <a:pos x="0" y="2005"/>
              </a:cxn>
            </a:cxnLst>
            <a:rect l="0" t="0" r="r" b="b"/>
            <a:pathLst>
              <a:path w="1" h="2005">
                <a:moveTo>
                  <a:pt x="0" y="0"/>
                </a:moveTo>
                <a:lnTo>
                  <a:pt x="0" y="2005"/>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17118" name="Line 30"/>
          <p:cNvSpPr>
            <a:spLocks noChangeShapeType="1"/>
          </p:cNvSpPr>
          <p:nvPr/>
        </p:nvSpPr>
        <p:spPr bwMode="auto">
          <a:xfrm>
            <a:off x="5462800" y="4663270"/>
            <a:ext cx="0" cy="1003300"/>
          </a:xfrm>
          <a:prstGeom prst="line">
            <a:avLst/>
          </a:prstGeom>
          <a:noFill/>
          <a:ln w="12700">
            <a:solidFill>
              <a:schemeClr val="tx1"/>
            </a:solidFill>
            <a:round/>
            <a:headEnd/>
            <a:tailEn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17101" name="Line 13"/>
          <p:cNvSpPr>
            <a:spLocks noChangeShapeType="1"/>
          </p:cNvSpPr>
          <p:nvPr/>
        </p:nvSpPr>
        <p:spPr bwMode="auto">
          <a:xfrm>
            <a:off x="3171899" y="5564970"/>
            <a:ext cx="6653116"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17273" name="Rectangle 185"/>
          <p:cNvSpPr>
            <a:spLocks noChangeArrowheads="1"/>
          </p:cNvSpPr>
          <p:nvPr/>
        </p:nvSpPr>
        <p:spPr bwMode="auto">
          <a:xfrm>
            <a:off x="899658" y="1578704"/>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
        <p:nvSpPr>
          <p:cNvPr id="217094" name="Freeform 6"/>
          <p:cNvSpPr>
            <a:spLocks/>
          </p:cNvSpPr>
          <p:nvPr/>
        </p:nvSpPr>
        <p:spPr bwMode="auto">
          <a:xfrm>
            <a:off x="5471246" y="1786720"/>
            <a:ext cx="1988967" cy="3778250"/>
          </a:xfrm>
          <a:custGeom>
            <a:avLst/>
            <a:gdLst/>
            <a:ahLst/>
            <a:cxnLst>
              <a:cxn ang="0">
                <a:pos x="469" y="0"/>
              </a:cxn>
              <a:cxn ang="0">
                <a:pos x="490" y="9"/>
              </a:cxn>
              <a:cxn ang="0">
                <a:pos x="503" y="21"/>
              </a:cxn>
              <a:cxn ang="0">
                <a:pos x="521" y="45"/>
              </a:cxn>
              <a:cxn ang="0">
                <a:pos x="539" y="75"/>
              </a:cxn>
              <a:cxn ang="0">
                <a:pos x="551" y="110"/>
              </a:cxn>
              <a:cxn ang="0">
                <a:pos x="568" y="150"/>
              </a:cxn>
              <a:cxn ang="0">
                <a:pos x="580" y="191"/>
              </a:cxn>
              <a:cxn ang="0">
                <a:pos x="592" y="234"/>
              </a:cxn>
              <a:cxn ang="0">
                <a:pos x="607" y="286"/>
              </a:cxn>
              <a:cxn ang="0">
                <a:pos x="622" y="332"/>
              </a:cxn>
              <a:cxn ang="0">
                <a:pos x="634" y="378"/>
              </a:cxn>
              <a:cxn ang="0">
                <a:pos x="649" y="434"/>
              </a:cxn>
              <a:cxn ang="0">
                <a:pos x="658" y="486"/>
              </a:cxn>
              <a:cxn ang="0">
                <a:pos x="668" y="537"/>
              </a:cxn>
              <a:cxn ang="0">
                <a:pos x="679" y="584"/>
              </a:cxn>
              <a:cxn ang="0">
                <a:pos x="688" y="628"/>
              </a:cxn>
              <a:cxn ang="0">
                <a:pos x="697" y="674"/>
              </a:cxn>
              <a:cxn ang="0">
                <a:pos x="706" y="717"/>
              </a:cxn>
              <a:cxn ang="0">
                <a:pos x="714" y="764"/>
              </a:cxn>
              <a:cxn ang="0">
                <a:pos x="732" y="856"/>
              </a:cxn>
              <a:cxn ang="0">
                <a:pos x="755" y="971"/>
              </a:cxn>
              <a:cxn ang="0">
                <a:pos x="777" y="1090"/>
              </a:cxn>
              <a:cxn ang="0">
                <a:pos x="813" y="1287"/>
              </a:cxn>
              <a:cxn ang="0">
                <a:pos x="834" y="1409"/>
              </a:cxn>
              <a:cxn ang="0">
                <a:pos x="866" y="1574"/>
              </a:cxn>
              <a:cxn ang="0">
                <a:pos x="896" y="1713"/>
              </a:cxn>
              <a:cxn ang="0">
                <a:pos x="938" y="1846"/>
              </a:cxn>
              <a:cxn ang="0">
                <a:pos x="942" y="2378"/>
              </a:cxn>
              <a:cxn ang="0">
                <a:pos x="0" y="2380"/>
              </a:cxn>
              <a:cxn ang="0">
                <a:pos x="2" y="1817"/>
              </a:cxn>
              <a:cxn ang="0">
                <a:pos x="56" y="1617"/>
              </a:cxn>
              <a:cxn ang="0">
                <a:pos x="94" y="1469"/>
              </a:cxn>
              <a:cxn ang="0">
                <a:pos x="119" y="1329"/>
              </a:cxn>
              <a:cxn ang="0">
                <a:pos x="145" y="1197"/>
              </a:cxn>
              <a:cxn ang="0">
                <a:pos x="169" y="1043"/>
              </a:cxn>
              <a:cxn ang="0">
                <a:pos x="190" y="909"/>
              </a:cxn>
              <a:cxn ang="0">
                <a:pos x="214" y="785"/>
              </a:cxn>
              <a:cxn ang="0">
                <a:pos x="233" y="680"/>
              </a:cxn>
              <a:cxn ang="0">
                <a:pos x="242" y="633"/>
              </a:cxn>
              <a:cxn ang="0">
                <a:pos x="254" y="581"/>
              </a:cxn>
              <a:cxn ang="0">
                <a:pos x="259" y="545"/>
              </a:cxn>
              <a:cxn ang="0">
                <a:pos x="266" y="516"/>
              </a:cxn>
              <a:cxn ang="0">
                <a:pos x="277" y="467"/>
              </a:cxn>
              <a:cxn ang="0">
                <a:pos x="287" y="411"/>
              </a:cxn>
              <a:cxn ang="0">
                <a:pos x="304" y="353"/>
              </a:cxn>
              <a:cxn ang="0">
                <a:pos x="314" y="309"/>
              </a:cxn>
              <a:cxn ang="0">
                <a:pos x="320" y="276"/>
              </a:cxn>
              <a:cxn ang="0">
                <a:pos x="329" y="248"/>
              </a:cxn>
              <a:cxn ang="0">
                <a:pos x="341" y="215"/>
              </a:cxn>
              <a:cxn ang="0">
                <a:pos x="352" y="180"/>
              </a:cxn>
              <a:cxn ang="0">
                <a:pos x="362" y="152"/>
              </a:cxn>
              <a:cxn ang="0">
                <a:pos x="371" y="128"/>
              </a:cxn>
              <a:cxn ang="0">
                <a:pos x="382" y="104"/>
              </a:cxn>
              <a:cxn ang="0">
                <a:pos x="391" y="80"/>
              </a:cxn>
              <a:cxn ang="0">
                <a:pos x="403" y="60"/>
              </a:cxn>
              <a:cxn ang="0">
                <a:pos x="418" y="39"/>
              </a:cxn>
              <a:cxn ang="0">
                <a:pos x="427" y="24"/>
              </a:cxn>
              <a:cxn ang="0">
                <a:pos x="440" y="15"/>
              </a:cxn>
              <a:cxn ang="0">
                <a:pos x="457" y="6"/>
              </a:cxn>
            </a:cxnLst>
            <a:rect l="0" t="0" r="r" b="b"/>
            <a:pathLst>
              <a:path w="942" h="2380">
                <a:moveTo>
                  <a:pt x="469" y="0"/>
                </a:moveTo>
                <a:lnTo>
                  <a:pt x="490" y="9"/>
                </a:lnTo>
                <a:lnTo>
                  <a:pt x="503" y="21"/>
                </a:lnTo>
                <a:lnTo>
                  <a:pt x="521" y="45"/>
                </a:lnTo>
                <a:lnTo>
                  <a:pt x="539" y="75"/>
                </a:lnTo>
                <a:lnTo>
                  <a:pt x="551" y="110"/>
                </a:lnTo>
                <a:lnTo>
                  <a:pt x="568" y="150"/>
                </a:lnTo>
                <a:lnTo>
                  <a:pt x="580" y="191"/>
                </a:lnTo>
                <a:lnTo>
                  <a:pt x="592" y="234"/>
                </a:lnTo>
                <a:lnTo>
                  <a:pt x="607" y="286"/>
                </a:lnTo>
                <a:lnTo>
                  <a:pt x="622" y="332"/>
                </a:lnTo>
                <a:lnTo>
                  <a:pt x="634" y="378"/>
                </a:lnTo>
                <a:lnTo>
                  <a:pt x="649" y="434"/>
                </a:lnTo>
                <a:lnTo>
                  <a:pt x="658" y="486"/>
                </a:lnTo>
                <a:lnTo>
                  <a:pt x="668" y="537"/>
                </a:lnTo>
                <a:lnTo>
                  <a:pt x="679" y="584"/>
                </a:lnTo>
                <a:lnTo>
                  <a:pt x="688" y="628"/>
                </a:lnTo>
                <a:lnTo>
                  <a:pt x="697" y="674"/>
                </a:lnTo>
                <a:lnTo>
                  <a:pt x="706" y="717"/>
                </a:lnTo>
                <a:lnTo>
                  <a:pt x="714" y="764"/>
                </a:lnTo>
                <a:lnTo>
                  <a:pt x="732" y="856"/>
                </a:lnTo>
                <a:lnTo>
                  <a:pt x="755" y="971"/>
                </a:lnTo>
                <a:lnTo>
                  <a:pt x="777" y="1090"/>
                </a:lnTo>
                <a:lnTo>
                  <a:pt x="813" y="1287"/>
                </a:lnTo>
                <a:lnTo>
                  <a:pt x="834" y="1409"/>
                </a:lnTo>
                <a:lnTo>
                  <a:pt x="866" y="1574"/>
                </a:lnTo>
                <a:lnTo>
                  <a:pt x="896" y="1713"/>
                </a:lnTo>
                <a:lnTo>
                  <a:pt x="938" y="1846"/>
                </a:lnTo>
                <a:lnTo>
                  <a:pt x="942" y="2378"/>
                </a:lnTo>
                <a:lnTo>
                  <a:pt x="0" y="2380"/>
                </a:lnTo>
                <a:lnTo>
                  <a:pt x="2" y="1817"/>
                </a:lnTo>
                <a:lnTo>
                  <a:pt x="56" y="1617"/>
                </a:lnTo>
                <a:lnTo>
                  <a:pt x="94" y="1469"/>
                </a:lnTo>
                <a:lnTo>
                  <a:pt x="119" y="1329"/>
                </a:lnTo>
                <a:lnTo>
                  <a:pt x="145" y="1197"/>
                </a:lnTo>
                <a:lnTo>
                  <a:pt x="169" y="1043"/>
                </a:lnTo>
                <a:lnTo>
                  <a:pt x="190" y="909"/>
                </a:lnTo>
                <a:lnTo>
                  <a:pt x="214" y="785"/>
                </a:lnTo>
                <a:lnTo>
                  <a:pt x="233" y="680"/>
                </a:lnTo>
                <a:lnTo>
                  <a:pt x="242" y="633"/>
                </a:lnTo>
                <a:lnTo>
                  <a:pt x="254" y="581"/>
                </a:lnTo>
                <a:lnTo>
                  <a:pt x="259" y="545"/>
                </a:lnTo>
                <a:lnTo>
                  <a:pt x="266" y="516"/>
                </a:lnTo>
                <a:lnTo>
                  <a:pt x="277" y="467"/>
                </a:lnTo>
                <a:lnTo>
                  <a:pt x="287" y="411"/>
                </a:lnTo>
                <a:lnTo>
                  <a:pt x="304" y="353"/>
                </a:lnTo>
                <a:lnTo>
                  <a:pt x="314" y="309"/>
                </a:lnTo>
                <a:lnTo>
                  <a:pt x="320" y="276"/>
                </a:lnTo>
                <a:lnTo>
                  <a:pt x="329" y="248"/>
                </a:lnTo>
                <a:lnTo>
                  <a:pt x="341" y="215"/>
                </a:lnTo>
                <a:lnTo>
                  <a:pt x="352" y="180"/>
                </a:lnTo>
                <a:lnTo>
                  <a:pt x="362" y="152"/>
                </a:lnTo>
                <a:lnTo>
                  <a:pt x="371" y="128"/>
                </a:lnTo>
                <a:lnTo>
                  <a:pt x="382" y="104"/>
                </a:lnTo>
                <a:lnTo>
                  <a:pt x="391" y="80"/>
                </a:lnTo>
                <a:lnTo>
                  <a:pt x="403" y="60"/>
                </a:lnTo>
                <a:lnTo>
                  <a:pt x="418" y="39"/>
                </a:lnTo>
                <a:lnTo>
                  <a:pt x="427" y="24"/>
                </a:lnTo>
                <a:lnTo>
                  <a:pt x="440" y="15"/>
                </a:lnTo>
                <a:lnTo>
                  <a:pt x="457" y="6"/>
                </a:lnTo>
              </a:path>
            </a:pathLst>
          </a:custGeom>
          <a:solidFill>
            <a:schemeClr val="bg1">
              <a:lumMod val="7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17115" name="Freeform 27"/>
          <p:cNvSpPr>
            <a:spLocks/>
          </p:cNvSpPr>
          <p:nvPr/>
        </p:nvSpPr>
        <p:spPr bwMode="auto">
          <a:xfrm>
            <a:off x="4202276" y="1789896"/>
            <a:ext cx="4516349" cy="3781425"/>
          </a:xfrm>
          <a:custGeom>
            <a:avLst/>
            <a:gdLst/>
            <a:ahLst/>
            <a:cxnLst>
              <a:cxn ang="0">
                <a:pos x="1025" y="28"/>
              </a:cxn>
              <a:cxn ang="0">
                <a:pos x="969" y="139"/>
              </a:cxn>
              <a:cxn ang="0">
                <a:pos x="924" y="279"/>
              </a:cxn>
              <a:cxn ang="0">
                <a:pos x="889" y="418"/>
              </a:cxn>
              <a:cxn ang="0">
                <a:pos x="861" y="557"/>
              </a:cxn>
              <a:cxn ang="0">
                <a:pos x="837" y="683"/>
              </a:cxn>
              <a:cxn ang="0">
                <a:pos x="810" y="831"/>
              </a:cxn>
              <a:cxn ang="0">
                <a:pos x="785" y="976"/>
              </a:cxn>
              <a:cxn ang="0">
                <a:pos x="765" y="1113"/>
              </a:cxn>
              <a:cxn ang="0">
                <a:pos x="743" y="1250"/>
              </a:cxn>
              <a:cxn ang="0">
                <a:pos x="717" y="1393"/>
              </a:cxn>
              <a:cxn ang="0">
                <a:pos x="691" y="1534"/>
              </a:cxn>
              <a:cxn ang="0">
                <a:pos x="664" y="1661"/>
              </a:cxn>
              <a:cxn ang="0">
                <a:pos x="627" y="1812"/>
              </a:cxn>
              <a:cxn ang="0">
                <a:pos x="581" y="1961"/>
              </a:cxn>
              <a:cxn ang="0">
                <a:pos x="531" y="2073"/>
              </a:cxn>
              <a:cxn ang="0">
                <a:pos x="458" y="2179"/>
              </a:cxn>
              <a:cxn ang="0">
                <a:pos x="390" y="2253"/>
              </a:cxn>
              <a:cxn ang="0">
                <a:pos x="328" y="2302"/>
              </a:cxn>
              <a:cxn ang="0">
                <a:pos x="259" y="2347"/>
              </a:cxn>
              <a:cxn ang="0">
                <a:pos x="174" y="2396"/>
              </a:cxn>
              <a:cxn ang="0">
                <a:pos x="95" y="2436"/>
              </a:cxn>
              <a:cxn ang="0">
                <a:pos x="2139" y="2478"/>
              </a:cxn>
              <a:cxn ang="0">
                <a:pos x="1991" y="2416"/>
              </a:cxn>
              <a:cxn ang="0">
                <a:pos x="1929" y="2386"/>
              </a:cxn>
              <a:cxn ang="0">
                <a:pos x="1840" y="2334"/>
              </a:cxn>
              <a:cxn ang="0">
                <a:pos x="1757" y="2269"/>
              </a:cxn>
              <a:cxn ang="0">
                <a:pos x="1673" y="2184"/>
              </a:cxn>
              <a:cxn ang="0">
                <a:pos x="1639" y="2140"/>
              </a:cxn>
              <a:cxn ang="0">
                <a:pos x="1593" y="2048"/>
              </a:cxn>
              <a:cxn ang="0">
                <a:pos x="1549" y="1936"/>
              </a:cxn>
              <a:cxn ang="0">
                <a:pos x="1503" y="1784"/>
              </a:cxn>
              <a:cxn ang="0">
                <a:pos x="1473" y="1664"/>
              </a:cxn>
              <a:cxn ang="0">
                <a:pos x="1447" y="1534"/>
              </a:cxn>
              <a:cxn ang="0">
                <a:pos x="1427" y="1420"/>
              </a:cxn>
              <a:cxn ang="0">
                <a:pos x="1411" y="1312"/>
              </a:cxn>
              <a:cxn ang="0">
                <a:pos x="1383" y="1158"/>
              </a:cxn>
              <a:cxn ang="0">
                <a:pos x="1357" y="1010"/>
              </a:cxn>
              <a:cxn ang="0">
                <a:pos x="1327" y="844"/>
              </a:cxn>
              <a:cxn ang="0">
                <a:pos x="1296" y="683"/>
              </a:cxn>
              <a:cxn ang="0">
                <a:pos x="1266" y="531"/>
              </a:cxn>
              <a:cxn ang="0">
                <a:pos x="1244" y="432"/>
              </a:cxn>
              <a:cxn ang="0">
                <a:pos x="1214" y="314"/>
              </a:cxn>
              <a:cxn ang="0">
                <a:pos x="1196" y="249"/>
              </a:cxn>
              <a:cxn ang="0">
                <a:pos x="1177" y="189"/>
              </a:cxn>
              <a:cxn ang="0">
                <a:pos x="1166" y="149"/>
              </a:cxn>
              <a:cxn ang="0">
                <a:pos x="1135" y="66"/>
              </a:cxn>
              <a:cxn ang="0">
                <a:pos x="1089" y="6"/>
              </a:cxn>
            </a:cxnLst>
            <a:rect l="0" t="0" r="r" b="b"/>
            <a:pathLst>
              <a:path w="2139" h="2478">
                <a:moveTo>
                  <a:pt x="1062" y="2"/>
                </a:moveTo>
                <a:lnTo>
                  <a:pt x="1047" y="8"/>
                </a:lnTo>
                <a:lnTo>
                  <a:pt x="1025" y="28"/>
                </a:lnTo>
                <a:lnTo>
                  <a:pt x="1002" y="58"/>
                </a:lnTo>
                <a:lnTo>
                  <a:pt x="984" y="98"/>
                </a:lnTo>
                <a:lnTo>
                  <a:pt x="969" y="139"/>
                </a:lnTo>
                <a:lnTo>
                  <a:pt x="952" y="185"/>
                </a:lnTo>
                <a:lnTo>
                  <a:pt x="939" y="228"/>
                </a:lnTo>
                <a:lnTo>
                  <a:pt x="924" y="279"/>
                </a:lnTo>
                <a:lnTo>
                  <a:pt x="912" y="322"/>
                </a:lnTo>
                <a:lnTo>
                  <a:pt x="901" y="371"/>
                </a:lnTo>
                <a:lnTo>
                  <a:pt x="889" y="418"/>
                </a:lnTo>
                <a:lnTo>
                  <a:pt x="877" y="474"/>
                </a:lnTo>
                <a:lnTo>
                  <a:pt x="870" y="510"/>
                </a:lnTo>
                <a:lnTo>
                  <a:pt x="861" y="557"/>
                </a:lnTo>
                <a:lnTo>
                  <a:pt x="853" y="603"/>
                </a:lnTo>
                <a:lnTo>
                  <a:pt x="845" y="646"/>
                </a:lnTo>
                <a:lnTo>
                  <a:pt x="837" y="683"/>
                </a:lnTo>
                <a:lnTo>
                  <a:pt x="829" y="728"/>
                </a:lnTo>
                <a:lnTo>
                  <a:pt x="819" y="780"/>
                </a:lnTo>
                <a:lnTo>
                  <a:pt x="810" y="831"/>
                </a:lnTo>
                <a:lnTo>
                  <a:pt x="802" y="876"/>
                </a:lnTo>
                <a:lnTo>
                  <a:pt x="794" y="927"/>
                </a:lnTo>
                <a:lnTo>
                  <a:pt x="785" y="976"/>
                </a:lnTo>
                <a:lnTo>
                  <a:pt x="778" y="1023"/>
                </a:lnTo>
                <a:lnTo>
                  <a:pt x="770" y="1077"/>
                </a:lnTo>
                <a:lnTo>
                  <a:pt x="765" y="1113"/>
                </a:lnTo>
                <a:lnTo>
                  <a:pt x="758" y="1157"/>
                </a:lnTo>
                <a:lnTo>
                  <a:pt x="750" y="1205"/>
                </a:lnTo>
                <a:lnTo>
                  <a:pt x="743" y="1250"/>
                </a:lnTo>
                <a:lnTo>
                  <a:pt x="735" y="1295"/>
                </a:lnTo>
                <a:lnTo>
                  <a:pt x="727" y="1341"/>
                </a:lnTo>
                <a:lnTo>
                  <a:pt x="717" y="1393"/>
                </a:lnTo>
                <a:lnTo>
                  <a:pt x="709" y="1443"/>
                </a:lnTo>
                <a:lnTo>
                  <a:pt x="699" y="1496"/>
                </a:lnTo>
                <a:lnTo>
                  <a:pt x="691" y="1534"/>
                </a:lnTo>
                <a:lnTo>
                  <a:pt x="683" y="1574"/>
                </a:lnTo>
                <a:lnTo>
                  <a:pt x="673" y="1619"/>
                </a:lnTo>
                <a:lnTo>
                  <a:pt x="664" y="1661"/>
                </a:lnTo>
                <a:lnTo>
                  <a:pt x="652" y="1711"/>
                </a:lnTo>
                <a:lnTo>
                  <a:pt x="640" y="1761"/>
                </a:lnTo>
                <a:lnTo>
                  <a:pt x="627" y="1812"/>
                </a:lnTo>
                <a:lnTo>
                  <a:pt x="614" y="1864"/>
                </a:lnTo>
                <a:lnTo>
                  <a:pt x="599" y="1914"/>
                </a:lnTo>
                <a:lnTo>
                  <a:pt x="581" y="1961"/>
                </a:lnTo>
                <a:lnTo>
                  <a:pt x="564" y="2004"/>
                </a:lnTo>
                <a:lnTo>
                  <a:pt x="547" y="2038"/>
                </a:lnTo>
                <a:lnTo>
                  <a:pt x="531" y="2073"/>
                </a:lnTo>
                <a:lnTo>
                  <a:pt x="512" y="2103"/>
                </a:lnTo>
                <a:lnTo>
                  <a:pt x="489" y="2137"/>
                </a:lnTo>
                <a:lnTo>
                  <a:pt x="458" y="2179"/>
                </a:lnTo>
                <a:lnTo>
                  <a:pt x="430" y="2210"/>
                </a:lnTo>
                <a:lnTo>
                  <a:pt x="409" y="2231"/>
                </a:lnTo>
                <a:lnTo>
                  <a:pt x="390" y="2253"/>
                </a:lnTo>
                <a:lnTo>
                  <a:pt x="369" y="2269"/>
                </a:lnTo>
                <a:lnTo>
                  <a:pt x="349" y="2286"/>
                </a:lnTo>
                <a:lnTo>
                  <a:pt x="328" y="2302"/>
                </a:lnTo>
                <a:lnTo>
                  <a:pt x="311" y="2313"/>
                </a:lnTo>
                <a:lnTo>
                  <a:pt x="288" y="2327"/>
                </a:lnTo>
                <a:lnTo>
                  <a:pt x="259" y="2347"/>
                </a:lnTo>
                <a:lnTo>
                  <a:pt x="231" y="2362"/>
                </a:lnTo>
                <a:lnTo>
                  <a:pt x="202" y="2379"/>
                </a:lnTo>
                <a:lnTo>
                  <a:pt x="174" y="2396"/>
                </a:lnTo>
                <a:lnTo>
                  <a:pt x="148" y="2410"/>
                </a:lnTo>
                <a:lnTo>
                  <a:pt x="123" y="2422"/>
                </a:lnTo>
                <a:lnTo>
                  <a:pt x="95" y="2436"/>
                </a:lnTo>
                <a:lnTo>
                  <a:pt x="65" y="2453"/>
                </a:lnTo>
                <a:lnTo>
                  <a:pt x="0" y="2476"/>
                </a:lnTo>
                <a:lnTo>
                  <a:pt x="2139" y="2478"/>
                </a:lnTo>
                <a:lnTo>
                  <a:pt x="2065" y="2450"/>
                </a:lnTo>
                <a:lnTo>
                  <a:pt x="2023" y="2430"/>
                </a:lnTo>
                <a:lnTo>
                  <a:pt x="1991" y="2416"/>
                </a:lnTo>
                <a:lnTo>
                  <a:pt x="1960" y="2402"/>
                </a:lnTo>
                <a:lnTo>
                  <a:pt x="1943" y="2394"/>
                </a:lnTo>
                <a:lnTo>
                  <a:pt x="1929" y="2386"/>
                </a:lnTo>
                <a:lnTo>
                  <a:pt x="1900" y="2372"/>
                </a:lnTo>
                <a:lnTo>
                  <a:pt x="1870" y="2354"/>
                </a:lnTo>
                <a:lnTo>
                  <a:pt x="1840" y="2334"/>
                </a:lnTo>
                <a:lnTo>
                  <a:pt x="1809" y="2312"/>
                </a:lnTo>
                <a:lnTo>
                  <a:pt x="1785" y="2292"/>
                </a:lnTo>
                <a:lnTo>
                  <a:pt x="1757" y="2269"/>
                </a:lnTo>
                <a:lnTo>
                  <a:pt x="1730" y="2244"/>
                </a:lnTo>
                <a:lnTo>
                  <a:pt x="1697" y="2212"/>
                </a:lnTo>
                <a:lnTo>
                  <a:pt x="1673" y="2184"/>
                </a:lnTo>
                <a:lnTo>
                  <a:pt x="1663" y="2172"/>
                </a:lnTo>
                <a:lnTo>
                  <a:pt x="1655" y="2160"/>
                </a:lnTo>
                <a:lnTo>
                  <a:pt x="1639" y="2140"/>
                </a:lnTo>
                <a:lnTo>
                  <a:pt x="1621" y="2108"/>
                </a:lnTo>
                <a:lnTo>
                  <a:pt x="1607" y="2082"/>
                </a:lnTo>
                <a:lnTo>
                  <a:pt x="1593" y="2048"/>
                </a:lnTo>
                <a:lnTo>
                  <a:pt x="1577" y="2010"/>
                </a:lnTo>
                <a:lnTo>
                  <a:pt x="1563" y="1972"/>
                </a:lnTo>
                <a:lnTo>
                  <a:pt x="1549" y="1936"/>
                </a:lnTo>
                <a:lnTo>
                  <a:pt x="1533" y="1887"/>
                </a:lnTo>
                <a:lnTo>
                  <a:pt x="1518" y="1834"/>
                </a:lnTo>
                <a:lnTo>
                  <a:pt x="1503" y="1784"/>
                </a:lnTo>
                <a:lnTo>
                  <a:pt x="1494" y="1748"/>
                </a:lnTo>
                <a:lnTo>
                  <a:pt x="1483" y="1706"/>
                </a:lnTo>
                <a:lnTo>
                  <a:pt x="1473" y="1664"/>
                </a:lnTo>
                <a:lnTo>
                  <a:pt x="1465" y="1620"/>
                </a:lnTo>
                <a:lnTo>
                  <a:pt x="1455" y="1578"/>
                </a:lnTo>
                <a:lnTo>
                  <a:pt x="1447" y="1534"/>
                </a:lnTo>
                <a:lnTo>
                  <a:pt x="1439" y="1498"/>
                </a:lnTo>
                <a:lnTo>
                  <a:pt x="1433" y="1458"/>
                </a:lnTo>
                <a:lnTo>
                  <a:pt x="1427" y="1420"/>
                </a:lnTo>
                <a:lnTo>
                  <a:pt x="1423" y="1388"/>
                </a:lnTo>
                <a:lnTo>
                  <a:pt x="1417" y="1347"/>
                </a:lnTo>
                <a:lnTo>
                  <a:pt x="1411" y="1312"/>
                </a:lnTo>
                <a:lnTo>
                  <a:pt x="1402" y="1263"/>
                </a:lnTo>
                <a:lnTo>
                  <a:pt x="1391" y="1208"/>
                </a:lnTo>
                <a:lnTo>
                  <a:pt x="1383" y="1158"/>
                </a:lnTo>
                <a:lnTo>
                  <a:pt x="1375" y="1106"/>
                </a:lnTo>
                <a:lnTo>
                  <a:pt x="1367" y="1062"/>
                </a:lnTo>
                <a:lnTo>
                  <a:pt x="1357" y="1010"/>
                </a:lnTo>
                <a:lnTo>
                  <a:pt x="1348" y="964"/>
                </a:lnTo>
                <a:lnTo>
                  <a:pt x="1337" y="904"/>
                </a:lnTo>
                <a:lnTo>
                  <a:pt x="1327" y="844"/>
                </a:lnTo>
                <a:lnTo>
                  <a:pt x="1317" y="787"/>
                </a:lnTo>
                <a:lnTo>
                  <a:pt x="1304" y="721"/>
                </a:lnTo>
                <a:lnTo>
                  <a:pt x="1296" y="683"/>
                </a:lnTo>
                <a:lnTo>
                  <a:pt x="1286" y="630"/>
                </a:lnTo>
                <a:lnTo>
                  <a:pt x="1275" y="583"/>
                </a:lnTo>
                <a:lnTo>
                  <a:pt x="1266" y="531"/>
                </a:lnTo>
                <a:lnTo>
                  <a:pt x="1258" y="491"/>
                </a:lnTo>
                <a:lnTo>
                  <a:pt x="1251" y="460"/>
                </a:lnTo>
                <a:lnTo>
                  <a:pt x="1244" y="432"/>
                </a:lnTo>
                <a:lnTo>
                  <a:pt x="1234" y="391"/>
                </a:lnTo>
                <a:lnTo>
                  <a:pt x="1223" y="347"/>
                </a:lnTo>
                <a:lnTo>
                  <a:pt x="1214" y="314"/>
                </a:lnTo>
                <a:lnTo>
                  <a:pt x="1208" y="291"/>
                </a:lnTo>
                <a:lnTo>
                  <a:pt x="1202" y="270"/>
                </a:lnTo>
                <a:lnTo>
                  <a:pt x="1196" y="249"/>
                </a:lnTo>
                <a:lnTo>
                  <a:pt x="1189" y="227"/>
                </a:lnTo>
                <a:lnTo>
                  <a:pt x="1183" y="206"/>
                </a:lnTo>
                <a:lnTo>
                  <a:pt x="1177" y="189"/>
                </a:lnTo>
                <a:lnTo>
                  <a:pt x="1172" y="174"/>
                </a:lnTo>
                <a:lnTo>
                  <a:pt x="1168" y="159"/>
                </a:lnTo>
                <a:lnTo>
                  <a:pt x="1166" y="149"/>
                </a:lnTo>
                <a:lnTo>
                  <a:pt x="1158" y="128"/>
                </a:lnTo>
                <a:lnTo>
                  <a:pt x="1152" y="108"/>
                </a:lnTo>
                <a:lnTo>
                  <a:pt x="1135" y="66"/>
                </a:lnTo>
                <a:lnTo>
                  <a:pt x="1121" y="41"/>
                </a:lnTo>
                <a:lnTo>
                  <a:pt x="1106" y="21"/>
                </a:lnTo>
                <a:lnTo>
                  <a:pt x="1089" y="6"/>
                </a:lnTo>
                <a:lnTo>
                  <a:pt x="1065" y="0"/>
                </a:lnTo>
              </a:path>
            </a:pathLst>
          </a:custGeom>
          <a:noFill/>
          <a:ln w="12700" cap="rnd" cmpd="sng">
            <a:solidFill>
              <a:srgbClr val="000000"/>
            </a:solid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17106" name="Line 18"/>
          <p:cNvSpPr>
            <a:spLocks noChangeShapeType="1"/>
          </p:cNvSpPr>
          <p:nvPr/>
        </p:nvSpPr>
        <p:spPr bwMode="auto">
          <a:xfrm flipH="1" flipV="1">
            <a:off x="6643090" y="3782208"/>
            <a:ext cx="1325978" cy="3175"/>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17272" name="Line 184"/>
          <p:cNvSpPr>
            <a:spLocks noChangeShapeType="1"/>
          </p:cNvSpPr>
          <p:nvPr/>
        </p:nvSpPr>
        <p:spPr bwMode="auto">
          <a:xfrm>
            <a:off x="7451767" y="4663270"/>
            <a:ext cx="0" cy="1003300"/>
          </a:xfrm>
          <a:prstGeom prst="line">
            <a:avLst/>
          </a:prstGeom>
          <a:noFill/>
          <a:ln w="12700">
            <a:solidFill>
              <a:schemeClr val="tx1"/>
            </a:solidFill>
            <a:round/>
            <a:headEnd/>
            <a:tailEn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6" name="Text Box 606"/>
              <p:cNvSpPr txBox="1">
                <a:spLocks noChangeArrowheads="1"/>
              </p:cNvSpPr>
              <p:nvPr/>
            </p:nvSpPr>
            <p:spPr bwMode="auto">
              <a:xfrm>
                <a:off x="6938015" y="2064082"/>
                <a:ext cx="3013832" cy="830997"/>
              </a:xfrm>
              <a:prstGeom prst="rect">
                <a:avLst/>
              </a:prstGeom>
              <a:noFill/>
              <a:ln w="12700">
                <a:noFill/>
                <a:miter lim="800000"/>
                <a:headEnd/>
                <a:tailEnd/>
              </a:ln>
              <a:effectLst/>
            </p:spPr>
            <p:txBody>
              <a:bodyPr wrap="square">
                <a:spAutoFit/>
              </a:bodyPr>
              <a:lstStyle/>
              <a:p>
                <a:r>
                  <a:rPr lang="en-US" sz="2400" dirty="0">
                    <a:solidFill>
                      <a:srgbClr val="000000"/>
                    </a:solidFill>
                    <a:effectLst/>
                    <a:latin typeface="+mn-lt"/>
                    <a:cs typeface="Arial" panose="020B0604020202020204" pitchFamily="34" charset="0"/>
                  </a:rPr>
                  <a:t>Sampling Distribution</a:t>
                </a:r>
              </a:p>
              <a:p>
                <a:r>
                  <a:rPr lang="en-US" sz="2400" dirty="0">
                    <a:solidFill>
                      <a:srgbClr val="000000"/>
                    </a:solidFill>
                    <a:effectLst/>
                    <a:latin typeface="+mn-lt"/>
                    <a:cs typeface="Arial" panose="020B0604020202020204" pitchFamily="34" charset="0"/>
                  </a:rPr>
                  <a:t>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a14:m>
                <a:r>
                  <a:rPr lang="en-US" sz="2400" dirty="0">
                    <a:solidFill>
                      <a:srgbClr val="000000"/>
                    </a:solidFill>
                    <a:effectLst/>
                    <a:latin typeface="+mn-lt"/>
                    <a:cs typeface="Arial" panose="020B0604020202020204" pitchFamily="34" charset="0"/>
                  </a:rPr>
                  <a:t> for SAT Scores</a:t>
                </a:r>
              </a:p>
            </p:txBody>
          </p:sp>
        </mc:Choice>
        <mc:Fallback xmlns="">
          <p:sp>
            <p:nvSpPr>
              <p:cNvPr id="26" name="Text Box 606"/>
              <p:cNvSpPr txBox="1">
                <a:spLocks noRot="1" noChangeAspect="1" noMove="1" noResize="1" noEditPoints="1" noAdjustHandles="1" noChangeArrowheads="1" noChangeShapeType="1" noTextEdit="1"/>
              </p:cNvSpPr>
              <p:nvPr/>
            </p:nvSpPr>
            <p:spPr bwMode="auto">
              <a:xfrm>
                <a:off x="6938015" y="2064082"/>
                <a:ext cx="3013832" cy="830997"/>
              </a:xfrm>
              <a:prstGeom prst="rect">
                <a:avLst/>
              </a:prstGeom>
              <a:blipFill rotWithShape="1">
                <a:blip r:embed="rId3"/>
                <a:stretch>
                  <a:fillRect l="-202" t="-5882" b="-16176"/>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067873" y="5304388"/>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0067873" y="5304388"/>
                <a:ext cx="442429" cy="461665"/>
              </a:xfrm>
              <a:prstGeom prst="rect">
                <a:avLst/>
              </a:prstGeom>
              <a:blipFill rotWithShape="1">
                <a:blip r:embed="rId4"/>
                <a:stretch>
                  <a:fillRect r="-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 Box 39"/>
              <p:cNvSpPr txBox="1">
                <a:spLocks noChangeArrowheads="1"/>
              </p:cNvSpPr>
              <p:nvPr/>
            </p:nvSpPr>
            <p:spPr bwMode="auto">
              <a:xfrm>
                <a:off x="4202276" y="3099880"/>
                <a:ext cx="1382493" cy="461665"/>
              </a:xfrm>
              <a:prstGeom prst="rect">
                <a:avLst/>
              </a:prstGeom>
              <a:noFill/>
              <a:ln w="12700">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𝑥</m:t>
                              </m:r>
                            </m:e>
                          </m:acc>
                        </m:sub>
                      </m:sSub>
                      <m:r>
                        <a:rPr lang="en-US" sz="2400" b="0" i="1" smtClean="0">
                          <a:solidFill>
                            <a:srgbClr val="000000"/>
                          </a:solidFill>
                          <a:effectLst/>
                          <a:latin typeface="Cambria Math"/>
                        </a:rPr>
                        <m:t>=8.2</m:t>
                      </m:r>
                    </m:oMath>
                  </m:oMathPara>
                </a14:m>
                <a:endParaRPr lang="en-US" sz="2400" dirty="0">
                  <a:solidFill>
                    <a:srgbClr val="000000"/>
                  </a:solidFill>
                  <a:effectLst/>
                  <a:latin typeface="+mn-lt"/>
                  <a:cs typeface="Arial" panose="020B0604020202020204" pitchFamily="34" charset="0"/>
                </a:endParaRPr>
              </a:p>
            </p:txBody>
          </p:sp>
        </mc:Choice>
        <mc:Fallback xmlns="">
          <p:sp>
            <p:nvSpPr>
              <p:cNvPr id="28" name="Text Box 39"/>
              <p:cNvSpPr txBox="1">
                <a:spLocks noRot="1" noChangeAspect="1" noMove="1" noResize="1" noEditPoints="1" noAdjustHandles="1" noChangeArrowheads="1" noChangeShapeType="1" noTextEdit="1"/>
              </p:cNvSpPr>
              <p:nvPr/>
            </p:nvSpPr>
            <p:spPr bwMode="auto">
              <a:xfrm>
                <a:off x="4202276" y="3099880"/>
                <a:ext cx="1382493" cy="461665"/>
              </a:xfrm>
              <a:prstGeom prst="rect">
                <a:avLst/>
              </a:prstGeom>
              <a:blipFill rotWithShape="1">
                <a:blip r:embed="rId5"/>
                <a:stretch>
                  <a:fillRect/>
                </a:stretch>
              </a:blipFill>
              <a:ln w="12700">
                <a:noFill/>
                <a:miter lim="800000"/>
                <a:headEnd/>
                <a:tailEnd/>
              </a:ln>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40</a:t>
            </a:fld>
            <a:endParaRPr lang="en-US"/>
          </a:p>
        </p:txBody>
      </p:sp>
      <mc:AlternateContent xmlns:mc="http://schemas.openxmlformats.org/markup-compatibility/2006" xmlns:a14="http://schemas.microsoft.com/office/drawing/2010/main">
        <mc:Choice Requires="a14">
          <p:sp>
            <p:nvSpPr>
              <p:cNvPr id="21" name="Rectangle 3"/>
              <p:cNvSpPr>
                <a:spLocks noChangeArrowheads="1"/>
              </p:cNvSpPr>
              <p:nvPr/>
            </p:nvSpPr>
            <p:spPr bwMode="auto">
              <a:xfrm>
                <a:off x="873226" y="682907"/>
                <a:ext cx="10337562" cy="814387"/>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Relationship Between the Sample Size</a:t>
                </a:r>
              </a:p>
              <a:p>
                <a:pPr algn="l"/>
                <a:r>
                  <a:rPr lang="en-US" sz="3200" dirty="0">
                    <a:solidFill>
                      <a:schemeClr val="tx1"/>
                    </a:solidFill>
                    <a:effectLst/>
                    <a:latin typeface="+mn-lt"/>
                    <a:cs typeface="Arial" panose="020B0604020202020204" pitchFamily="34" charset="0"/>
                  </a:rPr>
                  <a:t>and the 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𝑥</m:t>
                        </m:r>
                      </m:e>
                    </m:acc>
                  </m:oMath>
                </a14:m>
                <a:endParaRPr lang="en-US" sz="3200" dirty="0">
                  <a:solidFill>
                    <a:schemeClr val="tx1"/>
                  </a:solidFill>
                  <a:effectLst/>
                  <a:latin typeface="+mn-lt"/>
                  <a:cs typeface="Arial" panose="020B0604020202020204" pitchFamily="34" charset="0"/>
                </a:endParaRPr>
              </a:p>
            </p:txBody>
          </p:sp>
        </mc:Choice>
        <mc:Fallback xmlns="">
          <p:sp>
            <p:nvSpPr>
              <p:cNvPr id="21" name="Rectangle 3"/>
              <p:cNvSpPr>
                <a:spLocks noRot="1" noChangeAspect="1" noMove="1" noResize="1" noEditPoints="1" noAdjustHandles="1" noChangeArrowheads="1" noChangeShapeType="1" noTextEdit="1"/>
              </p:cNvSpPr>
              <p:nvPr/>
            </p:nvSpPr>
            <p:spPr bwMode="auto">
              <a:xfrm>
                <a:off x="873226" y="682907"/>
                <a:ext cx="10337562" cy="814387"/>
              </a:xfrm>
              <a:prstGeom prst="rect">
                <a:avLst/>
              </a:prstGeom>
              <a:blipFill rotWithShape="1">
                <a:blip r:embed="rId6"/>
                <a:stretch>
                  <a:fillRect l="-1474" t="-25373" b="-40299"/>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135950" y="4097693"/>
            <a:ext cx="4438226" cy="1411287"/>
          </a:xfrm>
          <a:prstGeom prst="rect">
            <a:avLst/>
          </a:prstGeom>
          <a:solidFill>
            <a:schemeClr val="bg2"/>
          </a:solidFill>
          <a:ln w="12700">
            <a:solidFill>
              <a:srgbClr val="000000"/>
            </a:solidFill>
            <a:miter lim="800000"/>
            <a:headEnd/>
            <a:tailEnd/>
          </a:ln>
          <a:effectLst/>
          <a:scene3d>
            <a:camera prst="orthographicFront">
              <a:rot lat="0" lon="0" rev="0"/>
            </a:camera>
            <a:lightRig rig="balanced" dir="t">
              <a:rot lat="0" lon="0" rev="8700000"/>
            </a:lightRig>
          </a:scene3d>
          <a:sp3d/>
        </p:spPr>
        <p:txBody>
          <a:bodyPr wrap="none" anchor="ctr"/>
          <a:lstStyle/>
          <a:p>
            <a:pPr marL="457200" indent="-457200"/>
            <a:endParaRPr lang="en-US" sz="2400">
              <a:solidFill>
                <a:srgbClr val="000000"/>
              </a:solidFill>
              <a:effectLst/>
              <a:latin typeface="Arial" panose="020B0604020202020204" pitchFamily="34" charset="0"/>
              <a:cs typeface="Arial" panose="020B0604020202020204" pitchFamily="34" charset="0"/>
            </a:endParaRPr>
          </a:p>
        </p:txBody>
      </p:sp>
      <p:sp>
        <p:nvSpPr>
          <p:cNvPr id="274435" name="Oval 3"/>
          <p:cNvSpPr>
            <a:spLocks noChangeArrowheads="1"/>
          </p:cNvSpPr>
          <p:nvPr/>
        </p:nvSpPr>
        <p:spPr bwMode="auto">
          <a:xfrm>
            <a:off x="1710258" y="1972030"/>
            <a:ext cx="3338172" cy="1457325"/>
          </a:xfrm>
          <a:prstGeom prst="ellipse">
            <a:avLst/>
          </a:prstGeom>
          <a:solidFill>
            <a:schemeClr val="bg2"/>
          </a:solidFill>
          <a:ln w="12700">
            <a:solidFill>
              <a:srgbClr val="000000"/>
            </a:solidFill>
            <a:round/>
            <a:headEnd/>
            <a:tailEnd/>
          </a:ln>
          <a:effectLst/>
          <a:scene3d>
            <a:camera prst="orthographicFront">
              <a:rot lat="0" lon="0" rev="0"/>
            </a:camera>
            <a:lightRig rig="balanced" dir="t">
              <a:rot lat="0" lon="0" rev="8700000"/>
            </a:lightRig>
          </a:scene3d>
          <a:sp3d/>
        </p:spPr>
        <p:txBody>
          <a:bodyPr wrap="none" anchor="ctr"/>
          <a:lstStyle/>
          <a:p>
            <a:pPr marL="457200" indent="-457200"/>
            <a:r>
              <a:rPr lang="en-US">
                <a:solidFill>
                  <a:srgbClr val="000000"/>
                </a:solidFill>
                <a:effectLst/>
                <a:latin typeface="Arial" panose="020B0604020202020204" pitchFamily="34" charset="0"/>
                <a:cs typeface="Arial" panose="020B0604020202020204" pitchFamily="34" charset="0"/>
              </a:rPr>
              <a:t>  </a:t>
            </a:r>
            <a:endParaRPr lang="en-US" sz="2400">
              <a:solidFill>
                <a:srgbClr val="000000"/>
              </a:solidFill>
              <a:effectLst/>
              <a:latin typeface="Arial" panose="020B0604020202020204" pitchFamily="34" charset="0"/>
              <a:cs typeface="Arial" panose="020B0604020202020204" pitchFamily="34" charset="0"/>
            </a:endParaRPr>
          </a:p>
        </p:txBody>
      </p:sp>
      <p:sp>
        <p:nvSpPr>
          <p:cNvPr id="274436" name="Rectangle 4"/>
          <p:cNvSpPr>
            <a:spLocks noChangeArrowheads="1"/>
          </p:cNvSpPr>
          <p:nvPr/>
        </p:nvSpPr>
        <p:spPr bwMode="auto">
          <a:xfrm>
            <a:off x="6076696" y="2043467"/>
            <a:ext cx="5001979" cy="1331912"/>
          </a:xfrm>
          <a:prstGeom prst="rect">
            <a:avLst/>
          </a:prstGeom>
          <a:solidFill>
            <a:schemeClr val="bg2"/>
          </a:solidFill>
          <a:ln w="12700">
            <a:solidFill>
              <a:srgbClr val="000000"/>
            </a:solidFill>
            <a:miter lim="800000"/>
            <a:headEnd/>
            <a:tailEnd/>
          </a:ln>
          <a:effectLst/>
          <a:scene3d>
            <a:camera prst="orthographicFront">
              <a:rot lat="0" lon="0" rev="0"/>
            </a:camera>
            <a:lightRig rig="balanced" dir="t">
              <a:rot lat="0" lon="0" rev="8700000"/>
            </a:lightRig>
          </a:scene3d>
          <a:sp3d/>
        </p:spPr>
        <p:txBody>
          <a:bodyPr wrap="none" anchor="ctr"/>
          <a:lstStyle/>
          <a:p>
            <a:pPr marL="457200" indent="-457200"/>
            <a:endParaRPr lang="en-US" sz="2400">
              <a:solidFill>
                <a:srgbClr val="000000"/>
              </a:solidFill>
              <a:effectLst/>
              <a:latin typeface="Arial" panose="020B0604020202020204" pitchFamily="34" charset="0"/>
              <a:cs typeface="Arial" panose="020B0604020202020204" pitchFamily="34" charset="0"/>
            </a:endParaRPr>
          </a:p>
        </p:txBody>
      </p:sp>
      <p:sp>
        <p:nvSpPr>
          <p:cNvPr id="274437" name="Line 5"/>
          <p:cNvSpPr>
            <a:spLocks noChangeShapeType="1"/>
          </p:cNvSpPr>
          <p:nvPr/>
        </p:nvSpPr>
        <p:spPr bwMode="auto">
          <a:xfrm>
            <a:off x="5084325" y="2708629"/>
            <a:ext cx="983926" cy="0"/>
          </a:xfrm>
          <a:prstGeom prst="line">
            <a:avLst/>
          </a:prstGeom>
          <a:noFill/>
          <a:ln w="1905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74438" name="Line 6"/>
          <p:cNvSpPr>
            <a:spLocks noChangeShapeType="1"/>
          </p:cNvSpPr>
          <p:nvPr/>
        </p:nvSpPr>
        <p:spPr bwMode="auto">
          <a:xfrm>
            <a:off x="9051702" y="3372204"/>
            <a:ext cx="0" cy="730250"/>
          </a:xfrm>
          <a:prstGeom prst="line">
            <a:avLst/>
          </a:prstGeom>
          <a:noFill/>
          <a:ln w="1905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74439" name="Line 7"/>
          <p:cNvSpPr>
            <a:spLocks noChangeShapeType="1"/>
          </p:cNvSpPr>
          <p:nvPr/>
        </p:nvSpPr>
        <p:spPr bwMode="auto">
          <a:xfrm flipH="1">
            <a:off x="5580511" y="4802542"/>
            <a:ext cx="973369" cy="0"/>
          </a:xfrm>
          <a:prstGeom prst="line">
            <a:avLst/>
          </a:prstGeom>
          <a:noFill/>
          <a:ln w="1905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74440" name="Line 8"/>
          <p:cNvSpPr>
            <a:spLocks noChangeShapeType="1"/>
          </p:cNvSpPr>
          <p:nvPr/>
        </p:nvSpPr>
        <p:spPr bwMode="auto">
          <a:xfrm flipV="1">
            <a:off x="3369843" y="3432530"/>
            <a:ext cx="0" cy="676275"/>
          </a:xfrm>
          <a:prstGeom prst="line">
            <a:avLst/>
          </a:prstGeom>
          <a:noFill/>
          <a:ln w="1905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74441" name="Rectangle 9"/>
          <p:cNvSpPr>
            <a:spLocks noChangeArrowheads="1"/>
          </p:cNvSpPr>
          <p:nvPr/>
        </p:nvSpPr>
        <p:spPr bwMode="auto">
          <a:xfrm>
            <a:off x="6551769" y="4107218"/>
            <a:ext cx="4529017" cy="1398587"/>
          </a:xfrm>
          <a:prstGeom prst="rect">
            <a:avLst/>
          </a:prstGeom>
          <a:solidFill>
            <a:schemeClr val="bg2"/>
          </a:solidFill>
          <a:ln w="12700">
            <a:solidFill>
              <a:srgbClr val="000000"/>
            </a:solidFill>
            <a:miter lim="800000"/>
            <a:headEnd/>
            <a:tailEnd/>
          </a:ln>
          <a:effectLst/>
          <a:scene3d>
            <a:camera prst="orthographicFront">
              <a:rot lat="0" lon="0" rev="0"/>
            </a:camera>
            <a:lightRig rig="balanced" dir="t">
              <a:rot lat="0" lon="0" rev="8700000"/>
            </a:lightRig>
          </a:scene3d>
          <a:sp3d/>
        </p:spPr>
        <p:txBody>
          <a:bodyPr wrap="none" anchor="ctr"/>
          <a:lstStyle/>
          <a:p>
            <a:pPr marL="457200" indent="-457200">
              <a:lnSpc>
                <a:spcPct val="90000"/>
              </a:lnSpc>
            </a:pPr>
            <a:endParaRPr lang="en-US">
              <a:solidFill>
                <a:srgbClr val="000000"/>
              </a:solidFill>
              <a:effectLst/>
              <a:latin typeface="Arial" panose="020B0604020202020204" pitchFamily="34" charset="0"/>
              <a:cs typeface="Arial" panose="020B0604020202020204" pitchFamily="34" charset="0"/>
            </a:endParaRPr>
          </a:p>
        </p:txBody>
      </p:sp>
      <p:sp>
        <p:nvSpPr>
          <p:cNvPr id="274442" name="Text Box 10"/>
          <p:cNvSpPr txBox="1">
            <a:spLocks noChangeArrowheads="1"/>
          </p:cNvSpPr>
          <p:nvPr/>
        </p:nvSpPr>
        <p:spPr bwMode="auto">
          <a:xfrm>
            <a:off x="6765641" y="2100618"/>
            <a:ext cx="3573414" cy="1200329"/>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Arial" panose="020B0604020202020204" pitchFamily="34" charset="0"/>
                <a:cs typeface="Arial" panose="020B0604020202020204" pitchFamily="34" charset="0"/>
              </a:rPr>
              <a:t>A simple random sample</a:t>
            </a:r>
          </a:p>
          <a:p>
            <a:r>
              <a:rPr lang="en-US" sz="2400" dirty="0">
                <a:solidFill>
                  <a:srgbClr val="000000"/>
                </a:solidFill>
                <a:effectLst/>
                <a:latin typeface="Arial" panose="020B0604020202020204" pitchFamily="34" charset="0"/>
                <a:cs typeface="Arial" panose="020B0604020202020204" pitchFamily="34" charset="0"/>
              </a:rPr>
              <a:t>of </a:t>
            </a:r>
            <a:r>
              <a:rPr lang="en-US" sz="2400" i="1" dirty="0">
                <a:solidFill>
                  <a:srgbClr val="000000"/>
                </a:solidFill>
                <a:effectLst/>
                <a:latin typeface="Arial" panose="020B0604020202020204" pitchFamily="34" charset="0"/>
                <a:cs typeface="Arial" panose="020B0604020202020204" pitchFamily="34" charset="0"/>
              </a:rPr>
              <a:t>n</a:t>
            </a:r>
            <a:r>
              <a:rPr lang="en-US" sz="2400" dirty="0">
                <a:solidFill>
                  <a:srgbClr val="000000"/>
                </a:solidFill>
                <a:effectLst/>
                <a:latin typeface="Arial" panose="020B0604020202020204" pitchFamily="34" charset="0"/>
                <a:cs typeface="Arial" panose="020B0604020202020204" pitchFamily="34" charset="0"/>
              </a:rPr>
              <a:t> elements is selected</a:t>
            </a:r>
          </a:p>
          <a:p>
            <a:r>
              <a:rPr lang="en-US" sz="2400" dirty="0">
                <a:solidFill>
                  <a:srgbClr val="000000"/>
                </a:solidFill>
                <a:effectLst/>
                <a:latin typeface="Arial" panose="020B0604020202020204" pitchFamily="34" charset="0"/>
                <a:cs typeface="Arial" panose="020B0604020202020204" pitchFamily="34" charset="0"/>
              </a:rPr>
              <a:t>from the population.</a:t>
            </a:r>
            <a:endParaRPr lang="en-US" dirty="0">
              <a:solidFill>
                <a:srgbClr val="000000"/>
              </a:solidFill>
              <a:effectLst/>
              <a:latin typeface="Arial" panose="020B0604020202020204" pitchFamily="34" charset="0"/>
              <a:cs typeface="Arial" panose="020B0604020202020204" pitchFamily="34" charset="0"/>
            </a:endParaRPr>
          </a:p>
        </p:txBody>
      </p:sp>
      <p:sp>
        <p:nvSpPr>
          <p:cNvPr id="274443" name="Text Box 11"/>
          <p:cNvSpPr txBox="1">
            <a:spLocks noChangeArrowheads="1"/>
          </p:cNvSpPr>
          <p:nvPr/>
        </p:nvSpPr>
        <p:spPr bwMode="auto">
          <a:xfrm>
            <a:off x="2284765" y="2129193"/>
            <a:ext cx="2206053" cy="1200329"/>
          </a:xfrm>
          <a:prstGeom prst="rect">
            <a:avLst/>
          </a:prstGeom>
          <a:noFill/>
          <a:ln w="12700">
            <a:noFill/>
            <a:miter lim="800000"/>
            <a:headEnd/>
            <a:tailEnd/>
          </a:ln>
          <a:effectLst/>
        </p:spPr>
        <p:txBody>
          <a:bodyPr wrap="none">
            <a:spAutoFit/>
          </a:bodyPr>
          <a:lstStyle/>
          <a:p>
            <a:r>
              <a:rPr lang="en-US" sz="2400">
                <a:solidFill>
                  <a:srgbClr val="000000"/>
                </a:solidFill>
                <a:effectLst/>
                <a:latin typeface="Arial" panose="020B0604020202020204" pitchFamily="34" charset="0"/>
                <a:cs typeface="Arial" panose="020B0604020202020204" pitchFamily="34" charset="0"/>
              </a:rPr>
              <a:t>Population </a:t>
            </a:r>
          </a:p>
          <a:p>
            <a:r>
              <a:rPr lang="en-US" sz="2400">
                <a:solidFill>
                  <a:srgbClr val="000000"/>
                </a:solidFill>
                <a:effectLst/>
                <a:latin typeface="Arial" panose="020B0604020202020204" pitchFamily="34" charset="0"/>
                <a:cs typeface="Arial" panose="020B0604020202020204" pitchFamily="34" charset="0"/>
              </a:rPr>
              <a:t>with proportion</a:t>
            </a:r>
          </a:p>
          <a:p>
            <a:r>
              <a:rPr lang="en-US" sz="2400" i="1">
                <a:solidFill>
                  <a:srgbClr val="000000"/>
                </a:solidFill>
                <a:effectLst/>
                <a:latin typeface="Arial" panose="020B0604020202020204" pitchFamily="34" charset="0"/>
                <a:cs typeface="Arial" panose="020B0604020202020204" pitchFamily="34" charset="0"/>
              </a:rPr>
              <a:t>p</a:t>
            </a:r>
            <a:r>
              <a:rPr lang="en-US" sz="2400">
                <a:solidFill>
                  <a:srgbClr val="000000"/>
                </a:solidFill>
                <a:effectLst/>
                <a:latin typeface="Arial" panose="020B0604020202020204" pitchFamily="34" charset="0"/>
                <a:cs typeface="Arial" panose="020B0604020202020204" pitchFamily="34" charset="0"/>
              </a:rPr>
              <a:t> = ?</a:t>
            </a:r>
            <a:endParaRPr lang="en-US">
              <a:solidFill>
                <a:srgbClr val="000000"/>
              </a:solidFill>
              <a:effectLst/>
              <a:latin typeface="Arial" panose="020B0604020202020204" pitchFamily="34" charset="0"/>
              <a:cs typeface="Arial" panose="020B0604020202020204" pitchFamily="34" charset="0"/>
            </a:endParaRPr>
          </a:p>
        </p:txBody>
      </p:sp>
      <p:sp>
        <p:nvSpPr>
          <p:cNvPr id="274448" name="Rectangle 16"/>
          <p:cNvSpPr>
            <a:spLocks noChangeArrowheads="1"/>
          </p:cNvSpPr>
          <p:nvPr/>
        </p:nvSpPr>
        <p:spPr bwMode="auto">
          <a:xfrm>
            <a:off x="898662" y="1066737"/>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Making Inferences about a Population Proportion</a:t>
            </a:r>
          </a:p>
        </p:txBody>
      </p:sp>
      <mc:AlternateContent xmlns:mc="http://schemas.openxmlformats.org/markup-compatibility/2006" xmlns:a14="http://schemas.microsoft.com/office/drawing/2010/main">
        <mc:Choice Requires="a14">
          <p:sp>
            <p:nvSpPr>
              <p:cNvPr id="274450" name="Text Box 18"/>
              <p:cNvSpPr txBox="1">
                <a:spLocks noChangeArrowheads="1"/>
              </p:cNvSpPr>
              <p:nvPr/>
            </p:nvSpPr>
            <p:spPr bwMode="auto">
              <a:xfrm>
                <a:off x="6619335" y="4196118"/>
                <a:ext cx="4436114" cy="1200329"/>
              </a:xfrm>
              <a:prstGeom prst="rect">
                <a:avLst/>
              </a:prstGeom>
              <a:noFill/>
              <a:ln w="12700">
                <a:noFill/>
                <a:miter lim="800000"/>
                <a:headEnd/>
                <a:tailEnd/>
              </a:ln>
              <a:effectLst/>
            </p:spPr>
            <p:txBody>
              <a:bodyPr>
                <a:spAutoFit/>
              </a:bodyPr>
              <a:lstStyle/>
              <a:p>
                <a:r>
                  <a:rPr lang="en-US" sz="2400" dirty="0">
                    <a:solidFill>
                      <a:srgbClr val="000000"/>
                    </a:solidFill>
                    <a:effectLst/>
                    <a:latin typeface="Arial" panose="020B0604020202020204" pitchFamily="34" charset="0"/>
                    <a:cs typeface="Arial" panose="020B0604020202020204" pitchFamily="34" charset="0"/>
                  </a:rPr>
                  <a:t>The sample data </a:t>
                </a:r>
              </a:p>
              <a:p>
                <a:r>
                  <a:rPr lang="en-US" sz="2400" dirty="0">
                    <a:solidFill>
                      <a:srgbClr val="000000"/>
                    </a:solidFill>
                    <a:effectLst/>
                    <a:latin typeface="Arial" panose="020B0604020202020204" pitchFamily="34" charset="0"/>
                    <a:cs typeface="Arial" panose="020B0604020202020204" pitchFamily="34" charset="0"/>
                  </a:rPr>
                  <a:t>provide a value for the</a:t>
                </a:r>
              </a:p>
              <a:p>
                <a:r>
                  <a:rPr lang="en-US" sz="2400" dirty="0">
                    <a:solidFill>
                      <a:srgbClr val="000000"/>
                    </a:solidFill>
                    <a:effectLst/>
                    <a:latin typeface="Arial" panose="020B0604020202020204" pitchFamily="34" charset="0"/>
                    <a:cs typeface="Arial" panose="020B0604020202020204" pitchFamily="34" charset="0"/>
                  </a:rPr>
                  <a:t>sample proportion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dirty="0">
                    <a:solidFill>
                      <a:srgbClr val="000000"/>
                    </a:solidFill>
                    <a:effectLst/>
                    <a:latin typeface="Arial" panose="020B0604020202020204" pitchFamily="34" charset="0"/>
                    <a:cs typeface="Arial" panose="020B0604020202020204" pitchFamily="34" charset="0"/>
                  </a:rPr>
                  <a:t>.</a:t>
                </a:r>
              </a:p>
            </p:txBody>
          </p:sp>
        </mc:Choice>
        <mc:Fallback xmlns="">
          <p:sp>
            <p:nvSpPr>
              <p:cNvPr id="274450" name="Text Box 18"/>
              <p:cNvSpPr txBox="1">
                <a:spLocks noRot="1" noChangeAspect="1" noMove="1" noResize="1" noEditPoints="1" noAdjustHandles="1" noChangeArrowheads="1" noChangeShapeType="1" noTextEdit="1"/>
              </p:cNvSpPr>
              <p:nvPr/>
            </p:nvSpPr>
            <p:spPr bwMode="auto">
              <a:xfrm>
                <a:off x="6619335" y="4196118"/>
                <a:ext cx="4436114" cy="1200329"/>
              </a:xfrm>
              <a:prstGeom prst="rect">
                <a:avLst/>
              </a:prstGeom>
              <a:blipFill rotWithShape="1">
                <a:blip r:embed="rId3"/>
                <a:stretch>
                  <a:fillRect t="-3553" b="-11168"/>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453" name="Text Box 21"/>
              <p:cNvSpPr txBox="1">
                <a:spLocks noChangeArrowheads="1"/>
              </p:cNvSpPr>
              <p:nvPr/>
            </p:nvSpPr>
            <p:spPr bwMode="auto">
              <a:xfrm>
                <a:off x="1737625" y="4189539"/>
                <a:ext cx="3200492" cy="1200329"/>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Arial" panose="020B0604020202020204" pitchFamily="34" charset="0"/>
                    <a:cs typeface="Arial" panose="020B0604020202020204" pitchFamily="34" charset="0"/>
                  </a:rPr>
                  <a:t>The value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Arial" panose="020B0604020202020204" pitchFamily="34" charset="0"/>
                    <a:cs typeface="Arial" panose="020B0604020202020204" pitchFamily="34" charset="0"/>
                  </a:rPr>
                  <a:t> is used</a:t>
                </a:r>
              </a:p>
              <a:p>
                <a:r>
                  <a:rPr lang="en-US" sz="2400" dirty="0">
                    <a:solidFill>
                      <a:srgbClr val="000000"/>
                    </a:solidFill>
                    <a:effectLst/>
                    <a:latin typeface="Arial" panose="020B0604020202020204" pitchFamily="34" charset="0"/>
                    <a:cs typeface="Arial" panose="020B0604020202020204" pitchFamily="34" charset="0"/>
                  </a:rPr>
                  <a:t>to make inferences</a:t>
                </a:r>
              </a:p>
              <a:p>
                <a:r>
                  <a:rPr lang="en-US" sz="2400" dirty="0">
                    <a:solidFill>
                      <a:srgbClr val="000000"/>
                    </a:solidFill>
                    <a:effectLst/>
                    <a:latin typeface="Arial" panose="020B0604020202020204" pitchFamily="34" charset="0"/>
                    <a:cs typeface="Arial" panose="020B0604020202020204" pitchFamily="34" charset="0"/>
                  </a:rPr>
                  <a:t>about the value of </a:t>
                </a:r>
                <a:r>
                  <a:rPr lang="en-US" sz="2400" i="1" dirty="0">
                    <a:solidFill>
                      <a:srgbClr val="000000"/>
                    </a:solidFill>
                    <a:effectLst/>
                    <a:latin typeface="Arial" panose="020B0604020202020204" pitchFamily="34" charset="0"/>
                    <a:cs typeface="Arial" panose="020B0604020202020204" pitchFamily="34" charset="0"/>
                  </a:rPr>
                  <a:t>p</a:t>
                </a:r>
                <a:r>
                  <a:rPr lang="en-US" sz="2400" dirty="0">
                    <a:solidFill>
                      <a:srgbClr val="000000"/>
                    </a:solidFill>
                    <a:effectLst/>
                    <a:latin typeface="Arial" panose="020B0604020202020204" pitchFamily="34" charset="0"/>
                    <a:cs typeface="Arial" panose="020B0604020202020204" pitchFamily="34" charset="0"/>
                  </a:rPr>
                  <a:t>.</a:t>
                </a:r>
              </a:p>
            </p:txBody>
          </p:sp>
        </mc:Choice>
        <mc:Fallback xmlns="">
          <p:sp>
            <p:nvSpPr>
              <p:cNvPr id="274453" name="Text Box 21"/>
              <p:cNvSpPr txBox="1">
                <a:spLocks noRot="1" noChangeAspect="1" noMove="1" noResize="1" noEditPoints="1" noAdjustHandles="1" noChangeArrowheads="1" noChangeShapeType="1" noTextEdit="1"/>
              </p:cNvSpPr>
              <p:nvPr/>
            </p:nvSpPr>
            <p:spPr bwMode="auto">
              <a:xfrm>
                <a:off x="1737625" y="4189539"/>
                <a:ext cx="3200492" cy="1200329"/>
              </a:xfrm>
              <a:prstGeom prst="rect">
                <a:avLst/>
              </a:prstGeom>
              <a:blipFill rotWithShape="1">
                <a:blip r:embed="rId4"/>
                <a:stretch>
                  <a:fillRect l="-2476" t="-3553" r="-2476" b="-11168"/>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456"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274456"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5"/>
                <a:stretch>
                  <a:fillRect l="-1474" t="-7692" b="-27885"/>
                </a:stretch>
              </a:blipFill>
              <a:ln w="12700">
                <a:noFill/>
                <a:miter lim="800000"/>
                <a:headEnd/>
                <a:tailEnd/>
              </a:ln>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41</a:t>
            </a:fld>
            <a:endParaRPr lang="en-US"/>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7" name="Text Box 7"/>
          <p:cNvSpPr txBox="1">
            <a:spLocks noChangeArrowheads="1"/>
          </p:cNvSpPr>
          <p:nvPr/>
        </p:nvSpPr>
        <p:spPr bwMode="auto">
          <a:xfrm>
            <a:off x="3622071" y="3165651"/>
            <a:ext cx="4917693" cy="424732"/>
          </a:xfrm>
          <a:prstGeom prst="rect">
            <a:avLst/>
          </a:prstGeom>
          <a:noFill/>
          <a:ln w="12700">
            <a:noFill/>
            <a:miter lim="800000"/>
            <a:headEnd/>
            <a:tailEnd/>
          </a:ln>
          <a:effectLst/>
        </p:spPr>
        <p:txBody>
          <a:bodyPr wrap="none">
            <a:spAutoFit/>
          </a:bodyPr>
          <a:lstStyle/>
          <a:p>
            <a:pPr algn="l">
              <a:lnSpc>
                <a:spcPct val="90000"/>
              </a:lnSpc>
              <a:spcBef>
                <a:spcPct val="20000"/>
              </a:spcBef>
              <a:buClr>
                <a:srgbClr val="66FFFF"/>
              </a:buClr>
              <a:buSzPct val="75000"/>
              <a:buFont typeface="Monotype Sorts" pitchFamily="2" charset="2"/>
              <a:buNone/>
            </a:pPr>
            <a:r>
              <a:rPr lang="en-US" sz="2400" dirty="0">
                <a:solidFill>
                  <a:srgbClr val="000000"/>
                </a:solidFill>
                <a:effectLst/>
                <a:latin typeface="+mn-lt"/>
                <a:cs typeface="Arial" panose="020B0604020202020204" pitchFamily="34" charset="0"/>
              </a:rPr>
              <a:t>where: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 = the population proportion</a:t>
            </a:r>
          </a:p>
        </p:txBody>
      </p:sp>
      <mc:AlternateContent xmlns:mc="http://schemas.openxmlformats.org/markup-compatibility/2006" xmlns:a14="http://schemas.microsoft.com/office/drawing/2010/main">
        <mc:Choice Requires="a14">
          <p:sp>
            <p:nvSpPr>
              <p:cNvPr id="276489" name="Text Box 9"/>
              <p:cNvSpPr txBox="1">
                <a:spLocks noChangeArrowheads="1"/>
              </p:cNvSpPr>
              <p:nvPr/>
            </p:nvSpPr>
            <p:spPr bwMode="auto">
              <a:xfrm>
                <a:off x="886425" y="1088822"/>
                <a:ext cx="9778033" cy="830997"/>
              </a:xfrm>
              <a:prstGeom prst="rect">
                <a:avLst/>
              </a:prstGeom>
              <a:noFill/>
              <a:ln w="12700">
                <a:noFill/>
                <a:miter lim="800000"/>
                <a:headEnd/>
                <a:tailEnd/>
              </a:ln>
              <a:effectLst/>
            </p:spPr>
            <p:txBody>
              <a:bodyPr wrap="squar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The </a:t>
                </a:r>
                <a:r>
                  <a:rPr lang="en-US" sz="2400" u="sng" dirty="0">
                    <a:solidFill>
                      <a:srgbClr val="000000"/>
                    </a:solidFill>
                    <a:effectLst/>
                    <a:latin typeface="+mn-lt"/>
                    <a:cs typeface="Arial" panose="020B0604020202020204" pitchFamily="34" charset="0"/>
                  </a:rPr>
                  <a:t>sampling distribution of </a:t>
                </a:r>
                <a14:m>
                  <m:oMath xmlns:m="http://schemas.openxmlformats.org/officeDocument/2006/math">
                    <m:acc>
                      <m:accPr>
                        <m:chr m:val="̅"/>
                        <m:ctrlPr>
                          <a:rPr lang="en-US" sz="2400" i="1" u="sng" smtClean="0">
                            <a:solidFill>
                              <a:srgbClr val="000000"/>
                            </a:solidFill>
                            <a:effectLst/>
                            <a:latin typeface="Cambria Math" panose="02040503050406030204" pitchFamily="18" charset="0"/>
                          </a:rPr>
                        </m:ctrlPr>
                      </m:accPr>
                      <m:e>
                        <m:r>
                          <a:rPr lang="en-US" sz="2400" b="0" i="1" u="sng"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is the probability distribution of all possible values of the sample proportion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a:t>
                </a:r>
              </a:p>
            </p:txBody>
          </p:sp>
        </mc:Choice>
        <mc:Fallback xmlns="">
          <p:sp>
            <p:nvSpPr>
              <p:cNvPr id="276489" name="Text Box 9"/>
              <p:cNvSpPr txBox="1">
                <a:spLocks noRot="1" noChangeAspect="1" noMove="1" noResize="1" noEditPoints="1" noAdjustHandles="1" noChangeArrowheads="1" noChangeShapeType="1" noTextEdit="1"/>
              </p:cNvSpPr>
              <p:nvPr/>
            </p:nvSpPr>
            <p:spPr bwMode="auto">
              <a:xfrm>
                <a:off x="886425" y="1088822"/>
                <a:ext cx="9778033" cy="830997"/>
              </a:xfrm>
              <a:prstGeom prst="rect">
                <a:avLst/>
              </a:prstGeom>
              <a:blipFill rotWithShape="1">
                <a:blip r:embed="rId3"/>
                <a:stretch>
                  <a:fillRect l="-810" t="-5882" r="-935" b="-16176"/>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495" name="Text Box 15"/>
              <p:cNvSpPr txBox="1">
                <a:spLocks noChangeArrowheads="1"/>
              </p:cNvSpPr>
              <p:nvPr/>
            </p:nvSpPr>
            <p:spPr bwMode="auto">
              <a:xfrm>
                <a:off x="857868" y="1939895"/>
                <a:ext cx="3001527" cy="461665"/>
              </a:xfrm>
              <a:prstGeom prst="rect">
                <a:avLst/>
              </a:prstGeom>
              <a:noFill/>
              <a:ln w="12700">
                <a:noFill/>
                <a:miter lim="800000"/>
                <a:headEnd/>
                <a:tailEnd/>
              </a:ln>
              <a:effectLst/>
            </p:spPr>
            <p:txBody>
              <a:bodyPr wrap="none">
                <a:spAutoFit/>
              </a:bodyPr>
              <a:lstStyle/>
              <a:p>
                <a:pPr marL="342900" indent="-342900">
                  <a:buFont typeface="Arial" panose="020B0604020202020204" pitchFamily="34" charset="0"/>
                  <a:buChar char="•"/>
                </a:pPr>
                <a:r>
                  <a:rPr lang="en-US" sz="2400" dirty="0">
                    <a:solidFill>
                      <a:srgbClr val="000000"/>
                    </a:solidFill>
                    <a:effectLst/>
                    <a:latin typeface="+mn-lt"/>
                    <a:cs typeface="Arial" panose="020B0604020202020204" pitchFamily="34" charset="0"/>
                  </a:rPr>
                  <a:t>Expected Value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endParaRPr lang="en-US" sz="2400" dirty="0">
                  <a:solidFill>
                    <a:srgbClr val="000000"/>
                  </a:solidFill>
                  <a:effectLst/>
                  <a:latin typeface="+mn-lt"/>
                  <a:cs typeface="Arial" panose="020B0604020202020204" pitchFamily="34" charset="0"/>
                </a:endParaRPr>
              </a:p>
            </p:txBody>
          </p:sp>
        </mc:Choice>
        <mc:Fallback xmlns="">
          <p:sp>
            <p:nvSpPr>
              <p:cNvPr id="276495" name="Text Box 15"/>
              <p:cNvSpPr txBox="1">
                <a:spLocks noRot="1" noChangeAspect="1" noMove="1" noResize="1" noEditPoints="1" noAdjustHandles="1" noChangeArrowheads="1" noChangeShapeType="1" noTextEdit="1"/>
              </p:cNvSpPr>
              <p:nvPr/>
            </p:nvSpPr>
            <p:spPr bwMode="auto">
              <a:xfrm>
                <a:off x="857868" y="1939895"/>
                <a:ext cx="3001527" cy="461665"/>
              </a:xfrm>
              <a:prstGeom prst="rect">
                <a:avLst/>
              </a:prstGeom>
              <a:blipFill rotWithShape="1">
                <a:blip r:embed="rId4"/>
                <a:stretch>
                  <a:fillRect l="-2439" t="-10526" r="-11992" b="-28947"/>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5431029" y="2522578"/>
                <a:ext cx="1299779" cy="461665"/>
              </a:xfrm>
              <a:prstGeom prst="rect">
                <a:avLst/>
              </a:prstGeom>
              <a:noFill/>
            </p:spPr>
            <p:txBody>
              <a:bodyPr wrap="none" rtlCol="0">
                <a:spAutoFit/>
              </a:bodyPr>
              <a:lstStyle/>
              <a:p>
                <a:r>
                  <a:rPr lang="en-US" sz="2400" i="1" dirty="0">
                    <a:solidFill>
                      <a:srgbClr val="000000"/>
                    </a:solidFill>
                    <a:effectLst/>
                    <a:latin typeface="+mn-lt"/>
                    <a:cs typeface="Arial" panose="020B0604020202020204" pitchFamily="34" charset="0"/>
                  </a:rPr>
                  <a:t>E</a:t>
                </a:r>
                <a:r>
                  <a:rPr lang="en-US" sz="2400" dirty="0">
                    <a:solidFill>
                      <a:srgbClr val="000000"/>
                    </a:solidFill>
                    <a:effectLst/>
                    <a:latin typeface="+mn-lt"/>
                    <a:cs typeface="Arial" panose="020B0604020202020204" pitchFamily="34" charset="0"/>
                  </a:rPr>
                  <a:t>(</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r>
                      <a:rPr lang="en-US" sz="2400" b="0" i="1" smtClean="0">
                        <a:solidFill>
                          <a:srgbClr val="000000"/>
                        </a:solidFill>
                        <a:effectLst/>
                        <a:latin typeface="Cambria Math"/>
                      </a:rPr>
                      <m:t>)=</m:t>
                    </m:r>
                    <m:r>
                      <a:rPr lang="en-US" sz="2400" b="0" i="1" smtClean="0">
                        <a:solidFill>
                          <a:srgbClr val="000000"/>
                        </a:solidFill>
                        <a:effectLst/>
                        <a:latin typeface="Cambria Math"/>
                      </a:rPr>
                      <m:t>𝑝</m:t>
                    </m:r>
                  </m:oMath>
                </a14:m>
                <a:endParaRPr lang="en-US" sz="2400" dirty="0">
                  <a:solidFill>
                    <a:srgbClr val="000000"/>
                  </a:solidFill>
                  <a:effectLst/>
                  <a:latin typeface="+mn-lt"/>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431029" y="2522578"/>
                <a:ext cx="1299779" cy="461665"/>
              </a:xfrm>
              <a:prstGeom prst="rect">
                <a:avLst/>
              </a:prstGeom>
              <a:blipFill rotWithShape="1">
                <a:blip r:embed="rId5"/>
                <a:stretch>
                  <a:fillRect l="-7042" t="-10526" r="-469" b="-2894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949EBC64-41CB-41B8-B6DF-9B1367312BD4}" type="slidenum">
              <a:rPr lang="en-US" smtClean="0"/>
              <a:t>42</a:t>
            </a:fld>
            <a:endParaRPr lang="en-US"/>
          </a:p>
        </p:txBody>
      </p:sp>
      <mc:AlternateContent xmlns:mc="http://schemas.openxmlformats.org/markup-compatibility/2006" xmlns:a14="http://schemas.microsoft.com/office/drawing/2010/main">
        <mc:Choice Requires="a14">
          <p:sp>
            <p:nvSpPr>
              <p:cNvPr id="9"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9"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6"/>
                <a:stretch>
                  <a:fillRect l="-1474" t="-7692" b="-2788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8531" name="Rectangle 3"/>
              <p:cNvSpPr>
                <a:spLocks noChangeArrowheads="1"/>
              </p:cNvSpPr>
              <p:nvPr/>
            </p:nvSpPr>
            <p:spPr bwMode="auto">
              <a:xfrm>
                <a:off x="2139691" y="2047345"/>
                <a:ext cx="4324209" cy="1445758"/>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effectLst/>
                              <a:latin typeface="Cambria Math" panose="02040503050406030204" pitchFamily="18" charset="0"/>
                            </a:rPr>
                          </m:ctrlPr>
                        </m:sSubPr>
                        <m:e>
                          <m:r>
                            <a:rPr lang="en-US" i="1" smtClean="0">
                              <a:solidFill>
                                <a:srgbClr val="000000"/>
                              </a:solidFill>
                              <a:effectLst/>
                              <a:latin typeface="Cambria Math"/>
                              <a:ea typeface="Cambria Math"/>
                            </a:rPr>
                            <m:t>𝜎</m:t>
                          </m:r>
                        </m:e>
                        <m:sub>
                          <m:acc>
                            <m:accPr>
                              <m:chr m:val="̅"/>
                              <m:ctrlPr>
                                <a:rPr lang="en-US" i="1" smtClean="0">
                                  <a:solidFill>
                                    <a:srgbClr val="000000"/>
                                  </a:solidFill>
                                  <a:effectLst/>
                                  <a:latin typeface="Cambria Math" panose="02040503050406030204" pitchFamily="18" charset="0"/>
                                </a:rPr>
                              </m:ctrlPr>
                            </m:accPr>
                            <m:e>
                              <m:r>
                                <a:rPr lang="en-US" b="0" i="1" smtClean="0">
                                  <a:solidFill>
                                    <a:srgbClr val="000000"/>
                                  </a:solidFill>
                                  <a:effectLst/>
                                  <a:latin typeface="Cambria Math"/>
                                </a:rPr>
                                <m:t>𝑝</m:t>
                              </m:r>
                            </m:e>
                          </m:acc>
                        </m:sub>
                      </m:sSub>
                      <m:r>
                        <a:rPr lang="en-US" b="0" i="1" smtClean="0">
                          <a:solidFill>
                            <a:srgbClr val="000000"/>
                          </a:solidFill>
                          <a:effectLst/>
                          <a:latin typeface="Cambria Math"/>
                        </a:rPr>
                        <m:t>=</m:t>
                      </m:r>
                      <m:rad>
                        <m:radPr>
                          <m:degHide m:val="on"/>
                          <m:ctrlPr>
                            <a:rPr lang="en-US" b="0" i="1" smtClean="0">
                              <a:solidFill>
                                <a:srgbClr val="000000"/>
                              </a:solidFill>
                              <a:effectLst/>
                              <a:latin typeface="Cambria Math" panose="02040503050406030204" pitchFamily="18" charset="0"/>
                            </a:rPr>
                          </m:ctrlPr>
                        </m:radPr>
                        <m:deg/>
                        <m:e>
                          <m:f>
                            <m:fPr>
                              <m:ctrlPr>
                                <a:rPr lang="en-US" b="0" i="1" smtClean="0">
                                  <a:solidFill>
                                    <a:srgbClr val="000000"/>
                                  </a:solidFill>
                                  <a:effectLst/>
                                  <a:latin typeface="Cambria Math" panose="02040503050406030204" pitchFamily="18" charset="0"/>
                                </a:rPr>
                              </m:ctrlPr>
                            </m:fPr>
                            <m:num>
                              <m:r>
                                <a:rPr lang="en-US" b="0" i="1" smtClean="0">
                                  <a:solidFill>
                                    <a:srgbClr val="000000"/>
                                  </a:solidFill>
                                  <a:effectLst/>
                                  <a:latin typeface="Cambria Math"/>
                                </a:rPr>
                                <m:t>𝑁</m:t>
                              </m:r>
                              <m:r>
                                <a:rPr lang="en-US" b="0" i="1" smtClean="0">
                                  <a:solidFill>
                                    <a:srgbClr val="000000"/>
                                  </a:solidFill>
                                  <a:effectLst/>
                                  <a:latin typeface="Cambria Math"/>
                                </a:rPr>
                                <m:t>−</m:t>
                              </m:r>
                              <m:r>
                                <a:rPr lang="en-US" b="0" i="1" smtClean="0">
                                  <a:solidFill>
                                    <a:srgbClr val="000000"/>
                                  </a:solidFill>
                                  <a:effectLst/>
                                  <a:latin typeface="Cambria Math"/>
                                </a:rPr>
                                <m:t>𝑛</m:t>
                              </m:r>
                            </m:num>
                            <m:den>
                              <m:r>
                                <a:rPr lang="en-US" b="0" i="1" smtClean="0">
                                  <a:solidFill>
                                    <a:srgbClr val="000000"/>
                                  </a:solidFill>
                                  <a:effectLst/>
                                  <a:latin typeface="Cambria Math"/>
                                </a:rPr>
                                <m:t>𝑁</m:t>
                              </m:r>
                              <m:r>
                                <a:rPr lang="en-US" b="0" i="1" smtClean="0">
                                  <a:solidFill>
                                    <a:srgbClr val="000000"/>
                                  </a:solidFill>
                                  <a:effectLst/>
                                  <a:latin typeface="Cambria Math"/>
                                </a:rPr>
                                <m:t>−1</m:t>
                              </m:r>
                            </m:den>
                          </m:f>
                        </m:e>
                      </m:rad>
                      <m:rad>
                        <m:radPr>
                          <m:degHide m:val="on"/>
                          <m:ctrlPr>
                            <a:rPr lang="en-US" b="0" i="1" smtClean="0">
                              <a:solidFill>
                                <a:srgbClr val="000000"/>
                              </a:solidFill>
                              <a:effectLst/>
                              <a:latin typeface="Cambria Math" panose="02040503050406030204" pitchFamily="18" charset="0"/>
                            </a:rPr>
                          </m:ctrlPr>
                        </m:radPr>
                        <m:deg/>
                        <m:e>
                          <m:f>
                            <m:fPr>
                              <m:ctrlPr>
                                <a:rPr lang="en-US" b="0" i="1" smtClean="0">
                                  <a:solidFill>
                                    <a:srgbClr val="000000"/>
                                  </a:solidFill>
                                  <a:effectLst/>
                                  <a:latin typeface="Cambria Math" panose="02040503050406030204" pitchFamily="18" charset="0"/>
                                </a:rPr>
                              </m:ctrlPr>
                            </m:fPr>
                            <m:num>
                              <m:r>
                                <a:rPr lang="en-US" b="0" i="1" smtClean="0">
                                  <a:solidFill>
                                    <a:srgbClr val="000000"/>
                                  </a:solidFill>
                                  <a:effectLst/>
                                  <a:latin typeface="Cambria Math"/>
                                </a:rPr>
                                <m:t>𝑝</m:t>
                              </m:r>
                              <m:r>
                                <a:rPr lang="en-US" b="0" i="1" smtClean="0">
                                  <a:solidFill>
                                    <a:srgbClr val="000000"/>
                                  </a:solidFill>
                                  <a:effectLst/>
                                  <a:latin typeface="Cambria Math"/>
                                </a:rPr>
                                <m:t>(1−</m:t>
                              </m:r>
                              <m:r>
                                <a:rPr lang="en-US" b="0" i="1" smtClean="0">
                                  <a:solidFill>
                                    <a:srgbClr val="000000"/>
                                  </a:solidFill>
                                  <a:effectLst/>
                                  <a:latin typeface="Cambria Math"/>
                                </a:rPr>
                                <m:t>𝑝</m:t>
                              </m:r>
                              <m:r>
                                <a:rPr lang="en-US" b="0" i="1" smtClean="0">
                                  <a:solidFill>
                                    <a:srgbClr val="000000"/>
                                  </a:solidFill>
                                  <a:effectLst/>
                                  <a:latin typeface="Cambria Math"/>
                                </a:rPr>
                                <m:t>)</m:t>
                              </m:r>
                            </m:num>
                            <m:den>
                              <m:r>
                                <a:rPr lang="en-US" b="0" i="1" smtClean="0">
                                  <a:solidFill>
                                    <a:srgbClr val="000000"/>
                                  </a:solidFill>
                                  <a:effectLst/>
                                  <a:latin typeface="Cambria Math"/>
                                </a:rPr>
                                <m:t>𝑛</m:t>
                              </m:r>
                            </m:den>
                          </m:f>
                        </m:e>
                      </m:rad>
                    </m:oMath>
                  </m:oMathPara>
                </a14:m>
                <a:endParaRPr lang="en-US" dirty="0">
                  <a:solidFill>
                    <a:srgbClr val="000000"/>
                  </a:solidFill>
                  <a:effectLst/>
                  <a:latin typeface="+mn-lt"/>
                  <a:cs typeface="Arial" panose="020B0604020202020204" pitchFamily="34" charset="0"/>
                </a:endParaRPr>
              </a:p>
            </p:txBody>
          </p:sp>
        </mc:Choice>
        <mc:Fallback xmlns="">
          <p:sp>
            <p:nvSpPr>
              <p:cNvPr id="278531" name="Rectangle 3"/>
              <p:cNvSpPr>
                <a:spLocks noRot="1" noChangeAspect="1" noMove="1" noResize="1" noEditPoints="1" noAdjustHandles="1" noChangeArrowheads="1" noChangeShapeType="1" noTextEdit="1"/>
              </p:cNvSpPr>
              <p:nvPr/>
            </p:nvSpPr>
            <p:spPr bwMode="auto">
              <a:xfrm>
                <a:off x="2139691" y="2047345"/>
                <a:ext cx="4324209" cy="1445758"/>
              </a:xfrm>
              <a:prstGeom prst="rect">
                <a:avLst/>
              </a:prstGeom>
              <a:blipFill rotWithShape="1">
                <a:blip r:embed="rId3"/>
                <a:stretch>
                  <a:fillRect/>
                </a:stretch>
              </a:blipFill>
              <a:ln w="6350">
                <a:noFill/>
                <a:miter lim="800000"/>
                <a:headEnd/>
                <a:tailEnd/>
              </a:ln>
              <a:effectLst/>
            </p:spPr>
            <p:txBody>
              <a:bodyPr/>
              <a:lstStyle/>
              <a:p>
                <a:r>
                  <a:rPr lang="en-US">
                    <a:noFill/>
                  </a:rPr>
                  <a:t> </a:t>
                </a:r>
              </a:p>
            </p:txBody>
          </p:sp>
        </mc:Fallback>
      </mc:AlternateContent>
      <p:sp>
        <p:nvSpPr>
          <p:cNvPr id="278542" name="Text Box 14"/>
          <p:cNvSpPr txBox="1">
            <a:spLocks noChangeArrowheads="1"/>
          </p:cNvSpPr>
          <p:nvPr/>
        </p:nvSpPr>
        <p:spPr bwMode="auto">
          <a:xfrm>
            <a:off x="3137242" y="1665641"/>
            <a:ext cx="2301079" cy="461665"/>
          </a:xfrm>
          <a:prstGeom prst="rect">
            <a:avLst/>
          </a:prstGeom>
          <a:noFill/>
          <a:ln w="12700">
            <a:noFill/>
            <a:miter lim="800000"/>
            <a:headEnd/>
            <a:tailEnd/>
          </a:ln>
          <a:effectLst/>
        </p:spPr>
        <p:txBody>
          <a:bodyPr wrap="none">
            <a:spAutoFit/>
          </a:bodyPr>
          <a:lstStyle/>
          <a:p>
            <a:pPr algn="l"/>
            <a:r>
              <a:rPr lang="en-US" sz="2400" dirty="0">
                <a:solidFill>
                  <a:srgbClr val="000000"/>
                </a:solidFill>
                <a:effectLst/>
                <a:latin typeface="+mn-lt"/>
                <a:cs typeface="Arial" panose="020B0604020202020204" pitchFamily="34" charset="0"/>
              </a:rPr>
              <a:t>Finite Population</a:t>
            </a:r>
          </a:p>
        </p:txBody>
      </p:sp>
      <p:sp>
        <p:nvSpPr>
          <p:cNvPr id="278543" name="Text Box 15"/>
          <p:cNvSpPr txBox="1">
            <a:spLocks noChangeArrowheads="1"/>
          </p:cNvSpPr>
          <p:nvPr/>
        </p:nvSpPr>
        <p:spPr bwMode="auto">
          <a:xfrm>
            <a:off x="6433839" y="1643063"/>
            <a:ext cx="2491644" cy="461665"/>
          </a:xfrm>
          <a:prstGeom prst="rect">
            <a:avLst/>
          </a:prstGeom>
          <a:noFill/>
          <a:ln w="12700">
            <a:noFill/>
            <a:miter lim="800000"/>
            <a:headEnd/>
            <a:tailEnd/>
          </a:ln>
          <a:effectLst/>
        </p:spPr>
        <p:txBody>
          <a:bodyPr wrap="none">
            <a:spAutoFit/>
          </a:bodyPr>
          <a:lstStyle/>
          <a:p>
            <a:pPr algn="l"/>
            <a:r>
              <a:rPr lang="en-US" sz="2400" dirty="0">
                <a:solidFill>
                  <a:srgbClr val="000000"/>
                </a:solidFill>
                <a:effectLst/>
                <a:latin typeface="+mn-lt"/>
                <a:cs typeface="Arial" panose="020B0604020202020204" pitchFamily="34" charset="0"/>
              </a:rPr>
              <a:t>Infinite Population</a:t>
            </a:r>
          </a:p>
        </p:txBody>
      </p:sp>
      <mc:AlternateContent xmlns:mc="http://schemas.openxmlformats.org/markup-compatibility/2006" xmlns:a14="http://schemas.microsoft.com/office/drawing/2010/main">
        <mc:Choice Requires="a14">
          <p:sp>
            <p:nvSpPr>
              <p:cNvPr id="278546" name="Text Box 18"/>
              <p:cNvSpPr txBox="1">
                <a:spLocks noChangeArrowheads="1"/>
              </p:cNvSpPr>
              <p:nvPr/>
            </p:nvSpPr>
            <p:spPr bwMode="auto">
              <a:xfrm>
                <a:off x="887312" y="1090614"/>
                <a:ext cx="3551421" cy="461665"/>
              </a:xfrm>
              <a:prstGeom prst="rect">
                <a:avLst/>
              </a:prstGeom>
              <a:noFill/>
              <a:ln w="12700">
                <a:noFill/>
                <a:miter lim="800000"/>
                <a:headEnd/>
                <a:tailEnd/>
              </a:ln>
              <a:effectLst/>
            </p:spPr>
            <p:txBody>
              <a:bodyPr wrap="non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Standard Deviation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endParaRPr lang="en-US" sz="2400" dirty="0">
                  <a:solidFill>
                    <a:srgbClr val="000000"/>
                  </a:solidFill>
                  <a:effectLst/>
                  <a:latin typeface="+mn-lt"/>
                  <a:cs typeface="Arial" panose="020B0604020202020204" pitchFamily="34" charset="0"/>
                </a:endParaRPr>
              </a:p>
            </p:txBody>
          </p:sp>
        </mc:Choice>
        <mc:Fallback xmlns="">
          <p:sp>
            <p:nvSpPr>
              <p:cNvPr id="278546" name="Text Box 18"/>
              <p:cNvSpPr txBox="1">
                <a:spLocks noRot="1" noChangeAspect="1" noMove="1" noResize="1" noEditPoints="1" noAdjustHandles="1" noChangeArrowheads="1" noChangeShapeType="1" noTextEdit="1"/>
              </p:cNvSpPr>
              <p:nvPr/>
            </p:nvSpPr>
            <p:spPr bwMode="auto">
              <a:xfrm>
                <a:off x="887312" y="1090614"/>
                <a:ext cx="3551421" cy="461665"/>
              </a:xfrm>
              <a:prstGeom prst="rect">
                <a:avLst/>
              </a:prstGeom>
              <a:blipFill rotWithShape="1">
                <a:blip r:embed="rId4"/>
                <a:stretch>
                  <a:fillRect l="-2405" t="-10526" r="-7904" b="-28947"/>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Box 10"/>
              <p:cNvSpPr txBox="1">
                <a:spLocks noChangeArrowheads="1"/>
              </p:cNvSpPr>
              <p:nvPr/>
            </p:nvSpPr>
            <p:spPr bwMode="auto">
              <a:xfrm>
                <a:off x="1857310" y="3575743"/>
                <a:ext cx="9816625" cy="494751"/>
              </a:xfrm>
              <a:prstGeom prst="rect">
                <a:avLst/>
              </a:prstGeom>
              <a:noFill/>
              <a:ln w="12700">
                <a:noFill/>
                <a:miter lim="800000"/>
                <a:headEnd/>
                <a:tailEnd/>
              </a:ln>
              <a:effectLst/>
            </p:spPr>
            <p:txBody>
              <a:bodyPr wrap="square">
                <a:spAutoFit/>
              </a:bodyPr>
              <a:lstStyle/>
              <a:p>
                <a:pPr algn="l">
                  <a:buFontTx/>
                  <a:buChar char="•"/>
                </a:pPr>
                <a:r>
                  <a:rPr lang="en-US" sz="2400" dirty="0">
                    <a:solidFill>
                      <a:srgbClr val="000000"/>
                    </a:solidFill>
                    <a:effectLst/>
                    <a:latin typeface="+mn-lt"/>
                    <a:cs typeface="Arial" panose="020B0604020202020204" pitchFamily="34" charset="0"/>
                  </a:rPr>
                  <a:t>   </a:t>
                </a:r>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sub>
                    </m:sSub>
                  </m:oMath>
                </a14:m>
                <a:r>
                  <a:rPr lang="en-US" sz="2400" dirty="0">
                    <a:solidFill>
                      <a:srgbClr val="000000"/>
                    </a:solidFill>
                    <a:effectLst/>
                    <a:latin typeface="+mn-lt"/>
                    <a:cs typeface="Arial" panose="020B0604020202020204" pitchFamily="34" charset="0"/>
                  </a:rPr>
                  <a:t> is referred to as the </a:t>
                </a:r>
                <a:r>
                  <a:rPr lang="en-US" sz="2400" u="sng" dirty="0">
                    <a:solidFill>
                      <a:srgbClr val="000000"/>
                    </a:solidFill>
                    <a:effectLst/>
                    <a:latin typeface="+mn-lt"/>
                    <a:cs typeface="Arial" panose="020B0604020202020204" pitchFamily="34" charset="0"/>
                  </a:rPr>
                  <a:t>standard error of the proportion.</a:t>
                </a:r>
              </a:p>
            </p:txBody>
          </p:sp>
        </mc:Choice>
        <mc:Fallback xmlns="">
          <p:sp>
            <p:nvSpPr>
              <p:cNvPr id="23" name="Text Box 10"/>
              <p:cNvSpPr txBox="1">
                <a:spLocks noRot="1" noChangeAspect="1" noMove="1" noResize="1" noEditPoints="1" noAdjustHandles="1" noChangeArrowheads="1" noChangeShapeType="1" noTextEdit="1"/>
              </p:cNvSpPr>
              <p:nvPr/>
            </p:nvSpPr>
            <p:spPr bwMode="auto">
              <a:xfrm>
                <a:off x="1857310" y="3575743"/>
                <a:ext cx="9816625" cy="494751"/>
              </a:xfrm>
              <a:prstGeom prst="rect">
                <a:avLst/>
              </a:prstGeom>
              <a:blipFill rotWithShape="1">
                <a:blip r:embed="rId5"/>
                <a:stretch>
                  <a:fillRect l="-994" t="-9877" b="-22222"/>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23"/>
              <p:cNvSpPr txBox="1">
                <a:spLocks noChangeArrowheads="1"/>
              </p:cNvSpPr>
              <p:nvPr/>
            </p:nvSpPr>
            <p:spPr bwMode="auto">
              <a:xfrm>
                <a:off x="1877352" y="4120995"/>
                <a:ext cx="9372347" cy="539571"/>
              </a:xfrm>
              <a:prstGeom prst="rect">
                <a:avLst/>
              </a:prstGeom>
              <a:noFill/>
              <a:ln w="12700">
                <a:noFill/>
                <a:miter lim="800000"/>
                <a:headEnd/>
                <a:tailEnd/>
              </a:ln>
              <a:effectLst/>
            </p:spPr>
            <p:txBody>
              <a:bodyPr wrap="square">
                <a:spAutoFit/>
              </a:bodyPr>
              <a:lstStyle/>
              <a:p>
                <a:pPr algn="l">
                  <a:buFontTx/>
                  <a:buChar char="•"/>
                </a:pPr>
                <a:r>
                  <a:rPr lang="en-US" sz="2400" dirty="0">
                    <a:solidFill>
                      <a:srgbClr val="000000"/>
                    </a:solidFill>
                    <a:effectLst/>
                    <a:latin typeface="+mn-lt"/>
                    <a:cs typeface="Arial" panose="020B0604020202020204" pitchFamily="34" charset="0"/>
                  </a:rPr>
                  <a:t>   </a:t>
                </a:r>
                <a14:m>
                  <m:oMath xmlns:m="http://schemas.openxmlformats.org/officeDocument/2006/math">
                    <m:rad>
                      <m:radPr>
                        <m:degHide m:val="on"/>
                        <m:ctrlPr>
                          <a:rPr lang="en-US" sz="2400" i="1" smtClean="0">
                            <a:solidFill>
                              <a:srgbClr val="000000"/>
                            </a:solidFill>
                            <a:effectLst/>
                            <a:latin typeface="Cambria Math" panose="02040503050406030204" pitchFamily="18" charset="0"/>
                          </a:rPr>
                        </m:ctrlPr>
                      </m:radPr>
                      <m:deg/>
                      <m:e>
                        <m:r>
                          <a:rPr lang="en-US" sz="2400" b="0" i="1" smtClean="0">
                            <a:solidFill>
                              <a:srgbClr val="000000"/>
                            </a:solidFill>
                            <a:effectLst/>
                            <a:latin typeface="Cambria Math"/>
                          </a:rPr>
                          <m:t>(</m:t>
                        </m:r>
                        <m:r>
                          <a:rPr lang="en-US" sz="2400" b="0" i="1" smtClean="0">
                            <a:solidFill>
                              <a:srgbClr val="000000"/>
                            </a:solidFill>
                            <a:effectLst/>
                            <a:latin typeface="Cambria Math"/>
                          </a:rPr>
                          <m:t>𝑁</m:t>
                        </m:r>
                        <m:r>
                          <a:rPr lang="en-US" sz="2400" b="0" i="1" smtClean="0">
                            <a:solidFill>
                              <a:srgbClr val="000000"/>
                            </a:solidFill>
                            <a:effectLst/>
                            <a:latin typeface="Cambria Math"/>
                          </a:rPr>
                          <m:t>−</m:t>
                        </m:r>
                        <m:r>
                          <a:rPr lang="en-US" sz="2400" b="0" i="1" smtClean="0">
                            <a:solidFill>
                              <a:srgbClr val="000000"/>
                            </a:solidFill>
                            <a:effectLst/>
                            <a:latin typeface="Cambria Math"/>
                          </a:rPr>
                          <m:t>𝑛</m:t>
                        </m:r>
                        <m:r>
                          <a:rPr lang="en-US" sz="2400" b="0" i="1" smtClean="0">
                            <a:solidFill>
                              <a:srgbClr val="000000"/>
                            </a:solidFill>
                            <a:effectLst/>
                            <a:latin typeface="Cambria Math"/>
                          </a:rPr>
                          <m:t>)/(</m:t>
                        </m:r>
                        <m:r>
                          <a:rPr lang="en-US" sz="2400" b="0" i="1" smtClean="0">
                            <a:solidFill>
                              <a:srgbClr val="000000"/>
                            </a:solidFill>
                            <a:effectLst/>
                            <a:latin typeface="Cambria Math"/>
                          </a:rPr>
                          <m:t>𝑁</m:t>
                        </m:r>
                        <m:r>
                          <a:rPr lang="en-US" sz="2400" b="0" i="1" smtClean="0">
                            <a:solidFill>
                              <a:srgbClr val="000000"/>
                            </a:solidFill>
                            <a:effectLst/>
                            <a:latin typeface="Cambria Math"/>
                          </a:rPr>
                          <m:t>−1)</m:t>
                        </m:r>
                      </m:e>
                    </m:rad>
                  </m:oMath>
                </a14:m>
                <a:r>
                  <a:rPr lang="en-US" sz="2400" dirty="0">
                    <a:solidFill>
                      <a:srgbClr val="000000"/>
                    </a:solidFill>
                    <a:effectLst/>
                    <a:latin typeface="+mn-lt"/>
                    <a:cs typeface="Arial" panose="020B0604020202020204" pitchFamily="34" charset="0"/>
                  </a:rPr>
                  <a:t>  is the </a:t>
                </a:r>
                <a:r>
                  <a:rPr lang="en-US" sz="2400" u="sng" dirty="0">
                    <a:solidFill>
                      <a:srgbClr val="000000"/>
                    </a:solidFill>
                    <a:effectLst/>
                    <a:latin typeface="+mn-lt"/>
                    <a:cs typeface="Arial" panose="020B0604020202020204" pitchFamily="34" charset="0"/>
                  </a:rPr>
                  <a:t>finite population correction factor</a:t>
                </a:r>
                <a:r>
                  <a:rPr lang="en-US" sz="2400" dirty="0">
                    <a:solidFill>
                      <a:srgbClr val="000000"/>
                    </a:solidFill>
                    <a:effectLst/>
                    <a:latin typeface="+mn-lt"/>
                    <a:cs typeface="Arial" panose="020B0604020202020204" pitchFamily="34" charset="0"/>
                  </a:rPr>
                  <a:t>.</a:t>
                </a:r>
              </a:p>
            </p:txBody>
          </p:sp>
        </mc:Choice>
        <mc:Fallback xmlns="">
          <p:sp>
            <p:nvSpPr>
              <p:cNvPr id="24" name="Text Box 23"/>
              <p:cNvSpPr txBox="1">
                <a:spLocks noRot="1" noChangeAspect="1" noMove="1" noResize="1" noEditPoints="1" noAdjustHandles="1" noChangeArrowheads="1" noChangeShapeType="1" noTextEdit="1"/>
              </p:cNvSpPr>
              <p:nvPr/>
            </p:nvSpPr>
            <p:spPr bwMode="auto">
              <a:xfrm>
                <a:off x="1877352" y="4120995"/>
                <a:ext cx="9372347" cy="539571"/>
              </a:xfrm>
              <a:prstGeom prst="rect">
                <a:avLst/>
              </a:prstGeom>
              <a:blipFill rotWithShape="1">
                <a:blip r:embed="rId6"/>
                <a:stretch>
                  <a:fillRect l="-1041" b="-21348"/>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516922" y="2138964"/>
                <a:ext cx="2363275" cy="1183529"/>
              </a:xfrm>
              <a:prstGeom prst="rect">
                <a:avLst/>
              </a:prstGeom>
              <a:noFill/>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sub>
                      </m:sSub>
                      <m:r>
                        <a:rPr lang="en-US" sz="2400" b="0" i="1" smtClean="0">
                          <a:solidFill>
                            <a:srgbClr val="000000"/>
                          </a:solidFill>
                          <a:effectLst/>
                          <a:latin typeface="Cambria Math"/>
                        </a:rPr>
                        <m:t>=</m:t>
                      </m:r>
                      <m:rad>
                        <m:radPr>
                          <m:degHide m:val="on"/>
                          <m:ctrlPr>
                            <a:rPr lang="en-US" sz="2400" b="0" i="1" smtClean="0">
                              <a:solidFill>
                                <a:srgbClr val="000000"/>
                              </a:solidFill>
                              <a:effectLst/>
                              <a:latin typeface="Cambria Math" panose="02040503050406030204" pitchFamily="18" charset="0"/>
                            </a:rPr>
                          </m:ctrlPr>
                        </m:radPr>
                        <m:deg/>
                        <m:e>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a:rPr>
                                <m:t>𝑝</m:t>
                              </m:r>
                              <m:r>
                                <a:rPr lang="en-US" sz="2400" b="0" i="1" smtClean="0">
                                  <a:solidFill>
                                    <a:srgbClr val="000000"/>
                                  </a:solidFill>
                                  <a:effectLst/>
                                  <a:latin typeface="Cambria Math"/>
                                </a:rPr>
                                <m:t>(1−</m:t>
                              </m:r>
                              <m:r>
                                <a:rPr lang="en-US" sz="2400" b="0" i="1" smtClean="0">
                                  <a:solidFill>
                                    <a:srgbClr val="000000"/>
                                  </a:solidFill>
                                  <a:effectLst/>
                                  <a:latin typeface="Cambria Math"/>
                                </a:rPr>
                                <m:t>𝑝</m:t>
                              </m:r>
                              <m:r>
                                <a:rPr lang="en-US" sz="2400" b="0" i="1" smtClean="0">
                                  <a:solidFill>
                                    <a:srgbClr val="000000"/>
                                  </a:solidFill>
                                  <a:effectLst/>
                                  <a:latin typeface="Cambria Math"/>
                                </a:rPr>
                                <m:t>)</m:t>
                              </m:r>
                            </m:num>
                            <m:den>
                              <m:r>
                                <a:rPr lang="en-US" sz="2400" b="0" i="1" smtClean="0">
                                  <a:solidFill>
                                    <a:srgbClr val="000000"/>
                                  </a:solidFill>
                                  <a:effectLst/>
                                  <a:latin typeface="Cambria Math"/>
                                </a:rPr>
                                <m:t>𝑛</m:t>
                              </m:r>
                            </m:den>
                          </m:f>
                        </m:e>
                      </m:rad>
                    </m:oMath>
                  </m:oMathPara>
                </a14:m>
                <a:endParaRPr lang="en-US" sz="2400" dirty="0">
                  <a:solidFill>
                    <a:srgbClr val="000000"/>
                  </a:solidFill>
                  <a:effectLst/>
                  <a:latin typeface="+mn-lt"/>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16922" y="2138964"/>
                <a:ext cx="2363275" cy="1183529"/>
              </a:xfrm>
              <a:prstGeom prst="rect">
                <a:avLst/>
              </a:prstGeom>
              <a:blipFill rotWithShape="1">
                <a:blip r:embed="rId7"/>
                <a:stretch>
                  <a:fillRect/>
                </a:stretch>
              </a:blipFill>
              <a:effectLst/>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949EBC64-41CB-41B8-B6DF-9B1367312BD4}" type="slidenum">
              <a:rPr lang="en-US" smtClean="0"/>
              <a:t>43</a:t>
            </a:fld>
            <a:endParaRPr lang="en-US"/>
          </a:p>
        </p:txBody>
      </p:sp>
      <mc:AlternateContent xmlns:mc="http://schemas.openxmlformats.org/markup-compatibility/2006" xmlns:a14="http://schemas.microsoft.com/office/drawing/2010/main">
        <mc:Choice Requires="a14">
          <p:sp>
            <p:nvSpPr>
              <p:cNvPr id="13"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13"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3"/>
                <a:stretch>
                  <a:fillRect l="-1474" t="-7692" b="-2788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0581" name="Text Box 5"/>
              <p:cNvSpPr txBox="1">
                <a:spLocks noChangeArrowheads="1"/>
              </p:cNvSpPr>
              <p:nvPr/>
            </p:nvSpPr>
            <p:spPr bwMode="auto">
              <a:xfrm>
                <a:off x="889646" y="1087823"/>
                <a:ext cx="9804050" cy="2785378"/>
              </a:xfrm>
              <a:prstGeom prst="rect">
                <a:avLst/>
              </a:prstGeom>
              <a:noFill/>
              <a:ln w="12700">
                <a:noFill/>
                <a:miter lim="800000"/>
                <a:headEnd/>
                <a:tailEnd/>
              </a:ln>
              <a:effectLst/>
            </p:spPr>
            <p:txBody>
              <a:bodyPr wrap="square">
                <a:spAutoFit/>
              </a:bodyP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The sampling distribution 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can be approximated by a normal distribution whenever the sample size is large enough to satisfy the two conditions:</a:t>
                </a:r>
              </a:p>
              <a:p>
                <a:pPr algn="l"/>
                <a:endParaRPr lang="en-US" sz="1100" dirty="0">
                  <a:solidFill>
                    <a:srgbClr val="000000"/>
                  </a:solidFill>
                  <a:effectLst/>
                  <a:latin typeface="+mn-lt"/>
                  <a:cs typeface="Arial" panose="020B0604020202020204" pitchFamily="34" charset="0"/>
                </a:endParaRPr>
              </a:p>
              <a:p>
                <a:pPr algn="l"/>
                <a:endParaRPr lang="en-US" sz="1000" dirty="0">
                  <a:solidFill>
                    <a:srgbClr val="000000"/>
                  </a:solidFill>
                  <a:effectLst/>
                  <a:latin typeface="+mn-lt"/>
                  <a:cs typeface="Arial" panose="020B0604020202020204" pitchFamily="34" charset="0"/>
                </a:endParaRPr>
              </a:p>
              <a:p>
                <a:pPr algn="l"/>
                <a:endParaRPr lang="en-US" sz="1000" dirty="0">
                  <a:solidFill>
                    <a:srgbClr val="000000"/>
                  </a:solidFill>
                  <a:effectLst/>
                  <a:latin typeface="+mn-lt"/>
                  <a:cs typeface="Arial" panose="020B0604020202020204" pitchFamily="34" charset="0"/>
                </a:endParaRPr>
              </a:p>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When these conditions are satisfied, the probability distribution of </a:t>
                </a:r>
                <a:r>
                  <a:rPr lang="en-US" sz="2400" i="1" dirty="0">
                    <a:solidFill>
                      <a:srgbClr val="000000"/>
                    </a:solidFill>
                    <a:effectLst/>
                    <a:latin typeface="+mn-lt"/>
                    <a:cs typeface="Arial" panose="020B0604020202020204" pitchFamily="34" charset="0"/>
                  </a:rPr>
                  <a:t>x</a:t>
                </a:r>
                <a:r>
                  <a:rPr lang="en-US" sz="2400" dirty="0">
                    <a:solidFill>
                      <a:srgbClr val="000000"/>
                    </a:solidFill>
                    <a:effectLst/>
                    <a:latin typeface="+mn-lt"/>
                    <a:cs typeface="Arial" panose="020B0604020202020204" pitchFamily="34" charset="0"/>
                  </a:rPr>
                  <a:t> in the sample proportion,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 </a:t>
                </a:r>
                <a:r>
                  <a:rPr lang="en-US" sz="2400" i="1" dirty="0">
                    <a:solidFill>
                      <a:srgbClr val="000000"/>
                    </a:solidFill>
                    <a:effectLst/>
                    <a:latin typeface="+mn-lt"/>
                    <a:cs typeface="Arial" panose="020B0604020202020204" pitchFamily="34" charset="0"/>
                  </a:rPr>
                  <a:t>x</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can be approximated by a normal </a:t>
                </a:r>
                <a:r>
                  <a:rPr lang="en-US" sz="2400">
                    <a:solidFill>
                      <a:srgbClr val="000000"/>
                    </a:solidFill>
                    <a:effectLst/>
                    <a:latin typeface="+mn-lt"/>
                    <a:cs typeface="Arial" panose="020B0604020202020204" pitchFamily="34" charset="0"/>
                  </a:rPr>
                  <a:t>distribution  (because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is a constant).</a:t>
                </a:r>
              </a:p>
            </p:txBody>
          </p:sp>
        </mc:Choice>
        <mc:Fallback xmlns="">
          <p:sp>
            <p:nvSpPr>
              <p:cNvPr id="280581" name="Text Box 5"/>
              <p:cNvSpPr txBox="1">
                <a:spLocks noRot="1" noChangeAspect="1" noMove="1" noResize="1" noEditPoints="1" noAdjustHandles="1" noChangeArrowheads="1" noChangeShapeType="1" noTextEdit="1"/>
              </p:cNvSpPr>
              <p:nvPr/>
            </p:nvSpPr>
            <p:spPr bwMode="auto">
              <a:xfrm>
                <a:off x="889646" y="1087823"/>
                <a:ext cx="9804050" cy="2785378"/>
              </a:xfrm>
              <a:prstGeom prst="rect">
                <a:avLst/>
              </a:prstGeom>
              <a:blipFill rotWithShape="1">
                <a:blip r:embed="rId3"/>
                <a:stretch>
                  <a:fillRect l="-871" t="-1751" r="-746" b="-3939"/>
                </a:stretch>
              </a:blipFill>
              <a:ln w="12700">
                <a:noFill/>
                <a:miter lim="800000"/>
                <a:headEnd/>
                <a:tailEnd/>
              </a:ln>
              <a:effectLst/>
            </p:spPr>
            <p:txBody>
              <a:bodyPr/>
              <a:lstStyle/>
              <a:p>
                <a:r>
                  <a:rPr lang="en-US">
                    <a:noFill/>
                  </a:rPr>
                  <a:t> </a:t>
                </a:r>
              </a:p>
            </p:txBody>
          </p:sp>
        </mc:Fallback>
      </mc:AlternateContent>
      <p:sp>
        <p:nvSpPr>
          <p:cNvPr id="280588" name="Text Box 12"/>
          <p:cNvSpPr txBox="1">
            <a:spLocks noChangeArrowheads="1"/>
          </p:cNvSpPr>
          <p:nvPr/>
        </p:nvSpPr>
        <p:spPr bwMode="auto">
          <a:xfrm>
            <a:off x="4192610" y="2080687"/>
            <a:ext cx="3025187" cy="461665"/>
          </a:xfrm>
          <a:prstGeom prst="rect">
            <a:avLst/>
          </a:prstGeom>
          <a:noFill/>
          <a:ln w="12700">
            <a:noFill/>
            <a:miter lim="800000"/>
            <a:headEnd/>
            <a:tailEnd/>
          </a:ln>
          <a:effectLst/>
        </p:spPr>
        <p:txBody>
          <a:bodyPr wrap="none">
            <a:spAutoFit/>
          </a:bodyPr>
          <a:lstStyle/>
          <a:p>
            <a:r>
              <a:rPr lang="en-US" sz="2400" i="1" dirty="0">
                <a:solidFill>
                  <a:srgbClr val="000000"/>
                </a:solidFill>
                <a:effectLst/>
                <a:latin typeface="+mn-lt"/>
                <a:cs typeface="Arial" panose="020B0604020202020204" pitchFamily="34" charset="0"/>
              </a:rPr>
              <a:t>np</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&gt;</a:t>
            </a:r>
            <a:r>
              <a:rPr lang="en-US" sz="2400" dirty="0">
                <a:solidFill>
                  <a:srgbClr val="000000"/>
                </a:solidFill>
                <a:effectLst/>
                <a:latin typeface="+mn-lt"/>
                <a:cs typeface="Arial" panose="020B0604020202020204" pitchFamily="34" charset="0"/>
              </a:rPr>
              <a:t> 5  and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(1 –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&gt;</a:t>
            </a:r>
            <a:r>
              <a:rPr lang="en-US" sz="2400" dirty="0">
                <a:solidFill>
                  <a:srgbClr val="000000"/>
                </a:solidFill>
                <a:effectLst/>
                <a:latin typeface="+mn-lt"/>
                <a:cs typeface="Arial" panose="020B0604020202020204" pitchFamily="34" charset="0"/>
              </a:rPr>
              <a:t> 5</a:t>
            </a:r>
          </a:p>
        </p:txBody>
      </p:sp>
      <mc:AlternateContent xmlns:mc="http://schemas.openxmlformats.org/markup-compatibility/2006" xmlns:a14="http://schemas.microsoft.com/office/drawing/2010/main">
        <mc:Choice Requires="a14">
          <p:sp>
            <p:nvSpPr>
              <p:cNvPr id="10"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10"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4"/>
                <a:stretch>
                  <a:fillRect l="-1474" t="-7692" b="-27885"/>
                </a:stretch>
              </a:blipFill>
              <a:ln w="12700">
                <a:noFill/>
                <a:miter lim="800000"/>
                <a:headEnd/>
                <a:tailEnd/>
              </a:ln>
              <a:effectLst/>
            </p:spPr>
            <p:txBody>
              <a:bodyPr/>
              <a:lstStyle/>
              <a:p>
                <a:r>
                  <a:rPr lang="en-US">
                    <a:noFill/>
                  </a:rPr>
                  <a:t> </a:t>
                </a:r>
              </a:p>
            </p:txBody>
          </p:sp>
        </mc:Fallback>
      </mc:AlternateContent>
      <p:sp>
        <p:nvSpPr>
          <p:cNvPr id="2" name="Rectangle 1"/>
          <p:cNvSpPr/>
          <p:nvPr/>
        </p:nvSpPr>
        <p:spPr>
          <a:xfrm>
            <a:off x="11065776" y="6480480"/>
            <a:ext cx="328936" cy="261610"/>
          </a:xfrm>
          <a:prstGeom prst="rect">
            <a:avLst/>
          </a:prstGeom>
        </p:spPr>
        <p:txBody>
          <a:bodyPr wrap="none">
            <a:spAutoFit/>
          </a:bodyPr>
          <a:lstStyle/>
          <a:p>
            <a:r>
              <a:rPr lang="en-US" sz="1100" dirty="0">
                <a:latin typeface="+mj-lt"/>
              </a:rPr>
              <a:t>43</a:t>
            </a: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1360494" y="1597556"/>
            <a:ext cx="9747773" cy="845608"/>
          </a:xfrm>
          <a:prstGeom prst="rect">
            <a:avLst/>
          </a:prstGeom>
          <a:noFill/>
          <a:ln w="12700">
            <a:noFill/>
            <a:miter lim="800000"/>
            <a:headEnd/>
            <a:tailEnd/>
          </a:ln>
          <a:effectLst/>
        </p:spPr>
        <p:txBody>
          <a:bodyPr lIns="90488" tIns="44450" rIns="90488" bIns="44450"/>
          <a:lstStyle/>
          <a:p>
            <a:pPr indent="338138" algn="l">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Recall that 72% of the prospective students applying to St. Andrew’s College desire on-campus housing.</a:t>
            </a:r>
          </a:p>
        </p:txBody>
      </p:sp>
      <p:sp>
        <p:nvSpPr>
          <p:cNvPr id="284933"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
        <p:nvSpPr>
          <p:cNvPr id="284937" name="Text Box 265"/>
          <p:cNvSpPr txBox="1">
            <a:spLocks noChangeArrowheads="1"/>
          </p:cNvSpPr>
          <p:nvPr/>
        </p:nvSpPr>
        <p:spPr bwMode="auto">
          <a:xfrm>
            <a:off x="1372430" y="2386718"/>
            <a:ext cx="9735837" cy="1717393"/>
          </a:xfrm>
          <a:prstGeom prst="rect">
            <a:avLst/>
          </a:prstGeom>
          <a:noFill/>
          <a:ln w="12700">
            <a:noFill/>
            <a:miter lim="800000"/>
            <a:headEnd/>
            <a:tailEnd/>
          </a:ln>
          <a:effectLst/>
        </p:spPr>
        <p:txBody>
          <a:bodyPr wrap="square">
            <a:spAutoFit/>
          </a:bodyPr>
          <a:lstStyle/>
          <a:p>
            <a:pPr algn="l">
              <a:lnSpc>
                <a:spcPct val="110000"/>
              </a:lnSpc>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    What is the probability that a simple random sample of 30 applicants will provide an estimate of the population proportion of applicant desiring on-campus housing that is within plus or minus .05 of the actual population proportion?</a:t>
            </a:r>
          </a:p>
        </p:txBody>
      </p:sp>
      <p:sp>
        <p:nvSpPr>
          <p:cNvPr id="2" name="Slide Number Placeholder 1"/>
          <p:cNvSpPr>
            <a:spLocks noGrp="1"/>
          </p:cNvSpPr>
          <p:nvPr>
            <p:ph type="sldNum" sz="quarter" idx="12"/>
          </p:nvPr>
        </p:nvSpPr>
        <p:spPr/>
        <p:txBody>
          <a:bodyPr/>
          <a:lstStyle/>
          <a:p>
            <a:fld id="{949EBC64-41CB-41B8-B6DF-9B1367312BD4}" type="slidenum">
              <a:rPr lang="en-US" smtClean="0"/>
              <a:t>45</a:t>
            </a:fld>
            <a:endParaRPr lang="en-US"/>
          </a:p>
        </p:txBody>
      </p:sp>
      <mc:AlternateContent xmlns:mc="http://schemas.openxmlformats.org/markup-compatibility/2006" xmlns:a14="http://schemas.microsoft.com/office/drawing/2010/main">
        <mc:Choice Requires="a14">
          <p:sp>
            <p:nvSpPr>
              <p:cNvPr id="7"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7"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3"/>
                <a:stretch>
                  <a:fillRect l="-1474" t="-7692" b="-27885"/>
                </a:stretch>
              </a:blipFill>
              <a:ln w="12700">
                <a:noFill/>
                <a:miter lim="800000"/>
                <a:headEnd/>
                <a:tailEnd/>
              </a:ln>
              <a:effectLst/>
            </p:spPr>
            <p:txBody>
              <a:bodyPr/>
              <a:lstStyle/>
              <a:p>
                <a:r>
                  <a:rPr lang="en-US">
                    <a:noFill/>
                  </a:rPr>
                  <a:t> </a:t>
                </a:r>
              </a:p>
            </p:txBody>
          </p:sp>
        </mc:Fallback>
      </mc:AlternateContent>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idx="1"/>
          </p:nvPr>
        </p:nvSpPr>
        <p:spPr>
          <a:xfrm>
            <a:off x="1387210" y="1619250"/>
            <a:ext cx="10067299" cy="853017"/>
          </a:xfrm>
        </p:spPr>
        <p:txBody>
          <a:bodyPr>
            <a:normAutofit/>
          </a:bodyPr>
          <a:lstStyle/>
          <a:p>
            <a:pPr marL="0" indent="338138">
              <a:lnSpc>
                <a:spcPct val="90000"/>
              </a:lnSpc>
              <a:buFont typeface="Monotype Sorts" pitchFamily="2" charset="2"/>
              <a:buNone/>
            </a:pPr>
            <a:r>
              <a:rPr lang="en-US" dirty="0"/>
              <a:t>For our example, with </a:t>
            </a:r>
            <a:r>
              <a:rPr lang="en-US" i="1" dirty="0"/>
              <a:t>n</a:t>
            </a:r>
            <a:r>
              <a:rPr lang="en-US" dirty="0"/>
              <a:t> = 30 and </a:t>
            </a:r>
            <a:r>
              <a:rPr lang="en-US" i="1" dirty="0"/>
              <a:t>p</a:t>
            </a:r>
            <a:r>
              <a:rPr lang="en-US" dirty="0"/>
              <a:t> = .72, the normal distribution is an acceptable approximation because:</a:t>
            </a:r>
          </a:p>
        </p:txBody>
      </p:sp>
      <p:sp>
        <p:nvSpPr>
          <p:cNvPr id="286866" name="Text Box 146"/>
          <p:cNvSpPr txBox="1">
            <a:spLocks noChangeArrowheads="1"/>
          </p:cNvSpPr>
          <p:nvPr/>
        </p:nvSpPr>
        <p:spPr bwMode="auto">
          <a:xfrm>
            <a:off x="4385971" y="3431994"/>
            <a:ext cx="3379451"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(1 -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 = 30(.28) = 8.4 </a:t>
            </a:r>
            <a:r>
              <a:rPr lang="en-US" sz="2400" u="sng" dirty="0">
                <a:solidFill>
                  <a:srgbClr val="000000"/>
                </a:solidFill>
                <a:effectLst/>
                <a:latin typeface="+mn-lt"/>
                <a:cs typeface="Arial" panose="020B0604020202020204" pitchFamily="34" charset="0"/>
              </a:rPr>
              <a:t>&gt;</a:t>
            </a:r>
            <a:r>
              <a:rPr lang="en-US" sz="2400" dirty="0">
                <a:solidFill>
                  <a:srgbClr val="000000"/>
                </a:solidFill>
                <a:effectLst/>
                <a:latin typeface="+mn-lt"/>
                <a:cs typeface="Arial" panose="020B0604020202020204" pitchFamily="34" charset="0"/>
              </a:rPr>
              <a:t> 5</a:t>
            </a:r>
          </a:p>
        </p:txBody>
      </p:sp>
      <p:sp>
        <p:nvSpPr>
          <p:cNvPr id="286867" name="Text Box 147"/>
          <p:cNvSpPr txBox="1">
            <a:spLocks noChangeArrowheads="1"/>
          </p:cNvSpPr>
          <p:nvPr/>
        </p:nvSpPr>
        <p:spPr bwMode="auto">
          <a:xfrm>
            <a:off x="5758930" y="2932460"/>
            <a:ext cx="655949" cy="461665"/>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and</a:t>
            </a:r>
          </a:p>
        </p:txBody>
      </p:sp>
      <p:sp>
        <p:nvSpPr>
          <p:cNvPr id="286868" name="Text Box 148"/>
          <p:cNvSpPr txBox="1">
            <a:spLocks noChangeArrowheads="1"/>
          </p:cNvSpPr>
          <p:nvPr/>
        </p:nvSpPr>
        <p:spPr bwMode="auto">
          <a:xfrm>
            <a:off x="4600385" y="2504846"/>
            <a:ext cx="2961067" cy="461665"/>
          </a:xfrm>
          <a:prstGeom prst="rect">
            <a:avLst/>
          </a:prstGeom>
          <a:noFill/>
          <a:ln w="12700">
            <a:noFill/>
            <a:miter lim="800000"/>
            <a:headEnd/>
            <a:tailEnd/>
          </a:ln>
          <a:effectLst/>
        </p:spPr>
        <p:txBody>
          <a:bodyPr wrap="none">
            <a:spAutoFit/>
          </a:bodyPr>
          <a:lstStyle/>
          <a:p>
            <a:r>
              <a:rPr lang="en-US" sz="2400" i="1" dirty="0">
                <a:solidFill>
                  <a:srgbClr val="000000"/>
                </a:solidFill>
                <a:effectLst/>
                <a:latin typeface="+mn-lt"/>
                <a:cs typeface="Arial" panose="020B0604020202020204" pitchFamily="34" charset="0"/>
              </a:rPr>
              <a:t>np</a:t>
            </a:r>
            <a:r>
              <a:rPr lang="en-US" sz="2400" dirty="0">
                <a:solidFill>
                  <a:srgbClr val="000000"/>
                </a:solidFill>
                <a:effectLst/>
                <a:latin typeface="+mn-lt"/>
                <a:cs typeface="Arial" panose="020B0604020202020204" pitchFamily="34" charset="0"/>
              </a:rPr>
              <a:t> = 30(.72) = 21.6 </a:t>
            </a:r>
            <a:r>
              <a:rPr lang="en-US" sz="2400" u="sng" dirty="0">
                <a:solidFill>
                  <a:srgbClr val="000000"/>
                </a:solidFill>
                <a:effectLst/>
                <a:latin typeface="+mn-lt"/>
                <a:cs typeface="Arial" panose="020B0604020202020204" pitchFamily="34" charset="0"/>
              </a:rPr>
              <a:t>&gt;</a:t>
            </a:r>
            <a:r>
              <a:rPr lang="en-US" sz="2400" dirty="0">
                <a:solidFill>
                  <a:srgbClr val="000000"/>
                </a:solidFill>
                <a:effectLst/>
                <a:latin typeface="+mn-lt"/>
                <a:cs typeface="Arial" panose="020B0604020202020204" pitchFamily="34" charset="0"/>
              </a:rPr>
              <a:t> 5</a:t>
            </a:r>
          </a:p>
        </p:txBody>
      </p:sp>
      <p:sp>
        <p:nvSpPr>
          <p:cNvPr id="2" name="Slide Number Placeholder 1"/>
          <p:cNvSpPr>
            <a:spLocks noGrp="1"/>
          </p:cNvSpPr>
          <p:nvPr>
            <p:ph type="sldNum" sz="quarter" idx="12"/>
          </p:nvPr>
        </p:nvSpPr>
        <p:spPr/>
        <p:txBody>
          <a:bodyPr/>
          <a:lstStyle/>
          <a:p>
            <a:fld id="{949EBC64-41CB-41B8-B6DF-9B1367312BD4}" type="slidenum">
              <a:rPr lang="en-US" smtClean="0"/>
              <a:t>46</a:t>
            </a:fld>
            <a:endParaRPr lang="en-US"/>
          </a:p>
        </p:txBody>
      </p:sp>
      <mc:AlternateContent xmlns:mc="http://schemas.openxmlformats.org/markup-compatibility/2006" xmlns:a14="http://schemas.microsoft.com/office/drawing/2010/main">
        <mc:Choice Requires="a14">
          <p:sp>
            <p:nvSpPr>
              <p:cNvPr id="9"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9"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3"/>
                <a:stretch>
                  <a:fillRect l="-1474" t="-7692" b="-27885"/>
                </a:stretch>
              </a:blipFill>
              <a:ln w="12700">
                <a:noFill/>
                <a:miter lim="800000"/>
                <a:headEnd/>
                <a:tailEnd/>
              </a:ln>
              <a:effectLst/>
            </p:spPr>
            <p:txBody>
              <a:bodyPr/>
              <a:lstStyle/>
              <a:p>
                <a:r>
                  <a:rPr lang="en-US">
                    <a:noFill/>
                  </a:rPr>
                  <a:t> </a:t>
                </a:r>
              </a:p>
            </p:txBody>
          </p:sp>
        </mc:Fallback>
      </mc:AlternateContent>
      <p:sp>
        <p:nvSpPr>
          <p:cNvPr id="10"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Freeform 4"/>
          <p:cNvSpPr>
            <a:spLocks/>
          </p:cNvSpPr>
          <p:nvPr/>
        </p:nvSpPr>
        <p:spPr bwMode="auto">
          <a:xfrm>
            <a:off x="3633763" y="2117727"/>
            <a:ext cx="4494245" cy="3063875"/>
          </a:xfrm>
          <a:custGeom>
            <a:avLst/>
            <a:gdLst/>
            <a:ahLst/>
            <a:cxnLst>
              <a:cxn ang="0">
                <a:pos x="1356" y="20"/>
              </a:cxn>
              <a:cxn ang="0">
                <a:pos x="1264" y="108"/>
              </a:cxn>
              <a:cxn ang="0">
                <a:pos x="1198" y="208"/>
              </a:cxn>
              <a:cxn ang="0">
                <a:pos x="1138" y="332"/>
              </a:cxn>
              <a:cxn ang="0">
                <a:pos x="1092" y="440"/>
              </a:cxn>
              <a:cxn ang="0">
                <a:pos x="1054" y="538"/>
              </a:cxn>
              <a:cxn ang="0">
                <a:pos x="1014" y="648"/>
              </a:cxn>
              <a:cxn ang="0">
                <a:pos x="978" y="760"/>
              </a:cxn>
              <a:cxn ang="0">
                <a:pos x="946" y="876"/>
              </a:cxn>
              <a:cxn ang="0">
                <a:pos x="922" y="978"/>
              </a:cxn>
              <a:cxn ang="0">
                <a:pos x="886" y="1082"/>
              </a:cxn>
              <a:cxn ang="0">
                <a:pos x="848" y="1198"/>
              </a:cxn>
              <a:cxn ang="0">
                <a:pos x="812" y="1292"/>
              </a:cxn>
              <a:cxn ang="0">
                <a:pos x="754" y="1410"/>
              </a:cxn>
              <a:cxn ang="0">
                <a:pos x="684" y="1520"/>
              </a:cxn>
              <a:cxn ang="0">
                <a:pos x="604" y="1620"/>
              </a:cxn>
              <a:cxn ang="0">
                <a:pos x="496" y="1694"/>
              </a:cxn>
              <a:cxn ang="0">
                <a:pos x="394" y="1742"/>
              </a:cxn>
              <a:cxn ang="0">
                <a:pos x="292" y="1788"/>
              </a:cxn>
              <a:cxn ang="0">
                <a:pos x="200" y="1824"/>
              </a:cxn>
              <a:cxn ang="0">
                <a:pos x="76" y="1864"/>
              </a:cxn>
              <a:cxn ang="0">
                <a:pos x="0" y="1880"/>
              </a:cxn>
              <a:cxn ang="0">
                <a:pos x="2824" y="1928"/>
              </a:cxn>
              <a:cxn ang="0">
                <a:pos x="2796" y="1874"/>
              </a:cxn>
              <a:cxn ang="0">
                <a:pos x="2710" y="1848"/>
              </a:cxn>
              <a:cxn ang="0">
                <a:pos x="2578" y="1808"/>
              </a:cxn>
              <a:cxn ang="0">
                <a:pos x="2464" y="1760"/>
              </a:cxn>
              <a:cxn ang="0">
                <a:pos x="2332" y="1694"/>
              </a:cxn>
              <a:cxn ang="0">
                <a:pos x="2296" y="1664"/>
              </a:cxn>
              <a:cxn ang="0">
                <a:pos x="2212" y="1596"/>
              </a:cxn>
              <a:cxn ang="0">
                <a:pos x="2130" y="1502"/>
              </a:cxn>
              <a:cxn ang="0">
                <a:pos x="2066" y="1398"/>
              </a:cxn>
              <a:cxn ang="0">
                <a:pos x="2022" y="1306"/>
              </a:cxn>
              <a:cxn ang="0">
                <a:pos x="1978" y="1204"/>
              </a:cxn>
              <a:cxn ang="0">
                <a:pos x="1948" y="1122"/>
              </a:cxn>
              <a:cxn ang="0">
                <a:pos x="1916" y="1026"/>
              </a:cxn>
              <a:cxn ang="0">
                <a:pos x="1884" y="902"/>
              </a:cxn>
              <a:cxn ang="0">
                <a:pos x="1846" y="774"/>
              </a:cxn>
              <a:cxn ang="0">
                <a:pos x="1806" y="654"/>
              </a:cxn>
              <a:cxn ang="0">
                <a:pos x="1762" y="530"/>
              </a:cxn>
              <a:cxn ang="0">
                <a:pos x="1716" y="408"/>
              </a:cxn>
              <a:cxn ang="0">
                <a:pos x="1684" y="336"/>
              </a:cxn>
              <a:cxn ang="0">
                <a:pos x="1634" y="238"/>
              </a:cxn>
              <a:cxn ang="0">
                <a:pos x="1576" y="138"/>
              </a:cxn>
              <a:cxn ang="0">
                <a:pos x="1604" y="182"/>
              </a:cxn>
              <a:cxn ang="0">
                <a:pos x="1588" y="156"/>
              </a:cxn>
              <a:cxn ang="0">
                <a:pos x="1510" y="54"/>
              </a:cxn>
              <a:cxn ang="0">
                <a:pos x="1450" y="6"/>
              </a:cxn>
            </a:cxnLst>
            <a:rect l="0" t="0" r="r" b="b"/>
            <a:pathLst>
              <a:path w="2828" h="1930">
                <a:moveTo>
                  <a:pt x="1424" y="0"/>
                </a:moveTo>
                <a:lnTo>
                  <a:pt x="1388" y="8"/>
                </a:lnTo>
                <a:lnTo>
                  <a:pt x="1356" y="20"/>
                </a:lnTo>
                <a:lnTo>
                  <a:pt x="1320" y="44"/>
                </a:lnTo>
                <a:lnTo>
                  <a:pt x="1292" y="72"/>
                </a:lnTo>
                <a:lnTo>
                  <a:pt x="1264" y="108"/>
                </a:lnTo>
                <a:lnTo>
                  <a:pt x="1240" y="144"/>
                </a:lnTo>
                <a:lnTo>
                  <a:pt x="1222" y="174"/>
                </a:lnTo>
                <a:lnTo>
                  <a:pt x="1198" y="208"/>
                </a:lnTo>
                <a:lnTo>
                  <a:pt x="1180" y="246"/>
                </a:lnTo>
                <a:lnTo>
                  <a:pt x="1156" y="292"/>
                </a:lnTo>
                <a:lnTo>
                  <a:pt x="1138" y="332"/>
                </a:lnTo>
                <a:lnTo>
                  <a:pt x="1120" y="372"/>
                </a:lnTo>
                <a:lnTo>
                  <a:pt x="1106" y="402"/>
                </a:lnTo>
                <a:lnTo>
                  <a:pt x="1092" y="440"/>
                </a:lnTo>
                <a:lnTo>
                  <a:pt x="1080" y="474"/>
                </a:lnTo>
                <a:lnTo>
                  <a:pt x="1064" y="506"/>
                </a:lnTo>
                <a:lnTo>
                  <a:pt x="1054" y="538"/>
                </a:lnTo>
                <a:lnTo>
                  <a:pt x="1040" y="576"/>
                </a:lnTo>
                <a:lnTo>
                  <a:pt x="1028" y="612"/>
                </a:lnTo>
                <a:lnTo>
                  <a:pt x="1014" y="648"/>
                </a:lnTo>
                <a:lnTo>
                  <a:pt x="1000" y="686"/>
                </a:lnTo>
                <a:lnTo>
                  <a:pt x="988" y="730"/>
                </a:lnTo>
                <a:lnTo>
                  <a:pt x="978" y="760"/>
                </a:lnTo>
                <a:lnTo>
                  <a:pt x="966" y="800"/>
                </a:lnTo>
                <a:lnTo>
                  <a:pt x="956" y="836"/>
                </a:lnTo>
                <a:lnTo>
                  <a:pt x="946" y="876"/>
                </a:lnTo>
                <a:lnTo>
                  <a:pt x="936" y="908"/>
                </a:lnTo>
                <a:lnTo>
                  <a:pt x="928" y="944"/>
                </a:lnTo>
                <a:lnTo>
                  <a:pt x="922" y="978"/>
                </a:lnTo>
                <a:lnTo>
                  <a:pt x="916" y="1008"/>
                </a:lnTo>
                <a:lnTo>
                  <a:pt x="904" y="1044"/>
                </a:lnTo>
                <a:lnTo>
                  <a:pt x="886" y="1082"/>
                </a:lnTo>
                <a:lnTo>
                  <a:pt x="874" y="1118"/>
                </a:lnTo>
                <a:lnTo>
                  <a:pt x="856" y="1172"/>
                </a:lnTo>
                <a:lnTo>
                  <a:pt x="848" y="1198"/>
                </a:lnTo>
                <a:lnTo>
                  <a:pt x="838" y="1226"/>
                </a:lnTo>
                <a:lnTo>
                  <a:pt x="824" y="1268"/>
                </a:lnTo>
                <a:lnTo>
                  <a:pt x="812" y="1292"/>
                </a:lnTo>
                <a:lnTo>
                  <a:pt x="790" y="1334"/>
                </a:lnTo>
                <a:lnTo>
                  <a:pt x="772" y="1370"/>
                </a:lnTo>
                <a:lnTo>
                  <a:pt x="754" y="1410"/>
                </a:lnTo>
                <a:lnTo>
                  <a:pt x="730" y="1448"/>
                </a:lnTo>
                <a:lnTo>
                  <a:pt x="708" y="1484"/>
                </a:lnTo>
                <a:lnTo>
                  <a:pt x="684" y="1520"/>
                </a:lnTo>
                <a:lnTo>
                  <a:pt x="660" y="1550"/>
                </a:lnTo>
                <a:lnTo>
                  <a:pt x="640" y="1584"/>
                </a:lnTo>
                <a:lnTo>
                  <a:pt x="604" y="1620"/>
                </a:lnTo>
                <a:lnTo>
                  <a:pt x="580" y="1638"/>
                </a:lnTo>
                <a:lnTo>
                  <a:pt x="550" y="1662"/>
                </a:lnTo>
                <a:lnTo>
                  <a:pt x="496" y="1694"/>
                </a:lnTo>
                <a:lnTo>
                  <a:pt x="458" y="1712"/>
                </a:lnTo>
                <a:lnTo>
                  <a:pt x="426" y="1726"/>
                </a:lnTo>
                <a:lnTo>
                  <a:pt x="394" y="1742"/>
                </a:lnTo>
                <a:lnTo>
                  <a:pt x="362" y="1758"/>
                </a:lnTo>
                <a:lnTo>
                  <a:pt x="328" y="1776"/>
                </a:lnTo>
                <a:lnTo>
                  <a:pt x="292" y="1788"/>
                </a:lnTo>
                <a:lnTo>
                  <a:pt x="266" y="1796"/>
                </a:lnTo>
                <a:lnTo>
                  <a:pt x="236" y="1808"/>
                </a:lnTo>
                <a:lnTo>
                  <a:pt x="200" y="1824"/>
                </a:lnTo>
                <a:lnTo>
                  <a:pt x="160" y="1836"/>
                </a:lnTo>
                <a:lnTo>
                  <a:pt x="110" y="1850"/>
                </a:lnTo>
                <a:lnTo>
                  <a:pt x="76" y="1864"/>
                </a:lnTo>
                <a:lnTo>
                  <a:pt x="44" y="1872"/>
                </a:lnTo>
                <a:lnTo>
                  <a:pt x="18" y="1878"/>
                </a:lnTo>
                <a:lnTo>
                  <a:pt x="0" y="1880"/>
                </a:lnTo>
                <a:lnTo>
                  <a:pt x="0" y="1906"/>
                </a:lnTo>
                <a:lnTo>
                  <a:pt x="0" y="1930"/>
                </a:lnTo>
                <a:lnTo>
                  <a:pt x="2824" y="1928"/>
                </a:lnTo>
                <a:lnTo>
                  <a:pt x="2828" y="1900"/>
                </a:lnTo>
                <a:lnTo>
                  <a:pt x="2824" y="1882"/>
                </a:lnTo>
                <a:lnTo>
                  <a:pt x="2796" y="1874"/>
                </a:lnTo>
                <a:lnTo>
                  <a:pt x="2764" y="1864"/>
                </a:lnTo>
                <a:lnTo>
                  <a:pt x="2736" y="1856"/>
                </a:lnTo>
                <a:lnTo>
                  <a:pt x="2710" y="1848"/>
                </a:lnTo>
                <a:lnTo>
                  <a:pt x="2672" y="1836"/>
                </a:lnTo>
                <a:lnTo>
                  <a:pt x="2636" y="1824"/>
                </a:lnTo>
                <a:lnTo>
                  <a:pt x="2578" y="1808"/>
                </a:lnTo>
                <a:lnTo>
                  <a:pt x="2536" y="1790"/>
                </a:lnTo>
                <a:lnTo>
                  <a:pt x="2506" y="1778"/>
                </a:lnTo>
                <a:lnTo>
                  <a:pt x="2464" y="1760"/>
                </a:lnTo>
                <a:lnTo>
                  <a:pt x="2428" y="1742"/>
                </a:lnTo>
                <a:lnTo>
                  <a:pt x="2380" y="1716"/>
                </a:lnTo>
                <a:lnTo>
                  <a:pt x="2332" y="1694"/>
                </a:lnTo>
                <a:lnTo>
                  <a:pt x="2312" y="1676"/>
                </a:lnTo>
                <a:lnTo>
                  <a:pt x="2304" y="1670"/>
                </a:lnTo>
                <a:lnTo>
                  <a:pt x="2296" y="1664"/>
                </a:lnTo>
                <a:lnTo>
                  <a:pt x="2268" y="1648"/>
                </a:lnTo>
                <a:lnTo>
                  <a:pt x="2238" y="1622"/>
                </a:lnTo>
                <a:lnTo>
                  <a:pt x="2212" y="1596"/>
                </a:lnTo>
                <a:lnTo>
                  <a:pt x="2186" y="1574"/>
                </a:lnTo>
                <a:lnTo>
                  <a:pt x="2156" y="1538"/>
                </a:lnTo>
                <a:lnTo>
                  <a:pt x="2130" y="1502"/>
                </a:lnTo>
                <a:lnTo>
                  <a:pt x="2106" y="1468"/>
                </a:lnTo>
                <a:lnTo>
                  <a:pt x="2086" y="1434"/>
                </a:lnTo>
                <a:lnTo>
                  <a:pt x="2066" y="1398"/>
                </a:lnTo>
                <a:lnTo>
                  <a:pt x="2048" y="1364"/>
                </a:lnTo>
                <a:lnTo>
                  <a:pt x="2034" y="1334"/>
                </a:lnTo>
                <a:lnTo>
                  <a:pt x="2022" y="1306"/>
                </a:lnTo>
                <a:lnTo>
                  <a:pt x="2006" y="1272"/>
                </a:lnTo>
                <a:lnTo>
                  <a:pt x="1994" y="1240"/>
                </a:lnTo>
                <a:lnTo>
                  <a:pt x="1978" y="1204"/>
                </a:lnTo>
                <a:lnTo>
                  <a:pt x="1966" y="1172"/>
                </a:lnTo>
                <a:lnTo>
                  <a:pt x="1956" y="1148"/>
                </a:lnTo>
                <a:lnTo>
                  <a:pt x="1948" y="1122"/>
                </a:lnTo>
                <a:lnTo>
                  <a:pt x="1938" y="1094"/>
                </a:lnTo>
                <a:lnTo>
                  <a:pt x="1928" y="1064"/>
                </a:lnTo>
                <a:lnTo>
                  <a:pt x="1916" y="1026"/>
                </a:lnTo>
                <a:lnTo>
                  <a:pt x="1904" y="982"/>
                </a:lnTo>
                <a:lnTo>
                  <a:pt x="1892" y="940"/>
                </a:lnTo>
                <a:lnTo>
                  <a:pt x="1884" y="902"/>
                </a:lnTo>
                <a:lnTo>
                  <a:pt x="1870" y="862"/>
                </a:lnTo>
                <a:lnTo>
                  <a:pt x="1858" y="812"/>
                </a:lnTo>
                <a:lnTo>
                  <a:pt x="1846" y="774"/>
                </a:lnTo>
                <a:lnTo>
                  <a:pt x="1840" y="744"/>
                </a:lnTo>
                <a:lnTo>
                  <a:pt x="1828" y="708"/>
                </a:lnTo>
                <a:lnTo>
                  <a:pt x="1806" y="654"/>
                </a:lnTo>
                <a:lnTo>
                  <a:pt x="1792" y="606"/>
                </a:lnTo>
                <a:lnTo>
                  <a:pt x="1774" y="560"/>
                </a:lnTo>
                <a:lnTo>
                  <a:pt x="1762" y="530"/>
                </a:lnTo>
                <a:lnTo>
                  <a:pt x="1750" y="494"/>
                </a:lnTo>
                <a:lnTo>
                  <a:pt x="1728" y="444"/>
                </a:lnTo>
                <a:lnTo>
                  <a:pt x="1716" y="408"/>
                </a:lnTo>
                <a:lnTo>
                  <a:pt x="1702" y="386"/>
                </a:lnTo>
                <a:lnTo>
                  <a:pt x="1696" y="364"/>
                </a:lnTo>
                <a:lnTo>
                  <a:pt x="1684" y="336"/>
                </a:lnTo>
                <a:lnTo>
                  <a:pt x="1666" y="298"/>
                </a:lnTo>
                <a:lnTo>
                  <a:pt x="1648" y="264"/>
                </a:lnTo>
                <a:lnTo>
                  <a:pt x="1634" y="238"/>
                </a:lnTo>
                <a:lnTo>
                  <a:pt x="1620" y="212"/>
                </a:lnTo>
                <a:lnTo>
                  <a:pt x="1600" y="176"/>
                </a:lnTo>
                <a:lnTo>
                  <a:pt x="1576" y="138"/>
                </a:lnTo>
                <a:lnTo>
                  <a:pt x="1582" y="146"/>
                </a:lnTo>
                <a:lnTo>
                  <a:pt x="1590" y="158"/>
                </a:lnTo>
                <a:lnTo>
                  <a:pt x="1604" y="182"/>
                </a:lnTo>
                <a:lnTo>
                  <a:pt x="1614" y="200"/>
                </a:lnTo>
                <a:lnTo>
                  <a:pt x="1598" y="170"/>
                </a:lnTo>
                <a:lnTo>
                  <a:pt x="1588" y="156"/>
                </a:lnTo>
                <a:lnTo>
                  <a:pt x="1564" y="114"/>
                </a:lnTo>
                <a:lnTo>
                  <a:pt x="1540" y="84"/>
                </a:lnTo>
                <a:lnTo>
                  <a:pt x="1510" y="54"/>
                </a:lnTo>
                <a:lnTo>
                  <a:pt x="1492" y="36"/>
                </a:lnTo>
                <a:lnTo>
                  <a:pt x="1474" y="18"/>
                </a:lnTo>
                <a:lnTo>
                  <a:pt x="1450" y="6"/>
                </a:lnTo>
                <a:lnTo>
                  <a:pt x="1424" y="0"/>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88773" name="Line 5"/>
          <p:cNvSpPr>
            <a:spLocks noChangeShapeType="1"/>
          </p:cNvSpPr>
          <p:nvPr/>
        </p:nvSpPr>
        <p:spPr bwMode="auto">
          <a:xfrm>
            <a:off x="3333293" y="5186364"/>
            <a:ext cx="5144671" cy="0"/>
          </a:xfrm>
          <a:prstGeom prst="line">
            <a:avLst/>
          </a:pr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88774" name="Freeform 6"/>
          <p:cNvSpPr>
            <a:spLocks noChangeArrowheads="1"/>
          </p:cNvSpPr>
          <p:nvPr/>
        </p:nvSpPr>
        <p:spPr bwMode="auto">
          <a:xfrm>
            <a:off x="5914285" y="5080002"/>
            <a:ext cx="2111" cy="168275"/>
          </a:xfrm>
          <a:custGeom>
            <a:avLst/>
            <a:gdLst/>
            <a:ahLst/>
            <a:cxnLst>
              <a:cxn ang="0">
                <a:pos x="0" y="0"/>
              </a:cxn>
              <a:cxn ang="0">
                <a:pos x="1" y="106"/>
              </a:cxn>
            </a:cxnLst>
            <a:rect l="0" t="0" r="r" b="b"/>
            <a:pathLst>
              <a:path w="1" h="106">
                <a:moveTo>
                  <a:pt x="0" y="0"/>
                </a:moveTo>
                <a:lnTo>
                  <a:pt x="1" y="106"/>
                </a:lnTo>
              </a:path>
            </a:pathLst>
          </a:custGeom>
          <a:noFill/>
          <a:ln w="28575" cmpd="sng">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p:nvGrpSpPr>
          <p:cNvPr id="288775" name="Group 7"/>
          <p:cNvGrpSpPr>
            <a:grpSpLocks/>
          </p:cNvGrpSpPr>
          <p:nvPr/>
        </p:nvGrpSpPr>
        <p:grpSpPr bwMode="auto">
          <a:xfrm>
            <a:off x="3509190" y="2051051"/>
            <a:ext cx="4750464" cy="2928938"/>
            <a:chOff x="1377" y="1060"/>
            <a:chExt cx="2941" cy="1845"/>
          </a:xfrm>
        </p:grpSpPr>
        <p:sp>
          <p:nvSpPr>
            <p:cNvPr id="288776" name="Arc 8"/>
            <p:cNvSpPr>
              <a:spLocks/>
            </p:cNvSpPr>
            <p:nvPr/>
          </p:nvSpPr>
          <p:spPr bwMode="auto">
            <a:xfrm rot="4593268">
              <a:off x="3142" y="2179"/>
              <a:ext cx="790"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88777" name="Arc 9"/>
            <p:cNvSpPr>
              <a:spLocks/>
            </p:cNvSpPr>
            <p:nvPr/>
          </p:nvSpPr>
          <p:spPr bwMode="auto">
            <a:xfrm rot="915113">
              <a:off x="3631" y="2739"/>
              <a:ext cx="687" cy="164"/>
            </a:xfrm>
            <a:custGeom>
              <a:avLst/>
              <a:gdLst>
                <a:gd name="G0" fmla="+- 20388 0 0"/>
                <a:gd name="G1" fmla="+- 0 0 0"/>
                <a:gd name="G2" fmla="+- 21600 0 0"/>
                <a:gd name="T0" fmla="*/ 19463 w 20388"/>
                <a:gd name="T1" fmla="*/ 21580 h 21580"/>
                <a:gd name="T2" fmla="*/ 0 w 20388"/>
                <a:gd name="T3" fmla="*/ 7132 h 21580"/>
                <a:gd name="T4" fmla="*/ 20388 w 20388"/>
                <a:gd name="T5" fmla="*/ 0 h 21580"/>
              </a:gdLst>
              <a:ahLst/>
              <a:cxnLst>
                <a:cxn ang="0">
                  <a:pos x="T0" y="T1"/>
                </a:cxn>
                <a:cxn ang="0">
                  <a:pos x="T2" y="T3"/>
                </a:cxn>
                <a:cxn ang="0">
                  <a:pos x="T4" y="T5"/>
                </a:cxn>
              </a:cxnLst>
              <a:rect l="0" t="0" r="r" b="b"/>
              <a:pathLst>
                <a:path w="20388" h="21580" fill="none" extrusionOk="0">
                  <a:moveTo>
                    <a:pt x="19462" y="21580"/>
                  </a:moveTo>
                  <a:cubicBezTo>
                    <a:pt x="10629" y="21201"/>
                    <a:pt x="2918" y="15477"/>
                    <a:pt x="-1" y="7132"/>
                  </a:cubicBezTo>
                </a:path>
                <a:path w="20388" h="21580" stroke="0" extrusionOk="0">
                  <a:moveTo>
                    <a:pt x="19462" y="21580"/>
                  </a:moveTo>
                  <a:cubicBezTo>
                    <a:pt x="10629" y="21201"/>
                    <a:pt x="2918" y="15477"/>
                    <a:pt x="-1" y="7132"/>
                  </a:cubicBezTo>
                  <a:lnTo>
                    <a:pt x="20388"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88778" name="Arc 10"/>
            <p:cNvSpPr>
              <a:spLocks/>
            </p:cNvSpPr>
            <p:nvPr/>
          </p:nvSpPr>
          <p:spPr bwMode="auto">
            <a:xfrm rot="6300000">
              <a:off x="2135" y="1428"/>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88779" name="Arc 11"/>
            <p:cNvSpPr>
              <a:spLocks/>
            </p:cNvSpPr>
            <p:nvPr/>
          </p:nvSpPr>
          <p:spPr bwMode="auto">
            <a:xfrm rot="16980000">
              <a:off x="1758" y="2188"/>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88780" name="Arc 12"/>
            <p:cNvSpPr>
              <a:spLocks/>
            </p:cNvSpPr>
            <p:nvPr/>
          </p:nvSpPr>
          <p:spPr bwMode="auto">
            <a:xfrm rot="15300000">
              <a:off x="2596" y="1426"/>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88781" name="Arc 13"/>
            <p:cNvSpPr>
              <a:spLocks/>
            </p:cNvSpPr>
            <p:nvPr/>
          </p:nvSpPr>
          <p:spPr bwMode="auto">
            <a:xfrm rot="20700000">
              <a:off x="1377" y="2741"/>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288928" name="Text Box 160"/>
              <p:cNvSpPr txBox="1">
                <a:spLocks noChangeArrowheads="1"/>
              </p:cNvSpPr>
              <p:nvPr/>
            </p:nvSpPr>
            <p:spPr bwMode="auto">
              <a:xfrm>
                <a:off x="3404870" y="2030415"/>
                <a:ext cx="1726755" cy="1200329"/>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Sampling</a:t>
                </a:r>
              </a:p>
              <a:p>
                <a:r>
                  <a:rPr lang="en-US" sz="2400" dirty="0">
                    <a:solidFill>
                      <a:srgbClr val="000000"/>
                    </a:solidFill>
                    <a:effectLst/>
                    <a:latin typeface="+mn-lt"/>
                    <a:cs typeface="Arial" panose="020B0604020202020204" pitchFamily="34" charset="0"/>
                  </a:rPr>
                  <a:t>Distribution</a:t>
                </a:r>
              </a:p>
              <a:p>
                <a:r>
                  <a:rPr lang="en-US" sz="2400" dirty="0">
                    <a:solidFill>
                      <a:srgbClr val="000000"/>
                    </a:solidFill>
                    <a:effectLst/>
                    <a:latin typeface="+mn-lt"/>
                    <a:cs typeface="Arial" panose="020B0604020202020204" pitchFamily="34" charset="0"/>
                  </a:rPr>
                  <a:t>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a:t>
                </a:r>
              </a:p>
            </p:txBody>
          </p:sp>
        </mc:Choice>
        <mc:Fallback xmlns="">
          <p:sp>
            <p:nvSpPr>
              <p:cNvPr id="288928" name="Text Box 160"/>
              <p:cNvSpPr txBox="1">
                <a:spLocks noRot="1" noChangeAspect="1" noMove="1" noResize="1" noEditPoints="1" noAdjustHandles="1" noChangeArrowheads="1" noChangeShapeType="1" noTextEdit="1"/>
              </p:cNvSpPr>
              <p:nvPr/>
            </p:nvSpPr>
            <p:spPr bwMode="auto">
              <a:xfrm>
                <a:off x="3404870" y="2030415"/>
                <a:ext cx="1726755" cy="1200329"/>
              </a:xfrm>
              <a:prstGeom prst="rect">
                <a:avLst/>
              </a:prstGeom>
              <a:blipFill rotWithShape="1">
                <a:blip r:embed="rId3"/>
                <a:stretch>
                  <a:fillRect l="-3180" t="-4061" r="-2473" b="-10660"/>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654771" y="4955531"/>
                <a:ext cx="4449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654771" y="4955531"/>
                <a:ext cx="444929" cy="461665"/>
              </a:xfrm>
              <a:prstGeom prst="rect">
                <a:avLst/>
              </a:prstGeom>
              <a:blipFill rotWithShape="1">
                <a:blip r:embed="rId4"/>
                <a:stretch>
                  <a:fillRect l="-4110" r="-24658"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531305" y="5271288"/>
                <a:ext cx="1707327" cy="461665"/>
              </a:xfrm>
              <a:prstGeom prst="rect">
                <a:avLst/>
              </a:prstGeom>
              <a:noFill/>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a:rPr>
                        <m:t>𝐸</m:t>
                      </m:r>
                      <m:d>
                        <m:dPr>
                          <m:ctrlPr>
                            <a:rPr lang="en-US" sz="2400" b="0" i="1" smtClean="0">
                              <a:solidFill>
                                <a:srgbClr val="000000"/>
                              </a:solidFill>
                              <a:effectLst/>
                              <a:latin typeface="Cambria Math" panose="02040503050406030204" pitchFamily="18" charset="0"/>
                            </a:rPr>
                          </m:ctrlPr>
                        </m:dPr>
                        <m:e>
                          <m:acc>
                            <m:accPr>
                              <m:chr m:val="̅"/>
                              <m:ctrlPr>
                                <a:rPr lang="en-US" sz="2400" b="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e>
                      </m:d>
                      <m:r>
                        <a:rPr lang="en-US" sz="2400" b="0" i="1" smtClean="0">
                          <a:solidFill>
                            <a:srgbClr val="000000"/>
                          </a:solidFill>
                          <a:effectLst/>
                          <a:latin typeface="Cambria Math"/>
                        </a:rPr>
                        <m:t>=.72</m:t>
                      </m:r>
                    </m:oMath>
                  </m:oMathPara>
                </a14:m>
                <a:endParaRPr lang="en-US" sz="2400" dirty="0">
                  <a:solidFill>
                    <a:srgbClr val="000000"/>
                  </a:solidFill>
                  <a:effectLst/>
                  <a:latin typeface="+mn-lt"/>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531305" y="5271288"/>
                <a:ext cx="1707327" cy="461665"/>
              </a:xfrm>
              <a:prstGeom prst="rect">
                <a:avLst/>
              </a:prstGeom>
              <a:blipFill rotWithShape="1">
                <a:blip r:embed="rId5"/>
                <a:stretch>
                  <a:fillRect b="-10667"/>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108249" y="3225131"/>
                <a:ext cx="3108992" cy="843885"/>
              </a:xfrm>
              <a:prstGeom prst="rect">
                <a:avLst/>
              </a:prstGeom>
              <a:noFill/>
              <a:effectLst/>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sub>
                    </m:sSub>
                    <m:r>
                      <a:rPr lang="en-US" sz="2400" b="0" i="1" smtClean="0">
                        <a:solidFill>
                          <a:srgbClr val="000000"/>
                        </a:solidFill>
                        <a:effectLst/>
                        <a:latin typeface="Cambria Math"/>
                      </a:rPr>
                      <m:t>=</m:t>
                    </m:r>
                    <m:rad>
                      <m:radPr>
                        <m:degHide m:val="on"/>
                        <m:ctrlPr>
                          <a:rPr lang="en-US" sz="2400" b="0" i="1" smtClean="0">
                            <a:solidFill>
                              <a:srgbClr val="000000"/>
                            </a:solidFill>
                            <a:effectLst/>
                            <a:latin typeface="Cambria Math" panose="02040503050406030204" pitchFamily="18" charset="0"/>
                          </a:rPr>
                        </m:ctrlPr>
                      </m:radPr>
                      <m:deg/>
                      <m:e>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a:rPr>
                              <m:t>.72(1−.72)</m:t>
                            </m:r>
                          </m:num>
                          <m:den>
                            <m:r>
                              <a:rPr lang="en-US" sz="2400" b="0" i="1" smtClean="0">
                                <a:solidFill>
                                  <a:srgbClr val="000000"/>
                                </a:solidFill>
                                <a:effectLst/>
                                <a:latin typeface="Cambria Math"/>
                              </a:rPr>
                              <m:t>30</m:t>
                            </m:r>
                          </m:den>
                        </m:f>
                      </m:e>
                    </m:rad>
                  </m:oMath>
                </a14:m>
                <a:r>
                  <a:rPr lang="en-US" sz="2400" dirty="0">
                    <a:solidFill>
                      <a:srgbClr val="000000"/>
                    </a:solidFill>
                    <a:effectLst/>
                    <a:latin typeface="+mn-lt"/>
                    <a:cs typeface="Arial" panose="020B0604020202020204" pitchFamily="34" charset="0"/>
                  </a:rPr>
                  <a:t> = .082</a:t>
                </a:r>
              </a:p>
            </p:txBody>
          </p:sp>
        </mc:Choice>
        <mc:Fallback xmlns="">
          <p:sp>
            <p:nvSpPr>
              <p:cNvPr id="4" name="TextBox 3"/>
              <p:cNvSpPr txBox="1">
                <a:spLocks noRot="1" noChangeAspect="1" noMove="1" noResize="1" noEditPoints="1" noAdjustHandles="1" noChangeArrowheads="1" noChangeShapeType="1" noTextEdit="1"/>
              </p:cNvSpPr>
              <p:nvPr/>
            </p:nvSpPr>
            <p:spPr>
              <a:xfrm>
                <a:off x="7108249" y="3225131"/>
                <a:ext cx="3108992" cy="843885"/>
              </a:xfrm>
              <a:prstGeom prst="rect">
                <a:avLst/>
              </a:prstGeom>
              <a:blipFill rotWithShape="1">
                <a:blip r:embed="rId6"/>
                <a:stretch>
                  <a:fillRect r="-1373"/>
                </a:stretch>
              </a:blipFill>
              <a:effectLst/>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49EBC64-41CB-41B8-B6DF-9B1367312BD4}" type="slidenum">
              <a:rPr lang="en-US" smtClean="0"/>
              <a:t>47</a:t>
            </a:fld>
            <a:endParaRPr lang="en-US"/>
          </a:p>
        </p:txBody>
      </p:sp>
      <mc:AlternateContent xmlns:mc="http://schemas.openxmlformats.org/markup-compatibility/2006" xmlns:a14="http://schemas.microsoft.com/office/drawing/2010/main">
        <mc:Choice Requires="a14">
          <p:sp>
            <p:nvSpPr>
              <p:cNvPr id="20"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20"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7"/>
                <a:stretch>
                  <a:fillRect l="-1474" t="-7692" b="-27885"/>
                </a:stretch>
              </a:blipFill>
              <a:ln w="12700">
                <a:noFill/>
                <a:miter lim="800000"/>
                <a:headEnd/>
                <a:tailEnd/>
              </a:ln>
              <a:effectLst/>
            </p:spPr>
            <p:txBody>
              <a:bodyPr/>
              <a:lstStyle/>
              <a:p>
                <a:r>
                  <a:rPr lang="en-US">
                    <a:noFill/>
                  </a:rPr>
                  <a:t> </a:t>
                </a:r>
              </a:p>
            </p:txBody>
          </p:sp>
        </mc:Fallback>
      </mc:AlternateContent>
      <p:sp>
        <p:nvSpPr>
          <p:cNvPr id="21"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965" name="Text Box 149"/>
          <p:cNvSpPr txBox="1">
            <a:spLocks noChangeArrowheads="1"/>
          </p:cNvSpPr>
          <p:nvPr/>
        </p:nvSpPr>
        <p:spPr bwMode="auto">
          <a:xfrm>
            <a:off x="1376652" y="1649354"/>
            <a:ext cx="9788059"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1:  Calculate the </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-value at the </a:t>
            </a:r>
            <a:r>
              <a:rPr lang="en-US" sz="2400" u="sng" dirty="0">
                <a:solidFill>
                  <a:srgbClr val="000000"/>
                </a:solidFill>
                <a:effectLst/>
                <a:latin typeface="+mn-lt"/>
                <a:cs typeface="Arial" panose="020B0604020202020204" pitchFamily="34" charset="0"/>
              </a:rPr>
              <a:t>upper</a:t>
            </a:r>
            <a:r>
              <a:rPr lang="en-US" sz="2400" dirty="0">
                <a:solidFill>
                  <a:srgbClr val="000000"/>
                </a:solidFill>
                <a:effectLst/>
                <a:latin typeface="+mn-lt"/>
                <a:cs typeface="Arial" panose="020B0604020202020204" pitchFamily="34" charset="0"/>
              </a:rPr>
              <a:t> endpoint of the interval.</a:t>
            </a:r>
          </a:p>
        </p:txBody>
      </p:sp>
      <p:sp>
        <p:nvSpPr>
          <p:cNvPr id="290966" name="Text Box 150"/>
          <p:cNvSpPr txBox="1">
            <a:spLocks noChangeArrowheads="1"/>
          </p:cNvSpPr>
          <p:nvPr/>
        </p:nvSpPr>
        <p:spPr bwMode="auto">
          <a:xfrm>
            <a:off x="4504943" y="2144651"/>
            <a:ext cx="3134191"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 (.77 - .72)/.082 = .61</a:t>
            </a:r>
          </a:p>
        </p:txBody>
      </p:sp>
      <p:sp>
        <p:nvSpPr>
          <p:cNvPr id="290967" name="Text Box 151"/>
          <p:cNvSpPr txBox="1">
            <a:spLocks noChangeArrowheads="1"/>
          </p:cNvSpPr>
          <p:nvPr/>
        </p:nvSpPr>
        <p:spPr bwMode="auto">
          <a:xfrm>
            <a:off x="4921448" y="3169114"/>
            <a:ext cx="2321468" cy="461665"/>
          </a:xfrm>
          <a:prstGeom prst="rect">
            <a:avLst/>
          </a:prstGeom>
          <a:noFill/>
          <a:ln w="12700">
            <a:noFill/>
            <a:miter lim="800000"/>
            <a:headEnd/>
            <a:tailEnd/>
          </a:ln>
          <a:effectLst/>
        </p:spPr>
        <p:txBody>
          <a:bodyPr wrap="none">
            <a:spAutoFit/>
          </a:bodyPr>
          <a:lstStyle/>
          <a:p>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.61) = .7291</a:t>
            </a:r>
          </a:p>
        </p:txBody>
      </p:sp>
      <p:sp>
        <p:nvSpPr>
          <p:cNvPr id="290968" name="Text Box 152"/>
          <p:cNvSpPr txBox="1">
            <a:spLocks noChangeArrowheads="1"/>
          </p:cNvSpPr>
          <p:nvPr/>
        </p:nvSpPr>
        <p:spPr bwMode="auto">
          <a:xfrm>
            <a:off x="1359761" y="2639246"/>
            <a:ext cx="9804949"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2:  Find the area under the curve to the left of the </a:t>
            </a:r>
            <a:r>
              <a:rPr lang="en-US" sz="2400" u="sng" dirty="0">
                <a:solidFill>
                  <a:srgbClr val="000000"/>
                </a:solidFill>
                <a:effectLst/>
                <a:latin typeface="+mn-lt"/>
                <a:cs typeface="Arial" panose="020B0604020202020204" pitchFamily="34" charset="0"/>
              </a:rPr>
              <a:t>upper</a:t>
            </a:r>
            <a:r>
              <a:rPr lang="en-US" sz="2400" dirty="0">
                <a:solidFill>
                  <a:srgbClr val="000000"/>
                </a:solidFill>
                <a:effectLst/>
                <a:latin typeface="+mn-lt"/>
                <a:cs typeface="Arial" panose="020B0604020202020204" pitchFamily="34" charset="0"/>
              </a:rPr>
              <a:t> endpoint.</a:t>
            </a:r>
          </a:p>
        </p:txBody>
      </p:sp>
      <p:sp>
        <p:nvSpPr>
          <p:cNvPr id="2" name="Slide Number Placeholder 1"/>
          <p:cNvSpPr>
            <a:spLocks noGrp="1"/>
          </p:cNvSpPr>
          <p:nvPr>
            <p:ph type="sldNum" sz="quarter" idx="12"/>
          </p:nvPr>
        </p:nvSpPr>
        <p:spPr/>
        <p:txBody>
          <a:bodyPr/>
          <a:lstStyle/>
          <a:p>
            <a:fld id="{949EBC64-41CB-41B8-B6DF-9B1367312BD4}" type="slidenum">
              <a:rPr lang="en-US" smtClean="0"/>
              <a:t>48</a:t>
            </a:fld>
            <a:endParaRPr lang="en-US"/>
          </a:p>
        </p:txBody>
      </p:sp>
      <mc:AlternateContent xmlns:mc="http://schemas.openxmlformats.org/markup-compatibility/2006" xmlns:a14="http://schemas.microsoft.com/office/drawing/2010/main">
        <mc:Choice Requires="a14">
          <p:sp>
            <p:nvSpPr>
              <p:cNvPr id="9"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9"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3"/>
                <a:stretch>
                  <a:fillRect l="-1474" t="-7692" b="-27885"/>
                </a:stretch>
              </a:blipFill>
              <a:ln w="12700">
                <a:noFill/>
                <a:miter lim="800000"/>
                <a:headEnd/>
                <a:tailEnd/>
              </a:ln>
              <a:effectLst/>
            </p:spPr>
            <p:txBody>
              <a:bodyPr/>
              <a:lstStyle/>
              <a:p>
                <a:r>
                  <a:rPr lang="en-US">
                    <a:noFill/>
                  </a:rPr>
                  <a:t> </a:t>
                </a:r>
              </a:p>
            </p:txBody>
          </p:sp>
        </mc:Fallback>
      </mc:AlternateContent>
      <p:sp>
        <p:nvSpPr>
          <p:cNvPr id="10"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
        <p:nvSpPr>
          <p:cNvPr id="11" name="Text Box 146">
            <a:extLst>
              <a:ext uri="{FF2B5EF4-FFF2-40B4-BE49-F238E27FC236}">
                <a16:creationId xmlns:a16="http://schemas.microsoft.com/office/drawing/2014/main" id="{21539087-C4C0-4430-BCF9-B4C86C3E75CF}"/>
              </a:ext>
            </a:extLst>
          </p:cNvPr>
          <p:cNvSpPr txBox="1">
            <a:spLocks noChangeArrowheads="1"/>
          </p:cNvSpPr>
          <p:nvPr/>
        </p:nvSpPr>
        <p:spPr bwMode="auto">
          <a:xfrm>
            <a:off x="1359762" y="5037760"/>
            <a:ext cx="9889938"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4:  Find the area under the curve to the left of the </a:t>
            </a:r>
            <a:r>
              <a:rPr lang="en-US" sz="2400" u="sng" dirty="0">
                <a:solidFill>
                  <a:srgbClr val="000000"/>
                </a:solidFill>
                <a:effectLst/>
                <a:latin typeface="+mn-lt"/>
                <a:cs typeface="Arial" panose="020B0604020202020204" pitchFamily="34" charset="0"/>
              </a:rPr>
              <a:t>lower</a:t>
            </a:r>
            <a:r>
              <a:rPr lang="en-US" sz="2400" dirty="0">
                <a:solidFill>
                  <a:srgbClr val="000000"/>
                </a:solidFill>
                <a:effectLst/>
                <a:latin typeface="+mn-lt"/>
                <a:cs typeface="Arial" panose="020B0604020202020204" pitchFamily="34" charset="0"/>
              </a:rPr>
              <a:t> endpoint.</a:t>
            </a:r>
          </a:p>
        </p:txBody>
      </p:sp>
      <p:sp>
        <p:nvSpPr>
          <p:cNvPr id="12" name="Text Box 147">
            <a:extLst>
              <a:ext uri="{FF2B5EF4-FFF2-40B4-BE49-F238E27FC236}">
                <a16:creationId xmlns:a16="http://schemas.microsoft.com/office/drawing/2014/main" id="{B3AE760E-1044-4F22-BB3B-F71497209E18}"/>
              </a:ext>
            </a:extLst>
          </p:cNvPr>
          <p:cNvSpPr txBox="1">
            <a:spLocks noChangeArrowheads="1"/>
          </p:cNvSpPr>
          <p:nvPr/>
        </p:nvSpPr>
        <p:spPr bwMode="auto">
          <a:xfrm>
            <a:off x="4432070" y="4436511"/>
            <a:ext cx="3297698"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 (.67 - .72)/.082 = - .61</a:t>
            </a:r>
          </a:p>
        </p:txBody>
      </p:sp>
      <p:sp>
        <p:nvSpPr>
          <p:cNvPr id="13" name="Text Box 148">
            <a:extLst>
              <a:ext uri="{FF2B5EF4-FFF2-40B4-BE49-F238E27FC236}">
                <a16:creationId xmlns:a16="http://schemas.microsoft.com/office/drawing/2014/main" id="{1423592C-752E-4368-8625-B656F4875AC5}"/>
              </a:ext>
            </a:extLst>
          </p:cNvPr>
          <p:cNvSpPr txBox="1">
            <a:spLocks noChangeArrowheads="1"/>
          </p:cNvSpPr>
          <p:nvPr/>
        </p:nvSpPr>
        <p:spPr bwMode="auto">
          <a:xfrm>
            <a:off x="4832653" y="5592618"/>
            <a:ext cx="2484976" cy="461665"/>
          </a:xfrm>
          <a:prstGeom prst="rect">
            <a:avLst/>
          </a:prstGeom>
          <a:noFill/>
          <a:ln w="12700">
            <a:noFill/>
            <a:miter lim="800000"/>
            <a:headEnd/>
            <a:tailEnd/>
          </a:ln>
          <a:effectLst/>
        </p:spPr>
        <p:txBody>
          <a:bodyPr wrap="none">
            <a:spAutoFit/>
          </a:bodyPr>
          <a:lstStyle/>
          <a:p>
            <a:pPr algn="l">
              <a:spcBef>
                <a:spcPct val="20000"/>
              </a:spcBef>
              <a:buSzPct val="75000"/>
              <a:buFont typeface="Monotype Sorts" pitchFamily="2" charset="2"/>
              <a:buNone/>
            </a:pP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-.61) = .2709 </a:t>
            </a:r>
          </a:p>
        </p:txBody>
      </p:sp>
      <p:sp>
        <p:nvSpPr>
          <p:cNvPr id="14" name="Text Box 145">
            <a:extLst>
              <a:ext uri="{FF2B5EF4-FFF2-40B4-BE49-F238E27FC236}">
                <a16:creationId xmlns:a16="http://schemas.microsoft.com/office/drawing/2014/main" id="{C691B22B-49D5-4AAB-88C2-D402B57C58B0}"/>
              </a:ext>
            </a:extLst>
          </p:cNvPr>
          <p:cNvSpPr txBox="1">
            <a:spLocks noChangeArrowheads="1"/>
          </p:cNvSpPr>
          <p:nvPr/>
        </p:nvSpPr>
        <p:spPr bwMode="auto">
          <a:xfrm>
            <a:off x="1376653" y="3785699"/>
            <a:ext cx="9873047" cy="461665"/>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Step 3:  Calculate the </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-value at the </a:t>
            </a:r>
            <a:r>
              <a:rPr lang="en-US" sz="2400" u="sng" dirty="0">
                <a:solidFill>
                  <a:srgbClr val="000000"/>
                </a:solidFill>
                <a:effectLst/>
                <a:latin typeface="+mn-lt"/>
                <a:cs typeface="Arial" panose="020B0604020202020204" pitchFamily="34" charset="0"/>
              </a:rPr>
              <a:t>lower</a:t>
            </a:r>
            <a:r>
              <a:rPr lang="en-US" sz="2400" dirty="0">
                <a:solidFill>
                  <a:srgbClr val="000000"/>
                </a:solidFill>
                <a:effectLst/>
                <a:latin typeface="+mn-lt"/>
                <a:cs typeface="Arial" panose="020B0604020202020204" pitchFamily="34" charset="0"/>
              </a:rPr>
              <a:t> endpoint of the interval.</a:t>
            </a: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9EBC64-41CB-41B8-B6DF-9B1367312BD4}" type="slidenum">
              <a:rPr lang="en-US" smtClean="0"/>
              <a:t>49</a:t>
            </a:fld>
            <a:endParaRPr lang="en-US"/>
          </a:p>
        </p:txBody>
      </p:sp>
      <p:sp>
        <p:nvSpPr>
          <p:cNvPr id="96" name="Rectangle 3"/>
          <p:cNvSpPr>
            <a:spLocks noChangeArrowheads="1"/>
          </p:cNvSpPr>
          <p:nvPr/>
        </p:nvSpPr>
        <p:spPr bwMode="auto">
          <a:xfrm>
            <a:off x="2738526" y="1852337"/>
            <a:ext cx="6587662" cy="928688"/>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lIns="90488" tIns="44450" rIns="90488" bIns="44450"/>
          <a:lstStyle/>
          <a:p>
            <a:pPr>
              <a:lnSpc>
                <a:spcPct val="80000"/>
              </a:lnSpc>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Cumulative Probabilities for</a:t>
            </a:r>
          </a:p>
          <a:p>
            <a:pPr>
              <a:lnSpc>
                <a:spcPct val="80000"/>
              </a:lnSpc>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 the Standard Normal Distribution</a:t>
            </a:r>
          </a:p>
        </p:txBody>
      </p:sp>
      <mc:AlternateContent xmlns:mc="http://schemas.openxmlformats.org/markup-compatibility/2006" xmlns:a14="http://schemas.microsoft.com/office/drawing/2010/main">
        <mc:Choice Requires="a14">
          <p:sp>
            <p:nvSpPr>
              <p:cNvPr id="97"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97"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2"/>
                <a:stretch>
                  <a:fillRect l="-1474" t="-7692" b="-27885"/>
                </a:stretch>
              </a:blipFill>
              <a:ln w="12700">
                <a:noFill/>
                <a:miter lim="800000"/>
                <a:headEnd/>
                <a:tailEnd/>
              </a:ln>
              <a:effectLst/>
            </p:spPr>
            <p:txBody>
              <a:bodyPr/>
              <a:lstStyle/>
              <a:p>
                <a:r>
                  <a:rPr lang="en-US">
                    <a:noFill/>
                  </a:rPr>
                  <a:t> </a:t>
                </a:r>
              </a:p>
            </p:txBody>
          </p:sp>
        </mc:Fallback>
      </mc:AlternateContent>
      <p:sp>
        <p:nvSpPr>
          <p:cNvPr id="98"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grpSp>
        <p:nvGrpSpPr>
          <p:cNvPr id="94" name="Group 93"/>
          <p:cNvGrpSpPr/>
          <p:nvPr/>
        </p:nvGrpSpPr>
        <p:grpSpPr>
          <a:xfrm>
            <a:off x="566227" y="2573868"/>
            <a:ext cx="10925861" cy="3318933"/>
            <a:chOff x="566227" y="2573868"/>
            <a:chExt cx="10925861" cy="3318933"/>
          </a:xfrm>
        </p:grpSpPr>
        <p:sp>
          <p:nvSpPr>
            <p:cNvPr id="93" name="Rectangle 92"/>
            <p:cNvSpPr/>
            <p:nvPr/>
          </p:nvSpPr>
          <p:spPr>
            <a:xfrm>
              <a:off x="566227" y="2573868"/>
              <a:ext cx="10925861" cy="331893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73"/>
            <p:cNvSpPr>
              <a:spLocks noChangeArrowheads="1"/>
            </p:cNvSpPr>
            <p:nvPr/>
          </p:nvSpPr>
          <p:spPr bwMode="auto">
            <a:xfrm>
              <a:off x="789675" y="2759254"/>
              <a:ext cx="1009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effectLst/>
                  <a:latin typeface="+mn-lt"/>
                  <a:cs typeface="Arial" pitchFamily="34" charset="0"/>
                </a:rPr>
                <a:t>z</a:t>
              </a:r>
              <a:endParaRPr kumimoji="0" lang="en-US" sz="1800" b="0" i="0" u="none" strike="noStrike" cap="none" normalizeH="0" baseline="0" dirty="0">
                <a:ln>
                  <a:noFill/>
                </a:ln>
                <a:effectLst/>
                <a:latin typeface="+mn-lt"/>
                <a:cs typeface="Arial" pitchFamily="34" charset="0"/>
              </a:endParaRPr>
            </a:p>
          </p:txBody>
        </p:sp>
        <p:sp>
          <p:nvSpPr>
            <p:cNvPr id="4" name="Rectangle 174"/>
            <p:cNvSpPr>
              <a:spLocks noChangeArrowheads="1"/>
            </p:cNvSpPr>
            <p:nvPr/>
          </p:nvSpPr>
          <p:spPr bwMode="auto">
            <a:xfrm>
              <a:off x="1539234"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.00</a:t>
              </a:r>
              <a:endParaRPr kumimoji="0" lang="en-US" sz="1800" b="0" i="0" u="none" strike="noStrike" cap="none" normalizeH="0" baseline="0">
                <a:ln>
                  <a:noFill/>
                </a:ln>
                <a:effectLst/>
                <a:latin typeface="+mn-lt"/>
                <a:cs typeface="Arial" pitchFamily="34" charset="0"/>
              </a:endParaRPr>
            </a:p>
          </p:txBody>
        </p:sp>
        <p:sp>
          <p:nvSpPr>
            <p:cNvPr id="5" name="Rectangle 175"/>
            <p:cNvSpPr>
              <a:spLocks noChangeArrowheads="1"/>
            </p:cNvSpPr>
            <p:nvPr/>
          </p:nvSpPr>
          <p:spPr bwMode="auto">
            <a:xfrm>
              <a:off x="2573835"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.01</a:t>
              </a:r>
              <a:endParaRPr kumimoji="0" lang="en-US" sz="1800" b="0" i="0" u="none" strike="noStrike" cap="none" normalizeH="0" baseline="0">
                <a:ln>
                  <a:noFill/>
                </a:ln>
                <a:effectLst/>
                <a:latin typeface="+mn-lt"/>
                <a:cs typeface="Arial" pitchFamily="34" charset="0"/>
              </a:endParaRPr>
            </a:p>
          </p:txBody>
        </p:sp>
        <p:sp>
          <p:nvSpPr>
            <p:cNvPr id="6" name="Rectangle 176"/>
            <p:cNvSpPr>
              <a:spLocks noChangeArrowheads="1"/>
            </p:cNvSpPr>
            <p:nvPr/>
          </p:nvSpPr>
          <p:spPr bwMode="auto">
            <a:xfrm>
              <a:off x="3608435"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.02</a:t>
              </a:r>
              <a:endParaRPr kumimoji="0" lang="en-US" sz="1800" b="0" i="0" u="none" strike="noStrike" cap="none" normalizeH="0" baseline="0">
                <a:ln>
                  <a:noFill/>
                </a:ln>
                <a:effectLst/>
                <a:latin typeface="+mn-lt"/>
                <a:cs typeface="Arial" pitchFamily="34" charset="0"/>
              </a:endParaRPr>
            </a:p>
          </p:txBody>
        </p:sp>
        <p:sp>
          <p:nvSpPr>
            <p:cNvPr id="7" name="Rectangle 177"/>
            <p:cNvSpPr>
              <a:spLocks noChangeArrowheads="1"/>
            </p:cNvSpPr>
            <p:nvPr/>
          </p:nvSpPr>
          <p:spPr bwMode="auto">
            <a:xfrm>
              <a:off x="4640924"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.03</a:t>
              </a:r>
              <a:endParaRPr kumimoji="0" lang="en-US" sz="1800" b="0" i="0" u="none" strike="noStrike" cap="none" normalizeH="0" baseline="0" dirty="0">
                <a:ln>
                  <a:noFill/>
                </a:ln>
                <a:effectLst/>
                <a:latin typeface="+mn-lt"/>
                <a:cs typeface="Arial" pitchFamily="34" charset="0"/>
              </a:endParaRPr>
            </a:p>
          </p:txBody>
        </p:sp>
        <p:sp>
          <p:nvSpPr>
            <p:cNvPr id="8" name="Rectangle 178"/>
            <p:cNvSpPr>
              <a:spLocks noChangeArrowheads="1"/>
            </p:cNvSpPr>
            <p:nvPr/>
          </p:nvSpPr>
          <p:spPr bwMode="auto">
            <a:xfrm>
              <a:off x="5675525"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.04</a:t>
              </a:r>
              <a:endParaRPr kumimoji="0" lang="en-US" sz="1800" b="0" i="0" u="none" strike="noStrike" cap="none" normalizeH="0" baseline="0" dirty="0">
                <a:ln>
                  <a:noFill/>
                </a:ln>
                <a:effectLst/>
                <a:latin typeface="+mn-lt"/>
                <a:cs typeface="Arial" pitchFamily="34" charset="0"/>
              </a:endParaRPr>
            </a:p>
          </p:txBody>
        </p:sp>
        <p:sp>
          <p:nvSpPr>
            <p:cNvPr id="9" name="Rectangle 179"/>
            <p:cNvSpPr>
              <a:spLocks noChangeArrowheads="1"/>
            </p:cNvSpPr>
            <p:nvPr/>
          </p:nvSpPr>
          <p:spPr bwMode="auto">
            <a:xfrm>
              <a:off x="6710126"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.05</a:t>
              </a:r>
              <a:endParaRPr kumimoji="0" lang="en-US" sz="1800" b="0" i="0" u="none" strike="noStrike" cap="none" normalizeH="0" baseline="0" dirty="0">
                <a:ln>
                  <a:noFill/>
                </a:ln>
                <a:effectLst/>
                <a:latin typeface="+mn-lt"/>
                <a:cs typeface="Arial" pitchFamily="34" charset="0"/>
              </a:endParaRPr>
            </a:p>
          </p:txBody>
        </p:sp>
        <p:sp>
          <p:nvSpPr>
            <p:cNvPr id="10" name="Rectangle 180"/>
            <p:cNvSpPr>
              <a:spLocks noChangeArrowheads="1"/>
            </p:cNvSpPr>
            <p:nvPr/>
          </p:nvSpPr>
          <p:spPr bwMode="auto">
            <a:xfrm>
              <a:off x="7742616"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.06</a:t>
              </a:r>
              <a:endParaRPr kumimoji="0" lang="en-US" sz="1800" b="0" i="0" u="none" strike="noStrike" cap="none" normalizeH="0" baseline="0" dirty="0">
                <a:ln>
                  <a:noFill/>
                </a:ln>
                <a:effectLst/>
                <a:latin typeface="+mn-lt"/>
                <a:cs typeface="Arial" pitchFamily="34" charset="0"/>
              </a:endParaRPr>
            </a:p>
          </p:txBody>
        </p:sp>
        <p:sp>
          <p:nvSpPr>
            <p:cNvPr id="11" name="Rectangle 181"/>
            <p:cNvSpPr>
              <a:spLocks noChangeArrowheads="1"/>
            </p:cNvSpPr>
            <p:nvPr/>
          </p:nvSpPr>
          <p:spPr bwMode="auto">
            <a:xfrm>
              <a:off x="8777216"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mn-lt"/>
                  <a:cs typeface="Arial" panose="020B0604020202020204" pitchFamily="34" charset="0"/>
                </a:rPr>
                <a:t>.07</a:t>
              </a:r>
              <a:endParaRPr kumimoji="0" lang="en-US" sz="1800" b="0" i="0" u="none" strike="noStrike" cap="none" normalizeH="0" baseline="0" dirty="0">
                <a:ln>
                  <a:noFill/>
                </a:ln>
                <a:effectLst/>
                <a:latin typeface="+mn-lt"/>
                <a:cs typeface="Arial" pitchFamily="34" charset="0"/>
              </a:endParaRPr>
            </a:p>
          </p:txBody>
        </p:sp>
        <p:sp>
          <p:nvSpPr>
            <p:cNvPr id="12" name="Rectangle 182"/>
            <p:cNvSpPr>
              <a:spLocks noChangeArrowheads="1"/>
            </p:cNvSpPr>
            <p:nvPr/>
          </p:nvSpPr>
          <p:spPr bwMode="auto">
            <a:xfrm>
              <a:off x="9811817"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.08</a:t>
              </a:r>
              <a:endParaRPr kumimoji="0" lang="en-US" sz="1800" b="0" i="0" u="none" strike="noStrike" cap="none" normalizeH="0" baseline="0">
                <a:ln>
                  <a:noFill/>
                </a:ln>
                <a:effectLst/>
                <a:latin typeface="+mn-lt"/>
                <a:cs typeface="Arial" pitchFamily="34" charset="0"/>
              </a:endParaRPr>
            </a:p>
          </p:txBody>
        </p:sp>
        <p:sp>
          <p:nvSpPr>
            <p:cNvPr id="13" name="Rectangle 183"/>
            <p:cNvSpPr>
              <a:spLocks noChangeArrowheads="1"/>
            </p:cNvSpPr>
            <p:nvPr/>
          </p:nvSpPr>
          <p:spPr bwMode="auto">
            <a:xfrm>
              <a:off x="10844306" y="2738616"/>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.09</a:t>
              </a:r>
              <a:endParaRPr kumimoji="0" lang="en-US" sz="1800" b="0" i="0" u="none" strike="noStrike" cap="none" normalizeH="0" baseline="0">
                <a:ln>
                  <a:noFill/>
                </a:ln>
                <a:effectLst/>
                <a:latin typeface="+mn-lt"/>
                <a:cs typeface="Arial" pitchFamily="34" charset="0"/>
              </a:endParaRPr>
            </a:p>
          </p:txBody>
        </p:sp>
        <p:sp>
          <p:nvSpPr>
            <p:cNvPr id="14" name="Rectangle 184"/>
            <p:cNvSpPr>
              <a:spLocks noChangeArrowheads="1"/>
            </p:cNvSpPr>
            <p:nvPr/>
          </p:nvSpPr>
          <p:spPr bwMode="auto">
            <a:xfrm>
              <a:off x="867799"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5" name="Rectangle 185"/>
            <p:cNvSpPr>
              <a:spLocks noChangeArrowheads="1"/>
            </p:cNvSpPr>
            <p:nvPr/>
          </p:nvSpPr>
          <p:spPr bwMode="auto">
            <a:xfrm>
              <a:off x="1720817"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6" name="Rectangle 186"/>
            <p:cNvSpPr>
              <a:spLocks noChangeArrowheads="1"/>
            </p:cNvSpPr>
            <p:nvPr/>
          </p:nvSpPr>
          <p:spPr bwMode="auto">
            <a:xfrm>
              <a:off x="2755418"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7" name="Rectangle 187"/>
            <p:cNvSpPr>
              <a:spLocks noChangeArrowheads="1"/>
            </p:cNvSpPr>
            <p:nvPr/>
          </p:nvSpPr>
          <p:spPr bwMode="auto">
            <a:xfrm>
              <a:off x="3787906"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8" name="Rectangle 188"/>
            <p:cNvSpPr>
              <a:spLocks noChangeArrowheads="1"/>
            </p:cNvSpPr>
            <p:nvPr/>
          </p:nvSpPr>
          <p:spPr bwMode="auto">
            <a:xfrm>
              <a:off x="4822507"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19" name="Rectangle 189"/>
            <p:cNvSpPr>
              <a:spLocks noChangeArrowheads="1"/>
            </p:cNvSpPr>
            <p:nvPr/>
          </p:nvSpPr>
          <p:spPr bwMode="auto">
            <a:xfrm>
              <a:off x="5857108"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0" name="Rectangle 190"/>
            <p:cNvSpPr>
              <a:spLocks noChangeArrowheads="1"/>
            </p:cNvSpPr>
            <p:nvPr/>
          </p:nvSpPr>
          <p:spPr bwMode="auto">
            <a:xfrm>
              <a:off x="6889598"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1" name="Rectangle 191"/>
            <p:cNvSpPr>
              <a:spLocks noChangeArrowheads="1"/>
            </p:cNvSpPr>
            <p:nvPr/>
          </p:nvSpPr>
          <p:spPr bwMode="auto">
            <a:xfrm>
              <a:off x="7924199"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2" name="Rectangle 192"/>
            <p:cNvSpPr>
              <a:spLocks noChangeArrowheads="1"/>
            </p:cNvSpPr>
            <p:nvPr/>
          </p:nvSpPr>
          <p:spPr bwMode="auto">
            <a:xfrm>
              <a:off x="8958799"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3" name="Rectangle 193"/>
            <p:cNvSpPr>
              <a:spLocks noChangeArrowheads="1"/>
            </p:cNvSpPr>
            <p:nvPr/>
          </p:nvSpPr>
          <p:spPr bwMode="auto">
            <a:xfrm>
              <a:off x="9991288"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4" name="Rectangle 194"/>
            <p:cNvSpPr>
              <a:spLocks noChangeArrowheads="1"/>
            </p:cNvSpPr>
            <p:nvPr/>
          </p:nvSpPr>
          <p:spPr bwMode="auto">
            <a:xfrm>
              <a:off x="11025889" y="3125966"/>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25" name="Rectangle 195"/>
            <p:cNvSpPr>
              <a:spLocks noChangeArrowheads="1"/>
            </p:cNvSpPr>
            <p:nvPr/>
          </p:nvSpPr>
          <p:spPr bwMode="auto">
            <a:xfrm>
              <a:off x="789675" y="3513316"/>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.5</a:t>
              </a:r>
              <a:endParaRPr kumimoji="0" lang="en-US" sz="1800" b="0" i="0" u="none" strike="noStrike" cap="none" normalizeH="0" baseline="0">
                <a:ln>
                  <a:noFill/>
                </a:ln>
                <a:effectLst/>
                <a:latin typeface="+mn-lt"/>
                <a:cs typeface="Arial" pitchFamily="34" charset="0"/>
              </a:endParaRPr>
            </a:p>
          </p:txBody>
        </p:sp>
        <p:sp>
          <p:nvSpPr>
            <p:cNvPr id="26" name="Rectangle 196"/>
            <p:cNvSpPr>
              <a:spLocks noChangeArrowheads="1"/>
            </p:cNvSpPr>
            <p:nvPr/>
          </p:nvSpPr>
          <p:spPr bwMode="auto">
            <a:xfrm>
              <a:off x="1410436"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.6915</a:t>
              </a:r>
              <a:endParaRPr kumimoji="0" lang="en-US" sz="1800" b="0" i="0" u="none" strike="noStrike" cap="none" normalizeH="0" baseline="0">
                <a:ln>
                  <a:noFill/>
                </a:ln>
                <a:effectLst/>
                <a:latin typeface="+mn-lt"/>
                <a:cs typeface="Arial" pitchFamily="34" charset="0"/>
              </a:endParaRPr>
            </a:p>
          </p:txBody>
        </p:sp>
        <p:sp>
          <p:nvSpPr>
            <p:cNvPr id="27" name="Rectangle 197"/>
            <p:cNvSpPr>
              <a:spLocks noChangeArrowheads="1"/>
            </p:cNvSpPr>
            <p:nvPr/>
          </p:nvSpPr>
          <p:spPr bwMode="auto">
            <a:xfrm>
              <a:off x="2445037"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.6950</a:t>
              </a:r>
              <a:endParaRPr kumimoji="0" lang="en-US" sz="1800" b="0" i="0" u="none" strike="noStrike" cap="none" normalizeH="0" baseline="0" dirty="0">
                <a:ln>
                  <a:noFill/>
                </a:ln>
                <a:effectLst/>
                <a:latin typeface="+mn-lt"/>
                <a:cs typeface="Arial" pitchFamily="34" charset="0"/>
              </a:endParaRPr>
            </a:p>
          </p:txBody>
        </p:sp>
        <p:sp>
          <p:nvSpPr>
            <p:cNvPr id="28" name="Rectangle 198"/>
            <p:cNvSpPr>
              <a:spLocks noChangeArrowheads="1"/>
            </p:cNvSpPr>
            <p:nvPr/>
          </p:nvSpPr>
          <p:spPr bwMode="auto">
            <a:xfrm>
              <a:off x="3477527"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.6985</a:t>
              </a:r>
              <a:endParaRPr kumimoji="0" lang="en-US" sz="1800" b="0" i="0" u="none" strike="noStrike" cap="none" normalizeH="0" baseline="0">
                <a:ln>
                  <a:noFill/>
                </a:ln>
                <a:effectLst/>
                <a:latin typeface="+mn-lt"/>
                <a:cs typeface="Arial" pitchFamily="34" charset="0"/>
              </a:endParaRPr>
            </a:p>
          </p:txBody>
        </p:sp>
        <p:sp>
          <p:nvSpPr>
            <p:cNvPr id="29" name="Rectangle 199"/>
            <p:cNvSpPr>
              <a:spLocks noChangeArrowheads="1"/>
            </p:cNvSpPr>
            <p:nvPr/>
          </p:nvSpPr>
          <p:spPr bwMode="auto">
            <a:xfrm>
              <a:off x="4512127"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.7019</a:t>
              </a:r>
              <a:endParaRPr kumimoji="0" lang="en-US" sz="1800" b="0" i="0" u="none" strike="noStrike" cap="none" normalizeH="0" baseline="0">
                <a:ln>
                  <a:noFill/>
                </a:ln>
                <a:effectLst/>
                <a:latin typeface="+mn-lt"/>
                <a:cs typeface="Arial" pitchFamily="34" charset="0"/>
              </a:endParaRPr>
            </a:p>
          </p:txBody>
        </p:sp>
        <p:sp>
          <p:nvSpPr>
            <p:cNvPr id="30" name="Rectangle 200"/>
            <p:cNvSpPr>
              <a:spLocks noChangeArrowheads="1"/>
            </p:cNvSpPr>
            <p:nvPr/>
          </p:nvSpPr>
          <p:spPr bwMode="auto">
            <a:xfrm>
              <a:off x="5546728"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.7054</a:t>
              </a:r>
              <a:endParaRPr kumimoji="0" lang="en-US" sz="1800" b="0" i="0" u="none" strike="noStrike" cap="none" normalizeH="0" baseline="0">
                <a:ln>
                  <a:noFill/>
                </a:ln>
                <a:effectLst/>
                <a:latin typeface="+mn-lt"/>
                <a:cs typeface="Arial" pitchFamily="34" charset="0"/>
              </a:endParaRPr>
            </a:p>
          </p:txBody>
        </p:sp>
        <p:sp>
          <p:nvSpPr>
            <p:cNvPr id="31" name="Rectangle 201"/>
            <p:cNvSpPr>
              <a:spLocks noChangeArrowheads="1"/>
            </p:cNvSpPr>
            <p:nvPr/>
          </p:nvSpPr>
          <p:spPr bwMode="auto">
            <a:xfrm>
              <a:off x="6579217" y="35506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.7088</a:t>
              </a:r>
              <a:endParaRPr kumimoji="0" lang="en-US" sz="1800" b="0" i="0" u="none" strike="noStrike" cap="none" normalizeH="0" baseline="0" dirty="0">
                <a:ln>
                  <a:noFill/>
                </a:ln>
                <a:effectLst/>
                <a:latin typeface="+mn-lt"/>
                <a:cs typeface="Arial" pitchFamily="34" charset="0"/>
              </a:endParaRPr>
            </a:p>
          </p:txBody>
        </p:sp>
        <p:sp>
          <p:nvSpPr>
            <p:cNvPr id="32" name="Rectangle 202"/>
            <p:cNvSpPr>
              <a:spLocks noChangeArrowheads="1"/>
            </p:cNvSpPr>
            <p:nvPr/>
          </p:nvSpPr>
          <p:spPr bwMode="auto">
            <a:xfrm>
              <a:off x="7613818" y="35506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.7123</a:t>
              </a:r>
              <a:endParaRPr kumimoji="0" lang="en-US" sz="1800" b="0" i="0" u="none" strike="noStrike" cap="none" normalizeH="0" baseline="0">
                <a:ln>
                  <a:noFill/>
                </a:ln>
                <a:effectLst/>
                <a:latin typeface="+mn-lt"/>
                <a:cs typeface="Arial" pitchFamily="34" charset="0"/>
              </a:endParaRPr>
            </a:p>
          </p:txBody>
        </p:sp>
        <p:sp>
          <p:nvSpPr>
            <p:cNvPr id="33" name="Rectangle 203"/>
            <p:cNvSpPr>
              <a:spLocks noChangeArrowheads="1"/>
            </p:cNvSpPr>
            <p:nvPr/>
          </p:nvSpPr>
          <p:spPr bwMode="auto">
            <a:xfrm>
              <a:off x="8648418" y="3560941"/>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.7157</a:t>
              </a:r>
              <a:endParaRPr kumimoji="0" lang="en-US" sz="1800" b="0" i="0" u="none" strike="noStrike" cap="none" normalizeH="0" baseline="0" dirty="0">
                <a:ln>
                  <a:noFill/>
                </a:ln>
                <a:effectLst/>
                <a:latin typeface="+mn-lt"/>
                <a:cs typeface="Arial" pitchFamily="34" charset="0"/>
              </a:endParaRPr>
            </a:p>
          </p:txBody>
        </p:sp>
        <p:sp>
          <p:nvSpPr>
            <p:cNvPr id="34" name="Rectangle 204"/>
            <p:cNvSpPr>
              <a:spLocks noChangeArrowheads="1"/>
            </p:cNvSpPr>
            <p:nvPr/>
          </p:nvSpPr>
          <p:spPr bwMode="auto">
            <a:xfrm>
              <a:off x="9680908"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.7190</a:t>
              </a:r>
              <a:endParaRPr kumimoji="0" lang="en-US" sz="1800" b="0" i="0" u="none" strike="noStrike" cap="none" normalizeH="0" baseline="0" dirty="0">
                <a:ln>
                  <a:noFill/>
                </a:ln>
                <a:effectLst/>
                <a:latin typeface="+mn-lt"/>
                <a:cs typeface="Arial" pitchFamily="34" charset="0"/>
              </a:endParaRPr>
            </a:p>
          </p:txBody>
        </p:sp>
        <p:sp>
          <p:nvSpPr>
            <p:cNvPr id="35" name="Rectangle 205"/>
            <p:cNvSpPr>
              <a:spLocks noChangeArrowheads="1"/>
            </p:cNvSpPr>
            <p:nvPr/>
          </p:nvSpPr>
          <p:spPr bwMode="auto">
            <a:xfrm>
              <a:off x="10688180" y="35323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.7224</a:t>
              </a:r>
              <a:endParaRPr kumimoji="0" lang="en-US" sz="1800" b="0" i="0" u="none" strike="noStrike" cap="none" normalizeH="0" baseline="0" dirty="0">
                <a:ln>
                  <a:noFill/>
                </a:ln>
                <a:effectLst/>
                <a:latin typeface="+mn-lt"/>
                <a:cs typeface="Arial" pitchFamily="34" charset="0"/>
              </a:endParaRPr>
            </a:p>
          </p:txBody>
        </p:sp>
        <p:sp>
          <p:nvSpPr>
            <p:cNvPr id="36" name="Rectangle 206"/>
            <p:cNvSpPr>
              <a:spLocks noChangeArrowheads="1"/>
            </p:cNvSpPr>
            <p:nvPr/>
          </p:nvSpPr>
          <p:spPr bwMode="auto">
            <a:xfrm>
              <a:off x="789675" y="3900666"/>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.6</a:t>
              </a:r>
              <a:endParaRPr kumimoji="0" lang="en-US" sz="1800" b="0" i="0" u="none" strike="noStrike" cap="none" normalizeH="0" baseline="0">
                <a:ln>
                  <a:noFill/>
                </a:ln>
                <a:effectLst/>
                <a:latin typeface="+mn-lt"/>
                <a:cs typeface="Arial" pitchFamily="34" charset="0"/>
              </a:endParaRPr>
            </a:p>
          </p:txBody>
        </p:sp>
        <p:sp>
          <p:nvSpPr>
            <p:cNvPr id="37" name="Rectangle 207"/>
            <p:cNvSpPr>
              <a:spLocks noChangeArrowheads="1"/>
            </p:cNvSpPr>
            <p:nvPr/>
          </p:nvSpPr>
          <p:spPr bwMode="auto">
            <a:xfrm>
              <a:off x="1410436"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.7257</a:t>
              </a:r>
              <a:endParaRPr kumimoji="0" lang="en-US" sz="1800" b="0" i="0" u="none" strike="noStrike" cap="none" normalizeH="0" baseline="0">
                <a:ln>
                  <a:noFill/>
                </a:ln>
                <a:effectLst/>
                <a:latin typeface="+mn-lt"/>
                <a:cs typeface="Arial" pitchFamily="34" charset="0"/>
              </a:endParaRPr>
            </a:p>
          </p:txBody>
        </p:sp>
        <p:sp>
          <p:nvSpPr>
            <p:cNvPr id="38" name="Rectangle 208"/>
            <p:cNvSpPr>
              <a:spLocks noChangeArrowheads="1"/>
            </p:cNvSpPr>
            <p:nvPr/>
          </p:nvSpPr>
          <p:spPr bwMode="auto">
            <a:xfrm>
              <a:off x="2445037"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.7291</a:t>
              </a:r>
              <a:endParaRPr kumimoji="0" lang="en-US" sz="1800" b="0" i="0" u="none" strike="noStrike" cap="none" normalizeH="0" baseline="0">
                <a:ln>
                  <a:noFill/>
                </a:ln>
                <a:effectLst/>
                <a:latin typeface="+mn-lt"/>
                <a:cs typeface="Arial" pitchFamily="34" charset="0"/>
              </a:endParaRPr>
            </a:p>
          </p:txBody>
        </p:sp>
        <p:sp>
          <p:nvSpPr>
            <p:cNvPr id="39" name="Rectangle 209"/>
            <p:cNvSpPr>
              <a:spLocks noChangeArrowheads="1"/>
            </p:cNvSpPr>
            <p:nvPr/>
          </p:nvSpPr>
          <p:spPr bwMode="auto">
            <a:xfrm>
              <a:off x="3477527"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.7324</a:t>
              </a:r>
              <a:endParaRPr kumimoji="0" lang="en-US" sz="1800" b="0" i="0" u="none" strike="noStrike" cap="none" normalizeH="0" baseline="0">
                <a:ln>
                  <a:noFill/>
                </a:ln>
                <a:effectLst/>
                <a:latin typeface="+mn-lt"/>
                <a:cs typeface="Arial" pitchFamily="34" charset="0"/>
              </a:endParaRPr>
            </a:p>
          </p:txBody>
        </p:sp>
        <p:sp>
          <p:nvSpPr>
            <p:cNvPr id="40" name="Rectangle 210"/>
            <p:cNvSpPr>
              <a:spLocks noChangeArrowheads="1"/>
            </p:cNvSpPr>
            <p:nvPr/>
          </p:nvSpPr>
          <p:spPr bwMode="auto">
            <a:xfrm>
              <a:off x="4512127"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.7357</a:t>
              </a:r>
              <a:endParaRPr kumimoji="0" lang="en-US" sz="1800" b="0" i="0" u="none" strike="noStrike" cap="none" normalizeH="0" baseline="0">
                <a:ln>
                  <a:noFill/>
                </a:ln>
                <a:effectLst/>
                <a:latin typeface="+mn-lt"/>
                <a:cs typeface="Arial" pitchFamily="34" charset="0"/>
              </a:endParaRPr>
            </a:p>
          </p:txBody>
        </p:sp>
        <p:sp>
          <p:nvSpPr>
            <p:cNvPr id="41" name="Rectangle 211"/>
            <p:cNvSpPr>
              <a:spLocks noChangeArrowheads="1"/>
            </p:cNvSpPr>
            <p:nvPr/>
          </p:nvSpPr>
          <p:spPr bwMode="auto">
            <a:xfrm>
              <a:off x="5546728"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.7389</a:t>
              </a:r>
              <a:endParaRPr kumimoji="0" lang="en-US" sz="1800" b="0" i="0" u="none" strike="noStrike" cap="none" normalizeH="0" baseline="0">
                <a:ln>
                  <a:noFill/>
                </a:ln>
                <a:effectLst/>
                <a:latin typeface="+mn-lt"/>
                <a:cs typeface="Arial" pitchFamily="34" charset="0"/>
              </a:endParaRPr>
            </a:p>
          </p:txBody>
        </p:sp>
        <p:sp>
          <p:nvSpPr>
            <p:cNvPr id="42" name="Rectangle 212"/>
            <p:cNvSpPr>
              <a:spLocks noChangeArrowheads="1"/>
            </p:cNvSpPr>
            <p:nvPr/>
          </p:nvSpPr>
          <p:spPr bwMode="auto">
            <a:xfrm>
              <a:off x="6579217" y="393801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.7422</a:t>
              </a:r>
              <a:endParaRPr kumimoji="0" lang="en-US" sz="1800" b="0" i="0" u="none" strike="noStrike" cap="none" normalizeH="0" baseline="0">
                <a:ln>
                  <a:noFill/>
                </a:ln>
                <a:effectLst/>
                <a:latin typeface="+mn-lt"/>
                <a:cs typeface="Arial" pitchFamily="34" charset="0"/>
              </a:endParaRPr>
            </a:p>
          </p:txBody>
        </p:sp>
        <p:sp>
          <p:nvSpPr>
            <p:cNvPr id="43" name="Rectangle 213"/>
            <p:cNvSpPr>
              <a:spLocks noChangeArrowheads="1"/>
            </p:cNvSpPr>
            <p:nvPr/>
          </p:nvSpPr>
          <p:spPr bwMode="auto">
            <a:xfrm>
              <a:off x="7613818" y="393801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.7454</a:t>
              </a:r>
              <a:endParaRPr kumimoji="0" lang="en-US" sz="1800" b="0" i="0" u="none" strike="noStrike" cap="none" normalizeH="0" baseline="0">
                <a:ln>
                  <a:noFill/>
                </a:ln>
                <a:effectLst/>
                <a:latin typeface="+mn-lt"/>
                <a:cs typeface="Arial" pitchFamily="34" charset="0"/>
              </a:endParaRPr>
            </a:p>
          </p:txBody>
        </p:sp>
        <p:sp>
          <p:nvSpPr>
            <p:cNvPr id="44" name="Rectangle 214"/>
            <p:cNvSpPr>
              <a:spLocks noChangeArrowheads="1"/>
            </p:cNvSpPr>
            <p:nvPr/>
          </p:nvSpPr>
          <p:spPr bwMode="auto">
            <a:xfrm>
              <a:off x="8648418" y="3948291"/>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.7486</a:t>
              </a:r>
              <a:endParaRPr kumimoji="0" lang="en-US" sz="1800" b="0" i="0" u="none" strike="noStrike" cap="none" normalizeH="0" baseline="0" dirty="0">
                <a:ln>
                  <a:noFill/>
                </a:ln>
                <a:effectLst/>
                <a:latin typeface="+mn-lt"/>
                <a:cs typeface="Arial" pitchFamily="34" charset="0"/>
              </a:endParaRPr>
            </a:p>
          </p:txBody>
        </p:sp>
        <p:sp>
          <p:nvSpPr>
            <p:cNvPr id="45" name="Rectangle 215"/>
            <p:cNvSpPr>
              <a:spLocks noChangeArrowheads="1"/>
            </p:cNvSpPr>
            <p:nvPr/>
          </p:nvSpPr>
          <p:spPr bwMode="auto">
            <a:xfrm>
              <a:off x="9680908"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.7517</a:t>
              </a:r>
              <a:endParaRPr kumimoji="0" lang="en-US" sz="1800" b="0" i="0" u="none" strike="noStrike" cap="none" normalizeH="0" baseline="0">
                <a:ln>
                  <a:noFill/>
                </a:ln>
                <a:effectLst/>
                <a:latin typeface="+mn-lt"/>
                <a:cs typeface="Arial" pitchFamily="34" charset="0"/>
              </a:endParaRPr>
            </a:p>
          </p:txBody>
        </p:sp>
        <p:sp>
          <p:nvSpPr>
            <p:cNvPr id="46" name="Rectangle 216"/>
            <p:cNvSpPr>
              <a:spLocks noChangeArrowheads="1"/>
            </p:cNvSpPr>
            <p:nvPr/>
          </p:nvSpPr>
          <p:spPr bwMode="auto">
            <a:xfrm>
              <a:off x="10688180" y="39197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.7549</a:t>
              </a:r>
              <a:endParaRPr kumimoji="0" lang="en-US" sz="1800" b="0" i="0" u="none" strike="noStrike" cap="none" normalizeH="0" baseline="0" dirty="0">
                <a:ln>
                  <a:noFill/>
                </a:ln>
                <a:effectLst/>
                <a:latin typeface="+mn-lt"/>
                <a:cs typeface="Arial" pitchFamily="34" charset="0"/>
              </a:endParaRPr>
            </a:p>
          </p:txBody>
        </p:sp>
        <p:sp>
          <p:nvSpPr>
            <p:cNvPr id="47" name="Rectangle 217"/>
            <p:cNvSpPr>
              <a:spLocks noChangeArrowheads="1"/>
            </p:cNvSpPr>
            <p:nvPr/>
          </p:nvSpPr>
          <p:spPr bwMode="auto">
            <a:xfrm>
              <a:off x="789675" y="4288016"/>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.7</a:t>
              </a:r>
              <a:endParaRPr kumimoji="0" lang="en-US" sz="1800" b="0" i="0" u="none" strike="noStrike" cap="none" normalizeH="0" baseline="0">
                <a:ln>
                  <a:noFill/>
                </a:ln>
                <a:effectLst/>
                <a:latin typeface="+mn-lt"/>
                <a:cs typeface="Arial" pitchFamily="34" charset="0"/>
              </a:endParaRPr>
            </a:p>
          </p:txBody>
        </p:sp>
        <p:sp>
          <p:nvSpPr>
            <p:cNvPr id="48" name="Rectangle 218"/>
            <p:cNvSpPr>
              <a:spLocks noChangeArrowheads="1"/>
            </p:cNvSpPr>
            <p:nvPr/>
          </p:nvSpPr>
          <p:spPr bwMode="auto">
            <a:xfrm>
              <a:off x="1410436"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.7580</a:t>
              </a:r>
              <a:endParaRPr kumimoji="0" lang="en-US" sz="1800" b="0" i="0" u="none" strike="noStrike" cap="none" normalizeH="0" baseline="0">
                <a:ln>
                  <a:noFill/>
                </a:ln>
                <a:effectLst/>
                <a:latin typeface="+mn-lt"/>
                <a:cs typeface="Arial" pitchFamily="34" charset="0"/>
              </a:endParaRPr>
            </a:p>
          </p:txBody>
        </p:sp>
        <p:sp>
          <p:nvSpPr>
            <p:cNvPr id="49" name="Rectangle 219"/>
            <p:cNvSpPr>
              <a:spLocks noChangeArrowheads="1"/>
            </p:cNvSpPr>
            <p:nvPr/>
          </p:nvSpPr>
          <p:spPr bwMode="auto">
            <a:xfrm>
              <a:off x="2445037"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.7611</a:t>
              </a:r>
              <a:endParaRPr kumimoji="0" lang="en-US" sz="1800" b="0" i="0" u="none" strike="noStrike" cap="none" normalizeH="0" baseline="0">
                <a:ln>
                  <a:noFill/>
                </a:ln>
                <a:effectLst/>
                <a:latin typeface="+mn-lt"/>
                <a:cs typeface="Arial" pitchFamily="34" charset="0"/>
              </a:endParaRPr>
            </a:p>
          </p:txBody>
        </p:sp>
        <p:sp>
          <p:nvSpPr>
            <p:cNvPr id="50" name="Rectangle 220"/>
            <p:cNvSpPr>
              <a:spLocks noChangeArrowheads="1"/>
            </p:cNvSpPr>
            <p:nvPr/>
          </p:nvSpPr>
          <p:spPr bwMode="auto">
            <a:xfrm>
              <a:off x="3477527"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.7642</a:t>
              </a:r>
              <a:endParaRPr kumimoji="0" lang="en-US" sz="1800" b="0" i="0" u="none" strike="noStrike" cap="none" normalizeH="0" baseline="0">
                <a:ln>
                  <a:noFill/>
                </a:ln>
                <a:effectLst/>
                <a:latin typeface="+mn-lt"/>
                <a:cs typeface="Arial" pitchFamily="34" charset="0"/>
              </a:endParaRPr>
            </a:p>
          </p:txBody>
        </p:sp>
        <p:sp>
          <p:nvSpPr>
            <p:cNvPr id="51" name="Rectangle 221"/>
            <p:cNvSpPr>
              <a:spLocks noChangeArrowheads="1"/>
            </p:cNvSpPr>
            <p:nvPr/>
          </p:nvSpPr>
          <p:spPr bwMode="auto">
            <a:xfrm>
              <a:off x="4512127"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.7673</a:t>
              </a:r>
              <a:endParaRPr kumimoji="0" lang="en-US" sz="1800" b="0" i="0" u="none" strike="noStrike" cap="none" normalizeH="0" baseline="0">
                <a:ln>
                  <a:noFill/>
                </a:ln>
                <a:effectLst/>
                <a:latin typeface="+mn-lt"/>
                <a:cs typeface="Arial" pitchFamily="34" charset="0"/>
              </a:endParaRPr>
            </a:p>
          </p:txBody>
        </p:sp>
        <p:sp>
          <p:nvSpPr>
            <p:cNvPr id="52" name="Rectangle 222"/>
            <p:cNvSpPr>
              <a:spLocks noChangeArrowheads="1"/>
            </p:cNvSpPr>
            <p:nvPr/>
          </p:nvSpPr>
          <p:spPr bwMode="auto">
            <a:xfrm>
              <a:off x="5546728"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.7704</a:t>
              </a:r>
              <a:endParaRPr kumimoji="0" lang="en-US" sz="1800" b="0" i="0" u="none" strike="noStrike" cap="none" normalizeH="0" baseline="0">
                <a:ln>
                  <a:noFill/>
                </a:ln>
                <a:effectLst/>
                <a:latin typeface="+mn-lt"/>
                <a:cs typeface="Arial" pitchFamily="34" charset="0"/>
              </a:endParaRPr>
            </a:p>
          </p:txBody>
        </p:sp>
        <p:sp>
          <p:nvSpPr>
            <p:cNvPr id="53" name="Rectangle 223"/>
            <p:cNvSpPr>
              <a:spLocks noChangeArrowheads="1"/>
            </p:cNvSpPr>
            <p:nvPr/>
          </p:nvSpPr>
          <p:spPr bwMode="auto">
            <a:xfrm>
              <a:off x="6579217" y="43253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.7734</a:t>
              </a:r>
              <a:endParaRPr kumimoji="0" lang="en-US" sz="1800" b="0" i="0" u="none" strike="noStrike" cap="none" normalizeH="0" baseline="0">
                <a:ln>
                  <a:noFill/>
                </a:ln>
                <a:effectLst/>
                <a:latin typeface="+mn-lt"/>
                <a:cs typeface="Arial" pitchFamily="34" charset="0"/>
              </a:endParaRPr>
            </a:p>
          </p:txBody>
        </p:sp>
        <p:sp>
          <p:nvSpPr>
            <p:cNvPr id="54" name="Rectangle 224"/>
            <p:cNvSpPr>
              <a:spLocks noChangeArrowheads="1"/>
            </p:cNvSpPr>
            <p:nvPr/>
          </p:nvSpPr>
          <p:spPr bwMode="auto">
            <a:xfrm>
              <a:off x="7613818" y="43253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.7764</a:t>
              </a:r>
              <a:endParaRPr kumimoji="0" lang="en-US" sz="1800" b="0" i="0" u="none" strike="noStrike" cap="none" normalizeH="0" baseline="0">
                <a:ln>
                  <a:noFill/>
                </a:ln>
                <a:effectLst/>
                <a:latin typeface="+mn-lt"/>
                <a:cs typeface="Arial" pitchFamily="34" charset="0"/>
              </a:endParaRPr>
            </a:p>
          </p:txBody>
        </p:sp>
        <p:sp>
          <p:nvSpPr>
            <p:cNvPr id="55" name="Rectangle 225"/>
            <p:cNvSpPr>
              <a:spLocks noChangeArrowheads="1"/>
            </p:cNvSpPr>
            <p:nvPr/>
          </p:nvSpPr>
          <p:spPr bwMode="auto">
            <a:xfrm>
              <a:off x="8648418"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.7794</a:t>
              </a:r>
              <a:endParaRPr kumimoji="0" lang="en-US" sz="1800" b="0" i="0" u="none" strike="noStrike" cap="none" normalizeH="0" baseline="0" dirty="0">
                <a:ln>
                  <a:noFill/>
                </a:ln>
                <a:effectLst/>
                <a:latin typeface="+mn-lt"/>
                <a:cs typeface="Arial" pitchFamily="34" charset="0"/>
              </a:endParaRPr>
            </a:p>
          </p:txBody>
        </p:sp>
        <p:sp>
          <p:nvSpPr>
            <p:cNvPr id="56" name="Rectangle 226"/>
            <p:cNvSpPr>
              <a:spLocks noChangeArrowheads="1"/>
            </p:cNvSpPr>
            <p:nvPr/>
          </p:nvSpPr>
          <p:spPr bwMode="auto">
            <a:xfrm>
              <a:off x="9680908"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.7823</a:t>
              </a:r>
              <a:endParaRPr kumimoji="0" lang="en-US" sz="1800" b="0" i="0" u="none" strike="noStrike" cap="none" normalizeH="0" baseline="0">
                <a:ln>
                  <a:noFill/>
                </a:ln>
                <a:effectLst/>
                <a:latin typeface="+mn-lt"/>
                <a:cs typeface="Arial" pitchFamily="34" charset="0"/>
              </a:endParaRPr>
            </a:p>
          </p:txBody>
        </p:sp>
        <p:sp>
          <p:nvSpPr>
            <p:cNvPr id="57" name="Rectangle 227"/>
            <p:cNvSpPr>
              <a:spLocks noChangeArrowheads="1"/>
            </p:cNvSpPr>
            <p:nvPr/>
          </p:nvSpPr>
          <p:spPr bwMode="auto">
            <a:xfrm>
              <a:off x="10688180" y="43070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.7852</a:t>
              </a:r>
              <a:endParaRPr kumimoji="0" lang="en-US" sz="1800" b="0" i="0" u="none" strike="noStrike" cap="none" normalizeH="0" baseline="0">
                <a:ln>
                  <a:noFill/>
                </a:ln>
                <a:effectLst/>
                <a:latin typeface="+mn-lt"/>
                <a:cs typeface="Arial" pitchFamily="34" charset="0"/>
              </a:endParaRPr>
            </a:p>
          </p:txBody>
        </p:sp>
        <p:sp>
          <p:nvSpPr>
            <p:cNvPr id="58" name="Rectangle 228"/>
            <p:cNvSpPr>
              <a:spLocks noChangeArrowheads="1"/>
            </p:cNvSpPr>
            <p:nvPr/>
          </p:nvSpPr>
          <p:spPr bwMode="auto">
            <a:xfrm>
              <a:off x="789675" y="4675366"/>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.8</a:t>
              </a:r>
              <a:endParaRPr kumimoji="0" lang="en-US" sz="1800" b="0" i="0" u="none" strike="noStrike" cap="none" normalizeH="0" baseline="0">
                <a:ln>
                  <a:noFill/>
                </a:ln>
                <a:effectLst/>
                <a:latin typeface="+mn-lt"/>
                <a:cs typeface="Arial" pitchFamily="34" charset="0"/>
              </a:endParaRPr>
            </a:p>
          </p:txBody>
        </p:sp>
        <p:sp>
          <p:nvSpPr>
            <p:cNvPr id="59" name="Rectangle 229"/>
            <p:cNvSpPr>
              <a:spLocks noChangeArrowheads="1"/>
            </p:cNvSpPr>
            <p:nvPr/>
          </p:nvSpPr>
          <p:spPr bwMode="auto">
            <a:xfrm>
              <a:off x="1410436"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.7881</a:t>
              </a:r>
              <a:endParaRPr kumimoji="0" lang="en-US" sz="1800" b="0" i="0" u="none" strike="noStrike" cap="none" normalizeH="0" baseline="0">
                <a:ln>
                  <a:noFill/>
                </a:ln>
                <a:effectLst/>
                <a:latin typeface="+mn-lt"/>
                <a:cs typeface="Arial" pitchFamily="34" charset="0"/>
              </a:endParaRPr>
            </a:p>
          </p:txBody>
        </p:sp>
        <p:sp>
          <p:nvSpPr>
            <p:cNvPr id="60" name="Rectangle 230"/>
            <p:cNvSpPr>
              <a:spLocks noChangeArrowheads="1"/>
            </p:cNvSpPr>
            <p:nvPr/>
          </p:nvSpPr>
          <p:spPr bwMode="auto">
            <a:xfrm>
              <a:off x="2445037"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.7910</a:t>
              </a:r>
              <a:endParaRPr kumimoji="0" lang="en-US" sz="1800" b="0" i="0" u="none" strike="noStrike" cap="none" normalizeH="0" baseline="0">
                <a:ln>
                  <a:noFill/>
                </a:ln>
                <a:effectLst/>
                <a:latin typeface="+mn-lt"/>
                <a:cs typeface="Arial" pitchFamily="34" charset="0"/>
              </a:endParaRPr>
            </a:p>
          </p:txBody>
        </p:sp>
        <p:sp>
          <p:nvSpPr>
            <p:cNvPr id="61" name="Rectangle 231"/>
            <p:cNvSpPr>
              <a:spLocks noChangeArrowheads="1"/>
            </p:cNvSpPr>
            <p:nvPr/>
          </p:nvSpPr>
          <p:spPr bwMode="auto">
            <a:xfrm>
              <a:off x="3477527"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.7939</a:t>
              </a:r>
              <a:endParaRPr kumimoji="0" lang="en-US" sz="1800" b="0" i="0" u="none" strike="noStrike" cap="none" normalizeH="0" baseline="0">
                <a:ln>
                  <a:noFill/>
                </a:ln>
                <a:effectLst/>
                <a:latin typeface="+mn-lt"/>
                <a:cs typeface="Arial" pitchFamily="34" charset="0"/>
              </a:endParaRPr>
            </a:p>
          </p:txBody>
        </p:sp>
        <p:sp>
          <p:nvSpPr>
            <p:cNvPr id="62" name="Rectangle 232"/>
            <p:cNvSpPr>
              <a:spLocks noChangeArrowheads="1"/>
            </p:cNvSpPr>
            <p:nvPr/>
          </p:nvSpPr>
          <p:spPr bwMode="auto">
            <a:xfrm>
              <a:off x="4512127"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.7967</a:t>
              </a:r>
              <a:endParaRPr kumimoji="0" lang="en-US" sz="1800" b="0" i="0" u="none" strike="noStrike" cap="none" normalizeH="0" baseline="0">
                <a:ln>
                  <a:noFill/>
                </a:ln>
                <a:effectLst/>
                <a:latin typeface="+mn-lt"/>
                <a:cs typeface="Arial" pitchFamily="34" charset="0"/>
              </a:endParaRPr>
            </a:p>
          </p:txBody>
        </p:sp>
        <p:sp>
          <p:nvSpPr>
            <p:cNvPr id="63" name="Rectangle 233"/>
            <p:cNvSpPr>
              <a:spLocks noChangeArrowheads="1"/>
            </p:cNvSpPr>
            <p:nvPr/>
          </p:nvSpPr>
          <p:spPr bwMode="auto">
            <a:xfrm>
              <a:off x="5546728"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.7995</a:t>
              </a:r>
              <a:endParaRPr kumimoji="0" lang="en-US" sz="1800" b="0" i="0" u="none" strike="noStrike" cap="none" normalizeH="0" baseline="0">
                <a:ln>
                  <a:noFill/>
                </a:ln>
                <a:effectLst/>
                <a:latin typeface="+mn-lt"/>
                <a:cs typeface="Arial" pitchFamily="34" charset="0"/>
              </a:endParaRPr>
            </a:p>
          </p:txBody>
        </p:sp>
        <p:sp>
          <p:nvSpPr>
            <p:cNvPr id="64" name="Rectangle 234"/>
            <p:cNvSpPr>
              <a:spLocks noChangeArrowheads="1"/>
            </p:cNvSpPr>
            <p:nvPr/>
          </p:nvSpPr>
          <p:spPr bwMode="auto">
            <a:xfrm>
              <a:off x="6579217" y="471271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.8023</a:t>
              </a:r>
              <a:endParaRPr kumimoji="0" lang="en-US" sz="1800" b="0" i="0" u="none" strike="noStrike" cap="none" normalizeH="0" baseline="0">
                <a:ln>
                  <a:noFill/>
                </a:ln>
                <a:effectLst/>
                <a:latin typeface="+mn-lt"/>
                <a:cs typeface="Arial" pitchFamily="34" charset="0"/>
              </a:endParaRPr>
            </a:p>
          </p:txBody>
        </p:sp>
        <p:sp>
          <p:nvSpPr>
            <p:cNvPr id="65" name="Rectangle 235"/>
            <p:cNvSpPr>
              <a:spLocks noChangeArrowheads="1"/>
            </p:cNvSpPr>
            <p:nvPr/>
          </p:nvSpPr>
          <p:spPr bwMode="auto">
            <a:xfrm>
              <a:off x="7613818" y="471271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.8051</a:t>
              </a:r>
              <a:endParaRPr kumimoji="0" lang="en-US" sz="1800" b="0" i="0" u="none" strike="noStrike" cap="none" normalizeH="0" baseline="0">
                <a:ln>
                  <a:noFill/>
                </a:ln>
                <a:effectLst/>
                <a:latin typeface="+mn-lt"/>
                <a:cs typeface="Arial" pitchFamily="34" charset="0"/>
              </a:endParaRPr>
            </a:p>
          </p:txBody>
        </p:sp>
        <p:sp>
          <p:nvSpPr>
            <p:cNvPr id="66" name="Rectangle 236"/>
            <p:cNvSpPr>
              <a:spLocks noChangeArrowheads="1"/>
            </p:cNvSpPr>
            <p:nvPr/>
          </p:nvSpPr>
          <p:spPr bwMode="auto">
            <a:xfrm>
              <a:off x="8648418"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.8078</a:t>
              </a:r>
              <a:endParaRPr kumimoji="0" lang="en-US" sz="1800" b="0" i="0" u="none" strike="noStrike" cap="none" normalizeH="0" baseline="0" dirty="0">
                <a:ln>
                  <a:noFill/>
                </a:ln>
                <a:effectLst/>
                <a:latin typeface="+mn-lt"/>
                <a:cs typeface="Arial" pitchFamily="34" charset="0"/>
              </a:endParaRPr>
            </a:p>
          </p:txBody>
        </p:sp>
        <p:sp>
          <p:nvSpPr>
            <p:cNvPr id="67" name="Rectangle 237"/>
            <p:cNvSpPr>
              <a:spLocks noChangeArrowheads="1"/>
            </p:cNvSpPr>
            <p:nvPr/>
          </p:nvSpPr>
          <p:spPr bwMode="auto">
            <a:xfrm>
              <a:off x="9680908"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.8106</a:t>
              </a:r>
              <a:endParaRPr kumimoji="0" lang="en-US" sz="1800" b="0" i="0" u="none" strike="noStrike" cap="none" normalizeH="0" baseline="0">
                <a:ln>
                  <a:noFill/>
                </a:ln>
                <a:effectLst/>
                <a:latin typeface="+mn-lt"/>
                <a:cs typeface="Arial" pitchFamily="34" charset="0"/>
              </a:endParaRPr>
            </a:p>
          </p:txBody>
        </p:sp>
        <p:sp>
          <p:nvSpPr>
            <p:cNvPr id="68" name="Rectangle 238"/>
            <p:cNvSpPr>
              <a:spLocks noChangeArrowheads="1"/>
            </p:cNvSpPr>
            <p:nvPr/>
          </p:nvSpPr>
          <p:spPr bwMode="auto">
            <a:xfrm>
              <a:off x="10688180" y="469441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.8133</a:t>
              </a:r>
              <a:endParaRPr kumimoji="0" lang="en-US" sz="1800" b="0" i="0" u="none" strike="noStrike" cap="none" normalizeH="0" baseline="0">
                <a:ln>
                  <a:noFill/>
                </a:ln>
                <a:effectLst/>
                <a:latin typeface="+mn-lt"/>
                <a:cs typeface="Arial" pitchFamily="34" charset="0"/>
              </a:endParaRPr>
            </a:p>
          </p:txBody>
        </p:sp>
        <p:sp>
          <p:nvSpPr>
            <p:cNvPr id="69" name="Rectangle 239"/>
            <p:cNvSpPr>
              <a:spLocks noChangeArrowheads="1"/>
            </p:cNvSpPr>
            <p:nvPr/>
          </p:nvSpPr>
          <p:spPr bwMode="auto">
            <a:xfrm>
              <a:off x="789675" y="5061129"/>
              <a:ext cx="198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anose="020B0604020202020204" pitchFamily="34" charset="0"/>
                </a:rPr>
                <a:t>.9</a:t>
              </a:r>
              <a:endParaRPr kumimoji="0" lang="en-US" sz="1800" b="0" i="0" u="none" strike="noStrike" cap="none" normalizeH="0" baseline="0">
                <a:ln>
                  <a:noFill/>
                </a:ln>
                <a:effectLst/>
                <a:latin typeface="+mn-lt"/>
                <a:cs typeface="Arial" pitchFamily="34" charset="0"/>
              </a:endParaRPr>
            </a:p>
          </p:txBody>
        </p:sp>
        <p:sp>
          <p:nvSpPr>
            <p:cNvPr id="70" name="Rectangle 240"/>
            <p:cNvSpPr>
              <a:spLocks noChangeArrowheads="1"/>
            </p:cNvSpPr>
            <p:nvPr/>
          </p:nvSpPr>
          <p:spPr bwMode="auto">
            <a:xfrm>
              <a:off x="1410436"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.8159</a:t>
              </a:r>
              <a:endParaRPr kumimoji="0" lang="en-US" sz="1800" b="0" i="0" u="none" strike="noStrike" cap="none" normalizeH="0" baseline="0">
                <a:ln>
                  <a:noFill/>
                </a:ln>
                <a:effectLst/>
                <a:latin typeface="+mn-lt"/>
                <a:cs typeface="Arial" pitchFamily="34" charset="0"/>
              </a:endParaRPr>
            </a:p>
          </p:txBody>
        </p:sp>
        <p:sp>
          <p:nvSpPr>
            <p:cNvPr id="71" name="Rectangle 241"/>
            <p:cNvSpPr>
              <a:spLocks noChangeArrowheads="1"/>
            </p:cNvSpPr>
            <p:nvPr/>
          </p:nvSpPr>
          <p:spPr bwMode="auto">
            <a:xfrm>
              <a:off x="2445037"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.8186</a:t>
              </a:r>
              <a:endParaRPr kumimoji="0" lang="en-US" sz="1800" b="0" i="0" u="none" strike="noStrike" cap="none" normalizeH="0" baseline="0">
                <a:ln>
                  <a:noFill/>
                </a:ln>
                <a:effectLst/>
                <a:latin typeface="+mn-lt"/>
                <a:cs typeface="Arial" pitchFamily="34" charset="0"/>
              </a:endParaRPr>
            </a:p>
          </p:txBody>
        </p:sp>
        <p:sp>
          <p:nvSpPr>
            <p:cNvPr id="72" name="Rectangle 242"/>
            <p:cNvSpPr>
              <a:spLocks noChangeArrowheads="1"/>
            </p:cNvSpPr>
            <p:nvPr/>
          </p:nvSpPr>
          <p:spPr bwMode="auto">
            <a:xfrm>
              <a:off x="3477527"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.8212</a:t>
              </a:r>
              <a:endParaRPr kumimoji="0" lang="en-US" sz="1800" b="0" i="0" u="none" strike="noStrike" cap="none" normalizeH="0" baseline="0">
                <a:ln>
                  <a:noFill/>
                </a:ln>
                <a:effectLst/>
                <a:latin typeface="+mn-lt"/>
                <a:cs typeface="Arial" pitchFamily="34" charset="0"/>
              </a:endParaRPr>
            </a:p>
          </p:txBody>
        </p:sp>
        <p:sp>
          <p:nvSpPr>
            <p:cNvPr id="73" name="Rectangle 243"/>
            <p:cNvSpPr>
              <a:spLocks noChangeArrowheads="1"/>
            </p:cNvSpPr>
            <p:nvPr/>
          </p:nvSpPr>
          <p:spPr bwMode="auto">
            <a:xfrm>
              <a:off x="4512127"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.8238</a:t>
              </a:r>
              <a:endParaRPr kumimoji="0" lang="en-US" sz="1800" b="0" i="0" u="none" strike="noStrike" cap="none" normalizeH="0" baseline="0">
                <a:ln>
                  <a:noFill/>
                </a:ln>
                <a:effectLst/>
                <a:latin typeface="+mn-lt"/>
                <a:cs typeface="Arial" pitchFamily="34" charset="0"/>
              </a:endParaRPr>
            </a:p>
          </p:txBody>
        </p:sp>
        <p:sp>
          <p:nvSpPr>
            <p:cNvPr id="74" name="Rectangle 244"/>
            <p:cNvSpPr>
              <a:spLocks noChangeArrowheads="1"/>
            </p:cNvSpPr>
            <p:nvPr/>
          </p:nvSpPr>
          <p:spPr bwMode="auto">
            <a:xfrm>
              <a:off x="5546728"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.8264</a:t>
              </a:r>
              <a:endParaRPr kumimoji="0" lang="en-US" sz="1800" b="0" i="0" u="none" strike="noStrike" cap="none" normalizeH="0" baseline="0">
                <a:ln>
                  <a:noFill/>
                </a:ln>
                <a:effectLst/>
                <a:latin typeface="+mn-lt"/>
                <a:cs typeface="Arial" pitchFamily="34" charset="0"/>
              </a:endParaRPr>
            </a:p>
          </p:txBody>
        </p:sp>
        <p:sp>
          <p:nvSpPr>
            <p:cNvPr id="75" name="Rectangle 245"/>
            <p:cNvSpPr>
              <a:spLocks noChangeArrowheads="1"/>
            </p:cNvSpPr>
            <p:nvPr/>
          </p:nvSpPr>
          <p:spPr bwMode="auto">
            <a:xfrm>
              <a:off x="6579217" y="51000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.8289</a:t>
              </a:r>
              <a:endParaRPr kumimoji="0" lang="en-US" sz="1800" b="0" i="0" u="none" strike="noStrike" cap="none" normalizeH="0" baseline="0">
                <a:ln>
                  <a:noFill/>
                </a:ln>
                <a:effectLst/>
                <a:latin typeface="+mn-lt"/>
                <a:cs typeface="Arial" pitchFamily="34" charset="0"/>
              </a:endParaRPr>
            </a:p>
          </p:txBody>
        </p:sp>
        <p:sp>
          <p:nvSpPr>
            <p:cNvPr id="76" name="Rectangle 246"/>
            <p:cNvSpPr>
              <a:spLocks noChangeArrowheads="1"/>
            </p:cNvSpPr>
            <p:nvPr/>
          </p:nvSpPr>
          <p:spPr bwMode="auto">
            <a:xfrm>
              <a:off x="7613818" y="5100067"/>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.8315</a:t>
              </a:r>
              <a:endParaRPr kumimoji="0" lang="en-US" sz="1800" b="0" i="0" u="none" strike="noStrike" cap="none" normalizeH="0" baseline="0" dirty="0">
                <a:ln>
                  <a:noFill/>
                </a:ln>
                <a:effectLst/>
                <a:latin typeface="+mn-lt"/>
                <a:cs typeface="Arial" pitchFamily="34" charset="0"/>
              </a:endParaRPr>
            </a:p>
          </p:txBody>
        </p:sp>
        <p:sp>
          <p:nvSpPr>
            <p:cNvPr id="77" name="Rectangle 247"/>
            <p:cNvSpPr>
              <a:spLocks noChangeArrowheads="1"/>
            </p:cNvSpPr>
            <p:nvPr/>
          </p:nvSpPr>
          <p:spPr bwMode="auto">
            <a:xfrm>
              <a:off x="8648418"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cs typeface="Arial" panose="020B0604020202020204" pitchFamily="34" charset="0"/>
                </a:rPr>
                <a:t>.8340</a:t>
              </a:r>
              <a:endParaRPr kumimoji="0" lang="en-US" sz="1800" b="0" i="0" u="none" strike="noStrike" cap="none" normalizeH="0" baseline="0" dirty="0">
                <a:ln>
                  <a:noFill/>
                </a:ln>
                <a:effectLst/>
                <a:latin typeface="+mn-lt"/>
                <a:cs typeface="Arial" pitchFamily="34" charset="0"/>
              </a:endParaRPr>
            </a:p>
          </p:txBody>
        </p:sp>
        <p:sp>
          <p:nvSpPr>
            <p:cNvPr id="78" name="Rectangle 248"/>
            <p:cNvSpPr>
              <a:spLocks noChangeArrowheads="1"/>
            </p:cNvSpPr>
            <p:nvPr/>
          </p:nvSpPr>
          <p:spPr bwMode="auto">
            <a:xfrm>
              <a:off x="9680908"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.8365</a:t>
              </a:r>
              <a:endParaRPr kumimoji="0" lang="en-US" sz="1800" b="0" i="0" u="none" strike="noStrike" cap="none" normalizeH="0" baseline="0">
                <a:ln>
                  <a:noFill/>
                </a:ln>
                <a:effectLst/>
                <a:latin typeface="+mn-lt"/>
                <a:cs typeface="Arial" pitchFamily="34" charset="0"/>
              </a:endParaRPr>
            </a:p>
          </p:txBody>
        </p:sp>
        <p:sp>
          <p:nvSpPr>
            <p:cNvPr id="79" name="Rectangle 249"/>
            <p:cNvSpPr>
              <a:spLocks noChangeArrowheads="1"/>
            </p:cNvSpPr>
            <p:nvPr/>
          </p:nvSpPr>
          <p:spPr bwMode="auto">
            <a:xfrm>
              <a:off x="10688180" y="5081766"/>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effectLst/>
                  <a:latin typeface="+mn-lt"/>
                  <a:cs typeface="Arial" panose="020B0604020202020204" pitchFamily="34" charset="0"/>
                </a:rPr>
                <a:t>.8389</a:t>
              </a:r>
              <a:endParaRPr kumimoji="0" lang="en-US" sz="1800" b="0" i="0" u="none" strike="noStrike" cap="none" normalizeH="0" baseline="0">
                <a:ln>
                  <a:noFill/>
                </a:ln>
                <a:effectLst/>
                <a:latin typeface="+mn-lt"/>
                <a:cs typeface="Arial" pitchFamily="34" charset="0"/>
              </a:endParaRPr>
            </a:p>
          </p:txBody>
        </p:sp>
        <p:sp>
          <p:nvSpPr>
            <p:cNvPr id="80" name="Rectangle 250"/>
            <p:cNvSpPr>
              <a:spLocks noChangeArrowheads="1"/>
            </p:cNvSpPr>
            <p:nvPr/>
          </p:nvSpPr>
          <p:spPr bwMode="auto">
            <a:xfrm>
              <a:off x="867799"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1" name="Rectangle 251"/>
            <p:cNvSpPr>
              <a:spLocks noChangeArrowheads="1"/>
            </p:cNvSpPr>
            <p:nvPr/>
          </p:nvSpPr>
          <p:spPr bwMode="auto">
            <a:xfrm>
              <a:off x="1720817"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2" name="Rectangle 252"/>
            <p:cNvSpPr>
              <a:spLocks noChangeArrowheads="1"/>
            </p:cNvSpPr>
            <p:nvPr/>
          </p:nvSpPr>
          <p:spPr bwMode="auto">
            <a:xfrm>
              <a:off x="2755418"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3" name="Rectangle 253"/>
            <p:cNvSpPr>
              <a:spLocks noChangeArrowheads="1"/>
            </p:cNvSpPr>
            <p:nvPr/>
          </p:nvSpPr>
          <p:spPr bwMode="auto">
            <a:xfrm>
              <a:off x="3787906"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4" name="Rectangle 254"/>
            <p:cNvSpPr>
              <a:spLocks noChangeArrowheads="1"/>
            </p:cNvSpPr>
            <p:nvPr/>
          </p:nvSpPr>
          <p:spPr bwMode="auto">
            <a:xfrm>
              <a:off x="4822507"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5" name="Rectangle 255"/>
            <p:cNvSpPr>
              <a:spLocks noChangeArrowheads="1"/>
            </p:cNvSpPr>
            <p:nvPr/>
          </p:nvSpPr>
          <p:spPr bwMode="auto">
            <a:xfrm>
              <a:off x="5857108"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6" name="Rectangle 256"/>
            <p:cNvSpPr>
              <a:spLocks noChangeArrowheads="1"/>
            </p:cNvSpPr>
            <p:nvPr/>
          </p:nvSpPr>
          <p:spPr bwMode="auto">
            <a:xfrm>
              <a:off x="6889598"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7" name="Rectangle 257"/>
            <p:cNvSpPr>
              <a:spLocks noChangeArrowheads="1"/>
            </p:cNvSpPr>
            <p:nvPr/>
          </p:nvSpPr>
          <p:spPr bwMode="auto">
            <a:xfrm>
              <a:off x="7924199"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8" name="Rectangle 258"/>
            <p:cNvSpPr>
              <a:spLocks noChangeArrowheads="1"/>
            </p:cNvSpPr>
            <p:nvPr/>
          </p:nvSpPr>
          <p:spPr bwMode="auto">
            <a:xfrm>
              <a:off x="8958799"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89" name="Rectangle 259"/>
            <p:cNvSpPr>
              <a:spLocks noChangeArrowheads="1"/>
            </p:cNvSpPr>
            <p:nvPr/>
          </p:nvSpPr>
          <p:spPr bwMode="auto">
            <a:xfrm>
              <a:off x="9991288"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sp>
          <p:nvSpPr>
            <p:cNvPr id="90" name="Rectangle 260"/>
            <p:cNvSpPr>
              <a:spLocks noChangeArrowheads="1"/>
            </p:cNvSpPr>
            <p:nvPr/>
          </p:nvSpPr>
          <p:spPr bwMode="auto">
            <a:xfrm>
              <a:off x="11025889" y="5448479"/>
              <a:ext cx="68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effectLst/>
                  <a:latin typeface="+mn-lt"/>
                  <a:cs typeface="Arial" pitchFamily="34" charset="0"/>
                </a:rPr>
                <a:t>.</a:t>
              </a:r>
              <a:endParaRPr kumimoji="0" lang="en-US" sz="1800" b="0" i="0" u="none" strike="noStrike" cap="none" normalizeH="0" baseline="0">
                <a:ln>
                  <a:noFill/>
                </a:ln>
                <a:effectLst/>
                <a:latin typeface="+mn-lt"/>
                <a:cs typeface="Arial" pitchFamily="34" charset="0"/>
              </a:endParaRPr>
            </a:p>
          </p:txBody>
        </p:sp>
        <p:cxnSp>
          <p:nvCxnSpPr>
            <p:cNvPr id="95" name="Straight Connector 94"/>
            <p:cNvCxnSpPr/>
            <p:nvPr/>
          </p:nvCxnSpPr>
          <p:spPr>
            <a:xfrm>
              <a:off x="667828" y="3125966"/>
              <a:ext cx="106038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tangle 148"/>
            <p:cNvSpPr>
              <a:spLocks noChangeArrowheads="1"/>
            </p:cNvSpPr>
            <p:nvPr/>
          </p:nvSpPr>
          <p:spPr bwMode="auto">
            <a:xfrm>
              <a:off x="667828" y="3900116"/>
              <a:ext cx="506743" cy="330020"/>
            </a:xfrm>
            <a:prstGeom prst="rect">
              <a:avLst/>
            </a:prstGeom>
            <a:noFill/>
            <a:ln w="38100">
              <a:solidFill>
                <a:schemeClr val="tx1"/>
              </a:solidFill>
              <a:miter lim="800000"/>
              <a:headEnd/>
              <a:tailEnd/>
            </a:ln>
            <a:effectLst/>
          </p:spPr>
          <p:txBody>
            <a:bodyPr wrap="none" anchor="ctr"/>
            <a:lstStyle/>
            <a:p>
              <a:endParaRPr lang="en-US">
                <a:latin typeface="+mn-lt"/>
              </a:endParaRPr>
            </a:p>
          </p:txBody>
        </p:sp>
        <p:sp>
          <p:nvSpPr>
            <p:cNvPr id="100" name="Rectangle 149"/>
            <p:cNvSpPr>
              <a:spLocks noChangeArrowheads="1"/>
            </p:cNvSpPr>
            <p:nvPr/>
          </p:nvSpPr>
          <p:spPr bwMode="auto">
            <a:xfrm>
              <a:off x="2308441" y="3900116"/>
              <a:ext cx="931470" cy="332732"/>
            </a:xfrm>
            <a:prstGeom prst="rect">
              <a:avLst/>
            </a:prstGeom>
            <a:noFill/>
            <a:ln w="38100">
              <a:solidFill>
                <a:schemeClr val="tx1"/>
              </a:solidFill>
              <a:miter lim="800000"/>
              <a:headEnd/>
              <a:tailEnd/>
            </a:ln>
            <a:effectLst/>
          </p:spPr>
          <p:txBody>
            <a:bodyPr wrap="none" anchor="ctr"/>
            <a:lstStyle/>
            <a:p>
              <a:endParaRPr lang="en-US">
                <a:latin typeface="+mn-lt"/>
              </a:endParaRPr>
            </a:p>
          </p:txBody>
        </p:sp>
        <p:sp>
          <p:nvSpPr>
            <p:cNvPr id="101" name="Rectangle 150"/>
            <p:cNvSpPr>
              <a:spLocks noChangeArrowheads="1"/>
            </p:cNvSpPr>
            <p:nvPr/>
          </p:nvSpPr>
          <p:spPr bwMode="auto">
            <a:xfrm>
              <a:off x="2435127" y="2685851"/>
              <a:ext cx="633429" cy="400050"/>
            </a:xfrm>
            <a:prstGeom prst="rect">
              <a:avLst/>
            </a:prstGeom>
            <a:noFill/>
            <a:ln w="38100">
              <a:solidFill>
                <a:schemeClr val="tx1"/>
              </a:solidFill>
              <a:miter lim="800000"/>
              <a:headEnd/>
              <a:tailEnd/>
            </a:ln>
            <a:effectLst/>
          </p:spPr>
          <p:txBody>
            <a:bodyPr wrap="none" anchor="ctr"/>
            <a:lstStyle/>
            <a:p>
              <a:endParaRPr lang="en-US">
                <a:latin typeface="+mn-lt"/>
              </a:endParaRPr>
            </a:p>
          </p:txBody>
        </p:sp>
      </p:grpSp>
    </p:spTree>
    <p:extLst>
      <p:ext uri="{BB962C8B-B14F-4D97-AF65-F5344CB8AC3E}">
        <p14:creationId xmlns:p14="http://schemas.microsoft.com/office/powerpoint/2010/main" val="3199982877"/>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895468" y="1923849"/>
            <a:ext cx="10227768" cy="892370"/>
          </a:xfrm>
          <a:prstGeom prst="rect">
            <a:avLst/>
          </a:prstGeom>
          <a:noFill/>
          <a:ln w="190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The sample results provide only </a:t>
            </a:r>
            <a:r>
              <a:rPr lang="en-US" sz="2400" u="sng" dirty="0">
                <a:solidFill>
                  <a:srgbClr val="000000"/>
                </a:solidFill>
                <a:effectLst/>
                <a:latin typeface="+mn-lt"/>
                <a:cs typeface="Arial" panose="020B0604020202020204" pitchFamily="34" charset="0"/>
              </a:rPr>
              <a:t>estimates</a:t>
            </a:r>
            <a:r>
              <a:rPr lang="en-US" sz="2400" dirty="0">
                <a:solidFill>
                  <a:srgbClr val="000000"/>
                </a:solidFill>
                <a:effectLst/>
                <a:latin typeface="+mn-lt"/>
                <a:cs typeface="Arial" panose="020B0604020202020204" pitchFamily="34" charset="0"/>
              </a:rPr>
              <a:t> of the values of the population characteristics.</a:t>
            </a:r>
          </a:p>
        </p:txBody>
      </p:sp>
      <p:sp>
        <p:nvSpPr>
          <p:cNvPr id="180228" name="Rectangle 4"/>
          <p:cNvSpPr>
            <a:spLocks noChangeArrowheads="1"/>
          </p:cNvSpPr>
          <p:nvPr/>
        </p:nvSpPr>
        <p:spPr bwMode="auto">
          <a:xfrm>
            <a:off x="895468" y="3627227"/>
            <a:ext cx="10227768" cy="915058"/>
          </a:xfrm>
          <a:prstGeom prst="rect">
            <a:avLst/>
          </a:prstGeom>
          <a:noFill/>
          <a:ln w="190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With </a:t>
            </a:r>
            <a:r>
              <a:rPr lang="en-US" sz="2400" u="sng" dirty="0">
                <a:solidFill>
                  <a:srgbClr val="000000"/>
                </a:solidFill>
                <a:effectLst/>
                <a:latin typeface="+mn-lt"/>
                <a:cs typeface="Arial" panose="020B0604020202020204" pitchFamily="34" charset="0"/>
              </a:rPr>
              <a:t>proper sampling methods</a:t>
            </a:r>
            <a:r>
              <a:rPr lang="en-US" sz="2400" dirty="0">
                <a:solidFill>
                  <a:srgbClr val="000000"/>
                </a:solidFill>
                <a:effectLst/>
                <a:latin typeface="+mn-lt"/>
                <a:cs typeface="Arial" panose="020B0604020202020204" pitchFamily="34" charset="0"/>
              </a:rPr>
              <a:t>, the sample results can provide “good” estimates of the population characteristics.</a:t>
            </a:r>
          </a:p>
        </p:txBody>
      </p:sp>
      <p:sp>
        <p:nvSpPr>
          <p:cNvPr id="180236" name="Rectangle 12"/>
          <p:cNvSpPr>
            <a:spLocks noChangeArrowheads="1"/>
          </p:cNvSpPr>
          <p:nvPr/>
        </p:nvSpPr>
        <p:spPr bwMode="auto">
          <a:xfrm>
            <a:off x="889134" y="2760126"/>
            <a:ext cx="10234102" cy="908851"/>
          </a:xfrm>
          <a:prstGeom prst="rect">
            <a:avLst/>
          </a:prstGeom>
          <a:noFill/>
          <a:ln w="190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The reason is simply that the sample contains only a portion of the population.</a:t>
            </a:r>
          </a:p>
        </p:txBody>
      </p:sp>
      <p:sp>
        <p:nvSpPr>
          <p:cNvPr id="11" name="Rectangle 9"/>
          <p:cNvSpPr>
            <a:spLocks noChangeArrowheads="1"/>
          </p:cNvSpPr>
          <p:nvPr/>
        </p:nvSpPr>
        <p:spPr bwMode="auto">
          <a:xfrm>
            <a:off x="889134" y="1060580"/>
            <a:ext cx="10234102" cy="882330"/>
          </a:xfrm>
          <a:prstGeom prst="rect">
            <a:avLst/>
          </a:prstGeom>
          <a:noFill/>
          <a:ln w="190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The reason we select a sample is to collect data to answer a research question about a population.</a:t>
            </a:r>
          </a:p>
        </p:txBody>
      </p:sp>
      <p:sp>
        <p:nvSpPr>
          <p:cNvPr id="2" name="Slide Number Placeholder 1"/>
          <p:cNvSpPr>
            <a:spLocks noGrp="1"/>
          </p:cNvSpPr>
          <p:nvPr>
            <p:ph type="sldNum" sz="quarter" idx="12"/>
          </p:nvPr>
        </p:nvSpPr>
        <p:spPr/>
        <p:txBody>
          <a:bodyPr/>
          <a:lstStyle/>
          <a:p>
            <a:fld id="{949EBC64-41CB-41B8-B6DF-9B1367312BD4}" type="slidenum">
              <a:rPr lang="en-US" smtClean="0"/>
              <a:t>5</a:t>
            </a:fld>
            <a:endParaRPr lang="en-US"/>
          </a:p>
        </p:txBody>
      </p:sp>
      <p:sp>
        <p:nvSpPr>
          <p:cNvPr id="8" name="Rectangle 3"/>
          <p:cNvSpPr>
            <a:spLocks noChangeArrowheads="1"/>
          </p:cNvSpPr>
          <p:nvPr/>
        </p:nvSpPr>
        <p:spPr bwMode="auto">
          <a:xfrm>
            <a:off x="873226" y="584385"/>
            <a:ext cx="10337562" cy="528638"/>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Introduction</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ChangeArrowheads="1"/>
          </p:cNvSpPr>
          <p:nvPr/>
        </p:nvSpPr>
        <p:spPr bwMode="auto">
          <a:xfrm>
            <a:off x="6131400" y="5281614"/>
            <a:ext cx="639600"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 .77</a:t>
            </a:r>
          </a:p>
        </p:txBody>
      </p:sp>
      <p:sp>
        <p:nvSpPr>
          <p:cNvPr id="294916" name="Rectangle 4"/>
          <p:cNvSpPr>
            <a:spLocks noChangeArrowheads="1"/>
          </p:cNvSpPr>
          <p:nvPr/>
        </p:nvSpPr>
        <p:spPr bwMode="auto">
          <a:xfrm>
            <a:off x="5546392" y="5281614"/>
            <a:ext cx="570670"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.72</a:t>
            </a:r>
          </a:p>
        </p:txBody>
      </p:sp>
      <p:sp>
        <p:nvSpPr>
          <p:cNvPr id="294917" name="Line 5"/>
          <p:cNvSpPr>
            <a:spLocks noChangeShapeType="1"/>
          </p:cNvSpPr>
          <p:nvPr/>
        </p:nvSpPr>
        <p:spPr bwMode="auto">
          <a:xfrm>
            <a:off x="3239380" y="5148264"/>
            <a:ext cx="5252679" cy="0"/>
          </a:xfrm>
          <a:prstGeom prst="line">
            <a:avLst/>
          </a:pr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4918" name="Rectangle 6"/>
          <p:cNvSpPr>
            <a:spLocks noChangeArrowheads="1"/>
          </p:cNvSpPr>
          <p:nvPr/>
        </p:nvSpPr>
        <p:spPr bwMode="auto">
          <a:xfrm>
            <a:off x="2521494" y="3757614"/>
            <a:ext cx="1756059"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Area = .7291</a:t>
            </a:r>
          </a:p>
        </p:txBody>
      </p:sp>
      <p:sp>
        <p:nvSpPr>
          <p:cNvPr id="295067" name="Freeform 155"/>
          <p:cNvSpPr>
            <a:spLocks/>
          </p:cNvSpPr>
          <p:nvPr/>
        </p:nvSpPr>
        <p:spPr bwMode="auto">
          <a:xfrm>
            <a:off x="3570875" y="2073277"/>
            <a:ext cx="4523264" cy="3063875"/>
          </a:xfrm>
          <a:custGeom>
            <a:avLst/>
            <a:gdLst/>
            <a:ahLst/>
            <a:cxnLst>
              <a:cxn ang="0">
                <a:pos x="1356" y="20"/>
              </a:cxn>
              <a:cxn ang="0">
                <a:pos x="1264" y="108"/>
              </a:cxn>
              <a:cxn ang="0">
                <a:pos x="1198" y="208"/>
              </a:cxn>
              <a:cxn ang="0">
                <a:pos x="1138" y="332"/>
              </a:cxn>
              <a:cxn ang="0">
                <a:pos x="1092" y="440"/>
              </a:cxn>
              <a:cxn ang="0">
                <a:pos x="1054" y="538"/>
              </a:cxn>
              <a:cxn ang="0">
                <a:pos x="1014" y="648"/>
              </a:cxn>
              <a:cxn ang="0">
                <a:pos x="978" y="760"/>
              </a:cxn>
              <a:cxn ang="0">
                <a:pos x="946" y="876"/>
              </a:cxn>
              <a:cxn ang="0">
                <a:pos x="922" y="978"/>
              </a:cxn>
              <a:cxn ang="0">
                <a:pos x="886" y="1082"/>
              </a:cxn>
              <a:cxn ang="0">
                <a:pos x="848" y="1198"/>
              </a:cxn>
              <a:cxn ang="0">
                <a:pos x="812" y="1292"/>
              </a:cxn>
              <a:cxn ang="0">
                <a:pos x="754" y="1410"/>
              </a:cxn>
              <a:cxn ang="0">
                <a:pos x="684" y="1520"/>
              </a:cxn>
              <a:cxn ang="0">
                <a:pos x="604" y="1620"/>
              </a:cxn>
              <a:cxn ang="0">
                <a:pos x="496" y="1694"/>
              </a:cxn>
              <a:cxn ang="0">
                <a:pos x="394" y="1742"/>
              </a:cxn>
              <a:cxn ang="0">
                <a:pos x="292" y="1788"/>
              </a:cxn>
              <a:cxn ang="0">
                <a:pos x="200" y="1824"/>
              </a:cxn>
              <a:cxn ang="0">
                <a:pos x="76" y="1864"/>
              </a:cxn>
              <a:cxn ang="0">
                <a:pos x="0" y="1880"/>
              </a:cxn>
              <a:cxn ang="0">
                <a:pos x="2824" y="1928"/>
              </a:cxn>
              <a:cxn ang="0">
                <a:pos x="2796" y="1874"/>
              </a:cxn>
              <a:cxn ang="0">
                <a:pos x="2710" y="1848"/>
              </a:cxn>
              <a:cxn ang="0">
                <a:pos x="2578" y="1808"/>
              </a:cxn>
              <a:cxn ang="0">
                <a:pos x="2464" y="1760"/>
              </a:cxn>
              <a:cxn ang="0">
                <a:pos x="2332" y="1694"/>
              </a:cxn>
              <a:cxn ang="0">
                <a:pos x="2296" y="1664"/>
              </a:cxn>
              <a:cxn ang="0">
                <a:pos x="2212" y="1596"/>
              </a:cxn>
              <a:cxn ang="0">
                <a:pos x="2130" y="1502"/>
              </a:cxn>
              <a:cxn ang="0">
                <a:pos x="2066" y="1398"/>
              </a:cxn>
              <a:cxn ang="0">
                <a:pos x="2022" y="1306"/>
              </a:cxn>
              <a:cxn ang="0">
                <a:pos x="1978" y="1204"/>
              </a:cxn>
              <a:cxn ang="0">
                <a:pos x="1948" y="1122"/>
              </a:cxn>
              <a:cxn ang="0">
                <a:pos x="1916" y="1026"/>
              </a:cxn>
              <a:cxn ang="0">
                <a:pos x="1884" y="902"/>
              </a:cxn>
              <a:cxn ang="0">
                <a:pos x="1846" y="774"/>
              </a:cxn>
              <a:cxn ang="0">
                <a:pos x="1806" y="654"/>
              </a:cxn>
              <a:cxn ang="0">
                <a:pos x="1762" y="530"/>
              </a:cxn>
              <a:cxn ang="0">
                <a:pos x="1716" y="408"/>
              </a:cxn>
              <a:cxn ang="0">
                <a:pos x="1684" y="336"/>
              </a:cxn>
              <a:cxn ang="0">
                <a:pos x="1634" y="238"/>
              </a:cxn>
              <a:cxn ang="0">
                <a:pos x="1576" y="138"/>
              </a:cxn>
              <a:cxn ang="0">
                <a:pos x="1604" y="182"/>
              </a:cxn>
              <a:cxn ang="0">
                <a:pos x="1588" y="156"/>
              </a:cxn>
              <a:cxn ang="0">
                <a:pos x="1510" y="54"/>
              </a:cxn>
              <a:cxn ang="0">
                <a:pos x="1450" y="6"/>
              </a:cxn>
            </a:cxnLst>
            <a:rect l="0" t="0" r="r" b="b"/>
            <a:pathLst>
              <a:path w="2828" h="1930">
                <a:moveTo>
                  <a:pt x="1424" y="0"/>
                </a:moveTo>
                <a:lnTo>
                  <a:pt x="1388" y="8"/>
                </a:lnTo>
                <a:lnTo>
                  <a:pt x="1356" y="20"/>
                </a:lnTo>
                <a:lnTo>
                  <a:pt x="1320" y="44"/>
                </a:lnTo>
                <a:lnTo>
                  <a:pt x="1292" y="72"/>
                </a:lnTo>
                <a:lnTo>
                  <a:pt x="1264" y="108"/>
                </a:lnTo>
                <a:lnTo>
                  <a:pt x="1240" y="144"/>
                </a:lnTo>
                <a:lnTo>
                  <a:pt x="1222" y="174"/>
                </a:lnTo>
                <a:lnTo>
                  <a:pt x="1198" y="208"/>
                </a:lnTo>
                <a:lnTo>
                  <a:pt x="1180" y="246"/>
                </a:lnTo>
                <a:lnTo>
                  <a:pt x="1156" y="292"/>
                </a:lnTo>
                <a:lnTo>
                  <a:pt x="1138" y="332"/>
                </a:lnTo>
                <a:lnTo>
                  <a:pt x="1120" y="372"/>
                </a:lnTo>
                <a:lnTo>
                  <a:pt x="1106" y="402"/>
                </a:lnTo>
                <a:lnTo>
                  <a:pt x="1092" y="440"/>
                </a:lnTo>
                <a:lnTo>
                  <a:pt x="1080" y="474"/>
                </a:lnTo>
                <a:lnTo>
                  <a:pt x="1064" y="506"/>
                </a:lnTo>
                <a:lnTo>
                  <a:pt x="1054" y="538"/>
                </a:lnTo>
                <a:lnTo>
                  <a:pt x="1040" y="576"/>
                </a:lnTo>
                <a:lnTo>
                  <a:pt x="1028" y="612"/>
                </a:lnTo>
                <a:lnTo>
                  <a:pt x="1014" y="648"/>
                </a:lnTo>
                <a:lnTo>
                  <a:pt x="1000" y="686"/>
                </a:lnTo>
                <a:lnTo>
                  <a:pt x="988" y="730"/>
                </a:lnTo>
                <a:lnTo>
                  <a:pt x="978" y="760"/>
                </a:lnTo>
                <a:lnTo>
                  <a:pt x="966" y="800"/>
                </a:lnTo>
                <a:lnTo>
                  <a:pt x="956" y="836"/>
                </a:lnTo>
                <a:lnTo>
                  <a:pt x="946" y="876"/>
                </a:lnTo>
                <a:lnTo>
                  <a:pt x="936" y="908"/>
                </a:lnTo>
                <a:lnTo>
                  <a:pt x="928" y="944"/>
                </a:lnTo>
                <a:lnTo>
                  <a:pt x="922" y="978"/>
                </a:lnTo>
                <a:lnTo>
                  <a:pt x="916" y="1008"/>
                </a:lnTo>
                <a:lnTo>
                  <a:pt x="904" y="1044"/>
                </a:lnTo>
                <a:lnTo>
                  <a:pt x="886" y="1082"/>
                </a:lnTo>
                <a:lnTo>
                  <a:pt x="874" y="1118"/>
                </a:lnTo>
                <a:lnTo>
                  <a:pt x="856" y="1172"/>
                </a:lnTo>
                <a:lnTo>
                  <a:pt x="848" y="1198"/>
                </a:lnTo>
                <a:lnTo>
                  <a:pt x="838" y="1226"/>
                </a:lnTo>
                <a:lnTo>
                  <a:pt x="824" y="1268"/>
                </a:lnTo>
                <a:lnTo>
                  <a:pt x="812" y="1292"/>
                </a:lnTo>
                <a:lnTo>
                  <a:pt x="790" y="1334"/>
                </a:lnTo>
                <a:lnTo>
                  <a:pt x="772" y="1370"/>
                </a:lnTo>
                <a:lnTo>
                  <a:pt x="754" y="1410"/>
                </a:lnTo>
                <a:lnTo>
                  <a:pt x="730" y="1448"/>
                </a:lnTo>
                <a:lnTo>
                  <a:pt x="708" y="1484"/>
                </a:lnTo>
                <a:lnTo>
                  <a:pt x="684" y="1520"/>
                </a:lnTo>
                <a:lnTo>
                  <a:pt x="660" y="1550"/>
                </a:lnTo>
                <a:lnTo>
                  <a:pt x="640" y="1584"/>
                </a:lnTo>
                <a:lnTo>
                  <a:pt x="604" y="1620"/>
                </a:lnTo>
                <a:lnTo>
                  <a:pt x="580" y="1638"/>
                </a:lnTo>
                <a:lnTo>
                  <a:pt x="550" y="1662"/>
                </a:lnTo>
                <a:lnTo>
                  <a:pt x="496" y="1694"/>
                </a:lnTo>
                <a:lnTo>
                  <a:pt x="458" y="1712"/>
                </a:lnTo>
                <a:lnTo>
                  <a:pt x="426" y="1726"/>
                </a:lnTo>
                <a:lnTo>
                  <a:pt x="394" y="1742"/>
                </a:lnTo>
                <a:lnTo>
                  <a:pt x="362" y="1758"/>
                </a:lnTo>
                <a:lnTo>
                  <a:pt x="328" y="1776"/>
                </a:lnTo>
                <a:lnTo>
                  <a:pt x="292" y="1788"/>
                </a:lnTo>
                <a:lnTo>
                  <a:pt x="266" y="1796"/>
                </a:lnTo>
                <a:lnTo>
                  <a:pt x="236" y="1808"/>
                </a:lnTo>
                <a:lnTo>
                  <a:pt x="200" y="1824"/>
                </a:lnTo>
                <a:lnTo>
                  <a:pt x="160" y="1836"/>
                </a:lnTo>
                <a:lnTo>
                  <a:pt x="110" y="1850"/>
                </a:lnTo>
                <a:lnTo>
                  <a:pt x="76" y="1864"/>
                </a:lnTo>
                <a:lnTo>
                  <a:pt x="44" y="1872"/>
                </a:lnTo>
                <a:lnTo>
                  <a:pt x="18" y="1878"/>
                </a:lnTo>
                <a:lnTo>
                  <a:pt x="0" y="1880"/>
                </a:lnTo>
                <a:lnTo>
                  <a:pt x="0" y="1906"/>
                </a:lnTo>
                <a:lnTo>
                  <a:pt x="0" y="1930"/>
                </a:lnTo>
                <a:lnTo>
                  <a:pt x="2824" y="1928"/>
                </a:lnTo>
                <a:lnTo>
                  <a:pt x="2828" y="1900"/>
                </a:lnTo>
                <a:lnTo>
                  <a:pt x="2824" y="1882"/>
                </a:lnTo>
                <a:lnTo>
                  <a:pt x="2796" y="1874"/>
                </a:lnTo>
                <a:lnTo>
                  <a:pt x="2764" y="1864"/>
                </a:lnTo>
                <a:lnTo>
                  <a:pt x="2736" y="1856"/>
                </a:lnTo>
                <a:lnTo>
                  <a:pt x="2710" y="1848"/>
                </a:lnTo>
                <a:lnTo>
                  <a:pt x="2672" y="1836"/>
                </a:lnTo>
                <a:lnTo>
                  <a:pt x="2636" y="1824"/>
                </a:lnTo>
                <a:lnTo>
                  <a:pt x="2578" y="1808"/>
                </a:lnTo>
                <a:lnTo>
                  <a:pt x="2536" y="1790"/>
                </a:lnTo>
                <a:lnTo>
                  <a:pt x="2506" y="1778"/>
                </a:lnTo>
                <a:lnTo>
                  <a:pt x="2464" y="1760"/>
                </a:lnTo>
                <a:lnTo>
                  <a:pt x="2428" y="1742"/>
                </a:lnTo>
                <a:lnTo>
                  <a:pt x="2380" y="1716"/>
                </a:lnTo>
                <a:lnTo>
                  <a:pt x="2332" y="1694"/>
                </a:lnTo>
                <a:lnTo>
                  <a:pt x="2312" y="1676"/>
                </a:lnTo>
                <a:lnTo>
                  <a:pt x="2304" y="1670"/>
                </a:lnTo>
                <a:lnTo>
                  <a:pt x="2296" y="1664"/>
                </a:lnTo>
                <a:lnTo>
                  <a:pt x="2268" y="1648"/>
                </a:lnTo>
                <a:lnTo>
                  <a:pt x="2238" y="1622"/>
                </a:lnTo>
                <a:lnTo>
                  <a:pt x="2212" y="1596"/>
                </a:lnTo>
                <a:lnTo>
                  <a:pt x="2186" y="1574"/>
                </a:lnTo>
                <a:lnTo>
                  <a:pt x="2156" y="1538"/>
                </a:lnTo>
                <a:lnTo>
                  <a:pt x="2130" y="1502"/>
                </a:lnTo>
                <a:lnTo>
                  <a:pt x="2106" y="1468"/>
                </a:lnTo>
                <a:lnTo>
                  <a:pt x="2086" y="1434"/>
                </a:lnTo>
                <a:lnTo>
                  <a:pt x="2066" y="1398"/>
                </a:lnTo>
                <a:lnTo>
                  <a:pt x="2048" y="1364"/>
                </a:lnTo>
                <a:lnTo>
                  <a:pt x="2034" y="1334"/>
                </a:lnTo>
                <a:lnTo>
                  <a:pt x="2022" y="1306"/>
                </a:lnTo>
                <a:lnTo>
                  <a:pt x="2006" y="1272"/>
                </a:lnTo>
                <a:lnTo>
                  <a:pt x="1994" y="1240"/>
                </a:lnTo>
                <a:lnTo>
                  <a:pt x="1978" y="1204"/>
                </a:lnTo>
                <a:lnTo>
                  <a:pt x="1966" y="1172"/>
                </a:lnTo>
                <a:lnTo>
                  <a:pt x="1956" y="1148"/>
                </a:lnTo>
                <a:lnTo>
                  <a:pt x="1948" y="1122"/>
                </a:lnTo>
                <a:lnTo>
                  <a:pt x="1938" y="1094"/>
                </a:lnTo>
                <a:lnTo>
                  <a:pt x="1928" y="1064"/>
                </a:lnTo>
                <a:lnTo>
                  <a:pt x="1916" y="1026"/>
                </a:lnTo>
                <a:lnTo>
                  <a:pt x="1904" y="982"/>
                </a:lnTo>
                <a:lnTo>
                  <a:pt x="1892" y="940"/>
                </a:lnTo>
                <a:lnTo>
                  <a:pt x="1884" y="902"/>
                </a:lnTo>
                <a:lnTo>
                  <a:pt x="1870" y="862"/>
                </a:lnTo>
                <a:lnTo>
                  <a:pt x="1858" y="812"/>
                </a:lnTo>
                <a:lnTo>
                  <a:pt x="1846" y="774"/>
                </a:lnTo>
                <a:lnTo>
                  <a:pt x="1840" y="744"/>
                </a:lnTo>
                <a:lnTo>
                  <a:pt x="1828" y="708"/>
                </a:lnTo>
                <a:lnTo>
                  <a:pt x="1806" y="654"/>
                </a:lnTo>
                <a:lnTo>
                  <a:pt x="1792" y="606"/>
                </a:lnTo>
                <a:lnTo>
                  <a:pt x="1774" y="560"/>
                </a:lnTo>
                <a:lnTo>
                  <a:pt x="1762" y="530"/>
                </a:lnTo>
                <a:lnTo>
                  <a:pt x="1750" y="494"/>
                </a:lnTo>
                <a:lnTo>
                  <a:pt x="1728" y="444"/>
                </a:lnTo>
                <a:lnTo>
                  <a:pt x="1716" y="408"/>
                </a:lnTo>
                <a:lnTo>
                  <a:pt x="1702" y="386"/>
                </a:lnTo>
                <a:lnTo>
                  <a:pt x="1696" y="364"/>
                </a:lnTo>
                <a:lnTo>
                  <a:pt x="1684" y="336"/>
                </a:lnTo>
                <a:lnTo>
                  <a:pt x="1666" y="298"/>
                </a:lnTo>
                <a:lnTo>
                  <a:pt x="1648" y="264"/>
                </a:lnTo>
                <a:lnTo>
                  <a:pt x="1634" y="238"/>
                </a:lnTo>
                <a:lnTo>
                  <a:pt x="1620" y="212"/>
                </a:lnTo>
                <a:lnTo>
                  <a:pt x="1600" y="176"/>
                </a:lnTo>
                <a:lnTo>
                  <a:pt x="1576" y="138"/>
                </a:lnTo>
                <a:lnTo>
                  <a:pt x="1582" y="146"/>
                </a:lnTo>
                <a:lnTo>
                  <a:pt x="1590" y="158"/>
                </a:lnTo>
                <a:lnTo>
                  <a:pt x="1604" y="182"/>
                </a:lnTo>
                <a:lnTo>
                  <a:pt x="1614" y="200"/>
                </a:lnTo>
                <a:lnTo>
                  <a:pt x="1598" y="170"/>
                </a:lnTo>
                <a:lnTo>
                  <a:pt x="1588" y="156"/>
                </a:lnTo>
                <a:lnTo>
                  <a:pt x="1564" y="114"/>
                </a:lnTo>
                <a:lnTo>
                  <a:pt x="1540" y="84"/>
                </a:lnTo>
                <a:lnTo>
                  <a:pt x="1510" y="54"/>
                </a:lnTo>
                <a:lnTo>
                  <a:pt x="1492" y="36"/>
                </a:lnTo>
                <a:lnTo>
                  <a:pt x="1474" y="18"/>
                </a:lnTo>
                <a:lnTo>
                  <a:pt x="1450" y="6"/>
                </a:lnTo>
                <a:lnTo>
                  <a:pt x="1424" y="0"/>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95068" name="Freeform 156"/>
          <p:cNvSpPr>
            <a:spLocks/>
          </p:cNvSpPr>
          <p:nvPr/>
        </p:nvSpPr>
        <p:spPr bwMode="auto">
          <a:xfrm>
            <a:off x="3559586" y="2078039"/>
            <a:ext cx="2975005" cy="3065462"/>
          </a:xfrm>
          <a:custGeom>
            <a:avLst/>
            <a:gdLst/>
            <a:ahLst/>
            <a:cxnLst>
              <a:cxn ang="0">
                <a:pos x="1379" y="5"/>
              </a:cxn>
              <a:cxn ang="0">
                <a:pos x="1314" y="45"/>
              </a:cxn>
              <a:cxn ang="0">
                <a:pos x="1258" y="109"/>
              </a:cxn>
              <a:cxn ang="0">
                <a:pos x="1216" y="176"/>
              </a:cxn>
              <a:cxn ang="0">
                <a:pos x="1177" y="250"/>
              </a:cxn>
              <a:cxn ang="0">
                <a:pos x="1137" y="333"/>
              </a:cxn>
              <a:cxn ang="0">
                <a:pos x="1107" y="398"/>
              </a:cxn>
              <a:cxn ang="0">
                <a:pos x="1080" y="469"/>
              </a:cxn>
              <a:cxn ang="0">
                <a:pos x="1056" y="533"/>
              </a:cxn>
              <a:cxn ang="0">
                <a:pos x="1026" y="614"/>
              </a:cxn>
              <a:cxn ang="0">
                <a:pos x="1000" y="686"/>
              </a:cxn>
              <a:cxn ang="0">
                <a:pos x="979" y="756"/>
              </a:cxn>
              <a:cxn ang="0">
                <a:pos x="958" y="824"/>
              </a:cxn>
              <a:cxn ang="0">
                <a:pos x="938" y="901"/>
              </a:cxn>
              <a:cxn ang="0">
                <a:pos x="917" y="979"/>
              </a:cxn>
              <a:cxn ang="0">
                <a:pos x="899" y="1048"/>
              </a:cxn>
              <a:cxn ang="0">
                <a:pos x="872" y="1132"/>
              </a:cxn>
              <a:cxn ang="0">
                <a:pos x="843" y="1207"/>
              </a:cxn>
              <a:cxn ang="0">
                <a:pos x="815" y="1274"/>
              </a:cxn>
              <a:cxn ang="0">
                <a:pos x="787" y="1338"/>
              </a:cxn>
              <a:cxn ang="0">
                <a:pos x="748" y="1421"/>
              </a:cxn>
              <a:cxn ang="0">
                <a:pos x="703" y="1495"/>
              </a:cxn>
              <a:cxn ang="0">
                <a:pos x="657" y="1557"/>
              </a:cxn>
              <a:cxn ang="0">
                <a:pos x="592" y="1627"/>
              </a:cxn>
              <a:cxn ang="0">
                <a:pos x="530" y="1667"/>
              </a:cxn>
              <a:cxn ang="0">
                <a:pos x="450" y="1715"/>
              </a:cxn>
              <a:cxn ang="0">
                <a:pos x="376" y="1753"/>
              </a:cxn>
              <a:cxn ang="0">
                <a:pos x="298" y="1781"/>
              </a:cxn>
              <a:cxn ang="0">
                <a:pos x="240" y="1805"/>
              </a:cxn>
              <a:cxn ang="0">
                <a:pos x="174" y="1829"/>
              </a:cxn>
              <a:cxn ang="0">
                <a:pos x="94" y="1855"/>
              </a:cxn>
              <a:cxn ang="0">
                <a:pos x="22" y="1875"/>
              </a:cxn>
              <a:cxn ang="0">
                <a:pos x="4" y="1893"/>
              </a:cxn>
              <a:cxn ang="0">
                <a:pos x="0" y="1929"/>
              </a:cxn>
              <a:cxn ang="0">
                <a:pos x="1846" y="785"/>
              </a:cxn>
              <a:cxn ang="0">
                <a:pos x="1840" y="746"/>
              </a:cxn>
              <a:cxn ang="0">
                <a:pos x="1811" y="657"/>
              </a:cxn>
              <a:cxn ang="0">
                <a:pos x="1779" y="563"/>
              </a:cxn>
              <a:cxn ang="0">
                <a:pos x="1750" y="490"/>
              </a:cxn>
              <a:cxn ang="0">
                <a:pos x="1717" y="412"/>
              </a:cxn>
              <a:cxn ang="0">
                <a:pos x="1708" y="388"/>
              </a:cxn>
              <a:cxn ang="0">
                <a:pos x="1669" y="302"/>
              </a:cxn>
              <a:cxn ang="0">
                <a:pos x="1633" y="226"/>
              </a:cxn>
              <a:cxn ang="0">
                <a:pos x="1592" y="164"/>
              </a:cxn>
              <a:cxn ang="0">
                <a:pos x="1572" y="138"/>
              </a:cxn>
              <a:cxn ang="0">
                <a:pos x="1605" y="186"/>
              </a:cxn>
              <a:cxn ang="0">
                <a:pos x="1596" y="174"/>
              </a:cxn>
              <a:cxn ang="0">
                <a:pos x="1560" y="115"/>
              </a:cxn>
              <a:cxn ang="0">
                <a:pos x="1512" y="57"/>
              </a:cxn>
              <a:cxn ang="0">
                <a:pos x="1469" y="19"/>
              </a:cxn>
              <a:cxn ang="0">
                <a:pos x="1412" y="2"/>
              </a:cxn>
            </a:cxnLst>
            <a:rect l="0" t="0" r="r" b="b"/>
            <a:pathLst>
              <a:path w="1856" h="1931">
                <a:moveTo>
                  <a:pt x="1412" y="0"/>
                </a:moveTo>
                <a:lnTo>
                  <a:pt x="1379" y="5"/>
                </a:lnTo>
                <a:lnTo>
                  <a:pt x="1349" y="15"/>
                </a:lnTo>
                <a:lnTo>
                  <a:pt x="1314" y="45"/>
                </a:lnTo>
                <a:lnTo>
                  <a:pt x="1288" y="75"/>
                </a:lnTo>
                <a:lnTo>
                  <a:pt x="1258" y="109"/>
                </a:lnTo>
                <a:lnTo>
                  <a:pt x="1234" y="146"/>
                </a:lnTo>
                <a:lnTo>
                  <a:pt x="1216" y="176"/>
                </a:lnTo>
                <a:lnTo>
                  <a:pt x="1195" y="219"/>
                </a:lnTo>
                <a:lnTo>
                  <a:pt x="1177" y="250"/>
                </a:lnTo>
                <a:lnTo>
                  <a:pt x="1157" y="292"/>
                </a:lnTo>
                <a:lnTo>
                  <a:pt x="1137" y="333"/>
                </a:lnTo>
                <a:lnTo>
                  <a:pt x="1121" y="367"/>
                </a:lnTo>
                <a:lnTo>
                  <a:pt x="1107" y="398"/>
                </a:lnTo>
                <a:lnTo>
                  <a:pt x="1092" y="437"/>
                </a:lnTo>
                <a:lnTo>
                  <a:pt x="1080" y="469"/>
                </a:lnTo>
                <a:lnTo>
                  <a:pt x="1068" y="500"/>
                </a:lnTo>
                <a:lnTo>
                  <a:pt x="1056" y="533"/>
                </a:lnTo>
                <a:lnTo>
                  <a:pt x="1041" y="572"/>
                </a:lnTo>
                <a:lnTo>
                  <a:pt x="1026" y="614"/>
                </a:lnTo>
                <a:lnTo>
                  <a:pt x="1014" y="648"/>
                </a:lnTo>
                <a:lnTo>
                  <a:pt x="1000" y="686"/>
                </a:lnTo>
                <a:lnTo>
                  <a:pt x="986" y="732"/>
                </a:lnTo>
                <a:lnTo>
                  <a:pt x="979" y="756"/>
                </a:lnTo>
                <a:lnTo>
                  <a:pt x="968" y="786"/>
                </a:lnTo>
                <a:lnTo>
                  <a:pt x="958" y="824"/>
                </a:lnTo>
                <a:lnTo>
                  <a:pt x="946" y="870"/>
                </a:lnTo>
                <a:lnTo>
                  <a:pt x="938" y="901"/>
                </a:lnTo>
                <a:lnTo>
                  <a:pt x="928" y="943"/>
                </a:lnTo>
                <a:lnTo>
                  <a:pt x="917" y="979"/>
                </a:lnTo>
                <a:lnTo>
                  <a:pt x="908" y="1013"/>
                </a:lnTo>
                <a:lnTo>
                  <a:pt x="899" y="1048"/>
                </a:lnTo>
                <a:lnTo>
                  <a:pt x="887" y="1088"/>
                </a:lnTo>
                <a:lnTo>
                  <a:pt x="872" y="1132"/>
                </a:lnTo>
                <a:lnTo>
                  <a:pt x="857" y="1174"/>
                </a:lnTo>
                <a:lnTo>
                  <a:pt x="843" y="1207"/>
                </a:lnTo>
                <a:lnTo>
                  <a:pt x="831" y="1241"/>
                </a:lnTo>
                <a:lnTo>
                  <a:pt x="815" y="1274"/>
                </a:lnTo>
                <a:lnTo>
                  <a:pt x="804" y="1304"/>
                </a:lnTo>
                <a:lnTo>
                  <a:pt x="787" y="1338"/>
                </a:lnTo>
                <a:lnTo>
                  <a:pt x="766" y="1380"/>
                </a:lnTo>
                <a:cubicBezTo>
                  <a:pt x="760" y="1394"/>
                  <a:pt x="754" y="1409"/>
                  <a:pt x="748" y="1421"/>
                </a:cubicBezTo>
                <a:cubicBezTo>
                  <a:pt x="742" y="1433"/>
                  <a:pt x="737" y="1440"/>
                  <a:pt x="730" y="1452"/>
                </a:cubicBezTo>
                <a:cubicBezTo>
                  <a:pt x="723" y="1464"/>
                  <a:pt x="711" y="1483"/>
                  <a:pt x="703" y="1495"/>
                </a:cubicBezTo>
                <a:cubicBezTo>
                  <a:pt x="695" y="1507"/>
                  <a:pt x="688" y="1514"/>
                  <a:pt x="681" y="1524"/>
                </a:cubicBezTo>
                <a:cubicBezTo>
                  <a:pt x="674" y="1534"/>
                  <a:pt x="665" y="1546"/>
                  <a:pt x="657" y="1557"/>
                </a:cubicBezTo>
                <a:lnTo>
                  <a:pt x="630" y="1592"/>
                </a:lnTo>
                <a:lnTo>
                  <a:pt x="592" y="1627"/>
                </a:lnTo>
                <a:lnTo>
                  <a:pt x="568" y="1645"/>
                </a:lnTo>
                <a:lnTo>
                  <a:pt x="530" y="1667"/>
                </a:lnTo>
                <a:lnTo>
                  <a:pt x="486" y="1695"/>
                </a:lnTo>
                <a:lnTo>
                  <a:pt x="450" y="1715"/>
                </a:lnTo>
                <a:lnTo>
                  <a:pt x="408" y="1735"/>
                </a:lnTo>
                <a:lnTo>
                  <a:pt x="376" y="1753"/>
                </a:lnTo>
                <a:lnTo>
                  <a:pt x="338" y="1767"/>
                </a:lnTo>
                <a:lnTo>
                  <a:pt x="298" y="1781"/>
                </a:lnTo>
                <a:lnTo>
                  <a:pt x="268" y="1797"/>
                </a:lnTo>
                <a:lnTo>
                  <a:pt x="240" y="1805"/>
                </a:lnTo>
                <a:lnTo>
                  <a:pt x="212" y="1815"/>
                </a:lnTo>
                <a:lnTo>
                  <a:pt x="174" y="1829"/>
                </a:lnTo>
                <a:lnTo>
                  <a:pt x="136" y="1843"/>
                </a:lnTo>
                <a:lnTo>
                  <a:pt x="94" y="1855"/>
                </a:lnTo>
                <a:lnTo>
                  <a:pt x="62" y="1865"/>
                </a:lnTo>
                <a:lnTo>
                  <a:pt x="22" y="1875"/>
                </a:lnTo>
                <a:lnTo>
                  <a:pt x="4" y="1881"/>
                </a:lnTo>
                <a:lnTo>
                  <a:pt x="4" y="1893"/>
                </a:lnTo>
                <a:lnTo>
                  <a:pt x="2" y="1909"/>
                </a:lnTo>
                <a:lnTo>
                  <a:pt x="0" y="1929"/>
                </a:lnTo>
                <a:lnTo>
                  <a:pt x="1856" y="1931"/>
                </a:lnTo>
                <a:lnTo>
                  <a:pt x="1846" y="785"/>
                </a:lnTo>
                <a:lnTo>
                  <a:pt x="1848" y="779"/>
                </a:lnTo>
                <a:lnTo>
                  <a:pt x="1840" y="746"/>
                </a:lnTo>
                <a:lnTo>
                  <a:pt x="1828" y="707"/>
                </a:lnTo>
                <a:lnTo>
                  <a:pt x="1811" y="657"/>
                </a:lnTo>
                <a:lnTo>
                  <a:pt x="1793" y="605"/>
                </a:lnTo>
                <a:lnTo>
                  <a:pt x="1779" y="563"/>
                </a:lnTo>
                <a:lnTo>
                  <a:pt x="1765" y="529"/>
                </a:lnTo>
                <a:lnTo>
                  <a:pt x="1750" y="490"/>
                </a:lnTo>
                <a:lnTo>
                  <a:pt x="1734" y="449"/>
                </a:lnTo>
                <a:lnTo>
                  <a:pt x="1717" y="412"/>
                </a:lnTo>
                <a:lnTo>
                  <a:pt x="1698" y="367"/>
                </a:lnTo>
                <a:lnTo>
                  <a:pt x="1708" y="388"/>
                </a:lnTo>
                <a:lnTo>
                  <a:pt x="1686" y="336"/>
                </a:lnTo>
                <a:lnTo>
                  <a:pt x="1669" y="302"/>
                </a:lnTo>
                <a:lnTo>
                  <a:pt x="1648" y="259"/>
                </a:lnTo>
                <a:lnTo>
                  <a:pt x="1633" y="226"/>
                </a:lnTo>
                <a:lnTo>
                  <a:pt x="1620" y="208"/>
                </a:lnTo>
                <a:lnTo>
                  <a:pt x="1592" y="164"/>
                </a:lnTo>
                <a:lnTo>
                  <a:pt x="1583" y="153"/>
                </a:lnTo>
                <a:lnTo>
                  <a:pt x="1572" y="138"/>
                </a:lnTo>
                <a:lnTo>
                  <a:pt x="1576" y="144"/>
                </a:lnTo>
                <a:lnTo>
                  <a:pt x="1605" y="186"/>
                </a:lnTo>
                <a:lnTo>
                  <a:pt x="1614" y="199"/>
                </a:lnTo>
                <a:lnTo>
                  <a:pt x="1596" y="174"/>
                </a:lnTo>
                <a:lnTo>
                  <a:pt x="1589" y="159"/>
                </a:lnTo>
                <a:lnTo>
                  <a:pt x="1560" y="115"/>
                </a:lnTo>
                <a:lnTo>
                  <a:pt x="1536" y="85"/>
                </a:lnTo>
                <a:lnTo>
                  <a:pt x="1512" y="57"/>
                </a:lnTo>
                <a:lnTo>
                  <a:pt x="1491" y="36"/>
                </a:lnTo>
                <a:lnTo>
                  <a:pt x="1469" y="19"/>
                </a:lnTo>
                <a:lnTo>
                  <a:pt x="1445" y="7"/>
                </a:lnTo>
                <a:lnTo>
                  <a:pt x="1412" y="2"/>
                </a:lnTo>
              </a:path>
            </a:pathLst>
          </a:custGeom>
          <a:solidFill>
            <a:schemeClr val="bg1">
              <a:lumMod val="7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grpSp>
        <p:nvGrpSpPr>
          <p:cNvPr id="295069" name="Group 157"/>
          <p:cNvGrpSpPr>
            <a:grpSpLocks/>
          </p:cNvGrpSpPr>
          <p:nvPr/>
        </p:nvGrpSpPr>
        <p:grpSpPr bwMode="auto">
          <a:xfrm>
            <a:off x="3446301" y="2006601"/>
            <a:ext cx="4750464" cy="2928938"/>
            <a:chOff x="1377" y="1060"/>
            <a:chExt cx="2941" cy="1845"/>
          </a:xfrm>
        </p:grpSpPr>
        <p:sp>
          <p:nvSpPr>
            <p:cNvPr id="295070" name="Arc 158"/>
            <p:cNvSpPr>
              <a:spLocks/>
            </p:cNvSpPr>
            <p:nvPr/>
          </p:nvSpPr>
          <p:spPr bwMode="auto">
            <a:xfrm rot="4593268">
              <a:off x="3142" y="2179"/>
              <a:ext cx="790"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5071" name="Arc 159"/>
            <p:cNvSpPr>
              <a:spLocks/>
            </p:cNvSpPr>
            <p:nvPr/>
          </p:nvSpPr>
          <p:spPr bwMode="auto">
            <a:xfrm rot="915113">
              <a:off x="3631" y="2739"/>
              <a:ext cx="687" cy="164"/>
            </a:xfrm>
            <a:custGeom>
              <a:avLst/>
              <a:gdLst>
                <a:gd name="G0" fmla="+- 20388 0 0"/>
                <a:gd name="G1" fmla="+- 0 0 0"/>
                <a:gd name="G2" fmla="+- 21600 0 0"/>
                <a:gd name="T0" fmla="*/ 19463 w 20388"/>
                <a:gd name="T1" fmla="*/ 21580 h 21580"/>
                <a:gd name="T2" fmla="*/ 0 w 20388"/>
                <a:gd name="T3" fmla="*/ 7132 h 21580"/>
                <a:gd name="T4" fmla="*/ 20388 w 20388"/>
                <a:gd name="T5" fmla="*/ 0 h 21580"/>
              </a:gdLst>
              <a:ahLst/>
              <a:cxnLst>
                <a:cxn ang="0">
                  <a:pos x="T0" y="T1"/>
                </a:cxn>
                <a:cxn ang="0">
                  <a:pos x="T2" y="T3"/>
                </a:cxn>
                <a:cxn ang="0">
                  <a:pos x="T4" y="T5"/>
                </a:cxn>
              </a:cxnLst>
              <a:rect l="0" t="0" r="r" b="b"/>
              <a:pathLst>
                <a:path w="20388" h="21580" fill="none" extrusionOk="0">
                  <a:moveTo>
                    <a:pt x="19462" y="21580"/>
                  </a:moveTo>
                  <a:cubicBezTo>
                    <a:pt x="10629" y="21201"/>
                    <a:pt x="2918" y="15477"/>
                    <a:pt x="-1" y="7132"/>
                  </a:cubicBezTo>
                </a:path>
                <a:path w="20388" h="21580" stroke="0" extrusionOk="0">
                  <a:moveTo>
                    <a:pt x="19462" y="21580"/>
                  </a:moveTo>
                  <a:cubicBezTo>
                    <a:pt x="10629" y="21201"/>
                    <a:pt x="2918" y="15477"/>
                    <a:pt x="-1" y="7132"/>
                  </a:cubicBezTo>
                  <a:lnTo>
                    <a:pt x="20388"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5072" name="Arc 160"/>
            <p:cNvSpPr>
              <a:spLocks/>
            </p:cNvSpPr>
            <p:nvPr/>
          </p:nvSpPr>
          <p:spPr bwMode="auto">
            <a:xfrm rot="6300000">
              <a:off x="2135" y="1428"/>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5073" name="Arc 161"/>
            <p:cNvSpPr>
              <a:spLocks/>
            </p:cNvSpPr>
            <p:nvPr/>
          </p:nvSpPr>
          <p:spPr bwMode="auto">
            <a:xfrm rot="16980000">
              <a:off x="1758" y="2188"/>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5074" name="Arc 162"/>
            <p:cNvSpPr>
              <a:spLocks/>
            </p:cNvSpPr>
            <p:nvPr/>
          </p:nvSpPr>
          <p:spPr bwMode="auto">
            <a:xfrm rot="15300000">
              <a:off x="2596" y="1426"/>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5075" name="Arc 163"/>
            <p:cNvSpPr>
              <a:spLocks/>
            </p:cNvSpPr>
            <p:nvPr/>
          </p:nvSpPr>
          <p:spPr bwMode="auto">
            <a:xfrm rot="20700000">
              <a:off x="1377" y="2741"/>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p:sp>
        <p:nvSpPr>
          <p:cNvPr id="295076" name="Freeform 164"/>
          <p:cNvSpPr>
            <a:spLocks noChangeArrowheads="1"/>
          </p:cNvSpPr>
          <p:nvPr/>
        </p:nvSpPr>
        <p:spPr bwMode="auto">
          <a:xfrm>
            <a:off x="6510389" y="3343277"/>
            <a:ext cx="2112" cy="1946275"/>
          </a:xfrm>
          <a:custGeom>
            <a:avLst/>
            <a:gdLst/>
            <a:ahLst/>
            <a:cxnLst>
              <a:cxn ang="0">
                <a:pos x="0" y="1226"/>
              </a:cxn>
              <a:cxn ang="0">
                <a:pos x="0" y="0"/>
              </a:cxn>
            </a:cxnLst>
            <a:rect l="0" t="0" r="r" b="b"/>
            <a:pathLst>
              <a:path w="1" h="1226">
                <a:moveTo>
                  <a:pt x="0" y="1226"/>
                </a:moveTo>
                <a:lnTo>
                  <a:pt x="0" y="0"/>
                </a:lnTo>
              </a:path>
            </a:pathLst>
          </a:cu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5077" name="Freeform 165"/>
          <p:cNvSpPr>
            <a:spLocks noChangeArrowheads="1"/>
          </p:cNvSpPr>
          <p:nvPr/>
        </p:nvSpPr>
        <p:spPr bwMode="auto">
          <a:xfrm flipH="1">
            <a:off x="5816402" y="5087940"/>
            <a:ext cx="57008" cy="192087"/>
          </a:xfrm>
          <a:custGeom>
            <a:avLst/>
            <a:gdLst/>
            <a:ahLst/>
            <a:cxnLst>
              <a:cxn ang="0">
                <a:pos x="0" y="0"/>
              </a:cxn>
              <a:cxn ang="0">
                <a:pos x="0" y="2005"/>
              </a:cxn>
            </a:cxnLst>
            <a:rect l="0" t="0" r="r" b="b"/>
            <a:pathLst>
              <a:path w="1" h="2005">
                <a:moveTo>
                  <a:pt x="0" y="0"/>
                </a:moveTo>
                <a:lnTo>
                  <a:pt x="0" y="2005"/>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mn-lt"/>
              <a:cs typeface="Arial" panose="020B0604020202020204" pitchFamily="34" charset="0"/>
            </a:endParaRPr>
          </a:p>
        </p:txBody>
      </p:sp>
      <p:sp>
        <p:nvSpPr>
          <p:cNvPr id="295079" name="Line 167"/>
          <p:cNvSpPr>
            <a:spLocks noChangeShapeType="1"/>
          </p:cNvSpPr>
          <p:nvPr/>
        </p:nvSpPr>
        <p:spPr bwMode="auto">
          <a:xfrm>
            <a:off x="4343187" y="4007557"/>
            <a:ext cx="1064161" cy="0"/>
          </a:xfrm>
          <a:prstGeom prst="line">
            <a:avLst/>
          </a:prstGeom>
          <a:noFill/>
          <a:ln w="12700">
            <a:solidFill>
              <a:schemeClr val="tx1"/>
            </a:solidFill>
            <a:round/>
            <a:headEnd/>
            <a:tailEnd type="triangl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0" name="Text Box 160"/>
              <p:cNvSpPr txBox="1">
                <a:spLocks noChangeArrowheads="1"/>
              </p:cNvSpPr>
              <p:nvPr/>
            </p:nvSpPr>
            <p:spPr bwMode="auto">
              <a:xfrm>
                <a:off x="6429956" y="1916825"/>
                <a:ext cx="1726755" cy="1200329"/>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Sampling</a:t>
                </a:r>
              </a:p>
              <a:p>
                <a:r>
                  <a:rPr lang="en-US" sz="2400" dirty="0">
                    <a:solidFill>
                      <a:srgbClr val="000000"/>
                    </a:solidFill>
                    <a:effectLst/>
                    <a:latin typeface="+mn-lt"/>
                    <a:cs typeface="Arial" panose="020B0604020202020204" pitchFamily="34" charset="0"/>
                  </a:rPr>
                  <a:t>Distribution</a:t>
                </a:r>
              </a:p>
              <a:p>
                <a:r>
                  <a:rPr lang="en-US" sz="2400" dirty="0">
                    <a:solidFill>
                      <a:srgbClr val="000000"/>
                    </a:solidFill>
                    <a:effectLst/>
                    <a:latin typeface="+mn-lt"/>
                    <a:cs typeface="Arial" panose="020B0604020202020204" pitchFamily="34" charset="0"/>
                  </a:rPr>
                  <a:t>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a:t>
                </a:r>
              </a:p>
            </p:txBody>
          </p:sp>
        </mc:Choice>
        <mc:Fallback xmlns="">
          <p:sp>
            <p:nvSpPr>
              <p:cNvPr id="30" name="Text Box 160"/>
              <p:cNvSpPr txBox="1">
                <a:spLocks noRot="1" noChangeAspect="1" noMove="1" noResize="1" noEditPoints="1" noAdjustHandles="1" noChangeArrowheads="1" noChangeShapeType="1" noTextEdit="1"/>
              </p:cNvSpPr>
              <p:nvPr/>
            </p:nvSpPr>
            <p:spPr bwMode="auto">
              <a:xfrm>
                <a:off x="6429956" y="1916825"/>
                <a:ext cx="1726755" cy="1200329"/>
              </a:xfrm>
              <a:prstGeom prst="rect">
                <a:avLst/>
              </a:prstGeom>
              <a:blipFill rotWithShape="1">
                <a:blip r:embed="rId3"/>
                <a:stretch>
                  <a:fillRect l="-3180" t="-4061" r="-2473" b="-10660"/>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617301" y="4906319"/>
                <a:ext cx="4449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617301" y="4906319"/>
                <a:ext cx="444929" cy="461665"/>
              </a:xfrm>
              <a:prstGeom prst="rect">
                <a:avLst/>
              </a:prstGeom>
              <a:blipFill rotWithShape="1">
                <a:blip r:embed="rId4"/>
                <a:stretch>
                  <a:fillRect l="-4110" r="-24658"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559586" y="2626955"/>
                <a:ext cx="1368580" cy="490199"/>
              </a:xfrm>
              <a:prstGeom prst="rect">
                <a:avLst/>
              </a:prstGeom>
              <a:noFill/>
              <a:effectLst/>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sub>
                    </m:sSub>
                    <m:r>
                      <a:rPr lang="en-US" sz="2400" b="0" i="1" smtClean="0">
                        <a:solidFill>
                          <a:srgbClr val="000000"/>
                        </a:solidFill>
                        <a:effectLst/>
                        <a:latin typeface="Cambria Math"/>
                      </a:rPr>
                      <m:t> </m:t>
                    </m:r>
                  </m:oMath>
                </a14:m>
                <a:r>
                  <a:rPr lang="en-US" sz="2400" dirty="0">
                    <a:solidFill>
                      <a:srgbClr val="000000"/>
                    </a:solidFill>
                    <a:effectLst/>
                    <a:latin typeface="+mn-lt"/>
                    <a:cs typeface="Arial" panose="020B0604020202020204" pitchFamily="34" charset="0"/>
                  </a:rPr>
                  <a:t>= .082</a:t>
                </a:r>
              </a:p>
            </p:txBody>
          </p:sp>
        </mc:Choice>
        <mc:Fallback xmlns="">
          <p:sp>
            <p:nvSpPr>
              <p:cNvPr id="32" name="TextBox 31"/>
              <p:cNvSpPr txBox="1">
                <a:spLocks noRot="1" noChangeAspect="1" noMove="1" noResize="1" noEditPoints="1" noAdjustHandles="1" noChangeArrowheads="1" noChangeShapeType="1" noTextEdit="1"/>
              </p:cNvSpPr>
              <p:nvPr/>
            </p:nvSpPr>
            <p:spPr>
              <a:xfrm>
                <a:off x="3559586" y="2626955"/>
                <a:ext cx="1368580" cy="490199"/>
              </a:xfrm>
              <a:prstGeom prst="rect">
                <a:avLst/>
              </a:prstGeom>
              <a:blipFill rotWithShape="1">
                <a:blip r:embed="rId5"/>
                <a:stretch>
                  <a:fillRect t="-8750" r="-5357" b="-23750"/>
                </a:stretch>
              </a:blipFill>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50</a:t>
            </a:fld>
            <a:endParaRPr lang="en-US"/>
          </a:p>
        </p:txBody>
      </p:sp>
      <mc:AlternateContent xmlns:mc="http://schemas.openxmlformats.org/markup-compatibility/2006" xmlns:a14="http://schemas.microsoft.com/office/drawing/2010/main">
        <mc:Choice Requires="a14">
          <p:sp>
            <p:nvSpPr>
              <p:cNvPr id="25"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25"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6"/>
                <a:stretch>
                  <a:fillRect l="-1474" t="-7692" b="-27885"/>
                </a:stretch>
              </a:blipFill>
              <a:ln w="12700">
                <a:noFill/>
                <a:miter lim="800000"/>
                <a:headEnd/>
                <a:tailEnd/>
              </a:ln>
              <a:effectLst/>
            </p:spPr>
            <p:txBody>
              <a:bodyPr/>
              <a:lstStyle/>
              <a:p>
                <a:r>
                  <a:rPr lang="en-US">
                    <a:noFill/>
                  </a:rPr>
                  <a:t> </a:t>
                </a:r>
              </a:p>
            </p:txBody>
          </p:sp>
        </mc:Fallback>
      </mc:AlternateContent>
      <p:sp>
        <p:nvSpPr>
          <p:cNvPr id="26"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ChangeArrowheads="1"/>
          </p:cNvSpPr>
          <p:nvPr/>
        </p:nvSpPr>
        <p:spPr bwMode="auto">
          <a:xfrm>
            <a:off x="4945867" y="5321126"/>
            <a:ext cx="570670"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.67</a:t>
            </a:r>
          </a:p>
        </p:txBody>
      </p:sp>
      <p:sp>
        <p:nvSpPr>
          <p:cNvPr id="299012" name="Rectangle 4"/>
          <p:cNvSpPr>
            <a:spLocks noChangeArrowheads="1"/>
          </p:cNvSpPr>
          <p:nvPr/>
        </p:nvSpPr>
        <p:spPr bwMode="auto">
          <a:xfrm>
            <a:off x="5690137" y="5332415"/>
            <a:ext cx="570670"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.72</a:t>
            </a:r>
          </a:p>
        </p:txBody>
      </p:sp>
      <p:sp>
        <p:nvSpPr>
          <p:cNvPr id="299013" name="Line 5"/>
          <p:cNvSpPr>
            <a:spLocks noChangeShapeType="1"/>
          </p:cNvSpPr>
          <p:nvPr/>
        </p:nvSpPr>
        <p:spPr bwMode="auto">
          <a:xfrm>
            <a:off x="3137779" y="5234342"/>
            <a:ext cx="5520802" cy="6527"/>
          </a:xfrm>
          <a:prstGeom prst="line">
            <a:avLst/>
          </a:pr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9014" name="Rectangle 6"/>
          <p:cNvSpPr>
            <a:spLocks noChangeArrowheads="1"/>
          </p:cNvSpPr>
          <p:nvPr/>
        </p:nvSpPr>
        <p:spPr bwMode="auto">
          <a:xfrm>
            <a:off x="2656458" y="3845306"/>
            <a:ext cx="1756059"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Area = .2709</a:t>
            </a:r>
          </a:p>
        </p:txBody>
      </p:sp>
      <p:sp>
        <p:nvSpPr>
          <p:cNvPr id="299015" name="Freeform 7"/>
          <p:cNvSpPr>
            <a:spLocks/>
          </p:cNvSpPr>
          <p:nvPr/>
        </p:nvSpPr>
        <p:spPr bwMode="auto">
          <a:xfrm>
            <a:off x="3701389" y="2176995"/>
            <a:ext cx="4449195" cy="3063875"/>
          </a:xfrm>
          <a:custGeom>
            <a:avLst/>
            <a:gdLst/>
            <a:ahLst/>
            <a:cxnLst>
              <a:cxn ang="0">
                <a:pos x="1335" y="22"/>
              </a:cxn>
              <a:cxn ang="0">
                <a:pos x="1248" y="112"/>
              </a:cxn>
              <a:cxn ang="0">
                <a:pos x="1187" y="216"/>
              </a:cxn>
              <a:cxn ang="0">
                <a:pos x="1127" y="330"/>
              </a:cxn>
              <a:cxn ang="0">
                <a:pos x="1083" y="434"/>
              </a:cxn>
              <a:cxn ang="0">
                <a:pos x="1041" y="538"/>
              </a:cxn>
              <a:cxn ang="0">
                <a:pos x="1003" y="650"/>
              </a:cxn>
              <a:cxn ang="0">
                <a:pos x="967" y="758"/>
              </a:cxn>
              <a:cxn ang="0">
                <a:pos x="939" y="870"/>
              </a:cxn>
              <a:cxn ang="0">
                <a:pos x="911" y="980"/>
              </a:cxn>
              <a:cxn ang="0">
                <a:pos x="879" y="1082"/>
              </a:cxn>
              <a:cxn ang="0">
                <a:pos x="837" y="1200"/>
              </a:cxn>
              <a:cxn ang="0">
                <a:pos x="796" y="1296"/>
              </a:cxn>
              <a:cxn ang="0">
                <a:pos x="738" y="1414"/>
              </a:cxn>
              <a:cxn ang="0">
                <a:pos x="672" y="1527"/>
              </a:cxn>
              <a:cxn ang="0">
                <a:pos x="588" y="1624"/>
              </a:cxn>
              <a:cxn ang="0">
                <a:pos x="480" y="1698"/>
              </a:cxn>
              <a:cxn ang="0">
                <a:pos x="379" y="1750"/>
              </a:cxn>
              <a:cxn ang="0">
                <a:pos x="276" y="1792"/>
              </a:cxn>
              <a:cxn ang="0">
                <a:pos x="184" y="1828"/>
              </a:cxn>
              <a:cxn ang="0">
                <a:pos x="60" y="1868"/>
              </a:cxn>
              <a:cxn ang="0">
                <a:pos x="1" y="1904"/>
              </a:cxn>
              <a:cxn ang="0">
                <a:pos x="2837" y="1928"/>
              </a:cxn>
              <a:cxn ang="0">
                <a:pos x="2783" y="1864"/>
              </a:cxn>
              <a:cxn ang="0">
                <a:pos x="2715" y="1848"/>
              </a:cxn>
              <a:cxn ang="0">
                <a:pos x="2573" y="1802"/>
              </a:cxn>
              <a:cxn ang="0">
                <a:pos x="2449" y="1758"/>
              </a:cxn>
              <a:cxn ang="0">
                <a:pos x="2331" y="1700"/>
              </a:cxn>
              <a:cxn ang="0">
                <a:pos x="2280" y="1668"/>
              </a:cxn>
              <a:cxn ang="0">
                <a:pos x="2197" y="1594"/>
              </a:cxn>
              <a:cxn ang="0">
                <a:pos x="2131" y="1504"/>
              </a:cxn>
              <a:cxn ang="0">
                <a:pos x="2069" y="1404"/>
              </a:cxn>
              <a:cxn ang="0">
                <a:pos x="2035" y="1336"/>
              </a:cxn>
              <a:cxn ang="0">
                <a:pos x="1975" y="1206"/>
              </a:cxn>
              <a:cxn ang="0">
                <a:pos x="1941" y="1118"/>
              </a:cxn>
              <a:cxn ang="0">
                <a:pos x="1913" y="1028"/>
              </a:cxn>
              <a:cxn ang="0">
                <a:pos x="1875" y="903"/>
              </a:cxn>
              <a:cxn ang="0">
                <a:pos x="1842" y="798"/>
              </a:cxn>
              <a:cxn ang="0">
                <a:pos x="1797" y="660"/>
              </a:cxn>
              <a:cxn ang="0">
                <a:pos x="1753" y="526"/>
              </a:cxn>
              <a:cxn ang="0">
                <a:pos x="1709" y="412"/>
              </a:cxn>
              <a:cxn ang="0">
                <a:pos x="1673" y="332"/>
              </a:cxn>
              <a:cxn ang="0">
                <a:pos x="1620" y="228"/>
              </a:cxn>
              <a:cxn ang="0">
                <a:pos x="1578" y="156"/>
              </a:cxn>
              <a:cxn ang="0">
                <a:pos x="1601" y="190"/>
              </a:cxn>
              <a:cxn ang="0">
                <a:pos x="1565" y="136"/>
              </a:cxn>
              <a:cxn ang="0">
                <a:pos x="1499" y="56"/>
              </a:cxn>
              <a:cxn ang="0">
                <a:pos x="1433" y="6"/>
              </a:cxn>
            </a:cxnLst>
            <a:rect l="0" t="0" r="r" b="b"/>
            <a:pathLst>
              <a:path w="2837" h="1930">
                <a:moveTo>
                  <a:pt x="1407" y="0"/>
                </a:moveTo>
                <a:lnTo>
                  <a:pt x="1371" y="2"/>
                </a:lnTo>
                <a:lnTo>
                  <a:pt x="1335" y="22"/>
                </a:lnTo>
                <a:lnTo>
                  <a:pt x="1304" y="48"/>
                </a:lnTo>
                <a:lnTo>
                  <a:pt x="1279" y="74"/>
                </a:lnTo>
                <a:lnTo>
                  <a:pt x="1248" y="112"/>
                </a:lnTo>
                <a:lnTo>
                  <a:pt x="1224" y="148"/>
                </a:lnTo>
                <a:lnTo>
                  <a:pt x="1206" y="178"/>
                </a:lnTo>
                <a:lnTo>
                  <a:pt x="1187" y="216"/>
                </a:lnTo>
                <a:lnTo>
                  <a:pt x="1164" y="250"/>
                </a:lnTo>
                <a:lnTo>
                  <a:pt x="1149" y="290"/>
                </a:lnTo>
                <a:lnTo>
                  <a:pt x="1127" y="330"/>
                </a:lnTo>
                <a:lnTo>
                  <a:pt x="1111" y="370"/>
                </a:lnTo>
                <a:lnTo>
                  <a:pt x="1097" y="404"/>
                </a:lnTo>
                <a:lnTo>
                  <a:pt x="1083" y="434"/>
                </a:lnTo>
                <a:lnTo>
                  <a:pt x="1069" y="466"/>
                </a:lnTo>
                <a:lnTo>
                  <a:pt x="1055" y="502"/>
                </a:lnTo>
                <a:lnTo>
                  <a:pt x="1041" y="538"/>
                </a:lnTo>
                <a:lnTo>
                  <a:pt x="1027" y="580"/>
                </a:lnTo>
                <a:lnTo>
                  <a:pt x="1013" y="614"/>
                </a:lnTo>
                <a:lnTo>
                  <a:pt x="1003" y="650"/>
                </a:lnTo>
                <a:lnTo>
                  <a:pt x="989" y="686"/>
                </a:lnTo>
                <a:lnTo>
                  <a:pt x="977" y="724"/>
                </a:lnTo>
                <a:lnTo>
                  <a:pt x="967" y="758"/>
                </a:lnTo>
                <a:lnTo>
                  <a:pt x="957" y="792"/>
                </a:lnTo>
                <a:lnTo>
                  <a:pt x="949" y="830"/>
                </a:lnTo>
                <a:lnTo>
                  <a:pt x="939" y="870"/>
                </a:lnTo>
                <a:lnTo>
                  <a:pt x="931" y="904"/>
                </a:lnTo>
                <a:lnTo>
                  <a:pt x="921" y="942"/>
                </a:lnTo>
                <a:lnTo>
                  <a:pt x="911" y="980"/>
                </a:lnTo>
                <a:lnTo>
                  <a:pt x="903" y="1012"/>
                </a:lnTo>
                <a:lnTo>
                  <a:pt x="891" y="1050"/>
                </a:lnTo>
                <a:lnTo>
                  <a:pt x="879" y="1082"/>
                </a:lnTo>
                <a:lnTo>
                  <a:pt x="864" y="1131"/>
                </a:lnTo>
                <a:lnTo>
                  <a:pt x="849" y="1168"/>
                </a:lnTo>
                <a:lnTo>
                  <a:pt x="837" y="1200"/>
                </a:lnTo>
                <a:lnTo>
                  <a:pt x="821" y="1236"/>
                </a:lnTo>
                <a:lnTo>
                  <a:pt x="808" y="1272"/>
                </a:lnTo>
                <a:lnTo>
                  <a:pt x="796" y="1296"/>
                </a:lnTo>
                <a:lnTo>
                  <a:pt x="777" y="1336"/>
                </a:lnTo>
                <a:lnTo>
                  <a:pt x="761" y="1374"/>
                </a:lnTo>
                <a:lnTo>
                  <a:pt x="738" y="1414"/>
                </a:lnTo>
                <a:lnTo>
                  <a:pt x="719" y="1454"/>
                </a:lnTo>
                <a:lnTo>
                  <a:pt x="696" y="1492"/>
                </a:lnTo>
                <a:lnTo>
                  <a:pt x="672" y="1527"/>
                </a:lnTo>
                <a:lnTo>
                  <a:pt x="645" y="1557"/>
                </a:lnTo>
                <a:lnTo>
                  <a:pt x="624" y="1588"/>
                </a:lnTo>
                <a:lnTo>
                  <a:pt x="588" y="1624"/>
                </a:lnTo>
                <a:lnTo>
                  <a:pt x="567" y="1641"/>
                </a:lnTo>
                <a:lnTo>
                  <a:pt x="534" y="1666"/>
                </a:lnTo>
                <a:lnTo>
                  <a:pt x="480" y="1698"/>
                </a:lnTo>
                <a:lnTo>
                  <a:pt x="441" y="1722"/>
                </a:lnTo>
                <a:lnTo>
                  <a:pt x="411" y="1736"/>
                </a:lnTo>
                <a:lnTo>
                  <a:pt x="379" y="1750"/>
                </a:lnTo>
                <a:lnTo>
                  <a:pt x="345" y="1766"/>
                </a:lnTo>
                <a:lnTo>
                  <a:pt x="312" y="1780"/>
                </a:lnTo>
                <a:lnTo>
                  <a:pt x="276" y="1792"/>
                </a:lnTo>
                <a:lnTo>
                  <a:pt x="255" y="1797"/>
                </a:lnTo>
                <a:lnTo>
                  <a:pt x="225" y="1809"/>
                </a:lnTo>
                <a:lnTo>
                  <a:pt x="184" y="1828"/>
                </a:lnTo>
                <a:lnTo>
                  <a:pt x="144" y="1840"/>
                </a:lnTo>
                <a:lnTo>
                  <a:pt x="97" y="1856"/>
                </a:lnTo>
                <a:lnTo>
                  <a:pt x="60" y="1868"/>
                </a:lnTo>
                <a:lnTo>
                  <a:pt x="27" y="1876"/>
                </a:lnTo>
                <a:lnTo>
                  <a:pt x="3" y="1884"/>
                </a:lnTo>
                <a:lnTo>
                  <a:pt x="1" y="1904"/>
                </a:lnTo>
                <a:lnTo>
                  <a:pt x="0" y="1926"/>
                </a:lnTo>
                <a:lnTo>
                  <a:pt x="1" y="1930"/>
                </a:lnTo>
                <a:lnTo>
                  <a:pt x="2837" y="1928"/>
                </a:lnTo>
                <a:lnTo>
                  <a:pt x="2835" y="1902"/>
                </a:lnTo>
                <a:lnTo>
                  <a:pt x="2835" y="1880"/>
                </a:lnTo>
                <a:lnTo>
                  <a:pt x="2783" y="1864"/>
                </a:lnTo>
                <a:lnTo>
                  <a:pt x="2745" y="1856"/>
                </a:lnTo>
                <a:lnTo>
                  <a:pt x="2689" y="1838"/>
                </a:lnTo>
                <a:lnTo>
                  <a:pt x="2715" y="1848"/>
                </a:lnTo>
                <a:lnTo>
                  <a:pt x="2653" y="1830"/>
                </a:lnTo>
                <a:lnTo>
                  <a:pt x="2617" y="1818"/>
                </a:lnTo>
                <a:lnTo>
                  <a:pt x="2573" y="1802"/>
                </a:lnTo>
                <a:lnTo>
                  <a:pt x="2525" y="1786"/>
                </a:lnTo>
                <a:lnTo>
                  <a:pt x="2481" y="1768"/>
                </a:lnTo>
                <a:lnTo>
                  <a:pt x="2449" y="1758"/>
                </a:lnTo>
                <a:lnTo>
                  <a:pt x="2409" y="1740"/>
                </a:lnTo>
                <a:lnTo>
                  <a:pt x="2370" y="1722"/>
                </a:lnTo>
                <a:lnTo>
                  <a:pt x="2331" y="1700"/>
                </a:lnTo>
                <a:lnTo>
                  <a:pt x="2311" y="1686"/>
                </a:lnTo>
                <a:lnTo>
                  <a:pt x="2295" y="1676"/>
                </a:lnTo>
                <a:lnTo>
                  <a:pt x="2280" y="1668"/>
                </a:lnTo>
                <a:lnTo>
                  <a:pt x="2257" y="1648"/>
                </a:lnTo>
                <a:lnTo>
                  <a:pt x="2232" y="1624"/>
                </a:lnTo>
                <a:lnTo>
                  <a:pt x="2197" y="1594"/>
                </a:lnTo>
                <a:lnTo>
                  <a:pt x="2179" y="1570"/>
                </a:lnTo>
                <a:lnTo>
                  <a:pt x="2159" y="1542"/>
                </a:lnTo>
                <a:lnTo>
                  <a:pt x="2131" y="1504"/>
                </a:lnTo>
                <a:lnTo>
                  <a:pt x="2112" y="1468"/>
                </a:lnTo>
                <a:lnTo>
                  <a:pt x="2088" y="1432"/>
                </a:lnTo>
                <a:lnTo>
                  <a:pt x="2069" y="1404"/>
                </a:lnTo>
                <a:lnTo>
                  <a:pt x="2051" y="1364"/>
                </a:lnTo>
                <a:lnTo>
                  <a:pt x="2019" y="1308"/>
                </a:lnTo>
                <a:lnTo>
                  <a:pt x="2035" y="1336"/>
                </a:lnTo>
                <a:lnTo>
                  <a:pt x="2004" y="1278"/>
                </a:lnTo>
                <a:lnTo>
                  <a:pt x="1992" y="1240"/>
                </a:lnTo>
                <a:lnTo>
                  <a:pt x="1975" y="1206"/>
                </a:lnTo>
                <a:lnTo>
                  <a:pt x="1965" y="1172"/>
                </a:lnTo>
                <a:lnTo>
                  <a:pt x="1951" y="1144"/>
                </a:lnTo>
                <a:lnTo>
                  <a:pt x="1941" y="1118"/>
                </a:lnTo>
                <a:lnTo>
                  <a:pt x="1935" y="1096"/>
                </a:lnTo>
                <a:lnTo>
                  <a:pt x="1925" y="1064"/>
                </a:lnTo>
                <a:lnTo>
                  <a:pt x="1913" y="1028"/>
                </a:lnTo>
                <a:lnTo>
                  <a:pt x="1899" y="986"/>
                </a:lnTo>
                <a:lnTo>
                  <a:pt x="1887" y="940"/>
                </a:lnTo>
                <a:lnTo>
                  <a:pt x="1875" y="903"/>
                </a:lnTo>
                <a:lnTo>
                  <a:pt x="1861" y="862"/>
                </a:lnTo>
                <a:lnTo>
                  <a:pt x="1849" y="824"/>
                </a:lnTo>
                <a:lnTo>
                  <a:pt x="1842" y="798"/>
                </a:lnTo>
                <a:lnTo>
                  <a:pt x="1829" y="754"/>
                </a:lnTo>
                <a:lnTo>
                  <a:pt x="1815" y="710"/>
                </a:lnTo>
                <a:lnTo>
                  <a:pt x="1797" y="660"/>
                </a:lnTo>
                <a:lnTo>
                  <a:pt x="1779" y="603"/>
                </a:lnTo>
                <a:lnTo>
                  <a:pt x="1765" y="562"/>
                </a:lnTo>
                <a:lnTo>
                  <a:pt x="1753" y="526"/>
                </a:lnTo>
                <a:lnTo>
                  <a:pt x="1737" y="484"/>
                </a:lnTo>
                <a:lnTo>
                  <a:pt x="1722" y="453"/>
                </a:lnTo>
                <a:lnTo>
                  <a:pt x="1709" y="412"/>
                </a:lnTo>
                <a:lnTo>
                  <a:pt x="1695" y="390"/>
                </a:lnTo>
                <a:lnTo>
                  <a:pt x="1685" y="362"/>
                </a:lnTo>
                <a:lnTo>
                  <a:pt x="1673" y="332"/>
                </a:lnTo>
                <a:lnTo>
                  <a:pt x="1656" y="304"/>
                </a:lnTo>
                <a:lnTo>
                  <a:pt x="1637" y="264"/>
                </a:lnTo>
                <a:lnTo>
                  <a:pt x="1620" y="228"/>
                </a:lnTo>
                <a:lnTo>
                  <a:pt x="1609" y="208"/>
                </a:lnTo>
                <a:lnTo>
                  <a:pt x="1583" y="162"/>
                </a:lnTo>
                <a:lnTo>
                  <a:pt x="1578" y="156"/>
                </a:lnTo>
                <a:lnTo>
                  <a:pt x="1569" y="142"/>
                </a:lnTo>
                <a:lnTo>
                  <a:pt x="1569" y="140"/>
                </a:lnTo>
                <a:lnTo>
                  <a:pt x="1601" y="190"/>
                </a:lnTo>
                <a:lnTo>
                  <a:pt x="1593" y="186"/>
                </a:lnTo>
                <a:lnTo>
                  <a:pt x="1589" y="170"/>
                </a:lnTo>
                <a:lnTo>
                  <a:pt x="1565" y="136"/>
                </a:lnTo>
                <a:lnTo>
                  <a:pt x="1548" y="118"/>
                </a:lnTo>
                <a:lnTo>
                  <a:pt x="1525" y="86"/>
                </a:lnTo>
                <a:lnTo>
                  <a:pt x="1499" y="56"/>
                </a:lnTo>
                <a:lnTo>
                  <a:pt x="1477" y="36"/>
                </a:lnTo>
                <a:lnTo>
                  <a:pt x="1458" y="22"/>
                </a:lnTo>
                <a:lnTo>
                  <a:pt x="1433" y="6"/>
                </a:lnTo>
                <a:lnTo>
                  <a:pt x="1408" y="4"/>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299016" name="Freeform 8"/>
          <p:cNvSpPr>
            <a:spLocks noChangeArrowheads="1"/>
          </p:cNvSpPr>
          <p:nvPr/>
        </p:nvSpPr>
        <p:spPr bwMode="auto">
          <a:xfrm flipH="1">
            <a:off x="5918003" y="5172608"/>
            <a:ext cx="57008" cy="192087"/>
          </a:xfrm>
          <a:custGeom>
            <a:avLst/>
            <a:gdLst/>
            <a:ahLst/>
            <a:cxnLst>
              <a:cxn ang="0">
                <a:pos x="0" y="0"/>
              </a:cxn>
              <a:cxn ang="0">
                <a:pos x="0" y="2005"/>
              </a:cxn>
            </a:cxnLst>
            <a:rect l="0" t="0" r="r" b="b"/>
            <a:pathLst>
              <a:path w="1" h="2005">
                <a:moveTo>
                  <a:pt x="0" y="0"/>
                </a:moveTo>
                <a:lnTo>
                  <a:pt x="0" y="2005"/>
                </a:lnTo>
              </a:path>
            </a:pathLst>
          </a:cu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9017" name="Freeform 9"/>
          <p:cNvSpPr>
            <a:spLocks/>
          </p:cNvSpPr>
          <p:nvPr/>
        </p:nvSpPr>
        <p:spPr bwMode="auto">
          <a:xfrm>
            <a:off x="3645675" y="3313645"/>
            <a:ext cx="1600463" cy="1928814"/>
          </a:xfrm>
          <a:custGeom>
            <a:avLst/>
            <a:gdLst/>
            <a:ahLst/>
            <a:cxnLst>
              <a:cxn ang="0">
                <a:pos x="987" y="270"/>
              </a:cxn>
              <a:cxn ang="0">
                <a:pos x="987" y="1023"/>
              </a:cxn>
              <a:cxn ang="0">
                <a:pos x="987" y="1047"/>
              </a:cxn>
              <a:cxn ang="0">
                <a:pos x="987" y="1083"/>
              </a:cxn>
              <a:cxn ang="0">
                <a:pos x="987" y="1107"/>
              </a:cxn>
              <a:cxn ang="0">
                <a:pos x="987" y="1131"/>
              </a:cxn>
              <a:cxn ang="0">
                <a:pos x="987" y="1149"/>
              </a:cxn>
              <a:cxn ang="0">
                <a:pos x="987" y="1173"/>
              </a:cxn>
              <a:cxn ang="0">
                <a:pos x="987" y="1194"/>
              </a:cxn>
              <a:cxn ang="0">
                <a:pos x="6" y="1194"/>
              </a:cxn>
              <a:cxn ang="0">
                <a:pos x="3" y="1185"/>
              </a:cxn>
              <a:cxn ang="0">
                <a:pos x="3" y="1179"/>
              </a:cxn>
              <a:cxn ang="0">
                <a:pos x="0" y="1170"/>
              </a:cxn>
              <a:cxn ang="0">
                <a:pos x="0" y="1152"/>
              </a:cxn>
              <a:cxn ang="0">
                <a:pos x="0" y="1158"/>
              </a:cxn>
              <a:cxn ang="0">
                <a:pos x="3" y="1158"/>
              </a:cxn>
              <a:cxn ang="0">
                <a:pos x="9" y="1149"/>
              </a:cxn>
              <a:cxn ang="0">
                <a:pos x="27" y="1140"/>
              </a:cxn>
              <a:cxn ang="0">
                <a:pos x="42" y="1137"/>
              </a:cxn>
              <a:cxn ang="0">
                <a:pos x="87" y="1125"/>
              </a:cxn>
              <a:cxn ang="0">
                <a:pos x="189" y="1089"/>
              </a:cxn>
              <a:cxn ang="0">
                <a:pos x="273" y="1062"/>
              </a:cxn>
              <a:cxn ang="0">
                <a:pos x="387" y="1011"/>
              </a:cxn>
              <a:cxn ang="0">
                <a:pos x="495" y="957"/>
              </a:cxn>
              <a:cxn ang="0">
                <a:pos x="597" y="885"/>
              </a:cxn>
              <a:cxn ang="0">
                <a:pos x="678" y="798"/>
              </a:cxn>
              <a:cxn ang="0">
                <a:pos x="747" y="678"/>
              </a:cxn>
              <a:cxn ang="0">
                <a:pos x="816" y="540"/>
              </a:cxn>
              <a:cxn ang="0">
                <a:pos x="870" y="402"/>
              </a:cxn>
              <a:cxn ang="0">
                <a:pos x="900" y="306"/>
              </a:cxn>
              <a:cxn ang="0">
                <a:pos x="933" y="201"/>
              </a:cxn>
              <a:cxn ang="0">
                <a:pos x="954" y="99"/>
              </a:cxn>
              <a:cxn ang="0">
                <a:pos x="987" y="0"/>
              </a:cxn>
            </a:cxnLst>
            <a:rect l="0" t="0" r="r" b="b"/>
            <a:pathLst>
              <a:path w="987" h="1194">
                <a:moveTo>
                  <a:pt x="987" y="270"/>
                </a:moveTo>
                <a:lnTo>
                  <a:pt x="987" y="1023"/>
                </a:lnTo>
                <a:lnTo>
                  <a:pt x="987" y="1047"/>
                </a:lnTo>
                <a:lnTo>
                  <a:pt x="987" y="1083"/>
                </a:lnTo>
                <a:lnTo>
                  <a:pt x="987" y="1107"/>
                </a:lnTo>
                <a:lnTo>
                  <a:pt x="987" y="1131"/>
                </a:lnTo>
                <a:lnTo>
                  <a:pt x="987" y="1149"/>
                </a:lnTo>
                <a:lnTo>
                  <a:pt x="987" y="1173"/>
                </a:lnTo>
                <a:lnTo>
                  <a:pt x="987" y="1194"/>
                </a:lnTo>
                <a:lnTo>
                  <a:pt x="6" y="1194"/>
                </a:lnTo>
                <a:lnTo>
                  <a:pt x="3" y="1185"/>
                </a:lnTo>
                <a:lnTo>
                  <a:pt x="3" y="1179"/>
                </a:lnTo>
                <a:lnTo>
                  <a:pt x="0" y="1170"/>
                </a:lnTo>
                <a:lnTo>
                  <a:pt x="0" y="1152"/>
                </a:lnTo>
                <a:lnTo>
                  <a:pt x="0" y="1158"/>
                </a:lnTo>
                <a:lnTo>
                  <a:pt x="3" y="1158"/>
                </a:lnTo>
                <a:lnTo>
                  <a:pt x="9" y="1149"/>
                </a:lnTo>
                <a:lnTo>
                  <a:pt x="27" y="1140"/>
                </a:lnTo>
                <a:lnTo>
                  <a:pt x="42" y="1137"/>
                </a:lnTo>
                <a:lnTo>
                  <a:pt x="87" y="1125"/>
                </a:lnTo>
                <a:lnTo>
                  <a:pt x="189" y="1089"/>
                </a:lnTo>
                <a:lnTo>
                  <a:pt x="273" y="1062"/>
                </a:lnTo>
                <a:lnTo>
                  <a:pt x="387" y="1011"/>
                </a:lnTo>
                <a:lnTo>
                  <a:pt x="495" y="957"/>
                </a:lnTo>
                <a:lnTo>
                  <a:pt x="597" y="885"/>
                </a:lnTo>
                <a:lnTo>
                  <a:pt x="678" y="798"/>
                </a:lnTo>
                <a:lnTo>
                  <a:pt x="747" y="678"/>
                </a:lnTo>
                <a:lnTo>
                  <a:pt x="816" y="540"/>
                </a:lnTo>
                <a:lnTo>
                  <a:pt x="870" y="402"/>
                </a:lnTo>
                <a:lnTo>
                  <a:pt x="900" y="306"/>
                </a:lnTo>
                <a:lnTo>
                  <a:pt x="933" y="201"/>
                </a:lnTo>
                <a:lnTo>
                  <a:pt x="954" y="99"/>
                </a:lnTo>
                <a:lnTo>
                  <a:pt x="987" y="0"/>
                </a:lnTo>
              </a:path>
            </a:pathLst>
          </a:custGeom>
          <a:solidFill>
            <a:schemeClr val="bg1">
              <a:lumMod val="7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grpSp>
        <p:nvGrpSpPr>
          <p:cNvPr id="299018" name="Group 10"/>
          <p:cNvGrpSpPr>
            <a:grpSpLocks/>
          </p:cNvGrpSpPr>
          <p:nvPr/>
        </p:nvGrpSpPr>
        <p:grpSpPr bwMode="auto">
          <a:xfrm>
            <a:off x="3566257" y="2105557"/>
            <a:ext cx="4784599" cy="2952750"/>
            <a:chOff x="1195" y="1177"/>
            <a:chExt cx="2998" cy="1860"/>
          </a:xfrm>
        </p:grpSpPr>
        <p:sp>
          <p:nvSpPr>
            <p:cNvPr id="299019" name="Arc 11"/>
            <p:cNvSpPr>
              <a:spLocks/>
            </p:cNvSpPr>
            <p:nvPr/>
          </p:nvSpPr>
          <p:spPr bwMode="auto">
            <a:xfrm rot="4500000">
              <a:off x="2955" y="2310"/>
              <a:ext cx="806" cy="27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9020" name="Arc 12"/>
            <p:cNvSpPr>
              <a:spLocks/>
            </p:cNvSpPr>
            <p:nvPr/>
          </p:nvSpPr>
          <p:spPr bwMode="auto">
            <a:xfrm rot="720000">
              <a:off x="3466" y="2872"/>
              <a:ext cx="727" cy="165"/>
            </a:xfrm>
            <a:custGeom>
              <a:avLst/>
              <a:gdLst>
                <a:gd name="G0" fmla="+- 21038 0 0"/>
                <a:gd name="G1" fmla="+- 0 0 0"/>
                <a:gd name="G2" fmla="+- 21600 0 0"/>
                <a:gd name="T0" fmla="*/ 18899 w 21038"/>
                <a:gd name="T1" fmla="*/ 21494 h 21494"/>
                <a:gd name="T2" fmla="*/ 0 w 21038"/>
                <a:gd name="T3" fmla="*/ 4895 h 21494"/>
                <a:gd name="T4" fmla="*/ 21038 w 21038"/>
                <a:gd name="T5" fmla="*/ 0 h 21494"/>
              </a:gdLst>
              <a:ahLst/>
              <a:cxnLst>
                <a:cxn ang="0">
                  <a:pos x="T0" y="T1"/>
                </a:cxn>
                <a:cxn ang="0">
                  <a:pos x="T2" y="T3"/>
                </a:cxn>
                <a:cxn ang="0">
                  <a:pos x="T4" y="T5"/>
                </a:cxn>
              </a:cxnLst>
              <a:rect l="0" t="0" r="r" b="b"/>
              <a:pathLst>
                <a:path w="21038" h="21494" fill="none" extrusionOk="0">
                  <a:moveTo>
                    <a:pt x="18899" y="21493"/>
                  </a:moveTo>
                  <a:cubicBezTo>
                    <a:pt x="9695" y="20577"/>
                    <a:pt x="2096" y="13903"/>
                    <a:pt x="-1" y="4895"/>
                  </a:cubicBezTo>
                </a:path>
                <a:path w="21038" h="21494" stroke="0" extrusionOk="0">
                  <a:moveTo>
                    <a:pt x="18899" y="21493"/>
                  </a:moveTo>
                  <a:cubicBezTo>
                    <a:pt x="9695" y="20577"/>
                    <a:pt x="2096" y="13903"/>
                    <a:pt x="-1" y="4895"/>
                  </a:cubicBezTo>
                  <a:lnTo>
                    <a:pt x="21038"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9021" name="Arc 13"/>
            <p:cNvSpPr>
              <a:spLocks/>
            </p:cNvSpPr>
            <p:nvPr/>
          </p:nvSpPr>
          <p:spPr bwMode="auto">
            <a:xfrm rot="6300000">
              <a:off x="1950" y="1543"/>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9022" name="Arc 14"/>
            <p:cNvSpPr>
              <a:spLocks/>
            </p:cNvSpPr>
            <p:nvPr/>
          </p:nvSpPr>
          <p:spPr bwMode="auto">
            <a:xfrm rot="16980000">
              <a:off x="1574" y="2304"/>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9023" name="Arc 15"/>
            <p:cNvSpPr>
              <a:spLocks/>
            </p:cNvSpPr>
            <p:nvPr/>
          </p:nvSpPr>
          <p:spPr bwMode="auto">
            <a:xfrm rot="15300000">
              <a:off x="2411" y="1545"/>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9024" name="Arc 16"/>
            <p:cNvSpPr>
              <a:spLocks/>
            </p:cNvSpPr>
            <p:nvPr/>
          </p:nvSpPr>
          <p:spPr bwMode="auto">
            <a:xfrm rot="20700000">
              <a:off x="1195" y="2859"/>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p:sp>
        <p:nvSpPr>
          <p:cNvPr id="299025" name="Freeform 17"/>
          <p:cNvSpPr>
            <a:spLocks noChangeArrowheads="1"/>
          </p:cNvSpPr>
          <p:nvPr/>
        </p:nvSpPr>
        <p:spPr bwMode="auto">
          <a:xfrm>
            <a:off x="5223763" y="3313644"/>
            <a:ext cx="57009" cy="2003425"/>
          </a:xfrm>
          <a:custGeom>
            <a:avLst/>
            <a:gdLst/>
            <a:ahLst/>
            <a:cxnLst>
              <a:cxn ang="0">
                <a:pos x="0" y="1226"/>
              </a:cxn>
              <a:cxn ang="0">
                <a:pos x="0" y="0"/>
              </a:cxn>
            </a:cxnLst>
            <a:rect l="0" t="0" r="r" b="b"/>
            <a:pathLst>
              <a:path w="1" h="1226">
                <a:moveTo>
                  <a:pt x="0" y="1226"/>
                </a:moveTo>
                <a:lnTo>
                  <a:pt x="0" y="0"/>
                </a:lnTo>
              </a:path>
            </a:pathLst>
          </a:cu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299026" name="Line 18"/>
          <p:cNvSpPr>
            <a:spLocks noChangeShapeType="1"/>
          </p:cNvSpPr>
          <p:nvPr/>
        </p:nvSpPr>
        <p:spPr bwMode="auto">
          <a:xfrm>
            <a:off x="4321534" y="4277788"/>
            <a:ext cx="439177" cy="720725"/>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effectLst/>
              <a:latin typeface="+mn-lt"/>
              <a:cs typeface="Arial" panose="020B0604020202020204" pitchFamily="34" charset="0"/>
            </a:endParaRPr>
          </a:p>
        </p:txBody>
      </p:sp>
      <mc:AlternateContent xmlns:mc="http://schemas.openxmlformats.org/markup-compatibility/2006" xmlns:a14="http://schemas.microsoft.com/office/drawing/2010/main">
        <mc:Choice Requires="a14">
          <p:sp>
            <p:nvSpPr>
              <p:cNvPr id="30" name="Text Box 160"/>
              <p:cNvSpPr txBox="1">
                <a:spLocks noChangeArrowheads="1"/>
              </p:cNvSpPr>
              <p:nvPr/>
            </p:nvSpPr>
            <p:spPr bwMode="auto">
              <a:xfrm>
                <a:off x="6644831" y="2015988"/>
                <a:ext cx="1726755" cy="1200329"/>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Sampling</a:t>
                </a:r>
              </a:p>
              <a:p>
                <a:r>
                  <a:rPr lang="en-US" sz="2400" dirty="0">
                    <a:solidFill>
                      <a:srgbClr val="000000"/>
                    </a:solidFill>
                    <a:effectLst/>
                    <a:latin typeface="+mn-lt"/>
                    <a:cs typeface="Arial" panose="020B0604020202020204" pitchFamily="34" charset="0"/>
                  </a:rPr>
                  <a:t>Distribution</a:t>
                </a:r>
              </a:p>
              <a:p>
                <a:r>
                  <a:rPr lang="en-US" sz="2400" dirty="0">
                    <a:solidFill>
                      <a:srgbClr val="000000"/>
                    </a:solidFill>
                    <a:effectLst/>
                    <a:latin typeface="+mn-lt"/>
                    <a:cs typeface="Arial" panose="020B0604020202020204" pitchFamily="34" charset="0"/>
                  </a:rPr>
                  <a:t>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a:t>
                </a:r>
              </a:p>
            </p:txBody>
          </p:sp>
        </mc:Choice>
        <mc:Fallback xmlns="">
          <p:sp>
            <p:nvSpPr>
              <p:cNvPr id="30" name="Text Box 160"/>
              <p:cNvSpPr txBox="1">
                <a:spLocks noRot="1" noChangeAspect="1" noMove="1" noResize="1" noEditPoints="1" noAdjustHandles="1" noChangeArrowheads="1" noChangeShapeType="1" noTextEdit="1"/>
              </p:cNvSpPr>
              <p:nvPr/>
            </p:nvSpPr>
            <p:spPr bwMode="auto">
              <a:xfrm>
                <a:off x="6644831" y="2015988"/>
                <a:ext cx="1726755" cy="1200329"/>
              </a:xfrm>
              <a:prstGeom prst="rect">
                <a:avLst/>
              </a:prstGeom>
              <a:blipFill rotWithShape="1">
                <a:blip r:embed="rId3"/>
                <a:stretch>
                  <a:fillRect l="-2827" t="-4061" r="-2827" b="-10660"/>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752755" y="4981690"/>
                <a:ext cx="4449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752755" y="4981690"/>
                <a:ext cx="444929" cy="461665"/>
              </a:xfrm>
              <a:prstGeom prst="rect">
                <a:avLst/>
              </a:prstGeom>
              <a:blipFill rotWithShape="1">
                <a:blip r:embed="rId4"/>
                <a:stretch>
                  <a:fillRect l="-4110" r="-24658"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534487" y="2623251"/>
                <a:ext cx="1368580" cy="490199"/>
              </a:xfrm>
              <a:prstGeom prst="rect">
                <a:avLst/>
              </a:prstGeom>
              <a:noFill/>
              <a:effectLst/>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sub>
                    </m:sSub>
                    <m:r>
                      <a:rPr lang="en-US" sz="2400" b="0" i="1" smtClean="0">
                        <a:solidFill>
                          <a:srgbClr val="000000"/>
                        </a:solidFill>
                        <a:effectLst/>
                        <a:latin typeface="Cambria Math"/>
                      </a:rPr>
                      <m:t> </m:t>
                    </m:r>
                  </m:oMath>
                </a14:m>
                <a:r>
                  <a:rPr lang="en-US" sz="2400" dirty="0">
                    <a:solidFill>
                      <a:srgbClr val="000000"/>
                    </a:solidFill>
                    <a:effectLst/>
                    <a:latin typeface="+mn-lt"/>
                    <a:cs typeface="Arial" panose="020B0604020202020204" pitchFamily="34" charset="0"/>
                  </a:rPr>
                  <a:t>= .082</a:t>
                </a:r>
              </a:p>
            </p:txBody>
          </p:sp>
        </mc:Choice>
        <mc:Fallback xmlns="">
          <p:sp>
            <p:nvSpPr>
              <p:cNvPr id="32" name="TextBox 31"/>
              <p:cNvSpPr txBox="1">
                <a:spLocks noRot="1" noChangeAspect="1" noMove="1" noResize="1" noEditPoints="1" noAdjustHandles="1" noChangeArrowheads="1" noChangeShapeType="1" noTextEdit="1"/>
              </p:cNvSpPr>
              <p:nvPr/>
            </p:nvSpPr>
            <p:spPr>
              <a:xfrm>
                <a:off x="3534487" y="2623251"/>
                <a:ext cx="1368580" cy="490199"/>
              </a:xfrm>
              <a:prstGeom prst="rect">
                <a:avLst/>
              </a:prstGeom>
              <a:blipFill rotWithShape="1">
                <a:blip r:embed="rId5"/>
                <a:stretch>
                  <a:fillRect t="-8642" r="-4911" b="-22222"/>
                </a:stretch>
              </a:blipFill>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51</a:t>
            </a:fld>
            <a:endParaRPr lang="en-US"/>
          </a:p>
        </p:txBody>
      </p:sp>
      <mc:AlternateContent xmlns:mc="http://schemas.openxmlformats.org/markup-compatibility/2006" xmlns:a14="http://schemas.microsoft.com/office/drawing/2010/main">
        <mc:Choice Requires="a14">
          <p:sp>
            <p:nvSpPr>
              <p:cNvPr id="25"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25"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6"/>
                <a:stretch>
                  <a:fillRect l="-1474" t="-7692" b="-27885"/>
                </a:stretch>
              </a:blipFill>
              <a:ln w="12700">
                <a:noFill/>
                <a:miter lim="800000"/>
                <a:headEnd/>
                <a:tailEnd/>
              </a:ln>
              <a:effectLst/>
            </p:spPr>
            <p:txBody>
              <a:bodyPr/>
              <a:lstStyle/>
              <a:p>
                <a:r>
                  <a:rPr lang="en-US">
                    <a:noFill/>
                  </a:rPr>
                  <a:t> </a:t>
                </a:r>
              </a:p>
            </p:txBody>
          </p:sp>
        </mc:Fallback>
      </mc:AlternateContent>
      <p:sp>
        <p:nvSpPr>
          <p:cNvPr id="26"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ChangeArrowheads="1"/>
          </p:cNvSpPr>
          <p:nvPr/>
        </p:nvSpPr>
        <p:spPr bwMode="auto">
          <a:xfrm>
            <a:off x="3749900" y="4995864"/>
            <a:ext cx="4991421" cy="649287"/>
          </a:xfrm>
          <a:prstGeom prst="rect">
            <a:avLst/>
          </a:prstGeom>
          <a:no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01060" name="Text Box 4"/>
              <p:cNvSpPr txBox="1">
                <a:spLocks noChangeArrowheads="1"/>
              </p:cNvSpPr>
              <p:nvPr/>
            </p:nvSpPr>
            <p:spPr bwMode="auto">
              <a:xfrm>
                <a:off x="4550536" y="5110522"/>
                <a:ext cx="3050835" cy="461665"/>
              </a:xfrm>
              <a:prstGeom prst="rect">
                <a:avLst/>
              </a:prstGeom>
              <a:noFill/>
              <a:ln w="12700">
                <a:noFill/>
                <a:miter lim="800000"/>
                <a:headEnd/>
                <a:tailEnd/>
              </a:ln>
              <a:effectLst/>
            </p:spPr>
            <p:txBody>
              <a:bodyPr wrap="none">
                <a:spAutoFit/>
              </a:bodyPr>
              <a:lstStyle/>
              <a:p>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(.67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.77) = .4582</a:t>
                </a:r>
              </a:p>
            </p:txBody>
          </p:sp>
        </mc:Choice>
        <mc:Fallback xmlns="">
          <p:sp>
            <p:nvSpPr>
              <p:cNvPr id="301060" name="Text Box 4"/>
              <p:cNvSpPr txBox="1">
                <a:spLocks noRot="1" noChangeAspect="1" noMove="1" noResize="1" noEditPoints="1" noAdjustHandles="1" noChangeArrowheads="1" noChangeShapeType="1" noTextEdit="1"/>
              </p:cNvSpPr>
              <p:nvPr/>
            </p:nvSpPr>
            <p:spPr bwMode="auto">
              <a:xfrm>
                <a:off x="4550536" y="5110522"/>
                <a:ext cx="3050835" cy="461665"/>
              </a:xfrm>
              <a:prstGeom prst="rect">
                <a:avLst/>
              </a:prstGeom>
              <a:blipFill rotWithShape="1">
                <a:blip r:embed="rId3"/>
                <a:stretch>
                  <a:fillRect l="-2595" t="-10526" r="-2395" b="-28947"/>
                </a:stretch>
              </a:blipFill>
              <a:ln w="12700">
                <a:noFill/>
                <a:miter lim="800000"/>
                <a:headEnd/>
                <a:tailEnd/>
              </a:ln>
              <a:effectLst/>
            </p:spPr>
            <p:txBody>
              <a:bodyPr/>
              <a:lstStyle/>
              <a:p>
                <a:r>
                  <a:rPr lang="en-US">
                    <a:noFill/>
                  </a:rPr>
                  <a:t> </a:t>
                </a:r>
              </a:p>
            </p:txBody>
          </p:sp>
        </mc:Fallback>
      </mc:AlternateContent>
      <p:sp>
        <p:nvSpPr>
          <p:cNvPr id="301205" name="Text Box 149"/>
          <p:cNvSpPr txBox="1">
            <a:spLocks noChangeArrowheads="1"/>
          </p:cNvSpPr>
          <p:nvPr/>
        </p:nvSpPr>
        <p:spPr bwMode="auto">
          <a:xfrm>
            <a:off x="1382988" y="1582738"/>
            <a:ext cx="9866712" cy="830997"/>
          </a:xfrm>
          <a:prstGeom prst="rect">
            <a:avLst/>
          </a:prstGeom>
          <a:noFill/>
          <a:ln w="12700">
            <a:noFill/>
            <a:miter lim="800000"/>
            <a:headEnd/>
            <a:tailEnd/>
          </a:ln>
          <a:effectLst/>
        </p:spPr>
        <p:txBody>
          <a:bodyPr wrap="square">
            <a:spAutoFit/>
          </a:bodyPr>
          <a:lstStyle/>
          <a:p>
            <a:pPr marL="1027113" indent="-1027113" algn="l"/>
            <a:r>
              <a:rPr lang="en-US" sz="2400" dirty="0">
                <a:solidFill>
                  <a:srgbClr val="000000"/>
                </a:solidFill>
                <a:effectLst/>
                <a:latin typeface="+mn-lt"/>
                <a:cs typeface="Arial" panose="020B0604020202020204" pitchFamily="34" charset="0"/>
              </a:rPr>
              <a:t>Step 5:  Calculate the area under the curve between the lower and upper  endpoints of the interval.</a:t>
            </a:r>
          </a:p>
        </p:txBody>
      </p:sp>
      <p:sp>
        <p:nvSpPr>
          <p:cNvPr id="301206" name="Text Box 150"/>
          <p:cNvSpPr txBox="1">
            <a:spLocks noChangeArrowheads="1"/>
          </p:cNvSpPr>
          <p:nvPr/>
        </p:nvSpPr>
        <p:spPr bwMode="auto">
          <a:xfrm>
            <a:off x="3567384" y="2439989"/>
            <a:ext cx="5016117" cy="461665"/>
          </a:xfrm>
          <a:prstGeom prst="rect">
            <a:avLst/>
          </a:prstGeom>
          <a:noFill/>
          <a:ln w="12700">
            <a:noFill/>
            <a:miter lim="800000"/>
            <a:headEnd/>
            <a:tailEnd/>
          </a:ln>
          <a:effectLst/>
        </p:spPr>
        <p:txBody>
          <a:bodyPr wrap="none">
            <a:spAutoFit/>
          </a:bodyPr>
          <a:lstStyle/>
          <a:p>
            <a:pPr algn="l"/>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(-.61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.61) =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.61) - </a:t>
            </a:r>
            <a:r>
              <a:rPr lang="en-US" sz="2400" i="1" dirty="0">
                <a:solidFill>
                  <a:srgbClr val="000000"/>
                </a:solidFill>
                <a:effectLst/>
                <a:latin typeface="+mn-lt"/>
                <a:cs typeface="Arial" panose="020B0604020202020204" pitchFamily="34" charset="0"/>
              </a:rPr>
              <a:t>P</a:t>
            </a:r>
            <a:r>
              <a:rPr lang="en-US" sz="2400" dirty="0">
                <a:solidFill>
                  <a:srgbClr val="000000"/>
                </a:solidFill>
                <a:effectLst/>
                <a:latin typeface="+mn-lt"/>
                <a:cs typeface="Arial" panose="020B0604020202020204" pitchFamily="34" charset="0"/>
              </a:rPr>
              <a:t>(</a:t>
            </a:r>
            <a:r>
              <a:rPr lang="en-US" sz="2400" i="1" dirty="0">
                <a:solidFill>
                  <a:srgbClr val="000000"/>
                </a:solidFill>
                <a:effectLst/>
                <a:latin typeface="+mn-lt"/>
                <a:cs typeface="Arial" panose="020B0604020202020204" pitchFamily="34" charset="0"/>
              </a:rPr>
              <a:t>z</a:t>
            </a:r>
            <a:r>
              <a:rPr lang="en-US" sz="2400" dirty="0">
                <a:solidFill>
                  <a:srgbClr val="000000"/>
                </a:solidFill>
                <a:effectLst/>
                <a:latin typeface="+mn-lt"/>
                <a:cs typeface="Arial" panose="020B0604020202020204" pitchFamily="34" charset="0"/>
              </a:rPr>
              <a:t> </a:t>
            </a:r>
            <a:r>
              <a:rPr lang="en-US" sz="2400" u="sng" dirty="0">
                <a:solidFill>
                  <a:srgbClr val="000000"/>
                </a:solidFill>
                <a:effectLst/>
                <a:latin typeface="+mn-lt"/>
                <a:cs typeface="Arial" panose="020B0604020202020204" pitchFamily="34" charset="0"/>
              </a:rPr>
              <a:t>&lt;</a:t>
            </a:r>
            <a:r>
              <a:rPr lang="en-US" sz="2400" dirty="0">
                <a:solidFill>
                  <a:srgbClr val="000000"/>
                </a:solidFill>
                <a:effectLst/>
                <a:latin typeface="+mn-lt"/>
                <a:cs typeface="Arial" panose="020B0604020202020204" pitchFamily="34" charset="0"/>
              </a:rPr>
              <a:t> -.61)</a:t>
            </a:r>
          </a:p>
        </p:txBody>
      </p:sp>
      <p:sp>
        <p:nvSpPr>
          <p:cNvPr id="301207" name="Text Box 151"/>
          <p:cNvSpPr txBox="1">
            <a:spLocks noChangeArrowheads="1"/>
          </p:cNvSpPr>
          <p:nvPr/>
        </p:nvSpPr>
        <p:spPr bwMode="auto">
          <a:xfrm>
            <a:off x="5547830" y="2878139"/>
            <a:ext cx="2037737" cy="461665"/>
          </a:xfrm>
          <a:prstGeom prst="rect">
            <a:avLst/>
          </a:prstGeom>
          <a:noFill/>
          <a:ln w="12700">
            <a:noFill/>
            <a:miter lim="800000"/>
            <a:headEnd/>
            <a:tailEnd/>
          </a:ln>
          <a:effectLst/>
        </p:spPr>
        <p:txBody>
          <a:bodyPr wrap="none">
            <a:spAutoFit/>
          </a:bodyPr>
          <a:lstStyle/>
          <a:p>
            <a:pPr algn="l"/>
            <a:r>
              <a:rPr lang="en-US" sz="2400" dirty="0">
                <a:solidFill>
                  <a:srgbClr val="000000"/>
                </a:solidFill>
                <a:effectLst/>
                <a:latin typeface="+mn-lt"/>
                <a:cs typeface="Arial" panose="020B0604020202020204" pitchFamily="34" charset="0"/>
              </a:rPr>
              <a:t>= .7291 - .2709</a:t>
            </a:r>
          </a:p>
        </p:txBody>
      </p:sp>
      <p:sp>
        <p:nvSpPr>
          <p:cNvPr id="301208" name="Text Box 152"/>
          <p:cNvSpPr txBox="1">
            <a:spLocks noChangeArrowheads="1"/>
          </p:cNvSpPr>
          <p:nvPr/>
        </p:nvSpPr>
        <p:spPr bwMode="auto">
          <a:xfrm>
            <a:off x="5567564" y="3278189"/>
            <a:ext cx="1175322" cy="461665"/>
          </a:xfrm>
          <a:prstGeom prst="rect">
            <a:avLst/>
          </a:prstGeom>
          <a:noFill/>
          <a:ln w="12700">
            <a:noFill/>
            <a:miter lim="800000"/>
            <a:headEnd/>
            <a:tailEnd/>
          </a:ln>
          <a:effectLst/>
        </p:spPr>
        <p:txBody>
          <a:bodyPr wrap="none">
            <a:spAutoFit/>
          </a:bodyPr>
          <a:lstStyle/>
          <a:p>
            <a:pPr algn="l"/>
            <a:r>
              <a:rPr lang="en-US" sz="2400" dirty="0">
                <a:solidFill>
                  <a:srgbClr val="000000"/>
                </a:solidFill>
                <a:effectLst/>
                <a:latin typeface="+mn-lt"/>
                <a:cs typeface="Arial" panose="020B0604020202020204" pitchFamily="34" charset="0"/>
              </a:rPr>
              <a:t>=  .4582</a:t>
            </a:r>
          </a:p>
        </p:txBody>
      </p:sp>
      <p:sp>
        <p:nvSpPr>
          <p:cNvPr id="301209" name="Text Box 153"/>
          <p:cNvSpPr txBox="1">
            <a:spLocks noChangeArrowheads="1"/>
          </p:cNvSpPr>
          <p:nvPr/>
        </p:nvSpPr>
        <p:spPr bwMode="auto">
          <a:xfrm>
            <a:off x="2306472" y="3806651"/>
            <a:ext cx="8516203" cy="1200329"/>
          </a:xfrm>
          <a:prstGeom prst="rect">
            <a:avLst/>
          </a:prstGeom>
          <a:noFill/>
          <a:ln w="12700">
            <a:noFill/>
            <a:miter lim="800000"/>
            <a:headEnd/>
            <a:tailEnd/>
          </a:ln>
          <a:effectLst/>
        </p:spPr>
        <p:txBody>
          <a:bodyPr wrap="square">
            <a:spAutoFit/>
          </a:bodyPr>
          <a:lstStyle/>
          <a:p>
            <a:pPr algn="l"/>
            <a:r>
              <a:rPr lang="en-US" sz="2400" dirty="0">
                <a:solidFill>
                  <a:srgbClr val="000000"/>
                </a:solidFill>
                <a:effectLst/>
                <a:latin typeface="+mn-lt"/>
                <a:cs typeface="Arial" panose="020B0604020202020204" pitchFamily="34" charset="0"/>
              </a:rPr>
              <a:t>The probability that </a:t>
            </a:r>
            <a:r>
              <a:rPr lang="en-US" sz="2400">
                <a:solidFill>
                  <a:srgbClr val="000000"/>
                </a:solidFill>
                <a:effectLst/>
                <a:latin typeface="+mn-lt"/>
                <a:cs typeface="Arial" panose="020B0604020202020204" pitchFamily="34" charset="0"/>
              </a:rPr>
              <a:t>the </a:t>
            </a:r>
            <a:r>
              <a:rPr lang="en-US" sz="2400" dirty="0">
                <a:solidFill>
                  <a:srgbClr val="000000"/>
                </a:solidFill>
                <a:effectLst/>
                <a:latin typeface="+mn-lt"/>
                <a:cs typeface="Arial" panose="020B0604020202020204" pitchFamily="34" charset="0"/>
              </a:rPr>
              <a:t>estimate</a:t>
            </a:r>
            <a:r>
              <a:rPr lang="en-US" sz="2400">
                <a:solidFill>
                  <a:srgbClr val="000000"/>
                </a:solidFill>
                <a:effectLst/>
                <a:latin typeface="+mn-lt"/>
                <a:cs typeface="Arial" panose="020B0604020202020204" pitchFamily="34" charset="0"/>
              </a:rPr>
              <a:t> of the population proportion </a:t>
            </a:r>
            <a:r>
              <a:rPr lang="en-US" sz="2400" dirty="0">
                <a:solidFill>
                  <a:srgbClr val="000000"/>
                </a:solidFill>
                <a:effectLst/>
                <a:latin typeface="+mn-lt"/>
                <a:cs typeface="Arial" panose="020B0604020202020204" pitchFamily="34" charset="0"/>
              </a:rPr>
              <a:t>of </a:t>
            </a:r>
            <a:r>
              <a:rPr lang="en-US" sz="2400">
                <a:solidFill>
                  <a:srgbClr val="000000"/>
                </a:solidFill>
                <a:effectLst/>
                <a:latin typeface="+mn-lt"/>
                <a:cs typeface="Arial" panose="020B0604020202020204" pitchFamily="34" charset="0"/>
              </a:rPr>
              <a:t>applicants desiring on-campus housing is within </a:t>
            </a:r>
            <a:r>
              <a:rPr lang="en-US" sz="2400" dirty="0">
                <a:solidFill>
                  <a:srgbClr val="000000"/>
                </a:solidFill>
                <a:effectLst/>
                <a:latin typeface="+mn-lt"/>
                <a:cs typeface="Arial" panose="020B0604020202020204" pitchFamily="34" charset="0"/>
              </a:rPr>
              <a:t>plus</a:t>
            </a:r>
            <a:r>
              <a:rPr lang="en-US" sz="2400">
                <a:solidFill>
                  <a:srgbClr val="000000"/>
                </a:solidFill>
                <a:effectLst/>
                <a:latin typeface="+mn-lt"/>
                <a:cs typeface="Arial" panose="020B0604020202020204" pitchFamily="34" charset="0"/>
              </a:rPr>
              <a:t> or minus . 05 </a:t>
            </a:r>
            <a:r>
              <a:rPr lang="en-US" sz="2400" dirty="0">
                <a:solidFill>
                  <a:srgbClr val="000000"/>
                </a:solidFill>
                <a:effectLst/>
                <a:latin typeface="+mn-lt"/>
                <a:cs typeface="Arial" panose="020B0604020202020204" pitchFamily="34" charset="0"/>
              </a:rPr>
              <a:t>of the actual population proportion :</a:t>
            </a:r>
          </a:p>
        </p:txBody>
      </p:sp>
      <p:sp>
        <p:nvSpPr>
          <p:cNvPr id="2" name="Slide Number Placeholder 1"/>
          <p:cNvSpPr>
            <a:spLocks noGrp="1"/>
          </p:cNvSpPr>
          <p:nvPr>
            <p:ph type="sldNum" sz="quarter" idx="12"/>
          </p:nvPr>
        </p:nvSpPr>
        <p:spPr/>
        <p:txBody>
          <a:bodyPr/>
          <a:lstStyle/>
          <a:p>
            <a:fld id="{949EBC64-41CB-41B8-B6DF-9B1367312BD4}" type="slidenum">
              <a:rPr lang="en-US" smtClean="0"/>
              <a:t>52</a:t>
            </a:fld>
            <a:endParaRPr lang="en-US"/>
          </a:p>
        </p:txBody>
      </p:sp>
      <mc:AlternateContent xmlns:mc="http://schemas.openxmlformats.org/markup-compatibility/2006" xmlns:a14="http://schemas.microsoft.com/office/drawing/2010/main">
        <mc:Choice Requires="a14">
          <p:sp>
            <p:nvSpPr>
              <p:cNvPr id="13"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13"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4"/>
                <a:stretch>
                  <a:fillRect l="-1474" t="-7692" b="-27885"/>
                </a:stretch>
              </a:blipFill>
              <a:ln w="12700">
                <a:noFill/>
                <a:miter lim="800000"/>
                <a:headEnd/>
                <a:tailEnd/>
              </a:ln>
              <a:effectLst/>
            </p:spPr>
            <p:txBody>
              <a:bodyPr/>
              <a:lstStyle/>
              <a:p>
                <a:r>
                  <a:rPr lang="en-US">
                    <a:noFill/>
                  </a:rPr>
                  <a:t> </a:t>
                </a:r>
              </a:p>
            </p:txBody>
          </p:sp>
        </mc:Fallback>
      </mc:AlternateContent>
      <p:sp>
        <p:nvSpPr>
          <p:cNvPr id="14"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50" name="Freeform 146"/>
          <p:cNvSpPr>
            <a:spLocks/>
          </p:cNvSpPr>
          <p:nvPr/>
        </p:nvSpPr>
        <p:spPr bwMode="auto">
          <a:xfrm>
            <a:off x="3721123" y="2121960"/>
            <a:ext cx="4429461" cy="3048000"/>
          </a:xfrm>
          <a:custGeom>
            <a:avLst/>
            <a:gdLst/>
            <a:ahLst/>
            <a:cxnLst>
              <a:cxn ang="0">
                <a:pos x="1335" y="15"/>
              </a:cxn>
              <a:cxn ang="0">
                <a:pos x="1245" y="108"/>
              </a:cxn>
              <a:cxn ang="0">
                <a:pos x="1184" y="213"/>
              </a:cxn>
              <a:cxn ang="0">
                <a:pos x="1128" y="317"/>
              </a:cxn>
              <a:cxn ang="0">
                <a:pos x="1079" y="431"/>
              </a:cxn>
              <a:cxn ang="0">
                <a:pos x="1041" y="531"/>
              </a:cxn>
              <a:cxn ang="0">
                <a:pos x="1005" y="635"/>
              </a:cxn>
              <a:cxn ang="0">
                <a:pos x="968" y="747"/>
              </a:cxn>
              <a:cxn ang="0">
                <a:pos x="931" y="866"/>
              </a:cxn>
              <a:cxn ang="0">
                <a:pos x="905" y="982"/>
              </a:cxn>
              <a:cxn ang="0">
                <a:pos x="877" y="1074"/>
              </a:cxn>
              <a:cxn ang="0">
                <a:pos x="837" y="1194"/>
              </a:cxn>
              <a:cxn ang="0">
                <a:pos x="793" y="1292"/>
              </a:cxn>
              <a:cxn ang="0">
                <a:pos x="737" y="1414"/>
              </a:cxn>
              <a:cxn ang="0">
                <a:pos x="667" y="1524"/>
              </a:cxn>
              <a:cxn ang="0">
                <a:pos x="585" y="1620"/>
              </a:cxn>
              <a:cxn ang="0">
                <a:pos x="489" y="1686"/>
              </a:cxn>
              <a:cxn ang="0">
                <a:pos x="373" y="1748"/>
              </a:cxn>
              <a:cxn ang="0">
                <a:pos x="273" y="1788"/>
              </a:cxn>
              <a:cxn ang="0">
                <a:pos x="181" y="1824"/>
              </a:cxn>
              <a:cxn ang="0">
                <a:pos x="57" y="1864"/>
              </a:cxn>
              <a:cxn ang="0">
                <a:pos x="0" y="1889"/>
              </a:cxn>
              <a:cxn ang="0">
                <a:pos x="2825" y="1890"/>
              </a:cxn>
              <a:cxn ang="0">
                <a:pos x="2745" y="1852"/>
              </a:cxn>
              <a:cxn ang="0">
                <a:pos x="2649" y="1824"/>
              </a:cxn>
              <a:cxn ang="0">
                <a:pos x="2517" y="1778"/>
              </a:cxn>
              <a:cxn ang="0">
                <a:pos x="2389" y="1726"/>
              </a:cxn>
              <a:cxn ang="0">
                <a:pos x="2297" y="1678"/>
              </a:cxn>
              <a:cxn ang="0">
                <a:pos x="2245" y="1638"/>
              </a:cxn>
              <a:cxn ang="0">
                <a:pos x="2175" y="1568"/>
              </a:cxn>
              <a:cxn ang="0">
                <a:pos x="2096" y="1454"/>
              </a:cxn>
              <a:cxn ang="0">
                <a:pos x="2045" y="1362"/>
              </a:cxn>
              <a:cxn ang="0">
                <a:pos x="2003" y="1276"/>
              </a:cxn>
              <a:cxn ang="0">
                <a:pos x="1961" y="1180"/>
              </a:cxn>
              <a:cxn ang="0">
                <a:pos x="1925" y="1078"/>
              </a:cxn>
              <a:cxn ang="0">
                <a:pos x="1891" y="982"/>
              </a:cxn>
              <a:cxn ang="0">
                <a:pos x="1855" y="854"/>
              </a:cxn>
              <a:cxn ang="0">
                <a:pos x="1821" y="744"/>
              </a:cxn>
              <a:cxn ang="0">
                <a:pos x="1776" y="596"/>
              </a:cxn>
              <a:cxn ang="0">
                <a:pos x="1728" y="471"/>
              </a:cxn>
              <a:cxn ang="0">
                <a:pos x="1682" y="357"/>
              </a:cxn>
              <a:cxn ang="0">
                <a:pos x="1653" y="300"/>
              </a:cxn>
              <a:cxn ang="0">
                <a:pos x="1605" y="200"/>
              </a:cxn>
              <a:cxn ang="0">
                <a:pos x="1559" y="131"/>
              </a:cxn>
              <a:cxn ang="0">
                <a:pos x="1500" y="54"/>
              </a:cxn>
              <a:cxn ang="0">
                <a:pos x="1431" y="6"/>
              </a:cxn>
            </a:cxnLst>
            <a:rect l="0" t="0" r="r" b="b"/>
            <a:pathLst>
              <a:path w="2825" h="1920">
                <a:moveTo>
                  <a:pt x="1405" y="0"/>
                </a:moveTo>
                <a:lnTo>
                  <a:pt x="1371" y="0"/>
                </a:lnTo>
                <a:lnTo>
                  <a:pt x="1335" y="15"/>
                </a:lnTo>
                <a:lnTo>
                  <a:pt x="1301" y="44"/>
                </a:lnTo>
                <a:lnTo>
                  <a:pt x="1274" y="74"/>
                </a:lnTo>
                <a:lnTo>
                  <a:pt x="1245" y="108"/>
                </a:lnTo>
                <a:lnTo>
                  <a:pt x="1221" y="144"/>
                </a:lnTo>
                <a:lnTo>
                  <a:pt x="1203" y="174"/>
                </a:lnTo>
                <a:lnTo>
                  <a:pt x="1184" y="213"/>
                </a:lnTo>
                <a:lnTo>
                  <a:pt x="1164" y="246"/>
                </a:lnTo>
                <a:lnTo>
                  <a:pt x="1149" y="279"/>
                </a:lnTo>
                <a:lnTo>
                  <a:pt x="1128" y="317"/>
                </a:lnTo>
                <a:lnTo>
                  <a:pt x="1113" y="356"/>
                </a:lnTo>
                <a:lnTo>
                  <a:pt x="1095" y="395"/>
                </a:lnTo>
                <a:lnTo>
                  <a:pt x="1079" y="431"/>
                </a:lnTo>
                <a:lnTo>
                  <a:pt x="1067" y="467"/>
                </a:lnTo>
                <a:lnTo>
                  <a:pt x="1053" y="500"/>
                </a:lnTo>
                <a:lnTo>
                  <a:pt x="1041" y="531"/>
                </a:lnTo>
                <a:lnTo>
                  <a:pt x="1029" y="563"/>
                </a:lnTo>
                <a:lnTo>
                  <a:pt x="1016" y="602"/>
                </a:lnTo>
                <a:lnTo>
                  <a:pt x="1005" y="635"/>
                </a:lnTo>
                <a:lnTo>
                  <a:pt x="992" y="671"/>
                </a:lnTo>
                <a:lnTo>
                  <a:pt x="980" y="710"/>
                </a:lnTo>
                <a:lnTo>
                  <a:pt x="968" y="747"/>
                </a:lnTo>
                <a:lnTo>
                  <a:pt x="959" y="780"/>
                </a:lnTo>
                <a:lnTo>
                  <a:pt x="948" y="821"/>
                </a:lnTo>
                <a:lnTo>
                  <a:pt x="931" y="866"/>
                </a:lnTo>
                <a:lnTo>
                  <a:pt x="927" y="902"/>
                </a:lnTo>
                <a:lnTo>
                  <a:pt x="915" y="942"/>
                </a:lnTo>
                <a:lnTo>
                  <a:pt x="905" y="982"/>
                </a:lnTo>
                <a:lnTo>
                  <a:pt x="893" y="1014"/>
                </a:lnTo>
                <a:lnTo>
                  <a:pt x="885" y="1044"/>
                </a:lnTo>
                <a:lnTo>
                  <a:pt x="877" y="1074"/>
                </a:lnTo>
                <a:lnTo>
                  <a:pt x="865" y="1112"/>
                </a:lnTo>
                <a:lnTo>
                  <a:pt x="851" y="1154"/>
                </a:lnTo>
                <a:lnTo>
                  <a:pt x="837" y="1194"/>
                </a:lnTo>
                <a:lnTo>
                  <a:pt x="825" y="1226"/>
                </a:lnTo>
                <a:lnTo>
                  <a:pt x="805" y="1268"/>
                </a:lnTo>
                <a:lnTo>
                  <a:pt x="793" y="1292"/>
                </a:lnTo>
                <a:lnTo>
                  <a:pt x="777" y="1334"/>
                </a:lnTo>
                <a:lnTo>
                  <a:pt x="755" y="1376"/>
                </a:lnTo>
                <a:lnTo>
                  <a:pt x="737" y="1414"/>
                </a:lnTo>
                <a:lnTo>
                  <a:pt x="715" y="1454"/>
                </a:lnTo>
                <a:lnTo>
                  <a:pt x="693" y="1488"/>
                </a:lnTo>
                <a:lnTo>
                  <a:pt x="667" y="1524"/>
                </a:lnTo>
                <a:lnTo>
                  <a:pt x="641" y="1558"/>
                </a:lnTo>
                <a:lnTo>
                  <a:pt x="621" y="1584"/>
                </a:lnTo>
                <a:lnTo>
                  <a:pt x="585" y="1620"/>
                </a:lnTo>
                <a:lnTo>
                  <a:pt x="559" y="1638"/>
                </a:lnTo>
                <a:lnTo>
                  <a:pt x="531" y="1662"/>
                </a:lnTo>
                <a:lnTo>
                  <a:pt x="489" y="1686"/>
                </a:lnTo>
                <a:lnTo>
                  <a:pt x="443" y="1714"/>
                </a:lnTo>
                <a:lnTo>
                  <a:pt x="403" y="1732"/>
                </a:lnTo>
                <a:lnTo>
                  <a:pt x="373" y="1748"/>
                </a:lnTo>
                <a:lnTo>
                  <a:pt x="345" y="1764"/>
                </a:lnTo>
                <a:lnTo>
                  <a:pt x="309" y="1776"/>
                </a:lnTo>
                <a:lnTo>
                  <a:pt x="273" y="1788"/>
                </a:lnTo>
                <a:lnTo>
                  <a:pt x="251" y="1798"/>
                </a:lnTo>
                <a:lnTo>
                  <a:pt x="219" y="1806"/>
                </a:lnTo>
                <a:lnTo>
                  <a:pt x="181" y="1824"/>
                </a:lnTo>
                <a:lnTo>
                  <a:pt x="141" y="1836"/>
                </a:lnTo>
                <a:lnTo>
                  <a:pt x="93" y="1852"/>
                </a:lnTo>
                <a:lnTo>
                  <a:pt x="57" y="1864"/>
                </a:lnTo>
                <a:lnTo>
                  <a:pt x="27" y="1872"/>
                </a:lnTo>
                <a:lnTo>
                  <a:pt x="1" y="1878"/>
                </a:lnTo>
                <a:lnTo>
                  <a:pt x="0" y="1889"/>
                </a:lnTo>
                <a:lnTo>
                  <a:pt x="0" y="1920"/>
                </a:lnTo>
                <a:lnTo>
                  <a:pt x="2825" y="1918"/>
                </a:lnTo>
                <a:lnTo>
                  <a:pt x="2825" y="1890"/>
                </a:lnTo>
                <a:lnTo>
                  <a:pt x="2823" y="1874"/>
                </a:lnTo>
                <a:lnTo>
                  <a:pt x="2775" y="1862"/>
                </a:lnTo>
                <a:lnTo>
                  <a:pt x="2745" y="1852"/>
                </a:lnTo>
                <a:lnTo>
                  <a:pt x="2715" y="1846"/>
                </a:lnTo>
                <a:lnTo>
                  <a:pt x="2679" y="1834"/>
                </a:lnTo>
                <a:lnTo>
                  <a:pt x="2649" y="1824"/>
                </a:lnTo>
                <a:lnTo>
                  <a:pt x="2611" y="1814"/>
                </a:lnTo>
                <a:lnTo>
                  <a:pt x="2559" y="1796"/>
                </a:lnTo>
                <a:lnTo>
                  <a:pt x="2517" y="1778"/>
                </a:lnTo>
                <a:lnTo>
                  <a:pt x="2473" y="1764"/>
                </a:lnTo>
                <a:lnTo>
                  <a:pt x="2425" y="1742"/>
                </a:lnTo>
                <a:lnTo>
                  <a:pt x="2389" y="1726"/>
                </a:lnTo>
                <a:lnTo>
                  <a:pt x="2349" y="1708"/>
                </a:lnTo>
                <a:lnTo>
                  <a:pt x="2319" y="1694"/>
                </a:lnTo>
                <a:lnTo>
                  <a:pt x="2297" y="1678"/>
                </a:lnTo>
                <a:lnTo>
                  <a:pt x="2281" y="1670"/>
                </a:lnTo>
                <a:lnTo>
                  <a:pt x="2261" y="1656"/>
                </a:lnTo>
                <a:lnTo>
                  <a:pt x="2245" y="1638"/>
                </a:lnTo>
                <a:lnTo>
                  <a:pt x="2225" y="1620"/>
                </a:lnTo>
                <a:lnTo>
                  <a:pt x="2201" y="1598"/>
                </a:lnTo>
                <a:lnTo>
                  <a:pt x="2175" y="1568"/>
                </a:lnTo>
                <a:lnTo>
                  <a:pt x="2142" y="1526"/>
                </a:lnTo>
                <a:lnTo>
                  <a:pt x="2120" y="1491"/>
                </a:lnTo>
                <a:lnTo>
                  <a:pt x="2096" y="1454"/>
                </a:lnTo>
                <a:lnTo>
                  <a:pt x="2077" y="1424"/>
                </a:lnTo>
                <a:lnTo>
                  <a:pt x="2059" y="1390"/>
                </a:lnTo>
                <a:lnTo>
                  <a:pt x="2045" y="1362"/>
                </a:lnTo>
                <a:lnTo>
                  <a:pt x="2033" y="1338"/>
                </a:lnTo>
                <a:lnTo>
                  <a:pt x="2015" y="1308"/>
                </a:lnTo>
                <a:lnTo>
                  <a:pt x="2003" y="1276"/>
                </a:lnTo>
                <a:lnTo>
                  <a:pt x="1989" y="1248"/>
                </a:lnTo>
                <a:lnTo>
                  <a:pt x="1975" y="1218"/>
                </a:lnTo>
                <a:lnTo>
                  <a:pt x="1961" y="1180"/>
                </a:lnTo>
                <a:lnTo>
                  <a:pt x="1947" y="1136"/>
                </a:lnTo>
                <a:lnTo>
                  <a:pt x="1933" y="1108"/>
                </a:lnTo>
                <a:lnTo>
                  <a:pt x="1925" y="1078"/>
                </a:lnTo>
                <a:lnTo>
                  <a:pt x="1915" y="1048"/>
                </a:lnTo>
                <a:lnTo>
                  <a:pt x="1903" y="1016"/>
                </a:lnTo>
                <a:lnTo>
                  <a:pt x="1891" y="982"/>
                </a:lnTo>
                <a:lnTo>
                  <a:pt x="1879" y="936"/>
                </a:lnTo>
                <a:lnTo>
                  <a:pt x="1867" y="896"/>
                </a:lnTo>
                <a:lnTo>
                  <a:pt x="1855" y="854"/>
                </a:lnTo>
                <a:lnTo>
                  <a:pt x="1845" y="818"/>
                </a:lnTo>
                <a:lnTo>
                  <a:pt x="1839" y="794"/>
                </a:lnTo>
                <a:lnTo>
                  <a:pt x="1821" y="744"/>
                </a:lnTo>
                <a:lnTo>
                  <a:pt x="1809" y="708"/>
                </a:lnTo>
                <a:lnTo>
                  <a:pt x="1790" y="639"/>
                </a:lnTo>
                <a:lnTo>
                  <a:pt x="1776" y="596"/>
                </a:lnTo>
                <a:lnTo>
                  <a:pt x="1760" y="554"/>
                </a:lnTo>
                <a:lnTo>
                  <a:pt x="1745" y="515"/>
                </a:lnTo>
                <a:lnTo>
                  <a:pt x="1728" y="471"/>
                </a:lnTo>
                <a:lnTo>
                  <a:pt x="1713" y="426"/>
                </a:lnTo>
                <a:lnTo>
                  <a:pt x="1701" y="404"/>
                </a:lnTo>
                <a:lnTo>
                  <a:pt x="1682" y="357"/>
                </a:lnTo>
                <a:lnTo>
                  <a:pt x="1691" y="378"/>
                </a:lnTo>
                <a:lnTo>
                  <a:pt x="1668" y="327"/>
                </a:lnTo>
                <a:lnTo>
                  <a:pt x="1653" y="300"/>
                </a:lnTo>
                <a:lnTo>
                  <a:pt x="1632" y="257"/>
                </a:lnTo>
                <a:lnTo>
                  <a:pt x="1617" y="224"/>
                </a:lnTo>
                <a:lnTo>
                  <a:pt x="1605" y="200"/>
                </a:lnTo>
                <a:lnTo>
                  <a:pt x="1590" y="174"/>
                </a:lnTo>
                <a:lnTo>
                  <a:pt x="1581" y="159"/>
                </a:lnTo>
                <a:lnTo>
                  <a:pt x="1559" y="131"/>
                </a:lnTo>
                <a:lnTo>
                  <a:pt x="1545" y="107"/>
                </a:lnTo>
                <a:lnTo>
                  <a:pt x="1521" y="77"/>
                </a:lnTo>
                <a:lnTo>
                  <a:pt x="1500" y="54"/>
                </a:lnTo>
                <a:lnTo>
                  <a:pt x="1476" y="32"/>
                </a:lnTo>
                <a:lnTo>
                  <a:pt x="1455" y="18"/>
                </a:lnTo>
                <a:lnTo>
                  <a:pt x="1431" y="6"/>
                </a:lnTo>
                <a:lnTo>
                  <a:pt x="1405" y="0"/>
                </a:lnTo>
              </a:path>
            </a:pathLst>
          </a:custGeom>
          <a:solidFill>
            <a:schemeClr val="bg1">
              <a:lumMod val="8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303251" name="Freeform 147"/>
          <p:cNvSpPr>
            <a:spLocks/>
          </p:cNvSpPr>
          <p:nvPr/>
        </p:nvSpPr>
        <p:spPr bwMode="auto">
          <a:xfrm>
            <a:off x="5180239" y="2120374"/>
            <a:ext cx="1521167" cy="3057525"/>
          </a:xfrm>
          <a:custGeom>
            <a:avLst/>
            <a:gdLst/>
            <a:ahLst/>
            <a:cxnLst>
              <a:cxn ang="0">
                <a:pos x="451" y="0"/>
              </a:cxn>
              <a:cxn ang="0">
                <a:pos x="485" y="5"/>
              </a:cxn>
              <a:cxn ang="0">
                <a:pos x="515" y="15"/>
              </a:cxn>
              <a:cxn ang="0">
                <a:pos x="549" y="45"/>
              </a:cxn>
              <a:cxn ang="0">
                <a:pos x="580" y="75"/>
              </a:cxn>
              <a:cxn ang="0">
                <a:pos x="606" y="109"/>
              </a:cxn>
              <a:cxn ang="0">
                <a:pos x="630" y="145"/>
              </a:cxn>
              <a:cxn ang="0">
                <a:pos x="648" y="175"/>
              </a:cxn>
              <a:cxn ang="0">
                <a:pos x="671" y="212"/>
              </a:cxn>
              <a:cxn ang="0">
                <a:pos x="692" y="249"/>
              </a:cxn>
              <a:cxn ang="0">
                <a:pos x="712" y="288"/>
              </a:cxn>
              <a:cxn ang="0">
                <a:pos x="730" y="329"/>
              </a:cxn>
              <a:cxn ang="0">
                <a:pos x="746" y="363"/>
              </a:cxn>
              <a:cxn ang="0">
                <a:pos x="760" y="396"/>
              </a:cxn>
              <a:cxn ang="0">
                <a:pos x="775" y="434"/>
              </a:cxn>
              <a:cxn ang="0">
                <a:pos x="787" y="465"/>
              </a:cxn>
              <a:cxn ang="0">
                <a:pos x="800" y="497"/>
              </a:cxn>
              <a:cxn ang="0">
                <a:pos x="812" y="530"/>
              </a:cxn>
              <a:cxn ang="0">
                <a:pos x="827" y="567"/>
              </a:cxn>
              <a:cxn ang="0">
                <a:pos x="841" y="606"/>
              </a:cxn>
              <a:cxn ang="0">
                <a:pos x="853" y="645"/>
              </a:cxn>
              <a:cxn ang="0">
                <a:pos x="866" y="681"/>
              </a:cxn>
              <a:cxn ang="0">
                <a:pos x="880" y="726"/>
              </a:cxn>
              <a:cxn ang="0">
                <a:pos x="889" y="756"/>
              </a:cxn>
              <a:cxn ang="0">
                <a:pos x="897" y="783"/>
              </a:cxn>
              <a:cxn ang="0">
                <a:pos x="910" y="822"/>
              </a:cxn>
              <a:cxn ang="0">
                <a:pos x="922" y="866"/>
              </a:cxn>
              <a:cxn ang="0">
                <a:pos x="931" y="899"/>
              </a:cxn>
              <a:cxn ang="0">
                <a:pos x="935" y="1926"/>
              </a:cxn>
              <a:cxn ang="0">
                <a:pos x="0" y="1923"/>
              </a:cxn>
              <a:cxn ang="0">
                <a:pos x="2" y="849"/>
              </a:cxn>
              <a:cxn ang="0">
                <a:pos x="19" y="797"/>
              </a:cxn>
              <a:cxn ang="0">
                <a:pos x="31" y="750"/>
              </a:cxn>
              <a:cxn ang="0">
                <a:pos x="43" y="713"/>
              </a:cxn>
              <a:cxn ang="0">
                <a:pos x="61" y="659"/>
              </a:cxn>
              <a:cxn ang="0">
                <a:pos x="76" y="609"/>
              </a:cxn>
              <a:cxn ang="0">
                <a:pos x="91" y="570"/>
              </a:cxn>
              <a:cxn ang="0">
                <a:pos x="101" y="536"/>
              </a:cxn>
              <a:cxn ang="0">
                <a:pos x="116" y="495"/>
              </a:cxn>
              <a:cxn ang="0">
                <a:pos x="130" y="461"/>
              </a:cxn>
              <a:cxn ang="0">
                <a:pos x="145" y="420"/>
              </a:cxn>
              <a:cxn ang="0">
                <a:pos x="170" y="365"/>
              </a:cxn>
              <a:cxn ang="0">
                <a:pos x="160" y="389"/>
              </a:cxn>
              <a:cxn ang="0">
                <a:pos x="182" y="336"/>
              </a:cxn>
              <a:cxn ang="0">
                <a:pos x="199" y="302"/>
              </a:cxn>
              <a:cxn ang="0">
                <a:pos x="212" y="275"/>
              </a:cxn>
              <a:cxn ang="0">
                <a:pos x="233" y="236"/>
              </a:cxn>
              <a:cxn ang="0">
                <a:pos x="244" y="213"/>
              </a:cxn>
              <a:cxn ang="0">
                <a:pos x="271" y="163"/>
              </a:cxn>
              <a:cxn ang="0">
                <a:pos x="280" y="152"/>
              </a:cxn>
              <a:cxn ang="0">
                <a:pos x="291" y="137"/>
              </a:cxn>
              <a:cxn ang="0">
                <a:pos x="287" y="143"/>
              </a:cxn>
              <a:cxn ang="0">
                <a:pos x="259" y="183"/>
              </a:cxn>
              <a:cxn ang="0">
                <a:pos x="251" y="200"/>
              </a:cxn>
              <a:cxn ang="0">
                <a:pos x="267" y="173"/>
              </a:cxn>
              <a:cxn ang="0">
                <a:pos x="274" y="158"/>
              </a:cxn>
              <a:cxn ang="0">
                <a:pos x="303" y="115"/>
              </a:cxn>
              <a:cxn ang="0">
                <a:pos x="327" y="85"/>
              </a:cxn>
              <a:cxn ang="0">
                <a:pos x="351" y="57"/>
              </a:cxn>
              <a:cxn ang="0">
                <a:pos x="373" y="36"/>
              </a:cxn>
              <a:cxn ang="0">
                <a:pos x="394" y="19"/>
              </a:cxn>
              <a:cxn ang="0">
                <a:pos x="418" y="7"/>
              </a:cxn>
              <a:cxn ang="0">
                <a:pos x="451" y="2"/>
              </a:cxn>
            </a:cxnLst>
            <a:rect l="0" t="0" r="r" b="b"/>
            <a:pathLst>
              <a:path w="935" h="1926">
                <a:moveTo>
                  <a:pt x="451" y="0"/>
                </a:moveTo>
                <a:lnTo>
                  <a:pt x="485" y="5"/>
                </a:lnTo>
                <a:lnTo>
                  <a:pt x="515" y="15"/>
                </a:lnTo>
                <a:lnTo>
                  <a:pt x="549" y="45"/>
                </a:lnTo>
                <a:lnTo>
                  <a:pt x="580" y="75"/>
                </a:lnTo>
                <a:lnTo>
                  <a:pt x="606" y="109"/>
                </a:lnTo>
                <a:lnTo>
                  <a:pt x="630" y="145"/>
                </a:lnTo>
                <a:lnTo>
                  <a:pt x="648" y="175"/>
                </a:lnTo>
                <a:lnTo>
                  <a:pt x="671" y="212"/>
                </a:lnTo>
                <a:lnTo>
                  <a:pt x="692" y="249"/>
                </a:lnTo>
                <a:lnTo>
                  <a:pt x="712" y="288"/>
                </a:lnTo>
                <a:lnTo>
                  <a:pt x="730" y="329"/>
                </a:lnTo>
                <a:lnTo>
                  <a:pt x="746" y="363"/>
                </a:lnTo>
                <a:lnTo>
                  <a:pt x="760" y="396"/>
                </a:lnTo>
                <a:lnTo>
                  <a:pt x="775" y="434"/>
                </a:lnTo>
                <a:lnTo>
                  <a:pt x="787" y="465"/>
                </a:lnTo>
                <a:lnTo>
                  <a:pt x="800" y="497"/>
                </a:lnTo>
                <a:lnTo>
                  <a:pt x="812" y="530"/>
                </a:lnTo>
                <a:lnTo>
                  <a:pt x="827" y="567"/>
                </a:lnTo>
                <a:lnTo>
                  <a:pt x="841" y="606"/>
                </a:lnTo>
                <a:lnTo>
                  <a:pt x="853" y="645"/>
                </a:lnTo>
                <a:lnTo>
                  <a:pt x="866" y="681"/>
                </a:lnTo>
                <a:lnTo>
                  <a:pt x="880" y="726"/>
                </a:lnTo>
                <a:lnTo>
                  <a:pt x="889" y="756"/>
                </a:lnTo>
                <a:lnTo>
                  <a:pt x="897" y="783"/>
                </a:lnTo>
                <a:lnTo>
                  <a:pt x="910" y="822"/>
                </a:lnTo>
                <a:lnTo>
                  <a:pt x="922" y="866"/>
                </a:lnTo>
                <a:lnTo>
                  <a:pt x="931" y="899"/>
                </a:lnTo>
                <a:lnTo>
                  <a:pt x="935" y="1926"/>
                </a:lnTo>
                <a:lnTo>
                  <a:pt x="0" y="1923"/>
                </a:lnTo>
                <a:lnTo>
                  <a:pt x="2" y="849"/>
                </a:lnTo>
                <a:lnTo>
                  <a:pt x="19" y="797"/>
                </a:lnTo>
                <a:lnTo>
                  <a:pt x="31" y="750"/>
                </a:lnTo>
                <a:lnTo>
                  <a:pt x="43" y="713"/>
                </a:lnTo>
                <a:lnTo>
                  <a:pt x="61" y="659"/>
                </a:lnTo>
                <a:lnTo>
                  <a:pt x="76" y="609"/>
                </a:lnTo>
                <a:lnTo>
                  <a:pt x="91" y="570"/>
                </a:lnTo>
                <a:lnTo>
                  <a:pt x="101" y="536"/>
                </a:lnTo>
                <a:lnTo>
                  <a:pt x="116" y="495"/>
                </a:lnTo>
                <a:lnTo>
                  <a:pt x="130" y="461"/>
                </a:lnTo>
                <a:lnTo>
                  <a:pt x="145" y="420"/>
                </a:lnTo>
                <a:lnTo>
                  <a:pt x="170" y="365"/>
                </a:lnTo>
                <a:lnTo>
                  <a:pt x="160" y="389"/>
                </a:lnTo>
                <a:lnTo>
                  <a:pt x="182" y="336"/>
                </a:lnTo>
                <a:lnTo>
                  <a:pt x="199" y="302"/>
                </a:lnTo>
                <a:lnTo>
                  <a:pt x="212" y="275"/>
                </a:lnTo>
                <a:lnTo>
                  <a:pt x="233" y="236"/>
                </a:lnTo>
                <a:lnTo>
                  <a:pt x="244" y="213"/>
                </a:lnTo>
                <a:lnTo>
                  <a:pt x="271" y="163"/>
                </a:lnTo>
                <a:lnTo>
                  <a:pt x="280" y="152"/>
                </a:lnTo>
                <a:lnTo>
                  <a:pt x="291" y="137"/>
                </a:lnTo>
                <a:lnTo>
                  <a:pt x="287" y="143"/>
                </a:lnTo>
                <a:lnTo>
                  <a:pt x="259" y="183"/>
                </a:lnTo>
                <a:lnTo>
                  <a:pt x="251" y="200"/>
                </a:lnTo>
                <a:lnTo>
                  <a:pt x="267" y="173"/>
                </a:lnTo>
                <a:lnTo>
                  <a:pt x="274" y="158"/>
                </a:lnTo>
                <a:lnTo>
                  <a:pt x="303" y="115"/>
                </a:lnTo>
                <a:lnTo>
                  <a:pt x="327" y="85"/>
                </a:lnTo>
                <a:lnTo>
                  <a:pt x="351" y="57"/>
                </a:lnTo>
                <a:lnTo>
                  <a:pt x="373" y="36"/>
                </a:lnTo>
                <a:lnTo>
                  <a:pt x="394" y="19"/>
                </a:lnTo>
                <a:lnTo>
                  <a:pt x="418" y="7"/>
                </a:lnTo>
                <a:lnTo>
                  <a:pt x="451" y="2"/>
                </a:lnTo>
              </a:path>
            </a:pathLst>
          </a:custGeom>
          <a:solidFill>
            <a:schemeClr val="bg1">
              <a:lumMod val="75000"/>
            </a:schemeClr>
          </a:solidFill>
          <a:ln w="12700" cap="rnd" cmpd="sng">
            <a:noFill/>
            <a:prstDash val="solid"/>
            <a:round/>
            <a:headEnd type="none" w="med" len="med"/>
            <a:tailEnd type="none" w="med" len="me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303252" name="Rectangle 148"/>
          <p:cNvSpPr>
            <a:spLocks noChangeArrowheads="1"/>
          </p:cNvSpPr>
          <p:nvPr/>
        </p:nvSpPr>
        <p:spPr bwMode="auto">
          <a:xfrm>
            <a:off x="6389163" y="5292198"/>
            <a:ext cx="570670"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.77</a:t>
            </a:r>
          </a:p>
        </p:txBody>
      </p:sp>
      <p:sp>
        <p:nvSpPr>
          <p:cNvPr id="303253" name="Rectangle 149"/>
          <p:cNvSpPr>
            <a:spLocks noChangeArrowheads="1"/>
          </p:cNvSpPr>
          <p:nvPr/>
        </p:nvSpPr>
        <p:spPr bwMode="auto">
          <a:xfrm>
            <a:off x="4889762" y="5292198"/>
            <a:ext cx="570670"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.67</a:t>
            </a:r>
          </a:p>
        </p:txBody>
      </p:sp>
      <p:sp>
        <p:nvSpPr>
          <p:cNvPr id="303254" name="Rectangle 150"/>
          <p:cNvSpPr>
            <a:spLocks noChangeArrowheads="1"/>
          </p:cNvSpPr>
          <p:nvPr/>
        </p:nvSpPr>
        <p:spPr bwMode="auto">
          <a:xfrm>
            <a:off x="5697287" y="5292198"/>
            <a:ext cx="570670"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.72</a:t>
            </a:r>
          </a:p>
        </p:txBody>
      </p:sp>
      <p:sp>
        <p:nvSpPr>
          <p:cNvPr id="303255" name="Line 151"/>
          <p:cNvSpPr>
            <a:spLocks noChangeShapeType="1"/>
          </p:cNvSpPr>
          <p:nvPr/>
        </p:nvSpPr>
        <p:spPr bwMode="auto">
          <a:xfrm flipV="1">
            <a:off x="3216802" y="5169960"/>
            <a:ext cx="5486936" cy="1588"/>
          </a:xfrm>
          <a:prstGeom prst="line">
            <a:avLst/>
          </a:prstGeom>
          <a:noFill/>
          <a:ln w="12700">
            <a:solidFill>
              <a:schemeClr val="tx1"/>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303256" name="Line 152"/>
          <p:cNvSpPr>
            <a:spLocks noChangeShapeType="1"/>
          </p:cNvSpPr>
          <p:nvPr/>
        </p:nvSpPr>
        <p:spPr bwMode="auto">
          <a:xfrm flipH="1">
            <a:off x="6218869" y="3998209"/>
            <a:ext cx="1224630" cy="682625"/>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303257" name="Freeform 153"/>
          <p:cNvSpPr>
            <a:spLocks noChangeArrowheads="1"/>
          </p:cNvSpPr>
          <p:nvPr/>
        </p:nvSpPr>
        <p:spPr bwMode="auto">
          <a:xfrm flipH="1">
            <a:off x="5926533" y="5085824"/>
            <a:ext cx="57008" cy="192087"/>
          </a:xfrm>
          <a:custGeom>
            <a:avLst/>
            <a:gdLst/>
            <a:ahLst/>
            <a:cxnLst>
              <a:cxn ang="0">
                <a:pos x="0" y="0"/>
              </a:cxn>
              <a:cxn ang="0">
                <a:pos x="0" y="2005"/>
              </a:cxn>
            </a:cxnLst>
            <a:rect l="0" t="0" r="r" b="b"/>
            <a:pathLst>
              <a:path w="1" h="2005">
                <a:moveTo>
                  <a:pt x="0" y="0"/>
                </a:moveTo>
                <a:lnTo>
                  <a:pt x="0" y="2005"/>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303258" name="Line 154"/>
          <p:cNvSpPr>
            <a:spLocks noChangeShapeType="1"/>
          </p:cNvSpPr>
          <p:nvPr/>
        </p:nvSpPr>
        <p:spPr bwMode="auto">
          <a:xfrm>
            <a:off x="6672574" y="3525311"/>
            <a:ext cx="0" cy="1755775"/>
          </a:xfrm>
          <a:prstGeom prst="line">
            <a:avLst/>
          </a:prstGeom>
          <a:noFill/>
          <a:ln w="12700">
            <a:solidFill>
              <a:schemeClr val="tx1"/>
            </a:solidFill>
            <a:round/>
            <a:headEnd/>
            <a:tailEn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303259" name="Line 155"/>
          <p:cNvSpPr>
            <a:spLocks noChangeShapeType="1"/>
          </p:cNvSpPr>
          <p:nvPr/>
        </p:nvSpPr>
        <p:spPr bwMode="auto">
          <a:xfrm>
            <a:off x="5176016" y="3477685"/>
            <a:ext cx="0" cy="1798638"/>
          </a:xfrm>
          <a:prstGeom prst="line">
            <a:avLst/>
          </a:prstGeom>
          <a:noFill/>
          <a:ln w="12700">
            <a:solidFill>
              <a:schemeClr val="tx1"/>
            </a:solidFill>
            <a:round/>
            <a:headEnd/>
            <a:tailEnd/>
          </a:ln>
          <a:effectLst/>
        </p:spPr>
        <p:txBody>
          <a:bodyPr/>
          <a:lstStyle/>
          <a:p>
            <a:endParaRPr lang="en-US">
              <a:solidFill>
                <a:srgbClr val="000000"/>
              </a:solidFill>
              <a:effectLst/>
              <a:latin typeface="Arial" panose="020B0604020202020204" pitchFamily="34" charset="0"/>
              <a:cs typeface="Arial" panose="020B0604020202020204" pitchFamily="34" charset="0"/>
            </a:endParaRPr>
          </a:p>
        </p:txBody>
      </p:sp>
      <p:sp>
        <p:nvSpPr>
          <p:cNvPr id="303260" name="Rectangle 156"/>
          <p:cNvSpPr>
            <a:spLocks noChangeArrowheads="1"/>
          </p:cNvSpPr>
          <p:nvPr/>
        </p:nvSpPr>
        <p:spPr bwMode="auto">
          <a:xfrm>
            <a:off x="7447746" y="3617032"/>
            <a:ext cx="1756059" cy="459100"/>
          </a:xfrm>
          <a:prstGeom prst="rect">
            <a:avLst/>
          </a:prstGeom>
          <a:noFill/>
          <a:ln w="12700">
            <a:noFill/>
            <a:miter lim="800000"/>
            <a:headEnd/>
            <a:tailEnd/>
          </a:ln>
          <a:effectLst/>
        </p:spPr>
        <p:txBody>
          <a:bodyPr wrap="none" lIns="90488" tIns="44450" rIns="90488" bIns="44450">
            <a:spAutoFit/>
          </a:bodyPr>
          <a:lstStyle/>
          <a:p>
            <a:pPr algn="l"/>
            <a:r>
              <a:rPr lang="en-US" sz="2400" dirty="0">
                <a:solidFill>
                  <a:srgbClr val="000000"/>
                </a:solidFill>
                <a:effectLst/>
                <a:latin typeface="+mn-lt"/>
                <a:cs typeface="Arial" panose="020B0604020202020204" pitchFamily="34" charset="0"/>
              </a:rPr>
              <a:t>Area = .4582</a:t>
            </a:r>
          </a:p>
        </p:txBody>
      </p:sp>
      <p:grpSp>
        <p:nvGrpSpPr>
          <p:cNvPr id="303261" name="Group 157"/>
          <p:cNvGrpSpPr>
            <a:grpSpLocks/>
          </p:cNvGrpSpPr>
          <p:nvPr/>
        </p:nvGrpSpPr>
        <p:grpSpPr bwMode="auto">
          <a:xfrm>
            <a:off x="3577546" y="2050523"/>
            <a:ext cx="4784599" cy="2952750"/>
            <a:chOff x="1195" y="1177"/>
            <a:chExt cx="2998" cy="1860"/>
          </a:xfrm>
        </p:grpSpPr>
        <p:sp>
          <p:nvSpPr>
            <p:cNvPr id="303262" name="Arc 158"/>
            <p:cNvSpPr>
              <a:spLocks/>
            </p:cNvSpPr>
            <p:nvPr/>
          </p:nvSpPr>
          <p:spPr bwMode="auto">
            <a:xfrm rot="4500000">
              <a:off x="2955" y="2310"/>
              <a:ext cx="806" cy="27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303263" name="Arc 159"/>
            <p:cNvSpPr>
              <a:spLocks/>
            </p:cNvSpPr>
            <p:nvPr/>
          </p:nvSpPr>
          <p:spPr bwMode="auto">
            <a:xfrm rot="720000">
              <a:off x="3466" y="2872"/>
              <a:ext cx="727" cy="165"/>
            </a:xfrm>
            <a:custGeom>
              <a:avLst/>
              <a:gdLst>
                <a:gd name="G0" fmla="+- 21038 0 0"/>
                <a:gd name="G1" fmla="+- 0 0 0"/>
                <a:gd name="G2" fmla="+- 21600 0 0"/>
                <a:gd name="T0" fmla="*/ 18899 w 21038"/>
                <a:gd name="T1" fmla="*/ 21494 h 21494"/>
                <a:gd name="T2" fmla="*/ 0 w 21038"/>
                <a:gd name="T3" fmla="*/ 4895 h 21494"/>
                <a:gd name="T4" fmla="*/ 21038 w 21038"/>
                <a:gd name="T5" fmla="*/ 0 h 21494"/>
              </a:gdLst>
              <a:ahLst/>
              <a:cxnLst>
                <a:cxn ang="0">
                  <a:pos x="T0" y="T1"/>
                </a:cxn>
                <a:cxn ang="0">
                  <a:pos x="T2" y="T3"/>
                </a:cxn>
                <a:cxn ang="0">
                  <a:pos x="T4" y="T5"/>
                </a:cxn>
              </a:cxnLst>
              <a:rect l="0" t="0" r="r" b="b"/>
              <a:pathLst>
                <a:path w="21038" h="21494" fill="none" extrusionOk="0">
                  <a:moveTo>
                    <a:pt x="18899" y="21493"/>
                  </a:moveTo>
                  <a:cubicBezTo>
                    <a:pt x="9695" y="20577"/>
                    <a:pt x="2096" y="13903"/>
                    <a:pt x="-1" y="4895"/>
                  </a:cubicBezTo>
                </a:path>
                <a:path w="21038" h="21494" stroke="0" extrusionOk="0">
                  <a:moveTo>
                    <a:pt x="18899" y="21493"/>
                  </a:moveTo>
                  <a:cubicBezTo>
                    <a:pt x="9695" y="20577"/>
                    <a:pt x="2096" y="13903"/>
                    <a:pt x="-1" y="4895"/>
                  </a:cubicBezTo>
                  <a:lnTo>
                    <a:pt x="21038"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303264" name="Arc 160"/>
            <p:cNvSpPr>
              <a:spLocks/>
            </p:cNvSpPr>
            <p:nvPr/>
          </p:nvSpPr>
          <p:spPr bwMode="auto">
            <a:xfrm rot="6300000">
              <a:off x="1950" y="1543"/>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303265" name="Arc 161"/>
            <p:cNvSpPr>
              <a:spLocks/>
            </p:cNvSpPr>
            <p:nvPr/>
          </p:nvSpPr>
          <p:spPr bwMode="auto">
            <a:xfrm rot="16980000">
              <a:off x="1574" y="2304"/>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303266" name="Arc 162"/>
            <p:cNvSpPr>
              <a:spLocks/>
            </p:cNvSpPr>
            <p:nvPr/>
          </p:nvSpPr>
          <p:spPr bwMode="auto">
            <a:xfrm rot="15300000">
              <a:off x="2411" y="1545"/>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sp>
          <p:nvSpPr>
            <p:cNvPr id="303267" name="Arc 163"/>
            <p:cNvSpPr>
              <a:spLocks/>
            </p:cNvSpPr>
            <p:nvPr/>
          </p:nvSpPr>
          <p:spPr bwMode="auto">
            <a:xfrm rot="20700000">
              <a:off x="1195" y="2859"/>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endParaRPr lang="en-US">
                <a:solidFill>
                  <a:srgbClr val="000000"/>
                </a:solidFill>
                <a:effectLst/>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32" name="Text Box 160"/>
              <p:cNvSpPr txBox="1">
                <a:spLocks noChangeArrowheads="1"/>
              </p:cNvSpPr>
              <p:nvPr/>
            </p:nvSpPr>
            <p:spPr bwMode="auto">
              <a:xfrm>
                <a:off x="6649943" y="2012655"/>
                <a:ext cx="1726755" cy="1200329"/>
              </a:xfrm>
              <a:prstGeom prst="rect">
                <a:avLst/>
              </a:prstGeom>
              <a:noFill/>
              <a:ln w="12700">
                <a:noFill/>
                <a:miter lim="800000"/>
                <a:headEnd/>
                <a:tailEnd/>
              </a:ln>
              <a:effectLst/>
            </p:spPr>
            <p:txBody>
              <a:bodyPr wrap="none">
                <a:spAutoFit/>
              </a:bodyPr>
              <a:lstStyle/>
              <a:p>
                <a:r>
                  <a:rPr lang="en-US" sz="2400" dirty="0">
                    <a:solidFill>
                      <a:srgbClr val="000000"/>
                    </a:solidFill>
                    <a:effectLst/>
                    <a:latin typeface="+mn-lt"/>
                    <a:cs typeface="Arial" panose="020B0604020202020204" pitchFamily="34" charset="0"/>
                  </a:rPr>
                  <a:t>Sampling</a:t>
                </a:r>
              </a:p>
              <a:p>
                <a:r>
                  <a:rPr lang="en-US" sz="2400" dirty="0">
                    <a:solidFill>
                      <a:srgbClr val="000000"/>
                    </a:solidFill>
                    <a:effectLst/>
                    <a:latin typeface="+mn-lt"/>
                    <a:cs typeface="Arial" panose="020B0604020202020204" pitchFamily="34" charset="0"/>
                  </a:rPr>
                  <a:t>Distribution</a:t>
                </a:r>
              </a:p>
              <a:p>
                <a:r>
                  <a:rPr lang="en-US" sz="2400" dirty="0">
                    <a:solidFill>
                      <a:srgbClr val="000000"/>
                    </a:solidFill>
                    <a:effectLst/>
                    <a:latin typeface="+mn-lt"/>
                    <a:cs typeface="Arial" panose="020B0604020202020204" pitchFamily="34" charset="0"/>
                  </a:rPr>
                  <a:t>of </a:t>
                </a:r>
                <a14:m>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a14:m>
                <a:r>
                  <a:rPr lang="en-US" sz="2400" dirty="0">
                    <a:solidFill>
                      <a:srgbClr val="000000"/>
                    </a:solidFill>
                    <a:effectLst/>
                    <a:latin typeface="+mn-lt"/>
                    <a:cs typeface="Arial" panose="020B0604020202020204" pitchFamily="34" charset="0"/>
                  </a:rPr>
                  <a:t>    </a:t>
                </a:r>
              </a:p>
            </p:txBody>
          </p:sp>
        </mc:Choice>
        <mc:Fallback xmlns="">
          <p:sp>
            <p:nvSpPr>
              <p:cNvPr id="32" name="Text Box 160"/>
              <p:cNvSpPr txBox="1">
                <a:spLocks noRot="1" noChangeAspect="1" noMove="1" noResize="1" noEditPoints="1" noAdjustHandles="1" noChangeArrowheads="1" noChangeShapeType="1" noTextEdit="1"/>
              </p:cNvSpPr>
              <p:nvPr/>
            </p:nvSpPr>
            <p:spPr bwMode="auto">
              <a:xfrm>
                <a:off x="6649943" y="2012655"/>
                <a:ext cx="1726755" cy="1200329"/>
              </a:xfrm>
              <a:prstGeom prst="rect">
                <a:avLst/>
              </a:prstGeom>
              <a:blipFill rotWithShape="1">
                <a:blip r:embed="rId3"/>
                <a:stretch>
                  <a:fillRect l="-3180" t="-4061" r="-2473" b="-10660"/>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789427" y="4913956"/>
                <a:ext cx="4449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oMath>
                  </m:oMathPara>
                </a14:m>
                <a:endParaRPr lang="en-US" sz="2400" dirty="0">
                  <a:solidFill>
                    <a:srgbClr val="000000"/>
                  </a:solidFill>
                  <a:effectLst/>
                  <a:latin typeface="Arial" panose="020B0604020202020204" pitchFamily="34" charset="0"/>
                  <a:cs typeface="Arial" panose="020B060402020202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8789427" y="4913956"/>
                <a:ext cx="444929" cy="461665"/>
              </a:xfrm>
              <a:prstGeom prst="rect">
                <a:avLst/>
              </a:prstGeom>
              <a:blipFill rotWithShape="1">
                <a:blip r:embed="rId4"/>
                <a:stretch>
                  <a:fillRect l="-4110" r="-24658"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420387" y="3649136"/>
                <a:ext cx="1368580" cy="490199"/>
              </a:xfrm>
              <a:prstGeom prst="rect">
                <a:avLst/>
              </a:prstGeom>
              <a:noFill/>
              <a:effectLst/>
            </p:spPr>
            <p:txBody>
              <a:bodyPr wrap="none" rtlCol="0">
                <a:spAutoFit/>
              </a:bodyPr>
              <a:lstStyle/>
              <a:p>
                <a14:m>
                  <m:oMath xmlns:m="http://schemas.openxmlformats.org/officeDocument/2006/math">
                    <m:sSub>
                      <m:sSubPr>
                        <m:ctrlPr>
                          <a:rPr lang="en-US" sz="2400" i="1" smtClean="0">
                            <a:solidFill>
                              <a:srgbClr val="000000"/>
                            </a:solidFill>
                            <a:effectLst/>
                            <a:latin typeface="Cambria Math" panose="02040503050406030204" pitchFamily="18" charset="0"/>
                          </a:rPr>
                        </m:ctrlPr>
                      </m:sSubPr>
                      <m:e>
                        <m:r>
                          <a:rPr lang="en-US" sz="2400" i="1" smtClean="0">
                            <a:solidFill>
                              <a:srgbClr val="000000"/>
                            </a:solidFill>
                            <a:effectLst/>
                            <a:latin typeface="Cambria Math"/>
                            <a:ea typeface="Cambria Math"/>
                          </a:rPr>
                          <m:t>𝜎</m:t>
                        </m:r>
                      </m:e>
                      <m:sub>
                        <m:acc>
                          <m:accPr>
                            <m:chr m:val="̅"/>
                            <m:ctrlPr>
                              <a:rPr lang="en-US" sz="2400" i="1" smtClean="0">
                                <a:solidFill>
                                  <a:srgbClr val="000000"/>
                                </a:solidFill>
                                <a:effectLst/>
                                <a:latin typeface="Cambria Math" panose="02040503050406030204" pitchFamily="18" charset="0"/>
                              </a:rPr>
                            </m:ctrlPr>
                          </m:accPr>
                          <m:e>
                            <m:r>
                              <a:rPr lang="en-US" sz="2400" b="0" i="1" smtClean="0">
                                <a:solidFill>
                                  <a:srgbClr val="000000"/>
                                </a:solidFill>
                                <a:effectLst/>
                                <a:latin typeface="Cambria Math"/>
                              </a:rPr>
                              <m:t>𝑝</m:t>
                            </m:r>
                          </m:e>
                        </m:acc>
                      </m:sub>
                    </m:sSub>
                    <m:r>
                      <a:rPr lang="en-US" sz="2400" b="0" i="1" smtClean="0">
                        <a:solidFill>
                          <a:srgbClr val="000000"/>
                        </a:solidFill>
                        <a:effectLst/>
                        <a:latin typeface="Cambria Math"/>
                      </a:rPr>
                      <m:t> </m:t>
                    </m:r>
                  </m:oMath>
                </a14:m>
                <a:r>
                  <a:rPr lang="en-US" sz="2400" dirty="0">
                    <a:solidFill>
                      <a:srgbClr val="000000"/>
                    </a:solidFill>
                    <a:effectLst/>
                    <a:latin typeface="+mn-lt"/>
                    <a:cs typeface="Arial" panose="020B0604020202020204" pitchFamily="34" charset="0"/>
                  </a:rPr>
                  <a:t>= .082</a:t>
                </a:r>
              </a:p>
            </p:txBody>
          </p:sp>
        </mc:Choice>
        <mc:Fallback xmlns="">
          <p:sp>
            <p:nvSpPr>
              <p:cNvPr id="34" name="TextBox 33"/>
              <p:cNvSpPr txBox="1">
                <a:spLocks noRot="1" noChangeAspect="1" noMove="1" noResize="1" noEditPoints="1" noAdjustHandles="1" noChangeArrowheads="1" noChangeShapeType="1" noTextEdit="1"/>
              </p:cNvSpPr>
              <p:nvPr/>
            </p:nvSpPr>
            <p:spPr>
              <a:xfrm>
                <a:off x="3420387" y="3649136"/>
                <a:ext cx="1368580" cy="490199"/>
              </a:xfrm>
              <a:prstGeom prst="rect">
                <a:avLst/>
              </a:prstGeom>
              <a:blipFill rotWithShape="1">
                <a:blip r:embed="rId5"/>
                <a:stretch>
                  <a:fillRect t="-8750" r="-4889" b="-23750"/>
                </a:stretch>
              </a:blipFill>
              <a:effec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949EBC64-41CB-41B8-B6DF-9B1367312BD4}" type="slidenum">
              <a:rPr lang="en-US" smtClean="0"/>
              <a:t>53</a:t>
            </a:fld>
            <a:endParaRPr lang="en-US"/>
          </a:p>
        </p:txBody>
      </p:sp>
      <mc:AlternateContent xmlns:mc="http://schemas.openxmlformats.org/markup-compatibility/2006" xmlns:a14="http://schemas.microsoft.com/office/drawing/2010/main">
        <mc:Choice Requires="a14">
          <p:sp>
            <p:nvSpPr>
              <p:cNvPr id="27" name="Rectangle 24"/>
              <p:cNvSpPr>
                <a:spLocks noChangeArrowheads="1"/>
              </p:cNvSpPr>
              <p:nvPr/>
            </p:nvSpPr>
            <p:spPr bwMode="auto">
              <a:xfrm>
                <a:off x="892682" y="529501"/>
                <a:ext cx="10337562" cy="634819"/>
              </a:xfrm>
              <a:prstGeom prst="rect">
                <a:avLst/>
              </a:prstGeom>
              <a:noFill/>
              <a:ln w="12700">
                <a:noFill/>
                <a:miter lim="800000"/>
                <a:headEnd/>
                <a:tailEnd/>
              </a:ln>
              <a:effectLst/>
            </p:spPr>
            <p:txBody>
              <a:bodyPr lIns="90488" tIns="44450" rIns="90488" bIns="44450" anchor="ctr"/>
              <a:lstStyle/>
              <a:p>
                <a:pPr algn="l"/>
                <a:r>
                  <a:rPr lang="en-US" sz="3200" dirty="0">
                    <a:solidFill>
                      <a:schemeClr val="tx1"/>
                    </a:solidFill>
                    <a:effectLst/>
                    <a:latin typeface="+mn-lt"/>
                    <a:cs typeface="Arial" panose="020B0604020202020204" pitchFamily="34" charset="0"/>
                  </a:rPr>
                  <a:t>Sampling Distribution of </a:t>
                </a:r>
                <a14:m>
                  <m:oMath xmlns:m="http://schemas.openxmlformats.org/officeDocument/2006/math">
                    <m:acc>
                      <m:accPr>
                        <m:chr m:val="̅"/>
                        <m:ctrlPr>
                          <a:rPr lang="en-US" sz="3200" i="1" smtClean="0">
                            <a:solidFill>
                              <a:schemeClr val="tx1"/>
                            </a:solidFill>
                            <a:effectLst/>
                            <a:latin typeface="Cambria Math" panose="02040503050406030204" pitchFamily="18" charset="0"/>
                          </a:rPr>
                        </m:ctrlPr>
                      </m:accPr>
                      <m:e>
                        <m:r>
                          <a:rPr lang="en-US" sz="3200" b="0" i="1" smtClean="0">
                            <a:solidFill>
                              <a:schemeClr val="tx1"/>
                            </a:solidFill>
                            <a:effectLst/>
                            <a:latin typeface="Cambria Math"/>
                          </a:rPr>
                          <m:t>𝑝</m:t>
                        </m:r>
                      </m:e>
                    </m:acc>
                  </m:oMath>
                </a14:m>
                <a:endParaRPr lang="en-US" sz="3200" dirty="0">
                  <a:solidFill>
                    <a:schemeClr val="tx1"/>
                  </a:solidFill>
                  <a:effectLst/>
                  <a:latin typeface="+mn-lt"/>
                  <a:cs typeface="Arial" panose="020B0604020202020204" pitchFamily="34" charset="0"/>
                </a:endParaRPr>
              </a:p>
            </p:txBody>
          </p:sp>
        </mc:Choice>
        <mc:Fallback xmlns="">
          <p:sp>
            <p:nvSpPr>
              <p:cNvPr id="27" name="Rectangle 24"/>
              <p:cNvSpPr>
                <a:spLocks noRot="1" noChangeAspect="1" noMove="1" noResize="1" noEditPoints="1" noAdjustHandles="1" noChangeArrowheads="1" noChangeShapeType="1" noTextEdit="1"/>
              </p:cNvSpPr>
              <p:nvPr/>
            </p:nvSpPr>
            <p:spPr bwMode="auto">
              <a:xfrm>
                <a:off x="892682" y="529501"/>
                <a:ext cx="10337562" cy="634819"/>
              </a:xfrm>
              <a:prstGeom prst="rect">
                <a:avLst/>
              </a:prstGeom>
              <a:blipFill rotWithShape="1">
                <a:blip r:embed="rId6"/>
                <a:stretch>
                  <a:fillRect l="-1474" t="-7692" b="-27885"/>
                </a:stretch>
              </a:blipFill>
              <a:ln w="12700">
                <a:noFill/>
                <a:miter lim="800000"/>
                <a:headEnd/>
                <a:tailEnd/>
              </a:ln>
              <a:effectLst/>
            </p:spPr>
            <p:txBody>
              <a:bodyPr/>
              <a:lstStyle/>
              <a:p>
                <a:r>
                  <a:rPr lang="en-US">
                    <a:noFill/>
                  </a:rPr>
                  <a:t> </a:t>
                </a:r>
              </a:p>
            </p:txBody>
          </p:sp>
        </mc:Fallback>
      </mc:AlternateContent>
      <p:sp>
        <p:nvSpPr>
          <p:cNvPr id="28" name="Rectangle 261"/>
          <p:cNvSpPr>
            <a:spLocks noChangeArrowheads="1"/>
          </p:cNvSpPr>
          <p:nvPr/>
        </p:nvSpPr>
        <p:spPr bwMode="auto">
          <a:xfrm>
            <a:off x="894794" y="1066191"/>
            <a:ext cx="10337562" cy="604838"/>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876710" y="541639"/>
            <a:ext cx="10337562" cy="642938"/>
          </a:xfrm>
          <a:noFill/>
          <a:ln/>
        </p:spPr>
        <p:txBody>
          <a:bodyPr/>
          <a:lstStyle/>
          <a:p>
            <a:r>
              <a:rPr lang="en-US" dirty="0"/>
              <a:t>Other Sampling Methods</a:t>
            </a:r>
          </a:p>
        </p:txBody>
      </p:sp>
      <p:sp>
        <p:nvSpPr>
          <p:cNvPr id="305160" name="Rectangle 8"/>
          <p:cNvSpPr>
            <a:spLocks noChangeArrowheads="1"/>
          </p:cNvSpPr>
          <p:nvPr/>
        </p:nvSpPr>
        <p:spPr bwMode="auto">
          <a:xfrm>
            <a:off x="901582" y="1095093"/>
            <a:ext cx="7221091" cy="457200"/>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Stratified Random Sampling</a:t>
            </a:r>
          </a:p>
        </p:txBody>
      </p:sp>
      <p:sp>
        <p:nvSpPr>
          <p:cNvPr id="305161" name="Rectangle 9"/>
          <p:cNvSpPr>
            <a:spLocks noChangeArrowheads="1"/>
          </p:cNvSpPr>
          <p:nvPr/>
        </p:nvSpPr>
        <p:spPr bwMode="auto">
          <a:xfrm>
            <a:off x="901581" y="1604680"/>
            <a:ext cx="8817333" cy="457200"/>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Cluster Sampling</a:t>
            </a:r>
          </a:p>
        </p:txBody>
      </p:sp>
      <p:sp>
        <p:nvSpPr>
          <p:cNvPr id="305162" name="Rectangle 10"/>
          <p:cNvSpPr>
            <a:spLocks noChangeArrowheads="1"/>
          </p:cNvSpPr>
          <p:nvPr/>
        </p:nvSpPr>
        <p:spPr bwMode="auto">
          <a:xfrm>
            <a:off x="901581" y="2099980"/>
            <a:ext cx="8057218" cy="457200"/>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a:solidFill>
                  <a:srgbClr val="000000"/>
                </a:solidFill>
                <a:effectLst/>
                <a:latin typeface="+mn-lt"/>
                <a:cs typeface="Arial" panose="020B0604020202020204" pitchFamily="34" charset="0"/>
              </a:rPr>
              <a:t>Systematic Sampling</a:t>
            </a:r>
          </a:p>
        </p:txBody>
      </p:sp>
      <p:sp>
        <p:nvSpPr>
          <p:cNvPr id="305163" name="Rectangle 11"/>
          <p:cNvSpPr>
            <a:spLocks noChangeArrowheads="1"/>
          </p:cNvSpPr>
          <p:nvPr/>
        </p:nvSpPr>
        <p:spPr bwMode="auto">
          <a:xfrm>
            <a:off x="901581" y="2595280"/>
            <a:ext cx="7474463" cy="533400"/>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a:solidFill>
                  <a:srgbClr val="000000"/>
                </a:solidFill>
                <a:effectLst/>
                <a:latin typeface="+mn-lt"/>
                <a:cs typeface="Arial" panose="020B0604020202020204" pitchFamily="34" charset="0"/>
              </a:rPr>
              <a:t>Convenience Sampling</a:t>
            </a:r>
          </a:p>
        </p:txBody>
      </p:sp>
      <p:sp>
        <p:nvSpPr>
          <p:cNvPr id="305164" name="Rectangle 12"/>
          <p:cNvSpPr>
            <a:spLocks noChangeArrowheads="1"/>
          </p:cNvSpPr>
          <p:nvPr/>
        </p:nvSpPr>
        <p:spPr bwMode="auto">
          <a:xfrm>
            <a:off x="901581" y="3076293"/>
            <a:ext cx="7347777" cy="514350"/>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a:solidFill>
                  <a:srgbClr val="000000"/>
                </a:solidFill>
                <a:effectLst/>
                <a:latin typeface="+mn-lt"/>
                <a:cs typeface="Arial" panose="020B0604020202020204" pitchFamily="34" charset="0"/>
              </a:rPr>
              <a:t>Judgment Sampling</a:t>
            </a:r>
          </a:p>
        </p:txBody>
      </p:sp>
      <p:sp>
        <p:nvSpPr>
          <p:cNvPr id="2" name="Slide Number Placeholder 1"/>
          <p:cNvSpPr>
            <a:spLocks noGrp="1"/>
          </p:cNvSpPr>
          <p:nvPr>
            <p:ph type="sldNum" sz="quarter" idx="12"/>
          </p:nvPr>
        </p:nvSpPr>
        <p:spPr/>
        <p:txBody>
          <a:bodyPr/>
          <a:lstStyle/>
          <a:p>
            <a:fld id="{949EBC64-41CB-41B8-B6DF-9B1367312BD4}" type="slidenum">
              <a:rPr lang="en-US" smtClean="0"/>
              <a:t>54</a:t>
            </a:fld>
            <a:endParaRPr lang="en-US"/>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73226" y="428472"/>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Properties of Point Estimators</a:t>
            </a:r>
          </a:p>
        </p:txBody>
      </p:sp>
      <p:sp>
        <p:nvSpPr>
          <p:cNvPr id="3" name="Rectangle 3"/>
          <p:cNvSpPr>
            <a:spLocks noChangeArrowheads="1"/>
          </p:cNvSpPr>
          <p:nvPr/>
        </p:nvSpPr>
        <p:spPr bwMode="auto">
          <a:xfrm>
            <a:off x="905196" y="1168559"/>
            <a:ext cx="10305592" cy="1139633"/>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just">
              <a:buFont typeface="Arial" panose="020B0604020202020204" pitchFamily="34" charset="0"/>
              <a:buChar char="•"/>
            </a:pPr>
            <a:r>
              <a:rPr lang="en-IN" sz="2400" dirty="0">
                <a:solidFill>
                  <a:srgbClr val="000000"/>
                </a:solidFill>
                <a:effectLst/>
                <a:latin typeface="+mn-lt"/>
                <a:cs typeface="Arial" panose="020B0604020202020204" pitchFamily="34" charset="0"/>
              </a:rPr>
              <a:t>If the expected value of the sample statistics is equal to the population  parameter being estimated, the sample statistics is said to be an </a:t>
            </a:r>
            <a:r>
              <a:rPr lang="en-IN" sz="2400" u="sng" dirty="0">
                <a:solidFill>
                  <a:srgbClr val="000000"/>
                </a:solidFill>
                <a:effectLst/>
                <a:latin typeface="+mn-lt"/>
                <a:cs typeface="Arial" panose="020B0604020202020204" pitchFamily="34" charset="0"/>
              </a:rPr>
              <a:t>unbiased</a:t>
            </a:r>
            <a:r>
              <a:rPr lang="en-IN" sz="2400" dirty="0">
                <a:solidFill>
                  <a:srgbClr val="000000"/>
                </a:solidFill>
                <a:effectLst/>
                <a:latin typeface="+mn-lt"/>
                <a:cs typeface="Arial" panose="020B0604020202020204" pitchFamily="34" charset="0"/>
              </a:rPr>
              <a:t> estimator of the population parameter.</a:t>
            </a:r>
            <a:endParaRPr lang="en-US" sz="2400" dirty="0">
              <a:solidFill>
                <a:srgbClr val="000000"/>
              </a:solidFill>
              <a:effectLst/>
              <a:latin typeface="+mn-lt"/>
              <a:cs typeface="Arial" panose="020B0604020202020204" pitchFamily="34" charset="0"/>
            </a:endParaRPr>
          </a:p>
        </p:txBody>
      </p:sp>
      <p:sp>
        <p:nvSpPr>
          <p:cNvPr id="4" name="Slide Number Placeholder 3"/>
          <p:cNvSpPr>
            <a:spLocks noGrp="1"/>
          </p:cNvSpPr>
          <p:nvPr>
            <p:ph type="sldNum" sz="quarter" idx="12"/>
          </p:nvPr>
        </p:nvSpPr>
        <p:spPr/>
        <p:txBody>
          <a:bodyPr/>
          <a:lstStyle/>
          <a:p>
            <a:fld id="{949EBC64-41CB-41B8-B6DF-9B1367312BD4}" type="slidenum">
              <a:rPr lang="en-US" smtClean="0"/>
              <a:t>55</a:t>
            </a:fld>
            <a:endParaRPr lang="en-US"/>
          </a:p>
        </p:txBody>
      </p:sp>
      <p:pic>
        <p:nvPicPr>
          <p:cNvPr id="6" name="Picture 5">
            <a:extLst>
              <a:ext uri="{FF2B5EF4-FFF2-40B4-BE49-F238E27FC236}">
                <a16:creationId xmlns:a16="http://schemas.microsoft.com/office/drawing/2014/main" id="{B4F482F2-7CC6-460E-BEFE-50D118F9D751}"/>
              </a:ext>
            </a:extLst>
          </p:cNvPr>
          <p:cNvPicPr>
            <a:picLocks noChangeAspect="1"/>
          </p:cNvPicPr>
          <p:nvPr/>
        </p:nvPicPr>
        <p:blipFill>
          <a:blip r:embed="rId2"/>
          <a:stretch>
            <a:fillRect/>
          </a:stretch>
        </p:blipFill>
        <p:spPr>
          <a:xfrm>
            <a:off x="1902436" y="2590799"/>
            <a:ext cx="8203350" cy="1959009"/>
          </a:xfrm>
          <a:prstGeom prst="rect">
            <a:avLst/>
          </a:prstGeom>
        </p:spPr>
      </p:pic>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73226" y="428472"/>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Properties of Point Estimators</a:t>
            </a:r>
          </a:p>
        </p:txBody>
      </p:sp>
      <p:sp>
        <p:nvSpPr>
          <p:cNvPr id="4" name="Slide Number Placeholder 3"/>
          <p:cNvSpPr>
            <a:spLocks noGrp="1"/>
          </p:cNvSpPr>
          <p:nvPr>
            <p:ph type="sldNum" sz="quarter" idx="12"/>
          </p:nvPr>
        </p:nvSpPr>
        <p:spPr/>
        <p:txBody>
          <a:bodyPr/>
          <a:lstStyle/>
          <a:p>
            <a:fld id="{949EBC64-41CB-41B8-B6DF-9B1367312BD4}" type="slidenum">
              <a:rPr lang="en-US" smtClean="0"/>
              <a:t>56</a:t>
            </a:fld>
            <a:endParaRPr lang="en-US"/>
          </a:p>
        </p:txBody>
      </p:sp>
      <p:sp>
        <p:nvSpPr>
          <p:cNvPr id="7" name="object 6">
            <a:extLst>
              <a:ext uri="{FF2B5EF4-FFF2-40B4-BE49-F238E27FC236}">
                <a16:creationId xmlns:a16="http://schemas.microsoft.com/office/drawing/2014/main" id="{4626F1D3-E738-45C5-87B3-70C51358608B}"/>
              </a:ext>
            </a:extLst>
          </p:cNvPr>
          <p:cNvSpPr/>
          <p:nvPr/>
        </p:nvSpPr>
        <p:spPr>
          <a:xfrm>
            <a:off x="1480819" y="1453608"/>
            <a:ext cx="9281032" cy="42481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10227815"/>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73226" y="428472"/>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Properties of Point Estimators</a:t>
            </a:r>
          </a:p>
        </p:txBody>
      </p:sp>
      <p:sp>
        <p:nvSpPr>
          <p:cNvPr id="3" name="Rectangle 3"/>
          <p:cNvSpPr>
            <a:spLocks noChangeArrowheads="1"/>
          </p:cNvSpPr>
          <p:nvPr/>
        </p:nvSpPr>
        <p:spPr bwMode="auto">
          <a:xfrm>
            <a:off x="905196" y="1168559"/>
            <a:ext cx="10337562" cy="1422240"/>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just">
              <a:buFont typeface="Arial" panose="020B0604020202020204" pitchFamily="34" charset="0"/>
              <a:buChar char="•"/>
            </a:pPr>
            <a:r>
              <a:rPr lang="en-IN" sz="2400" dirty="0">
                <a:solidFill>
                  <a:srgbClr val="000000"/>
                </a:solidFill>
                <a:effectLst/>
                <a:latin typeface="+mn-lt"/>
                <a:cs typeface="Arial" panose="020B0604020202020204" pitchFamily="34" charset="0"/>
              </a:rPr>
              <a:t>Given the choice of two unbiased estimators of the same population  parameter, we would prefer to use the point estimator with the smaller  standard deviation, since it tends to provide estimates closer to the  population parameter.</a:t>
            </a:r>
            <a:endParaRPr lang="en-US" sz="2400" dirty="0">
              <a:solidFill>
                <a:srgbClr val="000000"/>
              </a:solidFill>
              <a:effectLst/>
              <a:latin typeface="+mn-lt"/>
              <a:cs typeface="Arial" panose="020B0604020202020204" pitchFamily="34" charset="0"/>
            </a:endParaRPr>
          </a:p>
        </p:txBody>
      </p:sp>
      <p:sp>
        <p:nvSpPr>
          <p:cNvPr id="4" name="Slide Number Placeholder 3"/>
          <p:cNvSpPr>
            <a:spLocks noGrp="1"/>
          </p:cNvSpPr>
          <p:nvPr>
            <p:ph type="sldNum" sz="quarter" idx="12"/>
          </p:nvPr>
        </p:nvSpPr>
        <p:spPr/>
        <p:txBody>
          <a:bodyPr/>
          <a:lstStyle/>
          <a:p>
            <a:fld id="{949EBC64-41CB-41B8-B6DF-9B1367312BD4}" type="slidenum">
              <a:rPr lang="en-US" smtClean="0"/>
              <a:t>57</a:t>
            </a:fld>
            <a:endParaRPr lang="en-US"/>
          </a:p>
        </p:txBody>
      </p:sp>
      <p:sp>
        <p:nvSpPr>
          <p:cNvPr id="7" name="object 7">
            <a:extLst>
              <a:ext uri="{FF2B5EF4-FFF2-40B4-BE49-F238E27FC236}">
                <a16:creationId xmlns:a16="http://schemas.microsoft.com/office/drawing/2014/main" id="{BA46A058-AF8A-43E8-9434-AA67BADEBF9F}"/>
              </a:ext>
            </a:extLst>
          </p:cNvPr>
          <p:cNvSpPr/>
          <p:nvPr/>
        </p:nvSpPr>
        <p:spPr>
          <a:xfrm>
            <a:off x="2236216" y="2590799"/>
            <a:ext cx="7751826" cy="358535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48615798"/>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73226" y="428472"/>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Properties of Point Estimators</a:t>
            </a:r>
          </a:p>
        </p:txBody>
      </p:sp>
      <p:sp>
        <p:nvSpPr>
          <p:cNvPr id="3" name="Rectangle 3"/>
          <p:cNvSpPr>
            <a:spLocks noChangeArrowheads="1"/>
          </p:cNvSpPr>
          <p:nvPr/>
        </p:nvSpPr>
        <p:spPr bwMode="auto">
          <a:xfrm>
            <a:off x="905196" y="1168558"/>
            <a:ext cx="10337562" cy="2515675"/>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just">
              <a:buFont typeface="Arial" panose="020B0604020202020204" pitchFamily="34" charset="0"/>
              <a:buChar char="•"/>
            </a:pPr>
            <a:r>
              <a:rPr lang="en-IN" sz="2400" dirty="0">
                <a:solidFill>
                  <a:srgbClr val="000000"/>
                </a:solidFill>
                <a:effectLst/>
                <a:latin typeface="+mn-lt"/>
                <a:cs typeface="Arial" panose="020B0604020202020204" pitchFamily="34" charset="0"/>
              </a:rPr>
              <a:t>The point estimator with the smaller standard deviation is said to have greater relative </a:t>
            </a:r>
            <a:r>
              <a:rPr lang="en-IN" sz="2400" u="sng" dirty="0">
                <a:solidFill>
                  <a:srgbClr val="000000"/>
                </a:solidFill>
                <a:effectLst/>
                <a:latin typeface="+mn-lt"/>
                <a:cs typeface="Arial" panose="020B0604020202020204" pitchFamily="34" charset="0"/>
              </a:rPr>
              <a:t>efficiency</a:t>
            </a:r>
            <a:r>
              <a:rPr lang="en-IN" sz="2400" dirty="0">
                <a:solidFill>
                  <a:srgbClr val="000000"/>
                </a:solidFill>
                <a:effectLst/>
                <a:latin typeface="+mn-lt"/>
                <a:cs typeface="Arial" panose="020B0604020202020204" pitchFamily="34" charset="0"/>
              </a:rPr>
              <a:t> than the other.</a:t>
            </a:r>
          </a:p>
          <a:p>
            <a:pPr marL="342900" indent="-342900" algn="just">
              <a:buFont typeface="Arial" panose="020B0604020202020204" pitchFamily="34" charset="0"/>
              <a:buChar char="•"/>
            </a:pPr>
            <a:r>
              <a:rPr lang="en-IN" sz="2400" dirty="0">
                <a:solidFill>
                  <a:srgbClr val="000000"/>
                </a:solidFill>
                <a:effectLst/>
                <a:latin typeface="+mn-lt"/>
                <a:cs typeface="Arial" panose="020B0604020202020204" pitchFamily="34" charset="0"/>
              </a:rPr>
              <a:t>A point estimator is </a:t>
            </a:r>
            <a:r>
              <a:rPr lang="en-IN" sz="2400" u="sng" dirty="0">
                <a:solidFill>
                  <a:srgbClr val="000000"/>
                </a:solidFill>
                <a:effectLst/>
                <a:latin typeface="+mn-lt"/>
                <a:cs typeface="Arial" panose="020B0604020202020204" pitchFamily="34" charset="0"/>
              </a:rPr>
              <a:t>consistent</a:t>
            </a:r>
            <a:r>
              <a:rPr lang="en-IN" sz="2400" dirty="0">
                <a:solidFill>
                  <a:srgbClr val="000000"/>
                </a:solidFill>
                <a:effectLst/>
                <a:latin typeface="+mn-lt"/>
                <a:cs typeface="Arial" panose="020B0604020202020204" pitchFamily="34" charset="0"/>
              </a:rPr>
              <a:t> if the values of the point estimator tend to  become closer to the population parameter as the sample size becomes  larger.</a:t>
            </a:r>
          </a:p>
          <a:p>
            <a:pPr marL="342900" indent="-342900" algn="just">
              <a:buFont typeface="Arial" panose="020B0604020202020204" pitchFamily="34" charset="0"/>
              <a:buChar char="•"/>
            </a:pPr>
            <a:endParaRPr lang="en-IN" sz="2400" dirty="0">
              <a:solidFill>
                <a:srgbClr val="000000"/>
              </a:solidFill>
              <a:effectLst/>
              <a:latin typeface="+mn-lt"/>
              <a:cs typeface="Arial" panose="020B0604020202020204" pitchFamily="34" charset="0"/>
            </a:endParaRPr>
          </a:p>
          <a:p>
            <a:pPr marL="342900" indent="-342900" algn="just">
              <a:buFont typeface="Arial" panose="020B0604020202020204" pitchFamily="34" charset="0"/>
              <a:buChar char="•"/>
            </a:pPr>
            <a:endParaRPr lang="en-US" sz="2400" dirty="0">
              <a:solidFill>
                <a:srgbClr val="000000"/>
              </a:solidFill>
              <a:effectLst/>
              <a:latin typeface="+mn-lt"/>
              <a:cs typeface="Arial" panose="020B0604020202020204" pitchFamily="34" charset="0"/>
            </a:endParaRPr>
          </a:p>
        </p:txBody>
      </p:sp>
      <p:sp>
        <p:nvSpPr>
          <p:cNvPr id="4" name="Slide Number Placeholder 3"/>
          <p:cNvSpPr>
            <a:spLocks noGrp="1"/>
          </p:cNvSpPr>
          <p:nvPr>
            <p:ph type="sldNum" sz="quarter" idx="12"/>
          </p:nvPr>
        </p:nvSpPr>
        <p:spPr/>
        <p:txBody>
          <a:bodyPr/>
          <a:lstStyle/>
          <a:p>
            <a:fld id="{949EBC64-41CB-41B8-B6DF-9B1367312BD4}" type="slidenum">
              <a:rPr lang="en-US" smtClean="0"/>
              <a:t>58</a:t>
            </a:fld>
            <a:endParaRPr lang="en-US"/>
          </a:p>
        </p:txBody>
      </p:sp>
    </p:spTree>
    <p:extLst>
      <p:ext uri="{BB962C8B-B14F-4D97-AF65-F5344CB8AC3E}">
        <p14:creationId xmlns:p14="http://schemas.microsoft.com/office/powerpoint/2010/main" val="1896953930"/>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73226" y="428472"/>
            <a:ext cx="10337562" cy="81438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Recommendation</a:t>
            </a:r>
          </a:p>
        </p:txBody>
      </p:sp>
      <p:sp>
        <p:nvSpPr>
          <p:cNvPr id="3" name="Rectangle 3"/>
          <p:cNvSpPr>
            <a:spLocks noChangeArrowheads="1"/>
          </p:cNvSpPr>
          <p:nvPr/>
        </p:nvSpPr>
        <p:spPr bwMode="auto">
          <a:xfrm>
            <a:off x="905196" y="1070901"/>
            <a:ext cx="10058854" cy="867303"/>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It is recommended that probability sampling methods (simple random, stratified, cluster, or systematic) be used.</a:t>
            </a:r>
          </a:p>
        </p:txBody>
      </p:sp>
      <p:sp>
        <p:nvSpPr>
          <p:cNvPr id="5" name="Rectangle 5"/>
          <p:cNvSpPr>
            <a:spLocks noChangeArrowheads="1"/>
          </p:cNvSpPr>
          <p:nvPr/>
        </p:nvSpPr>
        <p:spPr bwMode="auto">
          <a:xfrm>
            <a:off x="905196" y="1824428"/>
            <a:ext cx="10058854" cy="1366836"/>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For these methods, formulas are available for evaluating the “goodness” of the sample results in terms of the closeness of the results to the population  parameters being estimated.</a:t>
            </a:r>
          </a:p>
        </p:txBody>
      </p:sp>
      <p:sp>
        <p:nvSpPr>
          <p:cNvPr id="7" name="Rectangle 7"/>
          <p:cNvSpPr>
            <a:spLocks noChangeArrowheads="1"/>
          </p:cNvSpPr>
          <p:nvPr/>
        </p:nvSpPr>
        <p:spPr bwMode="auto">
          <a:xfrm>
            <a:off x="905196" y="3142401"/>
            <a:ext cx="10058854" cy="772651"/>
          </a:xfrm>
          <a:prstGeom prst="rect">
            <a:avLst/>
          </a:prstGeom>
          <a:noFill/>
          <a:ln w="6350">
            <a:noFill/>
            <a:miter lim="800000"/>
            <a:headEnd/>
            <a:tailEnd/>
          </a:ln>
          <a:effectLst/>
          <a:scene3d>
            <a:camera prst="orthographicFront">
              <a:rot lat="0" lon="0" rev="0"/>
            </a:camera>
            <a:lightRig rig="balanced" dir="t">
              <a:rot lat="0" lon="0" rev="8700000"/>
            </a:lightRig>
          </a:scene3d>
          <a:sp3d>
            <a:bevelT w="190500" h="38100"/>
          </a:sp3d>
        </p:spPr>
        <p:txBody>
          <a:bodyPr wrap="square" anchor="ctr"/>
          <a:lstStyle/>
          <a:p>
            <a:pPr marL="342900" indent="-342900" algn="l">
              <a:buFont typeface="Arial" panose="020B0604020202020204" pitchFamily="34" charset="0"/>
              <a:buChar char="•"/>
            </a:pPr>
            <a:r>
              <a:rPr lang="en-US" sz="2400" dirty="0">
                <a:solidFill>
                  <a:srgbClr val="000000"/>
                </a:solidFill>
                <a:effectLst/>
                <a:latin typeface="+mn-lt"/>
                <a:cs typeface="Arial" panose="020B0604020202020204" pitchFamily="34" charset="0"/>
              </a:rPr>
              <a:t>An evaluation of the goodness cannot be made with non-probability (convenience or judgment) sampling methods.</a:t>
            </a:r>
          </a:p>
        </p:txBody>
      </p:sp>
      <p:sp>
        <p:nvSpPr>
          <p:cNvPr id="4" name="Slide Number Placeholder 3"/>
          <p:cNvSpPr>
            <a:spLocks noGrp="1"/>
          </p:cNvSpPr>
          <p:nvPr>
            <p:ph type="sldNum" sz="quarter" idx="12"/>
          </p:nvPr>
        </p:nvSpPr>
        <p:spPr/>
        <p:txBody>
          <a:bodyPr/>
          <a:lstStyle/>
          <a:p>
            <a:fld id="{949EBC64-41CB-41B8-B6DF-9B1367312BD4}" type="slidenum">
              <a:rPr lang="en-US" smtClean="0"/>
              <a:t>59</a:t>
            </a:fld>
            <a:endParaRPr lang="en-US"/>
          </a:p>
        </p:txBody>
      </p:sp>
    </p:spTree>
    <p:extLst>
      <p:ext uri="{BB962C8B-B14F-4D97-AF65-F5344CB8AC3E}">
        <p14:creationId xmlns:p14="http://schemas.microsoft.com/office/powerpoint/2010/main" val="403078391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890571" y="549282"/>
            <a:ext cx="10337562" cy="566737"/>
          </a:xfrm>
          <a:prstGeom prst="rect">
            <a:avLst/>
          </a:prstGeom>
          <a:noFill/>
          <a:ln w="12700">
            <a:noFill/>
            <a:miter lim="800000"/>
            <a:headEnd/>
            <a:tailEnd/>
          </a:ln>
          <a:effectLst/>
        </p:spPr>
        <p:txBody>
          <a:bodyPr lIns="90488" tIns="44450" rIns="90488" bIns="44450" anchor="ctr"/>
          <a:lstStyle/>
          <a:p>
            <a:pPr algn="l"/>
            <a:r>
              <a:rPr lang="en-US" sz="3200" dirty="0">
                <a:effectLst/>
                <a:latin typeface="+mn-lt"/>
                <a:cs typeface="Arial" panose="020B0604020202020204" pitchFamily="34" charset="0"/>
              </a:rPr>
              <a:t>Selecting a Sample</a:t>
            </a:r>
          </a:p>
        </p:txBody>
      </p:sp>
      <p:sp>
        <p:nvSpPr>
          <p:cNvPr id="391171" name="Rectangle 3"/>
          <p:cNvSpPr>
            <a:spLocks noChangeArrowheads="1"/>
          </p:cNvSpPr>
          <p:nvPr/>
        </p:nvSpPr>
        <p:spPr bwMode="auto">
          <a:xfrm>
            <a:off x="901581" y="1106489"/>
            <a:ext cx="7675048" cy="566737"/>
          </a:xfrm>
          <a:prstGeom prst="rect">
            <a:avLst/>
          </a:prstGeom>
          <a:noFill/>
          <a:ln w="12700">
            <a:noFill/>
            <a:miter lim="800000"/>
            <a:headEnd/>
            <a:tailEnd/>
          </a:ln>
          <a:effectLst/>
        </p:spPr>
        <p:txBody>
          <a:bodyPr lIns="90488" tIns="44450" rIns="90488" bIns="44450"/>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Sampling from a Finite Population</a:t>
            </a:r>
          </a:p>
        </p:txBody>
      </p:sp>
      <p:sp>
        <p:nvSpPr>
          <p:cNvPr id="391174" name="Text Box 6"/>
          <p:cNvSpPr txBox="1">
            <a:spLocks noChangeArrowheads="1"/>
          </p:cNvSpPr>
          <p:nvPr/>
        </p:nvSpPr>
        <p:spPr bwMode="auto">
          <a:xfrm>
            <a:off x="910028" y="1608138"/>
            <a:ext cx="7957980" cy="461665"/>
          </a:xfrm>
          <a:prstGeom prst="rect">
            <a:avLst/>
          </a:prstGeom>
          <a:noFill/>
          <a:ln w="12700">
            <a:noFill/>
            <a:miter lim="800000"/>
            <a:headEnd/>
            <a:tailEnd/>
          </a:ln>
          <a:effectLst/>
        </p:spPr>
        <p:txBody>
          <a:bodyPr>
            <a:spAutoFit/>
          </a:bodyPr>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Sampling from an Infinite Population</a:t>
            </a:r>
            <a:endParaRPr lang="en-US" dirty="0">
              <a:solidFill>
                <a:srgbClr val="000000"/>
              </a:solidFill>
              <a:effectLst/>
              <a:latin typeface="+mn-lt"/>
              <a:cs typeface="Arial" panose="020B0604020202020204" pitchFamily="34" charset="0"/>
            </a:endParaRPr>
          </a:p>
        </p:txBody>
      </p:sp>
      <p:sp>
        <p:nvSpPr>
          <p:cNvPr id="2" name="Slide Number Placeholder 1"/>
          <p:cNvSpPr>
            <a:spLocks noGrp="1"/>
          </p:cNvSpPr>
          <p:nvPr>
            <p:ph type="sldNum" sz="quarter" idx="12"/>
          </p:nvPr>
        </p:nvSpPr>
        <p:spPr/>
        <p:txBody>
          <a:bodyPr/>
          <a:lstStyle/>
          <a:p>
            <a:fld id="{949EBC64-41CB-41B8-B6DF-9B1367312BD4}" type="slidenum">
              <a:rPr lang="en-US" smtClean="0"/>
              <a:t>6</a:t>
            </a:fld>
            <a:endParaRPr lang="en-US"/>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12138" y="508580"/>
            <a:ext cx="10337562" cy="71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l"/>
            <a:r>
              <a:rPr lang="en-US" sz="3200" dirty="0">
                <a:effectLst/>
                <a:latin typeface="+mn-lt"/>
                <a:cs typeface="Arial" panose="020B0604020202020204" pitchFamily="34" charset="0"/>
              </a:rPr>
              <a:t>Sampling Distribution – Question for Practice</a:t>
            </a:r>
          </a:p>
        </p:txBody>
      </p:sp>
      <p:sp>
        <p:nvSpPr>
          <p:cNvPr id="3" name="Rectangle 3"/>
          <p:cNvSpPr>
            <a:spLocks noChangeArrowheads="1"/>
          </p:cNvSpPr>
          <p:nvPr/>
        </p:nvSpPr>
        <p:spPr bwMode="auto">
          <a:xfrm>
            <a:off x="931142" y="1372538"/>
            <a:ext cx="10337562" cy="3831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just">
              <a:spcBef>
                <a:spcPct val="20000"/>
              </a:spcBef>
              <a:buSzPct val="100000"/>
            </a:pPr>
            <a:r>
              <a:rPr lang="en-IN" dirty="0">
                <a:solidFill>
                  <a:srgbClr val="000000"/>
                </a:solidFill>
                <a:effectLst/>
                <a:latin typeface="+mn-lt"/>
                <a:cs typeface="Arial" panose="020B0604020202020204" pitchFamily="34" charset="0"/>
              </a:rPr>
              <a:t>The mean preparation fee H&amp;R Block charged retail customers last year was $183</a:t>
            </a:r>
          </a:p>
          <a:p>
            <a:pPr algn="just">
              <a:spcBef>
                <a:spcPct val="20000"/>
              </a:spcBef>
              <a:buSzPct val="100000"/>
            </a:pPr>
            <a:r>
              <a:rPr lang="en-IN" dirty="0">
                <a:solidFill>
                  <a:srgbClr val="000000"/>
                </a:solidFill>
                <a:effectLst/>
                <a:latin typeface="+mn-lt"/>
                <a:cs typeface="Arial" panose="020B0604020202020204" pitchFamily="34" charset="0"/>
              </a:rPr>
              <a:t>(Wall Street Journal, March 7, 2012). Use this price as the population mean and</a:t>
            </a:r>
          </a:p>
          <a:p>
            <a:pPr algn="just">
              <a:spcBef>
                <a:spcPct val="20000"/>
              </a:spcBef>
              <a:buSzPct val="100000"/>
            </a:pPr>
            <a:r>
              <a:rPr lang="en-IN" dirty="0">
                <a:solidFill>
                  <a:srgbClr val="000000"/>
                </a:solidFill>
                <a:effectLst/>
                <a:latin typeface="+mn-lt"/>
                <a:cs typeface="Arial" panose="020B0604020202020204" pitchFamily="34" charset="0"/>
              </a:rPr>
              <a:t>assume the population standard deviation of preparation fees is $50.</a:t>
            </a:r>
          </a:p>
          <a:p>
            <a:pPr algn="just">
              <a:spcBef>
                <a:spcPct val="20000"/>
              </a:spcBef>
              <a:buSzPct val="100000"/>
            </a:pPr>
            <a:r>
              <a:rPr lang="en-IN" dirty="0">
                <a:solidFill>
                  <a:srgbClr val="000000"/>
                </a:solidFill>
                <a:effectLst/>
                <a:latin typeface="+mn-lt"/>
                <a:cs typeface="Arial" panose="020B0604020202020204" pitchFamily="34" charset="0"/>
              </a:rPr>
              <a:t>a. What is the probability that the mean price for a sample of 30 H&amp;R Block retail</a:t>
            </a:r>
          </a:p>
          <a:p>
            <a:pPr algn="just">
              <a:spcBef>
                <a:spcPct val="20000"/>
              </a:spcBef>
              <a:buSzPct val="100000"/>
            </a:pPr>
            <a:r>
              <a:rPr lang="en-IN" dirty="0">
                <a:solidFill>
                  <a:srgbClr val="000000"/>
                </a:solidFill>
                <a:effectLst/>
                <a:latin typeface="+mn-lt"/>
                <a:cs typeface="Arial" panose="020B0604020202020204" pitchFamily="34" charset="0"/>
              </a:rPr>
              <a:t>customers is within $8 of the population mean?</a:t>
            </a:r>
          </a:p>
          <a:p>
            <a:pPr algn="just">
              <a:spcBef>
                <a:spcPct val="20000"/>
              </a:spcBef>
              <a:buSzPct val="100000"/>
            </a:pPr>
            <a:r>
              <a:rPr lang="en-IN" dirty="0">
                <a:solidFill>
                  <a:srgbClr val="000000"/>
                </a:solidFill>
                <a:effectLst/>
                <a:latin typeface="+mn-lt"/>
                <a:cs typeface="Arial" panose="020B0604020202020204" pitchFamily="34" charset="0"/>
              </a:rPr>
              <a:t>b. What is the probability that the mean price for a sample of 50 H&amp;R Block retail</a:t>
            </a:r>
          </a:p>
          <a:p>
            <a:pPr algn="just">
              <a:spcBef>
                <a:spcPct val="20000"/>
              </a:spcBef>
              <a:buSzPct val="100000"/>
            </a:pPr>
            <a:r>
              <a:rPr lang="en-IN" dirty="0">
                <a:solidFill>
                  <a:srgbClr val="000000"/>
                </a:solidFill>
                <a:effectLst/>
                <a:latin typeface="+mn-lt"/>
                <a:cs typeface="Arial" panose="020B0604020202020204" pitchFamily="34" charset="0"/>
              </a:rPr>
              <a:t>customers is within $8 of the population mean?</a:t>
            </a:r>
          </a:p>
          <a:p>
            <a:pPr algn="just">
              <a:spcBef>
                <a:spcPct val="20000"/>
              </a:spcBef>
              <a:buSzPct val="100000"/>
            </a:pPr>
            <a:r>
              <a:rPr lang="en-IN" dirty="0">
                <a:solidFill>
                  <a:srgbClr val="000000"/>
                </a:solidFill>
                <a:effectLst/>
                <a:latin typeface="+mn-lt"/>
                <a:cs typeface="Arial" panose="020B0604020202020204" pitchFamily="34" charset="0"/>
              </a:rPr>
              <a:t>c. What is the probability that the mean price for a sample of 100 H&amp;R Block retail</a:t>
            </a:r>
          </a:p>
          <a:p>
            <a:pPr algn="just">
              <a:spcBef>
                <a:spcPct val="20000"/>
              </a:spcBef>
              <a:buSzPct val="100000"/>
            </a:pPr>
            <a:r>
              <a:rPr lang="en-IN" dirty="0">
                <a:solidFill>
                  <a:srgbClr val="000000"/>
                </a:solidFill>
                <a:effectLst/>
                <a:latin typeface="+mn-lt"/>
                <a:cs typeface="Arial" panose="020B0604020202020204" pitchFamily="34" charset="0"/>
              </a:rPr>
              <a:t>customers is within $8 of the population mean?</a:t>
            </a:r>
          </a:p>
          <a:p>
            <a:pPr algn="just">
              <a:spcBef>
                <a:spcPct val="20000"/>
              </a:spcBef>
              <a:buSzPct val="100000"/>
            </a:pPr>
            <a:r>
              <a:rPr lang="en-IN" dirty="0">
                <a:solidFill>
                  <a:srgbClr val="000000"/>
                </a:solidFill>
                <a:effectLst/>
                <a:latin typeface="+mn-lt"/>
                <a:cs typeface="Arial" panose="020B0604020202020204" pitchFamily="34" charset="0"/>
              </a:rPr>
              <a:t>d. Which, if any, of the sample sizes in parts (a), (b), and (c) would you recommend to have at least a .95 probability that the sample mean is within $8 of the population mean?</a:t>
            </a:r>
          </a:p>
        </p:txBody>
      </p:sp>
      <p:sp>
        <p:nvSpPr>
          <p:cNvPr id="6" name="Slide Number Placeholder 5"/>
          <p:cNvSpPr>
            <a:spLocks noGrp="1"/>
          </p:cNvSpPr>
          <p:nvPr>
            <p:ph type="sldNum" sz="quarter" idx="12"/>
          </p:nvPr>
        </p:nvSpPr>
        <p:spPr/>
        <p:txBody>
          <a:bodyPr/>
          <a:lstStyle/>
          <a:p>
            <a:fld id="{949EBC64-41CB-41B8-B6DF-9B1367312BD4}" type="slidenum">
              <a:rPr lang="en-US" smtClean="0"/>
              <a:pPr/>
              <a:t>60</a:t>
            </a:fld>
            <a:endParaRPr lang="en-US"/>
          </a:p>
        </p:txBody>
      </p:sp>
    </p:spTree>
    <p:extLst>
      <p:ext uri="{BB962C8B-B14F-4D97-AF65-F5344CB8AC3E}">
        <p14:creationId xmlns:p14="http://schemas.microsoft.com/office/powerpoint/2010/main" val="4233990916"/>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12138" y="508580"/>
            <a:ext cx="10337562" cy="71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l"/>
            <a:r>
              <a:rPr lang="en-US" sz="3200" dirty="0">
                <a:effectLst/>
                <a:latin typeface="+mn-lt"/>
                <a:cs typeface="Arial" panose="020B0604020202020204" pitchFamily="34" charset="0"/>
              </a:rPr>
              <a:t>Sampling Distribution – Question for Practice</a:t>
            </a:r>
          </a:p>
        </p:txBody>
      </p:sp>
      <p:sp>
        <p:nvSpPr>
          <p:cNvPr id="3" name="Rectangle 3"/>
          <p:cNvSpPr>
            <a:spLocks noChangeArrowheads="1"/>
          </p:cNvSpPr>
          <p:nvPr/>
        </p:nvSpPr>
        <p:spPr bwMode="auto">
          <a:xfrm>
            <a:off x="931142" y="1269901"/>
            <a:ext cx="10337562" cy="3831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just">
              <a:spcBef>
                <a:spcPct val="20000"/>
              </a:spcBef>
              <a:buSzPct val="100000"/>
            </a:pPr>
            <a:r>
              <a:rPr lang="en-IN" sz="2400" dirty="0">
                <a:solidFill>
                  <a:srgbClr val="000000"/>
                </a:solidFill>
                <a:effectLst/>
                <a:latin typeface="+mn-lt"/>
                <a:cs typeface="Arial" panose="020B0604020202020204" pitchFamily="34" charset="0"/>
              </a:rPr>
              <a:t>Forty-two percent of primary care doctors think their patients receive unnecessary medical care (Reader’s Digest, December 2011/January 2012).</a:t>
            </a:r>
          </a:p>
          <a:p>
            <a:pPr algn="just">
              <a:spcBef>
                <a:spcPct val="20000"/>
              </a:spcBef>
              <a:buSzPct val="100000"/>
            </a:pPr>
            <a:r>
              <a:rPr lang="en-IN" sz="2400" dirty="0">
                <a:solidFill>
                  <a:srgbClr val="000000"/>
                </a:solidFill>
                <a:effectLst/>
                <a:latin typeface="+mn-lt"/>
                <a:cs typeface="Arial" panose="020B0604020202020204" pitchFamily="34" charset="0"/>
              </a:rPr>
              <a:t>a. Suppose a sample of 300 primary care doctors were taken. Show the sampling</a:t>
            </a:r>
          </a:p>
          <a:p>
            <a:pPr algn="just">
              <a:spcBef>
                <a:spcPct val="20000"/>
              </a:spcBef>
              <a:buSzPct val="100000"/>
            </a:pPr>
            <a:r>
              <a:rPr lang="en-IN" sz="2400" dirty="0">
                <a:solidFill>
                  <a:srgbClr val="000000"/>
                </a:solidFill>
                <a:effectLst/>
                <a:latin typeface="+mn-lt"/>
                <a:cs typeface="Arial" panose="020B0604020202020204" pitchFamily="34" charset="0"/>
              </a:rPr>
              <a:t>distribution of the proportion of the doctors who think their patients receive unnecessary medical care.</a:t>
            </a:r>
          </a:p>
          <a:p>
            <a:pPr algn="just">
              <a:spcBef>
                <a:spcPct val="20000"/>
              </a:spcBef>
              <a:buSzPct val="100000"/>
            </a:pPr>
            <a:r>
              <a:rPr lang="en-IN" sz="2400" dirty="0">
                <a:solidFill>
                  <a:srgbClr val="000000"/>
                </a:solidFill>
                <a:effectLst/>
                <a:latin typeface="+mn-lt"/>
                <a:cs typeface="Arial" panose="020B0604020202020204" pitchFamily="34" charset="0"/>
              </a:rPr>
              <a:t>b. What is the probability that the sample proportion will be within ±.03 of the population proportion?</a:t>
            </a:r>
          </a:p>
          <a:p>
            <a:pPr algn="just">
              <a:spcBef>
                <a:spcPct val="20000"/>
              </a:spcBef>
              <a:buSzPct val="100000"/>
            </a:pPr>
            <a:r>
              <a:rPr lang="en-IN" sz="2400" dirty="0">
                <a:solidFill>
                  <a:srgbClr val="000000"/>
                </a:solidFill>
                <a:effectLst/>
                <a:latin typeface="+mn-lt"/>
                <a:cs typeface="Arial" panose="020B0604020202020204" pitchFamily="34" charset="0"/>
              </a:rPr>
              <a:t>c. What is the probability that the sample proportion will be within ±.05 of the population proportion?</a:t>
            </a:r>
          </a:p>
          <a:p>
            <a:pPr algn="just">
              <a:spcBef>
                <a:spcPct val="20000"/>
              </a:spcBef>
              <a:buSzPct val="100000"/>
            </a:pPr>
            <a:r>
              <a:rPr lang="en-IN" sz="2400" dirty="0">
                <a:solidFill>
                  <a:srgbClr val="000000"/>
                </a:solidFill>
                <a:effectLst/>
                <a:latin typeface="+mn-lt"/>
                <a:cs typeface="Arial" panose="020B0604020202020204" pitchFamily="34" charset="0"/>
              </a:rPr>
              <a:t>d. What would be the effect of taking a larger sample on the probabilities in parts (b) and (c)? Why?</a:t>
            </a:r>
          </a:p>
        </p:txBody>
      </p:sp>
      <p:sp>
        <p:nvSpPr>
          <p:cNvPr id="6" name="Slide Number Placeholder 5"/>
          <p:cNvSpPr>
            <a:spLocks noGrp="1"/>
          </p:cNvSpPr>
          <p:nvPr>
            <p:ph type="sldNum" sz="quarter" idx="12"/>
          </p:nvPr>
        </p:nvSpPr>
        <p:spPr/>
        <p:txBody>
          <a:bodyPr/>
          <a:lstStyle/>
          <a:p>
            <a:fld id="{949EBC64-41CB-41B8-B6DF-9B1367312BD4}" type="slidenum">
              <a:rPr lang="en-US" smtClean="0"/>
              <a:pPr/>
              <a:t>61</a:t>
            </a:fld>
            <a:endParaRPr lang="en-US"/>
          </a:p>
        </p:txBody>
      </p:sp>
    </p:spTree>
    <p:extLst>
      <p:ext uri="{BB962C8B-B14F-4D97-AF65-F5344CB8AC3E}">
        <p14:creationId xmlns:p14="http://schemas.microsoft.com/office/powerpoint/2010/main" val="3663572738"/>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82954" y="485292"/>
            <a:ext cx="10337562" cy="762000"/>
          </a:xfrm>
          <a:noFill/>
          <a:ln/>
        </p:spPr>
        <p:txBody>
          <a:bodyPr/>
          <a:lstStyle/>
          <a:p>
            <a:r>
              <a:rPr lang="en-US" dirty="0"/>
              <a:t>End of Chapter 7</a:t>
            </a:r>
          </a:p>
        </p:txBody>
      </p:sp>
      <p:sp>
        <p:nvSpPr>
          <p:cNvPr id="33795" name="AutoShape 3"/>
          <p:cNvSpPr>
            <a:spLocks noChangeArrowheads="1"/>
          </p:cNvSpPr>
          <p:nvPr/>
        </p:nvSpPr>
        <p:spPr bwMode="auto">
          <a:xfrm>
            <a:off x="5050541" y="3048001"/>
            <a:ext cx="1858259" cy="1611313"/>
          </a:xfrm>
          <a:prstGeom prst="roundRect">
            <a:avLst>
              <a:gd name="adj" fmla="val 12065"/>
            </a:avLst>
          </a:prstGeom>
          <a:noFill/>
          <a:ln w="50800">
            <a:solidFill>
              <a:srgbClr val="000000"/>
            </a:solidFill>
            <a:round/>
            <a:headEnd/>
            <a:tailEnd/>
          </a:ln>
          <a:effectLst>
            <a:outerShdw dist="17961" dir="2700000" algn="ctr" rotWithShape="0">
              <a:srgbClr val="000000"/>
            </a:outerShdw>
          </a:effectLst>
        </p:spPr>
        <p:txBody>
          <a:bodyPr wrap="none" anchor="ctr"/>
          <a:lstStyle/>
          <a:p>
            <a:endParaRPr lang="en-US"/>
          </a:p>
        </p:txBody>
      </p:sp>
      <p:sp>
        <p:nvSpPr>
          <p:cNvPr id="2" name="Slide Number Placeholder 1"/>
          <p:cNvSpPr>
            <a:spLocks noGrp="1"/>
          </p:cNvSpPr>
          <p:nvPr>
            <p:ph type="sldNum" sz="quarter" idx="12"/>
          </p:nvPr>
        </p:nvSpPr>
        <p:spPr/>
        <p:txBody>
          <a:bodyPr/>
          <a:lstStyle/>
          <a:p>
            <a:fld id="{949EBC64-41CB-41B8-B6DF-9B1367312BD4}" type="slidenum">
              <a:rPr lang="en-US" smtClean="0"/>
              <a:t>62</a:t>
            </a:fld>
            <a:endParaRPr lang="en-US"/>
          </a:p>
        </p:txBody>
      </p:sp>
      <p:sp>
        <p:nvSpPr>
          <p:cNvPr id="6" name="Freeform 8"/>
          <p:cNvSpPr>
            <a:spLocks/>
          </p:cNvSpPr>
          <p:nvPr/>
        </p:nvSpPr>
        <p:spPr bwMode="auto">
          <a:xfrm>
            <a:off x="5366226" y="2073507"/>
            <a:ext cx="1681163" cy="2670175"/>
          </a:xfrm>
          <a:custGeom>
            <a:avLst/>
            <a:gdLst/>
            <a:ahLst/>
            <a:cxnLst>
              <a:cxn ang="0">
                <a:pos x="119" y="784"/>
              </a:cxn>
              <a:cxn ang="0">
                <a:pos x="0" y="1239"/>
              </a:cxn>
              <a:cxn ang="0">
                <a:pos x="409" y="1681"/>
              </a:cxn>
              <a:cxn ang="0">
                <a:pos x="1058" y="196"/>
              </a:cxn>
              <a:cxn ang="0">
                <a:pos x="1058" y="0"/>
              </a:cxn>
              <a:cxn ang="0">
                <a:pos x="334" y="1252"/>
              </a:cxn>
              <a:cxn ang="0">
                <a:pos x="119" y="784"/>
              </a:cxn>
            </a:cxnLst>
            <a:rect l="0" t="0" r="r" b="b"/>
            <a:pathLst>
              <a:path w="1059" h="1682">
                <a:moveTo>
                  <a:pt x="119" y="784"/>
                </a:moveTo>
                <a:lnTo>
                  <a:pt x="0" y="1239"/>
                </a:lnTo>
                <a:lnTo>
                  <a:pt x="409" y="1681"/>
                </a:lnTo>
                <a:lnTo>
                  <a:pt x="1058" y="196"/>
                </a:lnTo>
                <a:lnTo>
                  <a:pt x="1058" y="0"/>
                </a:lnTo>
                <a:lnTo>
                  <a:pt x="334" y="1252"/>
                </a:lnTo>
                <a:lnTo>
                  <a:pt x="119" y="784"/>
                </a:lnTo>
              </a:path>
            </a:pathLst>
          </a:custGeom>
          <a:solidFill>
            <a:srgbClr val="CC2A1E"/>
          </a:solidFill>
          <a:ln w="12700" cap="rnd"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solidFill>
                <a:srgbClr val="B43D18"/>
              </a:solidFill>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901582" y="1135672"/>
            <a:ext cx="10337562" cy="1616164"/>
          </a:xfrm>
          <a:noFill/>
          <a:ln/>
        </p:spPr>
        <p:txBody>
          <a:bodyPr>
            <a:noAutofit/>
          </a:bodyPr>
          <a:lstStyle/>
          <a:p>
            <a:pPr marL="339725" indent="-339725"/>
            <a:r>
              <a:rPr lang="en-US" u="sng" dirty="0"/>
              <a:t>Finite populations</a:t>
            </a:r>
            <a:r>
              <a:rPr lang="en-US" dirty="0"/>
              <a:t> are often defined by lists such as:</a:t>
            </a:r>
          </a:p>
          <a:p>
            <a:pPr marL="801688" lvl="1" indent="-344488"/>
            <a:r>
              <a:rPr lang="en-US" sz="2400" dirty="0"/>
              <a:t>Organization membership roster</a:t>
            </a:r>
          </a:p>
          <a:p>
            <a:pPr marL="801688" lvl="1" indent="-344488"/>
            <a:r>
              <a:rPr lang="en-US" sz="2400" dirty="0"/>
              <a:t>Credit card account numbers</a:t>
            </a:r>
          </a:p>
          <a:p>
            <a:pPr marL="801688" lvl="1" indent="-344488"/>
            <a:r>
              <a:rPr lang="en-US" sz="2400" dirty="0"/>
              <a:t>Inventory product numbers</a:t>
            </a:r>
          </a:p>
        </p:txBody>
      </p:sp>
      <p:sp>
        <p:nvSpPr>
          <p:cNvPr id="7174" name="Text Box 6"/>
          <p:cNvSpPr txBox="1">
            <a:spLocks noChangeArrowheads="1"/>
          </p:cNvSpPr>
          <p:nvPr/>
        </p:nvSpPr>
        <p:spPr bwMode="auto">
          <a:xfrm>
            <a:off x="910026" y="2766840"/>
            <a:ext cx="10570774" cy="1200329"/>
          </a:xfrm>
          <a:prstGeom prst="rect">
            <a:avLst/>
          </a:prstGeom>
          <a:noFill/>
          <a:ln w="12700">
            <a:noFill/>
            <a:miter lim="800000"/>
            <a:headEnd/>
            <a:tailEnd/>
          </a:ln>
          <a:effectLst/>
        </p:spPr>
        <p:txBody>
          <a:bodyPr wrap="square">
            <a:spAutoFit/>
          </a:bodyPr>
          <a:lstStyle/>
          <a:p>
            <a:pPr marL="342900" indent="-342900" algn="l">
              <a:spcBef>
                <a:spcPct val="20000"/>
              </a:spcBef>
              <a:buSzPct val="100000"/>
              <a:buFont typeface="Arial" panose="020B0604020202020204" pitchFamily="34" charset="0"/>
              <a:buChar char="•"/>
            </a:pPr>
            <a:r>
              <a:rPr lang="en-US" sz="2400" dirty="0">
                <a:solidFill>
                  <a:srgbClr val="000000"/>
                </a:solidFill>
                <a:effectLst/>
                <a:latin typeface="+mn-lt"/>
                <a:cs typeface="Arial" panose="020B0604020202020204" pitchFamily="34" charset="0"/>
              </a:rPr>
              <a:t>A </a:t>
            </a:r>
            <a:r>
              <a:rPr lang="en-US" sz="2400" u="sng" dirty="0">
                <a:solidFill>
                  <a:srgbClr val="000000"/>
                </a:solidFill>
                <a:effectLst/>
                <a:latin typeface="+mn-lt"/>
                <a:cs typeface="Arial" panose="020B0604020202020204" pitchFamily="34" charset="0"/>
              </a:rPr>
              <a:t>simple random sample of size </a:t>
            </a:r>
            <a:r>
              <a:rPr lang="en-US" sz="2400" i="1" u="sng" dirty="0">
                <a:solidFill>
                  <a:srgbClr val="000000"/>
                </a:solidFill>
                <a:effectLst/>
                <a:latin typeface="+mn-lt"/>
                <a:cs typeface="Arial" panose="020B0604020202020204" pitchFamily="34" charset="0"/>
              </a:rPr>
              <a:t>n</a:t>
            </a:r>
            <a:r>
              <a:rPr lang="en-US" sz="2400" u="sng" dirty="0">
                <a:solidFill>
                  <a:srgbClr val="000000"/>
                </a:solidFill>
                <a:effectLst/>
                <a:latin typeface="+mn-lt"/>
                <a:cs typeface="Arial" panose="020B0604020202020204" pitchFamily="34" charset="0"/>
              </a:rPr>
              <a:t> from a finite population of size </a:t>
            </a:r>
            <a:r>
              <a:rPr lang="en-US" sz="2400" i="1" u="sng"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is a sample selected such that each possible sample of size </a:t>
            </a:r>
            <a:r>
              <a:rPr lang="en-US" sz="2400" i="1" dirty="0">
                <a:solidFill>
                  <a:srgbClr val="000000"/>
                </a:solidFill>
                <a:effectLst/>
                <a:latin typeface="+mn-lt"/>
                <a:cs typeface="Arial" panose="020B0604020202020204" pitchFamily="34" charset="0"/>
              </a:rPr>
              <a:t>n</a:t>
            </a:r>
            <a:r>
              <a:rPr lang="en-US" sz="2400" dirty="0">
                <a:solidFill>
                  <a:srgbClr val="000000"/>
                </a:solidFill>
                <a:effectLst/>
                <a:latin typeface="+mn-lt"/>
                <a:cs typeface="Arial" panose="020B0604020202020204" pitchFamily="34" charset="0"/>
              </a:rPr>
              <a:t> has the same probability of being selected.</a:t>
            </a:r>
            <a:endParaRPr lang="en-US" dirty="0">
              <a:solidFill>
                <a:srgbClr val="000000"/>
              </a:solidFill>
              <a:effectLst/>
              <a:latin typeface="+mn-lt"/>
              <a:cs typeface="Arial" panose="020B0604020202020204" pitchFamily="34" charset="0"/>
            </a:endParaRPr>
          </a:p>
        </p:txBody>
      </p:sp>
      <p:sp>
        <p:nvSpPr>
          <p:cNvPr id="6" name="Rectangle 2"/>
          <p:cNvSpPr txBox="1">
            <a:spLocks noChangeArrowheads="1"/>
          </p:cNvSpPr>
          <p:nvPr/>
        </p:nvSpPr>
        <p:spPr>
          <a:xfrm>
            <a:off x="889062" y="550635"/>
            <a:ext cx="10337562" cy="566737"/>
          </a:xfrm>
          <a:prstGeom prst="rect">
            <a:avLst/>
          </a:prstGeom>
          <a:noFill/>
          <a:ln/>
        </p:spPr>
        <p:txBody>
          <a:bodyPr/>
          <a:lstStyle>
            <a:lvl1pPr algn="ctr" rtl="0" eaLnBrk="1" fontAlgn="base" hangingPunct="1">
              <a:spcBef>
                <a:spcPct val="0"/>
              </a:spcBef>
              <a:spcAft>
                <a:spcPct val="0"/>
              </a:spcAft>
              <a:defRPr sz="2800">
                <a:solidFill>
                  <a:schemeClr val="bg1"/>
                </a:solidFill>
                <a:effectLst/>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a:lstStyle>
          <a:p>
            <a:pPr algn="l"/>
            <a:r>
              <a:rPr lang="en-US" sz="3200" kern="0" dirty="0">
                <a:solidFill>
                  <a:schemeClr val="tx1"/>
                </a:solidFill>
                <a:latin typeface="+mn-lt"/>
              </a:rPr>
              <a:t>Sampling from a Finite Population</a:t>
            </a:r>
          </a:p>
        </p:txBody>
      </p:sp>
      <p:sp>
        <p:nvSpPr>
          <p:cNvPr id="2" name="Slide Number Placeholder 1"/>
          <p:cNvSpPr>
            <a:spLocks noGrp="1"/>
          </p:cNvSpPr>
          <p:nvPr>
            <p:ph type="sldNum" sz="quarter" idx="12"/>
          </p:nvPr>
        </p:nvSpPr>
        <p:spPr/>
        <p:txBody>
          <a:bodyPr/>
          <a:lstStyle/>
          <a:p>
            <a:fld id="{949EBC64-41CB-41B8-B6DF-9B1367312BD4}" type="slidenum">
              <a:rPr lang="en-US" smtClean="0"/>
              <a:t>7</a:t>
            </a:fld>
            <a:endParaRPr lang="en-US"/>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Text Box 6"/>
          <p:cNvSpPr txBox="1">
            <a:spLocks noChangeArrowheads="1"/>
          </p:cNvSpPr>
          <p:nvPr/>
        </p:nvSpPr>
        <p:spPr bwMode="auto">
          <a:xfrm>
            <a:off x="1039204" y="3209781"/>
            <a:ext cx="10286508" cy="830997"/>
          </a:xfrm>
          <a:prstGeom prst="rect">
            <a:avLst/>
          </a:prstGeom>
          <a:noFill/>
          <a:ln w="12700">
            <a:noFill/>
            <a:miter lim="800000"/>
            <a:headEnd/>
            <a:tailEnd/>
          </a:ln>
          <a:effectLst/>
        </p:spPr>
        <p:txBody>
          <a:bodyPr wrap="square">
            <a:spAutoFit/>
          </a:bodyPr>
          <a:lstStyle/>
          <a:p>
            <a:pPr marL="342900" indent="-342900" algn="l">
              <a:buSzPct val="90000"/>
              <a:buFont typeface="Arial" panose="020B0604020202020204" pitchFamily="34" charset="0"/>
              <a:buChar char="•"/>
            </a:pPr>
            <a:r>
              <a:rPr lang="en-US" sz="2400" dirty="0">
                <a:solidFill>
                  <a:srgbClr val="000000"/>
                </a:solidFill>
                <a:effectLst/>
                <a:latin typeface="+mn-lt"/>
                <a:cs typeface="Arial" panose="020B0604020202020204" pitchFamily="34" charset="0"/>
              </a:rPr>
              <a:t>In large sampling projects, computer-generated </a:t>
            </a:r>
            <a:r>
              <a:rPr lang="en-US" sz="2400" u="sng" dirty="0">
                <a:solidFill>
                  <a:srgbClr val="000000"/>
                </a:solidFill>
                <a:effectLst/>
                <a:latin typeface="+mn-lt"/>
                <a:cs typeface="Arial" panose="020B0604020202020204" pitchFamily="34" charset="0"/>
              </a:rPr>
              <a:t>random numbers</a:t>
            </a:r>
            <a:r>
              <a:rPr lang="en-US" sz="2400" dirty="0">
                <a:solidFill>
                  <a:srgbClr val="000000"/>
                </a:solidFill>
                <a:effectLst/>
                <a:latin typeface="+mn-lt"/>
                <a:cs typeface="Arial" panose="020B0604020202020204" pitchFamily="34" charset="0"/>
              </a:rPr>
              <a:t> are often used to automate the sample selection process.</a:t>
            </a:r>
          </a:p>
        </p:txBody>
      </p:sp>
      <p:sp>
        <p:nvSpPr>
          <p:cNvPr id="114695" name="Text Box 7"/>
          <p:cNvSpPr txBox="1">
            <a:spLocks noChangeArrowheads="1"/>
          </p:cNvSpPr>
          <p:nvPr/>
        </p:nvSpPr>
        <p:spPr bwMode="auto">
          <a:xfrm>
            <a:off x="1101586" y="2345355"/>
            <a:ext cx="10286506" cy="461665"/>
          </a:xfrm>
          <a:prstGeom prst="rect">
            <a:avLst/>
          </a:prstGeom>
          <a:noFill/>
          <a:ln w="12700">
            <a:noFill/>
            <a:miter lim="800000"/>
            <a:headEnd/>
            <a:tailEnd/>
          </a:ln>
          <a:effectLst/>
        </p:spPr>
        <p:txBody>
          <a:bodyPr wrap="square">
            <a:spAutoFit/>
          </a:bodyPr>
          <a:lstStyle/>
          <a:p>
            <a:pPr marL="342900" indent="-342900" algn="l">
              <a:buSzPct val="90000"/>
              <a:buFont typeface="Arial" panose="020B0604020202020204" pitchFamily="34" charset="0"/>
              <a:buChar char="•"/>
            </a:pPr>
            <a:r>
              <a:rPr lang="en-US" sz="2400" u="sng" dirty="0">
                <a:solidFill>
                  <a:srgbClr val="000000"/>
                </a:solidFill>
                <a:effectLst/>
                <a:latin typeface="+mn-lt"/>
                <a:cs typeface="Arial" panose="020B0604020202020204" pitchFamily="34" charset="0"/>
              </a:rPr>
              <a:t>Sampling without replacement</a:t>
            </a:r>
            <a:r>
              <a:rPr lang="en-US" sz="2400" dirty="0">
                <a:solidFill>
                  <a:srgbClr val="000000"/>
                </a:solidFill>
                <a:effectLst/>
                <a:latin typeface="+mn-lt"/>
                <a:cs typeface="Arial" panose="020B0604020202020204" pitchFamily="34" charset="0"/>
              </a:rPr>
              <a:t> is the procedure used most often.</a:t>
            </a:r>
          </a:p>
        </p:txBody>
      </p:sp>
      <p:sp>
        <p:nvSpPr>
          <p:cNvPr id="114696" name="Text Box 8"/>
          <p:cNvSpPr txBox="1">
            <a:spLocks noChangeArrowheads="1"/>
          </p:cNvSpPr>
          <p:nvPr/>
        </p:nvSpPr>
        <p:spPr bwMode="auto">
          <a:xfrm>
            <a:off x="1163966" y="1117372"/>
            <a:ext cx="10161746" cy="2677656"/>
          </a:xfrm>
          <a:prstGeom prst="rect">
            <a:avLst/>
          </a:prstGeom>
          <a:noFill/>
          <a:ln w="12700">
            <a:noFill/>
            <a:miter lim="800000"/>
            <a:headEnd/>
            <a:tailEnd/>
          </a:ln>
          <a:effectLst/>
        </p:spPr>
        <p:txBody>
          <a:bodyPr wrap="square">
            <a:spAutoFit/>
          </a:bodyPr>
          <a:lstStyle/>
          <a:p>
            <a:pPr marL="342900" indent="-342900" algn="l">
              <a:buSzPct val="90000"/>
              <a:buFont typeface="Arial" panose="020B0604020202020204" pitchFamily="34" charset="0"/>
              <a:buChar char="•"/>
            </a:pPr>
            <a:r>
              <a:rPr lang="en-US" sz="2400" dirty="0">
                <a:solidFill>
                  <a:srgbClr val="000000"/>
                </a:solidFill>
                <a:effectLst/>
                <a:latin typeface="+mn-lt"/>
                <a:cs typeface="Arial" panose="020B0604020202020204" pitchFamily="34" charset="0"/>
              </a:rPr>
              <a:t>Replacing each sampled element before selecting subsequent elements is called </a:t>
            </a:r>
            <a:r>
              <a:rPr lang="en-US" sz="2400" u="sng" dirty="0">
                <a:solidFill>
                  <a:srgbClr val="000000"/>
                </a:solidFill>
                <a:effectLst/>
                <a:latin typeface="+mn-lt"/>
                <a:cs typeface="Arial" panose="020B0604020202020204" pitchFamily="34" charset="0"/>
              </a:rPr>
              <a:t>sampling with replacement</a:t>
            </a:r>
            <a:r>
              <a:rPr lang="en-US" sz="2400" dirty="0">
                <a:solidFill>
                  <a:srgbClr val="000000"/>
                </a:solidFill>
                <a:effectLst/>
                <a:latin typeface="+mn-lt"/>
                <a:cs typeface="Arial" panose="020B0604020202020204" pitchFamily="34" charset="0"/>
              </a:rPr>
              <a:t>. An element can appear in the sample more than once. </a:t>
            </a:r>
          </a:p>
          <a:p>
            <a:pPr algn="l">
              <a:buSzPct val="90000"/>
            </a:pPr>
            <a:endParaRPr lang="en-US" sz="2400" dirty="0">
              <a:solidFill>
                <a:srgbClr val="000000"/>
              </a:solidFill>
              <a:effectLst/>
              <a:latin typeface="+mn-lt"/>
              <a:cs typeface="Arial" panose="020B0604020202020204" pitchFamily="34" charset="0"/>
            </a:endParaRPr>
          </a:p>
          <a:p>
            <a:pPr algn="l">
              <a:buSzPct val="90000"/>
            </a:pPr>
            <a:endParaRPr lang="en-US" sz="2400" dirty="0">
              <a:solidFill>
                <a:srgbClr val="000000"/>
              </a:solidFill>
              <a:effectLst/>
              <a:latin typeface="+mn-lt"/>
              <a:cs typeface="Arial" panose="020B0604020202020204" pitchFamily="34" charset="0"/>
            </a:endParaRPr>
          </a:p>
          <a:p>
            <a:pPr algn="l">
              <a:buSzPct val="90000"/>
            </a:pPr>
            <a:endParaRPr lang="en-US" sz="2400" dirty="0">
              <a:solidFill>
                <a:srgbClr val="000000"/>
              </a:solidFill>
              <a:effectLst/>
              <a:latin typeface="+mn-lt"/>
              <a:cs typeface="Arial" panose="020B0604020202020204" pitchFamily="34" charset="0"/>
            </a:endParaRPr>
          </a:p>
          <a:p>
            <a:pPr algn="l">
              <a:buSzPct val="90000"/>
            </a:pPr>
            <a:endParaRPr lang="en-US" sz="2400" dirty="0">
              <a:solidFill>
                <a:srgbClr val="000000"/>
              </a:solidFill>
              <a:effectLst/>
              <a:latin typeface="+mn-lt"/>
              <a:cs typeface="Arial" panose="020B0604020202020204" pitchFamily="34" charset="0"/>
            </a:endParaRPr>
          </a:p>
        </p:txBody>
      </p:sp>
      <p:sp>
        <p:nvSpPr>
          <p:cNvPr id="2" name="Slide Number Placeholder 1"/>
          <p:cNvSpPr>
            <a:spLocks noGrp="1"/>
          </p:cNvSpPr>
          <p:nvPr>
            <p:ph type="sldNum" sz="quarter" idx="12"/>
          </p:nvPr>
        </p:nvSpPr>
        <p:spPr/>
        <p:txBody>
          <a:bodyPr/>
          <a:lstStyle/>
          <a:p>
            <a:fld id="{949EBC64-41CB-41B8-B6DF-9B1367312BD4}" type="slidenum">
              <a:rPr lang="en-US" smtClean="0"/>
              <a:t>8</a:t>
            </a:fld>
            <a:endParaRPr lang="en-US"/>
          </a:p>
        </p:txBody>
      </p:sp>
      <p:sp>
        <p:nvSpPr>
          <p:cNvPr id="8" name="Rectangle 2"/>
          <p:cNvSpPr txBox="1">
            <a:spLocks noChangeArrowheads="1"/>
          </p:cNvSpPr>
          <p:nvPr/>
        </p:nvSpPr>
        <p:spPr>
          <a:xfrm>
            <a:off x="889062" y="550635"/>
            <a:ext cx="10337562" cy="566737"/>
          </a:xfrm>
          <a:prstGeom prst="rect">
            <a:avLst/>
          </a:prstGeom>
          <a:noFill/>
          <a:ln/>
        </p:spPr>
        <p:txBody>
          <a:bodyPr/>
          <a:lstStyle>
            <a:lvl1pPr algn="ctr" rtl="0" eaLnBrk="1" fontAlgn="base" hangingPunct="1">
              <a:spcBef>
                <a:spcPct val="0"/>
              </a:spcBef>
              <a:spcAft>
                <a:spcPct val="0"/>
              </a:spcAft>
              <a:defRPr sz="2800">
                <a:solidFill>
                  <a:schemeClr val="bg1"/>
                </a:solidFill>
                <a:effectLst/>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a:lstStyle>
          <a:p>
            <a:pPr algn="l"/>
            <a:r>
              <a:rPr lang="en-US" sz="3200" kern="0" dirty="0">
                <a:solidFill>
                  <a:schemeClr val="tx1"/>
                </a:solidFill>
                <a:latin typeface="+mn-lt"/>
              </a:rPr>
              <a:t>Sampling from a Finite Population</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ChangeArrowheads="1"/>
          </p:cNvSpPr>
          <p:nvPr/>
        </p:nvSpPr>
        <p:spPr bwMode="auto">
          <a:xfrm>
            <a:off x="1395656" y="1656824"/>
            <a:ext cx="9762872" cy="1729844"/>
          </a:xfrm>
          <a:prstGeom prst="rect">
            <a:avLst/>
          </a:prstGeom>
          <a:noFill/>
          <a:ln w="12700">
            <a:noFill/>
            <a:miter lim="800000"/>
            <a:headEnd/>
            <a:tailEnd/>
          </a:ln>
          <a:effectLst/>
        </p:spPr>
        <p:txBody>
          <a:bodyPr lIns="90488" tIns="44450" rIns="90488" bIns="44450"/>
          <a:lstStyle/>
          <a:p>
            <a:pPr indent="338138" algn="l">
              <a:spcBef>
                <a:spcPct val="20000"/>
              </a:spcBef>
              <a:buSzPct val="75000"/>
              <a:buFont typeface="Monotype Sorts" pitchFamily="2" charset="2"/>
              <a:buNone/>
            </a:pPr>
            <a:r>
              <a:rPr lang="en-US" sz="2400" dirty="0">
                <a:solidFill>
                  <a:srgbClr val="000000"/>
                </a:solidFill>
                <a:effectLst/>
                <a:latin typeface="+mn-lt"/>
                <a:cs typeface="Arial" panose="020B0604020202020204" pitchFamily="34" charset="0"/>
              </a:rPr>
              <a:t>	 St. Andrew’s College received 900 applications for admission in the upcoming year from prospective students.  The applicants were numbered, from 1 to 900, as their applications arrived.  The Director of Admissions would like to select a simple random sample of 30 applicants.</a:t>
            </a:r>
          </a:p>
        </p:txBody>
      </p:sp>
      <p:sp>
        <p:nvSpPr>
          <p:cNvPr id="392455" name="Rectangle 263"/>
          <p:cNvSpPr>
            <a:spLocks noChangeArrowheads="1"/>
          </p:cNvSpPr>
          <p:nvPr/>
        </p:nvSpPr>
        <p:spPr bwMode="auto">
          <a:xfrm>
            <a:off x="891853" y="1077305"/>
            <a:ext cx="7675048" cy="566737"/>
          </a:xfrm>
          <a:prstGeom prst="rect">
            <a:avLst/>
          </a:prstGeom>
          <a:noFill/>
          <a:ln w="12700">
            <a:noFill/>
            <a:miter lim="800000"/>
            <a:headEnd/>
            <a:tailEnd/>
          </a:ln>
          <a:effectLst/>
        </p:spPr>
        <p:txBody>
          <a:bodyPr lIns="90488" tIns="44450" rIns="90488" bIns="44450"/>
          <a:lstStyle/>
          <a:p>
            <a:pPr marL="338138" indent="-338138" algn="l">
              <a:spcBef>
                <a:spcPct val="20000"/>
              </a:spcBef>
              <a:buSzPct val="100000"/>
              <a:buFont typeface="Arial" panose="020B0604020202020204" pitchFamily="34" charset="0"/>
              <a:buChar char="•"/>
            </a:pPr>
            <a:r>
              <a:rPr lang="en-US" sz="2800" dirty="0">
                <a:solidFill>
                  <a:srgbClr val="000000"/>
                </a:solidFill>
                <a:effectLst/>
                <a:latin typeface="+mn-lt"/>
                <a:cs typeface="Arial" panose="020B0604020202020204" pitchFamily="34" charset="0"/>
              </a:rPr>
              <a:t>Example:  St. Andrew’s College</a:t>
            </a:r>
          </a:p>
        </p:txBody>
      </p:sp>
      <p:sp>
        <p:nvSpPr>
          <p:cNvPr id="2" name="Slide Number Placeholder 1"/>
          <p:cNvSpPr>
            <a:spLocks noGrp="1"/>
          </p:cNvSpPr>
          <p:nvPr>
            <p:ph type="sldNum" sz="quarter" idx="12"/>
          </p:nvPr>
        </p:nvSpPr>
        <p:spPr/>
        <p:txBody>
          <a:bodyPr/>
          <a:lstStyle/>
          <a:p>
            <a:fld id="{949EBC64-41CB-41B8-B6DF-9B1367312BD4}" type="slidenum">
              <a:rPr lang="en-US" smtClean="0"/>
              <a:t>9</a:t>
            </a:fld>
            <a:endParaRPr lang="en-US"/>
          </a:p>
        </p:txBody>
      </p:sp>
      <p:sp>
        <p:nvSpPr>
          <p:cNvPr id="6" name="Rectangle 2"/>
          <p:cNvSpPr txBox="1">
            <a:spLocks noChangeArrowheads="1"/>
          </p:cNvSpPr>
          <p:nvPr/>
        </p:nvSpPr>
        <p:spPr>
          <a:xfrm>
            <a:off x="889062" y="550635"/>
            <a:ext cx="10337562" cy="566737"/>
          </a:xfrm>
          <a:prstGeom prst="rect">
            <a:avLst/>
          </a:prstGeom>
          <a:noFill/>
          <a:ln/>
        </p:spPr>
        <p:txBody>
          <a:bodyPr/>
          <a:lstStyle>
            <a:lvl1pPr algn="ctr" rtl="0" eaLnBrk="1" fontAlgn="base" hangingPunct="1">
              <a:spcBef>
                <a:spcPct val="0"/>
              </a:spcBef>
              <a:spcAft>
                <a:spcPct val="0"/>
              </a:spcAft>
              <a:defRPr sz="2800">
                <a:solidFill>
                  <a:schemeClr val="bg1"/>
                </a:solidFill>
                <a:effectLst/>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1" fontAlgn="base" hangingPunct="1">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a:lstStyle>
          <a:p>
            <a:pPr algn="l"/>
            <a:r>
              <a:rPr lang="en-US" sz="3200" kern="0" dirty="0">
                <a:solidFill>
                  <a:schemeClr val="tx1"/>
                </a:solidFill>
                <a:latin typeface="+mn-lt"/>
              </a:rPr>
              <a:t>Sampling from a Finite Population</a:t>
            </a:r>
          </a:p>
        </p:txBody>
      </p:sp>
    </p:spTree>
  </p:cSld>
  <p:clrMapOvr>
    <a:masterClrMapping/>
  </p:clrMapOvr>
  <p:transition>
    <p:zoom/>
  </p:transition>
</p:sld>
</file>

<file path=ppt/theme/theme1.xml><?xml version="1.0" encoding="utf-8"?>
<a:theme xmlns:a="http://schemas.openxmlformats.org/drawingml/2006/main" name="SBE13ch01_Ne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3843</Words>
  <Application>Microsoft Office PowerPoint</Application>
  <PresentationFormat>Custom</PresentationFormat>
  <Paragraphs>656</Paragraphs>
  <Slides>62</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Book Antiqua</vt:lpstr>
      <vt:lpstr>Monotype Sorts</vt:lpstr>
      <vt:lpstr>Arial</vt:lpstr>
      <vt:lpstr>MS Reference Serif</vt:lpstr>
      <vt:lpstr>Symbol</vt:lpstr>
      <vt:lpstr>Cambria Math</vt:lpstr>
      <vt:lpstr>Calibri Light</vt:lpstr>
      <vt:lpstr>Calibri</vt:lpstr>
      <vt:lpstr>SBE13ch01_New</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 Limit Theorem</vt:lpstr>
      <vt:lpstr>Illustration of Central Limit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Sampling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2021-03-20T06:06:47Z</dcterms:created>
  <dcterms:modified xsi:type="dcterms:W3CDTF">2021-03-20T06:07:01Z</dcterms:modified>
</cp:coreProperties>
</file>