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6" r:id="rId3"/>
    <p:sldId id="258" r:id="rId4"/>
    <p:sldId id="260" r:id="rId5"/>
    <p:sldId id="259" r:id="rId6"/>
    <p:sldId id="344" r:id="rId7"/>
    <p:sldId id="261" r:id="rId8"/>
    <p:sldId id="347" r:id="rId9"/>
    <p:sldId id="348" r:id="rId10"/>
    <p:sldId id="262" r:id="rId11"/>
    <p:sldId id="263" r:id="rId12"/>
    <p:sldId id="264" r:id="rId13"/>
    <p:sldId id="266" r:id="rId14"/>
    <p:sldId id="351" r:id="rId15"/>
    <p:sldId id="429" r:id="rId16"/>
    <p:sldId id="353" r:id="rId17"/>
    <p:sldId id="437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7" r:id="rId29"/>
    <p:sldId id="370" r:id="rId30"/>
    <p:sldId id="372" r:id="rId31"/>
    <p:sldId id="373" r:id="rId32"/>
    <p:sldId id="375" r:id="rId33"/>
    <p:sldId id="432" r:id="rId34"/>
    <p:sldId id="377" r:id="rId35"/>
    <p:sldId id="433" r:id="rId36"/>
    <p:sldId id="434" r:id="rId37"/>
    <p:sldId id="379" r:id="rId38"/>
    <p:sldId id="435" r:id="rId39"/>
    <p:sldId id="381" r:id="rId40"/>
    <p:sldId id="382" r:id="rId41"/>
    <p:sldId id="383" r:id="rId42"/>
    <p:sldId id="386" r:id="rId43"/>
    <p:sldId id="388" r:id="rId44"/>
    <p:sldId id="390" r:id="rId45"/>
    <p:sldId id="392" r:id="rId46"/>
    <p:sldId id="394" r:id="rId47"/>
    <p:sldId id="395" r:id="rId48"/>
    <p:sldId id="397" r:id="rId49"/>
    <p:sldId id="398" r:id="rId50"/>
    <p:sldId id="399" r:id="rId51"/>
    <p:sldId id="400" r:id="rId52"/>
    <p:sldId id="401" r:id="rId53"/>
    <p:sldId id="403" r:id="rId54"/>
    <p:sldId id="422" r:id="rId5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2AE"/>
    <a:srgbClr val="E9E8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9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92D665A-A7C4-49FA-BB6B-826F1D4E7F76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D8B33FC-B199-41BE-995C-DE4EB29CB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459838C-A47B-4584-88C1-AFA5C1DEBE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46C3-F135-49C2-ABF5-782D19287C1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3984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886670"/>
            <a:ext cx="8839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Representation of graph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Two ways to represent a graph in computer memory –		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Adjacency matrix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Adjacency list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matrix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Graph is represented using matrix (2D array)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Matrix keeps the information about the adjacent nodes for each node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If node is adjacent then put 1 at (</a:t>
            </a:r>
            <a:r>
              <a:rPr lang="en-US" dirty="0" err="1" smtClean="0"/>
              <a:t>i,j</a:t>
            </a:r>
            <a:r>
              <a:rPr lang="en-US" dirty="0" smtClean="0"/>
              <a:t>) location; otherwise put 0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i.e.		Mat[</a:t>
            </a:r>
            <a:r>
              <a:rPr lang="en-US" dirty="0" err="1" smtClean="0"/>
              <a:t>i</a:t>
            </a:r>
            <a:r>
              <a:rPr lang="en-US" dirty="0" smtClean="0"/>
              <a:t>][j] 	= 1 	if there is an edge from node </a:t>
            </a:r>
            <a:r>
              <a:rPr lang="en-US" dirty="0" err="1" smtClean="0"/>
              <a:t>i</a:t>
            </a:r>
            <a:r>
              <a:rPr lang="en-US" dirty="0" smtClean="0"/>
              <a:t> to j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			= 0	 if there is no edge from node </a:t>
            </a:r>
            <a:r>
              <a:rPr lang="en-US" dirty="0" err="1" smtClean="0"/>
              <a:t>i</a:t>
            </a:r>
            <a:r>
              <a:rPr lang="en-US" dirty="0" smtClean="0"/>
              <a:t> to j</a:t>
            </a:r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If graph is weighted graph then adjacency matrix will contain following –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	Mat[</a:t>
            </a:r>
            <a:r>
              <a:rPr lang="en-US" dirty="0" err="1" smtClean="0"/>
              <a:t>i</a:t>
            </a:r>
            <a:r>
              <a:rPr lang="en-US" dirty="0" smtClean="0"/>
              <a:t>][j] 	= weight on edge 		if there is an edge from node </a:t>
            </a:r>
            <a:r>
              <a:rPr lang="en-US" dirty="0" err="1" smtClean="0"/>
              <a:t>i</a:t>
            </a:r>
            <a:r>
              <a:rPr lang="en-US" dirty="0" smtClean="0"/>
              <a:t> to j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		= 0		 	if there is no edge from node </a:t>
            </a:r>
            <a:r>
              <a:rPr lang="en-US" dirty="0" err="1" smtClean="0"/>
              <a:t>i</a:t>
            </a:r>
            <a:r>
              <a:rPr lang="en-US" dirty="0" smtClean="0"/>
              <a:t> to 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matrix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7" name="Group 31"/>
          <p:cNvGrpSpPr/>
          <p:nvPr/>
        </p:nvGrpSpPr>
        <p:grpSpPr>
          <a:xfrm>
            <a:off x="381000" y="1066800"/>
            <a:ext cx="2590800" cy="1752600"/>
            <a:chOff x="3733800" y="2743200"/>
            <a:chExt cx="2590800" cy="1752600"/>
          </a:xfrm>
        </p:grpSpPr>
        <p:sp>
          <p:nvSpPr>
            <p:cNvPr id="8" name="Oval 7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8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8382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18288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7"/>
            <a:endCxn id="12" idx="3"/>
          </p:cNvCxnSpPr>
          <p:nvPr/>
        </p:nvCxnSpPr>
        <p:spPr>
          <a:xfrm flipV="1">
            <a:off x="1990445" y="2066645"/>
            <a:ext cx="5911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9" idx="5"/>
          </p:cNvCxnSpPr>
          <p:nvPr/>
        </p:nvCxnSpPr>
        <p:spPr>
          <a:xfrm flipH="1" flipV="1">
            <a:off x="1990445" y="1457045"/>
            <a:ext cx="591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7"/>
            <a:endCxn id="9" idx="3"/>
          </p:cNvCxnSpPr>
          <p:nvPr/>
        </p:nvCxnSpPr>
        <p:spPr>
          <a:xfrm flipV="1"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3" idx="1"/>
          </p:cNvCxnSpPr>
          <p:nvPr/>
        </p:nvCxnSpPr>
        <p:spPr>
          <a:xfrm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  <a:endCxn id="8" idx="4"/>
          </p:cNvCxnSpPr>
          <p:nvPr/>
        </p:nvCxnSpPr>
        <p:spPr>
          <a:xfrm flipV="1">
            <a:off x="6096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0" idx="6"/>
          </p:cNvCxnSpPr>
          <p:nvPr/>
        </p:nvCxnSpPr>
        <p:spPr>
          <a:xfrm flipH="1">
            <a:off x="8382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029200" y="1270000"/>
          <a:ext cx="2590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953000" y="8382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000" b="1" dirty="0" smtClean="0"/>
              <a:t>A       B      C       D      E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0" y="1261408"/>
            <a:ext cx="45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      B      C       D      E</a:t>
            </a:r>
            <a:endParaRPr lang="en-US" sz="2000" b="1" dirty="0"/>
          </a:p>
        </p:txBody>
      </p:sp>
      <p:grpSp>
        <p:nvGrpSpPr>
          <p:cNvPr id="35" name="Group 31"/>
          <p:cNvGrpSpPr/>
          <p:nvPr/>
        </p:nvGrpSpPr>
        <p:grpSpPr>
          <a:xfrm>
            <a:off x="457200" y="3657600"/>
            <a:ext cx="2590800" cy="1752600"/>
            <a:chOff x="3733800" y="2743200"/>
            <a:chExt cx="2590800" cy="1752600"/>
          </a:xfrm>
        </p:grpSpPr>
        <p:sp>
          <p:nvSpPr>
            <p:cNvPr id="39" name="Oval 38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6482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7338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8674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45" name="Straight Connector 44"/>
          <p:cNvCxnSpPr>
            <a:stCxn id="39" idx="5"/>
            <a:endCxn id="40" idx="1"/>
          </p:cNvCxnSpPr>
          <p:nvPr/>
        </p:nvCxnSpPr>
        <p:spPr>
          <a:xfrm rot="16200000" flipH="1">
            <a:off x="999845" y="3895445"/>
            <a:ext cx="2863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4"/>
            <a:endCxn id="41" idx="0"/>
          </p:cNvCxnSpPr>
          <p:nvPr/>
        </p:nvCxnSpPr>
        <p:spPr>
          <a:xfrm rot="5400000">
            <a:off x="266700" y="45339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6"/>
            <a:endCxn id="42" idx="2"/>
          </p:cNvCxnSpPr>
          <p:nvPr/>
        </p:nvCxnSpPr>
        <p:spPr>
          <a:xfrm>
            <a:off x="1828800" y="44958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6"/>
            <a:endCxn id="42" idx="3"/>
          </p:cNvCxnSpPr>
          <p:nvPr/>
        </p:nvCxnSpPr>
        <p:spPr>
          <a:xfrm flipV="1">
            <a:off x="914400" y="4657445"/>
            <a:ext cx="1743355" cy="5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6"/>
            <a:endCxn id="42" idx="1"/>
          </p:cNvCxnSpPr>
          <p:nvPr/>
        </p:nvCxnSpPr>
        <p:spPr>
          <a:xfrm>
            <a:off x="914400" y="3886200"/>
            <a:ext cx="1743355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905000" y="54102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6" name="Straight Connector 55"/>
          <p:cNvCxnSpPr>
            <a:stCxn id="40" idx="5"/>
            <a:endCxn id="54" idx="0"/>
          </p:cNvCxnSpPr>
          <p:nvPr/>
        </p:nvCxnSpPr>
        <p:spPr>
          <a:xfrm rot="16200000" flipH="1">
            <a:off x="1571345" y="4847944"/>
            <a:ext cx="7527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5029200" y="3937000"/>
          <a:ext cx="2590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953000" y="356229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000" b="1" dirty="0" smtClean="0"/>
              <a:t>A       B      C       D      E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0" y="3886200"/>
            <a:ext cx="45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      B      C       D      E</a:t>
            </a:r>
            <a:endParaRPr lang="en-US" sz="2000" b="1" dirty="0"/>
          </a:p>
        </p:txBody>
      </p:sp>
      <p:sp>
        <p:nvSpPr>
          <p:cNvPr id="61" name="Right Arrow 60"/>
          <p:cNvSpPr/>
          <p:nvPr/>
        </p:nvSpPr>
        <p:spPr>
          <a:xfrm>
            <a:off x="3505200" y="20574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3505200" y="46482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matrix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381000" y="1066800"/>
            <a:ext cx="2590800" cy="1752600"/>
            <a:chOff x="3733800" y="2743200"/>
            <a:chExt cx="2590800" cy="1752600"/>
          </a:xfrm>
        </p:grpSpPr>
        <p:sp>
          <p:nvSpPr>
            <p:cNvPr id="8" name="Oval 7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8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8382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18288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7"/>
            <a:endCxn id="12" idx="3"/>
          </p:cNvCxnSpPr>
          <p:nvPr/>
        </p:nvCxnSpPr>
        <p:spPr>
          <a:xfrm flipV="1">
            <a:off x="1990445" y="2066645"/>
            <a:ext cx="5911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9" idx="5"/>
          </p:cNvCxnSpPr>
          <p:nvPr/>
        </p:nvCxnSpPr>
        <p:spPr>
          <a:xfrm flipH="1" flipV="1">
            <a:off x="1990445" y="1457045"/>
            <a:ext cx="591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7"/>
            <a:endCxn id="9" idx="3"/>
          </p:cNvCxnSpPr>
          <p:nvPr/>
        </p:nvCxnSpPr>
        <p:spPr>
          <a:xfrm flipV="1"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3" idx="1"/>
          </p:cNvCxnSpPr>
          <p:nvPr/>
        </p:nvCxnSpPr>
        <p:spPr>
          <a:xfrm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  <a:endCxn id="8" idx="4"/>
          </p:cNvCxnSpPr>
          <p:nvPr/>
        </p:nvCxnSpPr>
        <p:spPr>
          <a:xfrm flipV="1">
            <a:off x="6096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0" idx="6"/>
          </p:cNvCxnSpPr>
          <p:nvPr/>
        </p:nvCxnSpPr>
        <p:spPr>
          <a:xfrm flipH="1">
            <a:off x="8382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029200" y="1270000"/>
          <a:ext cx="2590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953000" y="8382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000" b="1" dirty="0" smtClean="0"/>
              <a:t>A       B      C       D      E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0" y="1261408"/>
            <a:ext cx="45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      B      C       D      E</a:t>
            </a:r>
            <a:endParaRPr lang="en-US" sz="2000" b="1" dirty="0"/>
          </a:p>
        </p:txBody>
      </p:sp>
      <p:sp>
        <p:nvSpPr>
          <p:cNvPr id="61" name="Right Arrow 60"/>
          <p:cNvSpPr/>
          <p:nvPr/>
        </p:nvSpPr>
        <p:spPr>
          <a:xfrm>
            <a:off x="3505200" y="20574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66800" y="99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130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002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2000" y="1992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192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668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81000" y="1764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629400" y="419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O(V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4191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Memory required to store graph G(V,E) using adjacency matrix is  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Graph is represented using linked list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One adjacency list is used per vertex. 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Adjacency list keeps the information about edges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dirty="0" smtClean="0"/>
              <a:t>	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List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381000" y="1066800"/>
            <a:ext cx="2590800" cy="1752600"/>
            <a:chOff x="3733800" y="2743200"/>
            <a:chExt cx="2590800" cy="1752600"/>
          </a:xfrm>
        </p:grpSpPr>
        <p:sp>
          <p:nvSpPr>
            <p:cNvPr id="8" name="Oval 7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8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8382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18288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7"/>
            <a:endCxn id="12" idx="3"/>
          </p:cNvCxnSpPr>
          <p:nvPr/>
        </p:nvCxnSpPr>
        <p:spPr>
          <a:xfrm flipV="1">
            <a:off x="1990445" y="2066645"/>
            <a:ext cx="5911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9" idx="5"/>
          </p:cNvCxnSpPr>
          <p:nvPr/>
        </p:nvCxnSpPr>
        <p:spPr>
          <a:xfrm flipH="1" flipV="1">
            <a:off x="1990445" y="1457045"/>
            <a:ext cx="591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7"/>
            <a:endCxn id="9" idx="3"/>
          </p:cNvCxnSpPr>
          <p:nvPr/>
        </p:nvCxnSpPr>
        <p:spPr>
          <a:xfrm flipV="1"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3" idx="1"/>
          </p:cNvCxnSpPr>
          <p:nvPr/>
        </p:nvCxnSpPr>
        <p:spPr>
          <a:xfrm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  <a:endCxn id="8" idx="4"/>
          </p:cNvCxnSpPr>
          <p:nvPr/>
        </p:nvCxnSpPr>
        <p:spPr>
          <a:xfrm flipV="1">
            <a:off x="6096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0" idx="6"/>
          </p:cNvCxnSpPr>
          <p:nvPr/>
        </p:nvCxnSpPr>
        <p:spPr>
          <a:xfrm flipH="1">
            <a:off x="8382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724400" y="7620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6705600" y="7620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733800" y="990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15000" y="9890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724400" y="16103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6705600" y="16103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4724400" y="24384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37338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715000" y="43418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33800" y="2667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724400" y="32004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4724400" y="41249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6705600" y="41148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0" name="Straight Arrow Connector 69"/>
          <p:cNvCxnSpPr/>
          <p:nvPr/>
        </p:nvCxnSpPr>
        <p:spPr>
          <a:xfrm>
            <a:off x="3810000" y="4267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733800" y="3429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Multiply 71"/>
          <p:cNvSpPr/>
          <p:nvPr/>
        </p:nvSpPr>
        <p:spPr>
          <a:xfrm>
            <a:off x="7467600" y="7620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Multiply 72"/>
          <p:cNvSpPr/>
          <p:nvPr/>
        </p:nvSpPr>
        <p:spPr>
          <a:xfrm>
            <a:off x="7467600" y="16002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Multiply 73"/>
          <p:cNvSpPr/>
          <p:nvPr/>
        </p:nvSpPr>
        <p:spPr>
          <a:xfrm>
            <a:off x="7467600" y="41148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Multiply 74"/>
          <p:cNvSpPr/>
          <p:nvPr/>
        </p:nvSpPr>
        <p:spPr>
          <a:xfrm>
            <a:off x="5486400" y="24384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Multiply 75"/>
          <p:cNvSpPr/>
          <p:nvPr/>
        </p:nvSpPr>
        <p:spPr>
          <a:xfrm>
            <a:off x="5486400" y="32004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7150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8600" y="4648200"/>
            <a:ext cx="85344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The adjacency list node structure –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r>
              <a:rPr lang="en-US" dirty="0" smtClean="0"/>
              <a:t> 		</a:t>
            </a:r>
            <a:r>
              <a:rPr lang="en-US" dirty="0" err="1" smtClean="0"/>
              <a:t>int</a:t>
            </a:r>
            <a:r>
              <a:rPr lang="en-US" dirty="0" smtClean="0"/>
              <a:t> AINFO; </a:t>
            </a:r>
            <a:r>
              <a:rPr lang="en-US" dirty="0" smtClean="0">
                <a:solidFill>
                  <a:srgbClr val="FF0000"/>
                </a:solidFill>
              </a:rPr>
              <a:t>// AINFO stores value of vertex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r>
              <a:rPr lang="en-US" dirty="0" smtClean="0"/>
              <a:t>	};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3580606" y="40378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29000" y="8382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7" idx="1"/>
            <a:endCxn id="47" idx="3"/>
          </p:cNvCxnSpPr>
          <p:nvPr/>
        </p:nvCxnSpPr>
        <p:spPr>
          <a:xfrm rot="10800000" flipH="1">
            <a:off x="3429000" y="11811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2"/>
          </p:cNvCxnSpPr>
          <p:nvPr/>
        </p:nvCxnSpPr>
        <p:spPr>
          <a:xfrm rot="5400000">
            <a:off x="3581400" y="16002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429000" y="16764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62" idx="1"/>
            <a:endCxn id="62" idx="3"/>
          </p:cNvCxnSpPr>
          <p:nvPr/>
        </p:nvCxnSpPr>
        <p:spPr>
          <a:xfrm rot="10800000" flipH="1">
            <a:off x="3429000" y="20193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429000" y="2514600"/>
            <a:ext cx="457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81" idx="1"/>
            <a:endCxn id="81" idx="3"/>
          </p:cNvCxnSpPr>
          <p:nvPr/>
        </p:nvCxnSpPr>
        <p:spPr>
          <a:xfrm rot="10800000" flipH="1">
            <a:off x="3429000" y="2819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>
            <a:off x="3580606" y="24376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429000" y="32766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  <a:endCxn id="86" idx="3"/>
          </p:cNvCxnSpPr>
          <p:nvPr/>
        </p:nvCxnSpPr>
        <p:spPr>
          <a:xfrm rot="10800000" flipH="1">
            <a:off x="3429000" y="36195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3582194" y="31996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429000" y="41148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>
            <a:stCxn id="89" idx="1"/>
            <a:endCxn id="89" idx="3"/>
          </p:cNvCxnSpPr>
          <p:nvPr/>
        </p:nvCxnSpPr>
        <p:spPr>
          <a:xfrm rot="10800000" flipH="1">
            <a:off x="3429000" y="44577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Multiply 90"/>
          <p:cNvSpPr/>
          <p:nvPr/>
        </p:nvSpPr>
        <p:spPr>
          <a:xfrm>
            <a:off x="3429000" y="44196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8600" y="2971800"/>
            <a:ext cx="2971800" cy="19007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 smtClean="0"/>
              <a:t>struct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Hnode</a:t>
            </a:r>
            <a:r>
              <a:rPr lang="en-US" sz="1600" b="1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 	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INFO;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 	</a:t>
            </a:r>
            <a:r>
              <a:rPr lang="en-US" sz="1600" b="1" dirty="0" err="1" smtClean="0"/>
              <a:t>struct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Hnode</a:t>
            </a:r>
            <a:r>
              <a:rPr lang="en-US" sz="1600" b="1" dirty="0" smtClean="0"/>
              <a:t> *LINK;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 	</a:t>
            </a:r>
            <a:r>
              <a:rPr lang="en-US" sz="1600" b="1" dirty="0" err="1" smtClean="0"/>
              <a:t>struct</a:t>
            </a:r>
            <a:r>
              <a:rPr lang="en-US" sz="1600" b="1" dirty="0" smtClean="0"/>
              <a:t> Node *ALINK;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List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381000" y="1066800"/>
            <a:ext cx="2590800" cy="1752600"/>
            <a:chOff x="3733800" y="2743200"/>
            <a:chExt cx="2590800" cy="1752600"/>
          </a:xfrm>
        </p:grpSpPr>
        <p:sp>
          <p:nvSpPr>
            <p:cNvPr id="8" name="Oval 7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8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8382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18288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7"/>
            <a:endCxn id="12" idx="3"/>
          </p:cNvCxnSpPr>
          <p:nvPr/>
        </p:nvCxnSpPr>
        <p:spPr>
          <a:xfrm flipV="1">
            <a:off x="1990445" y="2066645"/>
            <a:ext cx="5911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9" idx="5"/>
          </p:cNvCxnSpPr>
          <p:nvPr/>
        </p:nvCxnSpPr>
        <p:spPr>
          <a:xfrm flipH="1" flipV="1">
            <a:off x="1990445" y="1457045"/>
            <a:ext cx="591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7"/>
            <a:endCxn id="9" idx="3"/>
          </p:cNvCxnSpPr>
          <p:nvPr/>
        </p:nvCxnSpPr>
        <p:spPr>
          <a:xfrm flipV="1"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3" idx="1"/>
          </p:cNvCxnSpPr>
          <p:nvPr/>
        </p:nvCxnSpPr>
        <p:spPr>
          <a:xfrm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  <a:endCxn id="8" idx="4"/>
          </p:cNvCxnSpPr>
          <p:nvPr/>
        </p:nvCxnSpPr>
        <p:spPr>
          <a:xfrm flipV="1">
            <a:off x="6096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0" idx="6"/>
          </p:cNvCxnSpPr>
          <p:nvPr/>
        </p:nvCxnSpPr>
        <p:spPr>
          <a:xfrm flipH="1">
            <a:off x="8382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66800" y="99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130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002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2000" y="1992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192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668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81000" y="1764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04800" y="4800600"/>
            <a:ext cx="8077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If graph is weighted graph then adjacent list structure –</a:t>
            </a:r>
          </a:p>
          <a:p>
            <a:pPr marL="342900" indent="-342900"/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pPr marL="342900" indent="-342900"/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AINFO; </a:t>
            </a:r>
            <a:r>
              <a:rPr lang="en-US" dirty="0" smtClean="0">
                <a:solidFill>
                  <a:srgbClr val="FF0000"/>
                </a:solidFill>
              </a:rPr>
              <a:t>// AINFO stores value of vertex</a:t>
            </a:r>
            <a:endParaRPr lang="en-US" dirty="0" smtClean="0"/>
          </a:p>
          <a:p>
            <a:pPr marL="342900" indent="-342900"/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weight; </a:t>
            </a:r>
            <a:r>
              <a:rPr lang="en-US" dirty="0" smtClean="0">
                <a:solidFill>
                  <a:srgbClr val="FF0000"/>
                </a:solidFill>
              </a:rPr>
              <a:t>// ‘weight’ stores weight of edge</a:t>
            </a:r>
            <a:endParaRPr lang="en-US" dirty="0" smtClean="0"/>
          </a:p>
          <a:p>
            <a:pPr marL="342900" indent="-342900"/>
            <a:r>
              <a:rPr lang="en-US" dirty="0" smtClean="0"/>
              <a:t>			</a:t>
            </a:r>
            <a:r>
              <a:rPr lang="en-US" dirty="0" err="1" smtClean="0"/>
              <a:t>struct</a:t>
            </a:r>
            <a:r>
              <a:rPr lang="en-US" dirty="0" smtClean="0"/>
              <a:t> Node *link;</a:t>
            </a:r>
          </a:p>
          <a:p>
            <a:pPr marL="342900" indent="-342900"/>
            <a:r>
              <a:rPr lang="en-US" dirty="0" smtClean="0"/>
              <a:t>		} ;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724400" y="8382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E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6705600" y="8382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C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3733800" y="990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15000" y="10652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724400" y="1611154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A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705600" y="1611154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C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724400" y="24485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E    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37338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715000" y="4341018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733800" y="2667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724400" y="32105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C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4724400" y="4124166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D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705600" y="4114006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B   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Straight Arrow Connector 57"/>
          <p:cNvCxnSpPr/>
          <p:nvPr/>
        </p:nvCxnSpPr>
        <p:spPr>
          <a:xfrm>
            <a:off x="3810000" y="42656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33800" y="3429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Multiply 59"/>
          <p:cNvSpPr/>
          <p:nvPr/>
        </p:nvSpPr>
        <p:spPr>
          <a:xfrm>
            <a:off x="7467600" y="8382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7467600" y="1600994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7467600" y="4114006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562600" y="24384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562600" y="32004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715000" y="1829594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5066506" y="1028700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6972300" y="1028700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6972300" y="1791494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5066506" y="1790700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5066506" y="2628900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5066506" y="3390900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5066506" y="4303712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6972300" y="4304506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3580606" y="40378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429000" y="8382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0" idx="1"/>
            <a:endCxn id="70" idx="3"/>
          </p:cNvCxnSpPr>
          <p:nvPr/>
        </p:nvCxnSpPr>
        <p:spPr>
          <a:xfrm rot="10800000" flipH="1">
            <a:off x="3429000" y="11811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2"/>
          </p:cNvCxnSpPr>
          <p:nvPr/>
        </p:nvCxnSpPr>
        <p:spPr>
          <a:xfrm rot="5400000">
            <a:off x="3581400" y="16002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429000" y="16764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5" idx="1"/>
            <a:endCxn id="75" idx="3"/>
          </p:cNvCxnSpPr>
          <p:nvPr/>
        </p:nvCxnSpPr>
        <p:spPr>
          <a:xfrm rot="10800000" flipH="1">
            <a:off x="3429000" y="20193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429000" y="2514600"/>
            <a:ext cx="457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83" idx="1"/>
            <a:endCxn id="83" idx="3"/>
          </p:cNvCxnSpPr>
          <p:nvPr/>
        </p:nvCxnSpPr>
        <p:spPr>
          <a:xfrm rot="10800000" flipH="1">
            <a:off x="3429000" y="2819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3580606" y="24376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429000" y="32766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  <a:endCxn id="86" idx="3"/>
          </p:cNvCxnSpPr>
          <p:nvPr/>
        </p:nvCxnSpPr>
        <p:spPr>
          <a:xfrm rot="10800000" flipH="1">
            <a:off x="3429000" y="36195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3582194" y="31996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429000" y="41148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90" idx="1"/>
            <a:endCxn id="90" idx="3"/>
          </p:cNvCxnSpPr>
          <p:nvPr/>
        </p:nvCxnSpPr>
        <p:spPr>
          <a:xfrm rot="10800000" flipH="1">
            <a:off x="3429000" y="44577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Multiply 91"/>
          <p:cNvSpPr/>
          <p:nvPr/>
        </p:nvSpPr>
        <p:spPr>
          <a:xfrm>
            <a:off x="3429000" y="44196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matrix Vs Adjacency List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1" y="838200"/>
          <a:ext cx="86868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9"/>
                <a:gridCol w="4114800"/>
                <a:gridCol w="4114801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Adjacency matrix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Adjacency List </a:t>
                      </a:r>
                      <a:endParaRPr lang="en-US" sz="20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Representation is easier to implement and follow.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Representation is difficult to implement and follow. </a:t>
                      </a:r>
                      <a:endParaRPr lang="en-US" sz="17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More memory requirement; space required in worst case is O(|V|</a:t>
                      </a:r>
                      <a:r>
                        <a:rPr lang="en-US" sz="1700" baseline="30000" dirty="0" smtClean="0"/>
                        <a:t>2</a:t>
                      </a:r>
                      <a:r>
                        <a:rPr lang="en-US" sz="1700" dirty="0" smtClean="0"/>
                        <a:t>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Less memory requirement; 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overall space complexity is O(|V|+|E|)</a:t>
                      </a:r>
                      <a:endParaRPr lang="en-US" sz="17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Even if the graph is sparse (contains less number of edges), it consumes the same space.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Memory usage depends on the number of edges (not number of nodes).  Therefore, memory can be saved if the graph has less number of edges. </a:t>
                      </a:r>
                      <a:endParaRPr lang="en-US" sz="17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Adding new node operation needs 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O(|V|</a:t>
                      </a:r>
                      <a:r>
                        <a:rPr lang="en-US" sz="17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7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Adding new node operation is efficient and require a constant time. </a:t>
                      </a:r>
                      <a:endParaRPr lang="en-US" sz="17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add an edge say from </a:t>
                      </a:r>
                      <a:r>
                        <a:rPr lang="en-US" sz="17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j, matrix[</a:t>
                      </a:r>
                      <a:r>
                        <a:rPr lang="en-US" sz="17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][j] = 1 which requires 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 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Adding a new edge is comparatively more time consuming process</a:t>
                      </a:r>
                      <a:r>
                        <a:rPr lang="en-US" sz="1700" baseline="0" dirty="0" smtClean="0"/>
                        <a:t> and </a:t>
                      </a:r>
                      <a:r>
                        <a:rPr lang="en-US" sz="1700" dirty="0" smtClean="0"/>
                        <a:t>takes 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O(|V|)</a:t>
                      </a:r>
                      <a:r>
                        <a:rPr lang="en-US" sz="17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dirty="0" smtClean="0"/>
                        <a:t>time. </a:t>
                      </a:r>
                      <a:endParaRPr lang="en-US" sz="17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Removing an edge takes O(1) time.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Removing an edge takes 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O(|V|+|E|)</a:t>
                      </a:r>
                      <a:r>
                        <a:rPr lang="en-US" sz="17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dirty="0" smtClean="0"/>
                        <a:t>time. </a:t>
                      </a:r>
                    </a:p>
                    <a:p>
                      <a:endParaRPr lang="en-US" sz="17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To determine whether there is an edge from vertex ‘u’ to vertex ‘v’ is efficient and can be done O(1).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To determine whether there is an edge from vertex ‘u’ to vertex ‘v’ is </a:t>
                      </a:r>
                      <a:r>
                        <a:rPr lang="en-US" sz="1700" dirty="0" err="1" smtClean="0"/>
                        <a:t>is</a:t>
                      </a:r>
                      <a:r>
                        <a:rPr lang="en-US" sz="1700" dirty="0" smtClean="0"/>
                        <a:t> slightly slower</a:t>
                      </a:r>
                      <a:r>
                        <a:rPr lang="en-US" sz="1700" baseline="0" dirty="0" smtClean="0"/>
                        <a:t> and can take up to 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O(|V|+|E|) time.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graph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Searching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Insertion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Deletion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Traversing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Sorting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list structure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As mentioned earlier the structures of nodes and header nodes are –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struct</a:t>
            </a:r>
            <a:r>
              <a:rPr lang="en-US" sz="2000" dirty="0" smtClean="0"/>
              <a:t> Node{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	</a:t>
            </a:r>
            <a:r>
              <a:rPr lang="en-US" sz="2000" dirty="0" err="1" smtClean="0"/>
              <a:t>int</a:t>
            </a:r>
            <a:r>
              <a:rPr lang="en-US" sz="2000" dirty="0" smtClean="0"/>
              <a:t> AINFO;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 *Next;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};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Hnode</a:t>
            </a:r>
            <a:r>
              <a:rPr lang="en-US" sz="2000" dirty="0" smtClean="0"/>
              <a:t>{  </a:t>
            </a:r>
            <a:r>
              <a:rPr lang="en-US" sz="2000" dirty="0" smtClean="0">
                <a:solidFill>
                  <a:srgbClr val="FF0000"/>
                </a:solidFill>
              </a:rPr>
              <a:t>// structure for header node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	</a:t>
            </a:r>
            <a:r>
              <a:rPr lang="en-US" sz="2000" dirty="0" err="1" smtClean="0"/>
              <a:t>int</a:t>
            </a:r>
            <a:r>
              <a:rPr lang="en-US" sz="2000" dirty="0" smtClean="0"/>
              <a:t> INFO;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Hnode</a:t>
            </a:r>
            <a:r>
              <a:rPr lang="en-US" dirty="0" smtClean="0"/>
              <a:t> *LINK; </a:t>
            </a:r>
            <a:r>
              <a:rPr lang="en-US" dirty="0" smtClean="0">
                <a:solidFill>
                  <a:srgbClr val="FF0000"/>
                </a:solidFill>
              </a:rPr>
              <a:t>// pointer to store address of next node in header list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	</a:t>
            </a:r>
            <a:r>
              <a:rPr lang="en-US" dirty="0" err="1" smtClean="0"/>
              <a:t>struct</a:t>
            </a:r>
            <a:r>
              <a:rPr lang="en-US" dirty="0" smtClean="0"/>
              <a:t> Node *ALINK; </a:t>
            </a:r>
            <a:r>
              <a:rPr lang="en-US" dirty="0" smtClean="0">
                <a:solidFill>
                  <a:srgbClr val="FF0000"/>
                </a:solidFill>
              </a:rPr>
              <a:t>// pointer to store address of first node in adjacency list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};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Hnode</a:t>
            </a:r>
            <a:r>
              <a:rPr lang="en-US" dirty="0" smtClean="0"/>
              <a:t> *</a:t>
            </a:r>
            <a:r>
              <a:rPr lang="en-US" dirty="0" err="1" smtClean="0"/>
              <a:t>Graph_start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Introduction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    A graph is a data structure that consists of a set of nodes (</a:t>
            </a:r>
            <a:r>
              <a:rPr lang="en-US" sz="2000" i="1" dirty="0" smtClean="0">
                <a:cs typeface="Times New Roman" pitchFamily="18" charset="0"/>
              </a:rPr>
              <a:t>vertices</a:t>
            </a:r>
            <a:r>
              <a:rPr lang="en-US" sz="2000" dirty="0" smtClean="0">
                <a:cs typeface="Times New Roman" pitchFamily="18" charset="0"/>
              </a:rPr>
              <a:t>) and a set of edges that connect the nodes to each other.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000" b="1" i="1" u="sng" dirty="0" smtClean="0"/>
              <a:t>Formal Definition: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A graph G is a collection of two sets V and E represented as G(V, E) where,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V – Collection of vertices represented as V(G) = V</a:t>
            </a:r>
            <a:r>
              <a:rPr lang="en-US" sz="2000" baseline="-25000" dirty="0" smtClean="0"/>
              <a:t>0,</a:t>
            </a:r>
            <a:r>
              <a:rPr lang="en-US" sz="2000" dirty="0" smtClean="0"/>
              <a:t> V</a:t>
            </a:r>
            <a:r>
              <a:rPr lang="en-US" sz="2000" baseline="-25000" dirty="0" smtClean="0"/>
              <a:t>1,</a:t>
            </a:r>
            <a:r>
              <a:rPr lang="en-US" sz="2000" dirty="0" smtClean="0"/>
              <a:t> V</a:t>
            </a:r>
            <a:r>
              <a:rPr lang="en-US" sz="2000" baseline="-25000" dirty="0" smtClean="0"/>
              <a:t>2,</a:t>
            </a:r>
            <a:r>
              <a:rPr lang="en-US" sz="2000" dirty="0" smtClean="0"/>
              <a:t> V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……… V</a:t>
            </a:r>
            <a:r>
              <a:rPr lang="en-US" sz="2000" baseline="-25000" dirty="0" smtClean="0"/>
              <a:t>n-1 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E – Collection of edges represented as E(G) = E</a:t>
            </a:r>
            <a:r>
              <a:rPr lang="en-US" sz="2000" baseline="-25000" dirty="0" smtClean="0"/>
              <a:t>1,</a:t>
            </a:r>
            <a:r>
              <a:rPr lang="en-US" sz="2000" dirty="0" smtClean="0"/>
              <a:t> E</a:t>
            </a:r>
            <a:r>
              <a:rPr lang="en-US" sz="2000" baseline="-25000" dirty="0" smtClean="0"/>
              <a:t>2,</a:t>
            </a:r>
            <a:r>
              <a:rPr lang="en-US" sz="2000" dirty="0" smtClean="0"/>
              <a:t> E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……… E</a:t>
            </a:r>
            <a:r>
              <a:rPr lang="en-US" sz="2000" baseline="-25000" dirty="0" smtClean="0"/>
              <a:t>n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   Each edge is a </a:t>
            </a:r>
            <a:r>
              <a:rPr lang="en-US" sz="2000" dirty="0" err="1" smtClean="0"/>
              <a:t>tuple</a:t>
            </a:r>
            <a:r>
              <a:rPr lang="en-US" sz="2000" dirty="0" smtClean="0"/>
              <a:t> (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x</a:t>
            </a:r>
            <a:r>
              <a:rPr lang="en-US" sz="2000" dirty="0" smtClean="0"/>
              <a:t>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y</a:t>
            </a:r>
            <a:r>
              <a:rPr lang="en-US" sz="2000" dirty="0" smtClean="0"/>
              <a:t>), where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x</a:t>
            </a:r>
            <a:r>
              <a:rPr lang="en-US" sz="2000" dirty="0" smtClean="0"/>
              <a:t>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y</a:t>
            </a:r>
            <a:r>
              <a:rPr lang="en-US" sz="2000" dirty="0" smtClean="0"/>
              <a:t> in V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Searching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858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Node Searching –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382000" cy="4108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Algorithm </a:t>
            </a:r>
            <a:r>
              <a:rPr lang="en-US" b="1" dirty="0" err="1" smtClean="0"/>
              <a:t>Node_search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Item): </a:t>
            </a:r>
            <a:r>
              <a:rPr lang="en-US" dirty="0" smtClean="0"/>
              <a:t>This algorithm finds the location of Item(vertex) in a Graph pointed by </a:t>
            </a:r>
            <a:r>
              <a:rPr lang="en-US" dirty="0" err="1" smtClean="0"/>
              <a:t>Graph_start</a:t>
            </a:r>
            <a:r>
              <a:rPr lang="en-US" dirty="0" smtClean="0"/>
              <a:t>. It returns the LOC (location of vertex) if vertex is found.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Hnode</a:t>
            </a:r>
            <a:r>
              <a:rPr lang="en-US" dirty="0" smtClean="0"/>
              <a:t>* LOC  = NULL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Hnode</a:t>
            </a:r>
            <a:r>
              <a:rPr lang="en-US" dirty="0" smtClean="0"/>
              <a:t> *Temp</a:t>
            </a:r>
          </a:p>
          <a:p>
            <a:pPr marL="342900" indent="-342900">
              <a:buAutoNum type="arabicPeriod"/>
            </a:pPr>
            <a:r>
              <a:rPr lang="en-US" dirty="0" smtClean="0"/>
              <a:t>Temp = </a:t>
            </a:r>
            <a:r>
              <a:rPr lang="en-US" dirty="0" err="1" smtClean="0"/>
              <a:t>Graph_start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While Temp != NULL</a:t>
            </a:r>
          </a:p>
          <a:p>
            <a:pPr marL="342900" indent="-342900">
              <a:buAutoNum type="arabicPeriod"/>
            </a:pPr>
            <a:r>
              <a:rPr lang="en-US" dirty="0" smtClean="0"/>
              <a:t> 	If Temp-&gt;INFO = = Item </a:t>
            </a:r>
          </a:p>
          <a:p>
            <a:pPr marL="342900" indent="-342900">
              <a:buAutoNum type="arabicPeriod"/>
            </a:pPr>
            <a:r>
              <a:rPr lang="en-US" dirty="0" smtClean="0"/>
              <a:t> 		Set LOC = Temp</a:t>
            </a:r>
          </a:p>
          <a:p>
            <a:pPr marL="342900" indent="-342900">
              <a:buAutoNum type="arabicPeriod"/>
            </a:pPr>
            <a:r>
              <a:rPr lang="en-US" dirty="0" smtClean="0"/>
              <a:t> 		Return LOC</a:t>
            </a:r>
          </a:p>
          <a:p>
            <a:pPr marL="342900" indent="-342900">
              <a:buAutoNum type="arabicPeriod"/>
            </a:pPr>
            <a:r>
              <a:rPr lang="en-US" dirty="0" smtClean="0"/>
              <a:t> 	Temp = Temp-&gt;LINK</a:t>
            </a:r>
          </a:p>
          <a:p>
            <a:pPr marL="342900" indent="-342900">
              <a:buAutoNum type="arabicPeriod"/>
            </a:pPr>
            <a:r>
              <a:rPr lang="en-US" dirty="0" smtClean="0"/>
              <a:t>Return LOC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2743200"/>
            <a:ext cx="2590800" cy="1708160"/>
          </a:xfrm>
          <a:prstGeom prst="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Hnode</a:t>
            </a:r>
            <a:r>
              <a:rPr lang="en-US" sz="1400" dirty="0" smtClean="0">
                <a:solidFill>
                  <a:srgbClr val="C00000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INFO;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Hnode</a:t>
            </a:r>
            <a:r>
              <a:rPr lang="en-US" sz="1400" dirty="0" smtClean="0">
                <a:solidFill>
                  <a:srgbClr val="C00000"/>
                </a:solidFill>
              </a:rPr>
              <a:t> *LINK;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 *ALINK;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5715000"/>
            <a:ext cx="34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Worst case time complexity= O(n)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Searching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858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Edge Searching –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059388"/>
            <a:ext cx="8382000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Algorithm </a:t>
            </a:r>
            <a:r>
              <a:rPr lang="en-US" b="1" dirty="0" err="1" smtClean="0"/>
              <a:t>Edge_search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</a:t>
            </a:r>
            <a:r>
              <a:rPr lang="en-US" b="1" dirty="0" err="1" smtClean="0"/>
              <a:t>src</a:t>
            </a:r>
            <a:r>
              <a:rPr lang="en-US" b="1" dirty="0" smtClean="0"/>
              <a:t>, </a:t>
            </a:r>
            <a:r>
              <a:rPr lang="en-US" b="1" dirty="0" err="1" smtClean="0"/>
              <a:t>dst</a:t>
            </a:r>
            <a:r>
              <a:rPr lang="en-US" b="1" dirty="0" smtClean="0"/>
              <a:t>): </a:t>
            </a:r>
            <a:r>
              <a:rPr lang="en-US" dirty="0" smtClean="0"/>
              <a:t>This algorithm finds the location of destination (</a:t>
            </a:r>
            <a:r>
              <a:rPr lang="en-US" dirty="0" err="1" smtClean="0"/>
              <a:t>dst</a:t>
            </a:r>
            <a:r>
              <a:rPr lang="en-US" dirty="0" smtClean="0"/>
              <a:t>) </a:t>
            </a:r>
            <a:r>
              <a:rPr lang="en-US" dirty="0" err="1" smtClean="0"/>
              <a:t>vertext</a:t>
            </a:r>
            <a:r>
              <a:rPr lang="en-US" dirty="0" smtClean="0"/>
              <a:t> the adjacency list corresponding to source vertex of edge in Graph pointed by </a:t>
            </a:r>
            <a:r>
              <a:rPr lang="en-US" dirty="0" err="1" smtClean="0"/>
              <a:t>Graph_start</a:t>
            </a:r>
            <a:r>
              <a:rPr lang="en-US" dirty="0" smtClean="0"/>
              <a:t>. It returns the LOC (location of destination vertex) if vertex is found.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Node* LOC = NULL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Node* </a:t>
            </a:r>
            <a:r>
              <a:rPr lang="en-US" dirty="0" err="1" smtClean="0"/>
              <a:t>Atemp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Hnode</a:t>
            </a:r>
            <a:r>
              <a:rPr lang="en-US" dirty="0" smtClean="0"/>
              <a:t> *</a:t>
            </a:r>
            <a:r>
              <a:rPr lang="en-US" dirty="0" err="1" smtClean="0"/>
              <a:t>LocSrc</a:t>
            </a:r>
            <a:r>
              <a:rPr lang="en-US" dirty="0" smtClean="0"/>
              <a:t>, *</a:t>
            </a:r>
            <a:r>
              <a:rPr lang="en-US" dirty="0" err="1" smtClean="0"/>
              <a:t>LocDst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LocSrc</a:t>
            </a:r>
            <a:r>
              <a:rPr lang="en-US" dirty="0" smtClean="0"/>
              <a:t> = </a:t>
            </a:r>
            <a:r>
              <a:rPr lang="en-US" dirty="0" err="1" smtClean="0"/>
              <a:t>Node_search</a:t>
            </a:r>
            <a:r>
              <a:rPr lang="en-US" dirty="0" smtClean="0"/>
              <a:t>(</a:t>
            </a:r>
            <a:r>
              <a:rPr lang="en-US" dirty="0" err="1" smtClean="0"/>
              <a:t>Graph_start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LocDst</a:t>
            </a:r>
            <a:r>
              <a:rPr lang="en-US" dirty="0" smtClean="0"/>
              <a:t> = </a:t>
            </a:r>
            <a:r>
              <a:rPr lang="en-US" dirty="0" err="1" smtClean="0"/>
              <a:t>Node_search</a:t>
            </a:r>
            <a:r>
              <a:rPr lang="en-US" dirty="0" smtClean="0"/>
              <a:t>(</a:t>
            </a:r>
            <a:r>
              <a:rPr lang="en-US" dirty="0" err="1" smtClean="0"/>
              <a:t>Graph_start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LocSrc</a:t>
            </a:r>
            <a:r>
              <a:rPr lang="en-US" dirty="0" smtClean="0"/>
              <a:t> == NULL OR </a:t>
            </a:r>
            <a:r>
              <a:rPr lang="en-US" dirty="0" err="1" smtClean="0"/>
              <a:t>LocDst</a:t>
            </a:r>
            <a:r>
              <a:rPr lang="en-US" dirty="0" smtClean="0"/>
              <a:t> == NULL</a:t>
            </a:r>
          </a:p>
          <a:p>
            <a:pPr marL="342900" indent="-342900">
              <a:buAutoNum type="arabicPeriod"/>
            </a:pPr>
            <a:r>
              <a:rPr lang="en-US" dirty="0" smtClean="0"/>
              <a:t>           Print “Edge does not exist”</a:t>
            </a:r>
          </a:p>
          <a:p>
            <a:pPr marL="342900" indent="-342900">
              <a:buAutoNum type="arabicPeriod"/>
            </a:pPr>
            <a:r>
              <a:rPr lang="en-US" dirty="0" smtClean="0"/>
              <a:t> 	</a:t>
            </a:r>
            <a:r>
              <a:rPr lang="en-US" dirty="0" err="1" smtClean="0"/>
              <a:t>Retrun</a:t>
            </a:r>
            <a:r>
              <a:rPr lang="en-US" dirty="0" smtClean="0"/>
              <a:t> NULL</a:t>
            </a:r>
          </a:p>
          <a:p>
            <a:pPr marL="342900" indent="-342900">
              <a:buAutoNum type="arabicPeriod"/>
            </a:pPr>
            <a:r>
              <a:rPr lang="en-US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dirty="0" smtClean="0"/>
              <a:t>            </a:t>
            </a:r>
            <a:r>
              <a:rPr lang="en-US" dirty="0" err="1" smtClean="0"/>
              <a:t>ATemp</a:t>
            </a:r>
            <a:r>
              <a:rPr lang="en-US" dirty="0" smtClean="0"/>
              <a:t> = </a:t>
            </a:r>
            <a:r>
              <a:rPr lang="en-US" dirty="0" err="1" smtClean="0"/>
              <a:t>LocSrc</a:t>
            </a:r>
            <a:r>
              <a:rPr lang="en-US" dirty="0" smtClean="0"/>
              <a:t> -&gt;ALINK </a:t>
            </a:r>
          </a:p>
          <a:p>
            <a:pPr marL="342900" indent="-342900">
              <a:buAutoNum type="arabicPeriod"/>
            </a:pPr>
            <a:r>
              <a:rPr lang="en-US" dirty="0" smtClean="0"/>
              <a:t> 	While </a:t>
            </a:r>
            <a:r>
              <a:rPr lang="en-US" dirty="0" err="1" smtClean="0"/>
              <a:t>Atemp</a:t>
            </a:r>
            <a:r>
              <a:rPr lang="en-US" dirty="0" smtClean="0"/>
              <a:t>!=NULL</a:t>
            </a:r>
          </a:p>
          <a:p>
            <a:pPr marL="342900" indent="-342900">
              <a:buAutoNum type="arabicPeriod"/>
            </a:pPr>
            <a:r>
              <a:rPr lang="en-US" dirty="0" smtClean="0"/>
              <a:t> 		If </a:t>
            </a:r>
            <a:r>
              <a:rPr lang="en-US" dirty="0" err="1" smtClean="0"/>
              <a:t>ATemp</a:t>
            </a:r>
            <a:r>
              <a:rPr lang="en-US" dirty="0" smtClean="0"/>
              <a:t>-&gt;AINFO = =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smtClean="0"/>
              <a:t> 			Set LOC = </a:t>
            </a:r>
            <a:r>
              <a:rPr lang="en-US" dirty="0" err="1" smtClean="0"/>
              <a:t>ATemp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 			Return LOC</a:t>
            </a:r>
          </a:p>
          <a:p>
            <a:pPr marL="342900" indent="-342900"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ATemp</a:t>
            </a:r>
            <a:r>
              <a:rPr lang="en-US" dirty="0" smtClean="0"/>
              <a:t> = </a:t>
            </a:r>
            <a:r>
              <a:rPr lang="en-US" dirty="0" err="1" smtClean="0"/>
              <a:t>ATemp</a:t>
            </a:r>
            <a:r>
              <a:rPr lang="en-US" dirty="0" smtClean="0"/>
              <a:t>-&gt;NEXT</a:t>
            </a:r>
          </a:p>
          <a:p>
            <a:pPr marL="342900" indent="-342900">
              <a:buAutoNum type="arabicPeriod"/>
            </a:pPr>
            <a:r>
              <a:rPr lang="en-US" dirty="0" smtClean="0"/>
              <a:t>Return LOC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0" y="2133600"/>
            <a:ext cx="2667000" cy="3323987"/>
          </a:xfrm>
          <a:prstGeom prst="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Node{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AINFO;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 *Next;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};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Hnode</a:t>
            </a:r>
            <a:r>
              <a:rPr lang="en-US" sz="1400" dirty="0" smtClean="0">
                <a:solidFill>
                  <a:srgbClr val="C00000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INFO;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Hnode</a:t>
            </a:r>
            <a:r>
              <a:rPr lang="en-US" sz="1400" dirty="0" smtClean="0">
                <a:solidFill>
                  <a:srgbClr val="C00000"/>
                </a:solidFill>
              </a:rPr>
              <a:t> *LINK;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 *ALINK;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};</a:t>
            </a:r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rot="10800000" flipH="1" flipV="1">
            <a:off x="5334000" y="3795594"/>
            <a:ext cx="2590800" cy="14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838200"/>
            <a:ext cx="8534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Node Insertion –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Algorithm </a:t>
            </a:r>
            <a:r>
              <a:rPr lang="en-US" b="1" dirty="0" err="1" smtClean="0"/>
              <a:t>Insert_Node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Item): </a:t>
            </a:r>
            <a:r>
              <a:rPr lang="en-US" dirty="0" smtClean="0"/>
              <a:t>This algorithm inserts the new node Item in graph. The node will be inserted at the beginning of the of the  header list (vertically downward linked list).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021681"/>
            <a:ext cx="838200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 smtClean="0"/>
              <a:t>Hnode</a:t>
            </a:r>
            <a:r>
              <a:rPr lang="en-US" sz="1600" dirty="0" smtClean="0"/>
              <a:t> *</a:t>
            </a:r>
            <a:r>
              <a:rPr lang="en-US" sz="1600" dirty="0" err="1" smtClean="0"/>
              <a:t>New_node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New_node</a:t>
            </a:r>
            <a:r>
              <a:rPr lang="en-US" sz="1600" dirty="0" smtClean="0"/>
              <a:t> = Allocate memory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New_node</a:t>
            </a:r>
            <a:r>
              <a:rPr lang="en-US" sz="1600" dirty="0" smtClean="0"/>
              <a:t> -&gt;INFO = Item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New_node</a:t>
            </a:r>
            <a:r>
              <a:rPr lang="en-US" sz="1600" dirty="0" smtClean="0"/>
              <a:t> -&gt;ALINK = NULL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New_node</a:t>
            </a:r>
            <a:r>
              <a:rPr lang="en-US" sz="1600" dirty="0" smtClean="0"/>
              <a:t> -&gt;LINK= </a:t>
            </a:r>
            <a:r>
              <a:rPr lang="en-US" sz="1600" dirty="0" err="1" smtClean="0"/>
              <a:t>Graph_start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Graph_start</a:t>
            </a:r>
            <a:r>
              <a:rPr lang="en-US" sz="1600" dirty="0" smtClean="0"/>
              <a:t>= </a:t>
            </a:r>
            <a:r>
              <a:rPr lang="en-US" sz="1600" dirty="0" err="1" smtClean="0"/>
              <a:t>New_node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2362200"/>
            <a:ext cx="3200400" cy="2308324"/>
          </a:xfrm>
          <a:prstGeom prst="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C00000"/>
                </a:solidFill>
              </a:rPr>
              <a:t>struct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Hnode</a:t>
            </a:r>
            <a:r>
              <a:rPr lang="en-US" sz="2000" dirty="0" smtClean="0">
                <a:solidFill>
                  <a:srgbClr val="C00000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 	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r>
              <a:rPr lang="en-US" sz="2000" dirty="0" smtClean="0">
                <a:solidFill>
                  <a:srgbClr val="C00000"/>
                </a:solidFill>
              </a:rPr>
              <a:t> INFO;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 	</a:t>
            </a: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Hnode</a:t>
            </a:r>
            <a:r>
              <a:rPr lang="en-US" dirty="0" smtClean="0">
                <a:solidFill>
                  <a:srgbClr val="C00000"/>
                </a:solidFill>
              </a:rPr>
              <a:t> *LINK;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 	</a:t>
            </a: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Node *ALINK;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181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 case time complexity : O(1)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Edge Insertion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</a:t>
            </a:r>
            <a:r>
              <a:rPr lang="en-US" b="1" dirty="0" err="1" smtClean="0"/>
              <a:t>Insert_Edge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</a:t>
            </a:r>
            <a:r>
              <a:rPr lang="en-US" b="1" dirty="0" err="1" smtClean="0"/>
              <a:t>src</a:t>
            </a:r>
            <a:r>
              <a:rPr lang="en-US" b="1" dirty="0" smtClean="0"/>
              <a:t>, </a:t>
            </a:r>
            <a:r>
              <a:rPr lang="en-US" b="1" dirty="0" err="1" smtClean="0"/>
              <a:t>dst</a:t>
            </a:r>
            <a:r>
              <a:rPr lang="en-US" b="1" dirty="0" smtClean="0"/>
              <a:t>): </a:t>
            </a:r>
            <a:r>
              <a:rPr lang="en-US" dirty="0" smtClean="0"/>
              <a:t>This algorithm inserts an edge in the graph. </a:t>
            </a:r>
            <a:r>
              <a:rPr lang="en-US" dirty="0" err="1" smtClean="0"/>
              <a:t>src</a:t>
            </a:r>
            <a:r>
              <a:rPr lang="en-US" dirty="0" smtClean="0"/>
              <a:t> is source vertex and </a:t>
            </a:r>
            <a:r>
              <a:rPr lang="en-US" dirty="0" err="1" smtClean="0"/>
              <a:t>dst</a:t>
            </a:r>
            <a:r>
              <a:rPr lang="en-US" dirty="0" smtClean="0"/>
              <a:t> is destination vertex.  Insertion will be done as new node in the beginning on the adjacency list corresponding the source vertex of the edge.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133600"/>
            <a:ext cx="838200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Hnode</a:t>
            </a:r>
            <a:r>
              <a:rPr lang="en-US" dirty="0" smtClean="0"/>
              <a:t> *</a:t>
            </a:r>
            <a:r>
              <a:rPr lang="en-US" dirty="0" err="1" smtClean="0"/>
              <a:t>LocSrc</a:t>
            </a:r>
            <a:r>
              <a:rPr lang="en-US" dirty="0" smtClean="0"/>
              <a:t>, *</a:t>
            </a:r>
            <a:r>
              <a:rPr lang="en-US" dirty="0" err="1" smtClean="0"/>
              <a:t>LocDst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New_node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New_node</a:t>
            </a:r>
            <a:r>
              <a:rPr lang="en-US" dirty="0" smtClean="0"/>
              <a:t> = Allocate memory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New_node</a:t>
            </a:r>
            <a:r>
              <a:rPr lang="en-US" dirty="0" smtClean="0"/>
              <a:t> -&gt;AINFO = </a:t>
            </a:r>
            <a:r>
              <a:rPr lang="en-US" dirty="0" err="1" smtClean="0"/>
              <a:t>dst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LocSrc</a:t>
            </a:r>
            <a:r>
              <a:rPr lang="en-US" dirty="0" smtClean="0"/>
              <a:t> = </a:t>
            </a:r>
            <a:r>
              <a:rPr lang="en-US" dirty="0" err="1" smtClean="0"/>
              <a:t>Node_search</a:t>
            </a:r>
            <a:r>
              <a:rPr lang="en-US" dirty="0" smtClean="0"/>
              <a:t>(</a:t>
            </a:r>
            <a:r>
              <a:rPr lang="en-US" dirty="0" err="1" smtClean="0"/>
              <a:t>Graph_start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LocDst</a:t>
            </a:r>
            <a:r>
              <a:rPr lang="en-US" dirty="0" smtClean="0"/>
              <a:t> = </a:t>
            </a:r>
            <a:r>
              <a:rPr lang="en-US" dirty="0" err="1" smtClean="0"/>
              <a:t>Node_search</a:t>
            </a:r>
            <a:r>
              <a:rPr lang="en-US" dirty="0" smtClean="0"/>
              <a:t>(</a:t>
            </a:r>
            <a:r>
              <a:rPr lang="en-US" dirty="0" err="1" smtClean="0"/>
              <a:t>Graph_start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LocSrc</a:t>
            </a:r>
            <a:r>
              <a:rPr lang="en-US" dirty="0" smtClean="0"/>
              <a:t> == NULL OR </a:t>
            </a:r>
            <a:r>
              <a:rPr lang="en-US" dirty="0" err="1" smtClean="0"/>
              <a:t>LocDst</a:t>
            </a:r>
            <a:r>
              <a:rPr lang="en-US" dirty="0" smtClean="0"/>
              <a:t> == NULL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 	Exit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New_node</a:t>
            </a:r>
            <a:r>
              <a:rPr lang="en-US" dirty="0" smtClean="0"/>
              <a:t>-&gt;Next= </a:t>
            </a:r>
            <a:r>
              <a:rPr lang="en-US" dirty="0" err="1" smtClean="0"/>
              <a:t>LocSrc</a:t>
            </a:r>
            <a:r>
              <a:rPr lang="en-US" dirty="0" smtClean="0"/>
              <a:t>-&gt;ALINK 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LocSrc</a:t>
            </a:r>
            <a:r>
              <a:rPr lang="en-US" dirty="0" smtClean="0"/>
              <a:t>-&gt;ALINK=</a:t>
            </a:r>
            <a:r>
              <a:rPr lang="en-US" dirty="0" err="1" smtClean="0"/>
              <a:t>New_node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400" y="2133600"/>
            <a:ext cx="2667000" cy="3323987"/>
          </a:xfrm>
          <a:prstGeom prst="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Node{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AINFO;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 *Next;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};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Hnode</a:t>
            </a:r>
            <a:r>
              <a:rPr lang="en-US" sz="1400" dirty="0" smtClean="0">
                <a:solidFill>
                  <a:srgbClr val="C00000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INFO;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Hnode</a:t>
            </a:r>
            <a:r>
              <a:rPr lang="en-US" sz="1400" dirty="0" smtClean="0">
                <a:solidFill>
                  <a:srgbClr val="C00000"/>
                </a:solidFill>
              </a:rPr>
              <a:t> *LINK;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 *ALINK;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};</a:t>
            </a:r>
          </a:p>
        </p:txBody>
      </p:sp>
      <p:cxnSp>
        <p:nvCxnSpPr>
          <p:cNvPr id="10" name="Straight Connector 9"/>
          <p:cNvCxnSpPr>
            <a:stCxn id="8" idx="1"/>
            <a:endCxn id="8" idx="3"/>
          </p:cNvCxnSpPr>
          <p:nvPr/>
        </p:nvCxnSpPr>
        <p:spPr>
          <a:xfrm>
            <a:off x="5867400" y="3795594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6019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complexity : O(V)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5307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</a:t>
            </a:r>
            <a:r>
              <a:rPr lang="en-US" b="1" dirty="0" err="1" smtClean="0"/>
              <a:t>Delete_Edge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</a:t>
            </a:r>
            <a:r>
              <a:rPr lang="en-US" b="1" dirty="0" err="1" smtClean="0"/>
              <a:t>src</a:t>
            </a:r>
            <a:r>
              <a:rPr lang="en-US" b="1" dirty="0" smtClean="0"/>
              <a:t>, </a:t>
            </a:r>
            <a:r>
              <a:rPr lang="en-US" b="1" dirty="0" err="1" smtClean="0"/>
              <a:t>dst</a:t>
            </a:r>
            <a:r>
              <a:rPr lang="en-US" b="1" dirty="0" smtClean="0"/>
              <a:t>): </a:t>
            </a:r>
            <a:r>
              <a:rPr lang="en-US" dirty="0" smtClean="0"/>
              <a:t>This algorithm deletes an edge from directed graph. </a:t>
            </a:r>
            <a:r>
              <a:rPr lang="en-US" dirty="0" err="1" smtClean="0"/>
              <a:t>src</a:t>
            </a:r>
            <a:r>
              <a:rPr lang="en-US" dirty="0" smtClean="0"/>
              <a:t> is source and </a:t>
            </a:r>
            <a:r>
              <a:rPr lang="en-US" dirty="0" err="1" smtClean="0"/>
              <a:t>dst</a:t>
            </a:r>
            <a:r>
              <a:rPr lang="en-US" dirty="0" smtClean="0"/>
              <a:t> is destination vertex.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8382000" cy="5324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Hnode</a:t>
            </a:r>
            <a:r>
              <a:rPr lang="en-US" sz="2000" dirty="0" smtClean="0"/>
              <a:t> *</a:t>
            </a:r>
            <a:r>
              <a:rPr lang="en-US" sz="2000" dirty="0" err="1" smtClean="0"/>
              <a:t>LocSrc</a:t>
            </a:r>
            <a:r>
              <a:rPr lang="en-US" sz="2000" dirty="0" smtClean="0"/>
              <a:t>, *</a:t>
            </a:r>
            <a:r>
              <a:rPr lang="en-US" sz="2000" dirty="0" err="1" smtClean="0"/>
              <a:t>LocDst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err="1" smtClean="0"/>
              <a:t>Struct</a:t>
            </a:r>
            <a:r>
              <a:rPr lang="en-US" sz="2000" dirty="0" smtClean="0"/>
              <a:t> Node *Temp, *Temp1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Set Flag = 0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LocSrc</a:t>
            </a:r>
            <a:r>
              <a:rPr lang="en-US" sz="2000" dirty="0" smtClean="0"/>
              <a:t>= </a:t>
            </a:r>
            <a:r>
              <a:rPr lang="en-US" sz="2000" dirty="0" err="1" smtClean="0"/>
              <a:t>Node_search</a:t>
            </a:r>
            <a:r>
              <a:rPr lang="en-US" sz="2000" dirty="0" smtClean="0"/>
              <a:t>(</a:t>
            </a:r>
            <a:r>
              <a:rPr lang="en-US" sz="2000" dirty="0" err="1" smtClean="0"/>
              <a:t>Graph_start</a:t>
            </a:r>
            <a:r>
              <a:rPr lang="en-US" sz="2000" dirty="0" smtClean="0"/>
              <a:t>, </a:t>
            </a:r>
            <a:r>
              <a:rPr lang="en-US" sz="2000" dirty="0" err="1" smtClean="0"/>
              <a:t>src</a:t>
            </a:r>
            <a:r>
              <a:rPr lang="en-US" sz="2000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err="1" smtClean="0"/>
              <a:t>LocDst</a:t>
            </a:r>
            <a:r>
              <a:rPr lang="en-US" sz="2000" dirty="0" smtClean="0"/>
              <a:t>= </a:t>
            </a:r>
            <a:r>
              <a:rPr lang="en-US" sz="2000" dirty="0" err="1" smtClean="0"/>
              <a:t>Node_search</a:t>
            </a:r>
            <a:r>
              <a:rPr lang="en-US" sz="2000" dirty="0" smtClean="0"/>
              <a:t>(</a:t>
            </a:r>
            <a:r>
              <a:rPr lang="en-US" sz="2000" dirty="0" err="1" smtClean="0"/>
              <a:t>Graph_start</a:t>
            </a:r>
            <a:r>
              <a:rPr lang="en-US" sz="2000" dirty="0" smtClean="0"/>
              <a:t>, </a:t>
            </a:r>
            <a:r>
              <a:rPr lang="en-US" sz="2000" dirty="0" err="1" smtClean="0"/>
              <a:t>dst</a:t>
            </a:r>
            <a:r>
              <a:rPr lang="en-US" sz="20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</a:t>
            </a:r>
            <a:r>
              <a:rPr lang="en-US" sz="2000" dirty="0" err="1" smtClean="0"/>
              <a:t>LocSrc</a:t>
            </a:r>
            <a:r>
              <a:rPr lang="en-US" sz="2000" dirty="0" smtClean="0"/>
              <a:t> == NULL or </a:t>
            </a:r>
            <a:r>
              <a:rPr lang="en-US" sz="2000" dirty="0" err="1" smtClean="0"/>
              <a:t>LocDst</a:t>
            </a:r>
            <a:r>
              <a:rPr lang="en-US" sz="2000" dirty="0" smtClean="0"/>
              <a:t> == NULL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	Exit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Temp = </a:t>
            </a:r>
            <a:r>
              <a:rPr lang="en-US" sz="2000" dirty="0" err="1" smtClean="0"/>
              <a:t>LocSrc</a:t>
            </a:r>
            <a:r>
              <a:rPr lang="en-US" sz="2000" dirty="0" smtClean="0"/>
              <a:t> -&gt;ALINK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Temp==NULL </a:t>
            </a:r>
            <a:r>
              <a:rPr lang="en-US" sz="2000" dirty="0" smtClean="0">
                <a:solidFill>
                  <a:srgbClr val="FF0000"/>
                </a:solidFill>
              </a:rPr>
              <a:t>// Empty adjacency list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         Exit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Temp-&gt; AINFO == </a:t>
            </a:r>
            <a:r>
              <a:rPr lang="en-US" sz="2000" dirty="0" err="1" smtClean="0"/>
              <a:t>dst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</a:rPr>
              <a:t>dst</a:t>
            </a:r>
            <a:r>
              <a:rPr lang="en-US" sz="2000" dirty="0" smtClean="0">
                <a:solidFill>
                  <a:srgbClr val="FF0000"/>
                </a:solidFill>
              </a:rPr>
              <a:t> found as first node in adjacency list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	</a:t>
            </a:r>
            <a:r>
              <a:rPr lang="en-US" sz="2000" dirty="0" err="1" smtClean="0"/>
              <a:t>LocSrc</a:t>
            </a:r>
            <a:r>
              <a:rPr lang="en-US" sz="2000" dirty="0" smtClean="0"/>
              <a:t>-&gt;ALINK = Temp-&gt;NEXT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          Flag=1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Else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	Temp1 = Temp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	Temp = Temp-&gt;NEXT 		</a:t>
            </a:r>
          </a:p>
          <a:p>
            <a:pPr marL="342900" indent="-34290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258901"/>
            <a:ext cx="8382000" cy="347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dirty="0" smtClean="0"/>
              <a:t>	</a:t>
            </a:r>
            <a:r>
              <a:rPr lang="en-US" sz="2000" smtClean="0"/>
              <a:t>While Temp </a:t>
            </a:r>
            <a:r>
              <a:rPr lang="en-US" sz="2000" dirty="0" smtClean="0"/>
              <a:t>!= NULL 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 	 	If Temp-&gt; AINFO == </a:t>
            </a:r>
            <a:r>
              <a:rPr lang="en-US" sz="2000" dirty="0" err="1" smtClean="0"/>
              <a:t>dst</a:t>
            </a:r>
            <a:endParaRPr lang="en-US" sz="2000" dirty="0" smtClean="0"/>
          </a:p>
          <a:p>
            <a:pPr marL="342900" indent="-342900">
              <a:buAutoNum type="arabicPeriod" startAt="14"/>
            </a:pPr>
            <a:r>
              <a:rPr lang="en-US" sz="2000" dirty="0" smtClean="0"/>
              <a:t> 			Temp1-&gt;NEXT = Temp-&gt;NEXT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 			Set Flag = 1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 			Go to Step 24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		 Temp1 = Temp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 		Temp= Temp-&gt;NEXT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  If Flag == 0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 	Display “No Edge”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           Exit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  Free Temp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762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</a:t>
            </a:r>
            <a:r>
              <a:rPr lang="en-US" b="1" dirty="0" err="1" smtClean="0"/>
              <a:t>Delete_Node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Item): </a:t>
            </a:r>
            <a:r>
              <a:rPr lang="en-US" dirty="0" smtClean="0"/>
              <a:t>This algorithm deletes a node and edges connected with this node from directed graph. Item is a vertex to be deleted.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447800"/>
            <a:ext cx="8534400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 smtClean="0"/>
              <a:t>Hnode</a:t>
            </a:r>
            <a:r>
              <a:rPr lang="en-US" sz="1600" dirty="0" smtClean="0"/>
              <a:t> *</a:t>
            </a:r>
            <a:r>
              <a:rPr lang="en-US" sz="1600" dirty="0" err="1" smtClean="0"/>
              <a:t>LocNode</a:t>
            </a:r>
            <a:r>
              <a:rPr lang="en-US" sz="1600" dirty="0" smtClean="0"/>
              <a:t>, *Temp1, *Temp2, *Temp3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Struct</a:t>
            </a:r>
            <a:r>
              <a:rPr lang="en-US" sz="1600" dirty="0" smtClean="0"/>
              <a:t> Node *Current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LocNode</a:t>
            </a:r>
            <a:r>
              <a:rPr lang="en-US" sz="1600" dirty="0" smtClean="0"/>
              <a:t>= </a:t>
            </a:r>
            <a:r>
              <a:rPr lang="en-US" sz="1600" dirty="0" err="1" smtClean="0"/>
              <a:t>Node_search</a:t>
            </a:r>
            <a:r>
              <a:rPr lang="en-US" sz="1600" dirty="0" smtClean="0"/>
              <a:t>(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, Item)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LocNode</a:t>
            </a:r>
            <a:r>
              <a:rPr lang="en-US" sz="1600" dirty="0" smtClean="0"/>
              <a:t> == NULL </a:t>
            </a:r>
            <a:r>
              <a:rPr lang="en-US" sz="1600" dirty="0" smtClean="0">
                <a:solidFill>
                  <a:srgbClr val="FF0000"/>
                </a:solidFill>
              </a:rPr>
              <a:t>// node does not exist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Exit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Current = </a:t>
            </a:r>
            <a:r>
              <a:rPr lang="en-US" sz="1600" dirty="0" err="1" smtClean="0"/>
              <a:t>LocNode</a:t>
            </a:r>
            <a:r>
              <a:rPr lang="en-US" sz="1600" dirty="0" smtClean="0"/>
              <a:t> -&gt;ALINK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While Current!=NULL       </a:t>
            </a:r>
            <a:r>
              <a:rPr lang="en-US" sz="1600" dirty="0" smtClean="0">
                <a:solidFill>
                  <a:srgbClr val="FF0000"/>
                </a:solidFill>
              </a:rPr>
              <a:t>// delete complete list corresponding to given vertex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            </a:t>
            </a:r>
            <a:r>
              <a:rPr lang="en-US" sz="1600" dirty="0" err="1" smtClean="0"/>
              <a:t>Delete_Edge</a:t>
            </a:r>
            <a:r>
              <a:rPr lang="en-US" sz="1600" dirty="0" smtClean="0"/>
              <a:t>(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, Item, Current -&gt;AINFO) </a:t>
            </a:r>
          </a:p>
          <a:p>
            <a:pPr marL="342900" indent="-342900">
              <a:buFontTx/>
              <a:buAutoNum type="arabicPeriod"/>
            </a:pPr>
            <a:r>
              <a:rPr lang="en-US" sz="1600" dirty="0" smtClean="0"/>
              <a:t>             Current = </a:t>
            </a:r>
            <a:r>
              <a:rPr lang="en-US" sz="1600" dirty="0" err="1" smtClean="0"/>
              <a:t>LocNode</a:t>
            </a:r>
            <a:r>
              <a:rPr lang="en-US" sz="1600" smtClean="0"/>
              <a:t> -&gt;ALINK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Temp3 = </a:t>
            </a:r>
            <a:r>
              <a:rPr lang="en-US" sz="1600" dirty="0" err="1" smtClean="0"/>
              <a:t>Graph_start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While Temp3!=NULL   </a:t>
            </a:r>
            <a:r>
              <a:rPr lang="en-US" sz="1600" dirty="0" smtClean="0">
                <a:solidFill>
                  <a:srgbClr val="FF0000"/>
                </a:solidFill>
              </a:rPr>
              <a:t>// delete all the edges incident on given vertex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</a:t>
            </a:r>
            <a:r>
              <a:rPr lang="en-US" sz="1600" dirty="0" err="1" smtClean="0"/>
              <a:t>Delete_Edge</a:t>
            </a:r>
            <a:r>
              <a:rPr lang="en-US" sz="1600" dirty="0" smtClean="0"/>
              <a:t>(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, Temp3-&gt;INFO, Item)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Temp3=Temp3-&gt;LINK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Temp1= </a:t>
            </a:r>
            <a:r>
              <a:rPr lang="en-US" sz="1600" dirty="0" err="1" smtClean="0"/>
              <a:t>Graph_start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 == </a:t>
            </a:r>
            <a:r>
              <a:rPr lang="en-US" sz="1600" dirty="0" err="1" smtClean="0"/>
              <a:t>LocNode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// given vertex is start  vertex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 = 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 &gt;LINK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Temp2=Temp1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Temp1=Temp1-&gt;LINK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258901"/>
            <a:ext cx="8382000" cy="25237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0"/>
            </a:pPr>
            <a:r>
              <a:rPr lang="en-US" dirty="0" smtClean="0"/>
              <a:t>	</a:t>
            </a:r>
            <a:r>
              <a:rPr lang="en-US" sz="2000" dirty="0" smtClean="0"/>
              <a:t>While Temp1!= NULL </a:t>
            </a:r>
          </a:p>
          <a:p>
            <a:pPr marL="342900" indent="-342900">
              <a:buAutoNum type="arabicPeriod" startAt="20"/>
            </a:pPr>
            <a:r>
              <a:rPr lang="en-US" sz="2000" dirty="0" smtClean="0"/>
              <a:t> 	 	If Temp1-&gt; INFO == Item</a:t>
            </a:r>
          </a:p>
          <a:p>
            <a:pPr marL="342900" indent="-342900">
              <a:buAutoNum type="arabicPeriod" startAt="20"/>
            </a:pPr>
            <a:r>
              <a:rPr lang="en-US" sz="2000" dirty="0" smtClean="0"/>
              <a:t> 			Temp2-&gt;LINK = Temp1-&gt;LINK</a:t>
            </a:r>
          </a:p>
          <a:p>
            <a:pPr marL="342900" indent="-342900">
              <a:buAutoNum type="arabicPeriod" startAt="20"/>
            </a:pPr>
            <a:r>
              <a:rPr lang="en-US" sz="2000" dirty="0" smtClean="0"/>
              <a:t> 			go to step 26</a:t>
            </a:r>
          </a:p>
          <a:p>
            <a:pPr marL="342900" indent="-342900">
              <a:buAutoNum type="arabicPeriod" startAt="20"/>
            </a:pPr>
            <a:r>
              <a:rPr lang="en-US" sz="2000" dirty="0" smtClean="0"/>
              <a:t>		 Temp2 = Temp1</a:t>
            </a:r>
          </a:p>
          <a:p>
            <a:pPr marL="342900" indent="-342900">
              <a:buAutoNum type="arabicPeriod" startAt="20"/>
            </a:pPr>
            <a:r>
              <a:rPr lang="en-US" sz="2000" dirty="0" smtClean="0"/>
              <a:t> 		Temp1= Temp1-&gt;LINK</a:t>
            </a:r>
          </a:p>
          <a:p>
            <a:pPr marL="342900" indent="-342900">
              <a:buAutoNum type="arabicPeriod" startAt="20"/>
            </a:pPr>
            <a:r>
              <a:rPr lang="en-US" sz="2000" dirty="0" smtClean="0"/>
              <a:t>   Free Temp1</a:t>
            </a:r>
          </a:p>
          <a:p>
            <a:pPr marL="342900" indent="-342900">
              <a:buAutoNum type="arabicPeriod" startAt="20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 Traversal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sz="2000" dirty="0" smtClean="0"/>
              <a:t>Visiting and processing of each node once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/>
              <a:t>       Two ways - </a:t>
            </a:r>
            <a:r>
              <a:rPr lang="en-US" sz="2000" dirty="0" smtClean="0"/>
              <a:t>(for directed and undirected graph)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	1. Breadth first search (BFS)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	2. Depth first search (DFS)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 Both of these algorithms are efficient to visit each node exactly once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 Traversal algorithms start at some vertex.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Which vertex?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  Generally, graphs don’t have any starting vertex.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  So we can start from any vertex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Breadth First Search (BFS)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    In BFS after visiting a vertex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dirty="0" smtClean="0"/>
              <a:t> (say), we must visit all its adjacent vertices   </a:t>
            </a:r>
          </a:p>
          <a:p>
            <a:r>
              <a:rPr lang="en-US" sz="2000" dirty="0" smtClean="0"/>
              <a:t>        w1, w2, w3, ..., before going down next level to visit vertices adjacent to w1 </a:t>
            </a:r>
          </a:p>
          <a:p>
            <a:r>
              <a:rPr lang="en-US" sz="2000" dirty="0" smtClean="0"/>
              <a:t>        etc.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 The method can be implemented using a queue data structure.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Algorithm BFS(Graph)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/>
              <a:t>Enqueue</a:t>
            </a:r>
            <a:r>
              <a:rPr lang="en-US" sz="2000" b="1" dirty="0" smtClean="0"/>
              <a:t> the starting vertex  </a:t>
            </a:r>
            <a:r>
              <a:rPr lang="en-US" sz="2000" b="1" dirty="0" smtClean="0">
                <a:solidFill>
                  <a:srgbClr val="FF0000"/>
                </a:solidFill>
              </a:rPr>
              <a:t>// take any vertex as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while(queue is not empty)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	</a:t>
            </a:r>
            <a:r>
              <a:rPr lang="en-US" sz="2000" b="1" dirty="0" err="1" smtClean="0"/>
              <a:t>Dequeue</a:t>
            </a:r>
            <a:r>
              <a:rPr lang="en-US" sz="2000" b="1" dirty="0" smtClean="0"/>
              <a:t> a vertex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b="1" dirty="0" smtClean="0"/>
              <a:t> from the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	Visit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b="1" dirty="0" smtClean="0"/>
              <a:t>  and add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b="1" dirty="0" smtClean="0"/>
              <a:t> to visited list (BFS order)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       </a:t>
            </a:r>
            <a:r>
              <a:rPr lang="en-US" sz="2000" b="1" dirty="0" err="1" smtClean="0"/>
              <a:t>Enqueue</a:t>
            </a:r>
            <a:r>
              <a:rPr lang="en-US" sz="2000" b="1" dirty="0" smtClean="0"/>
              <a:t> all the adjacent vertices of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b="1" dirty="0" smtClean="0"/>
              <a:t> that were not </a:t>
            </a:r>
            <a:r>
              <a:rPr lang="en-US" sz="2000" b="1" dirty="0" err="1" smtClean="0"/>
              <a:t>Enqueued</a:t>
            </a:r>
            <a:r>
              <a:rPr lang="en-US" sz="2000" b="1" dirty="0" smtClean="0"/>
              <a:t> earlier. </a:t>
            </a:r>
          </a:p>
          <a:p>
            <a:pPr>
              <a:spcBef>
                <a:spcPct val="50000"/>
              </a:spcBef>
            </a:pPr>
            <a:r>
              <a:rPr lang="en-US" sz="2000" b="1" i="1" u="sng" dirty="0" smtClean="0"/>
              <a:t>Note: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Adjacent vertices can be </a:t>
            </a:r>
            <a:r>
              <a:rPr lang="en-US" sz="2000" dirty="0" err="1" smtClean="0">
                <a:solidFill>
                  <a:srgbClr val="FF0000"/>
                </a:solidFill>
              </a:rPr>
              <a:t>enqueued</a:t>
            </a:r>
            <a:r>
              <a:rPr lang="en-US" sz="2000" dirty="0" smtClean="0">
                <a:solidFill>
                  <a:srgbClr val="FF0000"/>
                </a:solidFill>
              </a:rPr>
              <a:t> in any order but to obtain a unique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     traversal, we will </a:t>
            </a:r>
            <a:r>
              <a:rPr lang="en-US" sz="2000" dirty="0" err="1" smtClean="0">
                <a:solidFill>
                  <a:srgbClr val="FF0000"/>
                </a:solidFill>
              </a:rPr>
              <a:t>enqueue</a:t>
            </a:r>
            <a:r>
              <a:rPr lang="en-US" sz="2000" dirty="0" smtClean="0">
                <a:solidFill>
                  <a:srgbClr val="FF0000"/>
                </a:solidFill>
              </a:rPr>
              <a:t> them in alphabetical order.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Types of graph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i="1" u="sng" dirty="0" smtClean="0"/>
              <a:t>Undirected Graph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Undirected graphs </a:t>
            </a:r>
            <a:r>
              <a:rPr lang="en-US" b="1" dirty="0" smtClean="0"/>
              <a:t>have edges that do not have a direction</a:t>
            </a:r>
            <a:r>
              <a:rPr lang="en-US" dirty="0" smtClean="0"/>
              <a:t>.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If there is any edge between </a:t>
            </a:r>
            <a:r>
              <a:rPr lang="en-US" dirty="0" err="1" smtClean="0"/>
              <a:t>Vx</a:t>
            </a:r>
            <a:r>
              <a:rPr lang="en-US" dirty="0" smtClean="0"/>
              <a:t> to </a:t>
            </a:r>
            <a:r>
              <a:rPr lang="en-US" dirty="0" err="1" smtClean="0"/>
              <a:t>Vy</a:t>
            </a:r>
            <a:r>
              <a:rPr lang="en-US" dirty="0" smtClean="0"/>
              <a:t> then it can be represented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 ) or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 )</a:t>
            </a:r>
          </a:p>
          <a:p>
            <a:pPr marL="800100" lvl="1" indent="-342900"/>
            <a:endParaRPr lang="en-US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Assume a graph G(V, E) where,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V(G)  = {1,2,3,4,5}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E(G) = {(1,2), (1,3), (1,5), (2,5), (3,4), (4,5)}  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5181600" y="2514600"/>
            <a:ext cx="2590800" cy="1905000"/>
            <a:chOff x="3733800" y="2743200"/>
            <a:chExt cx="2590800" cy="1905000"/>
          </a:xfrm>
        </p:grpSpPr>
        <p:sp>
          <p:nvSpPr>
            <p:cNvPr id="7" name="Oval 6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733800" y="3886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3276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1910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4"/>
              <a:endCxn id="9" idx="0"/>
            </p:cNvCxnSpPr>
            <p:nvPr/>
          </p:nvCxnSpPr>
          <p:spPr>
            <a:xfrm>
              <a:off x="3962400" y="32004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6"/>
              <a:endCxn id="8" idx="2"/>
            </p:cNvCxnSpPr>
            <p:nvPr/>
          </p:nvCxnSpPr>
          <p:spPr>
            <a:xfrm>
              <a:off x="4191000" y="29718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5"/>
              <a:endCxn id="13" idx="0"/>
            </p:cNvCxnSpPr>
            <p:nvPr/>
          </p:nvCxnSpPr>
          <p:spPr>
            <a:xfrm>
              <a:off x="4124045" y="3133445"/>
              <a:ext cx="1286155" cy="1057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0"/>
              <a:endCxn id="12" idx="3"/>
            </p:cNvCxnSpPr>
            <p:nvPr/>
          </p:nvCxnSpPr>
          <p:spPr>
            <a:xfrm flipV="1">
              <a:off x="5410200" y="3666845"/>
              <a:ext cx="524155" cy="524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6"/>
              <a:endCxn id="12" idx="3"/>
            </p:cNvCxnSpPr>
            <p:nvPr/>
          </p:nvCxnSpPr>
          <p:spPr>
            <a:xfrm flipV="1">
              <a:off x="4191000" y="3666845"/>
              <a:ext cx="1743355" cy="447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4"/>
              <a:endCxn id="13" idx="0"/>
            </p:cNvCxnSpPr>
            <p:nvPr/>
          </p:nvCxnSpPr>
          <p:spPr>
            <a:xfrm>
              <a:off x="5181600" y="3200400"/>
              <a:ext cx="228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457200" y="3048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4000" b="0" dirty="0">
                <a:solidFill>
                  <a:schemeClr val="tx2"/>
                </a:solidFill>
              </a:rPr>
              <a:t>BFS: Start with Node </a:t>
            </a:r>
            <a:r>
              <a:rPr lang="en-US" sz="4000" b="0" dirty="0" smtClean="0">
                <a:solidFill>
                  <a:schemeClr val="tx2"/>
                </a:solidFill>
              </a:rPr>
              <a:t>5;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</a:rPr>
              <a:t>Enqueue</a:t>
            </a:r>
            <a:r>
              <a:rPr lang="en-US" sz="4000" dirty="0" smtClean="0">
                <a:solidFill>
                  <a:schemeClr val="tx2"/>
                </a:solidFill>
              </a:rPr>
              <a:t> 5 </a:t>
            </a:r>
          </a:p>
          <a:p>
            <a:pPr>
              <a:spcBef>
                <a:spcPct val="0"/>
              </a:spcBef>
            </a:pP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48128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8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8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8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8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8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3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4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5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1296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1297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5</a:t>
            </a:r>
          </a:p>
        </p:txBody>
      </p:sp>
      <p:sp>
        <p:nvSpPr>
          <p:cNvPr id="481298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1299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1300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1301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1303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04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429000" y="5791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5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ChangeArrowheads="1"/>
          </p:cNvSpPr>
          <p:nvPr/>
        </p:nvSpPr>
        <p:spPr bwMode="auto">
          <a:xfrm>
            <a:off x="304800" y="2286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>
                <a:solidFill>
                  <a:schemeClr val="tx2"/>
                </a:solidFill>
              </a:rPr>
              <a:t>BFS</a:t>
            </a:r>
            <a:r>
              <a:rPr lang="en-US" sz="4000" b="0" dirty="0" smtClean="0">
                <a:solidFill>
                  <a:schemeClr val="tx2"/>
                </a:solidFill>
              </a:rPr>
              <a:t>: Visit 5 and </a:t>
            </a:r>
            <a:r>
              <a:rPr lang="en-US" sz="4000" b="0" dirty="0" err="1" smtClean="0">
                <a:solidFill>
                  <a:schemeClr val="tx2"/>
                </a:solidFill>
              </a:rPr>
              <a:t>enqueue</a:t>
            </a:r>
            <a:r>
              <a:rPr lang="en-US" sz="4000" b="0" dirty="0" smtClean="0">
                <a:solidFill>
                  <a:schemeClr val="tx2"/>
                </a:solidFill>
              </a:rPr>
              <a:t> 1 and 2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482307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308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09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0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1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2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3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4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5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6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7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9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2320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2321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2322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2323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2324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2325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2327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28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82329" name="Freeform 25"/>
          <p:cNvSpPr>
            <a:spLocks/>
          </p:cNvSpPr>
          <p:nvPr/>
        </p:nvSpPr>
        <p:spPr bwMode="auto">
          <a:xfrm>
            <a:off x="3657600" y="2057400"/>
            <a:ext cx="2730500" cy="2387600"/>
          </a:xfrm>
          <a:custGeom>
            <a:avLst/>
            <a:gdLst/>
            <a:ahLst/>
            <a:cxnLst>
              <a:cxn ang="0">
                <a:pos x="0" y="1104"/>
              </a:cxn>
              <a:cxn ang="0">
                <a:pos x="480" y="1392"/>
              </a:cxn>
              <a:cxn ang="0">
                <a:pos x="1584" y="432"/>
              </a:cxn>
              <a:cxn ang="0">
                <a:pos x="1296" y="0"/>
              </a:cxn>
            </a:cxnLst>
            <a:rect l="0" t="0" r="r" b="b"/>
            <a:pathLst>
              <a:path w="1720" h="1504">
                <a:moveTo>
                  <a:pt x="0" y="1104"/>
                </a:moveTo>
                <a:cubicBezTo>
                  <a:pt x="108" y="1304"/>
                  <a:pt x="216" y="1504"/>
                  <a:pt x="480" y="1392"/>
                </a:cubicBezTo>
                <a:cubicBezTo>
                  <a:pt x="744" y="1280"/>
                  <a:pt x="1448" y="664"/>
                  <a:pt x="1584" y="432"/>
                </a:cubicBezTo>
                <a:cubicBezTo>
                  <a:pt x="1720" y="200"/>
                  <a:pt x="1344" y="72"/>
                  <a:pt x="129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581400" y="6172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5</a:t>
            </a:r>
            <a:endParaRPr lang="en-US" b="0" dirty="0"/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3581400" y="58028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 smtClean="0"/>
              <a:t>1  2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>
                <a:solidFill>
                  <a:schemeClr val="tx2"/>
                </a:solidFill>
              </a:rPr>
              <a:t>BFS</a:t>
            </a:r>
            <a:r>
              <a:rPr lang="en-US" sz="4000" b="0" dirty="0" smtClean="0">
                <a:solidFill>
                  <a:schemeClr val="tx2"/>
                </a:solidFill>
              </a:rPr>
              <a:t>: Visit 1 and </a:t>
            </a:r>
            <a:r>
              <a:rPr lang="en-US" sz="4000" b="0" dirty="0" err="1" smtClean="0">
                <a:solidFill>
                  <a:schemeClr val="tx2"/>
                </a:solidFill>
              </a:rPr>
              <a:t>enque</a:t>
            </a:r>
            <a:r>
              <a:rPr lang="en-US" sz="4000" dirty="0" err="1" smtClean="0">
                <a:solidFill>
                  <a:schemeClr val="tx2"/>
                </a:solidFill>
              </a:rPr>
              <a:t>ue</a:t>
            </a:r>
            <a:r>
              <a:rPr lang="en-US" sz="4000" dirty="0" smtClean="0">
                <a:solidFill>
                  <a:schemeClr val="tx2"/>
                </a:solidFill>
              </a:rPr>
              <a:t> 0 and 4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484356" name="Oval 4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57" name="Line 5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58" name="Line 6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59" name="Line 7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0" name="Line 8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1" name="Line 9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2" name="Line 10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3" name="Line 11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4" name="Line 12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5" name="Line 13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6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7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8" name="Oval 16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4369" name="Oval 17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4370" name="Oval 18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4371" name="Oval 19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4372" name="Oval 20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4373" name="Oval 21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2</a:t>
            </a:r>
          </a:p>
        </p:txBody>
      </p:sp>
      <p:sp>
        <p:nvSpPr>
          <p:cNvPr id="484374" name="Oval 22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4376" name="Line 24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77" name="Oval 25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84379" name="Freeform 27"/>
          <p:cNvSpPr>
            <a:spLocks/>
          </p:cNvSpPr>
          <p:nvPr/>
        </p:nvSpPr>
        <p:spPr bwMode="auto">
          <a:xfrm>
            <a:off x="1536700" y="2438400"/>
            <a:ext cx="5003800" cy="3479800"/>
          </a:xfrm>
          <a:custGeom>
            <a:avLst/>
            <a:gdLst/>
            <a:ahLst/>
            <a:cxnLst>
              <a:cxn ang="0">
                <a:pos x="472" y="0"/>
              </a:cxn>
              <a:cxn ang="0">
                <a:pos x="376" y="384"/>
              </a:cxn>
              <a:cxn ang="0">
                <a:pos x="2728" y="2016"/>
              </a:cxn>
              <a:cxn ang="0">
                <a:pos x="2920" y="1440"/>
              </a:cxn>
            </a:cxnLst>
            <a:rect l="0" t="0" r="r" b="b"/>
            <a:pathLst>
              <a:path w="3152" h="2192">
                <a:moveTo>
                  <a:pt x="472" y="0"/>
                </a:moveTo>
                <a:cubicBezTo>
                  <a:pt x="236" y="24"/>
                  <a:pt x="0" y="48"/>
                  <a:pt x="376" y="384"/>
                </a:cubicBezTo>
                <a:cubicBezTo>
                  <a:pt x="752" y="720"/>
                  <a:pt x="2304" y="1840"/>
                  <a:pt x="2728" y="2016"/>
                </a:cubicBezTo>
                <a:cubicBezTo>
                  <a:pt x="3152" y="2192"/>
                  <a:pt x="2888" y="1536"/>
                  <a:pt x="2920" y="144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3581400" y="6172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5  1</a:t>
            </a:r>
            <a:endParaRPr lang="en-US" b="0" dirty="0"/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3581400" y="58028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 smtClean="0"/>
              <a:t>2  0  4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6" name="Oval 4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57" name="Line 5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58" name="Line 6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59" name="Line 7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0" name="Line 8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1" name="Line 9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2" name="Line 10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3" name="Line 11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4" name="Line 12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5" name="Line 13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6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7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8" name="Oval 16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4369" name="Oval 17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4370" name="Oval 18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4371" name="Oval 19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4372" name="Oval 20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4373" name="Oval 21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4374" name="Oval 22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4376" name="Line 24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77" name="Oval 25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3581400" y="6172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5  1  2</a:t>
            </a:r>
            <a:endParaRPr lang="en-US" b="0" dirty="0"/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3581400" y="58028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 smtClean="0"/>
              <a:t>0  4</a:t>
            </a:r>
            <a:endParaRPr lang="en-US" b="0" dirty="0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>
                <a:solidFill>
                  <a:schemeClr val="tx2"/>
                </a:solidFill>
              </a:rPr>
              <a:t>BFS</a:t>
            </a:r>
            <a:r>
              <a:rPr lang="en-US" sz="4000" b="0" dirty="0" smtClean="0">
                <a:solidFill>
                  <a:schemeClr val="tx2"/>
                </a:solidFill>
              </a:rPr>
              <a:t>: Visit 2 (</a:t>
            </a:r>
            <a:r>
              <a:rPr lang="en-US" sz="4000" b="0" dirty="0" err="1" smtClean="0">
                <a:solidFill>
                  <a:schemeClr val="tx2"/>
                </a:solidFill>
              </a:rPr>
              <a:t>enque</a:t>
            </a:r>
            <a:r>
              <a:rPr lang="en-US" sz="4000" dirty="0" err="1" smtClean="0">
                <a:solidFill>
                  <a:schemeClr val="tx2"/>
                </a:solidFill>
              </a:rPr>
              <a:t>ue</a:t>
            </a:r>
            <a:r>
              <a:rPr lang="en-US" sz="4000" dirty="0" smtClean="0">
                <a:solidFill>
                  <a:schemeClr val="tx2"/>
                </a:solidFill>
              </a:rPr>
              <a:t> nothing)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40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5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6416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1</a:t>
            </a:r>
          </a:p>
        </p:txBody>
      </p:sp>
      <p:sp>
        <p:nvSpPr>
          <p:cNvPr id="486417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6418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4</a:t>
            </a:r>
          </a:p>
        </p:txBody>
      </p:sp>
      <p:sp>
        <p:nvSpPr>
          <p:cNvPr id="486419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6420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2</a:t>
            </a:r>
          </a:p>
        </p:txBody>
      </p:sp>
      <p:sp>
        <p:nvSpPr>
          <p:cNvPr id="486421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6423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24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86426" name="Freeform 26"/>
          <p:cNvSpPr>
            <a:spLocks/>
          </p:cNvSpPr>
          <p:nvPr/>
        </p:nvSpPr>
        <p:spPr bwMode="auto">
          <a:xfrm>
            <a:off x="1155700" y="3505200"/>
            <a:ext cx="6616700" cy="1257300"/>
          </a:xfrm>
          <a:custGeom>
            <a:avLst/>
            <a:gdLst/>
            <a:ahLst/>
            <a:cxnLst>
              <a:cxn ang="0">
                <a:pos x="568" y="288"/>
              </a:cxn>
              <a:cxn ang="0">
                <a:pos x="520" y="768"/>
              </a:cxn>
              <a:cxn ang="0">
                <a:pos x="3688" y="432"/>
              </a:cxn>
              <a:cxn ang="0">
                <a:pos x="3400" y="0"/>
              </a:cxn>
            </a:cxnLst>
            <a:rect l="0" t="0" r="r" b="b"/>
            <a:pathLst>
              <a:path w="4168" h="792">
                <a:moveTo>
                  <a:pt x="568" y="288"/>
                </a:moveTo>
                <a:cubicBezTo>
                  <a:pt x="284" y="516"/>
                  <a:pt x="0" y="744"/>
                  <a:pt x="520" y="768"/>
                </a:cubicBezTo>
                <a:cubicBezTo>
                  <a:pt x="1040" y="792"/>
                  <a:pt x="3208" y="560"/>
                  <a:pt x="3688" y="432"/>
                </a:cubicBezTo>
                <a:cubicBezTo>
                  <a:pt x="4168" y="304"/>
                  <a:pt x="3784" y="152"/>
                  <a:pt x="340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>
                <a:solidFill>
                  <a:schemeClr val="tx2"/>
                </a:solidFill>
              </a:rPr>
              <a:t>BFS</a:t>
            </a:r>
            <a:r>
              <a:rPr lang="en-US" sz="4000" b="0" dirty="0" smtClean="0">
                <a:solidFill>
                  <a:schemeClr val="tx2"/>
                </a:solidFill>
              </a:rPr>
              <a:t>: Visit 0 and </a:t>
            </a:r>
            <a:r>
              <a:rPr lang="en-US" sz="4000" b="0" dirty="0" err="1" smtClean="0">
                <a:solidFill>
                  <a:schemeClr val="tx2"/>
                </a:solidFill>
              </a:rPr>
              <a:t>enque</a:t>
            </a:r>
            <a:r>
              <a:rPr lang="en-US" sz="4000" dirty="0" err="1" smtClean="0">
                <a:solidFill>
                  <a:schemeClr val="tx2"/>
                </a:solidFill>
              </a:rPr>
              <a:t>ue</a:t>
            </a:r>
            <a:r>
              <a:rPr lang="en-US" sz="4000" dirty="0" smtClean="0">
                <a:solidFill>
                  <a:schemeClr val="tx2"/>
                </a:solidFill>
              </a:rPr>
              <a:t> 3 and 7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3581400" y="6172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5  1  2  0</a:t>
            </a:r>
            <a:endParaRPr lang="en-US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3581400" y="58028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 smtClean="0"/>
              <a:t>4  3  7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40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5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6416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1</a:t>
            </a:r>
          </a:p>
        </p:txBody>
      </p:sp>
      <p:sp>
        <p:nvSpPr>
          <p:cNvPr id="486417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6418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4</a:t>
            </a:r>
          </a:p>
        </p:txBody>
      </p:sp>
      <p:sp>
        <p:nvSpPr>
          <p:cNvPr id="486419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6420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2</a:t>
            </a:r>
          </a:p>
        </p:txBody>
      </p:sp>
      <p:sp>
        <p:nvSpPr>
          <p:cNvPr id="486421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6423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24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>
                <a:solidFill>
                  <a:schemeClr val="tx2"/>
                </a:solidFill>
              </a:rPr>
              <a:t>BFS</a:t>
            </a:r>
            <a:r>
              <a:rPr lang="en-US" sz="4000" b="0" dirty="0" smtClean="0">
                <a:solidFill>
                  <a:schemeClr val="tx2"/>
                </a:solidFill>
              </a:rPr>
              <a:t>: Visit 4 (</a:t>
            </a:r>
            <a:r>
              <a:rPr lang="en-US" sz="4000" b="0" dirty="0" err="1" smtClean="0">
                <a:solidFill>
                  <a:schemeClr val="tx2"/>
                </a:solidFill>
              </a:rPr>
              <a:t>enque</a:t>
            </a:r>
            <a:r>
              <a:rPr lang="en-US" sz="4000" dirty="0" err="1" smtClean="0">
                <a:solidFill>
                  <a:schemeClr val="tx2"/>
                </a:solidFill>
              </a:rPr>
              <a:t>ue</a:t>
            </a:r>
            <a:r>
              <a:rPr lang="en-US" sz="4000" dirty="0" smtClean="0">
                <a:solidFill>
                  <a:schemeClr val="tx2"/>
                </a:solidFill>
              </a:rPr>
              <a:t> nothing)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3581400" y="6172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5  1  2  0  4</a:t>
            </a:r>
            <a:endParaRPr lang="en-US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3581400" y="58028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 smtClean="0"/>
              <a:t>3  7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40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5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6416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1</a:t>
            </a:r>
          </a:p>
        </p:txBody>
      </p:sp>
      <p:sp>
        <p:nvSpPr>
          <p:cNvPr id="486417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6418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4</a:t>
            </a:r>
          </a:p>
        </p:txBody>
      </p:sp>
      <p:sp>
        <p:nvSpPr>
          <p:cNvPr id="486419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6420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2</a:t>
            </a:r>
          </a:p>
        </p:txBody>
      </p:sp>
      <p:sp>
        <p:nvSpPr>
          <p:cNvPr id="486421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6423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24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>
                <a:solidFill>
                  <a:schemeClr val="tx2"/>
                </a:solidFill>
              </a:rPr>
              <a:t>BFS</a:t>
            </a:r>
            <a:r>
              <a:rPr lang="en-US" sz="4000" b="0" dirty="0" smtClean="0">
                <a:solidFill>
                  <a:schemeClr val="tx2"/>
                </a:solidFill>
              </a:rPr>
              <a:t>: Visit 3 (</a:t>
            </a:r>
            <a:r>
              <a:rPr lang="en-US" sz="4000" b="0" dirty="0" err="1" smtClean="0">
                <a:solidFill>
                  <a:schemeClr val="tx2"/>
                </a:solidFill>
              </a:rPr>
              <a:t>enque</a:t>
            </a:r>
            <a:r>
              <a:rPr lang="en-US" sz="4000" dirty="0" err="1" smtClean="0">
                <a:solidFill>
                  <a:schemeClr val="tx2"/>
                </a:solidFill>
              </a:rPr>
              <a:t>ue</a:t>
            </a:r>
            <a:r>
              <a:rPr lang="en-US" sz="4000" dirty="0" smtClean="0">
                <a:solidFill>
                  <a:schemeClr val="tx2"/>
                </a:solidFill>
              </a:rPr>
              <a:t> nothing)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3581400" y="6172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5  1  2  0  4  3</a:t>
            </a:r>
            <a:endParaRPr lang="en-US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3581400" y="58028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 smtClean="0"/>
              <a:t>7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52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5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6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7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8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9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60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61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62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63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8464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8465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8466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8467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8468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8469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8471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72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88473" name="Freeform 25"/>
          <p:cNvSpPr>
            <a:spLocks/>
          </p:cNvSpPr>
          <p:nvPr/>
        </p:nvSpPr>
        <p:spPr bwMode="auto">
          <a:xfrm>
            <a:off x="3352800" y="4889500"/>
            <a:ext cx="1219200" cy="584200"/>
          </a:xfrm>
          <a:custGeom>
            <a:avLst/>
            <a:gdLst/>
            <a:ahLst/>
            <a:cxnLst>
              <a:cxn ang="0">
                <a:pos x="96" y="88"/>
              </a:cxn>
              <a:cxn ang="0">
                <a:pos x="96" y="280"/>
              </a:cxn>
              <a:cxn ang="0">
                <a:pos x="672" y="328"/>
              </a:cxn>
              <a:cxn ang="0">
                <a:pos x="672" y="40"/>
              </a:cxn>
              <a:cxn ang="0">
                <a:pos x="672" y="88"/>
              </a:cxn>
            </a:cxnLst>
            <a:rect l="0" t="0" r="r" b="b"/>
            <a:pathLst>
              <a:path w="768" h="368">
                <a:moveTo>
                  <a:pt x="96" y="88"/>
                </a:moveTo>
                <a:cubicBezTo>
                  <a:pt x="48" y="164"/>
                  <a:pt x="0" y="240"/>
                  <a:pt x="96" y="280"/>
                </a:cubicBezTo>
                <a:cubicBezTo>
                  <a:pt x="192" y="320"/>
                  <a:pt x="576" y="368"/>
                  <a:pt x="672" y="328"/>
                </a:cubicBezTo>
                <a:cubicBezTo>
                  <a:pt x="768" y="288"/>
                  <a:pt x="672" y="80"/>
                  <a:pt x="672" y="40"/>
                </a:cubicBezTo>
                <a:cubicBezTo>
                  <a:pt x="672" y="0"/>
                  <a:pt x="672" y="44"/>
                  <a:pt x="672" y="8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>
                <a:solidFill>
                  <a:schemeClr val="tx2"/>
                </a:solidFill>
              </a:rPr>
              <a:t>BFS</a:t>
            </a:r>
            <a:r>
              <a:rPr lang="en-US" sz="4000" b="0" dirty="0" smtClean="0">
                <a:solidFill>
                  <a:schemeClr val="tx2"/>
                </a:solidFill>
              </a:rPr>
              <a:t>: Visit 7 and </a:t>
            </a:r>
            <a:r>
              <a:rPr lang="en-US" sz="4000" b="0" dirty="0" err="1" smtClean="0">
                <a:solidFill>
                  <a:schemeClr val="tx2"/>
                </a:solidFill>
              </a:rPr>
              <a:t>enque</a:t>
            </a:r>
            <a:r>
              <a:rPr lang="en-US" sz="4000" dirty="0" err="1" smtClean="0">
                <a:solidFill>
                  <a:schemeClr val="tx2"/>
                </a:solidFill>
              </a:rPr>
              <a:t>ue</a:t>
            </a:r>
            <a:r>
              <a:rPr lang="en-US" sz="4000" dirty="0" smtClean="0">
                <a:solidFill>
                  <a:schemeClr val="tx2"/>
                </a:solidFill>
              </a:rPr>
              <a:t> 6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3581400" y="6172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5  1  2  0  4  3  7</a:t>
            </a:r>
            <a:endParaRPr lang="en-US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3581400" y="58028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6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40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5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7</a:t>
            </a:r>
          </a:p>
        </p:txBody>
      </p:sp>
      <p:sp>
        <p:nvSpPr>
          <p:cNvPr id="486416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1</a:t>
            </a:r>
          </a:p>
        </p:txBody>
      </p:sp>
      <p:sp>
        <p:nvSpPr>
          <p:cNvPr id="486417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6418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4</a:t>
            </a:r>
          </a:p>
        </p:txBody>
      </p:sp>
      <p:sp>
        <p:nvSpPr>
          <p:cNvPr id="486419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6420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2</a:t>
            </a:r>
          </a:p>
        </p:txBody>
      </p:sp>
      <p:sp>
        <p:nvSpPr>
          <p:cNvPr id="486421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6</a:t>
            </a:r>
          </a:p>
        </p:txBody>
      </p:sp>
      <p:sp>
        <p:nvSpPr>
          <p:cNvPr id="486423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24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>
                <a:solidFill>
                  <a:schemeClr val="tx2"/>
                </a:solidFill>
              </a:rPr>
              <a:t>BFS</a:t>
            </a:r>
            <a:r>
              <a:rPr lang="en-US" sz="4000" b="0" dirty="0" smtClean="0">
                <a:solidFill>
                  <a:schemeClr val="tx2"/>
                </a:solidFill>
              </a:rPr>
              <a:t>: Visit 6 (</a:t>
            </a:r>
            <a:r>
              <a:rPr lang="en-US" sz="4000" b="0" dirty="0" err="1" smtClean="0">
                <a:solidFill>
                  <a:schemeClr val="tx2"/>
                </a:solidFill>
              </a:rPr>
              <a:t>enque</a:t>
            </a:r>
            <a:r>
              <a:rPr lang="en-US" sz="4000" dirty="0" err="1" smtClean="0">
                <a:solidFill>
                  <a:schemeClr val="tx2"/>
                </a:solidFill>
              </a:rPr>
              <a:t>ue</a:t>
            </a:r>
            <a:r>
              <a:rPr lang="en-US" sz="4000" dirty="0" smtClean="0">
                <a:solidFill>
                  <a:schemeClr val="tx2"/>
                </a:solidFill>
              </a:rPr>
              <a:t> nothing)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3581400" y="6172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5  1  2  0  4  3  7  6</a:t>
            </a:r>
            <a:endParaRPr lang="en-US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3581400" y="58028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Empty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 of BFS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032" y="1482725"/>
            <a:ext cx="3176440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/>
          <p:nvPr/>
        </p:nvGrpSpPr>
        <p:grpSpPr>
          <a:xfrm>
            <a:off x="609600" y="4768850"/>
            <a:ext cx="4248651" cy="717550"/>
            <a:chOff x="609600" y="4768850"/>
            <a:chExt cx="4248651" cy="717550"/>
          </a:xfrm>
        </p:grpSpPr>
        <p:grpSp>
          <p:nvGrpSpPr>
            <p:cNvPr id="3" name="Group 22"/>
            <p:cNvGrpSpPr/>
            <p:nvPr/>
          </p:nvGrpSpPr>
          <p:grpSpPr>
            <a:xfrm>
              <a:off x="609600" y="4768850"/>
              <a:ext cx="4248651" cy="717550"/>
              <a:chOff x="609600" y="4768850"/>
              <a:chExt cx="4248651" cy="717550"/>
            </a:xfrm>
          </p:grpSpPr>
          <p:pic>
            <p:nvPicPr>
              <p:cNvPr id="19" name="Picture 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74032" y="4768850"/>
                <a:ext cx="3184219" cy="669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609600" y="4784725"/>
                <a:ext cx="1015164" cy="701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/>
                  <a:t>Order of</a:t>
                </a:r>
              </a:p>
              <a:p>
                <a:pPr algn="ctr"/>
                <a:r>
                  <a:rPr lang="en-US" sz="2000" dirty="0"/>
                  <a:t>Traversal</a:t>
                </a:r>
              </a:p>
            </p:txBody>
          </p:sp>
        </p:grp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84235" y="5026025"/>
              <a:ext cx="297159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b="1" dirty="0"/>
                <a:t>A    B    D    E     C    G    F    H    I</a:t>
              </a: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7092950" y="2924175"/>
            <a:ext cx="1728788" cy="3008313"/>
            <a:chOff x="7092950" y="2924175"/>
            <a:chExt cx="1728788" cy="3008313"/>
          </a:xfrm>
        </p:grpSpPr>
        <p:graphicFrame>
          <p:nvGraphicFramePr>
            <p:cNvPr id="1026" name="Object 15"/>
            <p:cNvGraphicFramePr>
              <a:graphicFrameLocks noChangeAspect="1"/>
            </p:cNvGraphicFramePr>
            <p:nvPr/>
          </p:nvGraphicFramePr>
          <p:xfrm>
            <a:off x="7235825" y="3500438"/>
            <a:ext cx="1527175" cy="2432050"/>
          </p:xfrm>
          <a:graphic>
            <a:graphicData uri="http://schemas.openxmlformats.org/presentationml/2006/ole">
              <p:oleObj spid="_x0000_s120834" name="SmartDraw" r:id="rId5" imgW="1526760" imgH="2432160" progId="">
                <p:embed/>
              </p:oleObj>
            </a:graphicData>
          </a:graphic>
        </p:graphicFrame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7092950" y="2924175"/>
              <a:ext cx="17287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dirty="0"/>
                <a:t>BFS-tree: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Types of graph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 smtClean="0"/>
              <a:t>2.	</a:t>
            </a:r>
            <a:r>
              <a:rPr lang="en-US" sz="2000" i="1" u="sng" dirty="0" smtClean="0"/>
              <a:t>Directed Graph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Directed graphs have edges with direction.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If there is any edge between </a:t>
            </a:r>
            <a:r>
              <a:rPr lang="en-US" dirty="0" err="1" smtClean="0"/>
              <a:t>Vx</a:t>
            </a:r>
            <a:r>
              <a:rPr lang="en-US" dirty="0" smtClean="0"/>
              <a:t> to </a:t>
            </a:r>
            <a:r>
              <a:rPr lang="en-US" dirty="0" err="1" smtClean="0"/>
              <a:t>Vy</a:t>
            </a:r>
            <a:r>
              <a:rPr lang="en-US" dirty="0" smtClean="0"/>
              <a:t> then it can be presented only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 )</a:t>
            </a:r>
          </a:p>
          <a:p>
            <a:pPr marL="800100" lvl="1" indent="-342900"/>
            <a:endParaRPr lang="en-US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Let assume a graph G(V, E) where,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V(G)  = {1,2,3,4,5}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E(G) = {(1,2), (1,5),(2,1), (2,4), (3,1), (3,4), (5,4)}  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grpSp>
        <p:nvGrpSpPr>
          <p:cNvPr id="2" name="Group 31"/>
          <p:cNvGrpSpPr/>
          <p:nvPr/>
        </p:nvGrpSpPr>
        <p:grpSpPr>
          <a:xfrm>
            <a:off x="5257800" y="2514600"/>
            <a:ext cx="2667000" cy="1905000"/>
            <a:chOff x="3733800" y="2743200"/>
            <a:chExt cx="2667000" cy="1905000"/>
          </a:xfrm>
        </p:grpSpPr>
        <p:sp>
          <p:nvSpPr>
            <p:cNvPr id="7" name="Oval 6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733800" y="3886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9436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1910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>
            <a:stCxn id="7" idx="5"/>
            <a:endCxn id="13" idx="1"/>
          </p:cNvCxnSpPr>
          <p:nvPr/>
        </p:nvCxnSpPr>
        <p:spPr>
          <a:xfrm>
            <a:off x="5648045" y="2904845"/>
            <a:ext cx="1124510" cy="1124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6"/>
            <a:endCxn id="12" idx="2"/>
          </p:cNvCxnSpPr>
          <p:nvPr/>
        </p:nvCxnSpPr>
        <p:spPr>
          <a:xfrm flipV="1">
            <a:off x="5715000" y="33528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6"/>
            <a:endCxn id="12" idx="1"/>
          </p:cNvCxnSpPr>
          <p:nvPr/>
        </p:nvCxnSpPr>
        <p:spPr>
          <a:xfrm>
            <a:off x="6934200" y="27432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0"/>
            <a:endCxn id="7" idx="4"/>
          </p:cNvCxnSpPr>
          <p:nvPr/>
        </p:nvCxnSpPr>
        <p:spPr>
          <a:xfrm flipV="1">
            <a:off x="5486400" y="2971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15000" y="2743200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7"/>
            <a:endCxn id="12" idx="3"/>
          </p:cNvCxnSpPr>
          <p:nvPr/>
        </p:nvCxnSpPr>
        <p:spPr>
          <a:xfrm flipV="1">
            <a:off x="7095845" y="35144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Complexity analysis of BFS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600" y="1068354"/>
            <a:ext cx="83820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/>
              <a:t>For a Graph G=(V, E) and n = |V| and m=|E|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 smtClean="0"/>
              <a:t>When </a:t>
            </a:r>
            <a:r>
              <a:rPr lang="en-US" sz="2000" b="1" dirty="0" smtClean="0"/>
              <a:t>Adjacency List </a:t>
            </a:r>
            <a:r>
              <a:rPr lang="en-US" sz="2000" dirty="0" smtClean="0"/>
              <a:t>is used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/>
              <a:t> 		Complexity is O(m + n)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 smtClean="0"/>
              <a:t>When </a:t>
            </a:r>
            <a:r>
              <a:rPr lang="en-US" sz="2000" b="1" dirty="0" smtClean="0"/>
              <a:t>Adjacency Matrix </a:t>
            </a:r>
            <a:r>
              <a:rPr lang="en-US" sz="2000" dirty="0" smtClean="0"/>
              <a:t>is used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/>
              <a:t>		Complexity is O(n</a:t>
            </a:r>
            <a:r>
              <a:rPr lang="en-US" sz="2000" b="1" baseline="30000" dirty="0" smtClean="0"/>
              <a:t>2</a:t>
            </a:r>
            <a:r>
              <a:rPr lang="en-US" sz="2000" dirty="0" smtClean="0"/>
              <a:t>)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Depth First Search (DFS)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61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In DFS after visiting a starting vertex v (say), </a:t>
            </a:r>
            <a:r>
              <a:rPr lang="en-US" dirty="0" err="1" smtClean="0"/>
              <a:t>neighbour</a:t>
            </a:r>
            <a:r>
              <a:rPr lang="en-US" dirty="0" smtClean="0"/>
              <a:t> w of v is visited , then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</a:t>
            </a:r>
            <a:r>
              <a:rPr lang="en-US" dirty="0" err="1" smtClean="0"/>
              <a:t>neighbour</a:t>
            </a:r>
            <a:r>
              <a:rPr lang="en-US" dirty="0" smtClean="0"/>
              <a:t> x of w is visited that has not been visited before and so on.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When it gets stuck, the DFS backtracks until it finds the first vertex that still has a 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</a:t>
            </a:r>
            <a:r>
              <a:rPr lang="en-US" dirty="0" err="1" smtClean="0"/>
              <a:t>neighbour</a:t>
            </a:r>
            <a:r>
              <a:rPr lang="en-US" dirty="0" smtClean="0"/>
              <a:t> that has not been visited before. It continues with this </a:t>
            </a:r>
            <a:r>
              <a:rPr lang="en-US" dirty="0" err="1" smtClean="0"/>
              <a:t>neighbour</a:t>
            </a:r>
            <a:r>
              <a:rPr lang="en-US" dirty="0" smtClean="0"/>
              <a:t> until it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has to backtrack again. Eventually, it will visit all vertices reachable from v.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Must keep track of vertices already visited to avoid cycles.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The method can be implemented using </a:t>
            </a:r>
            <a:r>
              <a:rPr lang="en-US" b="1" dirty="0" smtClean="0">
                <a:solidFill>
                  <a:srgbClr val="FF0000"/>
                </a:solidFill>
              </a:rPr>
              <a:t>stack </a:t>
            </a:r>
            <a:r>
              <a:rPr lang="en-US" dirty="0" smtClean="0"/>
              <a:t>data structure.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787676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DFS(Graph)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Push the starting vertex in the empty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while(stack is not empty)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 	Pop a vertex from the stack, call it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           if v is not already visited, visit it and add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dirty="0" smtClean="0"/>
              <a:t> to visited list (DFS order)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  	Push all the vertices adjacent to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dirty="0" smtClean="0"/>
              <a:t> that are not visited earlier. </a:t>
            </a:r>
          </a:p>
          <a:p>
            <a:pPr marL="342900" indent="-342900"/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55626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Note:</a:t>
            </a:r>
          </a:p>
          <a:p>
            <a:r>
              <a:rPr lang="en-US" dirty="0" smtClean="0"/>
              <a:t>	Adjacent vertices can be pushed in any order but to obtain a unique traversal, 	we will push them in </a:t>
            </a:r>
            <a:r>
              <a:rPr lang="en-US" b="1" dirty="0" smtClean="0">
                <a:solidFill>
                  <a:srgbClr val="FF0000"/>
                </a:solidFill>
              </a:rPr>
              <a:t>reverse </a:t>
            </a:r>
            <a:r>
              <a:rPr lang="en-US" dirty="0" smtClean="0"/>
              <a:t>alphabetical order.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Start with Node </a:t>
            </a:r>
            <a:r>
              <a:rPr lang="en-US" sz="4000" b="0" dirty="0" smtClean="0">
                <a:solidFill>
                  <a:schemeClr val="tx2"/>
                </a:solidFill>
              </a:rPr>
              <a:t>5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494595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596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597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598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599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0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1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2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3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4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5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6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7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8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94609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94610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94611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5</a:t>
            </a:r>
          </a:p>
        </p:txBody>
      </p:sp>
      <p:sp>
        <p:nvSpPr>
          <p:cNvPr id="494612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94613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94614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94615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94616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b="0"/>
          </a:p>
        </p:txBody>
      </p:sp>
      <p:sp>
        <p:nvSpPr>
          <p:cNvPr id="494617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18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19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20" name="Text Box 28"/>
          <p:cNvSpPr txBox="1">
            <a:spLocks noChangeArrowheads="1"/>
          </p:cNvSpPr>
          <p:nvPr/>
        </p:nvSpPr>
        <p:spPr bwMode="auto">
          <a:xfrm>
            <a:off x="7086600" y="2286000"/>
            <a:ext cx="838200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5</a:t>
            </a:r>
          </a:p>
        </p:txBody>
      </p:sp>
      <p:sp>
        <p:nvSpPr>
          <p:cNvPr id="494621" name="Text Box 29"/>
          <p:cNvSpPr txBox="1">
            <a:spLocks noChangeArrowheads="1"/>
          </p:cNvSpPr>
          <p:nvPr/>
        </p:nvSpPr>
        <p:spPr bwMode="auto">
          <a:xfrm>
            <a:off x="6858000" y="51816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Push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4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4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4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4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4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3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4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5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6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96657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96658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96659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96660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96661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96662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96663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96664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</a:t>
            </a:r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66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67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68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496669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Push 2, Push 1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b="0" dirty="0" smtClean="0">
                <a:solidFill>
                  <a:schemeClr val="tx2"/>
                </a:solidFill>
              </a:rPr>
              <a:t>Visit 5 and push 2 and 1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692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3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4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5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6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7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8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9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00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01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02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03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04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98705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98706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98707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98708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98709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98710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98711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98712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/>
              <a:t>5  1</a:t>
            </a:r>
          </a:p>
        </p:txBody>
      </p:sp>
      <p:sp>
        <p:nvSpPr>
          <p:cNvPr id="498713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14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15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16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0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498717" name="Text Box 29"/>
          <p:cNvSpPr txBox="1">
            <a:spLocks noChangeArrowheads="1"/>
          </p:cNvSpPr>
          <p:nvPr/>
        </p:nvSpPr>
        <p:spPr bwMode="auto">
          <a:xfrm>
            <a:off x="5943600" y="5181600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Push 4, Push 2, Push 0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b="0" dirty="0" smtClean="0">
                <a:solidFill>
                  <a:schemeClr val="tx2"/>
                </a:solidFill>
              </a:rPr>
              <a:t>Visit 1 and push 4, 2, 0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740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1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2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3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4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5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6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7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8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9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50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51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52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0753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0754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0755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0756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0757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0758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0759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0760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/>
              <a:t>5  1  0</a:t>
            </a:r>
          </a:p>
        </p:txBody>
      </p:sp>
      <p:sp>
        <p:nvSpPr>
          <p:cNvPr id="500761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62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63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64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3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00765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Push 7, Push 3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b="0" dirty="0" smtClean="0">
                <a:solidFill>
                  <a:schemeClr val="tx2"/>
                </a:solidFill>
              </a:rPr>
              <a:t>Visit 0 and push 7, 3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788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89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0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1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2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3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4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5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6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7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8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9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00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2801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2802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2803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2804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2805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2806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2807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2808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5  1  0  3</a:t>
            </a:r>
          </a:p>
        </p:txBody>
      </p:sp>
      <p:sp>
        <p:nvSpPr>
          <p:cNvPr id="502809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10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11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12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02813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Push 2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b="0" dirty="0" smtClean="0">
                <a:solidFill>
                  <a:schemeClr val="tx2"/>
                </a:solidFill>
              </a:rPr>
              <a:t>Visit 3 and push 2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3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4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5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6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7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8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9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0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1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2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3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4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3825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3826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3827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3828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3829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3830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3831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3832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/>
              <a:t>5  1  0  3  2</a:t>
            </a:r>
          </a:p>
        </p:txBody>
      </p:sp>
      <p:sp>
        <p:nvSpPr>
          <p:cNvPr id="503833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4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5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6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b="0" dirty="0" smtClean="0">
                <a:solidFill>
                  <a:schemeClr val="tx2"/>
                </a:solidFill>
              </a:rPr>
              <a:t>Visit 2 (push nothing)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88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8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8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8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8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8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3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4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5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6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6897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6898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6899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6900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6901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6902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6903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6904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5  1  0  3  2  7</a:t>
            </a:r>
          </a:p>
        </p:txBody>
      </p:sp>
      <p:sp>
        <p:nvSpPr>
          <p:cNvPr id="506905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906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907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908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06909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Push 6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b="0" dirty="0" smtClean="0">
                <a:solidFill>
                  <a:schemeClr val="tx2"/>
                </a:solidFill>
              </a:rPr>
              <a:t>Visit 7 and push 6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908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09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0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1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2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3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4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5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6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7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8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9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20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7921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7922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7923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7924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7925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7926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7927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7928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5  1  0  3  2  7  6</a:t>
            </a:r>
          </a:p>
        </p:txBody>
      </p:sp>
      <p:sp>
        <p:nvSpPr>
          <p:cNvPr id="507929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30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31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32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b="0" dirty="0" smtClean="0">
                <a:solidFill>
                  <a:schemeClr val="tx2"/>
                </a:solidFill>
              </a:rPr>
              <a:t>Visit 6 (push nothing)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 Terminology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838199"/>
            <a:ext cx="84582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b="1" dirty="0" smtClean="0">
                <a:solidFill>
                  <a:srgbClr val="FF0000"/>
                </a:solidFill>
              </a:rPr>
              <a:t>1. Weighted Graph</a:t>
            </a:r>
            <a:r>
              <a:rPr lang="en-US" sz="2000" b="1" dirty="0" smtClean="0"/>
              <a:t>: </a:t>
            </a:r>
            <a:r>
              <a:rPr lang="en-US" sz="2000" dirty="0" smtClean="0"/>
              <a:t>a graph in which each edge is given a numerical weight.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/>
            <a:r>
              <a:rPr lang="en-US" sz="2000" b="1" dirty="0" smtClean="0">
                <a:solidFill>
                  <a:srgbClr val="FF0000"/>
                </a:solidFill>
              </a:rPr>
              <a:t>2. Adjacent nodes</a:t>
            </a:r>
            <a:r>
              <a:rPr lang="en-US" sz="2000" b="1" dirty="0" smtClean="0"/>
              <a:t>: </a:t>
            </a:r>
            <a:r>
              <a:rPr lang="en-US" sz="2000" dirty="0" smtClean="0"/>
              <a:t>Two vertices are called </a:t>
            </a:r>
            <a:r>
              <a:rPr lang="en-US" sz="2000" b="1" dirty="0" smtClean="0"/>
              <a:t>adjacent</a:t>
            </a:r>
            <a:r>
              <a:rPr lang="en-US" sz="2000" dirty="0" smtClean="0"/>
              <a:t> if they share a common edge.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Eg</a:t>
            </a:r>
            <a:r>
              <a:rPr lang="en-US" sz="2000" b="1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 Nodes 4 and 6 are adjacent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 Nodes 1 and 5 are not adjacent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4818" name="Picture 2" descr="http://www.xatlantis.ch/examples/graphics/graph1_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362200"/>
            <a:ext cx="37338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5" name="Oval 5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6" name="Line 6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7" name="Line 7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8" name="Line 8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9" name="Line 9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0" name="Line 10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1" name="Line 11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2" name="Line 12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3" name="Line 13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4" name="Line 14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5" name="Line 15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6" name="Line 16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7" name="Line 17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8" name="Oval 18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17139" name="Oval 19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17140" name="Oval 20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17141" name="Oval 21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17142" name="Oval 22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17143" name="Oval 23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17144" name="Oval 24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17145" name="Oval 25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17146" name="Text Box 26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/>
              <a:t>5  1  0  3  2  7  6</a:t>
            </a:r>
          </a:p>
        </p:txBody>
      </p:sp>
      <p:sp>
        <p:nvSpPr>
          <p:cNvPr id="517147" name="Line 27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48" name="Line 28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49" name="Line 29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50" name="Text Box 30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17151" name="Text Box 31"/>
          <p:cNvSpPr txBox="1">
            <a:spLocks noChangeArrowheads="1"/>
          </p:cNvSpPr>
          <p:nvPr/>
        </p:nvSpPr>
        <p:spPr bwMode="auto">
          <a:xfrm>
            <a:off x="6324600" y="51816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Pop </a:t>
            </a:r>
            <a:r>
              <a:rPr lang="en-US" dirty="0" smtClean="0"/>
              <a:t>2 (don’t visit)</a:t>
            </a:r>
            <a:endParaRPr lang="en-US" b="0" dirty="0"/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dirty="0" smtClean="0">
                <a:solidFill>
                  <a:schemeClr val="tx2"/>
                </a:solidFill>
              </a:rPr>
              <a:t>Pop 2 (don’t visit)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9" name="Oval 5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50" name="Line 6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1" name="Line 7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2" name="Line 8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3" name="Line 9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4" name="Line 10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5" name="Line 11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6" name="Line 12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7" name="Line 13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8" name="Line 14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9" name="Line 15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60" name="Line 16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61" name="Line 17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62" name="Oval 18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18163" name="Oval 19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18164" name="Oval 20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18165" name="Oval 21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18166" name="Oval 22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4</a:t>
            </a:r>
          </a:p>
        </p:txBody>
      </p:sp>
      <p:sp>
        <p:nvSpPr>
          <p:cNvPr id="518167" name="Oval 23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18168" name="Oval 24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18169" name="Oval 25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18170" name="Text Box 26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/>
              <a:t>5  1  0  3  2  7  6  4</a:t>
            </a:r>
          </a:p>
        </p:txBody>
      </p:sp>
      <p:sp>
        <p:nvSpPr>
          <p:cNvPr id="518171" name="Line 27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72" name="Line 28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73" name="Line 29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74" name="Text Box 30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b="0" dirty="0" smtClean="0">
                <a:solidFill>
                  <a:schemeClr val="tx2"/>
                </a:solidFill>
              </a:rPr>
              <a:t>Visit 4 (push nothing)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59" name="Oval 31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960" name="Line 32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1" name="Line 33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2" name="Line 34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3" name="Line 35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4" name="Line 36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5" name="Line 37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6" name="Line 38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7" name="Line 39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8" name="Line 40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9" name="Line 41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70" name="Line 42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71" name="Line 43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72" name="Oval 4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8973" name="Oval 4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8974" name="Oval 4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8975" name="Oval 4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8976" name="Oval 4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8977" name="Oval 4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8978" name="Oval 5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8979" name="Oval 5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8980" name="Text Box 52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/>
              <a:t>5  1  0  3  2  7  6  4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dirty="0" smtClean="0">
                <a:solidFill>
                  <a:schemeClr val="tx2"/>
                </a:solidFill>
              </a:rPr>
              <a:t>Pop 2 (don’t visit)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086600" y="1752600"/>
            <a:ext cx="10668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 dirty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 dirty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 dirty="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 dirty="0"/>
              <a:t>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 dirty="0"/>
              <a:t> </a:t>
            </a:r>
            <a:r>
              <a:rPr lang="en-US" sz="2400" b="0" dirty="0" smtClean="0"/>
              <a:t>Empty</a:t>
            </a:r>
            <a:endParaRPr lang="en-US" sz="2400" b="0" dirty="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72390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80772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72390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 of DFS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032" y="1482725"/>
            <a:ext cx="3176440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7"/>
          <p:cNvGrpSpPr/>
          <p:nvPr/>
        </p:nvGrpSpPr>
        <p:grpSpPr>
          <a:xfrm>
            <a:off x="333050" y="4846180"/>
            <a:ext cx="5153350" cy="716420"/>
            <a:chOff x="333050" y="4846180"/>
            <a:chExt cx="5153350" cy="716420"/>
          </a:xfrm>
        </p:grpSpPr>
        <p:grpSp>
          <p:nvGrpSpPr>
            <p:cNvPr id="3" name="Group 26"/>
            <p:cNvGrpSpPr/>
            <p:nvPr/>
          </p:nvGrpSpPr>
          <p:grpSpPr>
            <a:xfrm>
              <a:off x="333050" y="4846180"/>
              <a:ext cx="4619950" cy="716420"/>
              <a:chOff x="333050" y="4846180"/>
              <a:chExt cx="4619950" cy="716420"/>
            </a:xfrm>
          </p:grpSpPr>
          <p:pic>
            <p:nvPicPr>
              <p:cNvPr id="16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595921" y="4846180"/>
                <a:ext cx="3357079" cy="614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333050" y="4860742"/>
                <a:ext cx="1243488" cy="701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Order of</a:t>
                </a:r>
              </a:p>
              <a:p>
                <a:pPr algn="ctr"/>
                <a:r>
                  <a:rPr lang="en-US" sz="2000"/>
                  <a:t>Traversal</a:t>
                </a:r>
              </a:p>
            </p:txBody>
          </p:sp>
        </p:grp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1716088" y="5105400"/>
              <a:ext cx="37703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b="1" dirty="0"/>
                <a:t>A    B    C      F     E    G    D    H    I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6248401" y="3429000"/>
            <a:ext cx="2444750" cy="2819400"/>
            <a:chOff x="6248401" y="3429000"/>
            <a:chExt cx="2444750" cy="2819400"/>
          </a:xfrm>
        </p:grpSpPr>
        <p:pic>
          <p:nvPicPr>
            <p:cNvPr id="24" name="Picture 1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8401" y="3941762"/>
              <a:ext cx="2444750" cy="2306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6489976" y="3429000"/>
              <a:ext cx="14348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dirty="0" smtClean="0"/>
                <a:t>DFS </a:t>
              </a:r>
              <a:r>
                <a:rPr lang="en-US" dirty="0"/>
                <a:t>Tree</a:t>
              </a:r>
              <a:r>
                <a:rPr lang="en-US" sz="1200" b="1" dirty="0"/>
                <a:t>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76200"/>
            <a:ext cx="8534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000" b="1" i="1" u="sng" dirty="0" smtClean="0"/>
              <a:t>Important Points –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The BFS and DFS traversal of a graph G is not unique. A traversal depends both on the starting vertex, and on the order of traversing the adjacent vertices of each node.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In an undirected graph, starting from any vertex, we can not visit all vertices if the traversed graph is disconnected.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In a directed graph, starting from a particular vertex, we may not visit all vertices if the traversed graph is weakly connected</a:t>
            </a:r>
          </a:p>
          <a:p>
            <a:pPr lvl="1" indent="-457200">
              <a:lnSpc>
                <a:spcPct val="150000"/>
              </a:lnSpc>
            </a:pPr>
            <a:endParaRPr lang="en-US" sz="2000" dirty="0" smtClean="0"/>
          </a:p>
          <a:p>
            <a:pPr lvl="1" indent="-457200">
              <a:lnSpc>
                <a:spcPct val="150000"/>
              </a:lnSpc>
            </a:pPr>
            <a:endParaRPr lang="en-US" sz="2000" dirty="0" smtClean="0"/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 Terminology (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762000"/>
            <a:ext cx="8915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>
                <a:solidFill>
                  <a:srgbClr val="FF0000"/>
                </a:solidFill>
              </a:rPr>
              <a:t>3. Path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r>
              <a:rPr lang="en-US" sz="2000" dirty="0" smtClean="0"/>
              <a:t> A way to reach the </a:t>
            </a:r>
            <a:r>
              <a:rPr lang="en-US" sz="2000" b="1" dirty="0" smtClean="0"/>
              <a:t>destination node </a:t>
            </a:r>
            <a:r>
              <a:rPr lang="en-US" sz="2000" dirty="0" smtClean="0"/>
              <a:t>from an </a:t>
            </a:r>
            <a:r>
              <a:rPr lang="en-US" sz="2000" b="1" dirty="0" smtClean="0"/>
              <a:t>origin or source node  </a:t>
            </a:r>
            <a:r>
              <a:rPr lang="en-US" sz="2000" dirty="0" smtClean="0"/>
              <a:t>by traversing edges in the graph. 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000" dirty="0" smtClean="0"/>
              <a:t>For example, one path from node 6 to 1 is highlighted with red in below graph:</a:t>
            </a:r>
          </a:p>
          <a:p>
            <a:pPr fontAlgn="base">
              <a:buFont typeface="Wingdings" pitchFamily="2" charset="2"/>
              <a:buChar char="Ø"/>
            </a:pPr>
            <a:endParaRPr lang="en-US" sz="2000" dirty="0" smtClean="0"/>
          </a:p>
          <a:p>
            <a:pPr fontAlgn="base"/>
            <a:r>
              <a:rPr lang="en-US" sz="2000" dirty="0" smtClean="0"/>
              <a:t> </a:t>
            </a:r>
          </a:p>
          <a:p>
            <a:pPr fontAlgn="base"/>
            <a:r>
              <a:rPr lang="en-US" sz="2000" dirty="0" smtClean="0"/>
              <a:t> </a:t>
            </a:r>
          </a:p>
          <a:p>
            <a:pPr fontAlgn="base"/>
            <a:endParaRPr lang="en-US" sz="2000" dirty="0" smtClean="0"/>
          </a:p>
          <a:p>
            <a:pPr fontAlgn="base"/>
            <a:endParaRPr lang="en-US" sz="2000" dirty="0" smtClean="0"/>
          </a:p>
          <a:p>
            <a:pPr fontAlgn="base"/>
            <a:endParaRPr lang="en-US" sz="2000" dirty="0" smtClean="0"/>
          </a:p>
          <a:p>
            <a:pPr fontAlgn="base"/>
            <a:endParaRPr lang="en-US" sz="2000" dirty="0" smtClean="0"/>
          </a:p>
          <a:p>
            <a:pPr fontAlgn="base"/>
            <a:endParaRPr lang="en-US" sz="2000" dirty="0" smtClean="0"/>
          </a:p>
          <a:p>
            <a:pPr fontAlgn="base">
              <a:buFont typeface="Wingdings" pitchFamily="2" charset="2"/>
              <a:buChar char="Ø"/>
            </a:pPr>
            <a:r>
              <a:rPr lang="en-US" sz="2000" dirty="0" smtClean="0"/>
              <a:t>A path P is represented as ordered list of directed edges as follows : </a:t>
            </a:r>
          </a:p>
          <a:p>
            <a:pPr fontAlgn="base"/>
            <a:r>
              <a:rPr lang="en-US" sz="2000" dirty="0" smtClean="0"/>
              <a:t>			P = ((v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),(v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,v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),...,(v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,v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)). 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000" dirty="0" smtClean="0"/>
              <a:t>The first vertex of the first edge of a path is the </a:t>
            </a:r>
            <a:r>
              <a:rPr lang="en-US" sz="2000" b="1" dirty="0" smtClean="0"/>
              <a:t>origin</a:t>
            </a:r>
            <a:r>
              <a:rPr lang="en-US" sz="2000" dirty="0" smtClean="0"/>
              <a:t> and the second vertex of the last edge is the </a:t>
            </a:r>
            <a:r>
              <a:rPr lang="en-US" sz="2000" b="1" dirty="0" smtClean="0"/>
              <a:t>destination</a:t>
            </a:r>
            <a:r>
              <a:rPr lang="en-US" sz="2000" dirty="0" smtClean="0"/>
              <a:t>. </a:t>
            </a:r>
          </a:p>
          <a:p>
            <a:pPr fontAlgn="base">
              <a:buFont typeface="Wingdings" pitchFamily="2" charset="2"/>
              <a:buChar char="Ø"/>
            </a:pPr>
            <a:endParaRPr lang="en-US" sz="2000" dirty="0" smtClean="0"/>
          </a:p>
          <a:p>
            <a:pPr fontAlgn="base"/>
            <a:r>
              <a:rPr lang="en-US" sz="2000" b="1" dirty="0" smtClean="0">
                <a:solidFill>
                  <a:srgbClr val="FF0000"/>
                </a:solidFill>
              </a:rPr>
              <a:t>4. Length of a path</a:t>
            </a:r>
            <a:r>
              <a:rPr lang="en-US" sz="2000" dirty="0" smtClean="0"/>
              <a:t>: the number of edges in a path.</a:t>
            </a:r>
          </a:p>
          <a:p>
            <a:pPr fontAlgn="base"/>
            <a:r>
              <a:rPr lang="en-US" sz="2000" dirty="0" smtClean="0"/>
              <a:t>e.g. the length of the red path in the above graph is 5.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4210" name="Picture 2" descr="pa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752600"/>
            <a:ext cx="334327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 Terminology (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1"/>
            <a:ext cx="8839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5. Simple path :</a:t>
            </a:r>
            <a:r>
              <a:rPr lang="en-US" sz="2000" dirty="0" smtClean="0"/>
              <a:t>  A path that does not repeat the vertices.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6. Cycle : </a:t>
            </a:r>
            <a:r>
              <a:rPr lang="en-US" sz="2000" dirty="0" smtClean="0"/>
              <a:t>A p</a:t>
            </a:r>
            <a:r>
              <a:rPr lang="en-US" dirty="0" smtClean="0"/>
              <a:t>ath in which the </a:t>
            </a:r>
            <a:r>
              <a:rPr lang="en-US" b="1" dirty="0" smtClean="0"/>
              <a:t>source </a:t>
            </a:r>
            <a:r>
              <a:rPr lang="en-US" dirty="0" smtClean="0"/>
              <a:t>vertex is also the </a:t>
            </a:r>
            <a:r>
              <a:rPr lang="en-US" b="1" dirty="0" smtClean="0"/>
              <a:t>destination</a:t>
            </a:r>
            <a:r>
              <a:rPr lang="en-US" dirty="0" smtClean="0"/>
              <a:t> vertex of the path.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590800"/>
            <a:ext cx="30384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667000"/>
            <a:ext cx="373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371600" y="5105400"/>
            <a:ext cx="24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bec</a:t>
            </a:r>
            <a:r>
              <a:rPr lang="en-US" dirty="0" smtClean="0"/>
              <a:t> is a simple path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5105400"/>
            <a:ext cx="18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acda</a:t>
            </a:r>
            <a:r>
              <a:rPr lang="en-US" dirty="0" smtClean="0"/>
              <a:t> is a cycle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6" name="Rectangle 4"/>
          <p:cNvSpPr>
            <a:spLocks noChangeArrowheads="1"/>
          </p:cNvSpPr>
          <p:nvPr/>
        </p:nvSpPr>
        <p:spPr bwMode="auto">
          <a:xfrm>
            <a:off x="1371600" y="4572000"/>
            <a:ext cx="1084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 dirty="0">
                <a:solidFill>
                  <a:srgbClr val="000000"/>
                </a:solidFill>
              </a:rPr>
              <a:t>connected</a:t>
            </a:r>
            <a:endParaRPr lang="en-US" altLang="en-US" dirty="0">
              <a:latin typeface="Times" charset="0"/>
            </a:endParaRPr>
          </a:p>
        </p:txBody>
      </p:sp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5943600" y="4572000"/>
            <a:ext cx="14922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 dirty="0">
                <a:solidFill>
                  <a:srgbClr val="000000"/>
                </a:solidFill>
              </a:rPr>
              <a:t>not connected</a:t>
            </a:r>
            <a:endParaRPr lang="en-US" altLang="en-US" dirty="0">
              <a:latin typeface="Times" charset="0"/>
            </a:endParaRPr>
          </a:p>
        </p:txBody>
      </p:sp>
      <p:sp>
        <p:nvSpPr>
          <p:cNvPr id="776501" name="Rectangle 309"/>
          <p:cNvSpPr>
            <a:spLocks noChangeArrowheads="1"/>
          </p:cNvSpPr>
          <p:nvPr/>
        </p:nvSpPr>
        <p:spPr bwMode="auto">
          <a:xfrm>
            <a:off x="381000" y="838200"/>
            <a:ext cx="87630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 smtClean="0">
                <a:solidFill>
                  <a:srgbClr val="FA2C25"/>
                </a:solidFill>
                <a:latin typeface="Times" charset="0"/>
              </a:rPr>
              <a:t>7. Connected </a:t>
            </a:r>
            <a:r>
              <a:rPr lang="en-US" altLang="en-US" b="1" dirty="0">
                <a:solidFill>
                  <a:srgbClr val="FA2C25"/>
                </a:solidFill>
                <a:latin typeface="Times" charset="0"/>
              </a:rPr>
              <a:t>graph</a:t>
            </a:r>
            <a:r>
              <a:rPr lang="en-US" altLang="en-US" b="1" dirty="0">
                <a:latin typeface="Times" charset="0"/>
              </a:rPr>
              <a:t>: </a:t>
            </a:r>
            <a:r>
              <a:rPr lang="en-US" dirty="0" smtClean="0"/>
              <a:t>A graph is said to be </a:t>
            </a:r>
            <a:r>
              <a:rPr lang="en-US" b="1" dirty="0" smtClean="0"/>
              <a:t>connected if there is a path between every pair of vertex</a:t>
            </a:r>
            <a:r>
              <a:rPr lang="en-US" dirty="0" smtClean="0"/>
              <a:t>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In a connected graph, from every vertex to any other vertex, there should be some path to traverse. </a:t>
            </a:r>
          </a:p>
        </p:txBody>
      </p:sp>
      <p:sp>
        <p:nvSpPr>
          <p:cNvPr id="310" name="Rounded Rectangle 309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 Terminology (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18" name="Picture 317" descr="connectiv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286000"/>
            <a:ext cx="3305175" cy="2019300"/>
          </a:xfrm>
          <a:prstGeom prst="rect">
            <a:avLst/>
          </a:prstGeom>
        </p:spPr>
      </p:pic>
      <p:pic>
        <p:nvPicPr>
          <p:cNvPr id="319" name="Picture 318" descr="connectivity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2514600"/>
            <a:ext cx="2514600" cy="1637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501" name="Rectangle 309"/>
          <p:cNvSpPr>
            <a:spLocks noChangeArrowheads="1"/>
          </p:cNvSpPr>
          <p:nvPr/>
        </p:nvSpPr>
        <p:spPr bwMode="auto">
          <a:xfrm>
            <a:off x="381000" y="838200"/>
            <a:ext cx="8763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8. Complete graph: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graph in which every pair of vertices is connected by an edge.</a:t>
            </a:r>
            <a:endParaRPr lang="en-US" altLang="en-US" dirty="0">
              <a:latin typeface="Times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>
              <a:latin typeface="Times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81000" y="13716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complete graph with n vertices is denoted by Kn. </a:t>
            </a:r>
            <a:endParaRPr lang="en-US" dirty="0"/>
          </a:p>
        </p:txBody>
      </p:sp>
      <p:pic>
        <p:nvPicPr>
          <p:cNvPr id="153602" name="Picture 2" descr="CompleteGraph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133600"/>
            <a:ext cx="5334000" cy="3657600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Complete Graph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10929</TotalTime>
  <Words>2230</Words>
  <Application>Microsoft Office PowerPoint</Application>
  <PresentationFormat>On-screen Show (4:3)</PresentationFormat>
  <Paragraphs>829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SmartDraw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ashish.gupta</dc:creator>
  <cp:lastModifiedBy>kunjbihari.meena</cp:lastModifiedBy>
  <cp:revision>673</cp:revision>
  <dcterms:created xsi:type="dcterms:W3CDTF">2013-01-01T04:30:55Z</dcterms:created>
  <dcterms:modified xsi:type="dcterms:W3CDTF">2022-11-26T05:38:18Z</dcterms:modified>
</cp:coreProperties>
</file>