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8" r:id="rId3"/>
    <p:sldId id="270" r:id="rId4"/>
    <p:sldId id="271" r:id="rId5"/>
    <p:sldId id="272" r:id="rId6"/>
    <p:sldId id="275" r:id="rId7"/>
    <p:sldId id="274" r:id="rId8"/>
    <p:sldId id="286" r:id="rId9"/>
    <p:sldId id="276" r:id="rId10"/>
    <p:sldId id="277" r:id="rId11"/>
    <p:sldId id="287" r:id="rId12"/>
    <p:sldId id="278" r:id="rId13"/>
    <p:sldId id="288" r:id="rId14"/>
    <p:sldId id="289" r:id="rId15"/>
    <p:sldId id="279" r:id="rId16"/>
    <p:sldId id="280" r:id="rId17"/>
    <p:sldId id="281" r:id="rId18"/>
    <p:sldId id="282" r:id="rId19"/>
    <p:sldId id="283" r:id="rId20"/>
    <p:sldId id="290" r:id="rId21"/>
    <p:sldId id="291" r:id="rId22"/>
    <p:sldId id="292" r:id="rId23"/>
    <p:sldId id="284" r:id="rId24"/>
    <p:sldId id="293" r:id="rId25"/>
    <p:sldId id="294" r:id="rId26"/>
    <p:sldId id="297" r:id="rId27"/>
    <p:sldId id="296" r:id="rId28"/>
    <p:sldId id="29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6C2B-296A-4E20-A2F7-911FBBEEE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44BC1-DB9B-4886-A8EE-65D4E5A06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E50FD-AA12-40C8-A618-42EC5079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C5A-6B32-4023-A225-2160F90AE755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2DDEF-AB1F-43B6-8EFB-897B9C14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EBA5-81AC-44D9-95D7-5A9565FA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E439-FE66-4970-9301-57F947FEC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98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AAE3-87BF-4A6E-BC85-E2EA6CB8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79003-54DE-4536-94DC-6108BF19F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1FAB8-AE2B-470C-AB07-96146AFC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C5A-6B32-4023-A225-2160F90AE755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8CCD8-E0A6-4E76-B145-C5D330BC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AF260-DA8E-4475-B873-540C1C4B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E439-FE66-4970-9301-57F947FEC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19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DB2ED-5BD1-4B08-B3E6-7FE325E18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62664-387D-476B-BF39-CF82EC7F4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6953C-F900-47A4-BEAF-C94C53A3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C5A-6B32-4023-A225-2160F90AE755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4992D-0812-4596-AD82-21E12F07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8E48E-FBE1-44B5-BFCF-1197CFA0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E439-FE66-4970-9301-57F947FEC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28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A653-5B52-4619-8264-6EB7112A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98E01-E101-455E-B92D-3EF9F8A9D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E98C5-D90A-4B34-861F-F1C1C9FB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C5A-6B32-4023-A225-2160F90AE755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F7276-773E-4322-A463-BC744A58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A33B2-75B8-40CE-8B8E-5E1BA06C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E439-FE66-4970-9301-57F947FEC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90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8F60-23D7-49D0-B139-9563327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17FC1-4FCD-4B88-ABDB-5182E74A8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87F30-69BC-4A83-AFB3-5DC8C6A9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C5A-6B32-4023-A225-2160F90AE755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BED5B-AE8F-41FA-A6B1-BEA87F00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31837-6EF1-47B4-9B82-66A45140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E439-FE66-4970-9301-57F947FEC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03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1708-6587-436D-9B2F-8CDEED50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491A-4ECD-4DC6-AF68-DA9038B9B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3093C-44FD-4102-B354-31E07D52B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67E46-612D-4349-BCCE-DF059DE3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C5A-6B32-4023-A225-2160F90AE755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15958-1722-40B6-974B-06C70AC4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E600E-8C6C-482F-B52D-F62F7424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E439-FE66-4970-9301-57F947FEC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38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DDA2-854F-4BA6-BA6C-32AB5394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491FB-7C39-41ED-9F32-DF5DAF27A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B1DEF-760E-43A4-9B75-259E9AAA6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0FF64-2D8C-4AFB-87E5-DD0ADE7F4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E4C17-0E51-4F84-8418-5A1715B7F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95583A-3B2E-44BD-8164-AEFC6689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C5A-6B32-4023-A225-2160F90AE755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1C09A-2A06-479E-B0A8-28AC1E96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E4850-9B97-498C-AC70-A0CFAB88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E439-FE66-4970-9301-57F947FEC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26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413D-521E-45BE-8BA4-BEF527E1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EC057-90BE-45D9-8307-53BE0F69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C5A-6B32-4023-A225-2160F90AE755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2311B-3446-4F89-9C5C-6DD83FEB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CB131-475E-47C6-9F2D-39C307A0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E439-FE66-4970-9301-57F947FEC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12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9CB66-C03D-49A3-A04C-785F7D39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C5A-6B32-4023-A225-2160F90AE755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8EE11-49FB-4468-82DC-19E2175A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2211A-978F-4EF3-981A-50DC04D9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E439-FE66-4970-9301-57F947FEC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23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7148-75A8-4A6E-A550-822B234D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1697-5DC5-4D76-9EDE-871CC9E10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39B16-7A96-4B87-B569-8D7670D3C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6198F-F442-4AEE-8B78-5AA3408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C5A-6B32-4023-A225-2160F90AE755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CE951-429F-4DE7-A388-1C629444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80B1B-69AD-4D0E-9B91-6A0CD9C8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E439-FE66-4970-9301-57F947FEC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57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D952-D021-408F-AFEB-C53350BB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5B139-AFB6-4A27-A6F8-612F0412C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B6FA6-0951-4259-B42A-333DCE7AE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51993-5B5B-4204-A765-FC6DD3AD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C5A-6B32-4023-A225-2160F90AE755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2EBE0-04BD-42A4-BBE5-C9E43EC2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965C-750B-4075-8A4F-0462CF9B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E439-FE66-4970-9301-57F947FEC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74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073B5-AADF-4EC3-9098-76116CE35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2B1F9-CFE3-414A-B4D8-AD86B68A6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76E13-CEAF-4245-B1D9-63F3353C5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42C5A-6B32-4023-A225-2160F90AE755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F2E3-D7E8-4B81-8E2C-BC01EBEEB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9590A-20D3-47FD-A3B9-193C79F35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FE439-FE66-4970-9301-57F947FEC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83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7072" y="457201"/>
            <a:ext cx="88175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Basic Concept of Microprocessor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Differences between :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Microcomputer : A computer with a Microprocessor as its CPU. Includes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memory,I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O,etc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Microprocessor : silicon chip which includes ALU, register circuits and  control circuits.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Microcontroller : silicon chip which includes Microprocessor, memory and I/O in a single package.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347B-7C9D-472C-95C6-BD0462BE551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/>
              <a:t>8080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1"/>
            <a:ext cx="8229600" cy="47545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 16-bit address bus (1974)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Used in Altair computer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Characteristics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6 mm process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6000 transistors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2 MHz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8-bit word size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40-pin DIP package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  -  Was 10 times faster than  8008.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  -  Could execute 5,00,000  instructions per second.</a:t>
            </a:r>
          </a:p>
        </p:txBody>
      </p:sp>
      <p:sp>
        <p:nvSpPr>
          <p:cNvPr id="998404" name="AutoShape 4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998405" name="AutoShape 5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998406" name="AutoShape 6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998407" name="AutoShape 7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1" y="2362201"/>
            <a:ext cx="48101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347B-7C9D-472C-95C6-BD0462BE551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457200"/>
            <a:ext cx="8686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8085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Introduced in 1976.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 was also 8-bit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μP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Its clock speed was 3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MHz.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Its data bus is 8-bit and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   address bus is 16-bit.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It had 6,500 transistors.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Could execute 7,69,230  instructions per second.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 could access 64 KB of memory.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 had 246 instructions.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Over 100 million copies were sold.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609600"/>
            <a:ext cx="35623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347B-7C9D-472C-95C6-BD0462BE551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8086</a:t>
            </a:r>
          </a:p>
        </p:txBody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838200"/>
            <a:ext cx="8229600" cy="5638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 16-bit processor (1978-9)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IBM PC and PC XT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Revolutionary products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Characteristics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3 mm process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29k transistors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5-10 MHz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16-bit word size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40-pin DIP package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Its data bus is 16-bit and address bus is 20-bit.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It could access 1 MB of memory.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It had 22,000 instructions.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It had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Multiply and Divide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instructions.</a:t>
            </a:r>
          </a:p>
        </p:txBody>
      </p:sp>
      <p:sp>
        <p:nvSpPr>
          <p:cNvPr id="999428" name="AutoShape 4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999429" name="AutoShape 5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999430" name="AutoShape 6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999431" name="AutoShape 7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1905001"/>
            <a:ext cx="35242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347B-7C9D-472C-95C6-BD0462BE551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609601"/>
            <a:ext cx="838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8088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Introduced in 1979.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 was also 16-bit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μP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 was created as a cheaper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version of Intel’s 8086.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 was a 16-bit processor with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an 8-bit external bus.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Could execute 2.5 million instructions per second.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This chip became the most popular in the computer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industry when IBM used it for its first PC.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457201"/>
            <a:ext cx="4316488" cy="294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347B-7C9D-472C-95C6-BD0462BE551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457201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80186/80188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Introduced in 1982.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They were 16-bit </a:t>
            </a:r>
            <a:r>
              <a:rPr lang="el-GR" sz="2400" dirty="0">
                <a:latin typeface="Arial" pitchFamily="34" charset="0"/>
                <a:cs typeface="Arial" pitchFamily="34" charset="0"/>
              </a:rPr>
              <a:t>μ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Clock speed was 6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MHz.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80188 was a cheaper version of 80186 with an 8-bit external data bus.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They had additional components like: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Interrupt Controller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Clock Generator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Local Bus Controller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Counters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95460"/>
            <a:ext cx="2514600" cy="2196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3657601"/>
            <a:ext cx="3125172" cy="25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347B-7C9D-472C-95C6-BD0462BE551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dirty="0"/>
              <a:t>80286</a:t>
            </a:r>
          </a:p>
        </p:txBody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8229600" cy="5486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 Virtual memory (1982)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IBM PC AT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Characteristics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1.5 mm process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134k transistors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6-12 MHz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16-bit word size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68-pin PGA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It could address 16 MB of memory.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It had 1,34,000 transistors.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It could execute 4 million  instructions per second.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Regular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datapaths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and ROMs</a:t>
            </a:r>
          </a:p>
        </p:txBody>
      </p:sp>
      <p:sp>
        <p:nvSpPr>
          <p:cNvPr id="1001476" name="AutoShape 4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001477" name="AutoShape 5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001478" name="AutoShape 6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001479" name="AutoShape 7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1" y="1143001"/>
            <a:ext cx="46386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347B-7C9D-472C-95C6-BD0462BE551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dirty="0"/>
              <a:t>80386</a:t>
            </a:r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32-bit processor (1985)</a:t>
            </a:r>
          </a:p>
          <a:p>
            <a:pPr lvl="1"/>
            <a:r>
              <a:rPr lang="en-US" sz="2600" dirty="0">
                <a:latin typeface="Arial" pitchFamily="34" charset="0"/>
                <a:cs typeface="Arial" pitchFamily="34" charset="0"/>
              </a:rPr>
              <a:t>Modern x86 ISA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Characteristics</a:t>
            </a:r>
          </a:p>
          <a:p>
            <a:pPr lvl="1"/>
            <a:r>
              <a:rPr lang="en-US" sz="2600" dirty="0">
                <a:latin typeface="Arial" pitchFamily="34" charset="0"/>
                <a:cs typeface="Arial" pitchFamily="34" charset="0"/>
              </a:rPr>
              <a:t>1.5-1 mm process</a:t>
            </a:r>
          </a:p>
          <a:p>
            <a:pPr lvl="1"/>
            <a:r>
              <a:rPr lang="en-US" sz="2600" dirty="0">
                <a:latin typeface="Arial" pitchFamily="34" charset="0"/>
                <a:cs typeface="Arial" pitchFamily="34" charset="0"/>
              </a:rPr>
              <a:t>275k transistors</a:t>
            </a:r>
          </a:p>
          <a:p>
            <a:pPr lvl="1"/>
            <a:r>
              <a:rPr lang="en-US" sz="2600" dirty="0">
                <a:latin typeface="Arial" pitchFamily="34" charset="0"/>
                <a:cs typeface="Arial" pitchFamily="34" charset="0"/>
              </a:rPr>
              <a:t>16-33 MHz</a:t>
            </a:r>
          </a:p>
          <a:p>
            <a:pPr lvl="1"/>
            <a:r>
              <a:rPr lang="en-US" sz="2600" dirty="0">
                <a:latin typeface="Arial" pitchFamily="34" charset="0"/>
                <a:cs typeface="Arial" pitchFamily="34" charset="0"/>
              </a:rPr>
              <a:t>32-bit word size</a:t>
            </a:r>
          </a:p>
          <a:p>
            <a:pPr lvl="1"/>
            <a:r>
              <a:rPr lang="en-US" sz="2600" dirty="0">
                <a:latin typeface="Arial" pitchFamily="34" charset="0"/>
                <a:cs typeface="Arial" pitchFamily="34" charset="0"/>
              </a:rPr>
              <a:t>100-pin PGA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 Different versions: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 80386 DX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 80386 SX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 80386 SL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 Intel 80386 became the best selling microprocessor in history.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32-bit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datapath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, microcode ROM, synthesized control</a:t>
            </a:r>
          </a:p>
        </p:txBody>
      </p:sp>
      <p:sp>
        <p:nvSpPr>
          <p:cNvPr id="1002500" name="AutoShape 4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002501" name="AutoShape 5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002502" name="AutoShape 6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002503" name="AutoShape 7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0" y="838200"/>
            <a:ext cx="42862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347B-7C9D-472C-95C6-BD0462BE551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80486</a:t>
            </a:r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685800"/>
            <a:ext cx="8382000" cy="61722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Pipelining (1989)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Floating point unit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8 KB cache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Characteristics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1-0.6 mm process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1.2M transistors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25-100 MHz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32-bit word size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168-pin PGA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It had five different versions: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80486 DX, 80486 SX, 80486 DX2, 80486 SL, 80486 DX4 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8 KB of cache memory was introduced.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Cache, Integer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datapath,FPU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microcode, synthesized control </a:t>
            </a:r>
          </a:p>
        </p:txBody>
      </p:sp>
      <p:sp>
        <p:nvSpPr>
          <p:cNvPr id="1003524" name="AutoShape 4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003525" name="AutoShape 5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003526" name="AutoShape 6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003527" name="AutoShape 7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1" y="1066800"/>
            <a:ext cx="357187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347B-7C9D-472C-95C6-BD0462BE551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/>
              <a:t>Pentium</a:t>
            </a:r>
          </a:p>
        </p:txBody>
      </p:sp>
      <p:sp>
        <p:nvSpPr>
          <p:cNvPr id="100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0"/>
            <a:ext cx="8229600" cy="5410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Superscalar (1993)</a:t>
            </a:r>
          </a:p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2 instructions per cycle</a:t>
            </a:r>
          </a:p>
          <a:p>
            <a:r>
              <a:rPr lang="en-US" sz="2200" dirty="0">
                <a:latin typeface="Arial" pitchFamily="34" charset="0"/>
                <a:cs typeface="Arial" pitchFamily="34" charset="0"/>
              </a:rPr>
              <a:t>Characteristics</a:t>
            </a:r>
          </a:p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0.8-0.35 mm process</a:t>
            </a:r>
          </a:p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3.2M transistors</a:t>
            </a:r>
          </a:p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60-300 MHz</a:t>
            </a:r>
          </a:p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32-bit word size</a:t>
            </a:r>
          </a:p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296-pin PGA</a:t>
            </a:r>
          </a:p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It was originally named 80586</a:t>
            </a:r>
          </a:p>
          <a:p>
            <a:r>
              <a:rPr lang="en-US" sz="2200" dirty="0">
                <a:latin typeface="Arial" pitchFamily="34" charset="0"/>
                <a:cs typeface="Arial" pitchFamily="34" charset="0"/>
              </a:rPr>
              <a:t>Could execute 110 million instructions per second.</a:t>
            </a:r>
          </a:p>
          <a:p>
            <a:r>
              <a:rPr lang="en-US" sz="2200" dirty="0">
                <a:latin typeface="Arial" pitchFamily="34" charset="0"/>
                <a:cs typeface="Arial" pitchFamily="34" charset="0"/>
              </a:rPr>
              <a:t>It could address 4 GB of memory.</a:t>
            </a:r>
          </a:p>
          <a:p>
            <a:r>
              <a:rPr lang="en-US" sz="2200" dirty="0">
                <a:latin typeface="Arial" pitchFamily="34" charset="0"/>
                <a:cs typeface="Arial" pitchFamily="34" charset="0"/>
              </a:rPr>
              <a:t>Cache memory:</a:t>
            </a:r>
          </a:p>
          <a:p>
            <a:r>
              <a:rPr lang="en-US" sz="2200" dirty="0">
                <a:latin typeface="Arial" pitchFamily="34" charset="0"/>
                <a:cs typeface="Arial" pitchFamily="34" charset="0"/>
              </a:rPr>
              <a:t>8 KB for instructions. And 8 KB for data.</a:t>
            </a:r>
          </a:p>
        </p:txBody>
      </p:sp>
      <p:sp>
        <p:nvSpPr>
          <p:cNvPr id="1004548" name="AutoShape 4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004549" name="AutoShape 5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004550" name="AutoShape 6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004551" name="AutoShape 7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1295401"/>
            <a:ext cx="405765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347B-7C9D-472C-95C6-BD0462BE551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/>
              <a:t>Pentium Pro </a:t>
            </a:r>
          </a:p>
        </p:txBody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0"/>
            <a:ext cx="8229600" cy="5486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Dynamic execution (1995-99)</a:t>
            </a:r>
          </a:p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3 micro-ops / cycle</a:t>
            </a:r>
          </a:p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Multimedia instructions</a:t>
            </a:r>
          </a:p>
          <a:p>
            <a:r>
              <a:rPr lang="en-US" sz="2200" dirty="0">
                <a:latin typeface="Arial" pitchFamily="34" charset="0"/>
                <a:cs typeface="Arial" pitchFamily="34" charset="0"/>
              </a:rPr>
              <a:t>Characteristics</a:t>
            </a:r>
          </a:p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0.6-0.18 mm process</a:t>
            </a:r>
          </a:p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166-1000 MHz</a:t>
            </a:r>
          </a:p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32-bit word size</a:t>
            </a:r>
          </a:p>
          <a:p>
            <a:r>
              <a:rPr lang="en-US" sz="2200" dirty="0">
                <a:latin typeface="Arial" pitchFamily="34" charset="0"/>
                <a:cs typeface="Arial" pitchFamily="34" charset="0"/>
              </a:rPr>
              <a:t>Introduced in 1995.</a:t>
            </a:r>
          </a:p>
          <a:p>
            <a:r>
              <a:rPr lang="en-US" sz="2200" dirty="0">
                <a:latin typeface="Arial" pitchFamily="34" charset="0"/>
                <a:cs typeface="Arial" pitchFamily="34" charset="0"/>
              </a:rPr>
              <a:t>It was also 32-bit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μP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200" dirty="0">
                <a:latin typeface="Arial" pitchFamily="34" charset="0"/>
                <a:cs typeface="Arial" pitchFamily="34" charset="0"/>
              </a:rPr>
              <a:t> It had L2 cache of 256 KB.</a:t>
            </a:r>
          </a:p>
          <a:p>
            <a:r>
              <a:rPr lang="en-US" sz="2200" dirty="0">
                <a:latin typeface="Arial" pitchFamily="34" charset="0"/>
                <a:cs typeface="Arial" pitchFamily="34" charset="0"/>
              </a:rPr>
              <a:t> It had 21 million transistors.</a:t>
            </a:r>
          </a:p>
          <a:p>
            <a:r>
              <a:rPr lang="en-US" sz="2200" dirty="0">
                <a:latin typeface="Arial" pitchFamily="34" charset="0"/>
                <a:cs typeface="Arial" pitchFamily="34" charset="0"/>
              </a:rPr>
              <a:t> It was primarily used in server systems.</a:t>
            </a:r>
          </a:p>
          <a:p>
            <a:r>
              <a:rPr lang="en-US" sz="2200" dirty="0">
                <a:latin typeface="Arial" pitchFamily="34" charset="0"/>
                <a:cs typeface="Arial" pitchFamily="34" charset="0"/>
              </a:rPr>
              <a:t> Cache memory:  8 KB for instructions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8 KB for data.</a:t>
            </a:r>
          </a:p>
          <a:p>
            <a:pPr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5572" name="AutoShape 4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005573" name="AutoShape 5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005574" name="AutoShape 6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005575" name="AutoShape 7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990600"/>
            <a:ext cx="3200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347B-7C9D-472C-95C6-BD0462BE551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347B-7C9D-472C-95C6-BD0462BE551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05000" y="152401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Difference between Microprocessor and Microcontroller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1" y="531877"/>
            <a:ext cx="6553199" cy="638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3810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Pentium II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Introduced in 1997.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 was also 32-bit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μP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Its clock speed was 233 MHz to 500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MHz.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Could execute 333 million instructions per second.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L2 cache &amp; processor were on one circuit.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3276600"/>
            <a:ext cx="45910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347B-7C9D-472C-95C6-BD0462BE551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457200"/>
            <a:ext cx="8610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Pentium II Xeon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Introduced in 1998.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 was also 32-bit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μP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 was designed for servers.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Its clock speed was 400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MHz to 450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MHz.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L1 cache of 32 KB &amp; L2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cache of 512 KB, 1MB or 2 MB.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 could work with 4 Xeons in same system.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9144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347B-7C9D-472C-95C6-BD0462BE551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6096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Pentium III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Introduced in 1999.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 was also 32-bit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μP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Its clock speed varied from 500 MHz to 1.4 GHz.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 had 9.5 million transistors.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5806" y="3505200"/>
            <a:ext cx="3513044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347B-7C9D-472C-95C6-BD0462BE551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Pentium 4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1"/>
            <a:ext cx="8229600" cy="51355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 Deep pipeline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Very fast clock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Characteristics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180 – 90 nm process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42-125M transistors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1.3-3.8 GHz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32-bit word size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478-pin 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Introduced in 2000.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L1 cache was of 32 KB &amp; L2 cache of 256 KB.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All internal connections were made from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aluminium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to copper. </a:t>
            </a:r>
          </a:p>
        </p:txBody>
      </p:sp>
      <p:sp>
        <p:nvSpPr>
          <p:cNvPr id="1006596" name="AutoShape 4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006597" name="AutoShape 5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006598" name="AutoShape 6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006599" name="AutoShape 7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838200"/>
            <a:ext cx="3732826" cy="3104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347B-7C9D-472C-95C6-BD0462BE551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5334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INTEL Dual Core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Introduced in 2006.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 is 32-bit or 64-bit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μP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 has two cores.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Both the cores have there own internal bus and L1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cache, but share the external bus and L2 cache</a:t>
            </a:r>
            <a:endParaRPr lang="en-US" sz="2400" i="1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 supported Simultaneously Multi-Threading technology.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E.g.: Adobe Photoshop supported SMT.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3962401"/>
            <a:ext cx="2952750" cy="266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347B-7C9D-472C-95C6-BD0462BE551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533400"/>
            <a:ext cx="8686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INTEL Core 2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Introduced in 2006.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 is a 64-bit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μP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Its clock speed is from 1.2 GHz to 3 GHz.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 has 291 million transistors.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 has 64 KB of L1 cache per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core and 4 MB of L2 cache.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 is launched in three different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versions: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Intel Core 2 Duo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Intel Core 2 Quad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Intel Core 2 Extreme</a:t>
            </a:r>
          </a:p>
          <a:p>
            <a:endParaRPr lang="en-US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2971801"/>
            <a:ext cx="38100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347B-7C9D-472C-95C6-BD0462BE551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457200"/>
            <a:ext cx="830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INTEL Core i3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Introduced in Jan. 2010.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32nm process technology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 is a 64-bit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μP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 has 2 physical cores.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Its clock speed is from 2.93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   GHz to 3.33 GHz.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 has 781 million transistors.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 has 64 KB of L1 cache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   512 KB of L2 cache and 4 MB of L3 cache.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609600"/>
            <a:ext cx="3124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347B-7C9D-472C-95C6-BD0462BE551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5334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INTEL Core i5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Introduced in Sept. 2009.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45nm process technology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 is a 64-bit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μP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 has 4 physical cores.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Its clock speed is from 2.40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GHz to 3.33 GHz.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 has 781 million transistors.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 has 64 KB of L1 cache per core, 256 KB of L2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cache and 8 MB of L3 cache.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228601"/>
            <a:ext cx="3886200" cy="32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347B-7C9D-472C-95C6-BD0462BE551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381000"/>
            <a:ext cx="838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INTEL Core i7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Introduced in Nov. 2008.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45nm process technology.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 is a 64-bit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μP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 has 4 physical cores.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Its clock speed is from 2.66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  GHz to 3.6 GHz.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 has 781 million transistors.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 has 64 KB of L1 cache per core, 256 KB of L2 cache and  8 MB of L3 cache.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304801"/>
            <a:ext cx="33528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347B-7C9D-472C-95C6-BD0462BE551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381001"/>
            <a:ext cx="7772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What is a Microprocessor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word comes from the combination of micro and processor.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Processor means a device that processes whatever. In this context processor means a device that processes numbers, specifically binary numbers 0’s and 1’s.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Micro means all of the components that are made are placed in a single silicon chip. The size became several thousands time smaller and the speed became several hundred times faster. Thus the name micro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347B-7C9D-472C-95C6-BD0462BE551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6858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Definition of Microprocessor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Microprocessor is a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programmable device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that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takes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 numbers, performs on them arithmetic or logical operations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according to the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program stored in memory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and then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produces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other numbers as a result.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347B-7C9D-472C-95C6-BD0462BE551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457201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A Microprocessor based 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9800" y="1828800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1752600"/>
            <a:ext cx="2590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Microprocessor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752600"/>
            <a:ext cx="1676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4400" y="41148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 flipV="1">
            <a:off x="3733800" y="2286000"/>
            <a:ext cx="838200" cy="381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1"/>
          </p:cNvCxnSpPr>
          <p:nvPr/>
        </p:nvCxnSpPr>
        <p:spPr>
          <a:xfrm flipV="1">
            <a:off x="7162800" y="2324100"/>
            <a:ext cx="762000" cy="381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296694" y="3695700"/>
            <a:ext cx="837406" cy="794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347B-7C9D-472C-95C6-BD0462BE551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304801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History of Microprocessor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Fairchild Semiconductors (founded in 1957) invented the first IC in 1959.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 1968,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Robert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Noyce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Gordan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Moore, Andrew Grove resigned from Fairchild Semiconductors.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They founded their own company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Intel (Integrated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Electronics).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Intel grown from 3 man start-up in 1968 to industrial giant by 1981.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It had 20,000 employees and $188 million revenue.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347B-7C9D-472C-95C6-BD0462BE551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/>
              <a:t>4004</a:t>
            </a:r>
          </a:p>
        </p:txBody>
      </p:sp>
      <p:sp>
        <p:nvSpPr>
          <p:cNvPr id="9963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0"/>
            <a:ext cx="8229600" cy="5257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 First microprocessor (1971)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Characteristics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10 mm process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2300 transistors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400 – 800 kHz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4-bit word size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16-pin DIP package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 - 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It could execute around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       60,000 instructions per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      second.</a:t>
            </a:r>
          </a:p>
        </p:txBody>
      </p:sp>
      <p:sp>
        <p:nvSpPr>
          <p:cNvPr id="996357" name="AutoShape 1029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996359" name="AutoShape 1031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996361" name="AutoShape 1033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996363" name="AutoShape 1035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4485" y="1676400"/>
            <a:ext cx="34778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347B-7C9D-472C-95C6-BD0462BE551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685801"/>
            <a:ext cx="78486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4040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Introduced in 1974.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It was also 4-bit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μP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1" y="1219200"/>
            <a:ext cx="33432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347B-7C9D-472C-95C6-BD0462BE551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8008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8-bit follow-on (1972)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Characteristics</a:t>
            </a:r>
          </a:p>
          <a:p>
            <a:pPr lvl="1"/>
            <a:r>
              <a:rPr lang="en-US" sz="2600" dirty="0">
                <a:latin typeface="Arial" pitchFamily="34" charset="0"/>
                <a:cs typeface="Arial" pitchFamily="34" charset="0"/>
              </a:rPr>
              <a:t>10 mm process</a:t>
            </a:r>
          </a:p>
          <a:p>
            <a:pPr lvl="1"/>
            <a:r>
              <a:rPr lang="en-US" sz="2600" dirty="0">
                <a:latin typeface="Arial" pitchFamily="34" charset="0"/>
                <a:cs typeface="Arial" pitchFamily="34" charset="0"/>
              </a:rPr>
              <a:t>3500 transistors</a:t>
            </a:r>
          </a:p>
          <a:p>
            <a:pPr lvl="1"/>
            <a:r>
              <a:rPr lang="en-US" sz="2600" dirty="0">
                <a:latin typeface="Arial" pitchFamily="34" charset="0"/>
                <a:cs typeface="Arial" pitchFamily="34" charset="0"/>
              </a:rPr>
              <a:t>500 – 800 kHz</a:t>
            </a:r>
          </a:p>
          <a:p>
            <a:pPr lvl="1"/>
            <a:r>
              <a:rPr lang="en-US" sz="2600" dirty="0">
                <a:latin typeface="Arial" pitchFamily="34" charset="0"/>
                <a:cs typeface="Arial" pitchFamily="34" charset="0"/>
              </a:rPr>
              <a:t>8-bit word size</a:t>
            </a:r>
          </a:p>
          <a:p>
            <a:pPr lvl="1"/>
            <a:r>
              <a:rPr lang="en-US" sz="2600" dirty="0">
                <a:latin typeface="Arial" pitchFamily="34" charset="0"/>
                <a:cs typeface="Arial" pitchFamily="34" charset="0"/>
              </a:rPr>
              <a:t>18-pin DIP package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Could execute 50,000</a:t>
            </a:r>
          </a:p>
          <a:p>
            <a:pPr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     instructions per second.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Note 8-bit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datapaths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600" dirty="0">
                <a:latin typeface="Arial" pitchFamily="34" charset="0"/>
                <a:cs typeface="Arial" pitchFamily="34" charset="0"/>
              </a:rPr>
              <a:t>Individual transistors visible</a:t>
            </a:r>
          </a:p>
        </p:txBody>
      </p:sp>
      <p:sp>
        <p:nvSpPr>
          <p:cNvPr id="997380" name="AutoShape 4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997381" name="AutoShape 5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997382" name="AutoShape 6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997383" name="AutoShape 7" descr="4004B"/>
          <p:cNvSpPr>
            <a:spLocks noChangeAspect="1" noChangeArrowheads="1"/>
          </p:cNvSpPr>
          <p:nvPr/>
        </p:nvSpPr>
        <p:spPr bwMode="auto">
          <a:xfrm>
            <a:off x="3381375" y="-193675"/>
            <a:ext cx="5429250" cy="724693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676400"/>
            <a:ext cx="41719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347B-7C9D-472C-95C6-BD0462BE551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1493</Words>
  <Application>Microsoft Office PowerPoint</Application>
  <PresentationFormat>Widescreen</PresentationFormat>
  <Paragraphs>326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4004</vt:lpstr>
      <vt:lpstr>PowerPoint Presentation</vt:lpstr>
      <vt:lpstr>8008</vt:lpstr>
      <vt:lpstr>8080</vt:lpstr>
      <vt:lpstr>PowerPoint Presentation</vt:lpstr>
      <vt:lpstr>8086</vt:lpstr>
      <vt:lpstr>PowerPoint Presentation</vt:lpstr>
      <vt:lpstr>PowerPoint Presentation</vt:lpstr>
      <vt:lpstr>80286</vt:lpstr>
      <vt:lpstr>80386</vt:lpstr>
      <vt:lpstr>80486</vt:lpstr>
      <vt:lpstr>Pentium</vt:lpstr>
      <vt:lpstr>Pentium Pro </vt:lpstr>
      <vt:lpstr>PowerPoint Presentation</vt:lpstr>
      <vt:lpstr>PowerPoint Presentation</vt:lpstr>
      <vt:lpstr>PowerPoint Presentation</vt:lpstr>
      <vt:lpstr>Pentium 4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Ranu Gupta</dc:creator>
  <cp:lastModifiedBy>Ranu Gupta</cp:lastModifiedBy>
  <cp:revision>2</cp:revision>
  <dcterms:created xsi:type="dcterms:W3CDTF">2021-07-02T07:51:19Z</dcterms:created>
  <dcterms:modified xsi:type="dcterms:W3CDTF">2022-11-27T17:51:17Z</dcterms:modified>
</cp:coreProperties>
</file>