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0" r:id="rId8"/>
    <p:sldId id="281" r:id="rId9"/>
    <p:sldId id="282" r:id="rId10"/>
    <p:sldId id="263" r:id="rId11"/>
    <p:sldId id="264" r:id="rId12"/>
    <p:sldId id="265" r:id="rId13"/>
    <p:sldId id="266" r:id="rId14"/>
    <p:sldId id="267" r:id="rId15"/>
    <p:sldId id="283" r:id="rId16"/>
    <p:sldId id="268" r:id="rId17"/>
    <p:sldId id="270" r:id="rId18"/>
    <p:sldId id="271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E828-D869-5A48-C782-89EA3EBB6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3092B-5A89-4C80-A52D-B8413E48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A338-3045-6DD7-925A-305DC95D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6C5B-DFFD-4C44-B395-7D2D99574DC6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44EE-A552-EBFB-E325-CAFDA9E9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8DD78-13CB-AB41-C2C4-7AE535E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00A6-E63A-4101-8D25-AE07E1CB5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5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C932-1379-8A09-8A2D-BD0F6E3A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D7321-5327-EBB8-44EA-DB4E811E6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55052-F562-223D-3C4A-C1E8D032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6C5B-DFFD-4C44-B395-7D2D99574DC6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0FE54-6917-B405-54EF-D0D3DF63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EE83-1AEA-CED4-3245-8410FBB4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00A6-E63A-4101-8D25-AE07E1CB5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83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D1664-ACFA-FF25-FB1E-BAB49F62D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F8412-6E0F-A60F-5DD7-EB0C8A4A1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95FA-A97E-9791-B81B-417CEFFF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6C5B-DFFD-4C44-B395-7D2D99574DC6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0EA44-41B1-4CF5-E6D7-F60E4ED4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64EBE-3C00-8F3C-D849-44E3DAB3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00A6-E63A-4101-8D25-AE07E1CB5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97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DBC5-49D8-7265-E28A-FDE0238F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4F77-0E09-58D6-7539-FCEC5F35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559D4-BF2E-3AC2-D0D8-09F5CC55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6C5B-DFFD-4C44-B395-7D2D99574DC6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7063-A01A-0F6C-FF6E-20462E9E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9090-3A60-65FD-B412-2D86D5D3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00A6-E63A-4101-8D25-AE07E1CB5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0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73DF-1A09-CE90-BDA1-CB411E5C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A8402-A964-6846-B846-C2C54E3D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0F9D7-B76E-45BF-FDAF-DCFB598F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6C5B-DFFD-4C44-B395-7D2D99574DC6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7E57-1047-7595-FA1C-785DF018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A0586-2FC8-D908-74C5-EBB1E6C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00A6-E63A-4101-8D25-AE07E1CB5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19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B8A2-1FCE-EF0D-7345-481C9CF4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6475-42E2-A8DD-1109-5789DC8FF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6B6AF-C7E3-67B4-FD79-4F9B1F751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901EA-9A3B-3F78-6FE9-3A11A364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6C5B-DFFD-4C44-B395-7D2D99574DC6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FBBA2-58CC-1901-CC65-7E6E7EE3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5D385-8E75-7483-BF4E-889A9B16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00A6-E63A-4101-8D25-AE07E1CB5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20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2157-18B0-4B47-077A-EDDC3BA6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4DDFF-5402-C3F5-C54A-50D70951B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4EB6C-40D3-FB3A-0959-F6086F9D9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B2F30-9249-F573-8F10-E5CCE914A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737A1-0C56-138F-10C2-C164057F7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0F23B-A617-AF3F-CE69-765A797B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6C5B-DFFD-4C44-B395-7D2D99574DC6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B7CDC-6C01-2DCC-EBB2-532CD19B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40DDD-7E5E-A87B-6854-B3DEDEB1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00A6-E63A-4101-8D25-AE07E1CB5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584F-1FFC-2825-1741-CBC62550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A2EC4-A537-588D-EB7C-0B965780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6C5B-DFFD-4C44-B395-7D2D99574DC6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F80DA-580A-3344-AE86-DAE114C5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04500-DB35-112A-CB58-5B6EC370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00A6-E63A-4101-8D25-AE07E1CB5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29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D5C6C-E94A-F761-42C4-0F589809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6C5B-DFFD-4C44-B395-7D2D99574DC6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1D261-31DD-FA77-21D9-2C98E639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FC70F-8BE8-43EC-1A69-D27B013D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00A6-E63A-4101-8D25-AE07E1CB5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7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040C-B207-6A59-88CF-B9FC1885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47DD-5190-0C50-2AD6-196620F2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595F4-1758-D2F0-D81F-54D0EA21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AB707-9EFF-616B-9C83-C18CED1E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6C5B-DFFD-4C44-B395-7D2D99574DC6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D6D5C-0A14-CB51-5963-5CE1D7F1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F53DD-B3D0-7C55-5E47-7D15F31E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00A6-E63A-4101-8D25-AE07E1CB5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7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E3E2-09CD-6E76-8FAF-833D9575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A6D42-CFCC-24FF-D3CC-D8FDB563E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B86D6-FE9E-7124-6928-D61F3C94B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0EE0-5839-31A4-C0CC-38F567EA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6C5B-DFFD-4C44-B395-7D2D99574DC6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819D7-7DEF-6595-01C3-2A2C16B8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BD503-3208-2FE8-78AA-5BE02C5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00A6-E63A-4101-8D25-AE07E1CB5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08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29923-99E5-A103-2395-F6C1455F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CC03A-A05C-0618-FD8D-57DC529D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2A9C-C9CA-2EF9-2E80-11B8F6272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6C5B-DFFD-4C44-B395-7D2D99574DC6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87543-5725-F7C0-98A0-BBE5CE165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B34EA-9C4A-D0C5-51E4-439E7E3EC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200A6-E63A-4101-8D25-AE07E1CB5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9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4324E-18EB-4D50-8884-2D6C6F289C83}"/>
              </a:ext>
            </a:extLst>
          </p:cNvPr>
          <p:cNvSpPr txBox="1"/>
          <p:nvPr/>
        </p:nvSpPr>
        <p:spPr>
          <a:xfrm>
            <a:off x="2355573" y="3269974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SIGNAL AND SYSTEMS</a:t>
            </a:r>
            <a:endParaRPr lang="en-GB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6CE3B-6EA5-44BA-989E-56064AA6646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2B6D8A-D7D6-444A-9646-0EFF8E0FCEE3}"/>
              </a:ext>
            </a:extLst>
          </p:cNvPr>
          <p:cNvSpPr txBox="1"/>
          <p:nvPr/>
        </p:nvSpPr>
        <p:spPr>
          <a:xfrm>
            <a:off x="1828799" y="715616"/>
            <a:ext cx="935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DIGITAL SYSTEM AND MICROPROCESSOR (18B11EC311)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9647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A794A-EE84-4082-BDAF-3443409CA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5" y="596348"/>
            <a:ext cx="10903225" cy="5974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173522-25AD-4F54-A6B9-975D0F157D3F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840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B0761-DC50-46BF-A82D-95993FC3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496957"/>
            <a:ext cx="10744200" cy="6047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28196-54E4-4DD5-916E-56D57CB192CF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52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669A8-E058-4A65-9C4E-36F13FAF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4" y="496958"/>
            <a:ext cx="11062252" cy="60330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95BBF4-158C-47F1-B5A6-DCC719CAE9A9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494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650AF-B936-4D25-BED4-E3BDE2650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2" y="347870"/>
            <a:ext cx="11062252" cy="62914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F613F0-85AA-42A7-8F17-D48D3D07AACB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133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B7A6B2-55E7-4490-8AE5-A3DBB31A4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" y="467139"/>
            <a:ext cx="11121887" cy="6013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52EE00-C49E-48F9-8FBB-D3D9C545AA94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730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81FEE5-8B7D-4F0D-8D5A-492AEA039CBB}"/>
              </a:ext>
            </a:extLst>
          </p:cNvPr>
          <p:cNvGraphicFramePr>
            <a:graphicFrameLocks noGrp="1"/>
          </p:cNvGraphicFramePr>
          <p:nvPr/>
        </p:nvGraphicFramePr>
        <p:xfrm>
          <a:off x="752475" y="161925"/>
          <a:ext cx="11001375" cy="6448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7375">
                  <a:extLst>
                    <a:ext uri="{9D8B030D-6E8A-4147-A177-3AD203B41FA5}">
                      <a16:colId xmlns:a16="http://schemas.microsoft.com/office/drawing/2014/main" val="1600193383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820994904"/>
                    </a:ext>
                  </a:extLst>
                </a:gridCol>
              </a:tblGrid>
              <a:tr h="276396">
                <a:tc>
                  <a:txBody>
                    <a:bodyPr/>
                    <a:lstStyle/>
                    <a:p>
                      <a:pPr marL="0" marR="0" indent="-571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                  Analog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                      Digital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extLst>
                  <a:ext uri="{0D108BD9-81ED-4DB2-BD59-A6C34878D82A}">
                    <a16:rowId xmlns:a16="http://schemas.microsoft.com/office/drawing/2014/main" val="3970279697"/>
                  </a:ext>
                </a:extLst>
              </a:tr>
              <a:tr h="536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An analog signal is a continuous signal that represents physical measurements.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Digital signals are time separated signals which are generated using digital modulation.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extLst>
                  <a:ext uri="{0D108BD9-81ED-4DB2-BD59-A6C34878D82A}">
                    <a16:rowId xmlns:a16="http://schemas.microsoft.com/office/drawing/2014/main" val="3102187408"/>
                  </a:ext>
                </a:extLst>
              </a:tr>
              <a:tr h="276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It is denoted by sine waves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It is denoted by square waves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extLst>
                  <a:ext uri="{0D108BD9-81ED-4DB2-BD59-A6C34878D82A}">
                    <a16:rowId xmlns:a16="http://schemas.microsoft.com/office/drawing/2014/main" val="2833366583"/>
                  </a:ext>
                </a:extLst>
              </a:tr>
              <a:tr h="536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It uses a continuous range of values that help you to represent information.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Digital signal uses discrete 0 and 1 to represent information.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extLst>
                  <a:ext uri="{0D108BD9-81ED-4DB2-BD59-A6C34878D82A}">
                    <a16:rowId xmlns:a16="http://schemas.microsoft.com/office/drawing/2014/main" val="4177731104"/>
                  </a:ext>
                </a:extLst>
              </a:tr>
              <a:tr h="7992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Temperature sensors, FM radio signals, Photocells, Light sensor, Resistive touch screen are examples of Analog signals.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Computers, CDs, DVDs are some examples of Digital signal.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extLst>
                  <a:ext uri="{0D108BD9-81ED-4DB2-BD59-A6C34878D82A}">
                    <a16:rowId xmlns:a16="http://schemas.microsoft.com/office/drawing/2014/main" val="1607403518"/>
                  </a:ext>
                </a:extLst>
              </a:tr>
              <a:tr h="276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The analog signal bandwidth is low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The digital signal bandwidth is high.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extLst>
                  <a:ext uri="{0D108BD9-81ED-4DB2-BD59-A6C34878D82A}">
                    <a16:rowId xmlns:a16="http://schemas.microsoft.com/office/drawing/2014/main" val="2185510064"/>
                  </a:ext>
                </a:extLst>
              </a:tr>
              <a:tr h="7992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Analog signals are deteriorated by noise throughout transmission as well as write/read cycle.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Relatively a noise-immune system without deterioration during the transmission process and write/read cycle.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extLst>
                  <a:ext uri="{0D108BD9-81ED-4DB2-BD59-A6C34878D82A}">
                    <a16:rowId xmlns:a16="http://schemas.microsoft.com/office/drawing/2014/main" val="477912124"/>
                  </a:ext>
                </a:extLst>
              </a:tr>
              <a:tr h="536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Analog hardware never offers flexible implementation.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Digital hardware offers flexibility in implementation.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extLst>
                  <a:ext uri="{0D108BD9-81ED-4DB2-BD59-A6C34878D82A}">
                    <a16:rowId xmlns:a16="http://schemas.microsoft.com/office/drawing/2014/main" val="3747262323"/>
                  </a:ext>
                </a:extLst>
              </a:tr>
              <a:tr h="536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It is suited for audio and video transmission.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It is suited for Computing and digital electronics.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extLst>
                  <a:ext uri="{0D108BD9-81ED-4DB2-BD59-A6C34878D82A}">
                    <a16:rowId xmlns:a16="http://schemas.microsoft.com/office/drawing/2014/main" val="99666471"/>
                  </a:ext>
                </a:extLst>
              </a:tr>
              <a:tr h="7992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Processing can be done in real-time and consumes lesser bandwidth compared to a digital signal.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It never gives a guarantee that digital signal processing can be performed in real time.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extLst>
                  <a:ext uri="{0D108BD9-81ED-4DB2-BD59-A6C34878D82A}">
                    <a16:rowId xmlns:a16="http://schemas.microsoft.com/office/drawing/2014/main" val="3908463094"/>
                  </a:ext>
                </a:extLst>
              </a:tr>
              <a:tr h="7992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Analog instruments usually have s scale which is cramped at lower end and gives considerable observational errors.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Digital instruments never cause any kind of observational errors.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extLst>
                  <a:ext uri="{0D108BD9-81ED-4DB2-BD59-A6C34878D82A}">
                    <a16:rowId xmlns:a16="http://schemas.microsoft.com/office/drawing/2014/main" val="3988836912"/>
                  </a:ext>
                </a:extLst>
              </a:tr>
              <a:tr h="276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Analog signal doesn’t offer any fixed range.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Digital signal has a finite number, i.e., 0 and 1.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84" marR="7684" marT="7684" marB="7684" anchor="ctr"/>
                </a:tc>
                <a:extLst>
                  <a:ext uri="{0D108BD9-81ED-4DB2-BD59-A6C34878D82A}">
                    <a16:rowId xmlns:a16="http://schemas.microsoft.com/office/drawing/2014/main" val="37323774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8AFB252-7E23-4708-8F79-EAE8E2CEDC9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138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45C64-543F-476F-93AC-92E1119F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67140"/>
            <a:ext cx="11032434" cy="6072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F416CB-6C5C-4897-9676-AC886A0F7A61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47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833454-124D-4613-9A04-82ACAA2A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7" y="337930"/>
            <a:ext cx="11191460" cy="6192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AEE742-4093-4615-ABCA-1AC809164850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5250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BD6D2-5A30-4708-856A-B1AB1AB6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8" y="327991"/>
            <a:ext cx="11132694" cy="62715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A0099B-7969-4D39-A4FA-EE30E0F801F3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4005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A98882-CC5B-1B18-DD4B-24B14550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06" y="811104"/>
            <a:ext cx="4733925" cy="3105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72346-D520-ED3E-6C47-DB9E905E8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750" y="291991"/>
            <a:ext cx="5648325" cy="414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68F056-3E1C-E17F-B6A8-7147375653C6}"/>
              </a:ext>
            </a:extLst>
          </p:cNvPr>
          <p:cNvSpPr txBox="1"/>
          <p:nvPr/>
        </p:nvSpPr>
        <p:spPr>
          <a:xfrm>
            <a:off x="736847" y="4518734"/>
            <a:ext cx="402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Deterministic continuous signal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4D023-5C56-53F3-EE94-285A4A6BFA50}"/>
              </a:ext>
            </a:extLst>
          </p:cNvPr>
          <p:cNvSpPr txBox="1"/>
          <p:nvPr/>
        </p:nvSpPr>
        <p:spPr>
          <a:xfrm>
            <a:off x="7281171" y="4518734"/>
            <a:ext cx="402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Random continuous signal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1727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13F13-CD8E-4BB4-B4F4-051822AD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269522"/>
            <a:ext cx="10913166" cy="62903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EB62C-10BC-4F21-BEFB-9FD5E2136247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8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58BFA-F70A-49E9-B759-9D932EE9F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262534"/>
            <a:ext cx="9988825" cy="6368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97FAFD-B222-4FF3-B7F4-206D587CE7B8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169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E33ED5-356A-451E-AC83-69122B96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4" y="705679"/>
            <a:ext cx="10436087" cy="6017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A180A8-EEFF-4FDB-BC9D-8F09E248150C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523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B0CA3-ADFE-4DC1-84E2-B669AD68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4" y="665921"/>
            <a:ext cx="10734261" cy="5774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71ACCF-4664-4DA1-91AD-2FA955B06B06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416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ECAB4F-9941-403F-8226-7C491341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328612"/>
            <a:ext cx="10467975" cy="6200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AE286E-0245-45AF-B116-355A93B62EF5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582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B55204-7660-4F00-94A0-36694EDF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6" y="437322"/>
            <a:ext cx="11032434" cy="6102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D855E3-3634-45F5-BD5F-F840AFEE0034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284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A5CAA3-AA84-4EF4-A834-916F1ADEE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7" y="477078"/>
            <a:ext cx="11191460" cy="60429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74ADA9-5750-42CF-BCE0-18E726A7BD1A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013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66E2C-3FFC-42DB-B4D9-5396D2AB8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9" y="487018"/>
            <a:ext cx="10674626" cy="6017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81A48D-2AF0-47CB-8A0F-8A1B57ABD93C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745724" cy="7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179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Ranu Gupta</dc:creator>
  <cp:lastModifiedBy>Ranu Gupta</cp:lastModifiedBy>
  <cp:revision>1</cp:revision>
  <dcterms:created xsi:type="dcterms:W3CDTF">2022-11-30T11:18:31Z</dcterms:created>
  <dcterms:modified xsi:type="dcterms:W3CDTF">2022-11-30T11:19:28Z</dcterms:modified>
</cp:coreProperties>
</file>