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>
  <p:sldMasterIdLst>
    <p:sldMasterId id="2147483670" r:id="rId1"/>
  </p:sldMasterIdLst>
  <p:notesMasterIdLst>
    <p:notesMasterId r:id="rId54"/>
  </p:notesMasterIdLst>
  <p:handoutMasterIdLst>
    <p:handoutMasterId r:id="rId55"/>
  </p:handoutMasterIdLst>
  <p:sldIdLst>
    <p:sldId id="302" r:id="rId2"/>
    <p:sldId id="257" r:id="rId3"/>
    <p:sldId id="258" r:id="rId4"/>
    <p:sldId id="421" r:id="rId5"/>
    <p:sldId id="259" r:id="rId6"/>
    <p:sldId id="303" r:id="rId7"/>
    <p:sldId id="260" r:id="rId8"/>
    <p:sldId id="329" r:id="rId9"/>
    <p:sldId id="342" r:id="rId10"/>
    <p:sldId id="305" r:id="rId11"/>
    <p:sldId id="422" r:id="rId12"/>
    <p:sldId id="306" r:id="rId13"/>
    <p:sldId id="307" r:id="rId14"/>
    <p:sldId id="332" r:id="rId15"/>
    <p:sldId id="333" r:id="rId16"/>
    <p:sldId id="334" r:id="rId17"/>
    <p:sldId id="327" r:id="rId18"/>
    <p:sldId id="331" r:id="rId19"/>
    <p:sldId id="335" r:id="rId20"/>
    <p:sldId id="337" r:id="rId21"/>
    <p:sldId id="336" r:id="rId22"/>
    <p:sldId id="265" r:id="rId23"/>
    <p:sldId id="347" r:id="rId24"/>
    <p:sldId id="429" r:id="rId25"/>
    <p:sldId id="346" r:id="rId26"/>
    <p:sldId id="330" r:id="rId27"/>
    <p:sldId id="315" r:id="rId28"/>
    <p:sldId id="316" r:id="rId29"/>
    <p:sldId id="423" r:id="rId30"/>
    <p:sldId id="353" r:id="rId31"/>
    <p:sldId id="269" r:id="rId32"/>
    <p:sldId id="352" r:id="rId33"/>
    <p:sldId id="375" r:id="rId34"/>
    <p:sldId id="350" r:id="rId35"/>
    <p:sldId id="354" r:id="rId36"/>
    <p:sldId id="413" r:id="rId37"/>
    <p:sldId id="424" r:id="rId38"/>
    <p:sldId id="425" r:id="rId39"/>
    <p:sldId id="431" r:id="rId40"/>
    <p:sldId id="432" r:id="rId41"/>
    <p:sldId id="341" r:id="rId42"/>
    <p:sldId id="301" r:id="rId43"/>
    <p:sldId id="426" r:id="rId44"/>
    <p:sldId id="378" r:id="rId45"/>
    <p:sldId id="273" r:id="rId46"/>
    <p:sldId id="304" r:id="rId47"/>
    <p:sldId id="274" r:id="rId48"/>
    <p:sldId id="275" r:id="rId49"/>
    <p:sldId id="427" r:id="rId50"/>
    <p:sldId id="428" r:id="rId51"/>
    <p:sldId id="430" r:id="rId52"/>
    <p:sldId id="276" r:id="rId53"/>
  </p:sldIdLst>
  <p:sldSz cx="12161838" cy="6858000"/>
  <p:notesSz cx="6858000" cy="9144000"/>
  <p:embeddedFontLst>
    <p:embeddedFont>
      <p:font typeface="Book Antiqua" panose="02040602050305030304" pitchFamily="18" charset="0"/>
      <p:regular r:id="rId56"/>
      <p:bold r:id="rId57"/>
      <p:italic r:id="rId58"/>
      <p:boldItalic r:id="rId59"/>
    </p:embeddedFont>
    <p:embeddedFont>
      <p:font typeface="Calibri" panose="020F0502020204030204" pitchFamily="34" charset="0"/>
      <p:regular r:id="rId60"/>
      <p:bold r:id="rId61"/>
      <p:italic r:id="rId62"/>
      <p:boldItalic r:id="rId63"/>
    </p:embeddedFont>
    <p:embeddedFont>
      <p:font typeface="Cambria Math" panose="02040503050406030204" pitchFamily="18" charset="0"/>
      <p:regular r:id="rId64"/>
    </p:embeddedFont>
    <p:embeddedFont>
      <p:font typeface="Monotype Sorts" panose="020B0604020202020204" charset="2"/>
      <p:regular r:id="rId65"/>
    </p:embeddedFont>
    <p:embeddedFont>
      <p:font typeface="MS Reference Serif" panose="020B0604020202020204" charset="0"/>
      <p:regular r:id="rId66"/>
      <p:bold r:id="rId67"/>
      <p:italic r:id="rId68"/>
      <p:boldItalic r:id="rId69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pos="6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60033"/>
    <a:srgbClr val="729A00"/>
    <a:srgbClr val="33CCCC"/>
    <a:srgbClr val="7CA800"/>
    <a:srgbClr val="82B000"/>
    <a:srgbClr val="72AF2F"/>
    <a:srgbClr val="527B0F"/>
    <a:srgbClr val="9CC80E"/>
    <a:srgbClr val="A7D7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5" autoAdjust="0"/>
    <p:restoredTop sz="96234" autoAdjust="0"/>
  </p:normalViewPr>
  <p:slideViewPr>
    <p:cSldViewPr snapToGrid="0">
      <p:cViewPr varScale="1">
        <p:scale>
          <a:sx n="78" d="100"/>
          <a:sy n="78" d="100"/>
        </p:scale>
        <p:origin x="821" y="72"/>
      </p:cViewPr>
      <p:guideLst>
        <p:guide orient="horz" pos="708"/>
        <p:guide pos="66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63" Type="http://schemas.openxmlformats.org/officeDocument/2006/relationships/font" Target="fonts/font8.fntdata"/><Relationship Id="rId68" Type="http://schemas.openxmlformats.org/officeDocument/2006/relationships/font" Target="fonts/font13.fntdata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66" Type="http://schemas.openxmlformats.org/officeDocument/2006/relationships/font" Target="fonts/font11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61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font" Target="fonts/font10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font" Target="fonts/font9.fntdata"/><Relationship Id="rId69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67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7.fntdata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22.xml"/><Relationship Id="rId18" Type="http://schemas.openxmlformats.org/officeDocument/2006/relationships/slide" Target="slides/slide27.xml"/><Relationship Id="rId26" Type="http://schemas.openxmlformats.org/officeDocument/2006/relationships/slide" Target="slides/slide47.xml"/><Relationship Id="rId3" Type="http://schemas.openxmlformats.org/officeDocument/2006/relationships/slide" Target="slides/slide5.xml"/><Relationship Id="rId21" Type="http://schemas.openxmlformats.org/officeDocument/2006/relationships/slide" Target="slides/slide32.xml"/><Relationship Id="rId7" Type="http://schemas.openxmlformats.org/officeDocument/2006/relationships/slide" Target="slides/slide9.xml"/><Relationship Id="rId12" Type="http://schemas.openxmlformats.org/officeDocument/2006/relationships/slide" Target="slides/slide18.xml"/><Relationship Id="rId17" Type="http://schemas.openxmlformats.org/officeDocument/2006/relationships/slide" Target="slides/slide26.xml"/><Relationship Id="rId25" Type="http://schemas.openxmlformats.org/officeDocument/2006/relationships/slide" Target="slides/slide43.xml"/><Relationship Id="rId2" Type="http://schemas.openxmlformats.org/officeDocument/2006/relationships/slide" Target="slides/slide3.xml"/><Relationship Id="rId16" Type="http://schemas.openxmlformats.org/officeDocument/2006/relationships/slide" Target="slides/slide25.xml"/><Relationship Id="rId20" Type="http://schemas.openxmlformats.org/officeDocument/2006/relationships/slide" Target="slides/slide31.xml"/><Relationship Id="rId29" Type="http://schemas.openxmlformats.org/officeDocument/2006/relationships/slide" Target="slides/slide50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11" Type="http://schemas.openxmlformats.org/officeDocument/2006/relationships/slide" Target="slides/slide14.xml"/><Relationship Id="rId24" Type="http://schemas.openxmlformats.org/officeDocument/2006/relationships/slide" Target="slides/slide42.xml"/><Relationship Id="rId5" Type="http://schemas.openxmlformats.org/officeDocument/2006/relationships/slide" Target="slides/slide7.xml"/><Relationship Id="rId15" Type="http://schemas.openxmlformats.org/officeDocument/2006/relationships/slide" Target="slides/slide24.xml"/><Relationship Id="rId23" Type="http://schemas.openxmlformats.org/officeDocument/2006/relationships/slide" Target="slides/slide41.xml"/><Relationship Id="rId28" Type="http://schemas.openxmlformats.org/officeDocument/2006/relationships/slide" Target="slides/slide49.xml"/><Relationship Id="rId10" Type="http://schemas.openxmlformats.org/officeDocument/2006/relationships/slide" Target="slides/slide13.xml"/><Relationship Id="rId19" Type="http://schemas.openxmlformats.org/officeDocument/2006/relationships/slide" Target="slides/slide28.xml"/><Relationship Id="rId4" Type="http://schemas.openxmlformats.org/officeDocument/2006/relationships/slide" Target="slides/slide6.xml"/><Relationship Id="rId9" Type="http://schemas.openxmlformats.org/officeDocument/2006/relationships/slide" Target="slides/slide12.xml"/><Relationship Id="rId14" Type="http://schemas.openxmlformats.org/officeDocument/2006/relationships/slide" Target="slides/slide23.xml"/><Relationship Id="rId22" Type="http://schemas.openxmlformats.org/officeDocument/2006/relationships/slide" Target="slides/slide34.xml"/><Relationship Id="rId27" Type="http://schemas.openxmlformats.org/officeDocument/2006/relationships/slide" Target="slides/slide48.xml"/><Relationship Id="rId30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05814E8E-8452-456F-B75E-497F72984E8A}" type="slidenum">
              <a:rPr lang="en-US" sz="1400">
                <a:effectLst/>
                <a:latin typeface="Book Antiqua" pitchFamily="18" charset="0"/>
              </a:rPr>
              <a:pPr algn="r"/>
              <a:t>‹#›</a:t>
            </a:fld>
            <a:endParaRPr lang="en-US" sz="1400">
              <a:effectLst/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2486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0050" y="692150"/>
            <a:ext cx="60579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FF53787D-237A-4E90-A982-1DF133F8C0B7}" type="slidenum">
              <a:rPr lang="en-US" sz="1400">
                <a:effectLst/>
                <a:latin typeface="Book Antiqua" pitchFamily="18" charset="0"/>
              </a:rPr>
              <a:pPr algn="r"/>
              <a:t>‹#›</a:t>
            </a:fld>
            <a:endParaRPr lang="en-US" sz="1400">
              <a:effectLst/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3263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485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400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549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898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11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11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026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230" y="1122363"/>
            <a:ext cx="912137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230" y="3602038"/>
            <a:ext cx="912137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949EBC64-41CB-41B8-B6DF-9B1367312B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2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6127" y="640081"/>
            <a:ext cx="10489585" cy="727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05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3315" y="640079"/>
            <a:ext cx="2622396" cy="53035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6126" y="640079"/>
            <a:ext cx="7715166" cy="53035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ffectLst/>
                <a:latin typeface="+mn-lt"/>
              </a:defRPr>
            </a:lvl1pPr>
          </a:lstStyle>
          <a:p>
            <a:fld id="{949EBC64-41CB-41B8-B6DF-9B1367312B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82651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92" y="1709738"/>
            <a:ext cx="1048958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792" y="4589464"/>
            <a:ext cx="10489585" cy="137401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949EBC64-41CB-41B8-B6DF-9B1367312B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6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126" y="1463040"/>
            <a:ext cx="5168781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31" y="1463040"/>
            <a:ext cx="5168781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1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711" y="1463040"/>
            <a:ext cx="5145027" cy="73988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7711" y="2298811"/>
            <a:ext cx="5145027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931" y="1463040"/>
            <a:ext cx="5170365" cy="7398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931" y="2298811"/>
            <a:ext cx="5170365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6127" y="640081"/>
            <a:ext cx="10489585" cy="727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772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59739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ffectLst/>
                <a:latin typeface="+mn-lt"/>
              </a:defRPr>
            </a:lvl1pPr>
          </a:lstStyle>
          <a:p>
            <a:fld id="{949EBC64-41CB-41B8-B6DF-9B1367312B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93517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640081"/>
            <a:ext cx="3922509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0365" y="640079"/>
            <a:ext cx="6156930" cy="53035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1838227"/>
            <a:ext cx="3922509" cy="41053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8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640081"/>
            <a:ext cx="3922509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70365" y="640080"/>
            <a:ext cx="6156930" cy="522890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1838228"/>
            <a:ext cx="3922509" cy="403076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1" y="1"/>
            <a:ext cx="12191996" cy="464388"/>
          </a:xfrm>
          <a:prstGeom prst="rect">
            <a:avLst/>
          </a:prstGeom>
          <a:solidFill>
            <a:srgbClr val="BF2317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6127" y="640081"/>
            <a:ext cx="10489585" cy="727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127" y="1463040"/>
            <a:ext cx="104895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99774" y="6448509"/>
            <a:ext cx="625938" cy="272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64389"/>
            <a:ext cx="12196108" cy="111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6248402"/>
            <a:ext cx="12196106" cy="111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6098056" y="48578"/>
            <a:ext cx="5227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  <a:effectLst/>
                <a:latin typeface="+mn-lt"/>
              </a:rPr>
              <a:t>Statistical Methods and Data Analysis</a:t>
            </a: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0" y="6175652"/>
            <a:ext cx="12191997" cy="79652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1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>
    <p:zoom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47430" y="2680968"/>
            <a:ext cx="2419699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/>
            <a:r>
              <a: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Slides by</a:t>
            </a:r>
          </a:p>
          <a:p>
            <a:pPr marL="457200" indent="-457200" algn="ctr"/>
            <a:endParaRPr lang="en-US" sz="105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ctr"/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John</a:t>
            </a:r>
          </a:p>
          <a:p>
            <a:pPr marL="457200" indent="-457200" algn="ctr"/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Loucks</a:t>
            </a:r>
          </a:p>
          <a:p>
            <a:pPr marL="457200" indent="-457200" algn="ctr"/>
            <a:endParaRPr lang="en-US" sz="105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ctr"/>
            <a:r>
              <a: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St. Edward’s</a:t>
            </a:r>
          </a:p>
          <a:p>
            <a:pPr marL="457200" indent="-457200" algn="ctr"/>
            <a:r>
              <a: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University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6518A010-0CBD-4206-9373-B0FC7A02C085}"/>
              </a:ext>
            </a:extLst>
          </p:cNvPr>
          <p:cNvSpPr txBox="1">
            <a:spLocks/>
          </p:cNvSpPr>
          <p:nvPr/>
        </p:nvSpPr>
        <p:spPr>
          <a:xfrm>
            <a:off x="956676" y="2744680"/>
            <a:ext cx="5620721" cy="1046465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effectLst/>
                <a:latin typeface="+mn-lt"/>
              </a:rPr>
              <a:t>Continuous Probability Distributions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3D95A6E-8718-41C3-8C19-CE8D5DDDA076}"/>
              </a:ext>
            </a:extLst>
          </p:cNvPr>
          <p:cNvSpPr txBox="1">
            <a:spLocks/>
          </p:cNvSpPr>
          <p:nvPr/>
        </p:nvSpPr>
        <p:spPr>
          <a:xfrm>
            <a:off x="947798" y="1101115"/>
            <a:ext cx="5620721" cy="7352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sz="3200" dirty="0">
                <a:effectLst/>
              </a:rPr>
              <a:t>Chapter 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43D587-9C22-4BBA-BD29-14FC4EA39E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60" r="12669" b="4931"/>
          <a:stretch/>
        </p:blipFill>
        <p:spPr>
          <a:xfrm>
            <a:off x="6979295" y="1063690"/>
            <a:ext cx="5178491" cy="4478694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931142" y="1153886"/>
            <a:ext cx="10337562" cy="545123"/>
          </a:xfrm>
        </p:spPr>
        <p:txBody>
          <a:bodyPr/>
          <a:lstStyle/>
          <a:p>
            <a:pPr marL="339725" indent="-339725"/>
            <a:r>
              <a:rPr lang="en-US" dirty="0"/>
              <a:t>Salad Plate Filling Weight</a:t>
            </a:r>
          </a:p>
        </p:txBody>
      </p:sp>
      <p:sp>
        <p:nvSpPr>
          <p:cNvPr id="88069" name="Line 5"/>
          <p:cNvSpPr>
            <a:spLocks noChangeShapeType="1"/>
          </p:cNvSpPr>
          <p:nvPr/>
        </p:nvSpPr>
        <p:spPr bwMode="auto">
          <a:xfrm>
            <a:off x="2724988" y="2408974"/>
            <a:ext cx="0" cy="1962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2300590" y="1875574"/>
            <a:ext cx="62677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8482858" y="4047274"/>
            <a:ext cx="42159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</a:p>
        </p:txBody>
      </p:sp>
      <p:sp>
        <p:nvSpPr>
          <p:cNvPr id="88081" name="Freeform 17"/>
          <p:cNvSpPr>
            <a:spLocks/>
          </p:cNvSpPr>
          <p:nvPr/>
        </p:nvSpPr>
        <p:spPr bwMode="auto">
          <a:xfrm>
            <a:off x="4384836" y="3383601"/>
            <a:ext cx="3325239" cy="892288"/>
          </a:xfrm>
          <a:custGeom>
            <a:avLst/>
            <a:gdLst>
              <a:gd name="connsiteX0" fmla="*/ 0 w 10000"/>
              <a:gd name="connsiteY0" fmla="*/ 10000 h 10059"/>
              <a:gd name="connsiteX1" fmla="*/ 227 w 10000"/>
              <a:gd name="connsiteY1" fmla="*/ 0 h 10059"/>
              <a:gd name="connsiteX2" fmla="*/ 10000 w 10000"/>
              <a:gd name="connsiteY2" fmla="*/ 0 h 10059"/>
              <a:gd name="connsiteX3" fmla="*/ 10000 w 10000"/>
              <a:gd name="connsiteY3" fmla="*/ 10000 h 10059"/>
              <a:gd name="connsiteX4" fmla="*/ 224 w 10000"/>
              <a:gd name="connsiteY4" fmla="*/ 10059 h 10059"/>
              <a:gd name="connsiteX0" fmla="*/ 37 w 9794"/>
              <a:gd name="connsiteY0" fmla="*/ 962 h 11021"/>
              <a:gd name="connsiteX1" fmla="*/ 21 w 9794"/>
              <a:gd name="connsiteY1" fmla="*/ 962 h 11021"/>
              <a:gd name="connsiteX2" fmla="*/ 9794 w 9794"/>
              <a:gd name="connsiteY2" fmla="*/ 962 h 11021"/>
              <a:gd name="connsiteX3" fmla="*/ 9794 w 9794"/>
              <a:gd name="connsiteY3" fmla="*/ 10962 h 11021"/>
              <a:gd name="connsiteX4" fmla="*/ 18 w 9794"/>
              <a:gd name="connsiteY4" fmla="*/ 11021 h 11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94" h="11021">
                <a:moveTo>
                  <a:pt x="37" y="962"/>
                </a:moveTo>
                <a:cubicBezTo>
                  <a:pt x="113" y="-2371"/>
                  <a:pt x="-55" y="4295"/>
                  <a:pt x="21" y="962"/>
                </a:cubicBezTo>
                <a:lnTo>
                  <a:pt x="9794" y="962"/>
                </a:lnTo>
                <a:lnTo>
                  <a:pt x="9794" y="10962"/>
                </a:lnTo>
                <a:lnTo>
                  <a:pt x="18" y="11021"/>
                </a:lnTo>
              </a:path>
            </a:pathLst>
          </a:custGeom>
          <a:solidFill>
            <a:schemeClr val="bg1">
              <a:lumMod val="7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083" name="Line 19"/>
          <p:cNvSpPr>
            <a:spLocks noChangeShapeType="1"/>
          </p:cNvSpPr>
          <p:nvPr/>
        </p:nvSpPr>
        <p:spPr bwMode="auto">
          <a:xfrm>
            <a:off x="7716409" y="3451961"/>
            <a:ext cx="0" cy="850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084" name="Line 20"/>
          <p:cNvSpPr>
            <a:spLocks noChangeShapeType="1"/>
          </p:cNvSpPr>
          <p:nvPr/>
        </p:nvSpPr>
        <p:spPr bwMode="auto">
          <a:xfrm flipV="1">
            <a:off x="4380349" y="3451961"/>
            <a:ext cx="334028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085" name="Line 21"/>
          <p:cNvSpPr>
            <a:spLocks noChangeShapeType="1"/>
          </p:cNvSpPr>
          <p:nvPr/>
        </p:nvSpPr>
        <p:spPr bwMode="auto">
          <a:xfrm>
            <a:off x="2733434" y="4271111"/>
            <a:ext cx="578531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086" name="Line 22"/>
          <p:cNvSpPr>
            <a:spLocks noChangeShapeType="1"/>
          </p:cNvSpPr>
          <p:nvPr/>
        </p:nvSpPr>
        <p:spPr bwMode="auto">
          <a:xfrm flipH="1">
            <a:off x="2606748" y="3451961"/>
            <a:ext cx="21958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087" name="Rectangle 23"/>
          <p:cNvSpPr>
            <a:spLocks noChangeArrowheads="1"/>
          </p:cNvSpPr>
          <p:nvPr/>
        </p:nvSpPr>
        <p:spPr bwMode="auto">
          <a:xfrm>
            <a:off x="1532030" y="3228124"/>
            <a:ext cx="78226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1/10</a:t>
            </a:r>
          </a:p>
        </p:txBody>
      </p:sp>
      <p:sp>
        <p:nvSpPr>
          <p:cNvPr id="88088" name="Rectangle 24"/>
          <p:cNvSpPr>
            <a:spLocks noChangeArrowheads="1"/>
          </p:cNvSpPr>
          <p:nvPr/>
        </p:nvSpPr>
        <p:spPr bwMode="auto">
          <a:xfrm>
            <a:off x="3876910" y="4834674"/>
            <a:ext cx="270991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Salad Weight (oz.)</a:t>
            </a:r>
          </a:p>
        </p:txBody>
      </p:sp>
      <p:sp>
        <p:nvSpPr>
          <p:cNvPr id="88075" name="Line 11"/>
          <p:cNvSpPr>
            <a:spLocks noChangeShapeType="1"/>
          </p:cNvSpPr>
          <p:nvPr/>
        </p:nvSpPr>
        <p:spPr bwMode="auto">
          <a:xfrm>
            <a:off x="4390909" y="3458311"/>
            <a:ext cx="0" cy="806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072" name="Line 8"/>
          <p:cNvSpPr>
            <a:spLocks noChangeShapeType="1"/>
          </p:cNvSpPr>
          <p:nvPr/>
        </p:nvSpPr>
        <p:spPr bwMode="auto">
          <a:xfrm>
            <a:off x="4390909" y="4220311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073" name="Line 9"/>
          <p:cNvSpPr>
            <a:spLocks noChangeShapeType="1"/>
          </p:cNvSpPr>
          <p:nvPr/>
        </p:nvSpPr>
        <p:spPr bwMode="auto">
          <a:xfrm>
            <a:off x="7716409" y="4226661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>
            <a:off x="6044156" y="4213961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076" name="Rectangle 12"/>
          <p:cNvSpPr>
            <a:spLocks noChangeArrowheads="1"/>
          </p:cNvSpPr>
          <p:nvPr/>
        </p:nvSpPr>
        <p:spPr bwMode="auto">
          <a:xfrm>
            <a:off x="4175540" y="4377479"/>
            <a:ext cx="35426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88077" name="Rectangle 13"/>
          <p:cNvSpPr>
            <a:spLocks noChangeArrowheads="1"/>
          </p:cNvSpPr>
          <p:nvPr/>
        </p:nvSpPr>
        <p:spPr bwMode="auto">
          <a:xfrm>
            <a:off x="5721107" y="4396529"/>
            <a:ext cx="52578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8078" name="Rectangle 14"/>
          <p:cNvSpPr>
            <a:spLocks noChangeArrowheads="1"/>
          </p:cNvSpPr>
          <p:nvPr/>
        </p:nvSpPr>
        <p:spPr bwMode="auto">
          <a:xfrm>
            <a:off x="7380089" y="4415579"/>
            <a:ext cx="52578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88149" name="Rectangle 85"/>
          <p:cNvSpPr>
            <a:spLocks noChangeArrowheads="1"/>
          </p:cNvSpPr>
          <p:nvPr/>
        </p:nvSpPr>
        <p:spPr bwMode="auto">
          <a:xfrm>
            <a:off x="2520179" y="4377479"/>
            <a:ext cx="35426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10</a:t>
            </a:fld>
            <a:endParaRPr lang="en-US"/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912138" y="558100"/>
            <a:ext cx="10337562" cy="673100"/>
          </a:xfrm>
          <a:noFill/>
          <a:ln/>
        </p:spPr>
        <p:txBody>
          <a:bodyPr/>
          <a:lstStyle/>
          <a:p>
            <a:r>
              <a:rPr lang="en-US" dirty="0"/>
              <a:t>Uniform Probability Distribution</a:t>
            </a: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9"/>
          <p:cNvSpPr>
            <a:spLocks noChangeArrowheads="1"/>
          </p:cNvSpPr>
          <p:nvPr/>
        </p:nvSpPr>
        <p:spPr bwMode="auto">
          <a:xfrm>
            <a:off x="2530858" y="1114425"/>
            <a:ext cx="6882762" cy="977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	   What is the probability that a customer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        will take between 12 and 15 ounces of salad?	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604213" y="2760664"/>
            <a:ext cx="0" cy="1962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79815" y="2227264"/>
            <a:ext cx="62677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362083" y="4398964"/>
            <a:ext cx="42159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</a:p>
        </p:txBody>
      </p:sp>
      <p:sp>
        <p:nvSpPr>
          <p:cNvPr id="9" name="Freeform 17"/>
          <p:cNvSpPr>
            <a:spLocks/>
          </p:cNvSpPr>
          <p:nvPr/>
        </p:nvSpPr>
        <p:spPr bwMode="auto">
          <a:xfrm>
            <a:off x="5264061" y="3735291"/>
            <a:ext cx="3325239" cy="892288"/>
          </a:xfrm>
          <a:custGeom>
            <a:avLst/>
            <a:gdLst>
              <a:gd name="connsiteX0" fmla="*/ 0 w 10000"/>
              <a:gd name="connsiteY0" fmla="*/ 10000 h 10059"/>
              <a:gd name="connsiteX1" fmla="*/ 227 w 10000"/>
              <a:gd name="connsiteY1" fmla="*/ 0 h 10059"/>
              <a:gd name="connsiteX2" fmla="*/ 10000 w 10000"/>
              <a:gd name="connsiteY2" fmla="*/ 0 h 10059"/>
              <a:gd name="connsiteX3" fmla="*/ 10000 w 10000"/>
              <a:gd name="connsiteY3" fmla="*/ 10000 h 10059"/>
              <a:gd name="connsiteX4" fmla="*/ 224 w 10000"/>
              <a:gd name="connsiteY4" fmla="*/ 10059 h 10059"/>
              <a:gd name="connsiteX0" fmla="*/ 37 w 9794"/>
              <a:gd name="connsiteY0" fmla="*/ 962 h 11021"/>
              <a:gd name="connsiteX1" fmla="*/ 21 w 9794"/>
              <a:gd name="connsiteY1" fmla="*/ 962 h 11021"/>
              <a:gd name="connsiteX2" fmla="*/ 9794 w 9794"/>
              <a:gd name="connsiteY2" fmla="*/ 962 h 11021"/>
              <a:gd name="connsiteX3" fmla="*/ 9794 w 9794"/>
              <a:gd name="connsiteY3" fmla="*/ 10962 h 11021"/>
              <a:gd name="connsiteX4" fmla="*/ 18 w 9794"/>
              <a:gd name="connsiteY4" fmla="*/ 11021 h 11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94" h="11021">
                <a:moveTo>
                  <a:pt x="37" y="962"/>
                </a:moveTo>
                <a:cubicBezTo>
                  <a:pt x="113" y="-2371"/>
                  <a:pt x="-55" y="4295"/>
                  <a:pt x="21" y="962"/>
                </a:cubicBezTo>
                <a:lnTo>
                  <a:pt x="9794" y="962"/>
                </a:lnTo>
                <a:lnTo>
                  <a:pt x="9794" y="10962"/>
                </a:lnTo>
                <a:lnTo>
                  <a:pt x="18" y="11021"/>
                </a:lnTo>
              </a:path>
            </a:pathLst>
          </a:custGeom>
          <a:solidFill>
            <a:schemeClr val="bg1">
              <a:lumMod val="7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Line 19"/>
          <p:cNvSpPr>
            <a:spLocks noChangeShapeType="1"/>
          </p:cNvSpPr>
          <p:nvPr/>
        </p:nvSpPr>
        <p:spPr bwMode="auto">
          <a:xfrm>
            <a:off x="8595634" y="3803651"/>
            <a:ext cx="0" cy="850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Line 20"/>
          <p:cNvSpPr>
            <a:spLocks noChangeShapeType="1"/>
          </p:cNvSpPr>
          <p:nvPr/>
        </p:nvSpPr>
        <p:spPr bwMode="auto">
          <a:xfrm flipV="1">
            <a:off x="5259574" y="3803651"/>
            <a:ext cx="334028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>
            <a:off x="3612659" y="4622801"/>
            <a:ext cx="578531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>
            <a:off x="3485973" y="3803651"/>
            <a:ext cx="21958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23"/>
          <p:cNvSpPr>
            <a:spLocks noChangeArrowheads="1"/>
          </p:cNvSpPr>
          <p:nvPr/>
        </p:nvSpPr>
        <p:spPr bwMode="auto">
          <a:xfrm>
            <a:off x="2411255" y="3579814"/>
            <a:ext cx="78226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1/10</a:t>
            </a:r>
          </a:p>
        </p:txBody>
      </p:sp>
      <p:sp>
        <p:nvSpPr>
          <p:cNvPr id="15" name="Rectangle 24"/>
          <p:cNvSpPr>
            <a:spLocks noChangeArrowheads="1"/>
          </p:cNvSpPr>
          <p:nvPr/>
        </p:nvSpPr>
        <p:spPr bwMode="auto">
          <a:xfrm>
            <a:off x="4803027" y="5186364"/>
            <a:ext cx="270991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Salad Weight (oz.)</a:t>
            </a: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5270134" y="3810001"/>
            <a:ext cx="0" cy="806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>
            <a:off x="5270134" y="4572001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8595634" y="4578351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>
            <a:off x="6923381" y="4565651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5054765" y="4729169"/>
            <a:ext cx="35426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6600332" y="4748219"/>
            <a:ext cx="52578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8259314" y="4767269"/>
            <a:ext cx="52578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23" name="Rectangle 85"/>
          <p:cNvSpPr>
            <a:spLocks noChangeArrowheads="1"/>
          </p:cNvSpPr>
          <p:nvPr/>
        </p:nvSpPr>
        <p:spPr bwMode="auto">
          <a:xfrm>
            <a:off x="3399404" y="4729169"/>
            <a:ext cx="35426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4" name="Rectangle 77"/>
          <p:cNvSpPr>
            <a:spLocks noChangeArrowheads="1"/>
          </p:cNvSpPr>
          <p:nvPr/>
        </p:nvSpPr>
        <p:spPr bwMode="auto">
          <a:xfrm>
            <a:off x="4440340" y="3013076"/>
            <a:ext cx="4233533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(12 </a:t>
            </a:r>
            <a:r>
              <a:rPr lang="en-US" sz="24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15) = 1/10(3) =   .3</a:t>
            </a:r>
          </a:p>
        </p:txBody>
      </p:sp>
      <p:sp>
        <p:nvSpPr>
          <p:cNvPr id="25" name="Oval 83"/>
          <p:cNvSpPr>
            <a:spLocks noChangeArrowheads="1"/>
          </p:cNvSpPr>
          <p:nvPr/>
        </p:nvSpPr>
        <p:spPr bwMode="auto">
          <a:xfrm>
            <a:off x="8124396" y="2995926"/>
            <a:ext cx="608092" cy="476250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75"/>
          <p:cNvSpPr>
            <a:spLocks/>
          </p:cNvSpPr>
          <p:nvPr/>
        </p:nvSpPr>
        <p:spPr bwMode="auto">
          <a:xfrm>
            <a:off x="7486332" y="3803652"/>
            <a:ext cx="1114835" cy="82331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12" y="0"/>
              </a:cxn>
              <a:cxn ang="0">
                <a:pos x="528" y="0"/>
              </a:cxn>
              <a:cxn ang="0">
                <a:pos x="528" y="528"/>
              </a:cxn>
              <a:cxn ang="0">
                <a:pos x="0" y="528"/>
              </a:cxn>
            </a:cxnLst>
            <a:rect l="0" t="0" r="r" b="b"/>
            <a:pathLst>
              <a:path w="528" h="528">
                <a:moveTo>
                  <a:pt x="0" y="528"/>
                </a:moveTo>
                <a:lnTo>
                  <a:pt x="12" y="0"/>
                </a:lnTo>
                <a:lnTo>
                  <a:pt x="528" y="0"/>
                </a:lnTo>
                <a:lnTo>
                  <a:pt x="528" y="528"/>
                </a:lnTo>
                <a:lnTo>
                  <a:pt x="0" y="528"/>
                </a:lnTo>
              </a:path>
            </a:pathLst>
          </a:custGeom>
          <a:solidFill>
            <a:schemeClr val="bg1">
              <a:lumMod val="50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Line 78"/>
          <p:cNvSpPr>
            <a:spLocks noChangeShapeType="1"/>
          </p:cNvSpPr>
          <p:nvPr/>
        </p:nvSpPr>
        <p:spPr bwMode="auto">
          <a:xfrm>
            <a:off x="7496802" y="3817019"/>
            <a:ext cx="0" cy="806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76"/>
          <p:cNvSpPr>
            <a:spLocks noChangeShapeType="1"/>
          </p:cNvSpPr>
          <p:nvPr/>
        </p:nvSpPr>
        <p:spPr bwMode="auto">
          <a:xfrm flipH="1" flipV="1">
            <a:off x="8215577" y="3481389"/>
            <a:ext cx="0" cy="595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82"/>
          <p:cNvGrpSpPr>
            <a:grpSpLocks/>
          </p:cNvGrpSpPr>
          <p:nvPr/>
        </p:nvGrpSpPr>
        <p:grpSpPr bwMode="auto">
          <a:xfrm>
            <a:off x="7183096" y="4559305"/>
            <a:ext cx="525747" cy="647701"/>
            <a:chOff x="3402" y="2920"/>
            <a:chExt cx="249" cy="408"/>
          </a:xfrm>
        </p:grpSpPr>
        <p:sp>
          <p:nvSpPr>
            <p:cNvPr id="30" name="Line 80"/>
            <p:cNvSpPr>
              <a:spLocks noChangeShapeType="1"/>
            </p:cNvSpPr>
            <p:nvPr/>
          </p:nvSpPr>
          <p:spPr bwMode="auto">
            <a:xfrm>
              <a:off x="3543" y="2920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81"/>
            <p:cNvSpPr>
              <a:spLocks noChangeArrowheads="1"/>
            </p:cNvSpPr>
            <p:nvPr/>
          </p:nvSpPr>
          <p:spPr bwMode="auto">
            <a:xfrm>
              <a:off x="3402" y="3039"/>
              <a:ext cx="249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4" name="Rectangle 2"/>
          <p:cNvSpPr txBox="1">
            <a:spLocks noChangeArrowheads="1"/>
          </p:cNvSpPr>
          <p:nvPr/>
        </p:nvSpPr>
        <p:spPr>
          <a:xfrm>
            <a:off x="912138" y="630112"/>
            <a:ext cx="10337562" cy="495303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>
                <a:effectLst/>
              </a:rPr>
              <a:t>Uniform Probability Distribution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55382589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902860" y="546717"/>
            <a:ext cx="10337562" cy="695089"/>
          </a:xfrm>
        </p:spPr>
        <p:txBody>
          <a:bodyPr/>
          <a:lstStyle/>
          <a:p>
            <a:r>
              <a:rPr lang="en-US" dirty="0"/>
              <a:t>Normal Probability Distribution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933652" y="1151846"/>
            <a:ext cx="10337562" cy="826843"/>
          </a:xfrm>
        </p:spPr>
        <p:txBody>
          <a:bodyPr/>
          <a:lstStyle/>
          <a:p>
            <a:pPr marL="339725" indent="-339725"/>
            <a:r>
              <a:rPr lang="en-US" dirty="0"/>
              <a:t>The </a:t>
            </a:r>
            <a:r>
              <a:rPr lang="en-US" u="sng" dirty="0"/>
              <a:t>normal probability distribution</a:t>
            </a:r>
            <a:r>
              <a:rPr lang="en-US" dirty="0"/>
              <a:t> is the most important distribution for describing a continuous random variable.</a:t>
            </a:r>
          </a:p>
        </p:txBody>
      </p:sp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936999" y="1874772"/>
            <a:ext cx="9222727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It is widely used in statistical inference.</a:t>
            </a:r>
          </a:p>
        </p:txBody>
      </p:sp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938674" y="2333928"/>
            <a:ext cx="10337562" cy="4865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It has been used in a wide variety of applications including:</a:t>
            </a:r>
          </a:p>
        </p:txBody>
      </p:sp>
      <p:sp>
        <p:nvSpPr>
          <p:cNvPr id="89097" name="Text Box 9"/>
          <p:cNvSpPr txBox="1">
            <a:spLocks noChangeArrowheads="1"/>
          </p:cNvSpPr>
          <p:nvPr/>
        </p:nvSpPr>
        <p:spPr bwMode="auto">
          <a:xfrm>
            <a:off x="1963631" y="2796571"/>
            <a:ext cx="3737231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SzPct val="100000"/>
              <a:buFontTx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Heights of people</a:t>
            </a:r>
          </a:p>
          <a:p>
            <a:pPr algn="l">
              <a:buSzPct val="100000"/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Amounts of rainfall</a:t>
            </a:r>
          </a:p>
        </p:txBody>
      </p:sp>
      <p:sp>
        <p:nvSpPr>
          <p:cNvPr id="89098" name="Text Box 10"/>
          <p:cNvSpPr txBox="1">
            <a:spLocks noChangeArrowheads="1"/>
          </p:cNvSpPr>
          <p:nvPr/>
        </p:nvSpPr>
        <p:spPr bwMode="auto">
          <a:xfrm>
            <a:off x="4856742" y="2796571"/>
            <a:ext cx="4700044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SzPct val="100000"/>
              <a:buFontTx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Test scores</a:t>
            </a:r>
          </a:p>
          <a:p>
            <a:pPr algn="l">
              <a:buSzPct val="100000"/>
              <a:buFontTx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Scientific measurements</a:t>
            </a:r>
          </a:p>
        </p:txBody>
      </p:sp>
      <p:sp>
        <p:nvSpPr>
          <p:cNvPr id="89099" name="Rectangle 11"/>
          <p:cNvSpPr>
            <a:spLocks noChangeArrowheads="1"/>
          </p:cNvSpPr>
          <p:nvPr/>
        </p:nvSpPr>
        <p:spPr bwMode="auto">
          <a:xfrm>
            <a:off x="939511" y="3594160"/>
            <a:ext cx="10337562" cy="8698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Abraham de </a:t>
            </a:r>
            <a:r>
              <a:rPr lang="en-US" sz="2400" dirty="0" err="1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Moivre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, a French mathematician, published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Doctrine of Chances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in 1733.</a:t>
            </a:r>
          </a:p>
        </p:txBody>
      </p:sp>
      <p:sp>
        <p:nvSpPr>
          <p:cNvPr id="89102" name="Rectangle 14"/>
          <p:cNvSpPr>
            <a:spLocks noChangeArrowheads="1"/>
          </p:cNvSpPr>
          <p:nvPr/>
        </p:nvSpPr>
        <p:spPr bwMode="auto">
          <a:xfrm>
            <a:off x="939511" y="4447014"/>
            <a:ext cx="9222727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He derived the normal distribution.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7" name="Rectangle 5"/>
          <p:cNvSpPr>
            <a:spLocks noGrp="1" noChangeArrowheads="1"/>
          </p:cNvSpPr>
          <p:nvPr>
            <p:ph type="title"/>
          </p:nvPr>
        </p:nvSpPr>
        <p:spPr>
          <a:xfrm>
            <a:off x="902847" y="548524"/>
            <a:ext cx="10337562" cy="698500"/>
          </a:xfrm>
          <a:noFill/>
          <a:ln/>
        </p:spPr>
        <p:txBody>
          <a:bodyPr/>
          <a:lstStyle/>
          <a:p>
            <a:r>
              <a:rPr lang="en-US" dirty="0"/>
              <a:t>Normal Probability Distribution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idx="1"/>
          </p:nvPr>
        </p:nvSpPr>
        <p:spPr>
          <a:xfrm>
            <a:off x="931142" y="1146708"/>
            <a:ext cx="10337562" cy="665163"/>
          </a:xfrm>
          <a:noFill/>
          <a:ln/>
        </p:spPr>
        <p:txBody>
          <a:bodyPr/>
          <a:lstStyle/>
          <a:p>
            <a:pPr marL="339725" indent="-339725"/>
            <a:r>
              <a:rPr lang="en-US" dirty="0"/>
              <a:t>Normal Probability Density Function</a:t>
            </a:r>
          </a:p>
        </p:txBody>
      </p:sp>
      <p:grpSp>
        <p:nvGrpSpPr>
          <p:cNvPr id="90127" name="Group 15"/>
          <p:cNvGrpSpPr>
            <a:grpSpLocks/>
          </p:cNvGrpSpPr>
          <p:nvPr/>
        </p:nvGrpSpPr>
        <p:grpSpPr bwMode="auto">
          <a:xfrm>
            <a:off x="4795526" y="2772512"/>
            <a:ext cx="4442260" cy="1809750"/>
            <a:chOff x="1728" y="2184"/>
            <a:chExt cx="2452" cy="1140"/>
          </a:xfrm>
        </p:grpSpPr>
        <p:sp>
          <p:nvSpPr>
            <p:cNvPr id="90121" name="Rectangle 9"/>
            <p:cNvSpPr>
              <a:spLocks noChangeArrowheads="1"/>
            </p:cNvSpPr>
            <p:nvPr/>
          </p:nvSpPr>
          <p:spPr bwMode="auto">
            <a:xfrm>
              <a:off x="1728" y="2184"/>
              <a:ext cx="2448" cy="3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sz="2400" i="1" dirty="0">
                  <a:solidFill>
                    <a:srgbClr val="000000"/>
                  </a:solidFill>
                  <a:effectLst/>
                  <a:latin typeface="Symbol" panose="05050102010706020507" pitchFamily="18" charset="2"/>
                  <a:cs typeface="Arial" panose="020B0604020202020204" pitchFamily="34" charset="0"/>
                </a:rPr>
                <a:t></a:t>
              </a:r>
              <a:r>
                <a:rPr lang="en-US" sz="2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 =  mean</a:t>
              </a:r>
            </a:p>
          </p:txBody>
        </p:sp>
        <p:sp>
          <p:nvSpPr>
            <p:cNvPr id="90122" name="Rectangle 10"/>
            <p:cNvSpPr>
              <a:spLocks noChangeArrowheads="1"/>
            </p:cNvSpPr>
            <p:nvPr/>
          </p:nvSpPr>
          <p:spPr bwMode="auto">
            <a:xfrm>
              <a:off x="1728" y="2460"/>
              <a:ext cx="2448" cy="3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sz="2400" i="1" dirty="0">
                  <a:solidFill>
                    <a:srgbClr val="000000"/>
                  </a:solidFill>
                  <a:effectLst/>
                  <a:latin typeface="Symbol" panose="05050102010706020507" pitchFamily="18" charset="2"/>
                  <a:cs typeface="Arial" panose="020B0604020202020204" pitchFamily="34" charset="0"/>
                </a:rPr>
                <a:t></a:t>
              </a:r>
              <a:r>
                <a:rPr lang="en-US" sz="2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 =  standard deviation</a:t>
              </a:r>
            </a:p>
          </p:txBody>
        </p:sp>
        <p:sp>
          <p:nvSpPr>
            <p:cNvPr id="90123" name="Rectangle 11"/>
            <p:cNvSpPr>
              <a:spLocks noChangeArrowheads="1"/>
            </p:cNvSpPr>
            <p:nvPr/>
          </p:nvSpPr>
          <p:spPr bwMode="auto">
            <a:xfrm>
              <a:off x="1728" y="2736"/>
              <a:ext cx="2448" cy="3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sz="2400" i="1" dirty="0">
                  <a:solidFill>
                    <a:srgbClr val="000000"/>
                  </a:solidFill>
                  <a:effectLst/>
                  <a:latin typeface="Symbol" panose="05050102010706020507" pitchFamily="18" charset="2"/>
                  <a:cs typeface="Arial" panose="020B0604020202020204" pitchFamily="34" charset="0"/>
                </a:rPr>
                <a:t></a:t>
              </a:r>
              <a:r>
                <a:rPr lang="en-US" sz="2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 =  3.14159</a:t>
              </a:r>
            </a:p>
          </p:txBody>
        </p:sp>
        <p:sp>
          <p:nvSpPr>
            <p:cNvPr id="90124" name="Rectangle 12"/>
            <p:cNvSpPr>
              <a:spLocks noChangeArrowheads="1"/>
            </p:cNvSpPr>
            <p:nvPr/>
          </p:nvSpPr>
          <p:spPr bwMode="auto">
            <a:xfrm>
              <a:off x="1732" y="3012"/>
              <a:ext cx="2448" cy="3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sz="2400" i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2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 =  2.71828</a:t>
              </a:r>
            </a:p>
          </p:txBody>
        </p:sp>
      </p:grpSp>
      <p:sp>
        <p:nvSpPr>
          <p:cNvPr id="90125" name="Rectangle 13"/>
          <p:cNvSpPr>
            <a:spLocks noChangeArrowheads="1"/>
          </p:cNvSpPr>
          <p:nvPr/>
        </p:nvSpPr>
        <p:spPr bwMode="auto">
          <a:xfrm>
            <a:off x="3477993" y="2756390"/>
            <a:ext cx="4435013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where: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075252" y="1646243"/>
                <a:ext cx="3985899" cy="855299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effectLst/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effectLst/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1/2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𝜇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/>
                                </a:rPr>
                                <m:t>)/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252" y="1646243"/>
                <a:ext cx="3985899" cy="8552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469555" y="1479063"/>
            <a:ext cx="9562668" cy="71315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The distribution is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symmetric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; its skewness measure is zero.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935692" y="1117601"/>
            <a:ext cx="4391775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Characteristics</a:t>
            </a:r>
          </a:p>
          <a:p>
            <a:pPr marL="914400" lvl="1" indent="-4572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effectLst/>
              <a:latin typeface="+mn-lt"/>
              <a:cs typeface="Arial" panose="020B0604020202020204" pitchFamily="34" charset="0"/>
            </a:endParaRPr>
          </a:p>
        </p:txBody>
      </p:sp>
      <p:sp>
        <p:nvSpPr>
          <p:cNvPr id="147463" name="Freeform 7"/>
          <p:cNvSpPr>
            <a:spLocks/>
          </p:cNvSpPr>
          <p:nvPr/>
        </p:nvSpPr>
        <p:spPr bwMode="auto">
          <a:xfrm>
            <a:off x="3450582" y="2414349"/>
            <a:ext cx="5236347" cy="1862137"/>
          </a:xfrm>
          <a:custGeom>
            <a:avLst/>
            <a:gdLst/>
            <a:ahLst/>
            <a:cxnLst>
              <a:cxn ang="0">
                <a:pos x="1209" y="12"/>
              </a:cxn>
              <a:cxn ang="0">
                <a:pos x="1132" y="66"/>
              </a:cxn>
              <a:cxn ang="0">
                <a:pos x="1082" y="131"/>
              </a:cxn>
              <a:cxn ang="0">
                <a:pos x="1040" y="197"/>
              </a:cxn>
              <a:cxn ang="0">
                <a:pos x="1003" y="262"/>
              </a:cxn>
              <a:cxn ang="0">
                <a:pos x="975" y="320"/>
              </a:cxn>
              <a:cxn ang="0">
                <a:pos x="941" y="395"/>
              </a:cxn>
              <a:cxn ang="0">
                <a:pos x="910" y="462"/>
              </a:cxn>
              <a:cxn ang="0">
                <a:pos x="881" y="528"/>
              </a:cxn>
              <a:cxn ang="0">
                <a:pos x="856" y="591"/>
              </a:cxn>
              <a:cxn ang="0">
                <a:pos x="826" y="663"/>
              </a:cxn>
              <a:cxn ang="0">
                <a:pos x="796" y="727"/>
              </a:cxn>
              <a:cxn ang="0">
                <a:pos x="765" y="790"/>
              </a:cxn>
              <a:cxn ang="0">
                <a:pos x="717" y="862"/>
              </a:cxn>
              <a:cxn ang="0">
                <a:pos x="653" y="932"/>
              </a:cxn>
              <a:cxn ang="0">
                <a:pos x="592" y="981"/>
              </a:cxn>
              <a:cxn ang="0">
                <a:pos x="506" y="1031"/>
              </a:cxn>
              <a:cxn ang="0">
                <a:pos x="423" y="1063"/>
              </a:cxn>
              <a:cxn ang="0">
                <a:pos x="333" y="1089"/>
              </a:cxn>
              <a:cxn ang="0">
                <a:pos x="258" y="1108"/>
              </a:cxn>
              <a:cxn ang="0">
                <a:pos x="155" y="1129"/>
              </a:cxn>
              <a:cxn ang="0">
                <a:pos x="54" y="1146"/>
              </a:cxn>
              <a:cxn ang="0">
                <a:pos x="2480" y="1170"/>
              </a:cxn>
              <a:cxn ang="0">
                <a:pos x="2395" y="1143"/>
              </a:cxn>
              <a:cxn ang="0">
                <a:pos x="2341" y="1132"/>
              </a:cxn>
              <a:cxn ang="0">
                <a:pos x="2224" y="1104"/>
              </a:cxn>
              <a:cxn ang="0">
                <a:pos x="2118" y="1071"/>
              </a:cxn>
              <a:cxn ang="0">
                <a:pos x="2011" y="1029"/>
              </a:cxn>
              <a:cxn ang="0">
                <a:pos x="1980" y="1013"/>
              </a:cxn>
              <a:cxn ang="0">
                <a:pos x="1914" y="969"/>
              </a:cxn>
              <a:cxn ang="0">
                <a:pos x="1859" y="915"/>
              </a:cxn>
              <a:cxn ang="0">
                <a:pos x="1801" y="845"/>
              </a:cxn>
              <a:cxn ang="0">
                <a:pos x="1765" y="792"/>
              </a:cxn>
              <a:cxn ang="0">
                <a:pos x="1735" y="729"/>
              </a:cxn>
              <a:cxn ang="0">
                <a:pos x="1710" y="674"/>
              </a:cxn>
              <a:cxn ang="0">
                <a:pos x="1686" y="619"/>
              </a:cxn>
              <a:cxn ang="0">
                <a:pos x="1651" y="546"/>
              </a:cxn>
              <a:cxn ang="0">
                <a:pos x="1618" y="476"/>
              </a:cxn>
              <a:cxn ang="0">
                <a:pos x="1580" y="397"/>
              </a:cxn>
              <a:cxn ang="0">
                <a:pos x="1543" y="322"/>
              </a:cxn>
              <a:cxn ang="0">
                <a:pos x="1506" y="251"/>
              </a:cxn>
              <a:cxn ang="0">
                <a:pos x="1479" y="203"/>
              </a:cxn>
              <a:cxn ang="0">
                <a:pos x="1449" y="150"/>
              </a:cxn>
              <a:cxn ang="0">
                <a:pos x="1423" y="114"/>
              </a:cxn>
              <a:cxn ang="0">
                <a:pos x="1407" y="95"/>
              </a:cxn>
              <a:cxn ang="0">
                <a:pos x="1378" y="62"/>
              </a:cxn>
              <a:cxn ang="0">
                <a:pos x="1341" y="30"/>
              </a:cxn>
              <a:cxn ang="0">
                <a:pos x="1286" y="4"/>
              </a:cxn>
            </a:cxnLst>
            <a:rect l="0" t="0" r="r" b="b"/>
            <a:pathLst>
              <a:path w="2480" h="1173">
                <a:moveTo>
                  <a:pt x="1260" y="0"/>
                </a:moveTo>
                <a:lnTo>
                  <a:pt x="1236" y="5"/>
                </a:lnTo>
                <a:lnTo>
                  <a:pt x="1209" y="12"/>
                </a:lnTo>
                <a:lnTo>
                  <a:pt x="1179" y="27"/>
                </a:lnTo>
                <a:lnTo>
                  <a:pt x="1155" y="45"/>
                </a:lnTo>
                <a:lnTo>
                  <a:pt x="1132" y="66"/>
                </a:lnTo>
                <a:lnTo>
                  <a:pt x="1114" y="85"/>
                </a:lnTo>
                <a:lnTo>
                  <a:pt x="1099" y="106"/>
                </a:lnTo>
                <a:lnTo>
                  <a:pt x="1082" y="131"/>
                </a:lnTo>
                <a:lnTo>
                  <a:pt x="1070" y="149"/>
                </a:lnTo>
                <a:lnTo>
                  <a:pt x="1054" y="175"/>
                </a:lnTo>
                <a:lnTo>
                  <a:pt x="1040" y="197"/>
                </a:lnTo>
                <a:lnTo>
                  <a:pt x="1024" y="223"/>
                </a:lnTo>
                <a:lnTo>
                  <a:pt x="1015" y="240"/>
                </a:lnTo>
                <a:lnTo>
                  <a:pt x="1003" y="262"/>
                </a:lnTo>
                <a:lnTo>
                  <a:pt x="994" y="282"/>
                </a:lnTo>
                <a:lnTo>
                  <a:pt x="984" y="300"/>
                </a:lnTo>
                <a:lnTo>
                  <a:pt x="975" y="320"/>
                </a:lnTo>
                <a:lnTo>
                  <a:pt x="964" y="344"/>
                </a:lnTo>
                <a:lnTo>
                  <a:pt x="951" y="373"/>
                </a:lnTo>
                <a:lnTo>
                  <a:pt x="941" y="395"/>
                </a:lnTo>
                <a:lnTo>
                  <a:pt x="933" y="412"/>
                </a:lnTo>
                <a:lnTo>
                  <a:pt x="921" y="437"/>
                </a:lnTo>
                <a:lnTo>
                  <a:pt x="910" y="462"/>
                </a:lnTo>
                <a:lnTo>
                  <a:pt x="902" y="479"/>
                </a:lnTo>
                <a:lnTo>
                  <a:pt x="890" y="506"/>
                </a:lnTo>
                <a:lnTo>
                  <a:pt x="881" y="528"/>
                </a:lnTo>
                <a:lnTo>
                  <a:pt x="873" y="549"/>
                </a:lnTo>
                <a:lnTo>
                  <a:pt x="865" y="570"/>
                </a:lnTo>
                <a:lnTo>
                  <a:pt x="856" y="591"/>
                </a:lnTo>
                <a:lnTo>
                  <a:pt x="848" y="612"/>
                </a:lnTo>
                <a:lnTo>
                  <a:pt x="839" y="633"/>
                </a:lnTo>
                <a:lnTo>
                  <a:pt x="826" y="663"/>
                </a:lnTo>
                <a:lnTo>
                  <a:pt x="814" y="690"/>
                </a:lnTo>
                <a:lnTo>
                  <a:pt x="805" y="708"/>
                </a:lnTo>
                <a:lnTo>
                  <a:pt x="796" y="727"/>
                </a:lnTo>
                <a:lnTo>
                  <a:pt x="787" y="747"/>
                </a:lnTo>
                <a:lnTo>
                  <a:pt x="778" y="765"/>
                </a:lnTo>
                <a:lnTo>
                  <a:pt x="765" y="790"/>
                </a:lnTo>
                <a:lnTo>
                  <a:pt x="751" y="814"/>
                </a:lnTo>
                <a:lnTo>
                  <a:pt x="735" y="838"/>
                </a:lnTo>
                <a:lnTo>
                  <a:pt x="717" y="862"/>
                </a:lnTo>
                <a:lnTo>
                  <a:pt x="699" y="885"/>
                </a:lnTo>
                <a:lnTo>
                  <a:pt x="677" y="907"/>
                </a:lnTo>
                <a:lnTo>
                  <a:pt x="653" y="932"/>
                </a:lnTo>
                <a:lnTo>
                  <a:pt x="636" y="947"/>
                </a:lnTo>
                <a:lnTo>
                  <a:pt x="616" y="963"/>
                </a:lnTo>
                <a:lnTo>
                  <a:pt x="592" y="981"/>
                </a:lnTo>
                <a:lnTo>
                  <a:pt x="572" y="994"/>
                </a:lnTo>
                <a:lnTo>
                  <a:pt x="546" y="1009"/>
                </a:lnTo>
                <a:lnTo>
                  <a:pt x="506" y="1031"/>
                </a:lnTo>
                <a:lnTo>
                  <a:pt x="472" y="1045"/>
                </a:lnTo>
                <a:lnTo>
                  <a:pt x="446" y="1054"/>
                </a:lnTo>
                <a:lnTo>
                  <a:pt x="423" y="1063"/>
                </a:lnTo>
                <a:lnTo>
                  <a:pt x="393" y="1073"/>
                </a:lnTo>
                <a:lnTo>
                  <a:pt x="363" y="1082"/>
                </a:lnTo>
                <a:lnTo>
                  <a:pt x="333" y="1089"/>
                </a:lnTo>
                <a:lnTo>
                  <a:pt x="310" y="1095"/>
                </a:lnTo>
                <a:lnTo>
                  <a:pt x="282" y="1102"/>
                </a:lnTo>
                <a:lnTo>
                  <a:pt x="258" y="1108"/>
                </a:lnTo>
                <a:lnTo>
                  <a:pt x="226" y="1115"/>
                </a:lnTo>
                <a:lnTo>
                  <a:pt x="183" y="1123"/>
                </a:lnTo>
                <a:lnTo>
                  <a:pt x="155" y="1129"/>
                </a:lnTo>
                <a:lnTo>
                  <a:pt x="130" y="1134"/>
                </a:lnTo>
                <a:lnTo>
                  <a:pt x="109" y="1137"/>
                </a:lnTo>
                <a:lnTo>
                  <a:pt x="54" y="1146"/>
                </a:lnTo>
                <a:lnTo>
                  <a:pt x="3" y="1158"/>
                </a:lnTo>
                <a:lnTo>
                  <a:pt x="0" y="1173"/>
                </a:lnTo>
                <a:lnTo>
                  <a:pt x="2480" y="1170"/>
                </a:lnTo>
                <a:lnTo>
                  <a:pt x="2454" y="1161"/>
                </a:lnTo>
                <a:lnTo>
                  <a:pt x="2427" y="1152"/>
                </a:lnTo>
                <a:lnTo>
                  <a:pt x="2395" y="1143"/>
                </a:lnTo>
                <a:lnTo>
                  <a:pt x="2361" y="1138"/>
                </a:lnTo>
                <a:lnTo>
                  <a:pt x="2320" y="1129"/>
                </a:lnTo>
                <a:lnTo>
                  <a:pt x="2341" y="1132"/>
                </a:lnTo>
                <a:lnTo>
                  <a:pt x="2295" y="1123"/>
                </a:lnTo>
                <a:lnTo>
                  <a:pt x="2268" y="1116"/>
                </a:lnTo>
                <a:lnTo>
                  <a:pt x="2224" y="1104"/>
                </a:lnTo>
                <a:lnTo>
                  <a:pt x="2184" y="1092"/>
                </a:lnTo>
                <a:lnTo>
                  <a:pt x="2150" y="1081"/>
                </a:lnTo>
                <a:lnTo>
                  <a:pt x="2118" y="1071"/>
                </a:lnTo>
                <a:lnTo>
                  <a:pt x="2082" y="1059"/>
                </a:lnTo>
                <a:lnTo>
                  <a:pt x="2051" y="1047"/>
                </a:lnTo>
                <a:lnTo>
                  <a:pt x="2011" y="1029"/>
                </a:lnTo>
                <a:lnTo>
                  <a:pt x="1994" y="1020"/>
                </a:lnTo>
                <a:lnTo>
                  <a:pt x="1993" y="1020"/>
                </a:lnTo>
                <a:lnTo>
                  <a:pt x="1980" y="1013"/>
                </a:lnTo>
                <a:lnTo>
                  <a:pt x="1956" y="1001"/>
                </a:lnTo>
                <a:lnTo>
                  <a:pt x="1936" y="986"/>
                </a:lnTo>
                <a:lnTo>
                  <a:pt x="1914" y="969"/>
                </a:lnTo>
                <a:lnTo>
                  <a:pt x="1898" y="955"/>
                </a:lnTo>
                <a:lnTo>
                  <a:pt x="1880" y="938"/>
                </a:lnTo>
                <a:lnTo>
                  <a:pt x="1859" y="915"/>
                </a:lnTo>
                <a:lnTo>
                  <a:pt x="1838" y="891"/>
                </a:lnTo>
                <a:lnTo>
                  <a:pt x="1820" y="868"/>
                </a:lnTo>
                <a:lnTo>
                  <a:pt x="1801" y="845"/>
                </a:lnTo>
                <a:lnTo>
                  <a:pt x="1788" y="825"/>
                </a:lnTo>
                <a:lnTo>
                  <a:pt x="1776" y="809"/>
                </a:lnTo>
                <a:lnTo>
                  <a:pt x="1765" y="792"/>
                </a:lnTo>
                <a:lnTo>
                  <a:pt x="1754" y="772"/>
                </a:lnTo>
                <a:lnTo>
                  <a:pt x="1744" y="751"/>
                </a:lnTo>
                <a:lnTo>
                  <a:pt x="1735" y="729"/>
                </a:lnTo>
                <a:lnTo>
                  <a:pt x="1725" y="707"/>
                </a:lnTo>
                <a:lnTo>
                  <a:pt x="1718" y="692"/>
                </a:lnTo>
                <a:lnTo>
                  <a:pt x="1710" y="674"/>
                </a:lnTo>
                <a:lnTo>
                  <a:pt x="1703" y="657"/>
                </a:lnTo>
                <a:lnTo>
                  <a:pt x="1695" y="641"/>
                </a:lnTo>
                <a:lnTo>
                  <a:pt x="1686" y="619"/>
                </a:lnTo>
                <a:lnTo>
                  <a:pt x="1676" y="598"/>
                </a:lnTo>
                <a:lnTo>
                  <a:pt x="1663" y="568"/>
                </a:lnTo>
                <a:lnTo>
                  <a:pt x="1651" y="546"/>
                </a:lnTo>
                <a:lnTo>
                  <a:pt x="1639" y="522"/>
                </a:lnTo>
                <a:lnTo>
                  <a:pt x="1627" y="497"/>
                </a:lnTo>
                <a:lnTo>
                  <a:pt x="1618" y="476"/>
                </a:lnTo>
                <a:lnTo>
                  <a:pt x="1607" y="452"/>
                </a:lnTo>
                <a:lnTo>
                  <a:pt x="1597" y="430"/>
                </a:lnTo>
                <a:lnTo>
                  <a:pt x="1580" y="397"/>
                </a:lnTo>
                <a:lnTo>
                  <a:pt x="1566" y="366"/>
                </a:lnTo>
                <a:lnTo>
                  <a:pt x="1553" y="340"/>
                </a:lnTo>
                <a:lnTo>
                  <a:pt x="1543" y="322"/>
                </a:lnTo>
                <a:lnTo>
                  <a:pt x="1531" y="298"/>
                </a:lnTo>
                <a:lnTo>
                  <a:pt x="1517" y="271"/>
                </a:lnTo>
                <a:lnTo>
                  <a:pt x="1506" y="251"/>
                </a:lnTo>
                <a:lnTo>
                  <a:pt x="1497" y="236"/>
                </a:lnTo>
                <a:lnTo>
                  <a:pt x="1490" y="223"/>
                </a:lnTo>
                <a:lnTo>
                  <a:pt x="1479" y="203"/>
                </a:lnTo>
                <a:lnTo>
                  <a:pt x="1468" y="183"/>
                </a:lnTo>
                <a:lnTo>
                  <a:pt x="1459" y="167"/>
                </a:lnTo>
                <a:lnTo>
                  <a:pt x="1449" y="150"/>
                </a:lnTo>
                <a:lnTo>
                  <a:pt x="1438" y="135"/>
                </a:lnTo>
                <a:lnTo>
                  <a:pt x="1429" y="125"/>
                </a:lnTo>
                <a:lnTo>
                  <a:pt x="1423" y="114"/>
                </a:lnTo>
                <a:lnTo>
                  <a:pt x="1417" y="107"/>
                </a:lnTo>
                <a:lnTo>
                  <a:pt x="1411" y="99"/>
                </a:lnTo>
                <a:lnTo>
                  <a:pt x="1407" y="95"/>
                </a:lnTo>
                <a:lnTo>
                  <a:pt x="1399" y="86"/>
                </a:lnTo>
                <a:lnTo>
                  <a:pt x="1389" y="74"/>
                </a:lnTo>
                <a:lnTo>
                  <a:pt x="1378" y="62"/>
                </a:lnTo>
                <a:lnTo>
                  <a:pt x="1366" y="50"/>
                </a:lnTo>
                <a:lnTo>
                  <a:pt x="1354" y="39"/>
                </a:lnTo>
                <a:lnTo>
                  <a:pt x="1341" y="30"/>
                </a:lnTo>
                <a:lnTo>
                  <a:pt x="1327" y="19"/>
                </a:lnTo>
                <a:lnTo>
                  <a:pt x="1306" y="11"/>
                </a:lnTo>
                <a:lnTo>
                  <a:pt x="1286" y="4"/>
                </a:lnTo>
                <a:lnTo>
                  <a:pt x="1261" y="0"/>
                </a:lnTo>
              </a:path>
            </a:pathLst>
          </a:custGeom>
          <a:solidFill>
            <a:schemeClr val="bg1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466" name="Text Box 10"/>
          <p:cNvSpPr txBox="1">
            <a:spLocks noChangeArrowheads="1"/>
          </p:cNvSpPr>
          <p:nvPr/>
        </p:nvSpPr>
        <p:spPr bwMode="auto">
          <a:xfrm>
            <a:off x="9172195" y="4036773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47462" name="Line 6"/>
          <p:cNvSpPr>
            <a:spLocks noChangeShapeType="1"/>
          </p:cNvSpPr>
          <p:nvPr/>
        </p:nvSpPr>
        <p:spPr bwMode="auto">
          <a:xfrm>
            <a:off x="3007182" y="4278073"/>
            <a:ext cx="610625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>
          <a:xfrm>
            <a:off x="902847" y="631422"/>
            <a:ext cx="10337562" cy="579963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effectLst/>
              </a:rPr>
              <a:t>Normal Probability Distribution</a:t>
            </a:r>
          </a:p>
        </p:txBody>
      </p:sp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1270271" y="1282868"/>
            <a:ext cx="9543665" cy="1441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entire family of normal probability distributions is defined by its</a:t>
            </a:r>
            <a:r>
              <a:rPr lang="en-US" sz="28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mean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effectLst/>
                <a:latin typeface="Symbol" panose="05050102010706020507" pitchFamily="18" charset="2"/>
                <a:cs typeface="Arial" panose="020B0604020202020204" pitchFamily="34" charset="0"/>
              </a:rPr>
              <a:t>m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and its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standard deviation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effectLst/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.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935693" y="1063171"/>
            <a:ext cx="4759164" cy="460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Characteristics</a:t>
            </a:r>
            <a:r>
              <a:rPr lang="en-US" sz="28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148494" name="Freeform 14"/>
          <p:cNvSpPr>
            <a:spLocks/>
          </p:cNvSpPr>
          <p:nvPr/>
        </p:nvSpPr>
        <p:spPr bwMode="auto">
          <a:xfrm>
            <a:off x="3309906" y="2967207"/>
            <a:ext cx="5236347" cy="1862137"/>
          </a:xfrm>
          <a:custGeom>
            <a:avLst/>
            <a:gdLst/>
            <a:ahLst/>
            <a:cxnLst>
              <a:cxn ang="0">
                <a:pos x="1209" y="12"/>
              </a:cxn>
              <a:cxn ang="0">
                <a:pos x="1132" y="66"/>
              </a:cxn>
              <a:cxn ang="0">
                <a:pos x="1082" y="131"/>
              </a:cxn>
              <a:cxn ang="0">
                <a:pos x="1040" y="197"/>
              </a:cxn>
              <a:cxn ang="0">
                <a:pos x="1003" y="262"/>
              </a:cxn>
              <a:cxn ang="0">
                <a:pos x="975" y="320"/>
              </a:cxn>
              <a:cxn ang="0">
                <a:pos x="941" y="395"/>
              </a:cxn>
              <a:cxn ang="0">
                <a:pos x="910" y="462"/>
              </a:cxn>
              <a:cxn ang="0">
                <a:pos x="881" y="528"/>
              </a:cxn>
              <a:cxn ang="0">
                <a:pos x="856" y="591"/>
              </a:cxn>
              <a:cxn ang="0">
                <a:pos x="826" y="663"/>
              </a:cxn>
              <a:cxn ang="0">
                <a:pos x="796" y="727"/>
              </a:cxn>
              <a:cxn ang="0">
                <a:pos x="765" y="790"/>
              </a:cxn>
              <a:cxn ang="0">
                <a:pos x="717" y="862"/>
              </a:cxn>
              <a:cxn ang="0">
                <a:pos x="653" y="932"/>
              </a:cxn>
              <a:cxn ang="0">
                <a:pos x="592" y="981"/>
              </a:cxn>
              <a:cxn ang="0">
                <a:pos x="506" y="1031"/>
              </a:cxn>
              <a:cxn ang="0">
                <a:pos x="423" y="1063"/>
              </a:cxn>
              <a:cxn ang="0">
                <a:pos x="333" y="1089"/>
              </a:cxn>
              <a:cxn ang="0">
                <a:pos x="258" y="1108"/>
              </a:cxn>
              <a:cxn ang="0">
                <a:pos x="155" y="1129"/>
              </a:cxn>
              <a:cxn ang="0">
                <a:pos x="54" y="1146"/>
              </a:cxn>
              <a:cxn ang="0">
                <a:pos x="2480" y="1170"/>
              </a:cxn>
              <a:cxn ang="0">
                <a:pos x="2395" y="1143"/>
              </a:cxn>
              <a:cxn ang="0">
                <a:pos x="2341" y="1132"/>
              </a:cxn>
              <a:cxn ang="0">
                <a:pos x="2224" y="1104"/>
              </a:cxn>
              <a:cxn ang="0">
                <a:pos x="2118" y="1071"/>
              </a:cxn>
              <a:cxn ang="0">
                <a:pos x="2011" y="1029"/>
              </a:cxn>
              <a:cxn ang="0">
                <a:pos x="1980" y="1013"/>
              </a:cxn>
              <a:cxn ang="0">
                <a:pos x="1914" y="969"/>
              </a:cxn>
              <a:cxn ang="0">
                <a:pos x="1859" y="915"/>
              </a:cxn>
              <a:cxn ang="0">
                <a:pos x="1801" y="845"/>
              </a:cxn>
              <a:cxn ang="0">
                <a:pos x="1765" y="792"/>
              </a:cxn>
              <a:cxn ang="0">
                <a:pos x="1735" y="729"/>
              </a:cxn>
              <a:cxn ang="0">
                <a:pos x="1710" y="674"/>
              </a:cxn>
              <a:cxn ang="0">
                <a:pos x="1686" y="619"/>
              </a:cxn>
              <a:cxn ang="0">
                <a:pos x="1651" y="546"/>
              </a:cxn>
              <a:cxn ang="0">
                <a:pos x="1618" y="476"/>
              </a:cxn>
              <a:cxn ang="0">
                <a:pos x="1580" y="397"/>
              </a:cxn>
              <a:cxn ang="0">
                <a:pos x="1543" y="322"/>
              </a:cxn>
              <a:cxn ang="0">
                <a:pos x="1506" y="251"/>
              </a:cxn>
              <a:cxn ang="0">
                <a:pos x="1479" y="203"/>
              </a:cxn>
              <a:cxn ang="0">
                <a:pos x="1449" y="150"/>
              </a:cxn>
              <a:cxn ang="0">
                <a:pos x="1423" y="114"/>
              </a:cxn>
              <a:cxn ang="0">
                <a:pos x="1407" y="95"/>
              </a:cxn>
              <a:cxn ang="0">
                <a:pos x="1378" y="62"/>
              </a:cxn>
              <a:cxn ang="0">
                <a:pos x="1341" y="30"/>
              </a:cxn>
              <a:cxn ang="0">
                <a:pos x="1286" y="4"/>
              </a:cxn>
            </a:cxnLst>
            <a:rect l="0" t="0" r="r" b="b"/>
            <a:pathLst>
              <a:path w="2480" h="1173">
                <a:moveTo>
                  <a:pt x="1260" y="0"/>
                </a:moveTo>
                <a:lnTo>
                  <a:pt x="1236" y="5"/>
                </a:lnTo>
                <a:lnTo>
                  <a:pt x="1209" y="12"/>
                </a:lnTo>
                <a:lnTo>
                  <a:pt x="1179" y="27"/>
                </a:lnTo>
                <a:lnTo>
                  <a:pt x="1155" y="45"/>
                </a:lnTo>
                <a:lnTo>
                  <a:pt x="1132" y="66"/>
                </a:lnTo>
                <a:lnTo>
                  <a:pt x="1114" y="85"/>
                </a:lnTo>
                <a:lnTo>
                  <a:pt x="1099" y="106"/>
                </a:lnTo>
                <a:lnTo>
                  <a:pt x="1082" y="131"/>
                </a:lnTo>
                <a:lnTo>
                  <a:pt x="1070" y="149"/>
                </a:lnTo>
                <a:lnTo>
                  <a:pt x="1054" y="175"/>
                </a:lnTo>
                <a:lnTo>
                  <a:pt x="1040" y="197"/>
                </a:lnTo>
                <a:lnTo>
                  <a:pt x="1024" y="223"/>
                </a:lnTo>
                <a:lnTo>
                  <a:pt x="1015" y="240"/>
                </a:lnTo>
                <a:lnTo>
                  <a:pt x="1003" y="262"/>
                </a:lnTo>
                <a:lnTo>
                  <a:pt x="994" y="282"/>
                </a:lnTo>
                <a:lnTo>
                  <a:pt x="984" y="300"/>
                </a:lnTo>
                <a:lnTo>
                  <a:pt x="975" y="320"/>
                </a:lnTo>
                <a:lnTo>
                  <a:pt x="964" y="344"/>
                </a:lnTo>
                <a:lnTo>
                  <a:pt x="951" y="373"/>
                </a:lnTo>
                <a:lnTo>
                  <a:pt x="941" y="395"/>
                </a:lnTo>
                <a:lnTo>
                  <a:pt x="933" y="412"/>
                </a:lnTo>
                <a:lnTo>
                  <a:pt x="921" y="437"/>
                </a:lnTo>
                <a:lnTo>
                  <a:pt x="910" y="462"/>
                </a:lnTo>
                <a:lnTo>
                  <a:pt x="902" y="479"/>
                </a:lnTo>
                <a:lnTo>
                  <a:pt x="890" y="506"/>
                </a:lnTo>
                <a:lnTo>
                  <a:pt x="881" y="528"/>
                </a:lnTo>
                <a:lnTo>
                  <a:pt x="873" y="549"/>
                </a:lnTo>
                <a:lnTo>
                  <a:pt x="865" y="570"/>
                </a:lnTo>
                <a:lnTo>
                  <a:pt x="856" y="591"/>
                </a:lnTo>
                <a:lnTo>
                  <a:pt x="848" y="612"/>
                </a:lnTo>
                <a:lnTo>
                  <a:pt x="839" y="633"/>
                </a:lnTo>
                <a:lnTo>
                  <a:pt x="826" y="663"/>
                </a:lnTo>
                <a:lnTo>
                  <a:pt x="814" y="690"/>
                </a:lnTo>
                <a:lnTo>
                  <a:pt x="805" y="708"/>
                </a:lnTo>
                <a:lnTo>
                  <a:pt x="796" y="727"/>
                </a:lnTo>
                <a:lnTo>
                  <a:pt x="787" y="747"/>
                </a:lnTo>
                <a:lnTo>
                  <a:pt x="778" y="765"/>
                </a:lnTo>
                <a:lnTo>
                  <a:pt x="765" y="790"/>
                </a:lnTo>
                <a:lnTo>
                  <a:pt x="751" y="814"/>
                </a:lnTo>
                <a:lnTo>
                  <a:pt x="735" y="838"/>
                </a:lnTo>
                <a:lnTo>
                  <a:pt x="717" y="862"/>
                </a:lnTo>
                <a:lnTo>
                  <a:pt x="699" y="885"/>
                </a:lnTo>
                <a:lnTo>
                  <a:pt x="677" y="907"/>
                </a:lnTo>
                <a:lnTo>
                  <a:pt x="653" y="932"/>
                </a:lnTo>
                <a:lnTo>
                  <a:pt x="636" y="947"/>
                </a:lnTo>
                <a:lnTo>
                  <a:pt x="616" y="963"/>
                </a:lnTo>
                <a:lnTo>
                  <a:pt x="592" y="981"/>
                </a:lnTo>
                <a:lnTo>
                  <a:pt x="572" y="994"/>
                </a:lnTo>
                <a:lnTo>
                  <a:pt x="546" y="1009"/>
                </a:lnTo>
                <a:lnTo>
                  <a:pt x="506" y="1031"/>
                </a:lnTo>
                <a:lnTo>
                  <a:pt x="472" y="1045"/>
                </a:lnTo>
                <a:lnTo>
                  <a:pt x="446" y="1054"/>
                </a:lnTo>
                <a:lnTo>
                  <a:pt x="423" y="1063"/>
                </a:lnTo>
                <a:lnTo>
                  <a:pt x="393" y="1073"/>
                </a:lnTo>
                <a:lnTo>
                  <a:pt x="363" y="1082"/>
                </a:lnTo>
                <a:lnTo>
                  <a:pt x="333" y="1089"/>
                </a:lnTo>
                <a:lnTo>
                  <a:pt x="310" y="1095"/>
                </a:lnTo>
                <a:lnTo>
                  <a:pt x="282" y="1102"/>
                </a:lnTo>
                <a:lnTo>
                  <a:pt x="258" y="1108"/>
                </a:lnTo>
                <a:lnTo>
                  <a:pt x="226" y="1115"/>
                </a:lnTo>
                <a:lnTo>
                  <a:pt x="183" y="1123"/>
                </a:lnTo>
                <a:lnTo>
                  <a:pt x="155" y="1129"/>
                </a:lnTo>
                <a:lnTo>
                  <a:pt x="130" y="1134"/>
                </a:lnTo>
                <a:lnTo>
                  <a:pt x="109" y="1137"/>
                </a:lnTo>
                <a:lnTo>
                  <a:pt x="54" y="1146"/>
                </a:lnTo>
                <a:lnTo>
                  <a:pt x="3" y="1158"/>
                </a:lnTo>
                <a:lnTo>
                  <a:pt x="0" y="1173"/>
                </a:lnTo>
                <a:lnTo>
                  <a:pt x="2480" y="1170"/>
                </a:lnTo>
                <a:lnTo>
                  <a:pt x="2454" y="1161"/>
                </a:lnTo>
                <a:lnTo>
                  <a:pt x="2427" y="1152"/>
                </a:lnTo>
                <a:lnTo>
                  <a:pt x="2395" y="1143"/>
                </a:lnTo>
                <a:lnTo>
                  <a:pt x="2361" y="1138"/>
                </a:lnTo>
                <a:lnTo>
                  <a:pt x="2320" y="1129"/>
                </a:lnTo>
                <a:lnTo>
                  <a:pt x="2341" y="1132"/>
                </a:lnTo>
                <a:lnTo>
                  <a:pt x="2295" y="1123"/>
                </a:lnTo>
                <a:lnTo>
                  <a:pt x="2268" y="1116"/>
                </a:lnTo>
                <a:lnTo>
                  <a:pt x="2224" y="1104"/>
                </a:lnTo>
                <a:lnTo>
                  <a:pt x="2184" y="1092"/>
                </a:lnTo>
                <a:lnTo>
                  <a:pt x="2150" y="1081"/>
                </a:lnTo>
                <a:lnTo>
                  <a:pt x="2118" y="1071"/>
                </a:lnTo>
                <a:lnTo>
                  <a:pt x="2082" y="1059"/>
                </a:lnTo>
                <a:lnTo>
                  <a:pt x="2051" y="1047"/>
                </a:lnTo>
                <a:lnTo>
                  <a:pt x="2011" y="1029"/>
                </a:lnTo>
                <a:lnTo>
                  <a:pt x="1994" y="1020"/>
                </a:lnTo>
                <a:lnTo>
                  <a:pt x="1993" y="1020"/>
                </a:lnTo>
                <a:lnTo>
                  <a:pt x="1980" y="1013"/>
                </a:lnTo>
                <a:lnTo>
                  <a:pt x="1956" y="1001"/>
                </a:lnTo>
                <a:lnTo>
                  <a:pt x="1936" y="986"/>
                </a:lnTo>
                <a:lnTo>
                  <a:pt x="1914" y="969"/>
                </a:lnTo>
                <a:lnTo>
                  <a:pt x="1898" y="955"/>
                </a:lnTo>
                <a:lnTo>
                  <a:pt x="1880" y="938"/>
                </a:lnTo>
                <a:lnTo>
                  <a:pt x="1859" y="915"/>
                </a:lnTo>
                <a:lnTo>
                  <a:pt x="1838" y="891"/>
                </a:lnTo>
                <a:lnTo>
                  <a:pt x="1820" y="868"/>
                </a:lnTo>
                <a:lnTo>
                  <a:pt x="1801" y="845"/>
                </a:lnTo>
                <a:lnTo>
                  <a:pt x="1788" y="825"/>
                </a:lnTo>
                <a:lnTo>
                  <a:pt x="1776" y="809"/>
                </a:lnTo>
                <a:lnTo>
                  <a:pt x="1765" y="792"/>
                </a:lnTo>
                <a:lnTo>
                  <a:pt x="1754" y="772"/>
                </a:lnTo>
                <a:lnTo>
                  <a:pt x="1744" y="751"/>
                </a:lnTo>
                <a:lnTo>
                  <a:pt x="1735" y="729"/>
                </a:lnTo>
                <a:lnTo>
                  <a:pt x="1725" y="707"/>
                </a:lnTo>
                <a:lnTo>
                  <a:pt x="1718" y="692"/>
                </a:lnTo>
                <a:lnTo>
                  <a:pt x="1710" y="674"/>
                </a:lnTo>
                <a:lnTo>
                  <a:pt x="1703" y="657"/>
                </a:lnTo>
                <a:lnTo>
                  <a:pt x="1695" y="641"/>
                </a:lnTo>
                <a:lnTo>
                  <a:pt x="1686" y="619"/>
                </a:lnTo>
                <a:lnTo>
                  <a:pt x="1676" y="598"/>
                </a:lnTo>
                <a:lnTo>
                  <a:pt x="1663" y="568"/>
                </a:lnTo>
                <a:lnTo>
                  <a:pt x="1651" y="546"/>
                </a:lnTo>
                <a:lnTo>
                  <a:pt x="1639" y="522"/>
                </a:lnTo>
                <a:lnTo>
                  <a:pt x="1627" y="497"/>
                </a:lnTo>
                <a:lnTo>
                  <a:pt x="1618" y="476"/>
                </a:lnTo>
                <a:lnTo>
                  <a:pt x="1607" y="452"/>
                </a:lnTo>
                <a:lnTo>
                  <a:pt x="1597" y="430"/>
                </a:lnTo>
                <a:lnTo>
                  <a:pt x="1580" y="397"/>
                </a:lnTo>
                <a:lnTo>
                  <a:pt x="1566" y="366"/>
                </a:lnTo>
                <a:lnTo>
                  <a:pt x="1553" y="340"/>
                </a:lnTo>
                <a:lnTo>
                  <a:pt x="1543" y="322"/>
                </a:lnTo>
                <a:lnTo>
                  <a:pt x="1531" y="298"/>
                </a:lnTo>
                <a:lnTo>
                  <a:pt x="1517" y="271"/>
                </a:lnTo>
                <a:lnTo>
                  <a:pt x="1506" y="251"/>
                </a:lnTo>
                <a:lnTo>
                  <a:pt x="1497" y="236"/>
                </a:lnTo>
                <a:lnTo>
                  <a:pt x="1490" y="223"/>
                </a:lnTo>
                <a:lnTo>
                  <a:pt x="1479" y="203"/>
                </a:lnTo>
                <a:lnTo>
                  <a:pt x="1468" y="183"/>
                </a:lnTo>
                <a:lnTo>
                  <a:pt x="1459" y="167"/>
                </a:lnTo>
                <a:lnTo>
                  <a:pt x="1449" y="150"/>
                </a:lnTo>
                <a:lnTo>
                  <a:pt x="1438" y="135"/>
                </a:lnTo>
                <a:lnTo>
                  <a:pt x="1429" y="125"/>
                </a:lnTo>
                <a:lnTo>
                  <a:pt x="1423" y="114"/>
                </a:lnTo>
                <a:lnTo>
                  <a:pt x="1417" y="107"/>
                </a:lnTo>
                <a:lnTo>
                  <a:pt x="1411" y="99"/>
                </a:lnTo>
                <a:lnTo>
                  <a:pt x="1407" y="95"/>
                </a:lnTo>
                <a:lnTo>
                  <a:pt x="1399" y="86"/>
                </a:lnTo>
                <a:lnTo>
                  <a:pt x="1389" y="74"/>
                </a:lnTo>
                <a:lnTo>
                  <a:pt x="1378" y="62"/>
                </a:lnTo>
                <a:lnTo>
                  <a:pt x="1366" y="50"/>
                </a:lnTo>
                <a:lnTo>
                  <a:pt x="1354" y="39"/>
                </a:lnTo>
                <a:lnTo>
                  <a:pt x="1341" y="30"/>
                </a:lnTo>
                <a:lnTo>
                  <a:pt x="1327" y="19"/>
                </a:lnTo>
                <a:lnTo>
                  <a:pt x="1306" y="11"/>
                </a:lnTo>
                <a:lnTo>
                  <a:pt x="1286" y="4"/>
                </a:lnTo>
                <a:lnTo>
                  <a:pt x="1261" y="0"/>
                </a:lnTo>
              </a:path>
            </a:pathLst>
          </a:custGeom>
          <a:solidFill>
            <a:schemeClr val="bg1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496" name="Line 16"/>
          <p:cNvSpPr>
            <a:spLocks noChangeShapeType="1"/>
          </p:cNvSpPr>
          <p:nvPr/>
        </p:nvSpPr>
        <p:spPr bwMode="auto">
          <a:xfrm>
            <a:off x="6058988" y="4718219"/>
            <a:ext cx="0" cy="23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497" name="Text Box 17"/>
          <p:cNvSpPr txBox="1">
            <a:spLocks noChangeArrowheads="1"/>
          </p:cNvSpPr>
          <p:nvPr/>
        </p:nvSpPr>
        <p:spPr bwMode="auto">
          <a:xfrm>
            <a:off x="7180768" y="3095793"/>
            <a:ext cx="283443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Standard Deviation </a:t>
            </a:r>
            <a:r>
              <a:rPr lang="en-US" i="1" dirty="0">
                <a:solidFill>
                  <a:srgbClr val="000000"/>
                </a:solidFill>
                <a:effectLst/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48498" name="Text Box 18"/>
          <p:cNvSpPr txBox="1">
            <a:spLocks noChangeArrowheads="1"/>
          </p:cNvSpPr>
          <p:nvPr/>
        </p:nvSpPr>
        <p:spPr bwMode="auto">
          <a:xfrm>
            <a:off x="5462353" y="4965869"/>
            <a:ext cx="113204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 </a:t>
            </a:r>
            <a:r>
              <a:rPr lang="en-US" i="1" dirty="0">
                <a:solidFill>
                  <a:srgbClr val="000000"/>
                </a:solidFill>
                <a:effectLst/>
                <a:latin typeface="Symbol" panose="05050102010706020507" pitchFamily="18" charset="2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48499" name="Text Box 19"/>
          <p:cNvSpPr txBox="1">
            <a:spLocks noChangeArrowheads="1"/>
          </p:cNvSpPr>
          <p:nvPr/>
        </p:nvSpPr>
        <p:spPr bwMode="auto">
          <a:xfrm>
            <a:off x="9031519" y="4602331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48493" name="Line 13"/>
          <p:cNvSpPr>
            <a:spLocks noChangeShapeType="1"/>
          </p:cNvSpPr>
          <p:nvPr/>
        </p:nvSpPr>
        <p:spPr bwMode="auto">
          <a:xfrm>
            <a:off x="2866506" y="4824581"/>
            <a:ext cx="610625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902847" y="632259"/>
            <a:ext cx="10337562" cy="579963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effectLst/>
              </a:rPr>
              <a:t>Normal Probability Distribution</a:t>
            </a:r>
          </a:p>
        </p:txBody>
      </p:sp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1281987" y="1466413"/>
            <a:ext cx="9543665" cy="10033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highest point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on the normal curve is at the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mean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, which is also the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median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and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mode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935692" y="1117601"/>
            <a:ext cx="4662038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Characteristics</a:t>
            </a:r>
            <a:endParaRPr lang="en-US" sz="2800" dirty="0">
              <a:solidFill>
                <a:srgbClr val="000000"/>
              </a:solidFill>
              <a:effectLst/>
              <a:latin typeface="+mn-lt"/>
              <a:cs typeface="Arial" panose="020B0604020202020204" pitchFamily="34" charset="0"/>
            </a:endParaRPr>
          </a:p>
        </p:txBody>
      </p:sp>
      <p:sp>
        <p:nvSpPr>
          <p:cNvPr id="149511" name="Freeform 7"/>
          <p:cNvSpPr>
            <a:spLocks/>
          </p:cNvSpPr>
          <p:nvPr/>
        </p:nvSpPr>
        <p:spPr bwMode="auto">
          <a:xfrm>
            <a:off x="3427136" y="2530652"/>
            <a:ext cx="5236347" cy="1862137"/>
          </a:xfrm>
          <a:custGeom>
            <a:avLst/>
            <a:gdLst/>
            <a:ahLst/>
            <a:cxnLst>
              <a:cxn ang="0">
                <a:pos x="1209" y="12"/>
              </a:cxn>
              <a:cxn ang="0">
                <a:pos x="1132" y="66"/>
              </a:cxn>
              <a:cxn ang="0">
                <a:pos x="1082" y="131"/>
              </a:cxn>
              <a:cxn ang="0">
                <a:pos x="1040" y="197"/>
              </a:cxn>
              <a:cxn ang="0">
                <a:pos x="1003" y="262"/>
              </a:cxn>
              <a:cxn ang="0">
                <a:pos x="975" y="320"/>
              </a:cxn>
              <a:cxn ang="0">
                <a:pos x="941" y="395"/>
              </a:cxn>
              <a:cxn ang="0">
                <a:pos x="910" y="462"/>
              </a:cxn>
              <a:cxn ang="0">
                <a:pos x="881" y="528"/>
              </a:cxn>
              <a:cxn ang="0">
                <a:pos x="856" y="591"/>
              </a:cxn>
              <a:cxn ang="0">
                <a:pos x="826" y="663"/>
              </a:cxn>
              <a:cxn ang="0">
                <a:pos x="796" y="727"/>
              </a:cxn>
              <a:cxn ang="0">
                <a:pos x="765" y="790"/>
              </a:cxn>
              <a:cxn ang="0">
                <a:pos x="717" y="862"/>
              </a:cxn>
              <a:cxn ang="0">
                <a:pos x="653" y="932"/>
              </a:cxn>
              <a:cxn ang="0">
                <a:pos x="592" y="981"/>
              </a:cxn>
              <a:cxn ang="0">
                <a:pos x="506" y="1031"/>
              </a:cxn>
              <a:cxn ang="0">
                <a:pos x="423" y="1063"/>
              </a:cxn>
              <a:cxn ang="0">
                <a:pos x="333" y="1089"/>
              </a:cxn>
              <a:cxn ang="0">
                <a:pos x="258" y="1108"/>
              </a:cxn>
              <a:cxn ang="0">
                <a:pos x="155" y="1129"/>
              </a:cxn>
              <a:cxn ang="0">
                <a:pos x="54" y="1146"/>
              </a:cxn>
              <a:cxn ang="0">
                <a:pos x="2480" y="1170"/>
              </a:cxn>
              <a:cxn ang="0">
                <a:pos x="2395" y="1143"/>
              </a:cxn>
              <a:cxn ang="0">
                <a:pos x="2341" y="1132"/>
              </a:cxn>
              <a:cxn ang="0">
                <a:pos x="2224" y="1104"/>
              </a:cxn>
              <a:cxn ang="0">
                <a:pos x="2118" y="1071"/>
              </a:cxn>
              <a:cxn ang="0">
                <a:pos x="2011" y="1029"/>
              </a:cxn>
              <a:cxn ang="0">
                <a:pos x="1980" y="1013"/>
              </a:cxn>
              <a:cxn ang="0">
                <a:pos x="1914" y="969"/>
              </a:cxn>
              <a:cxn ang="0">
                <a:pos x="1859" y="915"/>
              </a:cxn>
              <a:cxn ang="0">
                <a:pos x="1801" y="845"/>
              </a:cxn>
              <a:cxn ang="0">
                <a:pos x="1765" y="792"/>
              </a:cxn>
              <a:cxn ang="0">
                <a:pos x="1735" y="729"/>
              </a:cxn>
              <a:cxn ang="0">
                <a:pos x="1710" y="674"/>
              </a:cxn>
              <a:cxn ang="0">
                <a:pos x="1686" y="619"/>
              </a:cxn>
              <a:cxn ang="0">
                <a:pos x="1651" y="546"/>
              </a:cxn>
              <a:cxn ang="0">
                <a:pos x="1618" y="476"/>
              </a:cxn>
              <a:cxn ang="0">
                <a:pos x="1580" y="397"/>
              </a:cxn>
              <a:cxn ang="0">
                <a:pos x="1543" y="322"/>
              </a:cxn>
              <a:cxn ang="0">
                <a:pos x="1506" y="251"/>
              </a:cxn>
              <a:cxn ang="0">
                <a:pos x="1479" y="203"/>
              </a:cxn>
              <a:cxn ang="0">
                <a:pos x="1449" y="150"/>
              </a:cxn>
              <a:cxn ang="0">
                <a:pos x="1423" y="114"/>
              </a:cxn>
              <a:cxn ang="0">
                <a:pos x="1407" y="95"/>
              </a:cxn>
              <a:cxn ang="0">
                <a:pos x="1378" y="62"/>
              </a:cxn>
              <a:cxn ang="0">
                <a:pos x="1341" y="30"/>
              </a:cxn>
              <a:cxn ang="0">
                <a:pos x="1286" y="4"/>
              </a:cxn>
            </a:cxnLst>
            <a:rect l="0" t="0" r="r" b="b"/>
            <a:pathLst>
              <a:path w="2480" h="1173">
                <a:moveTo>
                  <a:pt x="1260" y="0"/>
                </a:moveTo>
                <a:lnTo>
                  <a:pt x="1236" y="5"/>
                </a:lnTo>
                <a:lnTo>
                  <a:pt x="1209" y="12"/>
                </a:lnTo>
                <a:lnTo>
                  <a:pt x="1179" y="27"/>
                </a:lnTo>
                <a:lnTo>
                  <a:pt x="1155" y="45"/>
                </a:lnTo>
                <a:lnTo>
                  <a:pt x="1132" y="66"/>
                </a:lnTo>
                <a:lnTo>
                  <a:pt x="1114" y="85"/>
                </a:lnTo>
                <a:lnTo>
                  <a:pt x="1099" y="106"/>
                </a:lnTo>
                <a:lnTo>
                  <a:pt x="1082" y="131"/>
                </a:lnTo>
                <a:lnTo>
                  <a:pt x="1070" y="149"/>
                </a:lnTo>
                <a:lnTo>
                  <a:pt x="1054" y="175"/>
                </a:lnTo>
                <a:lnTo>
                  <a:pt x="1040" y="197"/>
                </a:lnTo>
                <a:lnTo>
                  <a:pt x="1024" y="223"/>
                </a:lnTo>
                <a:lnTo>
                  <a:pt x="1015" y="240"/>
                </a:lnTo>
                <a:lnTo>
                  <a:pt x="1003" y="262"/>
                </a:lnTo>
                <a:lnTo>
                  <a:pt x="994" y="282"/>
                </a:lnTo>
                <a:lnTo>
                  <a:pt x="984" y="300"/>
                </a:lnTo>
                <a:lnTo>
                  <a:pt x="975" y="320"/>
                </a:lnTo>
                <a:lnTo>
                  <a:pt x="964" y="344"/>
                </a:lnTo>
                <a:lnTo>
                  <a:pt x="951" y="373"/>
                </a:lnTo>
                <a:lnTo>
                  <a:pt x="941" y="395"/>
                </a:lnTo>
                <a:lnTo>
                  <a:pt x="933" y="412"/>
                </a:lnTo>
                <a:lnTo>
                  <a:pt x="921" y="437"/>
                </a:lnTo>
                <a:lnTo>
                  <a:pt x="910" y="462"/>
                </a:lnTo>
                <a:lnTo>
                  <a:pt x="902" y="479"/>
                </a:lnTo>
                <a:lnTo>
                  <a:pt x="890" y="506"/>
                </a:lnTo>
                <a:lnTo>
                  <a:pt x="881" y="528"/>
                </a:lnTo>
                <a:lnTo>
                  <a:pt x="873" y="549"/>
                </a:lnTo>
                <a:lnTo>
                  <a:pt x="865" y="570"/>
                </a:lnTo>
                <a:lnTo>
                  <a:pt x="856" y="591"/>
                </a:lnTo>
                <a:lnTo>
                  <a:pt x="848" y="612"/>
                </a:lnTo>
                <a:lnTo>
                  <a:pt x="839" y="633"/>
                </a:lnTo>
                <a:lnTo>
                  <a:pt x="826" y="663"/>
                </a:lnTo>
                <a:lnTo>
                  <a:pt x="814" y="690"/>
                </a:lnTo>
                <a:lnTo>
                  <a:pt x="805" y="708"/>
                </a:lnTo>
                <a:lnTo>
                  <a:pt x="796" y="727"/>
                </a:lnTo>
                <a:lnTo>
                  <a:pt x="787" y="747"/>
                </a:lnTo>
                <a:lnTo>
                  <a:pt x="778" y="765"/>
                </a:lnTo>
                <a:lnTo>
                  <a:pt x="765" y="790"/>
                </a:lnTo>
                <a:lnTo>
                  <a:pt x="751" y="814"/>
                </a:lnTo>
                <a:lnTo>
                  <a:pt x="735" y="838"/>
                </a:lnTo>
                <a:lnTo>
                  <a:pt x="717" y="862"/>
                </a:lnTo>
                <a:lnTo>
                  <a:pt x="699" y="885"/>
                </a:lnTo>
                <a:lnTo>
                  <a:pt x="677" y="907"/>
                </a:lnTo>
                <a:lnTo>
                  <a:pt x="653" y="932"/>
                </a:lnTo>
                <a:lnTo>
                  <a:pt x="636" y="947"/>
                </a:lnTo>
                <a:lnTo>
                  <a:pt x="616" y="963"/>
                </a:lnTo>
                <a:lnTo>
                  <a:pt x="592" y="981"/>
                </a:lnTo>
                <a:lnTo>
                  <a:pt x="572" y="994"/>
                </a:lnTo>
                <a:lnTo>
                  <a:pt x="546" y="1009"/>
                </a:lnTo>
                <a:lnTo>
                  <a:pt x="506" y="1031"/>
                </a:lnTo>
                <a:lnTo>
                  <a:pt x="472" y="1045"/>
                </a:lnTo>
                <a:lnTo>
                  <a:pt x="446" y="1054"/>
                </a:lnTo>
                <a:lnTo>
                  <a:pt x="423" y="1063"/>
                </a:lnTo>
                <a:lnTo>
                  <a:pt x="393" y="1073"/>
                </a:lnTo>
                <a:lnTo>
                  <a:pt x="363" y="1082"/>
                </a:lnTo>
                <a:lnTo>
                  <a:pt x="333" y="1089"/>
                </a:lnTo>
                <a:lnTo>
                  <a:pt x="310" y="1095"/>
                </a:lnTo>
                <a:lnTo>
                  <a:pt x="282" y="1102"/>
                </a:lnTo>
                <a:lnTo>
                  <a:pt x="258" y="1108"/>
                </a:lnTo>
                <a:lnTo>
                  <a:pt x="226" y="1115"/>
                </a:lnTo>
                <a:lnTo>
                  <a:pt x="183" y="1123"/>
                </a:lnTo>
                <a:lnTo>
                  <a:pt x="155" y="1129"/>
                </a:lnTo>
                <a:lnTo>
                  <a:pt x="130" y="1134"/>
                </a:lnTo>
                <a:lnTo>
                  <a:pt x="109" y="1137"/>
                </a:lnTo>
                <a:lnTo>
                  <a:pt x="54" y="1146"/>
                </a:lnTo>
                <a:lnTo>
                  <a:pt x="3" y="1158"/>
                </a:lnTo>
                <a:lnTo>
                  <a:pt x="0" y="1173"/>
                </a:lnTo>
                <a:lnTo>
                  <a:pt x="2480" y="1170"/>
                </a:lnTo>
                <a:lnTo>
                  <a:pt x="2454" y="1161"/>
                </a:lnTo>
                <a:lnTo>
                  <a:pt x="2427" y="1152"/>
                </a:lnTo>
                <a:lnTo>
                  <a:pt x="2395" y="1143"/>
                </a:lnTo>
                <a:lnTo>
                  <a:pt x="2361" y="1138"/>
                </a:lnTo>
                <a:lnTo>
                  <a:pt x="2320" y="1129"/>
                </a:lnTo>
                <a:lnTo>
                  <a:pt x="2341" y="1132"/>
                </a:lnTo>
                <a:lnTo>
                  <a:pt x="2295" y="1123"/>
                </a:lnTo>
                <a:lnTo>
                  <a:pt x="2268" y="1116"/>
                </a:lnTo>
                <a:lnTo>
                  <a:pt x="2224" y="1104"/>
                </a:lnTo>
                <a:lnTo>
                  <a:pt x="2184" y="1092"/>
                </a:lnTo>
                <a:lnTo>
                  <a:pt x="2150" y="1081"/>
                </a:lnTo>
                <a:lnTo>
                  <a:pt x="2118" y="1071"/>
                </a:lnTo>
                <a:lnTo>
                  <a:pt x="2082" y="1059"/>
                </a:lnTo>
                <a:lnTo>
                  <a:pt x="2051" y="1047"/>
                </a:lnTo>
                <a:lnTo>
                  <a:pt x="2011" y="1029"/>
                </a:lnTo>
                <a:lnTo>
                  <a:pt x="1994" y="1020"/>
                </a:lnTo>
                <a:lnTo>
                  <a:pt x="1993" y="1020"/>
                </a:lnTo>
                <a:lnTo>
                  <a:pt x="1980" y="1013"/>
                </a:lnTo>
                <a:lnTo>
                  <a:pt x="1956" y="1001"/>
                </a:lnTo>
                <a:lnTo>
                  <a:pt x="1936" y="986"/>
                </a:lnTo>
                <a:lnTo>
                  <a:pt x="1914" y="969"/>
                </a:lnTo>
                <a:lnTo>
                  <a:pt x="1898" y="955"/>
                </a:lnTo>
                <a:lnTo>
                  <a:pt x="1880" y="938"/>
                </a:lnTo>
                <a:lnTo>
                  <a:pt x="1859" y="915"/>
                </a:lnTo>
                <a:lnTo>
                  <a:pt x="1838" y="891"/>
                </a:lnTo>
                <a:lnTo>
                  <a:pt x="1820" y="868"/>
                </a:lnTo>
                <a:lnTo>
                  <a:pt x="1801" y="845"/>
                </a:lnTo>
                <a:lnTo>
                  <a:pt x="1788" y="825"/>
                </a:lnTo>
                <a:lnTo>
                  <a:pt x="1776" y="809"/>
                </a:lnTo>
                <a:lnTo>
                  <a:pt x="1765" y="792"/>
                </a:lnTo>
                <a:lnTo>
                  <a:pt x="1754" y="772"/>
                </a:lnTo>
                <a:lnTo>
                  <a:pt x="1744" y="751"/>
                </a:lnTo>
                <a:lnTo>
                  <a:pt x="1735" y="729"/>
                </a:lnTo>
                <a:lnTo>
                  <a:pt x="1725" y="707"/>
                </a:lnTo>
                <a:lnTo>
                  <a:pt x="1718" y="692"/>
                </a:lnTo>
                <a:lnTo>
                  <a:pt x="1710" y="674"/>
                </a:lnTo>
                <a:lnTo>
                  <a:pt x="1703" y="657"/>
                </a:lnTo>
                <a:lnTo>
                  <a:pt x="1695" y="641"/>
                </a:lnTo>
                <a:lnTo>
                  <a:pt x="1686" y="619"/>
                </a:lnTo>
                <a:lnTo>
                  <a:pt x="1676" y="598"/>
                </a:lnTo>
                <a:lnTo>
                  <a:pt x="1663" y="568"/>
                </a:lnTo>
                <a:lnTo>
                  <a:pt x="1651" y="546"/>
                </a:lnTo>
                <a:lnTo>
                  <a:pt x="1639" y="522"/>
                </a:lnTo>
                <a:lnTo>
                  <a:pt x="1627" y="497"/>
                </a:lnTo>
                <a:lnTo>
                  <a:pt x="1618" y="476"/>
                </a:lnTo>
                <a:lnTo>
                  <a:pt x="1607" y="452"/>
                </a:lnTo>
                <a:lnTo>
                  <a:pt x="1597" y="430"/>
                </a:lnTo>
                <a:lnTo>
                  <a:pt x="1580" y="397"/>
                </a:lnTo>
                <a:lnTo>
                  <a:pt x="1566" y="366"/>
                </a:lnTo>
                <a:lnTo>
                  <a:pt x="1553" y="340"/>
                </a:lnTo>
                <a:lnTo>
                  <a:pt x="1543" y="322"/>
                </a:lnTo>
                <a:lnTo>
                  <a:pt x="1531" y="298"/>
                </a:lnTo>
                <a:lnTo>
                  <a:pt x="1517" y="271"/>
                </a:lnTo>
                <a:lnTo>
                  <a:pt x="1506" y="251"/>
                </a:lnTo>
                <a:lnTo>
                  <a:pt x="1497" y="236"/>
                </a:lnTo>
                <a:lnTo>
                  <a:pt x="1490" y="223"/>
                </a:lnTo>
                <a:lnTo>
                  <a:pt x="1479" y="203"/>
                </a:lnTo>
                <a:lnTo>
                  <a:pt x="1468" y="183"/>
                </a:lnTo>
                <a:lnTo>
                  <a:pt x="1459" y="167"/>
                </a:lnTo>
                <a:lnTo>
                  <a:pt x="1449" y="150"/>
                </a:lnTo>
                <a:lnTo>
                  <a:pt x="1438" y="135"/>
                </a:lnTo>
                <a:lnTo>
                  <a:pt x="1429" y="125"/>
                </a:lnTo>
                <a:lnTo>
                  <a:pt x="1423" y="114"/>
                </a:lnTo>
                <a:lnTo>
                  <a:pt x="1417" y="107"/>
                </a:lnTo>
                <a:lnTo>
                  <a:pt x="1411" y="99"/>
                </a:lnTo>
                <a:lnTo>
                  <a:pt x="1407" y="95"/>
                </a:lnTo>
                <a:lnTo>
                  <a:pt x="1399" y="86"/>
                </a:lnTo>
                <a:lnTo>
                  <a:pt x="1389" y="74"/>
                </a:lnTo>
                <a:lnTo>
                  <a:pt x="1378" y="62"/>
                </a:lnTo>
                <a:lnTo>
                  <a:pt x="1366" y="50"/>
                </a:lnTo>
                <a:lnTo>
                  <a:pt x="1354" y="39"/>
                </a:lnTo>
                <a:lnTo>
                  <a:pt x="1341" y="30"/>
                </a:lnTo>
                <a:lnTo>
                  <a:pt x="1327" y="19"/>
                </a:lnTo>
                <a:lnTo>
                  <a:pt x="1306" y="11"/>
                </a:lnTo>
                <a:lnTo>
                  <a:pt x="1286" y="4"/>
                </a:lnTo>
                <a:lnTo>
                  <a:pt x="1261" y="0"/>
                </a:lnTo>
              </a:path>
            </a:pathLst>
          </a:custGeom>
          <a:solidFill>
            <a:schemeClr val="bg1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512" name="Line 8"/>
          <p:cNvSpPr>
            <a:spLocks noChangeShapeType="1"/>
          </p:cNvSpPr>
          <p:nvPr/>
        </p:nvSpPr>
        <p:spPr bwMode="auto">
          <a:xfrm>
            <a:off x="6100207" y="2535413"/>
            <a:ext cx="0" cy="19431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513" name="Text Box 9"/>
          <p:cNvSpPr txBox="1">
            <a:spLocks noChangeArrowheads="1"/>
          </p:cNvSpPr>
          <p:nvPr/>
        </p:nvSpPr>
        <p:spPr bwMode="auto">
          <a:xfrm>
            <a:off x="9148749" y="4172126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49510" name="Line 6"/>
          <p:cNvSpPr>
            <a:spLocks noChangeShapeType="1"/>
          </p:cNvSpPr>
          <p:nvPr/>
        </p:nvSpPr>
        <p:spPr bwMode="auto">
          <a:xfrm>
            <a:off x="2983736" y="4394376"/>
            <a:ext cx="610625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>
          <a:xfrm>
            <a:off x="902847" y="630585"/>
            <a:ext cx="10337562" cy="579963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effectLst/>
              </a:rPr>
              <a:t>Normal Probability Distribution</a:t>
            </a:r>
          </a:p>
        </p:txBody>
      </p:sp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ChangeArrowheads="1"/>
          </p:cNvSpPr>
          <p:nvPr/>
        </p:nvSpPr>
        <p:spPr bwMode="auto">
          <a:xfrm>
            <a:off x="935693" y="1117600"/>
            <a:ext cx="4835175" cy="490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Characteristics</a:t>
            </a:r>
          </a:p>
        </p:txBody>
      </p:sp>
      <p:sp>
        <p:nvSpPr>
          <p:cNvPr id="134154" name="Line 10"/>
          <p:cNvSpPr>
            <a:spLocks noChangeShapeType="1"/>
          </p:cNvSpPr>
          <p:nvPr/>
        </p:nvSpPr>
        <p:spPr bwMode="auto">
          <a:xfrm>
            <a:off x="5278576" y="4057950"/>
            <a:ext cx="0" cy="23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157" name="Freeform 13"/>
          <p:cNvSpPr>
            <a:spLocks/>
          </p:cNvSpPr>
          <p:nvPr/>
        </p:nvSpPr>
        <p:spPr bwMode="auto">
          <a:xfrm>
            <a:off x="1752487" y="2321224"/>
            <a:ext cx="5058987" cy="1855788"/>
          </a:xfrm>
          <a:custGeom>
            <a:avLst/>
            <a:gdLst/>
            <a:ahLst/>
            <a:cxnLst>
              <a:cxn ang="0">
                <a:pos x="1199" y="12"/>
              </a:cxn>
              <a:cxn ang="0">
                <a:pos x="1122" y="66"/>
              </a:cxn>
              <a:cxn ang="0">
                <a:pos x="1072" y="131"/>
              </a:cxn>
              <a:cxn ang="0">
                <a:pos x="1030" y="197"/>
              </a:cxn>
              <a:cxn ang="0">
                <a:pos x="993" y="262"/>
              </a:cxn>
              <a:cxn ang="0">
                <a:pos x="965" y="320"/>
              </a:cxn>
              <a:cxn ang="0">
                <a:pos x="931" y="395"/>
              </a:cxn>
              <a:cxn ang="0">
                <a:pos x="900" y="462"/>
              </a:cxn>
              <a:cxn ang="0">
                <a:pos x="871" y="528"/>
              </a:cxn>
              <a:cxn ang="0">
                <a:pos x="846" y="591"/>
              </a:cxn>
              <a:cxn ang="0">
                <a:pos x="816" y="663"/>
              </a:cxn>
              <a:cxn ang="0">
                <a:pos x="786" y="727"/>
              </a:cxn>
              <a:cxn ang="0">
                <a:pos x="755" y="790"/>
              </a:cxn>
              <a:cxn ang="0">
                <a:pos x="707" y="862"/>
              </a:cxn>
              <a:cxn ang="0">
                <a:pos x="643" y="932"/>
              </a:cxn>
              <a:cxn ang="0">
                <a:pos x="582" y="981"/>
              </a:cxn>
              <a:cxn ang="0">
                <a:pos x="496" y="1031"/>
              </a:cxn>
              <a:cxn ang="0">
                <a:pos x="413" y="1063"/>
              </a:cxn>
              <a:cxn ang="0">
                <a:pos x="323" y="1089"/>
              </a:cxn>
              <a:cxn ang="0">
                <a:pos x="248" y="1108"/>
              </a:cxn>
              <a:cxn ang="0">
                <a:pos x="145" y="1129"/>
              </a:cxn>
              <a:cxn ang="0">
                <a:pos x="64" y="1144"/>
              </a:cxn>
              <a:cxn ang="0">
                <a:pos x="2470" y="1170"/>
              </a:cxn>
              <a:cxn ang="0">
                <a:pos x="2385" y="1143"/>
              </a:cxn>
              <a:cxn ang="0">
                <a:pos x="2331" y="1132"/>
              </a:cxn>
              <a:cxn ang="0">
                <a:pos x="2214" y="1104"/>
              </a:cxn>
              <a:cxn ang="0">
                <a:pos x="2108" y="1071"/>
              </a:cxn>
              <a:cxn ang="0">
                <a:pos x="2001" y="1029"/>
              </a:cxn>
              <a:cxn ang="0">
                <a:pos x="1970" y="1013"/>
              </a:cxn>
              <a:cxn ang="0">
                <a:pos x="1904" y="969"/>
              </a:cxn>
              <a:cxn ang="0">
                <a:pos x="1849" y="915"/>
              </a:cxn>
              <a:cxn ang="0">
                <a:pos x="1791" y="845"/>
              </a:cxn>
              <a:cxn ang="0">
                <a:pos x="1755" y="792"/>
              </a:cxn>
              <a:cxn ang="0">
                <a:pos x="1725" y="729"/>
              </a:cxn>
              <a:cxn ang="0">
                <a:pos x="1700" y="674"/>
              </a:cxn>
              <a:cxn ang="0">
                <a:pos x="1676" y="619"/>
              </a:cxn>
              <a:cxn ang="0">
                <a:pos x="1641" y="546"/>
              </a:cxn>
              <a:cxn ang="0">
                <a:pos x="1608" y="476"/>
              </a:cxn>
              <a:cxn ang="0">
                <a:pos x="1570" y="397"/>
              </a:cxn>
              <a:cxn ang="0">
                <a:pos x="1533" y="322"/>
              </a:cxn>
              <a:cxn ang="0">
                <a:pos x="1496" y="251"/>
              </a:cxn>
              <a:cxn ang="0">
                <a:pos x="1469" y="203"/>
              </a:cxn>
              <a:cxn ang="0">
                <a:pos x="1439" y="150"/>
              </a:cxn>
              <a:cxn ang="0">
                <a:pos x="1413" y="114"/>
              </a:cxn>
              <a:cxn ang="0">
                <a:pos x="1397" y="95"/>
              </a:cxn>
              <a:cxn ang="0">
                <a:pos x="1368" y="62"/>
              </a:cxn>
              <a:cxn ang="0">
                <a:pos x="1331" y="30"/>
              </a:cxn>
              <a:cxn ang="0">
                <a:pos x="1276" y="4"/>
              </a:cxn>
            </a:cxnLst>
            <a:rect l="0" t="0" r="r" b="b"/>
            <a:pathLst>
              <a:path w="2470" h="1171">
                <a:moveTo>
                  <a:pt x="1250" y="0"/>
                </a:moveTo>
                <a:lnTo>
                  <a:pt x="1226" y="5"/>
                </a:lnTo>
                <a:lnTo>
                  <a:pt x="1199" y="12"/>
                </a:lnTo>
                <a:lnTo>
                  <a:pt x="1169" y="27"/>
                </a:lnTo>
                <a:lnTo>
                  <a:pt x="1145" y="45"/>
                </a:lnTo>
                <a:lnTo>
                  <a:pt x="1122" y="66"/>
                </a:lnTo>
                <a:lnTo>
                  <a:pt x="1104" y="85"/>
                </a:lnTo>
                <a:lnTo>
                  <a:pt x="1089" y="106"/>
                </a:lnTo>
                <a:lnTo>
                  <a:pt x="1072" y="131"/>
                </a:lnTo>
                <a:lnTo>
                  <a:pt x="1060" y="149"/>
                </a:lnTo>
                <a:lnTo>
                  <a:pt x="1044" y="175"/>
                </a:lnTo>
                <a:lnTo>
                  <a:pt x="1030" y="197"/>
                </a:lnTo>
                <a:lnTo>
                  <a:pt x="1014" y="223"/>
                </a:lnTo>
                <a:lnTo>
                  <a:pt x="1005" y="240"/>
                </a:lnTo>
                <a:lnTo>
                  <a:pt x="993" y="262"/>
                </a:lnTo>
                <a:lnTo>
                  <a:pt x="984" y="282"/>
                </a:lnTo>
                <a:lnTo>
                  <a:pt x="974" y="300"/>
                </a:lnTo>
                <a:lnTo>
                  <a:pt x="965" y="320"/>
                </a:lnTo>
                <a:lnTo>
                  <a:pt x="954" y="344"/>
                </a:lnTo>
                <a:lnTo>
                  <a:pt x="941" y="373"/>
                </a:lnTo>
                <a:lnTo>
                  <a:pt x="931" y="395"/>
                </a:lnTo>
                <a:lnTo>
                  <a:pt x="923" y="412"/>
                </a:lnTo>
                <a:lnTo>
                  <a:pt x="911" y="437"/>
                </a:lnTo>
                <a:lnTo>
                  <a:pt x="900" y="462"/>
                </a:lnTo>
                <a:lnTo>
                  <a:pt x="892" y="479"/>
                </a:lnTo>
                <a:lnTo>
                  <a:pt x="880" y="506"/>
                </a:lnTo>
                <a:lnTo>
                  <a:pt x="871" y="528"/>
                </a:lnTo>
                <a:lnTo>
                  <a:pt x="863" y="549"/>
                </a:lnTo>
                <a:lnTo>
                  <a:pt x="855" y="570"/>
                </a:lnTo>
                <a:lnTo>
                  <a:pt x="846" y="591"/>
                </a:lnTo>
                <a:lnTo>
                  <a:pt x="838" y="612"/>
                </a:lnTo>
                <a:lnTo>
                  <a:pt x="829" y="633"/>
                </a:lnTo>
                <a:lnTo>
                  <a:pt x="816" y="663"/>
                </a:lnTo>
                <a:lnTo>
                  <a:pt x="804" y="690"/>
                </a:lnTo>
                <a:lnTo>
                  <a:pt x="795" y="708"/>
                </a:lnTo>
                <a:lnTo>
                  <a:pt x="786" y="727"/>
                </a:lnTo>
                <a:lnTo>
                  <a:pt x="777" y="747"/>
                </a:lnTo>
                <a:lnTo>
                  <a:pt x="768" y="765"/>
                </a:lnTo>
                <a:lnTo>
                  <a:pt x="755" y="790"/>
                </a:lnTo>
                <a:lnTo>
                  <a:pt x="741" y="814"/>
                </a:lnTo>
                <a:lnTo>
                  <a:pt x="725" y="838"/>
                </a:lnTo>
                <a:lnTo>
                  <a:pt x="707" y="862"/>
                </a:lnTo>
                <a:lnTo>
                  <a:pt x="689" y="885"/>
                </a:lnTo>
                <a:lnTo>
                  <a:pt x="667" y="907"/>
                </a:lnTo>
                <a:lnTo>
                  <a:pt x="643" y="932"/>
                </a:lnTo>
                <a:lnTo>
                  <a:pt x="626" y="947"/>
                </a:lnTo>
                <a:lnTo>
                  <a:pt x="606" y="963"/>
                </a:lnTo>
                <a:lnTo>
                  <a:pt x="582" y="981"/>
                </a:lnTo>
                <a:lnTo>
                  <a:pt x="562" y="994"/>
                </a:lnTo>
                <a:lnTo>
                  <a:pt x="536" y="1009"/>
                </a:lnTo>
                <a:lnTo>
                  <a:pt x="496" y="1031"/>
                </a:lnTo>
                <a:lnTo>
                  <a:pt x="462" y="1045"/>
                </a:lnTo>
                <a:lnTo>
                  <a:pt x="436" y="1054"/>
                </a:lnTo>
                <a:lnTo>
                  <a:pt x="413" y="1063"/>
                </a:lnTo>
                <a:lnTo>
                  <a:pt x="383" y="1073"/>
                </a:lnTo>
                <a:lnTo>
                  <a:pt x="353" y="1082"/>
                </a:lnTo>
                <a:lnTo>
                  <a:pt x="323" y="1089"/>
                </a:lnTo>
                <a:lnTo>
                  <a:pt x="300" y="1095"/>
                </a:lnTo>
                <a:lnTo>
                  <a:pt x="272" y="1102"/>
                </a:lnTo>
                <a:lnTo>
                  <a:pt x="248" y="1108"/>
                </a:lnTo>
                <a:lnTo>
                  <a:pt x="216" y="1115"/>
                </a:lnTo>
                <a:lnTo>
                  <a:pt x="173" y="1123"/>
                </a:lnTo>
                <a:lnTo>
                  <a:pt x="145" y="1129"/>
                </a:lnTo>
                <a:lnTo>
                  <a:pt x="120" y="1134"/>
                </a:lnTo>
                <a:lnTo>
                  <a:pt x="99" y="1137"/>
                </a:lnTo>
                <a:lnTo>
                  <a:pt x="64" y="1144"/>
                </a:lnTo>
                <a:lnTo>
                  <a:pt x="26" y="1152"/>
                </a:lnTo>
                <a:lnTo>
                  <a:pt x="0" y="1171"/>
                </a:lnTo>
                <a:lnTo>
                  <a:pt x="2470" y="1170"/>
                </a:lnTo>
                <a:lnTo>
                  <a:pt x="2454" y="1159"/>
                </a:lnTo>
                <a:lnTo>
                  <a:pt x="2413" y="1147"/>
                </a:lnTo>
                <a:lnTo>
                  <a:pt x="2385" y="1143"/>
                </a:lnTo>
                <a:lnTo>
                  <a:pt x="2351" y="1138"/>
                </a:lnTo>
                <a:lnTo>
                  <a:pt x="2310" y="1129"/>
                </a:lnTo>
                <a:lnTo>
                  <a:pt x="2331" y="1132"/>
                </a:lnTo>
                <a:lnTo>
                  <a:pt x="2285" y="1123"/>
                </a:lnTo>
                <a:lnTo>
                  <a:pt x="2258" y="1116"/>
                </a:lnTo>
                <a:lnTo>
                  <a:pt x="2214" y="1104"/>
                </a:lnTo>
                <a:lnTo>
                  <a:pt x="2174" y="1092"/>
                </a:lnTo>
                <a:lnTo>
                  <a:pt x="2140" y="1081"/>
                </a:lnTo>
                <a:lnTo>
                  <a:pt x="2108" y="1071"/>
                </a:lnTo>
                <a:lnTo>
                  <a:pt x="2072" y="1059"/>
                </a:lnTo>
                <a:lnTo>
                  <a:pt x="2041" y="1047"/>
                </a:lnTo>
                <a:lnTo>
                  <a:pt x="2001" y="1029"/>
                </a:lnTo>
                <a:lnTo>
                  <a:pt x="1984" y="1020"/>
                </a:lnTo>
                <a:lnTo>
                  <a:pt x="1983" y="1020"/>
                </a:lnTo>
                <a:lnTo>
                  <a:pt x="1970" y="1013"/>
                </a:lnTo>
                <a:lnTo>
                  <a:pt x="1946" y="1001"/>
                </a:lnTo>
                <a:lnTo>
                  <a:pt x="1926" y="986"/>
                </a:lnTo>
                <a:lnTo>
                  <a:pt x="1904" y="969"/>
                </a:lnTo>
                <a:lnTo>
                  <a:pt x="1888" y="955"/>
                </a:lnTo>
                <a:lnTo>
                  <a:pt x="1870" y="938"/>
                </a:lnTo>
                <a:lnTo>
                  <a:pt x="1849" y="915"/>
                </a:lnTo>
                <a:lnTo>
                  <a:pt x="1828" y="891"/>
                </a:lnTo>
                <a:lnTo>
                  <a:pt x="1810" y="868"/>
                </a:lnTo>
                <a:lnTo>
                  <a:pt x="1791" y="845"/>
                </a:lnTo>
                <a:lnTo>
                  <a:pt x="1778" y="825"/>
                </a:lnTo>
                <a:lnTo>
                  <a:pt x="1766" y="809"/>
                </a:lnTo>
                <a:lnTo>
                  <a:pt x="1755" y="792"/>
                </a:lnTo>
                <a:lnTo>
                  <a:pt x="1744" y="772"/>
                </a:lnTo>
                <a:lnTo>
                  <a:pt x="1734" y="751"/>
                </a:lnTo>
                <a:lnTo>
                  <a:pt x="1725" y="729"/>
                </a:lnTo>
                <a:lnTo>
                  <a:pt x="1715" y="707"/>
                </a:lnTo>
                <a:lnTo>
                  <a:pt x="1708" y="692"/>
                </a:lnTo>
                <a:lnTo>
                  <a:pt x="1700" y="674"/>
                </a:lnTo>
                <a:lnTo>
                  <a:pt x="1693" y="657"/>
                </a:lnTo>
                <a:lnTo>
                  <a:pt x="1685" y="641"/>
                </a:lnTo>
                <a:lnTo>
                  <a:pt x="1676" y="619"/>
                </a:lnTo>
                <a:lnTo>
                  <a:pt x="1666" y="598"/>
                </a:lnTo>
                <a:lnTo>
                  <a:pt x="1653" y="568"/>
                </a:lnTo>
                <a:lnTo>
                  <a:pt x="1641" y="546"/>
                </a:lnTo>
                <a:lnTo>
                  <a:pt x="1629" y="522"/>
                </a:lnTo>
                <a:lnTo>
                  <a:pt x="1617" y="497"/>
                </a:lnTo>
                <a:lnTo>
                  <a:pt x="1608" y="476"/>
                </a:lnTo>
                <a:lnTo>
                  <a:pt x="1597" y="452"/>
                </a:lnTo>
                <a:lnTo>
                  <a:pt x="1587" y="430"/>
                </a:lnTo>
                <a:lnTo>
                  <a:pt x="1570" y="397"/>
                </a:lnTo>
                <a:lnTo>
                  <a:pt x="1556" y="366"/>
                </a:lnTo>
                <a:lnTo>
                  <a:pt x="1543" y="340"/>
                </a:lnTo>
                <a:lnTo>
                  <a:pt x="1533" y="322"/>
                </a:lnTo>
                <a:lnTo>
                  <a:pt x="1521" y="298"/>
                </a:lnTo>
                <a:lnTo>
                  <a:pt x="1507" y="271"/>
                </a:lnTo>
                <a:lnTo>
                  <a:pt x="1496" y="251"/>
                </a:lnTo>
                <a:lnTo>
                  <a:pt x="1487" y="236"/>
                </a:lnTo>
                <a:lnTo>
                  <a:pt x="1480" y="223"/>
                </a:lnTo>
                <a:lnTo>
                  <a:pt x="1469" y="203"/>
                </a:lnTo>
                <a:lnTo>
                  <a:pt x="1458" y="183"/>
                </a:lnTo>
                <a:lnTo>
                  <a:pt x="1449" y="167"/>
                </a:lnTo>
                <a:lnTo>
                  <a:pt x="1439" y="150"/>
                </a:lnTo>
                <a:lnTo>
                  <a:pt x="1428" y="135"/>
                </a:lnTo>
                <a:lnTo>
                  <a:pt x="1419" y="125"/>
                </a:lnTo>
                <a:lnTo>
                  <a:pt x="1413" y="114"/>
                </a:lnTo>
                <a:lnTo>
                  <a:pt x="1407" y="107"/>
                </a:lnTo>
                <a:lnTo>
                  <a:pt x="1401" y="99"/>
                </a:lnTo>
                <a:lnTo>
                  <a:pt x="1397" y="95"/>
                </a:lnTo>
                <a:lnTo>
                  <a:pt x="1389" y="86"/>
                </a:lnTo>
                <a:lnTo>
                  <a:pt x="1379" y="74"/>
                </a:lnTo>
                <a:lnTo>
                  <a:pt x="1368" y="62"/>
                </a:lnTo>
                <a:lnTo>
                  <a:pt x="1356" y="50"/>
                </a:lnTo>
                <a:lnTo>
                  <a:pt x="1344" y="39"/>
                </a:lnTo>
                <a:lnTo>
                  <a:pt x="1331" y="30"/>
                </a:lnTo>
                <a:lnTo>
                  <a:pt x="1317" y="19"/>
                </a:lnTo>
                <a:lnTo>
                  <a:pt x="1296" y="11"/>
                </a:lnTo>
                <a:lnTo>
                  <a:pt x="1276" y="4"/>
                </a:lnTo>
                <a:lnTo>
                  <a:pt x="1251" y="0"/>
                </a:lnTo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159" name="Line 15"/>
          <p:cNvSpPr>
            <a:spLocks noChangeShapeType="1"/>
          </p:cNvSpPr>
          <p:nvPr/>
        </p:nvSpPr>
        <p:spPr bwMode="auto">
          <a:xfrm>
            <a:off x="4307318" y="4054775"/>
            <a:ext cx="0" cy="23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161" name="Line 17"/>
          <p:cNvSpPr>
            <a:spLocks noChangeShapeType="1"/>
          </p:cNvSpPr>
          <p:nvPr/>
        </p:nvSpPr>
        <p:spPr bwMode="auto">
          <a:xfrm>
            <a:off x="7981206" y="4054775"/>
            <a:ext cx="0" cy="23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162" name="Text Box 18"/>
          <p:cNvSpPr txBox="1">
            <a:spLocks noChangeArrowheads="1"/>
          </p:cNvSpPr>
          <p:nvPr/>
        </p:nvSpPr>
        <p:spPr bwMode="auto">
          <a:xfrm>
            <a:off x="3960984" y="4316713"/>
            <a:ext cx="593431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-10</a:t>
            </a:r>
          </a:p>
        </p:txBody>
      </p:sp>
      <p:sp>
        <p:nvSpPr>
          <p:cNvPr id="134163" name="Text Box 19"/>
          <p:cNvSpPr txBox="1">
            <a:spLocks noChangeArrowheads="1"/>
          </p:cNvSpPr>
          <p:nvPr/>
        </p:nvSpPr>
        <p:spPr bwMode="auto">
          <a:xfrm>
            <a:off x="5095028" y="4316713"/>
            <a:ext cx="34176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34164" name="Text Box 20"/>
          <p:cNvSpPr txBox="1">
            <a:spLocks noChangeArrowheads="1"/>
          </p:cNvSpPr>
          <p:nvPr/>
        </p:nvSpPr>
        <p:spPr bwMode="auto">
          <a:xfrm>
            <a:off x="7727557" y="4316713"/>
            <a:ext cx="498855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134168" name="Rectangle 24"/>
          <p:cNvSpPr>
            <a:spLocks noChangeArrowheads="1"/>
          </p:cNvSpPr>
          <p:nvPr/>
        </p:nvSpPr>
        <p:spPr bwMode="auto">
          <a:xfrm>
            <a:off x="1141311" y="1454690"/>
            <a:ext cx="9543665" cy="6554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The mean can be any numerical value: negative, zero, or positive.</a:t>
            </a:r>
          </a:p>
        </p:txBody>
      </p:sp>
      <p:sp>
        <p:nvSpPr>
          <p:cNvPr id="134170" name="Freeform 26"/>
          <p:cNvSpPr>
            <a:spLocks/>
          </p:cNvSpPr>
          <p:nvPr/>
        </p:nvSpPr>
        <p:spPr bwMode="auto">
          <a:xfrm>
            <a:off x="2723746" y="2314875"/>
            <a:ext cx="5037872" cy="1858963"/>
          </a:xfrm>
          <a:custGeom>
            <a:avLst/>
            <a:gdLst/>
            <a:ahLst/>
            <a:cxnLst>
              <a:cxn ang="0">
                <a:pos x="1199" y="12"/>
              </a:cxn>
              <a:cxn ang="0">
                <a:pos x="1122" y="66"/>
              </a:cxn>
              <a:cxn ang="0">
                <a:pos x="1072" y="131"/>
              </a:cxn>
              <a:cxn ang="0">
                <a:pos x="1030" y="197"/>
              </a:cxn>
              <a:cxn ang="0">
                <a:pos x="993" y="262"/>
              </a:cxn>
              <a:cxn ang="0">
                <a:pos x="965" y="320"/>
              </a:cxn>
              <a:cxn ang="0">
                <a:pos x="931" y="395"/>
              </a:cxn>
              <a:cxn ang="0">
                <a:pos x="900" y="462"/>
              </a:cxn>
              <a:cxn ang="0">
                <a:pos x="871" y="528"/>
              </a:cxn>
              <a:cxn ang="0">
                <a:pos x="846" y="591"/>
              </a:cxn>
              <a:cxn ang="0">
                <a:pos x="816" y="663"/>
              </a:cxn>
              <a:cxn ang="0">
                <a:pos x="786" y="727"/>
              </a:cxn>
              <a:cxn ang="0">
                <a:pos x="755" y="790"/>
              </a:cxn>
              <a:cxn ang="0">
                <a:pos x="707" y="862"/>
              </a:cxn>
              <a:cxn ang="0">
                <a:pos x="643" y="932"/>
              </a:cxn>
              <a:cxn ang="0">
                <a:pos x="582" y="981"/>
              </a:cxn>
              <a:cxn ang="0">
                <a:pos x="496" y="1031"/>
              </a:cxn>
              <a:cxn ang="0">
                <a:pos x="413" y="1063"/>
              </a:cxn>
              <a:cxn ang="0">
                <a:pos x="323" y="1089"/>
              </a:cxn>
              <a:cxn ang="0">
                <a:pos x="248" y="1108"/>
              </a:cxn>
              <a:cxn ang="0">
                <a:pos x="145" y="1129"/>
              </a:cxn>
              <a:cxn ang="0">
                <a:pos x="64" y="1144"/>
              </a:cxn>
              <a:cxn ang="0">
                <a:pos x="2470" y="1170"/>
              </a:cxn>
              <a:cxn ang="0">
                <a:pos x="2385" y="1143"/>
              </a:cxn>
              <a:cxn ang="0">
                <a:pos x="2331" y="1132"/>
              </a:cxn>
              <a:cxn ang="0">
                <a:pos x="2214" y="1104"/>
              </a:cxn>
              <a:cxn ang="0">
                <a:pos x="2108" y="1071"/>
              </a:cxn>
              <a:cxn ang="0">
                <a:pos x="2001" y="1029"/>
              </a:cxn>
              <a:cxn ang="0">
                <a:pos x="1970" y="1013"/>
              </a:cxn>
              <a:cxn ang="0">
                <a:pos x="1904" y="969"/>
              </a:cxn>
              <a:cxn ang="0">
                <a:pos x="1849" y="915"/>
              </a:cxn>
              <a:cxn ang="0">
                <a:pos x="1791" y="845"/>
              </a:cxn>
              <a:cxn ang="0">
                <a:pos x="1755" y="792"/>
              </a:cxn>
              <a:cxn ang="0">
                <a:pos x="1725" y="729"/>
              </a:cxn>
              <a:cxn ang="0">
                <a:pos x="1700" y="674"/>
              </a:cxn>
              <a:cxn ang="0">
                <a:pos x="1676" y="619"/>
              </a:cxn>
              <a:cxn ang="0">
                <a:pos x="1641" y="546"/>
              </a:cxn>
              <a:cxn ang="0">
                <a:pos x="1608" y="476"/>
              </a:cxn>
              <a:cxn ang="0">
                <a:pos x="1570" y="397"/>
              </a:cxn>
              <a:cxn ang="0">
                <a:pos x="1533" y="322"/>
              </a:cxn>
              <a:cxn ang="0">
                <a:pos x="1496" y="251"/>
              </a:cxn>
              <a:cxn ang="0">
                <a:pos x="1469" y="203"/>
              </a:cxn>
              <a:cxn ang="0">
                <a:pos x="1439" y="150"/>
              </a:cxn>
              <a:cxn ang="0">
                <a:pos x="1413" y="114"/>
              </a:cxn>
              <a:cxn ang="0">
                <a:pos x="1397" y="95"/>
              </a:cxn>
              <a:cxn ang="0">
                <a:pos x="1368" y="62"/>
              </a:cxn>
              <a:cxn ang="0">
                <a:pos x="1331" y="30"/>
              </a:cxn>
              <a:cxn ang="0">
                <a:pos x="1276" y="4"/>
              </a:cxn>
            </a:cxnLst>
            <a:rect l="0" t="0" r="r" b="b"/>
            <a:pathLst>
              <a:path w="2470" h="1171">
                <a:moveTo>
                  <a:pt x="1250" y="0"/>
                </a:moveTo>
                <a:lnTo>
                  <a:pt x="1226" y="5"/>
                </a:lnTo>
                <a:lnTo>
                  <a:pt x="1199" y="12"/>
                </a:lnTo>
                <a:lnTo>
                  <a:pt x="1169" y="27"/>
                </a:lnTo>
                <a:lnTo>
                  <a:pt x="1145" y="45"/>
                </a:lnTo>
                <a:lnTo>
                  <a:pt x="1122" y="66"/>
                </a:lnTo>
                <a:lnTo>
                  <a:pt x="1104" y="85"/>
                </a:lnTo>
                <a:lnTo>
                  <a:pt x="1089" y="106"/>
                </a:lnTo>
                <a:lnTo>
                  <a:pt x="1072" y="131"/>
                </a:lnTo>
                <a:lnTo>
                  <a:pt x="1060" y="149"/>
                </a:lnTo>
                <a:lnTo>
                  <a:pt x="1044" y="175"/>
                </a:lnTo>
                <a:lnTo>
                  <a:pt x="1030" y="197"/>
                </a:lnTo>
                <a:lnTo>
                  <a:pt x="1014" y="223"/>
                </a:lnTo>
                <a:lnTo>
                  <a:pt x="1005" y="240"/>
                </a:lnTo>
                <a:lnTo>
                  <a:pt x="993" y="262"/>
                </a:lnTo>
                <a:lnTo>
                  <a:pt x="984" y="282"/>
                </a:lnTo>
                <a:lnTo>
                  <a:pt x="974" y="300"/>
                </a:lnTo>
                <a:lnTo>
                  <a:pt x="965" y="320"/>
                </a:lnTo>
                <a:lnTo>
                  <a:pt x="954" y="344"/>
                </a:lnTo>
                <a:lnTo>
                  <a:pt x="941" y="373"/>
                </a:lnTo>
                <a:lnTo>
                  <a:pt x="931" y="395"/>
                </a:lnTo>
                <a:lnTo>
                  <a:pt x="923" y="412"/>
                </a:lnTo>
                <a:lnTo>
                  <a:pt x="911" y="437"/>
                </a:lnTo>
                <a:lnTo>
                  <a:pt x="900" y="462"/>
                </a:lnTo>
                <a:lnTo>
                  <a:pt x="892" y="479"/>
                </a:lnTo>
                <a:lnTo>
                  <a:pt x="880" y="506"/>
                </a:lnTo>
                <a:lnTo>
                  <a:pt x="871" y="528"/>
                </a:lnTo>
                <a:lnTo>
                  <a:pt x="863" y="549"/>
                </a:lnTo>
                <a:lnTo>
                  <a:pt x="855" y="570"/>
                </a:lnTo>
                <a:lnTo>
                  <a:pt x="846" y="591"/>
                </a:lnTo>
                <a:lnTo>
                  <a:pt x="838" y="612"/>
                </a:lnTo>
                <a:lnTo>
                  <a:pt x="829" y="633"/>
                </a:lnTo>
                <a:lnTo>
                  <a:pt x="816" y="663"/>
                </a:lnTo>
                <a:lnTo>
                  <a:pt x="804" y="690"/>
                </a:lnTo>
                <a:lnTo>
                  <a:pt x="795" y="708"/>
                </a:lnTo>
                <a:lnTo>
                  <a:pt x="786" y="727"/>
                </a:lnTo>
                <a:lnTo>
                  <a:pt x="777" y="747"/>
                </a:lnTo>
                <a:lnTo>
                  <a:pt x="768" y="765"/>
                </a:lnTo>
                <a:lnTo>
                  <a:pt x="755" y="790"/>
                </a:lnTo>
                <a:lnTo>
                  <a:pt x="741" y="814"/>
                </a:lnTo>
                <a:lnTo>
                  <a:pt x="725" y="838"/>
                </a:lnTo>
                <a:lnTo>
                  <a:pt x="707" y="862"/>
                </a:lnTo>
                <a:lnTo>
                  <a:pt x="689" y="885"/>
                </a:lnTo>
                <a:lnTo>
                  <a:pt x="667" y="907"/>
                </a:lnTo>
                <a:lnTo>
                  <a:pt x="643" y="932"/>
                </a:lnTo>
                <a:lnTo>
                  <a:pt x="626" y="947"/>
                </a:lnTo>
                <a:lnTo>
                  <a:pt x="606" y="963"/>
                </a:lnTo>
                <a:lnTo>
                  <a:pt x="582" y="981"/>
                </a:lnTo>
                <a:lnTo>
                  <a:pt x="562" y="994"/>
                </a:lnTo>
                <a:lnTo>
                  <a:pt x="536" y="1009"/>
                </a:lnTo>
                <a:lnTo>
                  <a:pt x="496" y="1031"/>
                </a:lnTo>
                <a:lnTo>
                  <a:pt x="462" y="1045"/>
                </a:lnTo>
                <a:lnTo>
                  <a:pt x="436" y="1054"/>
                </a:lnTo>
                <a:lnTo>
                  <a:pt x="413" y="1063"/>
                </a:lnTo>
                <a:lnTo>
                  <a:pt x="383" y="1073"/>
                </a:lnTo>
                <a:lnTo>
                  <a:pt x="353" y="1082"/>
                </a:lnTo>
                <a:lnTo>
                  <a:pt x="323" y="1089"/>
                </a:lnTo>
                <a:lnTo>
                  <a:pt x="300" y="1095"/>
                </a:lnTo>
                <a:lnTo>
                  <a:pt x="272" y="1102"/>
                </a:lnTo>
                <a:lnTo>
                  <a:pt x="248" y="1108"/>
                </a:lnTo>
                <a:lnTo>
                  <a:pt x="216" y="1115"/>
                </a:lnTo>
                <a:lnTo>
                  <a:pt x="173" y="1123"/>
                </a:lnTo>
                <a:lnTo>
                  <a:pt x="145" y="1129"/>
                </a:lnTo>
                <a:lnTo>
                  <a:pt x="120" y="1134"/>
                </a:lnTo>
                <a:lnTo>
                  <a:pt x="99" y="1137"/>
                </a:lnTo>
                <a:lnTo>
                  <a:pt x="64" y="1144"/>
                </a:lnTo>
                <a:lnTo>
                  <a:pt x="26" y="1152"/>
                </a:lnTo>
                <a:lnTo>
                  <a:pt x="0" y="1171"/>
                </a:lnTo>
                <a:lnTo>
                  <a:pt x="2470" y="1170"/>
                </a:lnTo>
                <a:lnTo>
                  <a:pt x="2454" y="1159"/>
                </a:lnTo>
                <a:lnTo>
                  <a:pt x="2413" y="1147"/>
                </a:lnTo>
                <a:lnTo>
                  <a:pt x="2385" y="1143"/>
                </a:lnTo>
                <a:lnTo>
                  <a:pt x="2351" y="1138"/>
                </a:lnTo>
                <a:lnTo>
                  <a:pt x="2310" y="1129"/>
                </a:lnTo>
                <a:lnTo>
                  <a:pt x="2331" y="1132"/>
                </a:lnTo>
                <a:lnTo>
                  <a:pt x="2285" y="1123"/>
                </a:lnTo>
                <a:lnTo>
                  <a:pt x="2258" y="1116"/>
                </a:lnTo>
                <a:lnTo>
                  <a:pt x="2214" y="1104"/>
                </a:lnTo>
                <a:lnTo>
                  <a:pt x="2174" y="1092"/>
                </a:lnTo>
                <a:lnTo>
                  <a:pt x="2140" y="1081"/>
                </a:lnTo>
                <a:lnTo>
                  <a:pt x="2108" y="1071"/>
                </a:lnTo>
                <a:lnTo>
                  <a:pt x="2072" y="1059"/>
                </a:lnTo>
                <a:lnTo>
                  <a:pt x="2041" y="1047"/>
                </a:lnTo>
                <a:lnTo>
                  <a:pt x="2001" y="1029"/>
                </a:lnTo>
                <a:lnTo>
                  <a:pt x="1984" y="1020"/>
                </a:lnTo>
                <a:lnTo>
                  <a:pt x="1983" y="1020"/>
                </a:lnTo>
                <a:lnTo>
                  <a:pt x="1970" y="1013"/>
                </a:lnTo>
                <a:lnTo>
                  <a:pt x="1946" y="1001"/>
                </a:lnTo>
                <a:lnTo>
                  <a:pt x="1926" y="986"/>
                </a:lnTo>
                <a:lnTo>
                  <a:pt x="1904" y="969"/>
                </a:lnTo>
                <a:lnTo>
                  <a:pt x="1888" y="955"/>
                </a:lnTo>
                <a:lnTo>
                  <a:pt x="1870" y="938"/>
                </a:lnTo>
                <a:lnTo>
                  <a:pt x="1849" y="915"/>
                </a:lnTo>
                <a:lnTo>
                  <a:pt x="1828" y="891"/>
                </a:lnTo>
                <a:lnTo>
                  <a:pt x="1810" y="868"/>
                </a:lnTo>
                <a:lnTo>
                  <a:pt x="1791" y="845"/>
                </a:lnTo>
                <a:lnTo>
                  <a:pt x="1778" y="825"/>
                </a:lnTo>
                <a:lnTo>
                  <a:pt x="1766" y="809"/>
                </a:lnTo>
                <a:lnTo>
                  <a:pt x="1755" y="792"/>
                </a:lnTo>
                <a:lnTo>
                  <a:pt x="1744" y="772"/>
                </a:lnTo>
                <a:lnTo>
                  <a:pt x="1734" y="751"/>
                </a:lnTo>
                <a:lnTo>
                  <a:pt x="1725" y="729"/>
                </a:lnTo>
                <a:lnTo>
                  <a:pt x="1715" y="707"/>
                </a:lnTo>
                <a:lnTo>
                  <a:pt x="1708" y="692"/>
                </a:lnTo>
                <a:lnTo>
                  <a:pt x="1700" y="674"/>
                </a:lnTo>
                <a:lnTo>
                  <a:pt x="1693" y="657"/>
                </a:lnTo>
                <a:lnTo>
                  <a:pt x="1685" y="641"/>
                </a:lnTo>
                <a:lnTo>
                  <a:pt x="1676" y="619"/>
                </a:lnTo>
                <a:lnTo>
                  <a:pt x="1666" y="598"/>
                </a:lnTo>
                <a:lnTo>
                  <a:pt x="1653" y="568"/>
                </a:lnTo>
                <a:lnTo>
                  <a:pt x="1641" y="546"/>
                </a:lnTo>
                <a:lnTo>
                  <a:pt x="1629" y="522"/>
                </a:lnTo>
                <a:lnTo>
                  <a:pt x="1617" y="497"/>
                </a:lnTo>
                <a:lnTo>
                  <a:pt x="1608" y="476"/>
                </a:lnTo>
                <a:lnTo>
                  <a:pt x="1597" y="452"/>
                </a:lnTo>
                <a:lnTo>
                  <a:pt x="1587" y="430"/>
                </a:lnTo>
                <a:lnTo>
                  <a:pt x="1570" y="397"/>
                </a:lnTo>
                <a:lnTo>
                  <a:pt x="1556" y="366"/>
                </a:lnTo>
                <a:lnTo>
                  <a:pt x="1543" y="340"/>
                </a:lnTo>
                <a:lnTo>
                  <a:pt x="1533" y="322"/>
                </a:lnTo>
                <a:lnTo>
                  <a:pt x="1521" y="298"/>
                </a:lnTo>
                <a:lnTo>
                  <a:pt x="1507" y="271"/>
                </a:lnTo>
                <a:lnTo>
                  <a:pt x="1496" y="251"/>
                </a:lnTo>
                <a:lnTo>
                  <a:pt x="1487" y="236"/>
                </a:lnTo>
                <a:lnTo>
                  <a:pt x="1480" y="223"/>
                </a:lnTo>
                <a:lnTo>
                  <a:pt x="1469" y="203"/>
                </a:lnTo>
                <a:lnTo>
                  <a:pt x="1458" y="183"/>
                </a:lnTo>
                <a:lnTo>
                  <a:pt x="1449" y="167"/>
                </a:lnTo>
                <a:lnTo>
                  <a:pt x="1439" y="150"/>
                </a:lnTo>
                <a:lnTo>
                  <a:pt x="1428" y="135"/>
                </a:lnTo>
                <a:lnTo>
                  <a:pt x="1419" y="125"/>
                </a:lnTo>
                <a:lnTo>
                  <a:pt x="1413" y="114"/>
                </a:lnTo>
                <a:lnTo>
                  <a:pt x="1407" y="107"/>
                </a:lnTo>
                <a:lnTo>
                  <a:pt x="1401" y="99"/>
                </a:lnTo>
                <a:lnTo>
                  <a:pt x="1397" y="95"/>
                </a:lnTo>
                <a:lnTo>
                  <a:pt x="1389" y="86"/>
                </a:lnTo>
                <a:lnTo>
                  <a:pt x="1379" y="74"/>
                </a:lnTo>
                <a:lnTo>
                  <a:pt x="1368" y="62"/>
                </a:lnTo>
                <a:lnTo>
                  <a:pt x="1356" y="50"/>
                </a:lnTo>
                <a:lnTo>
                  <a:pt x="1344" y="39"/>
                </a:lnTo>
                <a:lnTo>
                  <a:pt x="1331" y="30"/>
                </a:lnTo>
                <a:lnTo>
                  <a:pt x="1317" y="19"/>
                </a:lnTo>
                <a:lnTo>
                  <a:pt x="1296" y="11"/>
                </a:lnTo>
                <a:lnTo>
                  <a:pt x="1276" y="4"/>
                </a:lnTo>
                <a:lnTo>
                  <a:pt x="1251" y="0"/>
                </a:lnTo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171" name="Freeform 27"/>
          <p:cNvSpPr>
            <a:spLocks/>
          </p:cNvSpPr>
          <p:nvPr/>
        </p:nvSpPr>
        <p:spPr bwMode="auto">
          <a:xfrm>
            <a:off x="5428488" y="2310112"/>
            <a:ext cx="5063210" cy="1858962"/>
          </a:xfrm>
          <a:custGeom>
            <a:avLst/>
            <a:gdLst/>
            <a:ahLst/>
            <a:cxnLst>
              <a:cxn ang="0">
                <a:pos x="1199" y="12"/>
              </a:cxn>
              <a:cxn ang="0">
                <a:pos x="1122" y="66"/>
              </a:cxn>
              <a:cxn ang="0">
                <a:pos x="1072" y="131"/>
              </a:cxn>
              <a:cxn ang="0">
                <a:pos x="1030" y="197"/>
              </a:cxn>
              <a:cxn ang="0">
                <a:pos x="993" y="262"/>
              </a:cxn>
              <a:cxn ang="0">
                <a:pos x="965" y="320"/>
              </a:cxn>
              <a:cxn ang="0">
                <a:pos x="931" y="395"/>
              </a:cxn>
              <a:cxn ang="0">
                <a:pos x="900" y="462"/>
              </a:cxn>
              <a:cxn ang="0">
                <a:pos x="871" y="528"/>
              </a:cxn>
              <a:cxn ang="0">
                <a:pos x="846" y="591"/>
              </a:cxn>
              <a:cxn ang="0">
                <a:pos x="816" y="663"/>
              </a:cxn>
              <a:cxn ang="0">
                <a:pos x="786" y="727"/>
              </a:cxn>
              <a:cxn ang="0">
                <a:pos x="755" y="790"/>
              </a:cxn>
              <a:cxn ang="0">
                <a:pos x="707" y="862"/>
              </a:cxn>
              <a:cxn ang="0">
                <a:pos x="643" y="932"/>
              </a:cxn>
              <a:cxn ang="0">
                <a:pos x="582" y="981"/>
              </a:cxn>
              <a:cxn ang="0">
                <a:pos x="496" y="1031"/>
              </a:cxn>
              <a:cxn ang="0">
                <a:pos x="413" y="1063"/>
              </a:cxn>
              <a:cxn ang="0">
                <a:pos x="323" y="1089"/>
              </a:cxn>
              <a:cxn ang="0">
                <a:pos x="248" y="1108"/>
              </a:cxn>
              <a:cxn ang="0">
                <a:pos x="145" y="1129"/>
              </a:cxn>
              <a:cxn ang="0">
                <a:pos x="64" y="1144"/>
              </a:cxn>
              <a:cxn ang="0">
                <a:pos x="2470" y="1170"/>
              </a:cxn>
              <a:cxn ang="0">
                <a:pos x="2385" y="1143"/>
              </a:cxn>
              <a:cxn ang="0">
                <a:pos x="2331" y="1132"/>
              </a:cxn>
              <a:cxn ang="0">
                <a:pos x="2214" y="1104"/>
              </a:cxn>
              <a:cxn ang="0">
                <a:pos x="2108" y="1071"/>
              </a:cxn>
              <a:cxn ang="0">
                <a:pos x="2001" y="1029"/>
              </a:cxn>
              <a:cxn ang="0">
                <a:pos x="1970" y="1013"/>
              </a:cxn>
              <a:cxn ang="0">
                <a:pos x="1904" y="969"/>
              </a:cxn>
              <a:cxn ang="0">
                <a:pos x="1849" y="915"/>
              </a:cxn>
              <a:cxn ang="0">
                <a:pos x="1791" y="845"/>
              </a:cxn>
              <a:cxn ang="0">
                <a:pos x="1755" y="792"/>
              </a:cxn>
              <a:cxn ang="0">
                <a:pos x="1725" y="729"/>
              </a:cxn>
              <a:cxn ang="0">
                <a:pos x="1700" y="674"/>
              </a:cxn>
              <a:cxn ang="0">
                <a:pos x="1676" y="619"/>
              </a:cxn>
              <a:cxn ang="0">
                <a:pos x="1641" y="546"/>
              </a:cxn>
              <a:cxn ang="0">
                <a:pos x="1608" y="476"/>
              </a:cxn>
              <a:cxn ang="0">
                <a:pos x="1570" y="397"/>
              </a:cxn>
              <a:cxn ang="0">
                <a:pos x="1533" y="322"/>
              </a:cxn>
              <a:cxn ang="0">
                <a:pos x="1496" y="251"/>
              </a:cxn>
              <a:cxn ang="0">
                <a:pos x="1469" y="203"/>
              </a:cxn>
              <a:cxn ang="0">
                <a:pos x="1439" y="150"/>
              </a:cxn>
              <a:cxn ang="0">
                <a:pos x="1413" y="114"/>
              </a:cxn>
              <a:cxn ang="0">
                <a:pos x="1397" y="95"/>
              </a:cxn>
              <a:cxn ang="0">
                <a:pos x="1368" y="62"/>
              </a:cxn>
              <a:cxn ang="0">
                <a:pos x="1331" y="30"/>
              </a:cxn>
              <a:cxn ang="0">
                <a:pos x="1276" y="4"/>
              </a:cxn>
            </a:cxnLst>
            <a:rect l="0" t="0" r="r" b="b"/>
            <a:pathLst>
              <a:path w="2470" h="1171">
                <a:moveTo>
                  <a:pt x="1250" y="0"/>
                </a:moveTo>
                <a:lnTo>
                  <a:pt x="1226" y="5"/>
                </a:lnTo>
                <a:lnTo>
                  <a:pt x="1199" y="12"/>
                </a:lnTo>
                <a:lnTo>
                  <a:pt x="1169" y="27"/>
                </a:lnTo>
                <a:lnTo>
                  <a:pt x="1145" y="45"/>
                </a:lnTo>
                <a:lnTo>
                  <a:pt x="1122" y="66"/>
                </a:lnTo>
                <a:lnTo>
                  <a:pt x="1104" y="85"/>
                </a:lnTo>
                <a:lnTo>
                  <a:pt x="1089" y="106"/>
                </a:lnTo>
                <a:lnTo>
                  <a:pt x="1072" y="131"/>
                </a:lnTo>
                <a:lnTo>
                  <a:pt x="1060" y="149"/>
                </a:lnTo>
                <a:lnTo>
                  <a:pt x="1044" y="175"/>
                </a:lnTo>
                <a:lnTo>
                  <a:pt x="1030" y="197"/>
                </a:lnTo>
                <a:lnTo>
                  <a:pt x="1014" y="223"/>
                </a:lnTo>
                <a:lnTo>
                  <a:pt x="1005" y="240"/>
                </a:lnTo>
                <a:lnTo>
                  <a:pt x="993" y="262"/>
                </a:lnTo>
                <a:lnTo>
                  <a:pt x="984" y="282"/>
                </a:lnTo>
                <a:lnTo>
                  <a:pt x="974" y="300"/>
                </a:lnTo>
                <a:lnTo>
                  <a:pt x="965" y="320"/>
                </a:lnTo>
                <a:lnTo>
                  <a:pt x="954" y="344"/>
                </a:lnTo>
                <a:lnTo>
                  <a:pt x="941" y="373"/>
                </a:lnTo>
                <a:lnTo>
                  <a:pt x="931" y="395"/>
                </a:lnTo>
                <a:lnTo>
                  <a:pt x="923" y="412"/>
                </a:lnTo>
                <a:lnTo>
                  <a:pt x="911" y="437"/>
                </a:lnTo>
                <a:lnTo>
                  <a:pt x="900" y="462"/>
                </a:lnTo>
                <a:lnTo>
                  <a:pt x="892" y="479"/>
                </a:lnTo>
                <a:lnTo>
                  <a:pt x="880" y="506"/>
                </a:lnTo>
                <a:lnTo>
                  <a:pt x="871" y="528"/>
                </a:lnTo>
                <a:lnTo>
                  <a:pt x="863" y="549"/>
                </a:lnTo>
                <a:lnTo>
                  <a:pt x="855" y="570"/>
                </a:lnTo>
                <a:lnTo>
                  <a:pt x="846" y="591"/>
                </a:lnTo>
                <a:lnTo>
                  <a:pt x="838" y="612"/>
                </a:lnTo>
                <a:lnTo>
                  <a:pt x="829" y="633"/>
                </a:lnTo>
                <a:lnTo>
                  <a:pt x="816" y="663"/>
                </a:lnTo>
                <a:lnTo>
                  <a:pt x="804" y="690"/>
                </a:lnTo>
                <a:lnTo>
                  <a:pt x="795" y="708"/>
                </a:lnTo>
                <a:lnTo>
                  <a:pt x="786" y="727"/>
                </a:lnTo>
                <a:lnTo>
                  <a:pt x="777" y="747"/>
                </a:lnTo>
                <a:lnTo>
                  <a:pt x="768" y="765"/>
                </a:lnTo>
                <a:lnTo>
                  <a:pt x="755" y="790"/>
                </a:lnTo>
                <a:lnTo>
                  <a:pt x="741" y="814"/>
                </a:lnTo>
                <a:lnTo>
                  <a:pt x="725" y="838"/>
                </a:lnTo>
                <a:lnTo>
                  <a:pt x="707" y="862"/>
                </a:lnTo>
                <a:lnTo>
                  <a:pt x="689" y="885"/>
                </a:lnTo>
                <a:lnTo>
                  <a:pt x="667" y="907"/>
                </a:lnTo>
                <a:lnTo>
                  <a:pt x="643" y="932"/>
                </a:lnTo>
                <a:lnTo>
                  <a:pt x="626" y="947"/>
                </a:lnTo>
                <a:lnTo>
                  <a:pt x="606" y="963"/>
                </a:lnTo>
                <a:lnTo>
                  <a:pt x="582" y="981"/>
                </a:lnTo>
                <a:lnTo>
                  <a:pt x="562" y="994"/>
                </a:lnTo>
                <a:lnTo>
                  <a:pt x="536" y="1009"/>
                </a:lnTo>
                <a:lnTo>
                  <a:pt x="496" y="1031"/>
                </a:lnTo>
                <a:lnTo>
                  <a:pt x="462" y="1045"/>
                </a:lnTo>
                <a:lnTo>
                  <a:pt x="436" y="1054"/>
                </a:lnTo>
                <a:lnTo>
                  <a:pt x="413" y="1063"/>
                </a:lnTo>
                <a:lnTo>
                  <a:pt x="383" y="1073"/>
                </a:lnTo>
                <a:lnTo>
                  <a:pt x="353" y="1082"/>
                </a:lnTo>
                <a:lnTo>
                  <a:pt x="323" y="1089"/>
                </a:lnTo>
                <a:lnTo>
                  <a:pt x="300" y="1095"/>
                </a:lnTo>
                <a:lnTo>
                  <a:pt x="272" y="1102"/>
                </a:lnTo>
                <a:lnTo>
                  <a:pt x="248" y="1108"/>
                </a:lnTo>
                <a:lnTo>
                  <a:pt x="216" y="1115"/>
                </a:lnTo>
                <a:lnTo>
                  <a:pt x="173" y="1123"/>
                </a:lnTo>
                <a:lnTo>
                  <a:pt x="145" y="1129"/>
                </a:lnTo>
                <a:lnTo>
                  <a:pt x="120" y="1134"/>
                </a:lnTo>
                <a:lnTo>
                  <a:pt x="99" y="1137"/>
                </a:lnTo>
                <a:lnTo>
                  <a:pt x="64" y="1144"/>
                </a:lnTo>
                <a:lnTo>
                  <a:pt x="26" y="1152"/>
                </a:lnTo>
                <a:lnTo>
                  <a:pt x="0" y="1171"/>
                </a:lnTo>
                <a:lnTo>
                  <a:pt x="2470" y="1170"/>
                </a:lnTo>
                <a:lnTo>
                  <a:pt x="2454" y="1159"/>
                </a:lnTo>
                <a:lnTo>
                  <a:pt x="2413" y="1147"/>
                </a:lnTo>
                <a:lnTo>
                  <a:pt x="2385" y="1143"/>
                </a:lnTo>
                <a:lnTo>
                  <a:pt x="2351" y="1138"/>
                </a:lnTo>
                <a:lnTo>
                  <a:pt x="2310" y="1129"/>
                </a:lnTo>
                <a:lnTo>
                  <a:pt x="2331" y="1132"/>
                </a:lnTo>
                <a:lnTo>
                  <a:pt x="2285" y="1123"/>
                </a:lnTo>
                <a:lnTo>
                  <a:pt x="2258" y="1116"/>
                </a:lnTo>
                <a:lnTo>
                  <a:pt x="2214" y="1104"/>
                </a:lnTo>
                <a:lnTo>
                  <a:pt x="2174" y="1092"/>
                </a:lnTo>
                <a:lnTo>
                  <a:pt x="2140" y="1081"/>
                </a:lnTo>
                <a:lnTo>
                  <a:pt x="2108" y="1071"/>
                </a:lnTo>
                <a:lnTo>
                  <a:pt x="2072" y="1059"/>
                </a:lnTo>
                <a:lnTo>
                  <a:pt x="2041" y="1047"/>
                </a:lnTo>
                <a:lnTo>
                  <a:pt x="2001" y="1029"/>
                </a:lnTo>
                <a:lnTo>
                  <a:pt x="1984" y="1020"/>
                </a:lnTo>
                <a:lnTo>
                  <a:pt x="1983" y="1020"/>
                </a:lnTo>
                <a:lnTo>
                  <a:pt x="1970" y="1013"/>
                </a:lnTo>
                <a:lnTo>
                  <a:pt x="1946" y="1001"/>
                </a:lnTo>
                <a:lnTo>
                  <a:pt x="1926" y="986"/>
                </a:lnTo>
                <a:lnTo>
                  <a:pt x="1904" y="969"/>
                </a:lnTo>
                <a:lnTo>
                  <a:pt x="1888" y="955"/>
                </a:lnTo>
                <a:lnTo>
                  <a:pt x="1870" y="938"/>
                </a:lnTo>
                <a:lnTo>
                  <a:pt x="1849" y="915"/>
                </a:lnTo>
                <a:lnTo>
                  <a:pt x="1828" y="891"/>
                </a:lnTo>
                <a:lnTo>
                  <a:pt x="1810" y="868"/>
                </a:lnTo>
                <a:lnTo>
                  <a:pt x="1791" y="845"/>
                </a:lnTo>
                <a:lnTo>
                  <a:pt x="1778" y="825"/>
                </a:lnTo>
                <a:lnTo>
                  <a:pt x="1766" y="809"/>
                </a:lnTo>
                <a:lnTo>
                  <a:pt x="1755" y="792"/>
                </a:lnTo>
                <a:lnTo>
                  <a:pt x="1744" y="772"/>
                </a:lnTo>
                <a:lnTo>
                  <a:pt x="1734" y="751"/>
                </a:lnTo>
                <a:lnTo>
                  <a:pt x="1725" y="729"/>
                </a:lnTo>
                <a:lnTo>
                  <a:pt x="1715" y="707"/>
                </a:lnTo>
                <a:lnTo>
                  <a:pt x="1708" y="692"/>
                </a:lnTo>
                <a:lnTo>
                  <a:pt x="1700" y="674"/>
                </a:lnTo>
                <a:lnTo>
                  <a:pt x="1693" y="657"/>
                </a:lnTo>
                <a:lnTo>
                  <a:pt x="1685" y="641"/>
                </a:lnTo>
                <a:lnTo>
                  <a:pt x="1676" y="619"/>
                </a:lnTo>
                <a:lnTo>
                  <a:pt x="1666" y="598"/>
                </a:lnTo>
                <a:lnTo>
                  <a:pt x="1653" y="568"/>
                </a:lnTo>
                <a:lnTo>
                  <a:pt x="1641" y="546"/>
                </a:lnTo>
                <a:lnTo>
                  <a:pt x="1629" y="522"/>
                </a:lnTo>
                <a:lnTo>
                  <a:pt x="1617" y="497"/>
                </a:lnTo>
                <a:lnTo>
                  <a:pt x="1608" y="476"/>
                </a:lnTo>
                <a:lnTo>
                  <a:pt x="1597" y="452"/>
                </a:lnTo>
                <a:lnTo>
                  <a:pt x="1587" y="430"/>
                </a:lnTo>
                <a:lnTo>
                  <a:pt x="1570" y="397"/>
                </a:lnTo>
                <a:lnTo>
                  <a:pt x="1556" y="366"/>
                </a:lnTo>
                <a:lnTo>
                  <a:pt x="1543" y="340"/>
                </a:lnTo>
                <a:lnTo>
                  <a:pt x="1533" y="322"/>
                </a:lnTo>
                <a:lnTo>
                  <a:pt x="1521" y="298"/>
                </a:lnTo>
                <a:lnTo>
                  <a:pt x="1507" y="271"/>
                </a:lnTo>
                <a:lnTo>
                  <a:pt x="1496" y="251"/>
                </a:lnTo>
                <a:lnTo>
                  <a:pt x="1487" y="236"/>
                </a:lnTo>
                <a:lnTo>
                  <a:pt x="1480" y="223"/>
                </a:lnTo>
                <a:lnTo>
                  <a:pt x="1469" y="203"/>
                </a:lnTo>
                <a:lnTo>
                  <a:pt x="1458" y="183"/>
                </a:lnTo>
                <a:lnTo>
                  <a:pt x="1449" y="167"/>
                </a:lnTo>
                <a:lnTo>
                  <a:pt x="1439" y="150"/>
                </a:lnTo>
                <a:lnTo>
                  <a:pt x="1428" y="135"/>
                </a:lnTo>
                <a:lnTo>
                  <a:pt x="1419" y="125"/>
                </a:lnTo>
                <a:lnTo>
                  <a:pt x="1413" y="114"/>
                </a:lnTo>
                <a:lnTo>
                  <a:pt x="1407" y="107"/>
                </a:lnTo>
                <a:lnTo>
                  <a:pt x="1401" y="99"/>
                </a:lnTo>
                <a:lnTo>
                  <a:pt x="1397" y="95"/>
                </a:lnTo>
                <a:lnTo>
                  <a:pt x="1389" y="86"/>
                </a:lnTo>
                <a:lnTo>
                  <a:pt x="1379" y="74"/>
                </a:lnTo>
                <a:lnTo>
                  <a:pt x="1368" y="62"/>
                </a:lnTo>
                <a:lnTo>
                  <a:pt x="1356" y="50"/>
                </a:lnTo>
                <a:lnTo>
                  <a:pt x="1344" y="39"/>
                </a:lnTo>
                <a:lnTo>
                  <a:pt x="1331" y="30"/>
                </a:lnTo>
                <a:lnTo>
                  <a:pt x="1317" y="19"/>
                </a:lnTo>
                <a:lnTo>
                  <a:pt x="1296" y="11"/>
                </a:lnTo>
                <a:lnTo>
                  <a:pt x="1276" y="4"/>
                </a:lnTo>
                <a:lnTo>
                  <a:pt x="1251" y="0"/>
                </a:lnTo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174" name="Text Box 30"/>
          <p:cNvSpPr txBox="1">
            <a:spLocks noChangeArrowheads="1"/>
          </p:cNvSpPr>
          <p:nvPr/>
        </p:nvSpPr>
        <p:spPr bwMode="auto">
          <a:xfrm>
            <a:off x="10624354" y="3942062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34150" name="Line 6"/>
          <p:cNvSpPr>
            <a:spLocks noChangeShapeType="1"/>
          </p:cNvSpPr>
          <p:nvPr/>
        </p:nvSpPr>
        <p:spPr bwMode="auto">
          <a:xfrm>
            <a:off x="1630025" y="4164312"/>
            <a:ext cx="8973578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292929"/>
            </a:outerShdw>
          </a:effectLst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8" name="Rectangle 5"/>
          <p:cNvSpPr txBox="1">
            <a:spLocks noChangeArrowheads="1"/>
          </p:cNvSpPr>
          <p:nvPr/>
        </p:nvSpPr>
        <p:spPr>
          <a:xfrm>
            <a:off x="902847" y="630585"/>
            <a:ext cx="10337562" cy="579962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effectLst/>
              </a:rPr>
              <a:t>Normal Probability Distribution</a:t>
            </a:r>
          </a:p>
        </p:txBody>
      </p:sp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ChangeArrowheads="1"/>
          </p:cNvSpPr>
          <p:nvPr/>
        </p:nvSpPr>
        <p:spPr bwMode="auto">
          <a:xfrm>
            <a:off x="931142" y="1117600"/>
            <a:ext cx="4526906" cy="534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Characteristics</a:t>
            </a:r>
          </a:p>
        </p:txBody>
      </p:sp>
      <p:sp>
        <p:nvSpPr>
          <p:cNvPr id="145412" name="Freeform 4"/>
          <p:cNvSpPr>
            <a:spLocks/>
          </p:cNvSpPr>
          <p:nvPr/>
        </p:nvSpPr>
        <p:spPr bwMode="auto">
          <a:xfrm>
            <a:off x="4302876" y="2575769"/>
            <a:ext cx="3534534" cy="2746375"/>
          </a:xfrm>
          <a:custGeom>
            <a:avLst/>
            <a:gdLst/>
            <a:ahLst/>
            <a:cxnLst>
              <a:cxn ang="0">
                <a:pos x="797" y="18"/>
              </a:cxn>
              <a:cxn ang="0">
                <a:pos x="749" y="100"/>
              </a:cxn>
              <a:cxn ang="0">
                <a:pos x="718" y="194"/>
              </a:cxn>
              <a:cxn ang="0">
                <a:pos x="691" y="291"/>
              </a:cxn>
              <a:cxn ang="0">
                <a:pos x="669" y="388"/>
              </a:cxn>
              <a:cxn ang="0">
                <a:pos x="651" y="476"/>
              </a:cxn>
              <a:cxn ang="0">
                <a:pos x="630" y="580"/>
              </a:cxn>
              <a:cxn ang="0">
                <a:pos x="610" y="681"/>
              </a:cxn>
              <a:cxn ang="0">
                <a:pos x="594" y="777"/>
              </a:cxn>
              <a:cxn ang="0">
                <a:pos x="577" y="873"/>
              </a:cxn>
              <a:cxn ang="0">
                <a:pos x="558" y="972"/>
              </a:cxn>
              <a:cxn ang="0">
                <a:pos x="537" y="1071"/>
              </a:cxn>
              <a:cxn ang="0">
                <a:pos x="516" y="1160"/>
              </a:cxn>
              <a:cxn ang="0">
                <a:pos x="487" y="1266"/>
              </a:cxn>
              <a:cxn ang="0">
                <a:pos x="451" y="1370"/>
              </a:cxn>
              <a:cxn ang="0">
                <a:pos x="413" y="1448"/>
              </a:cxn>
              <a:cxn ang="0">
                <a:pos x="356" y="1522"/>
              </a:cxn>
              <a:cxn ang="0">
                <a:pos x="303" y="1574"/>
              </a:cxn>
              <a:cxn ang="0">
                <a:pos x="255" y="1608"/>
              </a:cxn>
              <a:cxn ang="0">
                <a:pos x="198" y="1641"/>
              </a:cxn>
              <a:cxn ang="0">
                <a:pos x="135" y="1674"/>
              </a:cxn>
              <a:cxn ang="0">
                <a:pos x="74" y="1702"/>
              </a:cxn>
              <a:cxn ang="0">
                <a:pos x="1674" y="1728"/>
              </a:cxn>
              <a:cxn ang="0">
                <a:pos x="1550" y="1689"/>
              </a:cxn>
              <a:cxn ang="0">
                <a:pos x="1499" y="1667"/>
              </a:cxn>
              <a:cxn ang="0">
                <a:pos x="1430" y="1631"/>
              </a:cxn>
              <a:cxn ang="0">
                <a:pos x="1366" y="1585"/>
              </a:cxn>
              <a:cxn ang="0">
                <a:pos x="1302" y="1527"/>
              </a:cxn>
              <a:cxn ang="0">
                <a:pos x="1278" y="1497"/>
              </a:cxn>
              <a:cxn ang="0">
                <a:pos x="1241" y="1434"/>
              </a:cxn>
              <a:cxn ang="0">
                <a:pos x="1205" y="1354"/>
              </a:cxn>
              <a:cxn ang="0">
                <a:pos x="1168" y="1246"/>
              </a:cxn>
              <a:cxn ang="0">
                <a:pos x="1150" y="1174"/>
              </a:cxn>
              <a:cxn ang="0">
                <a:pos x="1128" y="1077"/>
              </a:cxn>
              <a:cxn ang="0">
                <a:pos x="1112" y="997"/>
              </a:cxn>
              <a:cxn ang="0">
                <a:pos x="1097" y="916"/>
              </a:cxn>
              <a:cxn ang="0">
                <a:pos x="1077" y="810"/>
              </a:cxn>
              <a:cxn ang="0">
                <a:pos x="1057" y="713"/>
              </a:cxn>
              <a:cxn ang="0">
                <a:pos x="1031" y="589"/>
              </a:cxn>
              <a:cxn ang="0">
                <a:pos x="1007" y="476"/>
              </a:cxn>
              <a:cxn ang="0">
                <a:pos x="984" y="370"/>
              </a:cxn>
              <a:cxn ang="0">
                <a:pos x="967" y="301"/>
              </a:cxn>
              <a:cxn ang="0">
                <a:pos x="941" y="209"/>
              </a:cxn>
              <a:cxn ang="0">
                <a:pos x="910" y="116"/>
              </a:cxn>
              <a:cxn ang="0">
                <a:pos x="924" y="149"/>
              </a:cxn>
              <a:cxn ang="0">
                <a:pos x="916" y="132"/>
              </a:cxn>
              <a:cxn ang="0">
                <a:pos x="882" y="45"/>
              </a:cxn>
              <a:cxn ang="0">
                <a:pos x="846" y="3"/>
              </a:cxn>
            </a:cxnLst>
            <a:rect l="0" t="0" r="r" b="b"/>
            <a:pathLst>
              <a:path w="1674" h="1730">
                <a:moveTo>
                  <a:pt x="832" y="0"/>
                </a:moveTo>
                <a:lnTo>
                  <a:pt x="814" y="4"/>
                </a:lnTo>
                <a:lnTo>
                  <a:pt x="797" y="18"/>
                </a:lnTo>
                <a:lnTo>
                  <a:pt x="779" y="39"/>
                </a:lnTo>
                <a:lnTo>
                  <a:pt x="764" y="67"/>
                </a:lnTo>
                <a:lnTo>
                  <a:pt x="749" y="100"/>
                </a:lnTo>
                <a:lnTo>
                  <a:pt x="740" y="128"/>
                </a:lnTo>
                <a:lnTo>
                  <a:pt x="728" y="160"/>
                </a:lnTo>
                <a:lnTo>
                  <a:pt x="718" y="194"/>
                </a:lnTo>
                <a:lnTo>
                  <a:pt x="709" y="224"/>
                </a:lnTo>
                <a:lnTo>
                  <a:pt x="700" y="258"/>
                </a:lnTo>
                <a:lnTo>
                  <a:pt x="691" y="291"/>
                </a:lnTo>
                <a:lnTo>
                  <a:pt x="682" y="330"/>
                </a:lnTo>
                <a:lnTo>
                  <a:pt x="676" y="355"/>
                </a:lnTo>
                <a:lnTo>
                  <a:pt x="669" y="388"/>
                </a:lnTo>
                <a:lnTo>
                  <a:pt x="663" y="420"/>
                </a:lnTo>
                <a:lnTo>
                  <a:pt x="657" y="450"/>
                </a:lnTo>
                <a:lnTo>
                  <a:pt x="651" y="476"/>
                </a:lnTo>
                <a:lnTo>
                  <a:pt x="645" y="510"/>
                </a:lnTo>
                <a:lnTo>
                  <a:pt x="637" y="544"/>
                </a:lnTo>
                <a:lnTo>
                  <a:pt x="630" y="580"/>
                </a:lnTo>
                <a:lnTo>
                  <a:pt x="623" y="611"/>
                </a:lnTo>
                <a:lnTo>
                  <a:pt x="617" y="647"/>
                </a:lnTo>
                <a:lnTo>
                  <a:pt x="610" y="681"/>
                </a:lnTo>
                <a:lnTo>
                  <a:pt x="604" y="714"/>
                </a:lnTo>
                <a:lnTo>
                  <a:pt x="598" y="752"/>
                </a:lnTo>
                <a:lnTo>
                  <a:pt x="594" y="777"/>
                </a:lnTo>
                <a:lnTo>
                  <a:pt x="589" y="808"/>
                </a:lnTo>
                <a:lnTo>
                  <a:pt x="583" y="841"/>
                </a:lnTo>
                <a:lnTo>
                  <a:pt x="577" y="873"/>
                </a:lnTo>
                <a:lnTo>
                  <a:pt x="571" y="904"/>
                </a:lnTo>
                <a:lnTo>
                  <a:pt x="565" y="936"/>
                </a:lnTo>
                <a:lnTo>
                  <a:pt x="558" y="972"/>
                </a:lnTo>
                <a:lnTo>
                  <a:pt x="551" y="1006"/>
                </a:lnTo>
                <a:lnTo>
                  <a:pt x="543" y="1045"/>
                </a:lnTo>
                <a:lnTo>
                  <a:pt x="537" y="1071"/>
                </a:lnTo>
                <a:lnTo>
                  <a:pt x="531" y="1099"/>
                </a:lnTo>
                <a:lnTo>
                  <a:pt x="523" y="1131"/>
                </a:lnTo>
                <a:lnTo>
                  <a:pt x="516" y="1160"/>
                </a:lnTo>
                <a:lnTo>
                  <a:pt x="507" y="1195"/>
                </a:lnTo>
                <a:lnTo>
                  <a:pt x="498" y="1230"/>
                </a:lnTo>
                <a:lnTo>
                  <a:pt x="487" y="1266"/>
                </a:lnTo>
                <a:lnTo>
                  <a:pt x="477" y="1302"/>
                </a:lnTo>
                <a:lnTo>
                  <a:pt x="465" y="1337"/>
                </a:lnTo>
                <a:lnTo>
                  <a:pt x="451" y="1370"/>
                </a:lnTo>
                <a:lnTo>
                  <a:pt x="438" y="1402"/>
                </a:lnTo>
                <a:lnTo>
                  <a:pt x="426" y="1428"/>
                </a:lnTo>
                <a:lnTo>
                  <a:pt x="413" y="1448"/>
                </a:lnTo>
                <a:lnTo>
                  <a:pt x="398" y="1469"/>
                </a:lnTo>
                <a:lnTo>
                  <a:pt x="380" y="1493"/>
                </a:lnTo>
                <a:lnTo>
                  <a:pt x="356" y="1522"/>
                </a:lnTo>
                <a:lnTo>
                  <a:pt x="334" y="1544"/>
                </a:lnTo>
                <a:lnTo>
                  <a:pt x="318" y="1559"/>
                </a:lnTo>
                <a:lnTo>
                  <a:pt x="303" y="1574"/>
                </a:lnTo>
                <a:lnTo>
                  <a:pt x="287" y="1585"/>
                </a:lnTo>
                <a:lnTo>
                  <a:pt x="271" y="1597"/>
                </a:lnTo>
                <a:lnTo>
                  <a:pt x="255" y="1608"/>
                </a:lnTo>
                <a:lnTo>
                  <a:pt x="242" y="1616"/>
                </a:lnTo>
                <a:lnTo>
                  <a:pt x="224" y="1626"/>
                </a:lnTo>
                <a:lnTo>
                  <a:pt x="198" y="1641"/>
                </a:lnTo>
                <a:lnTo>
                  <a:pt x="179" y="1650"/>
                </a:lnTo>
                <a:lnTo>
                  <a:pt x="157" y="1662"/>
                </a:lnTo>
                <a:lnTo>
                  <a:pt x="135" y="1674"/>
                </a:lnTo>
                <a:lnTo>
                  <a:pt x="115" y="1684"/>
                </a:lnTo>
                <a:lnTo>
                  <a:pt x="96" y="1692"/>
                </a:lnTo>
                <a:lnTo>
                  <a:pt x="74" y="1702"/>
                </a:lnTo>
                <a:lnTo>
                  <a:pt x="50" y="1714"/>
                </a:lnTo>
                <a:lnTo>
                  <a:pt x="0" y="1730"/>
                </a:lnTo>
                <a:lnTo>
                  <a:pt x="1674" y="1728"/>
                </a:lnTo>
                <a:lnTo>
                  <a:pt x="1614" y="1708"/>
                </a:lnTo>
                <a:lnTo>
                  <a:pt x="1575" y="1696"/>
                </a:lnTo>
                <a:lnTo>
                  <a:pt x="1550" y="1689"/>
                </a:lnTo>
                <a:lnTo>
                  <a:pt x="1523" y="1678"/>
                </a:lnTo>
                <a:lnTo>
                  <a:pt x="1510" y="1673"/>
                </a:lnTo>
                <a:lnTo>
                  <a:pt x="1499" y="1667"/>
                </a:lnTo>
                <a:lnTo>
                  <a:pt x="1477" y="1657"/>
                </a:lnTo>
                <a:lnTo>
                  <a:pt x="1453" y="1645"/>
                </a:lnTo>
                <a:lnTo>
                  <a:pt x="1430" y="1631"/>
                </a:lnTo>
                <a:lnTo>
                  <a:pt x="1406" y="1615"/>
                </a:lnTo>
                <a:lnTo>
                  <a:pt x="1387" y="1601"/>
                </a:lnTo>
                <a:lnTo>
                  <a:pt x="1366" y="1585"/>
                </a:lnTo>
                <a:lnTo>
                  <a:pt x="1345" y="1568"/>
                </a:lnTo>
                <a:lnTo>
                  <a:pt x="1322" y="1547"/>
                </a:lnTo>
                <a:lnTo>
                  <a:pt x="1302" y="1527"/>
                </a:lnTo>
                <a:lnTo>
                  <a:pt x="1292" y="1513"/>
                </a:lnTo>
                <a:lnTo>
                  <a:pt x="1286" y="1506"/>
                </a:lnTo>
                <a:lnTo>
                  <a:pt x="1278" y="1497"/>
                </a:lnTo>
                <a:lnTo>
                  <a:pt x="1269" y="1480"/>
                </a:lnTo>
                <a:lnTo>
                  <a:pt x="1257" y="1460"/>
                </a:lnTo>
                <a:lnTo>
                  <a:pt x="1241" y="1434"/>
                </a:lnTo>
                <a:lnTo>
                  <a:pt x="1228" y="1406"/>
                </a:lnTo>
                <a:lnTo>
                  <a:pt x="1216" y="1379"/>
                </a:lnTo>
                <a:lnTo>
                  <a:pt x="1205" y="1354"/>
                </a:lnTo>
                <a:lnTo>
                  <a:pt x="1192" y="1318"/>
                </a:lnTo>
                <a:lnTo>
                  <a:pt x="1179" y="1281"/>
                </a:lnTo>
                <a:lnTo>
                  <a:pt x="1168" y="1246"/>
                </a:lnTo>
                <a:lnTo>
                  <a:pt x="1162" y="1220"/>
                </a:lnTo>
                <a:lnTo>
                  <a:pt x="1156" y="1198"/>
                </a:lnTo>
                <a:lnTo>
                  <a:pt x="1150" y="1174"/>
                </a:lnTo>
                <a:lnTo>
                  <a:pt x="1143" y="1141"/>
                </a:lnTo>
                <a:lnTo>
                  <a:pt x="1135" y="1107"/>
                </a:lnTo>
                <a:lnTo>
                  <a:pt x="1128" y="1077"/>
                </a:lnTo>
                <a:lnTo>
                  <a:pt x="1123" y="1049"/>
                </a:lnTo>
                <a:lnTo>
                  <a:pt x="1117" y="1025"/>
                </a:lnTo>
                <a:lnTo>
                  <a:pt x="1112" y="997"/>
                </a:lnTo>
                <a:lnTo>
                  <a:pt x="1107" y="970"/>
                </a:lnTo>
                <a:lnTo>
                  <a:pt x="1101" y="940"/>
                </a:lnTo>
                <a:lnTo>
                  <a:pt x="1097" y="916"/>
                </a:lnTo>
                <a:lnTo>
                  <a:pt x="1090" y="882"/>
                </a:lnTo>
                <a:lnTo>
                  <a:pt x="1084" y="844"/>
                </a:lnTo>
                <a:lnTo>
                  <a:pt x="1077" y="810"/>
                </a:lnTo>
                <a:lnTo>
                  <a:pt x="1069" y="772"/>
                </a:lnTo>
                <a:lnTo>
                  <a:pt x="1063" y="741"/>
                </a:lnTo>
                <a:lnTo>
                  <a:pt x="1057" y="713"/>
                </a:lnTo>
                <a:lnTo>
                  <a:pt x="1048" y="673"/>
                </a:lnTo>
                <a:lnTo>
                  <a:pt x="1041" y="636"/>
                </a:lnTo>
                <a:lnTo>
                  <a:pt x="1031" y="589"/>
                </a:lnTo>
                <a:lnTo>
                  <a:pt x="1023" y="549"/>
                </a:lnTo>
                <a:lnTo>
                  <a:pt x="1013" y="503"/>
                </a:lnTo>
                <a:lnTo>
                  <a:pt x="1007" y="476"/>
                </a:lnTo>
                <a:lnTo>
                  <a:pt x="999" y="439"/>
                </a:lnTo>
                <a:lnTo>
                  <a:pt x="991" y="406"/>
                </a:lnTo>
                <a:lnTo>
                  <a:pt x="984" y="370"/>
                </a:lnTo>
                <a:lnTo>
                  <a:pt x="978" y="342"/>
                </a:lnTo>
                <a:lnTo>
                  <a:pt x="972" y="320"/>
                </a:lnTo>
                <a:lnTo>
                  <a:pt x="967" y="301"/>
                </a:lnTo>
                <a:lnTo>
                  <a:pt x="959" y="272"/>
                </a:lnTo>
                <a:lnTo>
                  <a:pt x="951" y="242"/>
                </a:lnTo>
                <a:lnTo>
                  <a:pt x="941" y="209"/>
                </a:lnTo>
                <a:lnTo>
                  <a:pt x="927" y="164"/>
                </a:lnTo>
                <a:lnTo>
                  <a:pt x="916" y="134"/>
                </a:lnTo>
                <a:lnTo>
                  <a:pt x="910" y="116"/>
                </a:lnTo>
                <a:lnTo>
                  <a:pt x="918" y="132"/>
                </a:lnTo>
                <a:lnTo>
                  <a:pt x="915" y="126"/>
                </a:lnTo>
                <a:lnTo>
                  <a:pt x="924" y="149"/>
                </a:lnTo>
                <a:lnTo>
                  <a:pt x="934" y="184"/>
                </a:lnTo>
                <a:lnTo>
                  <a:pt x="922" y="150"/>
                </a:lnTo>
                <a:lnTo>
                  <a:pt x="916" y="132"/>
                </a:lnTo>
                <a:lnTo>
                  <a:pt x="905" y="102"/>
                </a:lnTo>
                <a:lnTo>
                  <a:pt x="895" y="74"/>
                </a:lnTo>
                <a:lnTo>
                  <a:pt x="882" y="45"/>
                </a:lnTo>
                <a:lnTo>
                  <a:pt x="871" y="27"/>
                </a:lnTo>
                <a:lnTo>
                  <a:pt x="859" y="15"/>
                </a:lnTo>
                <a:lnTo>
                  <a:pt x="846" y="3"/>
                </a:lnTo>
                <a:lnTo>
                  <a:pt x="832" y="0"/>
                </a:lnTo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413" name="Line 5"/>
          <p:cNvSpPr>
            <a:spLocks noChangeShapeType="1"/>
          </p:cNvSpPr>
          <p:nvPr/>
        </p:nvSpPr>
        <p:spPr bwMode="auto">
          <a:xfrm>
            <a:off x="6049027" y="5261818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415" name="Rectangle 7"/>
          <p:cNvSpPr>
            <a:spLocks noChangeArrowheads="1"/>
          </p:cNvSpPr>
          <p:nvPr/>
        </p:nvSpPr>
        <p:spPr bwMode="auto">
          <a:xfrm>
            <a:off x="6310845" y="2631330"/>
            <a:ext cx="1146149" cy="4591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 dirty="0">
                <a:solidFill>
                  <a:srgbClr val="000000"/>
                </a:solidFill>
                <a:effectLst/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= 15</a:t>
            </a:r>
          </a:p>
        </p:txBody>
      </p:sp>
      <p:sp>
        <p:nvSpPr>
          <p:cNvPr id="145416" name="Rectangle 8"/>
          <p:cNvSpPr>
            <a:spLocks noChangeArrowheads="1"/>
          </p:cNvSpPr>
          <p:nvPr/>
        </p:nvSpPr>
        <p:spPr bwMode="auto">
          <a:xfrm>
            <a:off x="7083629" y="4345830"/>
            <a:ext cx="1146149" cy="4591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 dirty="0">
                <a:solidFill>
                  <a:srgbClr val="000000"/>
                </a:solidFill>
                <a:effectLst/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40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25</a:t>
            </a:r>
          </a:p>
        </p:txBody>
      </p:sp>
      <p:sp>
        <p:nvSpPr>
          <p:cNvPr id="145418" name="Rectangle 10"/>
          <p:cNvSpPr>
            <a:spLocks noChangeArrowheads="1"/>
          </p:cNvSpPr>
          <p:nvPr/>
        </p:nvSpPr>
        <p:spPr bwMode="auto">
          <a:xfrm>
            <a:off x="1211649" y="1454381"/>
            <a:ext cx="9543665" cy="10033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The standard deviation determines the width of the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curve: larger values result in wider, flatter curves.</a:t>
            </a:r>
          </a:p>
        </p:txBody>
      </p:sp>
      <p:sp>
        <p:nvSpPr>
          <p:cNvPr id="145420" name="Freeform 12"/>
          <p:cNvSpPr>
            <a:spLocks/>
          </p:cNvSpPr>
          <p:nvPr/>
        </p:nvSpPr>
        <p:spPr bwMode="auto">
          <a:xfrm>
            <a:off x="3416075" y="3461593"/>
            <a:ext cx="5215233" cy="1858962"/>
          </a:xfrm>
          <a:custGeom>
            <a:avLst/>
            <a:gdLst/>
            <a:ahLst/>
            <a:cxnLst>
              <a:cxn ang="0">
                <a:pos x="1199" y="12"/>
              </a:cxn>
              <a:cxn ang="0">
                <a:pos x="1122" y="66"/>
              </a:cxn>
              <a:cxn ang="0">
                <a:pos x="1072" y="131"/>
              </a:cxn>
              <a:cxn ang="0">
                <a:pos x="1030" y="197"/>
              </a:cxn>
              <a:cxn ang="0">
                <a:pos x="993" y="262"/>
              </a:cxn>
              <a:cxn ang="0">
                <a:pos x="965" y="320"/>
              </a:cxn>
              <a:cxn ang="0">
                <a:pos x="931" y="395"/>
              </a:cxn>
              <a:cxn ang="0">
                <a:pos x="900" y="462"/>
              </a:cxn>
              <a:cxn ang="0">
                <a:pos x="871" y="528"/>
              </a:cxn>
              <a:cxn ang="0">
                <a:pos x="846" y="591"/>
              </a:cxn>
              <a:cxn ang="0">
                <a:pos x="816" y="663"/>
              </a:cxn>
              <a:cxn ang="0">
                <a:pos x="786" y="727"/>
              </a:cxn>
              <a:cxn ang="0">
                <a:pos x="755" y="790"/>
              </a:cxn>
              <a:cxn ang="0">
                <a:pos x="707" y="862"/>
              </a:cxn>
              <a:cxn ang="0">
                <a:pos x="643" y="932"/>
              </a:cxn>
              <a:cxn ang="0">
                <a:pos x="582" y="981"/>
              </a:cxn>
              <a:cxn ang="0">
                <a:pos x="496" y="1031"/>
              </a:cxn>
              <a:cxn ang="0">
                <a:pos x="413" y="1063"/>
              </a:cxn>
              <a:cxn ang="0">
                <a:pos x="323" y="1089"/>
              </a:cxn>
              <a:cxn ang="0">
                <a:pos x="248" y="1108"/>
              </a:cxn>
              <a:cxn ang="0">
                <a:pos x="145" y="1129"/>
              </a:cxn>
              <a:cxn ang="0">
                <a:pos x="64" y="1144"/>
              </a:cxn>
              <a:cxn ang="0">
                <a:pos x="2470" y="1170"/>
              </a:cxn>
              <a:cxn ang="0">
                <a:pos x="2385" y="1143"/>
              </a:cxn>
              <a:cxn ang="0">
                <a:pos x="2331" y="1132"/>
              </a:cxn>
              <a:cxn ang="0">
                <a:pos x="2214" y="1104"/>
              </a:cxn>
              <a:cxn ang="0">
                <a:pos x="2108" y="1071"/>
              </a:cxn>
              <a:cxn ang="0">
                <a:pos x="2001" y="1029"/>
              </a:cxn>
              <a:cxn ang="0">
                <a:pos x="1970" y="1013"/>
              </a:cxn>
              <a:cxn ang="0">
                <a:pos x="1904" y="969"/>
              </a:cxn>
              <a:cxn ang="0">
                <a:pos x="1849" y="915"/>
              </a:cxn>
              <a:cxn ang="0">
                <a:pos x="1791" y="845"/>
              </a:cxn>
              <a:cxn ang="0">
                <a:pos x="1755" y="792"/>
              </a:cxn>
              <a:cxn ang="0">
                <a:pos x="1725" y="729"/>
              </a:cxn>
              <a:cxn ang="0">
                <a:pos x="1700" y="674"/>
              </a:cxn>
              <a:cxn ang="0">
                <a:pos x="1676" y="619"/>
              </a:cxn>
              <a:cxn ang="0">
                <a:pos x="1641" y="546"/>
              </a:cxn>
              <a:cxn ang="0">
                <a:pos x="1608" y="476"/>
              </a:cxn>
              <a:cxn ang="0">
                <a:pos x="1570" y="397"/>
              </a:cxn>
              <a:cxn ang="0">
                <a:pos x="1533" y="322"/>
              </a:cxn>
              <a:cxn ang="0">
                <a:pos x="1496" y="251"/>
              </a:cxn>
              <a:cxn ang="0">
                <a:pos x="1469" y="203"/>
              </a:cxn>
              <a:cxn ang="0">
                <a:pos x="1439" y="150"/>
              </a:cxn>
              <a:cxn ang="0">
                <a:pos x="1413" y="114"/>
              </a:cxn>
              <a:cxn ang="0">
                <a:pos x="1397" y="95"/>
              </a:cxn>
              <a:cxn ang="0">
                <a:pos x="1368" y="62"/>
              </a:cxn>
              <a:cxn ang="0">
                <a:pos x="1331" y="30"/>
              </a:cxn>
              <a:cxn ang="0">
                <a:pos x="1276" y="4"/>
              </a:cxn>
            </a:cxnLst>
            <a:rect l="0" t="0" r="r" b="b"/>
            <a:pathLst>
              <a:path w="2470" h="1171">
                <a:moveTo>
                  <a:pt x="1250" y="0"/>
                </a:moveTo>
                <a:lnTo>
                  <a:pt x="1226" y="5"/>
                </a:lnTo>
                <a:lnTo>
                  <a:pt x="1199" y="12"/>
                </a:lnTo>
                <a:lnTo>
                  <a:pt x="1169" y="27"/>
                </a:lnTo>
                <a:lnTo>
                  <a:pt x="1145" y="45"/>
                </a:lnTo>
                <a:lnTo>
                  <a:pt x="1122" y="66"/>
                </a:lnTo>
                <a:lnTo>
                  <a:pt x="1104" y="85"/>
                </a:lnTo>
                <a:lnTo>
                  <a:pt x="1089" y="106"/>
                </a:lnTo>
                <a:lnTo>
                  <a:pt x="1072" y="131"/>
                </a:lnTo>
                <a:lnTo>
                  <a:pt x="1060" y="149"/>
                </a:lnTo>
                <a:lnTo>
                  <a:pt x="1044" y="175"/>
                </a:lnTo>
                <a:lnTo>
                  <a:pt x="1030" y="197"/>
                </a:lnTo>
                <a:lnTo>
                  <a:pt x="1014" y="223"/>
                </a:lnTo>
                <a:lnTo>
                  <a:pt x="1005" y="240"/>
                </a:lnTo>
                <a:lnTo>
                  <a:pt x="993" y="262"/>
                </a:lnTo>
                <a:lnTo>
                  <a:pt x="984" y="282"/>
                </a:lnTo>
                <a:lnTo>
                  <a:pt x="974" y="300"/>
                </a:lnTo>
                <a:lnTo>
                  <a:pt x="965" y="320"/>
                </a:lnTo>
                <a:lnTo>
                  <a:pt x="954" y="344"/>
                </a:lnTo>
                <a:lnTo>
                  <a:pt x="941" y="373"/>
                </a:lnTo>
                <a:lnTo>
                  <a:pt x="931" y="395"/>
                </a:lnTo>
                <a:lnTo>
                  <a:pt x="923" y="412"/>
                </a:lnTo>
                <a:lnTo>
                  <a:pt x="911" y="437"/>
                </a:lnTo>
                <a:lnTo>
                  <a:pt x="900" y="462"/>
                </a:lnTo>
                <a:lnTo>
                  <a:pt x="892" y="479"/>
                </a:lnTo>
                <a:lnTo>
                  <a:pt x="880" y="506"/>
                </a:lnTo>
                <a:lnTo>
                  <a:pt x="871" y="528"/>
                </a:lnTo>
                <a:lnTo>
                  <a:pt x="863" y="549"/>
                </a:lnTo>
                <a:lnTo>
                  <a:pt x="855" y="570"/>
                </a:lnTo>
                <a:lnTo>
                  <a:pt x="846" y="591"/>
                </a:lnTo>
                <a:lnTo>
                  <a:pt x="838" y="612"/>
                </a:lnTo>
                <a:lnTo>
                  <a:pt x="829" y="633"/>
                </a:lnTo>
                <a:lnTo>
                  <a:pt x="816" y="663"/>
                </a:lnTo>
                <a:lnTo>
                  <a:pt x="804" y="690"/>
                </a:lnTo>
                <a:lnTo>
                  <a:pt x="795" y="708"/>
                </a:lnTo>
                <a:lnTo>
                  <a:pt x="786" y="727"/>
                </a:lnTo>
                <a:lnTo>
                  <a:pt x="777" y="747"/>
                </a:lnTo>
                <a:lnTo>
                  <a:pt x="768" y="765"/>
                </a:lnTo>
                <a:lnTo>
                  <a:pt x="755" y="790"/>
                </a:lnTo>
                <a:lnTo>
                  <a:pt x="741" y="814"/>
                </a:lnTo>
                <a:lnTo>
                  <a:pt x="725" y="838"/>
                </a:lnTo>
                <a:lnTo>
                  <a:pt x="707" y="862"/>
                </a:lnTo>
                <a:lnTo>
                  <a:pt x="689" y="885"/>
                </a:lnTo>
                <a:lnTo>
                  <a:pt x="667" y="907"/>
                </a:lnTo>
                <a:lnTo>
                  <a:pt x="643" y="932"/>
                </a:lnTo>
                <a:lnTo>
                  <a:pt x="626" y="947"/>
                </a:lnTo>
                <a:lnTo>
                  <a:pt x="606" y="963"/>
                </a:lnTo>
                <a:lnTo>
                  <a:pt x="582" y="981"/>
                </a:lnTo>
                <a:lnTo>
                  <a:pt x="562" y="994"/>
                </a:lnTo>
                <a:lnTo>
                  <a:pt x="536" y="1009"/>
                </a:lnTo>
                <a:lnTo>
                  <a:pt x="496" y="1031"/>
                </a:lnTo>
                <a:lnTo>
                  <a:pt x="462" y="1045"/>
                </a:lnTo>
                <a:lnTo>
                  <a:pt x="436" y="1054"/>
                </a:lnTo>
                <a:lnTo>
                  <a:pt x="413" y="1063"/>
                </a:lnTo>
                <a:lnTo>
                  <a:pt x="383" y="1073"/>
                </a:lnTo>
                <a:lnTo>
                  <a:pt x="353" y="1082"/>
                </a:lnTo>
                <a:lnTo>
                  <a:pt x="323" y="1089"/>
                </a:lnTo>
                <a:lnTo>
                  <a:pt x="300" y="1095"/>
                </a:lnTo>
                <a:lnTo>
                  <a:pt x="272" y="1102"/>
                </a:lnTo>
                <a:lnTo>
                  <a:pt x="248" y="1108"/>
                </a:lnTo>
                <a:lnTo>
                  <a:pt x="216" y="1115"/>
                </a:lnTo>
                <a:lnTo>
                  <a:pt x="173" y="1123"/>
                </a:lnTo>
                <a:lnTo>
                  <a:pt x="145" y="1129"/>
                </a:lnTo>
                <a:lnTo>
                  <a:pt x="120" y="1134"/>
                </a:lnTo>
                <a:lnTo>
                  <a:pt x="99" y="1137"/>
                </a:lnTo>
                <a:lnTo>
                  <a:pt x="64" y="1144"/>
                </a:lnTo>
                <a:lnTo>
                  <a:pt x="26" y="1152"/>
                </a:lnTo>
                <a:lnTo>
                  <a:pt x="0" y="1171"/>
                </a:lnTo>
                <a:lnTo>
                  <a:pt x="2470" y="1170"/>
                </a:lnTo>
                <a:lnTo>
                  <a:pt x="2454" y="1159"/>
                </a:lnTo>
                <a:lnTo>
                  <a:pt x="2413" y="1147"/>
                </a:lnTo>
                <a:lnTo>
                  <a:pt x="2385" y="1143"/>
                </a:lnTo>
                <a:lnTo>
                  <a:pt x="2351" y="1138"/>
                </a:lnTo>
                <a:lnTo>
                  <a:pt x="2310" y="1129"/>
                </a:lnTo>
                <a:lnTo>
                  <a:pt x="2331" y="1132"/>
                </a:lnTo>
                <a:lnTo>
                  <a:pt x="2285" y="1123"/>
                </a:lnTo>
                <a:lnTo>
                  <a:pt x="2258" y="1116"/>
                </a:lnTo>
                <a:lnTo>
                  <a:pt x="2214" y="1104"/>
                </a:lnTo>
                <a:lnTo>
                  <a:pt x="2174" y="1092"/>
                </a:lnTo>
                <a:lnTo>
                  <a:pt x="2140" y="1081"/>
                </a:lnTo>
                <a:lnTo>
                  <a:pt x="2108" y="1071"/>
                </a:lnTo>
                <a:lnTo>
                  <a:pt x="2072" y="1059"/>
                </a:lnTo>
                <a:lnTo>
                  <a:pt x="2041" y="1047"/>
                </a:lnTo>
                <a:lnTo>
                  <a:pt x="2001" y="1029"/>
                </a:lnTo>
                <a:lnTo>
                  <a:pt x="1984" y="1020"/>
                </a:lnTo>
                <a:lnTo>
                  <a:pt x="1983" y="1020"/>
                </a:lnTo>
                <a:lnTo>
                  <a:pt x="1970" y="1013"/>
                </a:lnTo>
                <a:lnTo>
                  <a:pt x="1946" y="1001"/>
                </a:lnTo>
                <a:lnTo>
                  <a:pt x="1926" y="986"/>
                </a:lnTo>
                <a:lnTo>
                  <a:pt x="1904" y="969"/>
                </a:lnTo>
                <a:lnTo>
                  <a:pt x="1888" y="955"/>
                </a:lnTo>
                <a:lnTo>
                  <a:pt x="1870" y="938"/>
                </a:lnTo>
                <a:lnTo>
                  <a:pt x="1849" y="915"/>
                </a:lnTo>
                <a:lnTo>
                  <a:pt x="1828" y="891"/>
                </a:lnTo>
                <a:lnTo>
                  <a:pt x="1810" y="868"/>
                </a:lnTo>
                <a:lnTo>
                  <a:pt x="1791" y="845"/>
                </a:lnTo>
                <a:lnTo>
                  <a:pt x="1778" y="825"/>
                </a:lnTo>
                <a:lnTo>
                  <a:pt x="1766" y="809"/>
                </a:lnTo>
                <a:lnTo>
                  <a:pt x="1755" y="792"/>
                </a:lnTo>
                <a:lnTo>
                  <a:pt x="1744" y="772"/>
                </a:lnTo>
                <a:lnTo>
                  <a:pt x="1734" y="751"/>
                </a:lnTo>
                <a:lnTo>
                  <a:pt x="1725" y="729"/>
                </a:lnTo>
                <a:lnTo>
                  <a:pt x="1715" y="707"/>
                </a:lnTo>
                <a:lnTo>
                  <a:pt x="1708" y="692"/>
                </a:lnTo>
                <a:lnTo>
                  <a:pt x="1700" y="674"/>
                </a:lnTo>
                <a:lnTo>
                  <a:pt x="1693" y="657"/>
                </a:lnTo>
                <a:lnTo>
                  <a:pt x="1685" y="641"/>
                </a:lnTo>
                <a:lnTo>
                  <a:pt x="1676" y="619"/>
                </a:lnTo>
                <a:lnTo>
                  <a:pt x="1666" y="598"/>
                </a:lnTo>
                <a:lnTo>
                  <a:pt x="1653" y="568"/>
                </a:lnTo>
                <a:lnTo>
                  <a:pt x="1641" y="546"/>
                </a:lnTo>
                <a:lnTo>
                  <a:pt x="1629" y="522"/>
                </a:lnTo>
                <a:lnTo>
                  <a:pt x="1617" y="497"/>
                </a:lnTo>
                <a:lnTo>
                  <a:pt x="1608" y="476"/>
                </a:lnTo>
                <a:lnTo>
                  <a:pt x="1597" y="452"/>
                </a:lnTo>
                <a:lnTo>
                  <a:pt x="1587" y="430"/>
                </a:lnTo>
                <a:lnTo>
                  <a:pt x="1570" y="397"/>
                </a:lnTo>
                <a:lnTo>
                  <a:pt x="1556" y="366"/>
                </a:lnTo>
                <a:lnTo>
                  <a:pt x="1543" y="340"/>
                </a:lnTo>
                <a:lnTo>
                  <a:pt x="1533" y="322"/>
                </a:lnTo>
                <a:lnTo>
                  <a:pt x="1521" y="298"/>
                </a:lnTo>
                <a:lnTo>
                  <a:pt x="1507" y="271"/>
                </a:lnTo>
                <a:lnTo>
                  <a:pt x="1496" y="251"/>
                </a:lnTo>
                <a:lnTo>
                  <a:pt x="1487" y="236"/>
                </a:lnTo>
                <a:lnTo>
                  <a:pt x="1480" y="223"/>
                </a:lnTo>
                <a:lnTo>
                  <a:pt x="1469" y="203"/>
                </a:lnTo>
                <a:lnTo>
                  <a:pt x="1458" y="183"/>
                </a:lnTo>
                <a:lnTo>
                  <a:pt x="1449" y="167"/>
                </a:lnTo>
                <a:lnTo>
                  <a:pt x="1439" y="150"/>
                </a:lnTo>
                <a:lnTo>
                  <a:pt x="1428" y="135"/>
                </a:lnTo>
                <a:lnTo>
                  <a:pt x="1419" y="125"/>
                </a:lnTo>
                <a:lnTo>
                  <a:pt x="1413" y="114"/>
                </a:lnTo>
                <a:lnTo>
                  <a:pt x="1407" y="107"/>
                </a:lnTo>
                <a:lnTo>
                  <a:pt x="1401" y="99"/>
                </a:lnTo>
                <a:lnTo>
                  <a:pt x="1397" y="95"/>
                </a:lnTo>
                <a:lnTo>
                  <a:pt x="1389" y="86"/>
                </a:lnTo>
                <a:lnTo>
                  <a:pt x="1379" y="74"/>
                </a:lnTo>
                <a:lnTo>
                  <a:pt x="1368" y="62"/>
                </a:lnTo>
                <a:lnTo>
                  <a:pt x="1356" y="50"/>
                </a:lnTo>
                <a:lnTo>
                  <a:pt x="1344" y="39"/>
                </a:lnTo>
                <a:lnTo>
                  <a:pt x="1331" y="30"/>
                </a:lnTo>
                <a:lnTo>
                  <a:pt x="1317" y="19"/>
                </a:lnTo>
                <a:lnTo>
                  <a:pt x="1296" y="11"/>
                </a:lnTo>
                <a:lnTo>
                  <a:pt x="1276" y="4"/>
                </a:lnTo>
                <a:lnTo>
                  <a:pt x="1251" y="0"/>
                </a:lnTo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422" name="Line 14"/>
          <p:cNvSpPr>
            <a:spLocks noChangeShapeType="1"/>
          </p:cNvSpPr>
          <p:nvPr/>
        </p:nvSpPr>
        <p:spPr bwMode="auto">
          <a:xfrm>
            <a:off x="3259830" y="5320555"/>
            <a:ext cx="5612181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424" name="Text Box 16"/>
          <p:cNvSpPr txBox="1">
            <a:spLocks noChangeArrowheads="1"/>
          </p:cNvSpPr>
          <p:nvPr/>
        </p:nvSpPr>
        <p:spPr bwMode="auto">
          <a:xfrm>
            <a:off x="8953992" y="5084018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>
          <a:xfrm>
            <a:off x="902847" y="632259"/>
            <a:ext cx="10337562" cy="579962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effectLst/>
              </a:rPr>
              <a:t>Normal Probability Distribution</a:t>
            </a:r>
          </a:p>
        </p:txBody>
      </p:sp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1293710" y="1454690"/>
            <a:ext cx="9569002" cy="13588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Probabilities for the normal random variable are given by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areas under the curve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. The total area under the curve is 1 (.5 to the left of the mean and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.5 to the right).</a:t>
            </a:r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935692" y="1117600"/>
            <a:ext cx="4605030" cy="585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Characteristics</a:t>
            </a:r>
            <a:endParaRPr lang="en-US" sz="2800" dirty="0">
              <a:solidFill>
                <a:srgbClr val="000000"/>
              </a:solidFill>
              <a:effectLst/>
              <a:latin typeface="+mn-lt"/>
              <a:cs typeface="Arial" panose="020B0604020202020204" pitchFamily="34" charset="0"/>
            </a:endParaRPr>
          </a:p>
        </p:txBody>
      </p:sp>
      <p:sp>
        <p:nvSpPr>
          <p:cNvPr id="150535" name="Freeform 7"/>
          <p:cNvSpPr>
            <a:spLocks/>
          </p:cNvSpPr>
          <p:nvPr/>
        </p:nvSpPr>
        <p:spPr bwMode="auto">
          <a:xfrm>
            <a:off x="3391967" y="2780503"/>
            <a:ext cx="5236347" cy="1862137"/>
          </a:xfrm>
          <a:custGeom>
            <a:avLst/>
            <a:gdLst/>
            <a:ahLst/>
            <a:cxnLst>
              <a:cxn ang="0">
                <a:pos x="1209" y="12"/>
              </a:cxn>
              <a:cxn ang="0">
                <a:pos x="1132" y="66"/>
              </a:cxn>
              <a:cxn ang="0">
                <a:pos x="1082" y="131"/>
              </a:cxn>
              <a:cxn ang="0">
                <a:pos x="1040" y="197"/>
              </a:cxn>
              <a:cxn ang="0">
                <a:pos x="1003" y="262"/>
              </a:cxn>
              <a:cxn ang="0">
                <a:pos x="975" y="320"/>
              </a:cxn>
              <a:cxn ang="0">
                <a:pos x="941" y="395"/>
              </a:cxn>
              <a:cxn ang="0">
                <a:pos x="910" y="462"/>
              </a:cxn>
              <a:cxn ang="0">
                <a:pos x="881" y="528"/>
              </a:cxn>
              <a:cxn ang="0">
                <a:pos x="856" y="591"/>
              </a:cxn>
              <a:cxn ang="0">
                <a:pos x="826" y="663"/>
              </a:cxn>
              <a:cxn ang="0">
                <a:pos x="796" y="727"/>
              </a:cxn>
              <a:cxn ang="0">
                <a:pos x="765" y="790"/>
              </a:cxn>
              <a:cxn ang="0">
                <a:pos x="717" y="862"/>
              </a:cxn>
              <a:cxn ang="0">
                <a:pos x="653" y="932"/>
              </a:cxn>
              <a:cxn ang="0">
                <a:pos x="592" y="981"/>
              </a:cxn>
              <a:cxn ang="0">
                <a:pos x="506" y="1031"/>
              </a:cxn>
              <a:cxn ang="0">
                <a:pos x="423" y="1063"/>
              </a:cxn>
              <a:cxn ang="0">
                <a:pos x="333" y="1089"/>
              </a:cxn>
              <a:cxn ang="0">
                <a:pos x="258" y="1108"/>
              </a:cxn>
              <a:cxn ang="0">
                <a:pos x="155" y="1129"/>
              </a:cxn>
              <a:cxn ang="0">
                <a:pos x="54" y="1146"/>
              </a:cxn>
              <a:cxn ang="0">
                <a:pos x="2480" y="1170"/>
              </a:cxn>
              <a:cxn ang="0">
                <a:pos x="2395" y="1143"/>
              </a:cxn>
              <a:cxn ang="0">
                <a:pos x="2341" y="1132"/>
              </a:cxn>
              <a:cxn ang="0">
                <a:pos x="2224" y="1104"/>
              </a:cxn>
              <a:cxn ang="0">
                <a:pos x="2118" y="1071"/>
              </a:cxn>
              <a:cxn ang="0">
                <a:pos x="2011" y="1029"/>
              </a:cxn>
              <a:cxn ang="0">
                <a:pos x="1980" y="1013"/>
              </a:cxn>
              <a:cxn ang="0">
                <a:pos x="1914" y="969"/>
              </a:cxn>
              <a:cxn ang="0">
                <a:pos x="1859" y="915"/>
              </a:cxn>
              <a:cxn ang="0">
                <a:pos x="1801" y="845"/>
              </a:cxn>
              <a:cxn ang="0">
                <a:pos x="1765" y="792"/>
              </a:cxn>
              <a:cxn ang="0">
                <a:pos x="1735" y="729"/>
              </a:cxn>
              <a:cxn ang="0">
                <a:pos x="1710" y="674"/>
              </a:cxn>
              <a:cxn ang="0">
                <a:pos x="1686" y="619"/>
              </a:cxn>
              <a:cxn ang="0">
                <a:pos x="1651" y="546"/>
              </a:cxn>
              <a:cxn ang="0">
                <a:pos x="1618" y="476"/>
              </a:cxn>
              <a:cxn ang="0">
                <a:pos x="1580" y="397"/>
              </a:cxn>
              <a:cxn ang="0">
                <a:pos x="1543" y="322"/>
              </a:cxn>
              <a:cxn ang="0">
                <a:pos x="1506" y="251"/>
              </a:cxn>
              <a:cxn ang="0">
                <a:pos x="1479" y="203"/>
              </a:cxn>
              <a:cxn ang="0">
                <a:pos x="1449" y="150"/>
              </a:cxn>
              <a:cxn ang="0">
                <a:pos x="1423" y="114"/>
              </a:cxn>
              <a:cxn ang="0">
                <a:pos x="1407" y="95"/>
              </a:cxn>
              <a:cxn ang="0">
                <a:pos x="1378" y="62"/>
              </a:cxn>
              <a:cxn ang="0">
                <a:pos x="1341" y="30"/>
              </a:cxn>
              <a:cxn ang="0">
                <a:pos x="1286" y="4"/>
              </a:cxn>
            </a:cxnLst>
            <a:rect l="0" t="0" r="r" b="b"/>
            <a:pathLst>
              <a:path w="2480" h="1173">
                <a:moveTo>
                  <a:pt x="1260" y="0"/>
                </a:moveTo>
                <a:lnTo>
                  <a:pt x="1236" y="5"/>
                </a:lnTo>
                <a:lnTo>
                  <a:pt x="1209" y="12"/>
                </a:lnTo>
                <a:lnTo>
                  <a:pt x="1179" y="27"/>
                </a:lnTo>
                <a:lnTo>
                  <a:pt x="1155" y="45"/>
                </a:lnTo>
                <a:lnTo>
                  <a:pt x="1132" y="66"/>
                </a:lnTo>
                <a:lnTo>
                  <a:pt x="1114" y="85"/>
                </a:lnTo>
                <a:lnTo>
                  <a:pt x="1099" y="106"/>
                </a:lnTo>
                <a:lnTo>
                  <a:pt x="1082" y="131"/>
                </a:lnTo>
                <a:lnTo>
                  <a:pt x="1070" y="149"/>
                </a:lnTo>
                <a:lnTo>
                  <a:pt x="1054" y="175"/>
                </a:lnTo>
                <a:lnTo>
                  <a:pt x="1040" y="197"/>
                </a:lnTo>
                <a:lnTo>
                  <a:pt x="1024" y="223"/>
                </a:lnTo>
                <a:lnTo>
                  <a:pt x="1015" y="240"/>
                </a:lnTo>
                <a:lnTo>
                  <a:pt x="1003" y="262"/>
                </a:lnTo>
                <a:lnTo>
                  <a:pt x="994" y="282"/>
                </a:lnTo>
                <a:lnTo>
                  <a:pt x="984" y="300"/>
                </a:lnTo>
                <a:lnTo>
                  <a:pt x="975" y="320"/>
                </a:lnTo>
                <a:lnTo>
                  <a:pt x="964" y="344"/>
                </a:lnTo>
                <a:lnTo>
                  <a:pt x="951" y="373"/>
                </a:lnTo>
                <a:lnTo>
                  <a:pt x="941" y="395"/>
                </a:lnTo>
                <a:lnTo>
                  <a:pt x="933" y="412"/>
                </a:lnTo>
                <a:lnTo>
                  <a:pt x="921" y="437"/>
                </a:lnTo>
                <a:lnTo>
                  <a:pt x="910" y="462"/>
                </a:lnTo>
                <a:lnTo>
                  <a:pt x="902" y="479"/>
                </a:lnTo>
                <a:lnTo>
                  <a:pt x="890" y="506"/>
                </a:lnTo>
                <a:lnTo>
                  <a:pt x="881" y="528"/>
                </a:lnTo>
                <a:lnTo>
                  <a:pt x="873" y="549"/>
                </a:lnTo>
                <a:lnTo>
                  <a:pt x="865" y="570"/>
                </a:lnTo>
                <a:lnTo>
                  <a:pt x="856" y="591"/>
                </a:lnTo>
                <a:lnTo>
                  <a:pt x="848" y="612"/>
                </a:lnTo>
                <a:lnTo>
                  <a:pt x="839" y="633"/>
                </a:lnTo>
                <a:lnTo>
                  <a:pt x="826" y="663"/>
                </a:lnTo>
                <a:lnTo>
                  <a:pt x="814" y="690"/>
                </a:lnTo>
                <a:lnTo>
                  <a:pt x="805" y="708"/>
                </a:lnTo>
                <a:lnTo>
                  <a:pt x="796" y="727"/>
                </a:lnTo>
                <a:lnTo>
                  <a:pt x="787" y="747"/>
                </a:lnTo>
                <a:lnTo>
                  <a:pt x="778" y="765"/>
                </a:lnTo>
                <a:lnTo>
                  <a:pt x="765" y="790"/>
                </a:lnTo>
                <a:lnTo>
                  <a:pt x="751" y="814"/>
                </a:lnTo>
                <a:lnTo>
                  <a:pt x="735" y="838"/>
                </a:lnTo>
                <a:lnTo>
                  <a:pt x="717" y="862"/>
                </a:lnTo>
                <a:lnTo>
                  <a:pt x="699" y="885"/>
                </a:lnTo>
                <a:lnTo>
                  <a:pt x="677" y="907"/>
                </a:lnTo>
                <a:lnTo>
                  <a:pt x="653" y="932"/>
                </a:lnTo>
                <a:lnTo>
                  <a:pt x="636" y="947"/>
                </a:lnTo>
                <a:lnTo>
                  <a:pt x="616" y="963"/>
                </a:lnTo>
                <a:lnTo>
                  <a:pt x="592" y="981"/>
                </a:lnTo>
                <a:lnTo>
                  <a:pt x="572" y="994"/>
                </a:lnTo>
                <a:lnTo>
                  <a:pt x="546" y="1009"/>
                </a:lnTo>
                <a:lnTo>
                  <a:pt x="506" y="1031"/>
                </a:lnTo>
                <a:lnTo>
                  <a:pt x="472" y="1045"/>
                </a:lnTo>
                <a:lnTo>
                  <a:pt x="446" y="1054"/>
                </a:lnTo>
                <a:lnTo>
                  <a:pt x="423" y="1063"/>
                </a:lnTo>
                <a:lnTo>
                  <a:pt x="393" y="1073"/>
                </a:lnTo>
                <a:lnTo>
                  <a:pt x="363" y="1082"/>
                </a:lnTo>
                <a:lnTo>
                  <a:pt x="333" y="1089"/>
                </a:lnTo>
                <a:lnTo>
                  <a:pt x="310" y="1095"/>
                </a:lnTo>
                <a:lnTo>
                  <a:pt x="282" y="1102"/>
                </a:lnTo>
                <a:lnTo>
                  <a:pt x="258" y="1108"/>
                </a:lnTo>
                <a:lnTo>
                  <a:pt x="226" y="1115"/>
                </a:lnTo>
                <a:lnTo>
                  <a:pt x="183" y="1123"/>
                </a:lnTo>
                <a:lnTo>
                  <a:pt x="155" y="1129"/>
                </a:lnTo>
                <a:lnTo>
                  <a:pt x="130" y="1134"/>
                </a:lnTo>
                <a:lnTo>
                  <a:pt x="109" y="1137"/>
                </a:lnTo>
                <a:lnTo>
                  <a:pt x="54" y="1146"/>
                </a:lnTo>
                <a:lnTo>
                  <a:pt x="3" y="1158"/>
                </a:lnTo>
                <a:lnTo>
                  <a:pt x="0" y="1173"/>
                </a:lnTo>
                <a:lnTo>
                  <a:pt x="2480" y="1170"/>
                </a:lnTo>
                <a:lnTo>
                  <a:pt x="2454" y="1161"/>
                </a:lnTo>
                <a:lnTo>
                  <a:pt x="2427" y="1152"/>
                </a:lnTo>
                <a:lnTo>
                  <a:pt x="2395" y="1143"/>
                </a:lnTo>
                <a:lnTo>
                  <a:pt x="2361" y="1138"/>
                </a:lnTo>
                <a:lnTo>
                  <a:pt x="2320" y="1129"/>
                </a:lnTo>
                <a:lnTo>
                  <a:pt x="2341" y="1132"/>
                </a:lnTo>
                <a:lnTo>
                  <a:pt x="2295" y="1123"/>
                </a:lnTo>
                <a:lnTo>
                  <a:pt x="2268" y="1116"/>
                </a:lnTo>
                <a:lnTo>
                  <a:pt x="2224" y="1104"/>
                </a:lnTo>
                <a:lnTo>
                  <a:pt x="2184" y="1092"/>
                </a:lnTo>
                <a:lnTo>
                  <a:pt x="2150" y="1081"/>
                </a:lnTo>
                <a:lnTo>
                  <a:pt x="2118" y="1071"/>
                </a:lnTo>
                <a:lnTo>
                  <a:pt x="2082" y="1059"/>
                </a:lnTo>
                <a:lnTo>
                  <a:pt x="2051" y="1047"/>
                </a:lnTo>
                <a:lnTo>
                  <a:pt x="2011" y="1029"/>
                </a:lnTo>
                <a:lnTo>
                  <a:pt x="1994" y="1020"/>
                </a:lnTo>
                <a:lnTo>
                  <a:pt x="1993" y="1020"/>
                </a:lnTo>
                <a:lnTo>
                  <a:pt x="1980" y="1013"/>
                </a:lnTo>
                <a:lnTo>
                  <a:pt x="1956" y="1001"/>
                </a:lnTo>
                <a:lnTo>
                  <a:pt x="1936" y="986"/>
                </a:lnTo>
                <a:lnTo>
                  <a:pt x="1914" y="969"/>
                </a:lnTo>
                <a:lnTo>
                  <a:pt x="1898" y="955"/>
                </a:lnTo>
                <a:lnTo>
                  <a:pt x="1880" y="938"/>
                </a:lnTo>
                <a:lnTo>
                  <a:pt x="1859" y="915"/>
                </a:lnTo>
                <a:lnTo>
                  <a:pt x="1838" y="891"/>
                </a:lnTo>
                <a:lnTo>
                  <a:pt x="1820" y="868"/>
                </a:lnTo>
                <a:lnTo>
                  <a:pt x="1801" y="845"/>
                </a:lnTo>
                <a:lnTo>
                  <a:pt x="1788" y="825"/>
                </a:lnTo>
                <a:lnTo>
                  <a:pt x="1776" y="809"/>
                </a:lnTo>
                <a:lnTo>
                  <a:pt x="1765" y="792"/>
                </a:lnTo>
                <a:lnTo>
                  <a:pt x="1754" y="772"/>
                </a:lnTo>
                <a:lnTo>
                  <a:pt x="1744" y="751"/>
                </a:lnTo>
                <a:lnTo>
                  <a:pt x="1735" y="729"/>
                </a:lnTo>
                <a:lnTo>
                  <a:pt x="1725" y="707"/>
                </a:lnTo>
                <a:lnTo>
                  <a:pt x="1718" y="692"/>
                </a:lnTo>
                <a:lnTo>
                  <a:pt x="1710" y="674"/>
                </a:lnTo>
                <a:lnTo>
                  <a:pt x="1703" y="657"/>
                </a:lnTo>
                <a:lnTo>
                  <a:pt x="1695" y="641"/>
                </a:lnTo>
                <a:lnTo>
                  <a:pt x="1686" y="619"/>
                </a:lnTo>
                <a:lnTo>
                  <a:pt x="1676" y="598"/>
                </a:lnTo>
                <a:lnTo>
                  <a:pt x="1663" y="568"/>
                </a:lnTo>
                <a:lnTo>
                  <a:pt x="1651" y="546"/>
                </a:lnTo>
                <a:lnTo>
                  <a:pt x="1639" y="522"/>
                </a:lnTo>
                <a:lnTo>
                  <a:pt x="1627" y="497"/>
                </a:lnTo>
                <a:lnTo>
                  <a:pt x="1618" y="476"/>
                </a:lnTo>
                <a:lnTo>
                  <a:pt x="1607" y="452"/>
                </a:lnTo>
                <a:lnTo>
                  <a:pt x="1597" y="430"/>
                </a:lnTo>
                <a:lnTo>
                  <a:pt x="1580" y="397"/>
                </a:lnTo>
                <a:lnTo>
                  <a:pt x="1566" y="366"/>
                </a:lnTo>
                <a:lnTo>
                  <a:pt x="1553" y="340"/>
                </a:lnTo>
                <a:lnTo>
                  <a:pt x="1543" y="322"/>
                </a:lnTo>
                <a:lnTo>
                  <a:pt x="1531" y="298"/>
                </a:lnTo>
                <a:lnTo>
                  <a:pt x="1517" y="271"/>
                </a:lnTo>
                <a:lnTo>
                  <a:pt x="1506" y="251"/>
                </a:lnTo>
                <a:lnTo>
                  <a:pt x="1497" y="236"/>
                </a:lnTo>
                <a:lnTo>
                  <a:pt x="1490" y="223"/>
                </a:lnTo>
                <a:lnTo>
                  <a:pt x="1479" y="203"/>
                </a:lnTo>
                <a:lnTo>
                  <a:pt x="1468" y="183"/>
                </a:lnTo>
                <a:lnTo>
                  <a:pt x="1459" y="167"/>
                </a:lnTo>
                <a:lnTo>
                  <a:pt x="1449" y="150"/>
                </a:lnTo>
                <a:lnTo>
                  <a:pt x="1438" y="135"/>
                </a:lnTo>
                <a:lnTo>
                  <a:pt x="1429" y="125"/>
                </a:lnTo>
                <a:lnTo>
                  <a:pt x="1423" y="114"/>
                </a:lnTo>
                <a:lnTo>
                  <a:pt x="1417" y="107"/>
                </a:lnTo>
                <a:lnTo>
                  <a:pt x="1411" y="99"/>
                </a:lnTo>
                <a:lnTo>
                  <a:pt x="1407" y="95"/>
                </a:lnTo>
                <a:lnTo>
                  <a:pt x="1399" y="86"/>
                </a:lnTo>
                <a:lnTo>
                  <a:pt x="1389" y="74"/>
                </a:lnTo>
                <a:lnTo>
                  <a:pt x="1378" y="62"/>
                </a:lnTo>
                <a:lnTo>
                  <a:pt x="1366" y="50"/>
                </a:lnTo>
                <a:lnTo>
                  <a:pt x="1354" y="39"/>
                </a:lnTo>
                <a:lnTo>
                  <a:pt x="1341" y="30"/>
                </a:lnTo>
                <a:lnTo>
                  <a:pt x="1327" y="19"/>
                </a:lnTo>
                <a:lnTo>
                  <a:pt x="1306" y="11"/>
                </a:lnTo>
                <a:lnTo>
                  <a:pt x="1286" y="4"/>
                </a:lnTo>
                <a:lnTo>
                  <a:pt x="1261" y="0"/>
                </a:lnTo>
              </a:path>
            </a:pathLst>
          </a:custGeom>
          <a:solidFill>
            <a:schemeClr val="bg1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536" name="Line 8"/>
          <p:cNvSpPr>
            <a:spLocks noChangeShapeType="1"/>
          </p:cNvSpPr>
          <p:nvPr/>
        </p:nvSpPr>
        <p:spPr bwMode="auto">
          <a:xfrm>
            <a:off x="6065038" y="2785264"/>
            <a:ext cx="0" cy="19431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538" name="Text Box 10"/>
          <p:cNvSpPr txBox="1">
            <a:spLocks noChangeArrowheads="1"/>
          </p:cNvSpPr>
          <p:nvPr/>
        </p:nvSpPr>
        <p:spPr bwMode="auto">
          <a:xfrm>
            <a:off x="5337721" y="3828253"/>
            <a:ext cx="44114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.5</a:t>
            </a:r>
          </a:p>
        </p:txBody>
      </p:sp>
      <p:sp>
        <p:nvSpPr>
          <p:cNvPr id="150539" name="Text Box 11"/>
          <p:cNvSpPr txBox="1">
            <a:spLocks noChangeArrowheads="1"/>
          </p:cNvSpPr>
          <p:nvPr/>
        </p:nvSpPr>
        <p:spPr bwMode="auto">
          <a:xfrm>
            <a:off x="6325871" y="3828253"/>
            <a:ext cx="44114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.5</a:t>
            </a:r>
          </a:p>
        </p:txBody>
      </p:sp>
      <p:sp>
        <p:nvSpPr>
          <p:cNvPr id="150540" name="Text Box 12"/>
          <p:cNvSpPr txBox="1">
            <a:spLocks noChangeArrowheads="1"/>
          </p:cNvSpPr>
          <p:nvPr/>
        </p:nvSpPr>
        <p:spPr bwMode="auto">
          <a:xfrm>
            <a:off x="9138917" y="4402927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50534" name="Line 6"/>
          <p:cNvSpPr>
            <a:spLocks noChangeShapeType="1"/>
          </p:cNvSpPr>
          <p:nvPr/>
        </p:nvSpPr>
        <p:spPr bwMode="auto">
          <a:xfrm>
            <a:off x="2948567" y="4644227"/>
            <a:ext cx="610625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902847" y="631422"/>
            <a:ext cx="10337562" cy="579962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effectLst/>
              </a:rPr>
              <a:t>Normal Probability Distribution</a:t>
            </a:r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2138" y="709254"/>
            <a:ext cx="10337562" cy="814388"/>
          </a:xfrm>
          <a:noFill/>
          <a:ln/>
        </p:spPr>
        <p:txBody>
          <a:bodyPr>
            <a:no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33252" y="1537427"/>
            <a:ext cx="10278442" cy="481013"/>
          </a:xfrm>
          <a:noFill/>
          <a:ln/>
        </p:spPr>
        <p:txBody>
          <a:bodyPr/>
          <a:lstStyle/>
          <a:p>
            <a:pPr marL="346075" indent="-346075">
              <a:buSzPct val="100000"/>
            </a:pPr>
            <a:r>
              <a:rPr lang="en-US" dirty="0"/>
              <a:t>Uniform Probability Distribution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607182" y="854265"/>
            <a:ext cx="4028609" cy="2457450"/>
            <a:chOff x="7607182" y="854265"/>
            <a:chExt cx="4028609" cy="2457450"/>
          </a:xfrm>
        </p:grpSpPr>
        <p:sp>
          <p:nvSpPr>
            <p:cNvPr id="5193" name="AutoShape 73"/>
            <p:cNvSpPr>
              <a:spLocks noChangeArrowheads="1"/>
            </p:cNvSpPr>
            <p:nvPr/>
          </p:nvSpPr>
          <p:spPr bwMode="auto">
            <a:xfrm>
              <a:off x="7607182" y="854265"/>
              <a:ext cx="4028609" cy="245745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5" name="Rectangle 75"/>
            <p:cNvSpPr>
              <a:spLocks noChangeArrowheads="1"/>
            </p:cNvSpPr>
            <p:nvPr/>
          </p:nvSpPr>
          <p:spPr bwMode="auto">
            <a:xfrm>
              <a:off x="11027699" y="2746566"/>
              <a:ext cx="310983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5196" name="Rectangle 76"/>
            <p:cNvSpPr>
              <a:spLocks noChangeArrowheads="1"/>
            </p:cNvSpPr>
            <p:nvPr/>
          </p:nvSpPr>
          <p:spPr bwMode="auto">
            <a:xfrm>
              <a:off x="7809879" y="982853"/>
              <a:ext cx="621966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 </a:t>
              </a:r>
              <a:r>
                <a:rPr lang="en-US" sz="200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20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200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5197" name="Freeform 77"/>
            <p:cNvSpPr>
              <a:spLocks/>
            </p:cNvSpPr>
            <p:nvPr/>
          </p:nvSpPr>
          <p:spPr bwMode="auto">
            <a:xfrm>
              <a:off x="8177268" y="1862328"/>
              <a:ext cx="2643511" cy="10842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070"/>
                </a:cxn>
                <a:cxn ang="0">
                  <a:pos x="2853" y="1070"/>
                </a:cxn>
                <a:cxn ang="0">
                  <a:pos x="2850" y="1013"/>
                </a:cxn>
                <a:cxn ang="0">
                  <a:pos x="2535" y="995"/>
                </a:cxn>
                <a:cxn ang="0">
                  <a:pos x="2265" y="977"/>
                </a:cxn>
                <a:cxn ang="0">
                  <a:pos x="1923" y="950"/>
                </a:cxn>
                <a:cxn ang="0">
                  <a:pos x="1635" y="911"/>
                </a:cxn>
                <a:cxn ang="0">
                  <a:pos x="1347" y="857"/>
                </a:cxn>
                <a:cxn ang="0">
                  <a:pos x="996" y="764"/>
                </a:cxn>
                <a:cxn ang="0">
                  <a:pos x="723" y="665"/>
                </a:cxn>
                <a:cxn ang="0">
                  <a:pos x="492" y="554"/>
                </a:cxn>
                <a:cxn ang="0">
                  <a:pos x="351" y="470"/>
                </a:cxn>
                <a:cxn ang="0">
                  <a:pos x="294" y="431"/>
                </a:cxn>
                <a:cxn ang="0">
                  <a:pos x="261" y="404"/>
                </a:cxn>
                <a:cxn ang="0">
                  <a:pos x="231" y="374"/>
                </a:cxn>
                <a:cxn ang="0">
                  <a:pos x="204" y="353"/>
                </a:cxn>
                <a:cxn ang="0">
                  <a:pos x="174" y="320"/>
                </a:cxn>
                <a:cxn ang="0">
                  <a:pos x="144" y="290"/>
                </a:cxn>
                <a:cxn ang="0">
                  <a:pos x="117" y="257"/>
                </a:cxn>
                <a:cxn ang="0">
                  <a:pos x="93" y="221"/>
                </a:cxn>
                <a:cxn ang="0">
                  <a:pos x="57" y="161"/>
                </a:cxn>
                <a:cxn ang="0">
                  <a:pos x="42" y="132"/>
                </a:cxn>
                <a:cxn ang="0">
                  <a:pos x="21" y="74"/>
                </a:cxn>
                <a:cxn ang="0">
                  <a:pos x="6" y="32"/>
                </a:cxn>
              </a:cxnLst>
              <a:rect l="0" t="0" r="r" b="b"/>
              <a:pathLst>
                <a:path w="2853" h="1070">
                  <a:moveTo>
                    <a:pt x="2" y="0"/>
                  </a:moveTo>
                  <a:lnTo>
                    <a:pt x="0" y="1070"/>
                  </a:lnTo>
                  <a:lnTo>
                    <a:pt x="2853" y="1070"/>
                  </a:lnTo>
                  <a:lnTo>
                    <a:pt x="2850" y="1013"/>
                  </a:lnTo>
                  <a:lnTo>
                    <a:pt x="2535" y="995"/>
                  </a:lnTo>
                  <a:lnTo>
                    <a:pt x="2265" y="977"/>
                  </a:lnTo>
                  <a:lnTo>
                    <a:pt x="1923" y="950"/>
                  </a:lnTo>
                  <a:lnTo>
                    <a:pt x="1635" y="911"/>
                  </a:lnTo>
                  <a:lnTo>
                    <a:pt x="1347" y="857"/>
                  </a:lnTo>
                  <a:lnTo>
                    <a:pt x="996" y="764"/>
                  </a:lnTo>
                  <a:lnTo>
                    <a:pt x="723" y="665"/>
                  </a:lnTo>
                  <a:lnTo>
                    <a:pt x="492" y="554"/>
                  </a:lnTo>
                  <a:lnTo>
                    <a:pt x="351" y="470"/>
                  </a:lnTo>
                  <a:lnTo>
                    <a:pt x="294" y="431"/>
                  </a:lnTo>
                  <a:lnTo>
                    <a:pt x="261" y="404"/>
                  </a:lnTo>
                  <a:lnTo>
                    <a:pt x="231" y="374"/>
                  </a:lnTo>
                  <a:lnTo>
                    <a:pt x="204" y="353"/>
                  </a:lnTo>
                  <a:lnTo>
                    <a:pt x="174" y="320"/>
                  </a:lnTo>
                  <a:lnTo>
                    <a:pt x="144" y="290"/>
                  </a:lnTo>
                  <a:lnTo>
                    <a:pt x="117" y="257"/>
                  </a:lnTo>
                  <a:lnTo>
                    <a:pt x="93" y="221"/>
                  </a:lnTo>
                  <a:lnTo>
                    <a:pt x="57" y="161"/>
                  </a:lnTo>
                  <a:lnTo>
                    <a:pt x="42" y="132"/>
                  </a:lnTo>
                  <a:lnTo>
                    <a:pt x="21" y="74"/>
                  </a:lnTo>
                  <a:lnTo>
                    <a:pt x="6" y="32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98" name="Line 78"/>
            <p:cNvSpPr>
              <a:spLocks noChangeShapeType="1"/>
            </p:cNvSpPr>
            <p:nvPr/>
          </p:nvSpPr>
          <p:spPr bwMode="auto">
            <a:xfrm>
              <a:off x="8177268" y="1406716"/>
              <a:ext cx="0" cy="1536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9" name="Line 79"/>
            <p:cNvSpPr>
              <a:spLocks noChangeShapeType="1"/>
            </p:cNvSpPr>
            <p:nvPr/>
          </p:nvSpPr>
          <p:spPr bwMode="auto">
            <a:xfrm>
              <a:off x="8179380" y="2946591"/>
              <a:ext cx="28630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1" name="Line 81"/>
            <p:cNvSpPr>
              <a:spLocks noChangeShapeType="1"/>
            </p:cNvSpPr>
            <p:nvPr/>
          </p:nvSpPr>
          <p:spPr bwMode="auto">
            <a:xfrm rot="271170">
              <a:off x="10208464" y="2868804"/>
              <a:ext cx="599646" cy="3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" name="Arc 82"/>
            <p:cNvSpPr>
              <a:spLocks/>
            </p:cNvSpPr>
            <p:nvPr/>
          </p:nvSpPr>
          <p:spPr bwMode="auto">
            <a:xfrm rot="234569">
              <a:off x="8139262" y="1851216"/>
              <a:ext cx="2124099" cy="944563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19 w 21619"/>
                <a:gd name="T1" fmla="*/ 21600 h 21600"/>
                <a:gd name="T2" fmla="*/ 0 w 21619"/>
                <a:gd name="T3" fmla="*/ 0 h 21600"/>
                <a:gd name="T4" fmla="*/ 21600 w 2161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19" h="21600" fill="none" extrusionOk="0">
                  <a:moveTo>
                    <a:pt x="21618" y="21599"/>
                  </a:moveTo>
                  <a:cubicBezTo>
                    <a:pt x="21612" y="21599"/>
                    <a:pt x="21606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1619" h="21600" stroke="0" extrusionOk="0">
                  <a:moveTo>
                    <a:pt x="21618" y="21599"/>
                  </a:moveTo>
                  <a:cubicBezTo>
                    <a:pt x="21612" y="21599"/>
                    <a:pt x="21606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5" name="Text Box 95"/>
            <p:cNvSpPr txBox="1">
              <a:spLocks noChangeArrowheads="1"/>
            </p:cNvSpPr>
            <p:nvPr/>
          </p:nvSpPr>
          <p:spPr bwMode="auto">
            <a:xfrm>
              <a:off x="8986024" y="911415"/>
              <a:ext cx="1659429" cy="430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Exponential</a:t>
              </a:r>
            </a:p>
          </p:txBody>
        </p:sp>
      </p:grpSp>
      <p:sp>
        <p:nvSpPr>
          <p:cNvPr id="5233" name="Rectangle 113"/>
          <p:cNvSpPr>
            <a:spLocks noChangeArrowheads="1"/>
          </p:cNvSpPr>
          <p:nvPr/>
        </p:nvSpPr>
        <p:spPr bwMode="auto">
          <a:xfrm>
            <a:off x="933252" y="1981927"/>
            <a:ext cx="8031881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Normal Probability Distribution</a:t>
            </a:r>
          </a:p>
        </p:txBody>
      </p:sp>
      <p:sp>
        <p:nvSpPr>
          <p:cNvPr id="43" name="Rectangle 114"/>
          <p:cNvSpPr>
            <a:spLocks noChangeArrowheads="1"/>
          </p:cNvSpPr>
          <p:nvPr/>
        </p:nvSpPr>
        <p:spPr bwMode="auto">
          <a:xfrm>
            <a:off x="933252" y="2426890"/>
            <a:ext cx="10278442" cy="404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Exponential Probability Distribution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21191" y="3092631"/>
            <a:ext cx="4028609" cy="2457453"/>
            <a:chOff x="487440" y="3045739"/>
            <a:chExt cx="4028609" cy="2457453"/>
          </a:xfrm>
        </p:grpSpPr>
        <p:sp>
          <p:nvSpPr>
            <p:cNvPr id="5180" name="AutoShape 60"/>
            <p:cNvSpPr>
              <a:spLocks noChangeArrowheads="1"/>
            </p:cNvSpPr>
            <p:nvPr/>
          </p:nvSpPr>
          <p:spPr bwMode="auto">
            <a:xfrm>
              <a:off x="487440" y="3045739"/>
              <a:ext cx="4028609" cy="2457453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Line 39"/>
            <p:cNvSpPr>
              <a:spLocks noChangeShapeType="1"/>
            </p:cNvSpPr>
            <p:nvPr/>
          </p:nvSpPr>
          <p:spPr bwMode="auto">
            <a:xfrm>
              <a:off x="962512" y="3710903"/>
              <a:ext cx="0" cy="14478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0" name="Rectangle 40"/>
            <p:cNvSpPr>
              <a:spLocks noChangeArrowheads="1"/>
            </p:cNvSpPr>
            <p:nvPr/>
          </p:nvSpPr>
          <p:spPr bwMode="auto">
            <a:xfrm>
              <a:off x="677469" y="3279102"/>
              <a:ext cx="621966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 </a:t>
              </a:r>
              <a:r>
                <a:rPr lang="en-US" sz="200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20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200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5161" name="Rectangle 41"/>
            <p:cNvSpPr>
              <a:spLocks noChangeArrowheads="1"/>
            </p:cNvSpPr>
            <p:nvPr/>
          </p:nvSpPr>
          <p:spPr bwMode="auto">
            <a:xfrm>
              <a:off x="3845217" y="4911280"/>
              <a:ext cx="395943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 i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i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5169" name="Line 49"/>
            <p:cNvSpPr>
              <a:spLocks noChangeShapeType="1"/>
            </p:cNvSpPr>
            <p:nvPr/>
          </p:nvSpPr>
          <p:spPr bwMode="auto">
            <a:xfrm>
              <a:off x="966735" y="5160292"/>
              <a:ext cx="29918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Freeform 46"/>
            <p:cNvSpPr>
              <a:spLocks/>
            </p:cNvSpPr>
            <p:nvPr/>
          </p:nvSpPr>
          <p:spPr bwMode="auto">
            <a:xfrm>
              <a:off x="1344983" y="4674517"/>
              <a:ext cx="2198000" cy="481013"/>
            </a:xfrm>
            <a:custGeom>
              <a:avLst/>
              <a:gdLst/>
              <a:ahLst/>
              <a:cxnLst>
                <a:cxn ang="0">
                  <a:pos x="13" y="302"/>
                </a:cxn>
                <a:cxn ang="0">
                  <a:pos x="15" y="0"/>
                </a:cxn>
                <a:cxn ang="0">
                  <a:pos x="1041" y="0"/>
                </a:cxn>
                <a:cxn ang="0">
                  <a:pos x="1041" y="303"/>
                </a:cxn>
                <a:cxn ang="0">
                  <a:pos x="0" y="303"/>
                </a:cxn>
              </a:cxnLst>
              <a:rect l="0" t="0" r="r" b="b"/>
              <a:pathLst>
                <a:path w="1041" h="303">
                  <a:moveTo>
                    <a:pt x="13" y="302"/>
                  </a:moveTo>
                  <a:lnTo>
                    <a:pt x="15" y="0"/>
                  </a:lnTo>
                  <a:lnTo>
                    <a:pt x="1041" y="0"/>
                  </a:lnTo>
                  <a:lnTo>
                    <a:pt x="1041" y="303"/>
                  </a:lnTo>
                  <a:lnTo>
                    <a:pt x="0" y="303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14" name="Text Box 94"/>
            <p:cNvSpPr txBox="1">
              <a:spLocks noChangeArrowheads="1"/>
            </p:cNvSpPr>
            <p:nvPr/>
          </p:nvSpPr>
          <p:spPr bwMode="auto">
            <a:xfrm>
              <a:off x="1957114" y="3102889"/>
              <a:ext cx="1173718" cy="430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Uniform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357351" y="4655240"/>
              <a:ext cx="2168438" cy="504826"/>
              <a:chOff x="1020538" y="4568155"/>
              <a:chExt cx="1630362" cy="504826"/>
            </a:xfrm>
          </p:grpSpPr>
          <p:sp>
            <p:nvSpPr>
              <p:cNvPr id="5167" name="Line 47"/>
              <p:cNvSpPr>
                <a:spLocks noChangeShapeType="1"/>
              </p:cNvSpPr>
              <p:nvPr/>
            </p:nvSpPr>
            <p:spPr bwMode="auto">
              <a:xfrm>
                <a:off x="2649313" y="4568155"/>
                <a:ext cx="0" cy="504826"/>
              </a:xfrm>
              <a:prstGeom prst="lin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8" name="Line 48"/>
              <p:cNvSpPr>
                <a:spLocks noChangeShapeType="1"/>
              </p:cNvSpPr>
              <p:nvPr/>
            </p:nvSpPr>
            <p:spPr bwMode="auto">
              <a:xfrm flipV="1">
                <a:off x="1025300" y="4568155"/>
                <a:ext cx="1625600" cy="0"/>
              </a:xfrm>
              <a:prstGeom prst="lin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73" name="Line 53"/>
              <p:cNvSpPr>
                <a:spLocks noChangeShapeType="1"/>
              </p:cNvSpPr>
              <p:nvPr/>
            </p:nvSpPr>
            <p:spPr bwMode="auto">
              <a:xfrm>
                <a:off x="1020538" y="4571330"/>
                <a:ext cx="0" cy="477838"/>
              </a:xfrm>
              <a:prstGeom prst="lin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5280310" y="3614303"/>
            <a:ext cx="4028609" cy="2457450"/>
            <a:chOff x="4389362" y="3426735"/>
            <a:chExt cx="4028609" cy="2457450"/>
          </a:xfrm>
        </p:grpSpPr>
        <p:sp>
          <p:nvSpPr>
            <p:cNvPr id="5156" name="AutoShape 36"/>
            <p:cNvSpPr>
              <a:spLocks noChangeArrowheads="1"/>
            </p:cNvSpPr>
            <p:nvPr/>
          </p:nvSpPr>
          <p:spPr bwMode="auto">
            <a:xfrm>
              <a:off x="4389362" y="3426735"/>
              <a:ext cx="4028609" cy="245745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Rectangle 15"/>
            <p:cNvSpPr>
              <a:spLocks noChangeArrowheads="1"/>
            </p:cNvSpPr>
            <p:nvPr/>
          </p:nvSpPr>
          <p:spPr bwMode="auto">
            <a:xfrm>
              <a:off x="7841551" y="5333323"/>
              <a:ext cx="240449" cy="36228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55562" tIns="26988" rIns="55562" bIns="26988">
              <a:spAutoFit/>
            </a:bodyPr>
            <a:lstStyle/>
            <a:p>
              <a:pPr algn="l" defTabSz="330200"/>
              <a:r>
                <a:rPr lang="en-US" sz="20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5136" name="Line 16"/>
            <p:cNvSpPr>
              <a:spLocks noChangeShapeType="1"/>
            </p:cNvSpPr>
            <p:nvPr/>
          </p:nvSpPr>
          <p:spPr bwMode="auto">
            <a:xfrm flipH="1" flipV="1">
              <a:off x="4893995" y="4028398"/>
              <a:ext cx="0" cy="1508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Rectangle 17"/>
            <p:cNvSpPr>
              <a:spLocks noChangeArrowheads="1"/>
            </p:cNvSpPr>
            <p:nvPr/>
          </p:nvSpPr>
          <p:spPr bwMode="auto">
            <a:xfrm>
              <a:off x="4600505" y="3626307"/>
              <a:ext cx="551432" cy="36228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55562" tIns="26988" rIns="55562" bIns="26988">
              <a:spAutoFit/>
            </a:bodyPr>
            <a:lstStyle/>
            <a:p>
              <a:pPr algn="l" defTabSz="330200"/>
              <a:r>
                <a:rPr lang="en-US" sz="2000" i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 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2000" i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5153" name="Freeform 33"/>
            <p:cNvSpPr>
              <a:spLocks/>
            </p:cNvSpPr>
            <p:nvPr/>
          </p:nvSpPr>
          <p:spPr bwMode="auto">
            <a:xfrm>
              <a:off x="5145254" y="4115710"/>
              <a:ext cx="2350023" cy="1422400"/>
            </a:xfrm>
            <a:custGeom>
              <a:avLst/>
              <a:gdLst/>
              <a:ahLst/>
              <a:cxnLst>
                <a:cxn ang="0">
                  <a:pos x="1209" y="12"/>
                </a:cxn>
                <a:cxn ang="0">
                  <a:pos x="1132" y="66"/>
                </a:cxn>
                <a:cxn ang="0">
                  <a:pos x="1082" y="131"/>
                </a:cxn>
                <a:cxn ang="0">
                  <a:pos x="1040" y="197"/>
                </a:cxn>
                <a:cxn ang="0">
                  <a:pos x="1003" y="262"/>
                </a:cxn>
                <a:cxn ang="0">
                  <a:pos x="975" y="320"/>
                </a:cxn>
                <a:cxn ang="0">
                  <a:pos x="941" y="395"/>
                </a:cxn>
                <a:cxn ang="0">
                  <a:pos x="910" y="462"/>
                </a:cxn>
                <a:cxn ang="0">
                  <a:pos x="881" y="528"/>
                </a:cxn>
                <a:cxn ang="0">
                  <a:pos x="856" y="591"/>
                </a:cxn>
                <a:cxn ang="0">
                  <a:pos x="826" y="663"/>
                </a:cxn>
                <a:cxn ang="0">
                  <a:pos x="796" y="727"/>
                </a:cxn>
                <a:cxn ang="0">
                  <a:pos x="765" y="790"/>
                </a:cxn>
                <a:cxn ang="0">
                  <a:pos x="717" y="862"/>
                </a:cxn>
                <a:cxn ang="0">
                  <a:pos x="653" y="932"/>
                </a:cxn>
                <a:cxn ang="0">
                  <a:pos x="592" y="981"/>
                </a:cxn>
                <a:cxn ang="0">
                  <a:pos x="506" y="1031"/>
                </a:cxn>
                <a:cxn ang="0">
                  <a:pos x="423" y="1063"/>
                </a:cxn>
                <a:cxn ang="0">
                  <a:pos x="333" y="1089"/>
                </a:cxn>
                <a:cxn ang="0">
                  <a:pos x="258" y="1108"/>
                </a:cxn>
                <a:cxn ang="0">
                  <a:pos x="155" y="1129"/>
                </a:cxn>
                <a:cxn ang="0">
                  <a:pos x="54" y="1146"/>
                </a:cxn>
                <a:cxn ang="0">
                  <a:pos x="2480" y="1170"/>
                </a:cxn>
                <a:cxn ang="0">
                  <a:pos x="2395" y="1143"/>
                </a:cxn>
                <a:cxn ang="0">
                  <a:pos x="2341" y="1132"/>
                </a:cxn>
                <a:cxn ang="0">
                  <a:pos x="2224" y="1104"/>
                </a:cxn>
                <a:cxn ang="0">
                  <a:pos x="2118" y="1071"/>
                </a:cxn>
                <a:cxn ang="0">
                  <a:pos x="2011" y="1029"/>
                </a:cxn>
                <a:cxn ang="0">
                  <a:pos x="1980" y="1013"/>
                </a:cxn>
                <a:cxn ang="0">
                  <a:pos x="1914" y="969"/>
                </a:cxn>
                <a:cxn ang="0">
                  <a:pos x="1859" y="915"/>
                </a:cxn>
                <a:cxn ang="0">
                  <a:pos x="1801" y="845"/>
                </a:cxn>
                <a:cxn ang="0">
                  <a:pos x="1765" y="792"/>
                </a:cxn>
                <a:cxn ang="0">
                  <a:pos x="1735" y="729"/>
                </a:cxn>
                <a:cxn ang="0">
                  <a:pos x="1710" y="674"/>
                </a:cxn>
                <a:cxn ang="0">
                  <a:pos x="1686" y="619"/>
                </a:cxn>
                <a:cxn ang="0">
                  <a:pos x="1651" y="546"/>
                </a:cxn>
                <a:cxn ang="0">
                  <a:pos x="1618" y="476"/>
                </a:cxn>
                <a:cxn ang="0">
                  <a:pos x="1580" y="397"/>
                </a:cxn>
                <a:cxn ang="0">
                  <a:pos x="1543" y="322"/>
                </a:cxn>
                <a:cxn ang="0">
                  <a:pos x="1506" y="251"/>
                </a:cxn>
                <a:cxn ang="0">
                  <a:pos x="1479" y="203"/>
                </a:cxn>
                <a:cxn ang="0">
                  <a:pos x="1449" y="150"/>
                </a:cxn>
                <a:cxn ang="0">
                  <a:pos x="1423" y="114"/>
                </a:cxn>
                <a:cxn ang="0">
                  <a:pos x="1407" y="95"/>
                </a:cxn>
                <a:cxn ang="0">
                  <a:pos x="1378" y="62"/>
                </a:cxn>
                <a:cxn ang="0">
                  <a:pos x="1341" y="30"/>
                </a:cxn>
                <a:cxn ang="0">
                  <a:pos x="1286" y="4"/>
                </a:cxn>
              </a:cxnLst>
              <a:rect l="0" t="0" r="r" b="b"/>
              <a:pathLst>
                <a:path w="2480" h="1173">
                  <a:moveTo>
                    <a:pt x="1260" y="0"/>
                  </a:moveTo>
                  <a:lnTo>
                    <a:pt x="1236" y="5"/>
                  </a:lnTo>
                  <a:lnTo>
                    <a:pt x="1209" y="12"/>
                  </a:lnTo>
                  <a:lnTo>
                    <a:pt x="1179" y="27"/>
                  </a:lnTo>
                  <a:lnTo>
                    <a:pt x="1155" y="45"/>
                  </a:lnTo>
                  <a:lnTo>
                    <a:pt x="1132" y="66"/>
                  </a:lnTo>
                  <a:lnTo>
                    <a:pt x="1114" y="85"/>
                  </a:lnTo>
                  <a:lnTo>
                    <a:pt x="1099" y="106"/>
                  </a:lnTo>
                  <a:lnTo>
                    <a:pt x="1082" y="131"/>
                  </a:lnTo>
                  <a:lnTo>
                    <a:pt x="1070" y="149"/>
                  </a:lnTo>
                  <a:lnTo>
                    <a:pt x="1054" y="175"/>
                  </a:lnTo>
                  <a:lnTo>
                    <a:pt x="1040" y="197"/>
                  </a:lnTo>
                  <a:lnTo>
                    <a:pt x="1024" y="223"/>
                  </a:lnTo>
                  <a:lnTo>
                    <a:pt x="1015" y="240"/>
                  </a:lnTo>
                  <a:lnTo>
                    <a:pt x="1003" y="262"/>
                  </a:lnTo>
                  <a:lnTo>
                    <a:pt x="994" y="282"/>
                  </a:lnTo>
                  <a:lnTo>
                    <a:pt x="984" y="300"/>
                  </a:lnTo>
                  <a:lnTo>
                    <a:pt x="975" y="320"/>
                  </a:lnTo>
                  <a:lnTo>
                    <a:pt x="964" y="344"/>
                  </a:lnTo>
                  <a:lnTo>
                    <a:pt x="951" y="373"/>
                  </a:lnTo>
                  <a:lnTo>
                    <a:pt x="941" y="395"/>
                  </a:lnTo>
                  <a:lnTo>
                    <a:pt x="933" y="412"/>
                  </a:lnTo>
                  <a:lnTo>
                    <a:pt x="921" y="437"/>
                  </a:lnTo>
                  <a:lnTo>
                    <a:pt x="910" y="462"/>
                  </a:lnTo>
                  <a:lnTo>
                    <a:pt x="902" y="479"/>
                  </a:lnTo>
                  <a:lnTo>
                    <a:pt x="890" y="506"/>
                  </a:lnTo>
                  <a:lnTo>
                    <a:pt x="881" y="528"/>
                  </a:lnTo>
                  <a:lnTo>
                    <a:pt x="873" y="549"/>
                  </a:lnTo>
                  <a:lnTo>
                    <a:pt x="865" y="570"/>
                  </a:lnTo>
                  <a:lnTo>
                    <a:pt x="856" y="591"/>
                  </a:lnTo>
                  <a:lnTo>
                    <a:pt x="848" y="612"/>
                  </a:lnTo>
                  <a:lnTo>
                    <a:pt x="839" y="633"/>
                  </a:lnTo>
                  <a:lnTo>
                    <a:pt x="826" y="663"/>
                  </a:lnTo>
                  <a:lnTo>
                    <a:pt x="814" y="690"/>
                  </a:lnTo>
                  <a:lnTo>
                    <a:pt x="805" y="708"/>
                  </a:lnTo>
                  <a:lnTo>
                    <a:pt x="796" y="727"/>
                  </a:lnTo>
                  <a:lnTo>
                    <a:pt x="787" y="747"/>
                  </a:lnTo>
                  <a:lnTo>
                    <a:pt x="778" y="765"/>
                  </a:lnTo>
                  <a:lnTo>
                    <a:pt x="765" y="790"/>
                  </a:lnTo>
                  <a:lnTo>
                    <a:pt x="751" y="814"/>
                  </a:lnTo>
                  <a:lnTo>
                    <a:pt x="735" y="838"/>
                  </a:lnTo>
                  <a:lnTo>
                    <a:pt x="717" y="862"/>
                  </a:lnTo>
                  <a:lnTo>
                    <a:pt x="699" y="885"/>
                  </a:lnTo>
                  <a:lnTo>
                    <a:pt x="677" y="907"/>
                  </a:lnTo>
                  <a:lnTo>
                    <a:pt x="653" y="932"/>
                  </a:lnTo>
                  <a:lnTo>
                    <a:pt x="636" y="947"/>
                  </a:lnTo>
                  <a:lnTo>
                    <a:pt x="616" y="963"/>
                  </a:lnTo>
                  <a:lnTo>
                    <a:pt x="592" y="981"/>
                  </a:lnTo>
                  <a:lnTo>
                    <a:pt x="572" y="994"/>
                  </a:lnTo>
                  <a:lnTo>
                    <a:pt x="546" y="1009"/>
                  </a:lnTo>
                  <a:lnTo>
                    <a:pt x="506" y="1031"/>
                  </a:lnTo>
                  <a:lnTo>
                    <a:pt x="472" y="1045"/>
                  </a:lnTo>
                  <a:lnTo>
                    <a:pt x="446" y="1054"/>
                  </a:lnTo>
                  <a:lnTo>
                    <a:pt x="423" y="1063"/>
                  </a:lnTo>
                  <a:lnTo>
                    <a:pt x="393" y="1073"/>
                  </a:lnTo>
                  <a:lnTo>
                    <a:pt x="363" y="1082"/>
                  </a:lnTo>
                  <a:lnTo>
                    <a:pt x="333" y="1089"/>
                  </a:lnTo>
                  <a:lnTo>
                    <a:pt x="310" y="1095"/>
                  </a:lnTo>
                  <a:lnTo>
                    <a:pt x="282" y="1102"/>
                  </a:lnTo>
                  <a:lnTo>
                    <a:pt x="258" y="1108"/>
                  </a:lnTo>
                  <a:lnTo>
                    <a:pt x="226" y="1115"/>
                  </a:lnTo>
                  <a:lnTo>
                    <a:pt x="183" y="1123"/>
                  </a:lnTo>
                  <a:lnTo>
                    <a:pt x="155" y="1129"/>
                  </a:lnTo>
                  <a:lnTo>
                    <a:pt x="130" y="1134"/>
                  </a:lnTo>
                  <a:lnTo>
                    <a:pt x="109" y="1137"/>
                  </a:lnTo>
                  <a:lnTo>
                    <a:pt x="54" y="1146"/>
                  </a:lnTo>
                  <a:lnTo>
                    <a:pt x="3" y="1158"/>
                  </a:lnTo>
                  <a:lnTo>
                    <a:pt x="0" y="1173"/>
                  </a:lnTo>
                  <a:lnTo>
                    <a:pt x="2480" y="1170"/>
                  </a:lnTo>
                  <a:lnTo>
                    <a:pt x="2454" y="1161"/>
                  </a:lnTo>
                  <a:lnTo>
                    <a:pt x="2427" y="1152"/>
                  </a:lnTo>
                  <a:lnTo>
                    <a:pt x="2395" y="1143"/>
                  </a:lnTo>
                  <a:lnTo>
                    <a:pt x="2361" y="1138"/>
                  </a:lnTo>
                  <a:lnTo>
                    <a:pt x="2320" y="1129"/>
                  </a:lnTo>
                  <a:lnTo>
                    <a:pt x="2341" y="1132"/>
                  </a:lnTo>
                  <a:lnTo>
                    <a:pt x="2295" y="1123"/>
                  </a:lnTo>
                  <a:lnTo>
                    <a:pt x="2268" y="1116"/>
                  </a:lnTo>
                  <a:lnTo>
                    <a:pt x="2224" y="1104"/>
                  </a:lnTo>
                  <a:lnTo>
                    <a:pt x="2184" y="1092"/>
                  </a:lnTo>
                  <a:lnTo>
                    <a:pt x="2150" y="1081"/>
                  </a:lnTo>
                  <a:lnTo>
                    <a:pt x="2118" y="1071"/>
                  </a:lnTo>
                  <a:lnTo>
                    <a:pt x="2082" y="1059"/>
                  </a:lnTo>
                  <a:lnTo>
                    <a:pt x="2051" y="1047"/>
                  </a:lnTo>
                  <a:lnTo>
                    <a:pt x="2011" y="1029"/>
                  </a:lnTo>
                  <a:lnTo>
                    <a:pt x="1994" y="1020"/>
                  </a:lnTo>
                  <a:lnTo>
                    <a:pt x="1993" y="1020"/>
                  </a:lnTo>
                  <a:lnTo>
                    <a:pt x="1980" y="1013"/>
                  </a:lnTo>
                  <a:lnTo>
                    <a:pt x="1956" y="1001"/>
                  </a:lnTo>
                  <a:lnTo>
                    <a:pt x="1936" y="986"/>
                  </a:lnTo>
                  <a:lnTo>
                    <a:pt x="1914" y="969"/>
                  </a:lnTo>
                  <a:lnTo>
                    <a:pt x="1898" y="955"/>
                  </a:lnTo>
                  <a:lnTo>
                    <a:pt x="1880" y="938"/>
                  </a:lnTo>
                  <a:lnTo>
                    <a:pt x="1859" y="915"/>
                  </a:lnTo>
                  <a:lnTo>
                    <a:pt x="1838" y="891"/>
                  </a:lnTo>
                  <a:lnTo>
                    <a:pt x="1820" y="868"/>
                  </a:lnTo>
                  <a:lnTo>
                    <a:pt x="1801" y="845"/>
                  </a:lnTo>
                  <a:lnTo>
                    <a:pt x="1788" y="825"/>
                  </a:lnTo>
                  <a:lnTo>
                    <a:pt x="1776" y="809"/>
                  </a:lnTo>
                  <a:lnTo>
                    <a:pt x="1765" y="792"/>
                  </a:lnTo>
                  <a:lnTo>
                    <a:pt x="1754" y="772"/>
                  </a:lnTo>
                  <a:lnTo>
                    <a:pt x="1744" y="751"/>
                  </a:lnTo>
                  <a:lnTo>
                    <a:pt x="1735" y="729"/>
                  </a:lnTo>
                  <a:lnTo>
                    <a:pt x="1725" y="707"/>
                  </a:lnTo>
                  <a:lnTo>
                    <a:pt x="1718" y="692"/>
                  </a:lnTo>
                  <a:lnTo>
                    <a:pt x="1710" y="674"/>
                  </a:lnTo>
                  <a:lnTo>
                    <a:pt x="1703" y="657"/>
                  </a:lnTo>
                  <a:lnTo>
                    <a:pt x="1695" y="641"/>
                  </a:lnTo>
                  <a:lnTo>
                    <a:pt x="1686" y="619"/>
                  </a:lnTo>
                  <a:lnTo>
                    <a:pt x="1676" y="598"/>
                  </a:lnTo>
                  <a:lnTo>
                    <a:pt x="1663" y="568"/>
                  </a:lnTo>
                  <a:lnTo>
                    <a:pt x="1651" y="546"/>
                  </a:lnTo>
                  <a:lnTo>
                    <a:pt x="1639" y="522"/>
                  </a:lnTo>
                  <a:lnTo>
                    <a:pt x="1627" y="497"/>
                  </a:lnTo>
                  <a:lnTo>
                    <a:pt x="1618" y="476"/>
                  </a:lnTo>
                  <a:lnTo>
                    <a:pt x="1607" y="452"/>
                  </a:lnTo>
                  <a:lnTo>
                    <a:pt x="1597" y="430"/>
                  </a:lnTo>
                  <a:lnTo>
                    <a:pt x="1580" y="397"/>
                  </a:lnTo>
                  <a:lnTo>
                    <a:pt x="1566" y="366"/>
                  </a:lnTo>
                  <a:lnTo>
                    <a:pt x="1553" y="340"/>
                  </a:lnTo>
                  <a:lnTo>
                    <a:pt x="1543" y="322"/>
                  </a:lnTo>
                  <a:lnTo>
                    <a:pt x="1531" y="298"/>
                  </a:lnTo>
                  <a:lnTo>
                    <a:pt x="1517" y="271"/>
                  </a:lnTo>
                  <a:lnTo>
                    <a:pt x="1506" y="251"/>
                  </a:lnTo>
                  <a:lnTo>
                    <a:pt x="1497" y="236"/>
                  </a:lnTo>
                  <a:lnTo>
                    <a:pt x="1490" y="223"/>
                  </a:lnTo>
                  <a:lnTo>
                    <a:pt x="1479" y="203"/>
                  </a:lnTo>
                  <a:lnTo>
                    <a:pt x="1468" y="183"/>
                  </a:lnTo>
                  <a:lnTo>
                    <a:pt x="1459" y="167"/>
                  </a:lnTo>
                  <a:lnTo>
                    <a:pt x="1449" y="150"/>
                  </a:lnTo>
                  <a:lnTo>
                    <a:pt x="1438" y="135"/>
                  </a:lnTo>
                  <a:lnTo>
                    <a:pt x="1429" y="125"/>
                  </a:lnTo>
                  <a:lnTo>
                    <a:pt x="1423" y="114"/>
                  </a:lnTo>
                  <a:lnTo>
                    <a:pt x="1417" y="107"/>
                  </a:lnTo>
                  <a:lnTo>
                    <a:pt x="1411" y="99"/>
                  </a:lnTo>
                  <a:lnTo>
                    <a:pt x="1407" y="95"/>
                  </a:lnTo>
                  <a:lnTo>
                    <a:pt x="1399" y="86"/>
                  </a:lnTo>
                  <a:lnTo>
                    <a:pt x="1389" y="74"/>
                  </a:lnTo>
                  <a:lnTo>
                    <a:pt x="1378" y="62"/>
                  </a:lnTo>
                  <a:lnTo>
                    <a:pt x="1366" y="50"/>
                  </a:lnTo>
                  <a:lnTo>
                    <a:pt x="1354" y="39"/>
                  </a:lnTo>
                  <a:lnTo>
                    <a:pt x="1341" y="30"/>
                  </a:lnTo>
                  <a:lnTo>
                    <a:pt x="1327" y="19"/>
                  </a:lnTo>
                  <a:lnTo>
                    <a:pt x="1306" y="11"/>
                  </a:lnTo>
                  <a:lnTo>
                    <a:pt x="1286" y="4"/>
                  </a:lnTo>
                  <a:lnTo>
                    <a:pt x="1261" y="0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13" name="Text Box 93"/>
            <p:cNvSpPr txBox="1">
              <a:spLocks noChangeArrowheads="1"/>
            </p:cNvSpPr>
            <p:nvPr/>
          </p:nvSpPr>
          <p:spPr bwMode="auto">
            <a:xfrm>
              <a:off x="5820186" y="3483885"/>
              <a:ext cx="1095172" cy="430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Normal</a:t>
              </a:r>
            </a:p>
          </p:txBody>
        </p:sp>
        <p:sp>
          <p:nvSpPr>
            <p:cNvPr id="5125" name="Line 5"/>
            <p:cNvSpPr>
              <a:spLocks noChangeShapeType="1"/>
            </p:cNvSpPr>
            <p:nvPr/>
          </p:nvSpPr>
          <p:spPr bwMode="auto">
            <a:xfrm>
              <a:off x="4902440" y="5534935"/>
              <a:ext cx="28989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931142" y="1117600"/>
            <a:ext cx="10337562" cy="617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Characteristics (basis for the empirical rule)</a:t>
            </a:r>
          </a:p>
        </p:txBody>
      </p:sp>
      <p:sp>
        <p:nvSpPr>
          <p:cNvPr id="152585" name="Rectangle 9"/>
          <p:cNvSpPr>
            <a:spLocks noChangeArrowheads="1"/>
          </p:cNvSpPr>
          <p:nvPr/>
        </p:nvSpPr>
        <p:spPr bwMode="auto">
          <a:xfrm>
            <a:off x="2559795" y="1701800"/>
            <a:ext cx="7264136" cy="10604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68.26% of values of a normal random variable</a:t>
            </a:r>
          </a:p>
          <a:p>
            <a:pPr algn="l"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are within +/- 1 standard deviation of its mean.</a:t>
            </a:r>
          </a:p>
        </p:txBody>
      </p:sp>
      <p:sp>
        <p:nvSpPr>
          <p:cNvPr id="152588" name="Rectangle 12"/>
          <p:cNvSpPr>
            <a:spLocks noChangeArrowheads="1"/>
          </p:cNvSpPr>
          <p:nvPr/>
        </p:nvSpPr>
        <p:spPr bwMode="auto">
          <a:xfrm>
            <a:off x="2559795" y="2940050"/>
            <a:ext cx="7264136" cy="10795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95.44% of values of a normal random variable</a:t>
            </a:r>
          </a:p>
          <a:p>
            <a:pPr algn="l"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are within +/- 2 standard deviations of its mean.</a:t>
            </a:r>
          </a:p>
        </p:txBody>
      </p:sp>
      <p:sp>
        <p:nvSpPr>
          <p:cNvPr id="152589" name="Rectangle 13"/>
          <p:cNvSpPr>
            <a:spLocks noChangeArrowheads="1"/>
          </p:cNvSpPr>
          <p:nvPr/>
        </p:nvSpPr>
        <p:spPr bwMode="auto">
          <a:xfrm>
            <a:off x="2585132" y="4178300"/>
            <a:ext cx="7245103" cy="10795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99.72% of values of a normal random variable</a:t>
            </a:r>
          </a:p>
          <a:p>
            <a:pPr algn="l"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are within +/- 3 standard deviations of its mean.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>
          <a:xfrm>
            <a:off x="902847" y="631422"/>
            <a:ext cx="10337562" cy="579962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effectLst/>
              </a:rPr>
              <a:t>Normal Probability Distribution</a:t>
            </a:r>
          </a:p>
        </p:txBody>
      </p:sp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63" name="Rectangle 11"/>
          <p:cNvSpPr>
            <a:spLocks noChangeArrowheads="1"/>
          </p:cNvSpPr>
          <p:nvPr/>
        </p:nvSpPr>
        <p:spPr bwMode="auto">
          <a:xfrm>
            <a:off x="931142" y="1117600"/>
            <a:ext cx="10337562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Characteristics (basis for the empirical rule)</a:t>
            </a:r>
          </a:p>
        </p:txBody>
      </p:sp>
      <p:sp>
        <p:nvSpPr>
          <p:cNvPr id="151565" name="Line 13"/>
          <p:cNvSpPr>
            <a:spLocks noChangeShapeType="1"/>
          </p:cNvSpPr>
          <p:nvPr/>
        </p:nvSpPr>
        <p:spPr bwMode="auto">
          <a:xfrm>
            <a:off x="6275171" y="5049500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69" name="Freeform 17"/>
          <p:cNvSpPr>
            <a:spLocks/>
          </p:cNvSpPr>
          <p:nvPr/>
        </p:nvSpPr>
        <p:spPr bwMode="auto">
          <a:xfrm>
            <a:off x="3110138" y="2811125"/>
            <a:ext cx="6294173" cy="2374900"/>
          </a:xfrm>
          <a:custGeom>
            <a:avLst/>
            <a:gdLst/>
            <a:ahLst/>
            <a:cxnLst>
              <a:cxn ang="0">
                <a:pos x="1441" y="15"/>
              </a:cxn>
              <a:cxn ang="0">
                <a:pos x="1351" y="84"/>
              </a:cxn>
              <a:cxn ang="0">
                <a:pos x="1290" y="168"/>
              </a:cxn>
              <a:cxn ang="0">
                <a:pos x="1241" y="252"/>
              </a:cxn>
              <a:cxn ang="0">
                <a:pos x="1197" y="334"/>
              </a:cxn>
              <a:cxn ang="0">
                <a:pos x="1163" y="408"/>
              </a:cxn>
              <a:cxn ang="0">
                <a:pos x="1123" y="505"/>
              </a:cxn>
              <a:cxn ang="0">
                <a:pos x="1087" y="590"/>
              </a:cxn>
              <a:cxn ang="0">
                <a:pos x="1053" y="674"/>
              </a:cxn>
              <a:cxn ang="0">
                <a:pos x="1023" y="755"/>
              </a:cxn>
              <a:cxn ang="0">
                <a:pos x="987" y="846"/>
              </a:cxn>
              <a:cxn ang="0">
                <a:pos x="951" y="928"/>
              </a:cxn>
              <a:cxn ang="0">
                <a:pos x="914" y="1008"/>
              </a:cxn>
              <a:cxn ang="0">
                <a:pos x="858" y="1100"/>
              </a:cxn>
              <a:cxn ang="0">
                <a:pos x="781" y="1190"/>
              </a:cxn>
              <a:cxn ang="0">
                <a:pos x="709" y="1253"/>
              </a:cxn>
              <a:cxn ang="0">
                <a:pos x="606" y="1316"/>
              </a:cxn>
              <a:cxn ang="0">
                <a:pos x="508" y="1357"/>
              </a:cxn>
              <a:cxn ang="0">
                <a:pos x="401" y="1390"/>
              </a:cxn>
              <a:cxn ang="0">
                <a:pos x="312" y="1415"/>
              </a:cxn>
              <a:cxn ang="0">
                <a:pos x="190" y="1441"/>
              </a:cxn>
              <a:cxn ang="0">
                <a:pos x="94" y="1461"/>
              </a:cxn>
              <a:cxn ang="0">
                <a:pos x="2981" y="1496"/>
              </a:cxn>
              <a:cxn ang="0">
                <a:pos x="2849" y="1461"/>
              </a:cxn>
              <a:cxn ang="0">
                <a:pos x="2786" y="1448"/>
              </a:cxn>
              <a:cxn ang="0">
                <a:pos x="2647" y="1410"/>
              </a:cxn>
              <a:cxn ang="0">
                <a:pos x="2521" y="1367"/>
              </a:cxn>
              <a:cxn ang="0">
                <a:pos x="2394" y="1314"/>
              </a:cxn>
              <a:cxn ang="0">
                <a:pos x="2358" y="1293"/>
              </a:cxn>
              <a:cxn ang="0">
                <a:pos x="2279" y="1237"/>
              </a:cxn>
              <a:cxn ang="0">
                <a:pos x="2213" y="1168"/>
              </a:cxn>
              <a:cxn ang="0">
                <a:pos x="2144" y="1078"/>
              </a:cxn>
              <a:cxn ang="0">
                <a:pos x="2102" y="1011"/>
              </a:cxn>
              <a:cxn ang="0">
                <a:pos x="2066" y="931"/>
              </a:cxn>
              <a:cxn ang="0">
                <a:pos x="2037" y="861"/>
              </a:cxn>
              <a:cxn ang="0">
                <a:pos x="2008" y="791"/>
              </a:cxn>
              <a:cxn ang="0">
                <a:pos x="1967" y="697"/>
              </a:cxn>
              <a:cxn ang="0">
                <a:pos x="1928" y="608"/>
              </a:cxn>
              <a:cxn ang="0">
                <a:pos x="1882" y="507"/>
              </a:cxn>
              <a:cxn ang="0">
                <a:pos x="1838" y="411"/>
              </a:cxn>
              <a:cxn ang="0">
                <a:pos x="1794" y="320"/>
              </a:cxn>
              <a:cxn ang="0">
                <a:pos x="1762" y="259"/>
              </a:cxn>
              <a:cxn ang="0">
                <a:pos x="1727" y="191"/>
              </a:cxn>
              <a:cxn ang="0">
                <a:pos x="1696" y="146"/>
              </a:cxn>
              <a:cxn ang="0">
                <a:pos x="1676" y="121"/>
              </a:cxn>
              <a:cxn ang="0">
                <a:pos x="1642" y="80"/>
              </a:cxn>
              <a:cxn ang="0">
                <a:pos x="1598" y="38"/>
              </a:cxn>
              <a:cxn ang="0">
                <a:pos x="1533" y="5"/>
              </a:cxn>
            </a:cxnLst>
            <a:rect l="0" t="0" r="r" b="b"/>
            <a:pathLst>
              <a:path w="2981" h="1496">
                <a:moveTo>
                  <a:pt x="1503" y="0"/>
                </a:moveTo>
                <a:lnTo>
                  <a:pt x="1474" y="7"/>
                </a:lnTo>
                <a:lnTo>
                  <a:pt x="1441" y="15"/>
                </a:lnTo>
                <a:lnTo>
                  <a:pt x="1406" y="34"/>
                </a:lnTo>
                <a:lnTo>
                  <a:pt x="1377" y="58"/>
                </a:lnTo>
                <a:lnTo>
                  <a:pt x="1351" y="84"/>
                </a:lnTo>
                <a:lnTo>
                  <a:pt x="1329" y="109"/>
                </a:lnTo>
                <a:lnTo>
                  <a:pt x="1311" y="135"/>
                </a:lnTo>
                <a:lnTo>
                  <a:pt x="1290" y="168"/>
                </a:lnTo>
                <a:lnTo>
                  <a:pt x="1276" y="190"/>
                </a:lnTo>
                <a:lnTo>
                  <a:pt x="1258" y="223"/>
                </a:lnTo>
                <a:lnTo>
                  <a:pt x="1241" y="252"/>
                </a:lnTo>
                <a:lnTo>
                  <a:pt x="1222" y="285"/>
                </a:lnTo>
                <a:lnTo>
                  <a:pt x="1211" y="307"/>
                </a:lnTo>
                <a:lnTo>
                  <a:pt x="1197" y="334"/>
                </a:lnTo>
                <a:lnTo>
                  <a:pt x="1186" y="360"/>
                </a:lnTo>
                <a:lnTo>
                  <a:pt x="1175" y="383"/>
                </a:lnTo>
                <a:lnTo>
                  <a:pt x="1163" y="408"/>
                </a:lnTo>
                <a:lnTo>
                  <a:pt x="1151" y="439"/>
                </a:lnTo>
                <a:lnTo>
                  <a:pt x="1136" y="476"/>
                </a:lnTo>
                <a:lnTo>
                  <a:pt x="1123" y="505"/>
                </a:lnTo>
                <a:lnTo>
                  <a:pt x="1114" y="526"/>
                </a:lnTo>
                <a:lnTo>
                  <a:pt x="1099" y="558"/>
                </a:lnTo>
                <a:lnTo>
                  <a:pt x="1087" y="590"/>
                </a:lnTo>
                <a:lnTo>
                  <a:pt x="1077" y="612"/>
                </a:lnTo>
                <a:lnTo>
                  <a:pt x="1063" y="646"/>
                </a:lnTo>
                <a:lnTo>
                  <a:pt x="1053" y="674"/>
                </a:lnTo>
                <a:lnTo>
                  <a:pt x="1043" y="701"/>
                </a:lnTo>
                <a:lnTo>
                  <a:pt x="1033" y="728"/>
                </a:lnTo>
                <a:lnTo>
                  <a:pt x="1023" y="755"/>
                </a:lnTo>
                <a:lnTo>
                  <a:pt x="1013" y="781"/>
                </a:lnTo>
                <a:lnTo>
                  <a:pt x="1002" y="809"/>
                </a:lnTo>
                <a:lnTo>
                  <a:pt x="987" y="846"/>
                </a:lnTo>
                <a:lnTo>
                  <a:pt x="972" y="881"/>
                </a:lnTo>
                <a:lnTo>
                  <a:pt x="962" y="904"/>
                </a:lnTo>
                <a:lnTo>
                  <a:pt x="951" y="928"/>
                </a:lnTo>
                <a:lnTo>
                  <a:pt x="941" y="953"/>
                </a:lnTo>
                <a:lnTo>
                  <a:pt x="930" y="977"/>
                </a:lnTo>
                <a:lnTo>
                  <a:pt x="914" y="1008"/>
                </a:lnTo>
                <a:lnTo>
                  <a:pt x="898" y="1040"/>
                </a:lnTo>
                <a:lnTo>
                  <a:pt x="879" y="1070"/>
                </a:lnTo>
                <a:lnTo>
                  <a:pt x="858" y="1100"/>
                </a:lnTo>
                <a:lnTo>
                  <a:pt x="836" y="1130"/>
                </a:lnTo>
                <a:lnTo>
                  <a:pt x="810" y="1158"/>
                </a:lnTo>
                <a:lnTo>
                  <a:pt x="781" y="1190"/>
                </a:lnTo>
                <a:lnTo>
                  <a:pt x="761" y="1209"/>
                </a:lnTo>
                <a:lnTo>
                  <a:pt x="737" y="1230"/>
                </a:lnTo>
                <a:lnTo>
                  <a:pt x="709" y="1253"/>
                </a:lnTo>
                <a:lnTo>
                  <a:pt x="686" y="1269"/>
                </a:lnTo>
                <a:lnTo>
                  <a:pt x="654" y="1289"/>
                </a:lnTo>
                <a:lnTo>
                  <a:pt x="606" y="1316"/>
                </a:lnTo>
                <a:lnTo>
                  <a:pt x="566" y="1334"/>
                </a:lnTo>
                <a:lnTo>
                  <a:pt x="536" y="1345"/>
                </a:lnTo>
                <a:lnTo>
                  <a:pt x="508" y="1357"/>
                </a:lnTo>
                <a:lnTo>
                  <a:pt x="473" y="1370"/>
                </a:lnTo>
                <a:lnTo>
                  <a:pt x="437" y="1381"/>
                </a:lnTo>
                <a:lnTo>
                  <a:pt x="401" y="1390"/>
                </a:lnTo>
                <a:lnTo>
                  <a:pt x="374" y="1398"/>
                </a:lnTo>
                <a:lnTo>
                  <a:pt x="341" y="1407"/>
                </a:lnTo>
                <a:lnTo>
                  <a:pt x="312" y="1415"/>
                </a:lnTo>
                <a:lnTo>
                  <a:pt x="274" y="1423"/>
                </a:lnTo>
                <a:lnTo>
                  <a:pt x="230" y="1433"/>
                </a:lnTo>
                <a:lnTo>
                  <a:pt x="190" y="1441"/>
                </a:lnTo>
                <a:lnTo>
                  <a:pt x="160" y="1448"/>
                </a:lnTo>
                <a:lnTo>
                  <a:pt x="131" y="1454"/>
                </a:lnTo>
                <a:lnTo>
                  <a:pt x="94" y="1461"/>
                </a:lnTo>
                <a:lnTo>
                  <a:pt x="51" y="1473"/>
                </a:lnTo>
                <a:lnTo>
                  <a:pt x="0" y="1494"/>
                </a:lnTo>
                <a:lnTo>
                  <a:pt x="2981" y="1496"/>
                </a:lnTo>
                <a:lnTo>
                  <a:pt x="2933" y="1478"/>
                </a:lnTo>
                <a:lnTo>
                  <a:pt x="2883" y="1467"/>
                </a:lnTo>
                <a:lnTo>
                  <a:pt x="2849" y="1461"/>
                </a:lnTo>
                <a:lnTo>
                  <a:pt x="2809" y="1453"/>
                </a:lnTo>
                <a:lnTo>
                  <a:pt x="2761" y="1441"/>
                </a:lnTo>
                <a:lnTo>
                  <a:pt x="2786" y="1448"/>
                </a:lnTo>
                <a:lnTo>
                  <a:pt x="2731" y="1433"/>
                </a:lnTo>
                <a:lnTo>
                  <a:pt x="2700" y="1425"/>
                </a:lnTo>
                <a:lnTo>
                  <a:pt x="2647" y="1410"/>
                </a:lnTo>
                <a:lnTo>
                  <a:pt x="2599" y="1394"/>
                </a:lnTo>
                <a:lnTo>
                  <a:pt x="2559" y="1380"/>
                </a:lnTo>
                <a:lnTo>
                  <a:pt x="2521" y="1367"/>
                </a:lnTo>
                <a:lnTo>
                  <a:pt x="2478" y="1352"/>
                </a:lnTo>
                <a:lnTo>
                  <a:pt x="2442" y="1337"/>
                </a:lnTo>
                <a:lnTo>
                  <a:pt x="2394" y="1314"/>
                </a:lnTo>
                <a:lnTo>
                  <a:pt x="2374" y="1302"/>
                </a:lnTo>
                <a:lnTo>
                  <a:pt x="2373" y="1302"/>
                </a:lnTo>
                <a:lnTo>
                  <a:pt x="2358" y="1293"/>
                </a:lnTo>
                <a:lnTo>
                  <a:pt x="2331" y="1278"/>
                </a:lnTo>
                <a:lnTo>
                  <a:pt x="2305" y="1259"/>
                </a:lnTo>
                <a:lnTo>
                  <a:pt x="2279" y="1237"/>
                </a:lnTo>
                <a:lnTo>
                  <a:pt x="2260" y="1219"/>
                </a:lnTo>
                <a:lnTo>
                  <a:pt x="2238" y="1198"/>
                </a:lnTo>
                <a:lnTo>
                  <a:pt x="2213" y="1168"/>
                </a:lnTo>
                <a:lnTo>
                  <a:pt x="2188" y="1137"/>
                </a:lnTo>
                <a:lnTo>
                  <a:pt x="2167" y="1108"/>
                </a:lnTo>
                <a:lnTo>
                  <a:pt x="2144" y="1078"/>
                </a:lnTo>
                <a:lnTo>
                  <a:pt x="2129" y="1053"/>
                </a:lnTo>
                <a:lnTo>
                  <a:pt x="2115" y="1033"/>
                </a:lnTo>
                <a:lnTo>
                  <a:pt x="2102" y="1011"/>
                </a:lnTo>
                <a:lnTo>
                  <a:pt x="2089" y="986"/>
                </a:lnTo>
                <a:lnTo>
                  <a:pt x="2077" y="959"/>
                </a:lnTo>
                <a:lnTo>
                  <a:pt x="2066" y="931"/>
                </a:lnTo>
                <a:lnTo>
                  <a:pt x="2055" y="902"/>
                </a:lnTo>
                <a:lnTo>
                  <a:pt x="2046" y="883"/>
                </a:lnTo>
                <a:lnTo>
                  <a:pt x="2037" y="861"/>
                </a:lnTo>
                <a:lnTo>
                  <a:pt x="2028" y="839"/>
                </a:lnTo>
                <a:lnTo>
                  <a:pt x="2018" y="818"/>
                </a:lnTo>
                <a:lnTo>
                  <a:pt x="2008" y="791"/>
                </a:lnTo>
                <a:lnTo>
                  <a:pt x="1996" y="763"/>
                </a:lnTo>
                <a:lnTo>
                  <a:pt x="1981" y="725"/>
                </a:lnTo>
                <a:lnTo>
                  <a:pt x="1967" y="697"/>
                </a:lnTo>
                <a:lnTo>
                  <a:pt x="1952" y="667"/>
                </a:lnTo>
                <a:lnTo>
                  <a:pt x="1938" y="634"/>
                </a:lnTo>
                <a:lnTo>
                  <a:pt x="1928" y="608"/>
                </a:lnTo>
                <a:lnTo>
                  <a:pt x="1914" y="577"/>
                </a:lnTo>
                <a:lnTo>
                  <a:pt x="1903" y="549"/>
                </a:lnTo>
                <a:lnTo>
                  <a:pt x="1882" y="507"/>
                </a:lnTo>
                <a:lnTo>
                  <a:pt x="1866" y="468"/>
                </a:lnTo>
                <a:lnTo>
                  <a:pt x="1850" y="434"/>
                </a:lnTo>
                <a:lnTo>
                  <a:pt x="1838" y="411"/>
                </a:lnTo>
                <a:lnTo>
                  <a:pt x="1824" y="381"/>
                </a:lnTo>
                <a:lnTo>
                  <a:pt x="1807" y="346"/>
                </a:lnTo>
                <a:lnTo>
                  <a:pt x="1794" y="320"/>
                </a:lnTo>
                <a:lnTo>
                  <a:pt x="1783" y="301"/>
                </a:lnTo>
                <a:lnTo>
                  <a:pt x="1776" y="285"/>
                </a:lnTo>
                <a:lnTo>
                  <a:pt x="1762" y="259"/>
                </a:lnTo>
                <a:lnTo>
                  <a:pt x="1749" y="234"/>
                </a:lnTo>
                <a:lnTo>
                  <a:pt x="1738" y="213"/>
                </a:lnTo>
                <a:lnTo>
                  <a:pt x="1727" y="191"/>
                </a:lnTo>
                <a:lnTo>
                  <a:pt x="1714" y="172"/>
                </a:lnTo>
                <a:lnTo>
                  <a:pt x="1703" y="160"/>
                </a:lnTo>
                <a:lnTo>
                  <a:pt x="1696" y="146"/>
                </a:lnTo>
                <a:lnTo>
                  <a:pt x="1689" y="136"/>
                </a:lnTo>
                <a:lnTo>
                  <a:pt x="1681" y="126"/>
                </a:lnTo>
                <a:lnTo>
                  <a:pt x="1676" y="121"/>
                </a:lnTo>
                <a:lnTo>
                  <a:pt x="1667" y="110"/>
                </a:lnTo>
                <a:lnTo>
                  <a:pt x="1655" y="95"/>
                </a:lnTo>
                <a:lnTo>
                  <a:pt x="1642" y="80"/>
                </a:lnTo>
                <a:lnTo>
                  <a:pt x="1628" y="63"/>
                </a:lnTo>
                <a:lnTo>
                  <a:pt x="1613" y="50"/>
                </a:lnTo>
                <a:lnTo>
                  <a:pt x="1598" y="38"/>
                </a:lnTo>
                <a:lnTo>
                  <a:pt x="1582" y="25"/>
                </a:lnTo>
                <a:lnTo>
                  <a:pt x="1557" y="14"/>
                </a:lnTo>
                <a:lnTo>
                  <a:pt x="1533" y="5"/>
                </a:lnTo>
                <a:lnTo>
                  <a:pt x="1503" y="0"/>
                </a:lnTo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1570" name="Line 18"/>
          <p:cNvSpPr>
            <a:spLocks noChangeShapeType="1"/>
          </p:cNvSpPr>
          <p:nvPr/>
        </p:nvSpPr>
        <p:spPr bwMode="auto">
          <a:xfrm>
            <a:off x="2573835" y="5184437"/>
            <a:ext cx="7360446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</a:endParaRPr>
          </a:p>
        </p:txBody>
      </p:sp>
      <p:sp>
        <p:nvSpPr>
          <p:cNvPr id="151571" name="Text Box 19"/>
          <p:cNvSpPr txBox="1">
            <a:spLocks noChangeArrowheads="1"/>
          </p:cNvSpPr>
          <p:nvPr/>
        </p:nvSpPr>
        <p:spPr bwMode="auto">
          <a:xfrm>
            <a:off x="9990925" y="4947900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51577" name="Line 25"/>
          <p:cNvSpPr>
            <a:spLocks noChangeShapeType="1"/>
          </p:cNvSpPr>
          <p:nvPr/>
        </p:nvSpPr>
        <p:spPr bwMode="auto">
          <a:xfrm>
            <a:off x="5312359" y="2458700"/>
            <a:ext cx="4223" cy="284956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79" name="Line 27"/>
          <p:cNvSpPr>
            <a:spLocks noChangeShapeType="1"/>
          </p:cNvSpPr>
          <p:nvPr/>
        </p:nvSpPr>
        <p:spPr bwMode="auto">
          <a:xfrm flipH="1">
            <a:off x="7237983" y="2458700"/>
            <a:ext cx="0" cy="283051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84" name="Line 32"/>
          <p:cNvSpPr>
            <a:spLocks noChangeShapeType="1"/>
          </p:cNvSpPr>
          <p:nvPr/>
        </p:nvSpPr>
        <p:spPr bwMode="auto">
          <a:xfrm flipH="1">
            <a:off x="8205018" y="2058650"/>
            <a:ext cx="8446" cy="352901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85" name="Line 33"/>
          <p:cNvSpPr>
            <a:spLocks noChangeShapeType="1"/>
          </p:cNvSpPr>
          <p:nvPr/>
        </p:nvSpPr>
        <p:spPr bwMode="auto">
          <a:xfrm flipH="1">
            <a:off x="9214281" y="1776159"/>
            <a:ext cx="0" cy="356067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86" name="Text Box 34"/>
          <p:cNvSpPr txBox="1">
            <a:spLocks noChangeArrowheads="1"/>
          </p:cNvSpPr>
          <p:nvPr/>
        </p:nvSpPr>
        <p:spPr bwMode="auto">
          <a:xfrm>
            <a:off x="2795919" y="5265149"/>
            <a:ext cx="955711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effectLst/>
                <a:latin typeface="Symbol" pitchFamily="18" charset="2"/>
              </a:rPr>
              <a:t>m</a:t>
            </a:r>
            <a:r>
              <a:rPr lang="en-US" dirty="0">
                <a:solidFill>
                  <a:srgbClr val="000000"/>
                </a:solidFill>
                <a:effectLst/>
                <a:latin typeface="Book Antiqua" pitchFamily="18" charset="0"/>
              </a:rPr>
              <a:t> – 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i="1" dirty="0">
                <a:solidFill>
                  <a:srgbClr val="000000"/>
                </a:solidFill>
                <a:effectLst/>
                <a:latin typeface="Symbol" pitchFamily="18" charset="2"/>
              </a:rPr>
              <a:t>s</a:t>
            </a:r>
          </a:p>
        </p:txBody>
      </p:sp>
      <p:sp>
        <p:nvSpPr>
          <p:cNvPr id="151587" name="Text Box 35"/>
          <p:cNvSpPr txBox="1">
            <a:spLocks noChangeArrowheads="1"/>
          </p:cNvSpPr>
          <p:nvPr/>
        </p:nvSpPr>
        <p:spPr bwMode="auto">
          <a:xfrm>
            <a:off x="4797555" y="5265149"/>
            <a:ext cx="955711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effectLst/>
                <a:latin typeface="Symbol" pitchFamily="18" charset="2"/>
              </a:rPr>
              <a:t>m</a:t>
            </a:r>
            <a:r>
              <a:rPr lang="en-US" dirty="0">
                <a:solidFill>
                  <a:srgbClr val="000000"/>
                </a:solidFill>
                <a:effectLst/>
                <a:latin typeface="Book Antiqua" pitchFamily="18" charset="0"/>
              </a:rPr>
              <a:t> – 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i="1" dirty="0">
                <a:solidFill>
                  <a:srgbClr val="000000"/>
                </a:solidFill>
                <a:effectLst/>
                <a:latin typeface="Symbol" pitchFamily="18" charset="2"/>
              </a:rPr>
              <a:t>s</a:t>
            </a:r>
          </a:p>
        </p:txBody>
      </p:sp>
      <p:sp>
        <p:nvSpPr>
          <p:cNvPr id="151588" name="Text Box 36"/>
          <p:cNvSpPr txBox="1">
            <a:spLocks noChangeArrowheads="1"/>
          </p:cNvSpPr>
          <p:nvPr/>
        </p:nvSpPr>
        <p:spPr bwMode="auto">
          <a:xfrm>
            <a:off x="3758731" y="5569949"/>
            <a:ext cx="955711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effectLst/>
                <a:latin typeface="Symbol" pitchFamily="18" charset="2"/>
              </a:rPr>
              <a:t>m</a:t>
            </a:r>
            <a:r>
              <a:rPr lang="en-US" dirty="0">
                <a:solidFill>
                  <a:srgbClr val="000000"/>
                </a:solidFill>
                <a:effectLst/>
                <a:latin typeface="Book Antiqua" pitchFamily="18" charset="0"/>
              </a:rPr>
              <a:t> – 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i="1" dirty="0">
                <a:solidFill>
                  <a:srgbClr val="000000"/>
                </a:solidFill>
                <a:effectLst/>
                <a:latin typeface="Symbol" pitchFamily="18" charset="2"/>
              </a:rPr>
              <a:t>s</a:t>
            </a:r>
          </a:p>
        </p:txBody>
      </p:sp>
      <p:sp>
        <p:nvSpPr>
          <p:cNvPr id="151590" name="Text Box 38"/>
          <p:cNvSpPr txBox="1">
            <a:spLocks noChangeArrowheads="1"/>
          </p:cNvSpPr>
          <p:nvPr/>
        </p:nvSpPr>
        <p:spPr bwMode="auto">
          <a:xfrm>
            <a:off x="6683668" y="5265149"/>
            <a:ext cx="986167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effectLst/>
                <a:latin typeface="Symbol" pitchFamily="18" charset="2"/>
              </a:rPr>
              <a:t>m</a:t>
            </a:r>
            <a:r>
              <a:rPr lang="en-US" dirty="0">
                <a:solidFill>
                  <a:srgbClr val="000000"/>
                </a:solidFill>
                <a:effectLst/>
                <a:latin typeface="Book Antiqua" pitchFamily="18" charset="0"/>
              </a:rPr>
              <a:t> + 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i="1" dirty="0">
                <a:solidFill>
                  <a:srgbClr val="000000"/>
                </a:solidFill>
                <a:effectLst/>
                <a:latin typeface="Symbol" pitchFamily="18" charset="2"/>
              </a:rPr>
              <a:t>s</a:t>
            </a:r>
          </a:p>
        </p:txBody>
      </p:sp>
      <p:sp>
        <p:nvSpPr>
          <p:cNvPr id="151591" name="Text Box 39"/>
          <p:cNvSpPr txBox="1">
            <a:spLocks noChangeArrowheads="1"/>
          </p:cNvSpPr>
          <p:nvPr/>
        </p:nvSpPr>
        <p:spPr bwMode="auto">
          <a:xfrm>
            <a:off x="7646480" y="5569949"/>
            <a:ext cx="986167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effectLst/>
                <a:latin typeface="Symbol" pitchFamily="18" charset="2"/>
              </a:rPr>
              <a:t>m</a:t>
            </a:r>
            <a:r>
              <a:rPr lang="en-US" dirty="0">
                <a:solidFill>
                  <a:srgbClr val="000000"/>
                </a:solidFill>
                <a:effectLst/>
                <a:latin typeface="Book Antiqua" pitchFamily="18" charset="0"/>
              </a:rPr>
              <a:t> + 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i="1" dirty="0">
                <a:solidFill>
                  <a:srgbClr val="000000"/>
                </a:solidFill>
                <a:effectLst/>
                <a:latin typeface="Symbol" pitchFamily="18" charset="2"/>
              </a:rPr>
              <a:t>s</a:t>
            </a:r>
          </a:p>
        </p:txBody>
      </p:sp>
      <p:sp>
        <p:nvSpPr>
          <p:cNvPr id="151592" name="Text Box 40"/>
          <p:cNvSpPr txBox="1">
            <a:spLocks noChangeArrowheads="1"/>
          </p:cNvSpPr>
          <p:nvPr/>
        </p:nvSpPr>
        <p:spPr bwMode="auto">
          <a:xfrm>
            <a:off x="8659967" y="5246099"/>
            <a:ext cx="986167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effectLst/>
                <a:latin typeface="Symbol" pitchFamily="18" charset="2"/>
              </a:rPr>
              <a:t>m</a:t>
            </a:r>
            <a:r>
              <a:rPr lang="en-US" dirty="0">
                <a:solidFill>
                  <a:srgbClr val="000000"/>
                </a:solidFill>
                <a:effectLst/>
                <a:latin typeface="Book Antiqua" pitchFamily="18" charset="0"/>
              </a:rPr>
              <a:t> + 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i="1" dirty="0">
                <a:solidFill>
                  <a:srgbClr val="000000"/>
                </a:solidFill>
                <a:effectLst/>
                <a:latin typeface="Symbol" pitchFamily="18" charset="2"/>
              </a:rPr>
              <a:t>s</a:t>
            </a:r>
          </a:p>
        </p:txBody>
      </p:sp>
      <p:sp>
        <p:nvSpPr>
          <p:cNvPr id="151593" name="Text Box 41"/>
          <p:cNvSpPr txBox="1">
            <a:spLocks noChangeArrowheads="1"/>
          </p:cNvSpPr>
          <p:nvPr/>
        </p:nvSpPr>
        <p:spPr bwMode="auto">
          <a:xfrm>
            <a:off x="6090273" y="5124112"/>
            <a:ext cx="34657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0000"/>
                </a:solidFill>
                <a:effectLst/>
                <a:latin typeface="Symbol" pitchFamily="18" charset="2"/>
              </a:rPr>
              <a:t>m</a:t>
            </a:r>
          </a:p>
        </p:txBody>
      </p:sp>
      <p:sp>
        <p:nvSpPr>
          <p:cNvPr id="151595" name="Line 43"/>
          <p:cNvSpPr>
            <a:spLocks noChangeShapeType="1"/>
          </p:cNvSpPr>
          <p:nvPr/>
        </p:nvSpPr>
        <p:spPr bwMode="auto">
          <a:xfrm>
            <a:off x="3273773" y="1776160"/>
            <a:ext cx="11613" cy="356385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96" name="Line 44"/>
          <p:cNvSpPr>
            <a:spLocks noChangeShapeType="1"/>
          </p:cNvSpPr>
          <p:nvPr/>
        </p:nvSpPr>
        <p:spPr bwMode="auto">
          <a:xfrm flipH="1">
            <a:off x="4298872" y="2061826"/>
            <a:ext cx="0" cy="355758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1604" name="Group 52"/>
          <p:cNvGrpSpPr>
            <a:grpSpLocks/>
          </p:cNvGrpSpPr>
          <p:nvPr/>
        </p:nvGrpSpPr>
        <p:grpSpPr bwMode="auto">
          <a:xfrm>
            <a:off x="5316581" y="2385758"/>
            <a:ext cx="1900287" cy="400050"/>
            <a:chOff x="2514" y="1560"/>
            <a:chExt cx="912" cy="252"/>
          </a:xfrm>
        </p:grpSpPr>
        <p:sp>
          <p:nvSpPr>
            <p:cNvPr id="151581" name="Text Box 29"/>
            <p:cNvSpPr txBox="1">
              <a:spLocks noChangeArrowheads="1"/>
            </p:cNvSpPr>
            <p:nvPr/>
          </p:nvSpPr>
          <p:spPr bwMode="auto">
            <a:xfrm>
              <a:off x="2729" y="1560"/>
              <a:ext cx="506" cy="2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68.26%</a:t>
              </a:r>
            </a:p>
          </p:txBody>
        </p:sp>
        <p:sp>
          <p:nvSpPr>
            <p:cNvPr id="151598" name="Line 46"/>
            <p:cNvSpPr>
              <a:spLocks noChangeShapeType="1"/>
            </p:cNvSpPr>
            <p:nvPr/>
          </p:nvSpPr>
          <p:spPr bwMode="auto">
            <a:xfrm>
              <a:off x="3270" y="1686"/>
              <a:ext cx="1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292929"/>
              </a:outerShdw>
            </a:effectLst>
          </p:spPr>
          <p:txBody>
            <a:bodyPr/>
            <a:lstStyle/>
            <a:p>
              <a:endParaRPr lang="en-US" sz="20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599" name="Line 47"/>
            <p:cNvSpPr>
              <a:spLocks noChangeShapeType="1"/>
            </p:cNvSpPr>
            <p:nvPr/>
          </p:nvSpPr>
          <p:spPr bwMode="auto">
            <a:xfrm flipH="1">
              <a:off x="2514" y="1686"/>
              <a:ext cx="1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292929"/>
              </a:outerShdw>
            </a:effectLst>
          </p:spPr>
          <p:txBody>
            <a:bodyPr/>
            <a:lstStyle/>
            <a:p>
              <a:endParaRPr lang="en-US" sz="20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1605" name="Group 53"/>
          <p:cNvGrpSpPr>
            <a:grpSpLocks/>
          </p:cNvGrpSpPr>
          <p:nvPr/>
        </p:nvGrpSpPr>
        <p:grpSpPr bwMode="auto">
          <a:xfrm>
            <a:off x="4319986" y="2014284"/>
            <a:ext cx="3851249" cy="400050"/>
            <a:chOff x="2046" y="1326"/>
            <a:chExt cx="1824" cy="252"/>
          </a:xfrm>
        </p:grpSpPr>
        <p:sp>
          <p:nvSpPr>
            <p:cNvPr id="151582" name="Text Box 30"/>
            <p:cNvSpPr txBox="1">
              <a:spLocks noChangeArrowheads="1"/>
            </p:cNvSpPr>
            <p:nvPr/>
          </p:nvSpPr>
          <p:spPr bwMode="auto">
            <a:xfrm>
              <a:off x="2733" y="1326"/>
              <a:ext cx="499" cy="2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95.44%</a:t>
              </a:r>
            </a:p>
          </p:txBody>
        </p:sp>
        <p:sp>
          <p:nvSpPr>
            <p:cNvPr id="151600" name="Line 48"/>
            <p:cNvSpPr>
              <a:spLocks noChangeShapeType="1"/>
            </p:cNvSpPr>
            <p:nvPr/>
          </p:nvSpPr>
          <p:spPr bwMode="auto">
            <a:xfrm flipH="1">
              <a:off x="2046" y="1434"/>
              <a:ext cx="6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292929"/>
              </a:outerShdw>
            </a:effectLst>
          </p:spPr>
          <p:txBody>
            <a:bodyPr/>
            <a:lstStyle/>
            <a:p>
              <a:endParaRPr lang="en-US" sz="20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601" name="Line 49"/>
            <p:cNvSpPr>
              <a:spLocks noChangeShapeType="1"/>
            </p:cNvSpPr>
            <p:nvPr/>
          </p:nvSpPr>
          <p:spPr bwMode="auto">
            <a:xfrm>
              <a:off x="3264" y="1434"/>
              <a:ext cx="6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292929"/>
              </a:outerShdw>
            </a:effectLst>
          </p:spPr>
          <p:txBody>
            <a:bodyPr/>
            <a:lstStyle/>
            <a:p>
              <a:endParaRPr lang="en-US" sz="20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1606" name="Group 54"/>
          <p:cNvGrpSpPr>
            <a:grpSpLocks/>
          </p:cNvGrpSpPr>
          <p:nvPr/>
        </p:nvGrpSpPr>
        <p:grpSpPr bwMode="auto">
          <a:xfrm>
            <a:off x="3344506" y="1612230"/>
            <a:ext cx="5827547" cy="400050"/>
            <a:chOff x="1584" y="1050"/>
            <a:chExt cx="2760" cy="252"/>
          </a:xfrm>
          <a:effectLst/>
        </p:grpSpPr>
        <p:sp>
          <p:nvSpPr>
            <p:cNvPr id="151583" name="Text Box 31"/>
            <p:cNvSpPr txBox="1">
              <a:spLocks noChangeArrowheads="1"/>
            </p:cNvSpPr>
            <p:nvPr/>
          </p:nvSpPr>
          <p:spPr bwMode="auto">
            <a:xfrm>
              <a:off x="2733" y="1050"/>
              <a:ext cx="499" cy="2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99.72%</a:t>
              </a:r>
            </a:p>
          </p:txBody>
        </p:sp>
        <p:sp>
          <p:nvSpPr>
            <p:cNvPr id="151602" name="Line 50"/>
            <p:cNvSpPr>
              <a:spLocks noChangeShapeType="1"/>
            </p:cNvSpPr>
            <p:nvPr/>
          </p:nvSpPr>
          <p:spPr bwMode="auto">
            <a:xfrm>
              <a:off x="3270" y="1176"/>
              <a:ext cx="10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292929"/>
              </a:outerShdw>
            </a:effectLst>
          </p:spPr>
          <p:txBody>
            <a:bodyPr/>
            <a:lstStyle/>
            <a:p>
              <a:endParaRPr lang="en-US" sz="20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603" name="Line 51"/>
            <p:cNvSpPr>
              <a:spLocks noChangeShapeType="1"/>
            </p:cNvSpPr>
            <p:nvPr/>
          </p:nvSpPr>
          <p:spPr bwMode="auto">
            <a:xfrm flipH="1">
              <a:off x="1584" y="1176"/>
              <a:ext cx="10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292929"/>
              </a:outerShdw>
            </a:effectLst>
          </p:spPr>
          <p:txBody>
            <a:bodyPr/>
            <a:lstStyle/>
            <a:p>
              <a:endParaRPr lang="en-US" sz="20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5" name="Rectangle 5"/>
          <p:cNvSpPr txBox="1">
            <a:spLocks noChangeArrowheads="1"/>
          </p:cNvSpPr>
          <p:nvPr/>
        </p:nvSpPr>
        <p:spPr>
          <a:xfrm>
            <a:off x="902847" y="630585"/>
            <a:ext cx="10337562" cy="579962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effectLst/>
              </a:rPr>
              <a:t>Normal Probability Distribution</a:t>
            </a:r>
          </a:p>
        </p:txBody>
      </p:sp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2138" y="561135"/>
            <a:ext cx="10337562" cy="673100"/>
          </a:xfrm>
          <a:noFill/>
          <a:ln/>
        </p:spPr>
        <p:txBody>
          <a:bodyPr/>
          <a:lstStyle/>
          <a:p>
            <a:r>
              <a:rPr lang="en-US" dirty="0"/>
              <a:t>Standard Normal Probability Distribution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1305433" y="1502509"/>
            <a:ext cx="9569002" cy="125241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 random variable having a normal distribution with a mean of 0 and a standard deviation of 1 is said to have a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standard normal probability 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distribution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931142" y="1117600"/>
            <a:ext cx="10337562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Characteristics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22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CC254E-C718-4527-A0FD-EEB5763B0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256" y="3170660"/>
            <a:ext cx="9077325" cy="1543050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8" name="Freeform 4"/>
          <p:cNvSpPr>
            <a:spLocks/>
          </p:cNvSpPr>
          <p:nvPr/>
        </p:nvSpPr>
        <p:spPr bwMode="auto">
          <a:xfrm>
            <a:off x="3462306" y="2399940"/>
            <a:ext cx="5240570" cy="1862137"/>
          </a:xfrm>
          <a:custGeom>
            <a:avLst/>
            <a:gdLst/>
            <a:ahLst/>
            <a:cxnLst>
              <a:cxn ang="0">
                <a:pos x="1209" y="12"/>
              </a:cxn>
              <a:cxn ang="0">
                <a:pos x="1132" y="66"/>
              </a:cxn>
              <a:cxn ang="0">
                <a:pos x="1082" y="131"/>
              </a:cxn>
              <a:cxn ang="0">
                <a:pos x="1040" y="197"/>
              </a:cxn>
              <a:cxn ang="0">
                <a:pos x="1003" y="262"/>
              </a:cxn>
              <a:cxn ang="0">
                <a:pos x="975" y="320"/>
              </a:cxn>
              <a:cxn ang="0">
                <a:pos x="941" y="395"/>
              </a:cxn>
              <a:cxn ang="0">
                <a:pos x="910" y="462"/>
              </a:cxn>
              <a:cxn ang="0">
                <a:pos x="881" y="528"/>
              </a:cxn>
              <a:cxn ang="0">
                <a:pos x="856" y="591"/>
              </a:cxn>
              <a:cxn ang="0">
                <a:pos x="826" y="663"/>
              </a:cxn>
              <a:cxn ang="0">
                <a:pos x="796" y="727"/>
              </a:cxn>
              <a:cxn ang="0">
                <a:pos x="765" y="790"/>
              </a:cxn>
              <a:cxn ang="0">
                <a:pos x="717" y="862"/>
              </a:cxn>
              <a:cxn ang="0">
                <a:pos x="653" y="932"/>
              </a:cxn>
              <a:cxn ang="0">
                <a:pos x="592" y="981"/>
              </a:cxn>
              <a:cxn ang="0">
                <a:pos x="506" y="1031"/>
              </a:cxn>
              <a:cxn ang="0">
                <a:pos x="423" y="1063"/>
              </a:cxn>
              <a:cxn ang="0">
                <a:pos x="333" y="1089"/>
              </a:cxn>
              <a:cxn ang="0">
                <a:pos x="258" y="1108"/>
              </a:cxn>
              <a:cxn ang="0">
                <a:pos x="155" y="1129"/>
              </a:cxn>
              <a:cxn ang="0">
                <a:pos x="54" y="1146"/>
              </a:cxn>
              <a:cxn ang="0">
                <a:pos x="2482" y="1173"/>
              </a:cxn>
              <a:cxn ang="0">
                <a:pos x="2395" y="1143"/>
              </a:cxn>
              <a:cxn ang="0">
                <a:pos x="2341" y="1132"/>
              </a:cxn>
              <a:cxn ang="0">
                <a:pos x="2224" y="1104"/>
              </a:cxn>
              <a:cxn ang="0">
                <a:pos x="2118" y="1071"/>
              </a:cxn>
              <a:cxn ang="0">
                <a:pos x="2011" y="1029"/>
              </a:cxn>
              <a:cxn ang="0">
                <a:pos x="1980" y="1013"/>
              </a:cxn>
              <a:cxn ang="0">
                <a:pos x="1914" y="969"/>
              </a:cxn>
              <a:cxn ang="0">
                <a:pos x="1859" y="915"/>
              </a:cxn>
              <a:cxn ang="0">
                <a:pos x="1801" y="845"/>
              </a:cxn>
              <a:cxn ang="0">
                <a:pos x="1765" y="792"/>
              </a:cxn>
              <a:cxn ang="0">
                <a:pos x="1735" y="729"/>
              </a:cxn>
              <a:cxn ang="0">
                <a:pos x="1710" y="674"/>
              </a:cxn>
              <a:cxn ang="0">
                <a:pos x="1686" y="619"/>
              </a:cxn>
              <a:cxn ang="0">
                <a:pos x="1651" y="546"/>
              </a:cxn>
              <a:cxn ang="0">
                <a:pos x="1618" y="476"/>
              </a:cxn>
              <a:cxn ang="0">
                <a:pos x="1580" y="397"/>
              </a:cxn>
              <a:cxn ang="0">
                <a:pos x="1543" y="322"/>
              </a:cxn>
              <a:cxn ang="0">
                <a:pos x="1506" y="251"/>
              </a:cxn>
              <a:cxn ang="0">
                <a:pos x="1479" y="203"/>
              </a:cxn>
              <a:cxn ang="0">
                <a:pos x="1449" y="150"/>
              </a:cxn>
              <a:cxn ang="0">
                <a:pos x="1423" y="114"/>
              </a:cxn>
              <a:cxn ang="0">
                <a:pos x="1407" y="95"/>
              </a:cxn>
              <a:cxn ang="0">
                <a:pos x="1378" y="62"/>
              </a:cxn>
              <a:cxn ang="0">
                <a:pos x="1341" y="30"/>
              </a:cxn>
              <a:cxn ang="0">
                <a:pos x="1286" y="4"/>
              </a:cxn>
            </a:cxnLst>
            <a:rect l="0" t="0" r="r" b="b"/>
            <a:pathLst>
              <a:path w="2482" h="1173">
                <a:moveTo>
                  <a:pt x="1260" y="0"/>
                </a:moveTo>
                <a:lnTo>
                  <a:pt x="1236" y="5"/>
                </a:lnTo>
                <a:lnTo>
                  <a:pt x="1209" y="12"/>
                </a:lnTo>
                <a:lnTo>
                  <a:pt x="1179" y="27"/>
                </a:lnTo>
                <a:lnTo>
                  <a:pt x="1155" y="45"/>
                </a:lnTo>
                <a:lnTo>
                  <a:pt x="1132" y="66"/>
                </a:lnTo>
                <a:lnTo>
                  <a:pt x="1114" y="85"/>
                </a:lnTo>
                <a:lnTo>
                  <a:pt x="1099" y="106"/>
                </a:lnTo>
                <a:lnTo>
                  <a:pt x="1082" y="131"/>
                </a:lnTo>
                <a:lnTo>
                  <a:pt x="1070" y="149"/>
                </a:lnTo>
                <a:lnTo>
                  <a:pt x="1054" y="175"/>
                </a:lnTo>
                <a:lnTo>
                  <a:pt x="1040" y="197"/>
                </a:lnTo>
                <a:lnTo>
                  <a:pt x="1024" y="223"/>
                </a:lnTo>
                <a:lnTo>
                  <a:pt x="1015" y="240"/>
                </a:lnTo>
                <a:lnTo>
                  <a:pt x="1003" y="262"/>
                </a:lnTo>
                <a:lnTo>
                  <a:pt x="994" y="282"/>
                </a:lnTo>
                <a:lnTo>
                  <a:pt x="984" y="300"/>
                </a:lnTo>
                <a:lnTo>
                  <a:pt x="975" y="320"/>
                </a:lnTo>
                <a:lnTo>
                  <a:pt x="964" y="344"/>
                </a:lnTo>
                <a:lnTo>
                  <a:pt x="951" y="373"/>
                </a:lnTo>
                <a:lnTo>
                  <a:pt x="941" y="395"/>
                </a:lnTo>
                <a:lnTo>
                  <a:pt x="933" y="412"/>
                </a:lnTo>
                <a:lnTo>
                  <a:pt x="921" y="437"/>
                </a:lnTo>
                <a:lnTo>
                  <a:pt x="910" y="462"/>
                </a:lnTo>
                <a:lnTo>
                  <a:pt x="902" y="479"/>
                </a:lnTo>
                <a:lnTo>
                  <a:pt x="890" y="506"/>
                </a:lnTo>
                <a:lnTo>
                  <a:pt x="881" y="528"/>
                </a:lnTo>
                <a:lnTo>
                  <a:pt x="873" y="549"/>
                </a:lnTo>
                <a:lnTo>
                  <a:pt x="865" y="570"/>
                </a:lnTo>
                <a:lnTo>
                  <a:pt x="856" y="591"/>
                </a:lnTo>
                <a:lnTo>
                  <a:pt x="848" y="612"/>
                </a:lnTo>
                <a:lnTo>
                  <a:pt x="839" y="633"/>
                </a:lnTo>
                <a:lnTo>
                  <a:pt x="826" y="663"/>
                </a:lnTo>
                <a:lnTo>
                  <a:pt x="814" y="690"/>
                </a:lnTo>
                <a:lnTo>
                  <a:pt x="805" y="708"/>
                </a:lnTo>
                <a:lnTo>
                  <a:pt x="796" y="727"/>
                </a:lnTo>
                <a:lnTo>
                  <a:pt x="787" y="747"/>
                </a:lnTo>
                <a:lnTo>
                  <a:pt x="778" y="765"/>
                </a:lnTo>
                <a:lnTo>
                  <a:pt x="765" y="790"/>
                </a:lnTo>
                <a:lnTo>
                  <a:pt x="751" y="814"/>
                </a:lnTo>
                <a:lnTo>
                  <a:pt x="735" y="838"/>
                </a:lnTo>
                <a:lnTo>
                  <a:pt x="717" y="862"/>
                </a:lnTo>
                <a:lnTo>
                  <a:pt x="699" y="885"/>
                </a:lnTo>
                <a:lnTo>
                  <a:pt x="677" y="907"/>
                </a:lnTo>
                <a:lnTo>
                  <a:pt x="653" y="932"/>
                </a:lnTo>
                <a:lnTo>
                  <a:pt x="636" y="947"/>
                </a:lnTo>
                <a:lnTo>
                  <a:pt x="616" y="963"/>
                </a:lnTo>
                <a:lnTo>
                  <a:pt x="592" y="981"/>
                </a:lnTo>
                <a:lnTo>
                  <a:pt x="572" y="994"/>
                </a:lnTo>
                <a:lnTo>
                  <a:pt x="546" y="1009"/>
                </a:lnTo>
                <a:lnTo>
                  <a:pt x="506" y="1031"/>
                </a:lnTo>
                <a:lnTo>
                  <a:pt x="472" y="1045"/>
                </a:lnTo>
                <a:lnTo>
                  <a:pt x="446" y="1054"/>
                </a:lnTo>
                <a:lnTo>
                  <a:pt x="423" y="1063"/>
                </a:lnTo>
                <a:lnTo>
                  <a:pt x="393" y="1073"/>
                </a:lnTo>
                <a:lnTo>
                  <a:pt x="363" y="1082"/>
                </a:lnTo>
                <a:lnTo>
                  <a:pt x="333" y="1089"/>
                </a:lnTo>
                <a:lnTo>
                  <a:pt x="310" y="1095"/>
                </a:lnTo>
                <a:lnTo>
                  <a:pt x="282" y="1102"/>
                </a:lnTo>
                <a:lnTo>
                  <a:pt x="258" y="1108"/>
                </a:lnTo>
                <a:lnTo>
                  <a:pt x="226" y="1115"/>
                </a:lnTo>
                <a:lnTo>
                  <a:pt x="183" y="1123"/>
                </a:lnTo>
                <a:lnTo>
                  <a:pt x="155" y="1129"/>
                </a:lnTo>
                <a:lnTo>
                  <a:pt x="130" y="1134"/>
                </a:lnTo>
                <a:lnTo>
                  <a:pt x="109" y="1137"/>
                </a:lnTo>
                <a:lnTo>
                  <a:pt x="54" y="1146"/>
                </a:lnTo>
                <a:lnTo>
                  <a:pt x="3" y="1158"/>
                </a:lnTo>
                <a:lnTo>
                  <a:pt x="0" y="1173"/>
                </a:lnTo>
                <a:lnTo>
                  <a:pt x="2482" y="1173"/>
                </a:lnTo>
                <a:lnTo>
                  <a:pt x="2454" y="1161"/>
                </a:lnTo>
                <a:lnTo>
                  <a:pt x="2427" y="1152"/>
                </a:lnTo>
                <a:lnTo>
                  <a:pt x="2395" y="1143"/>
                </a:lnTo>
                <a:lnTo>
                  <a:pt x="2361" y="1138"/>
                </a:lnTo>
                <a:lnTo>
                  <a:pt x="2320" y="1129"/>
                </a:lnTo>
                <a:lnTo>
                  <a:pt x="2341" y="1132"/>
                </a:lnTo>
                <a:lnTo>
                  <a:pt x="2295" y="1123"/>
                </a:lnTo>
                <a:lnTo>
                  <a:pt x="2268" y="1116"/>
                </a:lnTo>
                <a:lnTo>
                  <a:pt x="2224" y="1104"/>
                </a:lnTo>
                <a:lnTo>
                  <a:pt x="2184" y="1092"/>
                </a:lnTo>
                <a:lnTo>
                  <a:pt x="2150" y="1081"/>
                </a:lnTo>
                <a:lnTo>
                  <a:pt x="2118" y="1071"/>
                </a:lnTo>
                <a:lnTo>
                  <a:pt x="2082" y="1059"/>
                </a:lnTo>
                <a:lnTo>
                  <a:pt x="2051" y="1047"/>
                </a:lnTo>
                <a:lnTo>
                  <a:pt x="2011" y="1029"/>
                </a:lnTo>
                <a:lnTo>
                  <a:pt x="1994" y="1020"/>
                </a:lnTo>
                <a:lnTo>
                  <a:pt x="1993" y="1020"/>
                </a:lnTo>
                <a:lnTo>
                  <a:pt x="1980" y="1013"/>
                </a:lnTo>
                <a:lnTo>
                  <a:pt x="1956" y="1001"/>
                </a:lnTo>
                <a:lnTo>
                  <a:pt x="1936" y="986"/>
                </a:lnTo>
                <a:lnTo>
                  <a:pt x="1914" y="969"/>
                </a:lnTo>
                <a:lnTo>
                  <a:pt x="1898" y="955"/>
                </a:lnTo>
                <a:lnTo>
                  <a:pt x="1880" y="938"/>
                </a:lnTo>
                <a:lnTo>
                  <a:pt x="1859" y="915"/>
                </a:lnTo>
                <a:lnTo>
                  <a:pt x="1838" y="891"/>
                </a:lnTo>
                <a:lnTo>
                  <a:pt x="1820" y="868"/>
                </a:lnTo>
                <a:lnTo>
                  <a:pt x="1801" y="845"/>
                </a:lnTo>
                <a:lnTo>
                  <a:pt x="1788" y="825"/>
                </a:lnTo>
                <a:lnTo>
                  <a:pt x="1776" y="809"/>
                </a:lnTo>
                <a:lnTo>
                  <a:pt x="1765" y="792"/>
                </a:lnTo>
                <a:lnTo>
                  <a:pt x="1754" y="772"/>
                </a:lnTo>
                <a:lnTo>
                  <a:pt x="1744" y="751"/>
                </a:lnTo>
                <a:lnTo>
                  <a:pt x="1735" y="729"/>
                </a:lnTo>
                <a:lnTo>
                  <a:pt x="1725" y="707"/>
                </a:lnTo>
                <a:lnTo>
                  <a:pt x="1718" y="692"/>
                </a:lnTo>
                <a:lnTo>
                  <a:pt x="1710" y="674"/>
                </a:lnTo>
                <a:lnTo>
                  <a:pt x="1703" y="657"/>
                </a:lnTo>
                <a:lnTo>
                  <a:pt x="1695" y="641"/>
                </a:lnTo>
                <a:lnTo>
                  <a:pt x="1686" y="619"/>
                </a:lnTo>
                <a:lnTo>
                  <a:pt x="1676" y="598"/>
                </a:lnTo>
                <a:lnTo>
                  <a:pt x="1663" y="568"/>
                </a:lnTo>
                <a:lnTo>
                  <a:pt x="1651" y="546"/>
                </a:lnTo>
                <a:lnTo>
                  <a:pt x="1639" y="522"/>
                </a:lnTo>
                <a:lnTo>
                  <a:pt x="1627" y="497"/>
                </a:lnTo>
                <a:lnTo>
                  <a:pt x="1618" y="476"/>
                </a:lnTo>
                <a:lnTo>
                  <a:pt x="1607" y="452"/>
                </a:lnTo>
                <a:lnTo>
                  <a:pt x="1597" y="430"/>
                </a:lnTo>
                <a:lnTo>
                  <a:pt x="1580" y="397"/>
                </a:lnTo>
                <a:lnTo>
                  <a:pt x="1566" y="366"/>
                </a:lnTo>
                <a:lnTo>
                  <a:pt x="1553" y="340"/>
                </a:lnTo>
                <a:lnTo>
                  <a:pt x="1543" y="322"/>
                </a:lnTo>
                <a:lnTo>
                  <a:pt x="1531" y="298"/>
                </a:lnTo>
                <a:lnTo>
                  <a:pt x="1517" y="271"/>
                </a:lnTo>
                <a:lnTo>
                  <a:pt x="1506" y="251"/>
                </a:lnTo>
                <a:lnTo>
                  <a:pt x="1497" y="236"/>
                </a:lnTo>
                <a:lnTo>
                  <a:pt x="1490" y="223"/>
                </a:lnTo>
                <a:lnTo>
                  <a:pt x="1479" y="203"/>
                </a:lnTo>
                <a:lnTo>
                  <a:pt x="1468" y="183"/>
                </a:lnTo>
                <a:lnTo>
                  <a:pt x="1459" y="167"/>
                </a:lnTo>
                <a:lnTo>
                  <a:pt x="1449" y="150"/>
                </a:lnTo>
                <a:lnTo>
                  <a:pt x="1438" y="135"/>
                </a:lnTo>
                <a:lnTo>
                  <a:pt x="1429" y="125"/>
                </a:lnTo>
                <a:lnTo>
                  <a:pt x="1423" y="114"/>
                </a:lnTo>
                <a:lnTo>
                  <a:pt x="1417" y="107"/>
                </a:lnTo>
                <a:lnTo>
                  <a:pt x="1411" y="99"/>
                </a:lnTo>
                <a:lnTo>
                  <a:pt x="1407" y="95"/>
                </a:lnTo>
                <a:lnTo>
                  <a:pt x="1399" y="86"/>
                </a:lnTo>
                <a:lnTo>
                  <a:pt x="1389" y="74"/>
                </a:lnTo>
                <a:lnTo>
                  <a:pt x="1378" y="62"/>
                </a:lnTo>
                <a:lnTo>
                  <a:pt x="1366" y="50"/>
                </a:lnTo>
                <a:lnTo>
                  <a:pt x="1354" y="39"/>
                </a:lnTo>
                <a:lnTo>
                  <a:pt x="1341" y="30"/>
                </a:lnTo>
                <a:lnTo>
                  <a:pt x="1327" y="19"/>
                </a:lnTo>
                <a:lnTo>
                  <a:pt x="1306" y="11"/>
                </a:lnTo>
                <a:lnTo>
                  <a:pt x="1286" y="4"/>
                </a:lnTo>
                <a:lnTo>
                  <a:pt x="1261" y="0"/>
                </a:lnTo>
              </a:path>
            </a:pathLst>
          </a:custGeom>
          <a:solidFill>
            <a:schemeClr val="bg1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229" name="Line 5"/>
          <p:cNvSpPr>
            <a:spLocks noChangeShapeType="1"/>
          </p:cNvSpPr>
          <p:nvPr/>
        </p:nvSpPr>
        <p:spPr bwMode="auto">
          <a:xfrm>
            <a:off x="6186050" y="4163652"/>
            <a:ext cx="0" cy="23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6910338" y="2490427"/>
            <a:ext cx="833882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effectLst/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1</a:t>
            </a:r>
          </a:p>
        </p:txBody>
      </p:sp>
      <p:sp>
        <p:nvSpPr>
          <p:cNvPr id="180231" name="Text Box 7"/>
          <p:cNvSpPr txBox="1">
            <a:spLocks noChangeArrowheads="1"/>
          </p:cNvSpPr>
          <p:nvPr/>
        </p:nvSpPr>
        <p:spPr bwMode="auto">
          <a:xfrm>
            <a:off x="6033286" y="4411302"/>
            <a:ext cx="34176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i="1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9182864" y="4047765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180233" name="Rectangle 9"/>
          <p:cNvSpPr>
            <a:spLocks noChangeArrowheads="1"/>
          </p:cNvSpPr>
          <p:nvPr/>
        </p:nvSpPr>
        <p:spPr bwMode="auto">
          <a:xfrm>
            <a:off x="1305433" y="1514232"/>
            <a:ext cx="9543665" cy="5492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letter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z 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is used to designate the standard normal random variable.</a:t>
            </a:r>
          </a:p>
        </p:txBody>
      </p:sp>
      <p:sp>
        <p:nvSpPr>
          <p:cNvPr id="180237" name="Rectangle 13"/>
          <p:cNvSpPr>
            <a:spLocks noChangeArrowheads="1"/>
          </p:cNvSpPr>
          <p:nvPr/>
        </p:nvSpPr>
        <p:spPr bwMode="auto">
          <a:xfrm>
            <a:off x="931142" y="1117600"/>
            <a:ext cx="10337562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Characteristics</a:t>
            </a:r>
          </a:p>
        </p:txBody>
      </p:sp>
      <p:sp>
        <p:nvSpPr>
          <p:cNvPr id="180227" name="Line 3"/>
          <p:cNvSpPr>
            <a:spLocks noChangeShapeType="1"/>
          </p:cNvSpPr>
          <p:nvPr/>
        </p:nvSpPr>
        <p:spPr bwMode="auto">
          <a:xfrm>
            <a:off x="3018905" y="4270014"/>
            <a:ext cx="610625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912138" y="632310"/>
            <a:ext cx="10337562" cy="673100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>
                <a:effectLst/>
              </a:rPr>
              <a:t>Standard Normal Probability Distribution</a:t>
            </a:r>
            <a:endParaRPr lang="en-US" dirty="0">
              <a:effectLst/>
            </a:endParaRPr>
          </a:p>
        </p:txBody>
      </p: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D593F6-F4EA-47F2-B036-797E10165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375" y="3611339"/>
            <a:ext cx="5615154" cy="2565339"/>
          </a:xfrm>
          <a:prstGeom prst="rect">
            <a:avLst/>
          </a:prstGeom>
        </p:spPr>
      </p:pic>
      <p:sp>
        <p:nvSpPr>
          <p:cNvPr id="180237" name="Rectangle 13"/>
          <p:cNvSpPr>
            <a:spLocks noChangeArrowheads="1"/>
          </p:cNvSpPr>
          <p:nvPr/>
        </p:nvSpPr>
        <p:spPr bwMode="auto">
          <a:xfrm>
            <a:off x="931142" y="1117600"/>
            <a:ext cx="10337562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Three types of probability calculation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912138" y="632310"/>
            <a:ext cx="10337562" cy="673100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>
                <a:effectLst/>
              </a:rPr>
              <a:t>Standard Normal Probability Distribution</a:t>
            </a:r>
            <a:endParaRPr lang="en-US" dirty="0"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3B4B0E-A505-475A-B959-0D5CCF1E0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9" y="1633538"/>
            <a:ext cx="4249572" cy="25653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147890-9465-450C-BA22-B2EAC28E01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7520" y="1042493"/>
            <a:ext cx="4142040" cy="256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00181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ChangeArrowheads="1"/>
          </p:cNvSpPr>
          <p:nvPr/>
        </p:nvSpPr>
        <p:spPr bwMode="auto">
          <a:xfrm>
            <a:off x="935693" y="1120549"/>
            <a:ext cx="10337562" cy="673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Converting to the Standard Normal Distribution </a:t>
            </a:r>
          </a:p>
        </p:txBody>
      </p:sp>
      <p:sp>
        <p:nvSpPr>
          <p:cNvPr id="179207" name="Rectangle 7"/>
          <p:cNvSpPr>
            <a:spLocks noChangeArrowheads="1"/>
          </p:cNvSpPr>
          <p:nvPr/>
        </p:nvSpPr>
        <p:spPr bwMode="auto">
          <a:xfrm>
            <a:off x="3321789" y="2753459"/>
            <a:ext cx="5552568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/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We can think of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z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as a measure of the number of standard deviations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is from </a:t>
            </a:r>
            <a:r>
              <a:rPr lang="en-US" sz="2400" i="1" dirty="0">
                <a:solidFill>
                  <a:srgbClr val="000000"/>
                </a:solidFill>
                <a:effectLst/>
                <a:latin typeface="Symbol" panose="05050102010706020507" pitchFamily="18" charset="2"/>
                <a:cs typeface="Arial" panose="020B0604020202020204" pitchFamily="34" charset="0"/>
              </a:rPr>
              <a:t>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436215" y="1705417"/>
                <a:ext cx="1212190" cy="743986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z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=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−</m:t>
                        </m:r>
                        <m:r>
                          <a:rPr lang="en-US" sz="32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/>
                          </a:rPr>
                          <m:t>𝜇</m:t>
                        </m:r>
                      </m:num>
                      <m:den>
                        <m:r>
                          <a:rPr lang="en-US" sz="320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/>
                          </a:rPr>
                          <m:t>𝜎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215" y="1705417"/>
                <a:ext cx="1212190" cy="743986"/>
              </a:xfrm>
              <a:prstGeom prst="rect">
                <a:avLst/>
              </a:prstGeom>
              <a:blipFill rotWithShape="1">
                <a:blip r:embed="rId3"/>
                <a:stretch>
                  <a:fillRect l="-10050" b="-737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912138" y="632310"/>
            <a:ext cx="10337562" cy="673100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>
                <a:effectLst/>
              </a:rPr>
              <a:t>Standard Normal Probability Distribution</a:t>
            </a:r>
            <a:endParaRPr lang="en-US" dirty="0">
              <a:effectLst/>
            </a:endParaRPr>
          </a:p>
        </p:txBody>
      </p:sp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1321095" y="3137777"/>
            <a:ext cx="9577447" cy="13629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indent="339725" algn="l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It has been determined that demand during replenishment lead-time is normally distributed with a mean of 15 gallons and a standard deviation</a:t>
            </a:r>
          </a:p>
          <a:p>
            <a:pPr marL="342900" indent="-342900" algn="l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of 6 gallons.</a:t>
            </a:r>
          </a:p>
        </p:txBody>
      </p:sp>
      <p:sp>
        <p:nvSpPr>
          <p:cNvPr id="139535" name="Rectangle 271"/>
          <p:cNvSpPr>
            <a:spLocks noChangeArrowheads="1"/>
          </p:cNvSpPr>
          <p:nvPr/>
        </p:nvSpPr>
        <p:spPr bwMode="auto">
          <a:xfrm>
            <a:off x="929359" y="1120549"/>
            <a:ext cx="8158566" cy="474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Example:  Pep Zone</a:t>
            </a:r>
          </a:p>
        </p:txBody>
      </p:sp>
      <p:sp>
        <p:nvSpPr>
          <p:cNvPr id="139537" name="Rectangle 273"/>
          <p:cNvSpPr>
            <a:spLocks noChangeArrowheads="1"/>
          </p:cNvSpPr>
          <p:nvPr/>
        </p:nvSpPr>
        <p:spPr bwMode="auto">
          <a:xfrm>
            <a:off x="1321095" y="4375542"/>
            <a:ext cx="9797036" cy="12623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indent="339725" algn="l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manager would like to know the probability of a stockout during replenishment lead-time.  In other words, what is the probability that demand during lead-time will exceed 20 gallons?   </a:t>
            </a:r>
          </a:p>
        </p:txBody>
      </p:sp>
      <p:sp>
        <p:nvSpPr>
          <p:cNvPr id="139538" name="Text Box 274"/>
          <p:cNvSpPr txBox="1">
            <a:spLocks noChangeArrowheads="1"/>
          </p:cNvSpPr>
          <p:nvPr/>
        </p:nvSpPr>
        <p:spPr bwMode="auto">
          <a:xfrm>
            <a:off x="5162238" y="5600524"/>
            <a:ext cx="1837362" cy="5539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tIns="91440" bIns="91440" anchor="ctr" anchorCtr="1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&gt; 20) = ?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912138" y="631333"/>
            <a:ext cx="10337562" cy="706438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>
                <a:effectLst/>
              </a:rPr>
              <a:t>Standard Normal Probability Distribution</a:t>
            </a:r>
            <a:endParaRPr lang="en-US" dirty="0">
              <a:effectLst/>
            </a:endParaRPr>
          </a:p>
        </p:txBody>
      </p:sp>
      <p:sp>
        <p:nvSpPr>
          <p:cNvPr id="9" name="Rectangle 96">
            <a:extLst>
              <a:ext uri="{FF2B5EF4-FFF2-40B4-BE49-F238E27FC236}">
                <a16:creationId xmlns:a16="http://schemas.microsoft.com/office/drawing/2014/main" id="{701A4DD9-0D3B-4A34-AD45-DD47640CE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433" y="1532520"/>
            <a:ext cx="9602785" cy="17058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indent="339725" algn="l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Pep Zone sells auto parts and supplies including a popular multi-grade motor oil.  When the stock of this oil drops to 20 gallons, a replenishment order is placed. The store manager is concerned that sales are being lost due to stockouts while waiting for a replenishment order.</a:t>
            </a:r>
          </a:p>
        </p:txBody>
      </p:sp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4" name="Rectangle 202"/>
          <p:cNvSpPr>
            <a:spLocks noChangeArrowheads="1"/>
          </p:cNvSpPr>
          <p:nvPr/>
        </p:nvSpPr>
        <p:spPr bwMode="auto">
          <a:xfrm>
            <a:off x="4847715" y="2150375"/>
            <a:ext cx="3065797" cy="14097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lnSpc>
                <a:spcPct val="90000"/>
              </a:lnSpc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z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= (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- </a:t>
            </a:r>
            <a:r>
              <a:rPr lang="en-US" sz="2400" i="1" dirty="0">
                <a:solidFill>
                  <a:srgbClr val="000000"/>
                </a:solidFill>
                <a:effectLst/>
                <a:latin typeface="Symbol" panose="05050102010706020507" pitchFamily="18" charset="2"/>
                <a:cs typeface="Arial" panose="020B0604020202020204" pitchFamily="34" charset="0"/>
              </a:rPr>
              <a:t>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)/</a:t>
            </a:r>
            <a:r>
              <a:rPr lang="en-US" sz="2400" i="1" dirty="0">
                <a:solidFill>
                  <a:srgbClr val="000000"/>
                </a:solidFill>
                <a:effectLst/>
                <a:latin typeface="Symbol" panose="05050102010706020507" pitchFamily="18" charset="2"/>
                <a:cs typeface="Arial" panose="020B0604020202020204" pitchFamily="34" charset="0"/>
              </a:rPr>
              <a:t>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   = (20 - 15)/6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   = .83</a:t>
            </a:r>
          </a:p>
        </p:txBody>
      </p:sp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929359" y="1152299"/>
            <a:ext cx="10337562" cy="476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Solving for the Stockout Probability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  </a:t>
            </a:r>
            <a:endParaRPr lang="en-US" sz="2400" dirty="0">
              <a:solidFill>
                <a:srgbClr val="000000"/>
              </a:solidFill>
              <a:effectLst/>
              <a:latin typeface="+mn-lt"/>
              <a:cs typeface="Arial" panose="020B0604020202020204" pitchFamily="34" charset="0"/>
            </a:endParaRPr>
          </a:p>
        </p:txBody>
      </p:sp>
      <p:sp>
        <p:nvSpPr>
          <p:cNvPr id="105584" name="Rectangle 112"/>
          <p:cNvSpPr>
            <a:spLocks noChangeArrowheads="1"/>
          </p:cNvSpPr>
          <p:nvPr/>
        </p:nvSpPr>
        <p:spPr bwMode="auto">
          <a:xfrm>
            <a:off x="1469555" y="1435999"/>
            <a:ext cx="10025071" cy="7556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Step 1:  Convert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to the standard normal distribution.</a:t>
            </a:r>
          </a:p>
        </p:txBody>
      </p:sp>
      <p:sp>
        <p:nvSpPr>
          <p:cNvPr id="105676" name="Rectangle 204"/>
          <p:cNvSpPr>
            <a:spLocks noChangeArrowheads="1"/>
          </p:cNvSpPr>
          <p:nvPr/>
        </p:nvSpPr>
        <p:spPr bwMode="auto">
          <a:xfrm>
            <a:off x="1469555" y="3429658"/>
            <a:ext cx="10025071" cy="62653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Step 2:  Find the area under the standard normal curve to the left of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z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= .83.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912138" y="631333"/>
            <a:ext cx="10337562" cy="706438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>
                <a:effectLst/>
              </a:rPr>
              <a:t>Standard Normal Probability Distribution</a:t>
            </a:r>
            <a:endParaRPr lang="en-US" dirty="0">
              <a:effectLst/>
            </a:endParaRPr>
          </a:p>
        </p:txBody>
      </p:sp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05" name="Rectangle 109"/>
          <p:cNvSpPr>
            <a:spLocks noChangeArrowheads="1"/>
          </p:cNvSpPr>
          <p:nvPr/>
        </p:nvSpPr>
        <p:spPr bwMode="auto">
          <a:xfrm>
            <a:off x="929359" y="1152299"/>
            <a:ext cx="10337562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Solving for the Stockout Probability			</a:t>
            </a:r>
          </a:p>
        </p:txBody>
      </p:sp>
      <p:sp>
        <p:nvSpPr>
          <p:cNvPr id="106606" name="Freeform 110"/>
          <p:cNvSpPr>
            <a:spLocks/>
          </p:cNvSpPr>
          <p:nvPr/>
        </p:nvSpPr>
        <p:spPr bwMode="auto">
          <a:xfrm>
            <a:off x="3647596" y="2046288"/>
            <a:ext cx="4499937" cy="3060700"/>
          </a:xfrm>
          <a:custGeom>
            <a:avLst/>
            <a:gdLst/>
            <a:ahLst/>
            <a:cxnLst>
              <a:cxn ang="0">
                <a:pos x="1355" y="16"/>
              </a:cxn>
              <a:cxn ang="0">
                <a:pos x="1263" y="104"/>
              </a:cxn>
              <a:cxn ang="0">
                <a:pos x="1204" y="196"/>
              </a:cxn>
              <a:cxn ang="0">
                <a:pos x="1144" y="314"/>
              </a:cxn>
              <a:cxn ang="0">
                <a:pos x="1102" y="408"/>
              </a:cxn>
              <a:cxn ang="0">
                <a:pos x="1062" y="504"/>
              </a:cxn>
              <a:cxn ang="0">
                <a:pos x="1020" y="624"/>
              </a:cxn>
              <a:cxn ang="0">
                <a:pos x="980" y="736"/>
              </a:cxn>
              <a:cxn ang="0">
                <a:pos x="950" y="852"/>
              </a:cxn>
              <a:cxn ang="0">
                <a:pos x="921" y="974"/>
              </a:cxn>
              <a:cxn ang="0">
                <a:pos x="885" y="1072"/>
              </a:cxn>
              <a:cxn ang="0">
                <a:pos x="843" y="1186"/>
              </a:cxn>
              <a:cxn ang="0">
                <a:pos x="811" y="1288"/>
              </a:cxn>
              <a:cxn ang="0">
                <a:pos x="753" y="1406"/>
              </a:cxn>
              <a:cxn ang="0">
                <a:pos x="675" y="1520"/>
              </a:cxn>
              <a:cxn ang="0">
                <a:pos x="603" y="1616"/>
              </a:cxn>
              <a:cxn ang="0">
                <a:pos x="507" y="1688"/>
              </a:cxn>
              <a:cxn ang="0">
                <a:pos x="398" y="1738"/>
              </a:cxn>
              <a:cxn ang="0">
                <a:pos x="291" y="1784"/>
              </a:cxn>
              <a:cxn ang="0">
                <a:pos x="199" y="1820"/>
              </a:cxn>
              <a:cxn ang="0">
                <a:pos x="75" y="1860"/>
              </a:cxn>
              <a:cxn ang="0">
                <a:pos x="2" y="1882"/>
              </a:cxn>
              <a:cxn ang="0">
                <a:pos x="2860" y="1928"/>
              </a:cxn>
              <a:cxn ang="0">
                <a:pos x="2816" y="1874"/>
              </a:cxn>
              <a:cxn ang="0">
                <a:pos x="2694" y="1846"/>
              </a:cxn>
              <a:cxn ang="0">
                <a:pos x="2577" y="1804"/>
              </a:cxn>
              <a:cxn ang="0">
                <a:pos x="2463" y="1756"/>
              </a:cxn>
              <a:cxn ang="0">
                <a:pos x="2342" y="1700"/>
              </a:cxn>
              <a:cxn ang="0">
                <a:pos x="2284" y="1664"/>
              </a:cxn>
              <a:cxn ang="0">
                <a:pos x="2204" y="1594"/>
              </a:cxn>
              <a:cxn ang="0">
                <a:pos x="2122" y="1502"/>
              </a:cxn>
              <a:cxn ang="0">
                <a:pos x="2066" y="1406"/>
              </a:cxn>
              <a:cxn ang="0">
                <a:pos x="2014" y="1306"/>
              </a:cxn>
              <a:cxn ang="0">
                <a:pos x="1970" y="1196"/>
              </a:cxn>
              <a:cxn ang="0">
                <a:pos x="1940" y="1114"/>
              </a:cxn>
              <a:cxn ang="0">
                <a:pos x="1914" y="1028"/>
              </a:cxn>
              <a:cxn ang="0">
                <a:pos x="1878" y="900"/>
              </a:cxn>
              <a:cxn ang="0">
                <a:pos x="1842" y="770"/>
              </a:cxn>
              <a:cxn ang="0">
                <a:pos x="1803" y="652"/>
              </a:cxn>
              <a:cxn ang="0">
                <a:pos x="1761" y="526"/>
              </a:cxn>
              <a:cxn ang="0">
                <a:pos x="1715" y="404"/>
              </a:cxn>
              <a:cxn ang="0">
                <a:pos x="1683" y="332"/>
              </a:cxn>
              <a:cxn ang="0">
                <a:pos x="1634" y="236"/>
              </a:cxn>
              <a:cxn ang="0">
                <a:pos x="1590" y="156"/>
              </a:cxn>
              <a:cxn ang="0">
                <a:pos x="1610" y="190"/>
              </a:cxn>
              <a:cxn ang="0">
                <a:pos x="1587" y="152"/>
              </a:cxn>
              <a:cxn ang="0">
                <a:pos x="1510" y="52"/>
              </a:cxn>
              <a:cxn ang="0">
                <a:pos x="1452" y="8"/>
              </a:cxn>
            </a:cxnLst>
            <a:rect l="0" t="0" r="r" b="b"/>
            <a:pathLst>
              <a:path w="2862" h="1928">
                <a:moveTo>
                  <a:pt x="1430" y="0"/>
                </a:moveTo>
                <a:lnTo>
                  <a:pt x="1387" y="4"/>
                </a:lnTo>
                <a:lnTo>
                  <a:pt x="1355" y="16"/>
                </a:lnTo>
                <a:lnTo>
                  <a:pt x="1319" y="40"/>
                </a:lnTo>
                <a:lnTo>
                  <a:pt x="1292" y="68"/>
                </a:lnTo>
                <a:lnTo>
                  <a:pt x="1263" y="104"/>
                </a:lnTo>
                <a:lnTo>
                  <a:pt x="1239" y="140"/>
                </a:lnTo>
                <a:lnTo>
                  <a:pt x="1221" y="170"/>
                </a:lnTo>
                <a:lnTo>
                  <a:pt x="1204" y="196"/>
                </a:lnTo>
                <a:lnTo>
                  <a:pt x="1179" y="242"/>
                </a:lnTo>
                <a:lnTo>
                  <a:pt x="1162" y="276"/>
                </a:lnTo>
                <a:lnTo>
                  <a:pt x="1144" y="314"/>
                </a:lnTo>
                <a:lnTo>
                  <a:pt x="1132" y="344"/>
                </a:lnTo>
                <a:lnTo>
                  <a:pt x="1114" y="380"/>
                </a:lnTo>
                <a:lnTo>
                  <a:pt x="1102" y="408"/>
                </a:lnTo>
                <a:lnTo>
                  <a:pt x="1090" y="436"/>
                </a:lnTo>
                <a:lnTo>
                  <a:pt x="1076" y="472"/>
                </a:lnTo>
                <a:lnTo>
                  <a:pt x="1062" y="504"/>
                </a:lnTo>
                <a:lnTo>
                  <a:pt x="1048" y="544"/>
                </a:lnTo>
                <a:lnTo>
                  <a:pt x="1036" y="580"/>
                </a:lnTo>
                <a:lnTo>
                  <a:pt x="1020" y="624"/>
                </a:lnTo>
                <a:lnTo>
                  <a:pt x="1014" y="650"/>
                </a:lnTo>
                <a:lnTo>
                  <a:pt x="994" y="690"/>
                </a:lnTo>
                <a:lnTo>
                  <a:pt x="980" y="736"/>
                </a:lnTo>
                <a:lnTo>
                  <a:pt x="970" y="776"/>
                </a:lnTo>
                <a:lnTo>
                  <a:pt x="960" y="814"/>
                </a:lnTo>
                <a:lnTo>
                  <a:pt x="950" y="852"/>
                </a:lnTo>
                <a:lnTo>
                  <a:pt x="940" y="894"/>
                </a:lnTo>
                <a:lnTo>
                  <a:pt x="930" y="938"/>
                </a:lnTo>
                <a:lnTo>
                  <a:pt x="921" y="974"/>
                </a:lnTo>
                <a:lnTo>
                  <a:pt x="915" y="1004"/>
                </a:lnTo>
                <a:lnTo>
                  <a:pt x="903" y="1040"/>
                </a:lnTo>
                <a:lnTo>
                  <a:pt x="885" y="1072"/>
                </a:lnTo>
                <a:lnTo>
                  <a:pt x="873" y="1114"/>
                </a:lnTo>
                <a:lnTo>
                  <a:pt x="855" y="1168"/>
                </a:lnTo>
                <a:lnTo>
                  <a:pt x="843" y="1186"/>
                </a:lnTo>
                <a:lnTo>
                  <a:pt x="837" y="1222"/>
                </a:lnTo>
                <a:lnTo>
                  <a:pt x="823" y="1264"/>
                </a:lnTo>
                <a:lnTo>
                  <a:pt x="811" y="1288"/>
                </a:lnTo>
                <a:lnTo>
                  <a:pt x="789" y="1330"/>
                </a:lnTo>
                <a:lnTo>
                  <a:pt x="771" y="1366"/>
                </a:lnTo>
                <a:lnTo>
                  <a:pt x="753" y="1406"/>
                </a:lnTo>
                <a:lnTo>
                  <a:pt x="729" y="1442"/>
                </a:lnTo>
                <a:lnTo>
                  <a:pt x="712" y="1478"/>
                </a:lnTo>
                <a:lnTo>
                  <a:pt x="675" y="1520"/>
                </a:lnTo>
                <a:lnTo>
                  <a:pt x="658" y="1546"/>
                </a:lnTo>
                <a:lnTo>
                  <a:pt x="626" y="1584"/>
                </a:lnTo>
                <a:lnTo>
                  <a:pt x="603" y="1616"/>
                </a:lnTo>
                <a:lnTo>
                  <a:pt x="579" y="1628"/>
                </a:lnTo>
                <a:lnTo>
                  <a:pt x="549" y="1658"/>
                </a:lnTo>
                <a:lnTo>
                  <a:pt x="507" y="1688"/>
                </a:lnTo>
                <a:lnTo>
                  <a:pt x="462" y="1708"/>
                </a:lnTo>
                <a:lnTo>
                  <a:pt x="428" y="1724"/>
                </a:lnTo>
                <a:lnTo>
                  <a:pt x="398" y="1738"/>
                </a:lnTo>
                <a:lnTo>
                  <a:pt x="362" y="1756"/>
                </a:lnTo>
                <a:lnTo>
                  <a:pt x="327" y="1772"/>
                </a:lnTo>
                <a:lnTo>
                  <a:pt x="291" y="1784"/>
                </a:lnTo>
                <a:lnTo>
                  <a:pt x="274" y="1792"/>
                </a:lnTo>
                <a:lnTo>
                  <a:pt x="238" y="1804"/>
                </a:lnTo>
                <a:lnTo>
                  <a:pt x="199" y="1820"/>
                </a:lnTo>
                <a:lnTo>
                  <a:pt x="159" y="1832"/>
                </a:lnTo>
                <a:lnTo>
                  <a:pt x="114" y="1846"/>
                </a:lnTo>
                <a:lnTo>
                  <a:pt x="75" y="1860"/>
                </a:lnTo>
                <a:lnTo>
                  <a:pt x="38" y="1870"/>
                </a:lnTo>
                <a:lnTo>
                  <a:pt x="16" y="1876"/>
                </a:lnTo>
                <a:lnTo>
                  <a:pt x="2" y="1882"/>
                </a:lnTo>
                <a:lnTo>
                  <a:pt x="0" y="1902"/>
                </a:lnTo>
                <a:lnTo>
                  <a:pt x="2" y="1924"/>
                </a:lnTo>
                <a:lnTo>
                  <a:pt x="2860" y="1928"/>
                </a:lnTo>
                <a:lnTo>
                  <a:pt x="2860" y="1904"/>
                </a:lnTo>
                <a:lnTo>
                  <a:pt x="2862" y="1886"/>
                </a:lnTo>
                <a:lnTo>
                  <a:pt x="2816" y="1874"/>
                </a:lnTo>
                <a:lnTo>
                  <a:pt x="2764" y="1862"/>
                </a:lnTo>
                <a:lnTo>
                  <a:pt x="2724" y="1852"/>
                </a:lnTo>
                <a:lnTo>
                  <a:pt x="2694" y="1846"/>
                </a:lnTo>
                <a:lnTo>
                  <a:pt x="2668" y="1836"/>
                </a:lnTo>
                <a:lnTo>
                  <a:pt x="2628" y="1822"/>
                </a:lnTo>
                <a:lnTo>
                  <a:pt x="2577" y="1804"/>
                </a:lnTo>
                <a:lnTo>
                  <a:pt x="2535" y="1786"/>
                </a:lnTo>
                <a:lnTo>
                  <a:pt x="2505" y="1774"/>
                </a:lnTo>
                <a:lnTo>
                  <a:pt x="2463" y="1756"/>
                </a:lnTo>
                <a:lnTo>
                  <a:pt x="2424" y="1740"/>
                </a:lnTo>
                <a:lnTo>
                  <a:pt x="2379" y="1720"/>
                </a:lnTo>
                <a:lnTo>
                  <a:pt x="2342" y="1700"/>
                </a:lnTo>
                <a:lnTo>
                  <a:pt x="2316" y="1684"/>
                </a:lnTo>
                <a:lnTo>
                  <a:pt x="2300" y="1670"/>
                </a:lnTo>
                <a:lnTo>
                  <a:pt x="2284" y="1664"/>
                </a:lnTo>
                <a:lnTo>
                  <a:pt x="2260" y="1648"/>
                </a:lnTo>
                <a:lnTo>
                  <a:pt x="2232" y="1622"/>
                </a:lnTo>
                <a:lnTo>
                  <a:pt x="2204" y="1594"/>
                </a:lnTo>
                <a:lnTo>
                  <a:pt x="2180" y="1572"/>
                </a:lnTo>
                <a:lnTo>
                  <a:pt x="2148" y="1538"/>
                </a:lnTo>
                <a:lnTo>
                  <a:pt x="2122" y="1502"/>
                </a:lnTo>
                <a:lnTo>
                  <a:pt x="2102" y="1470"/>
                </a:lnTo>
                <a:lnTo>
                  <a:pt x="2084" y="1438"/>
                </a:lnTo>
                <a:lnTo>
                  <a:pt x="2066" y="1406"/>
                </a:lnTo>
                <a:lnTo>
                  <a:pt x="2048" y="1360"/>
                </a:lnTo>
                <a:lnTo>
                  <a:pt x="2032" y="1336"/>
                </a:lnTo>
                <a:lnTo>
                  <a:pt x="2014" y="1306"/>
                </a:lnTo>
                <a:lnTo>
                  <a:pt x="1998" y="1266"/>
                </a:lnTo>
                <a:lnTo>
                  <a:pt x="1984" y="1232"/>
                </a:lnTo>
                <a:lnTo>
                  <a:pt x="1970" y="1196"/>
                </a:lnTo>
                <a:lnTo>
                  <a:pt x="1956" y="1160"/>
                </a:lnTo>
                <a:lnTo>
                  <a:pt x="1946" y="1138"/>
                </a:lnTo>
                <a:lnTo>
                  <a:pt x="1940" y="1114"/>
                </a:lnTo>
                <a:lnTo>
                  <a:pt x="1932" y="1090"/>
                </a:lnTo>
                <a:lnTo>
                  <a:pt x="1926" y="1062"/>
                </a:lnTo>
                <a:lnTo>
                  <a:pt x="1914" y="1028"/>
                </a:lnTo>
                <a:lnTo>
                  <a:pt x="1904" y="994"/>
                </a:lnTo>
                <a:lnTo>
                  <a:pt x="1888" y="946"/>
                </a:lnTo>
                <a:lnTo>
                  <a:pt x="1878" y="900"/>
                </a:lnTo>
                <a:lnTo>
                  <a:pt x="1862" y="850"/>
                </a:lnTo>
                <a:lnTo>
                  <a:pt x="1854" y="810"/>
                </a:lnTo>
                <a:lnTo>
                  <a:pt x="1842" y="770"/>
                </a:lnTo>
                <a:lnTo>
                  <a:pt x="1830" y="732"/>
                </a:lnTo>
                <a:lnTo>
                  <a:pt x="1814" y="692"/>
                </a:lnTo>
                <a:lnTo>
                  <a:pt x="1803" y="652"/>
                </a:lnTo>
                <a:lnTo>
                  <a:pt x="1786" y="604"/>
                </a:lnTo>
                <a:lnTo>
                  <a:pt x="1773" y="556"/>
                </a:lnTo>
                <a:lnTo>
                  <a:pt x="1761" y="526"/>
                </a:lnTo>
                <a:lnTo>
                  <a:pt x="1742" y="478"/>
                </a:lnTo>
                <a:lnTo>
                  <a:pt x="1725" y="442"/>
                </a:lnTo>
                <a:lnTo>
                  <a:pt x="1715" y="404"/>
                </a:lnTo>
                <a:lnTo>
                  <a:pt x="1698" y="368"/>
                </a:lnTo>
                <a:lnTo>
                  <a:pt x="1692" y="354"/>
                </a:lnTo>
                <a:lnTo>
                  <a:pt x="1683" y="332"/>
                </a:lnTo>
                <a:lnTo>
                  <a:pt x="1662" y="294"/>
                </a:lnTo>
                <a:lnTo>
                  <a:pt x="1647" y="260"/>
                </a:lnTo>
                <a:lnTo>
                  <a:pt x="1634" y="236"/>
                </a:lnTo>
                <a:lnTo>
                  <a:pt x="1624" y="208"/>
                </a:lnTo>
                <a:lnTo>
                  <a:pt x="1596" y="168"/>
                </a:lnTo>
                <a:lnTo>
                  <a:pt x="1590" y="156"/>
                </a:lnTo>
                <a:lnTo>
                  <a:pt x="1574" y="136"/>
                </a:lnTo>
                <a:lnTo>
                  <a:pt x="1582" y="144"/>
                </a:lnTo>
                <a:lnTo>
                  <a:pt x="1610" y="190"/>
                </a:lnTo>
                <a:lnTo>
                  <a:pt x="1602" y="180"/>
                </a:lnTo>
                <a:lnTo>
                  <a:pt x="1608" y="182"/>
                </a:lnTo>
                <a:lnTo>
                  <a:pt x="1587" y="152"/>
                </a:lnTo>
                <a:lnTo>
                  <a:pt x="1560" y="114"/>
                </a:lnTo>
                <a:lnTo>
                  <a:pt x="1536" y="84"/>
                </a:lnTo>
                <a:lnTo>
                  <a:pt x="1510" y="52"/>
                </a:lnTo>
                <a:lnTo>
                  <a:pt x="1491" y="32"/>
                </a:lnTo>
                <a:lnTo>
                  <a:pt x="1473" y="14"/>
                </a:lnTo>
                <a:lnTo>
                  <a:pt x="1452" y="8"/>
                </a:lnTo>
                <a:lnTo>
                  <a:pt x="1410" y="2"/>
                </a:lnTo>
              </a:path>
            </a:pathLst>
          </a:custGeom>
          <a:solidFill>
            <a:schemeClr val="bg1">
              <a:lumMod val="8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607" name="Freeform 111"/>
          <p:cNvSpPr>
            <a:spLocks/>
          </p:cNvSpPr>
          <p:nvPr/>
        </p:nvSpPr>
        <p:spPr bwMode="auto">
          <a:xfrm>
            <a:off x="6441597" y="2947989"/>
            <a:ext cx="1682489" cy="2162175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12" y="24"/>
              </a:cxn>
              <a:cxn ang="0">
                <a:pos x="23" y="58"/>
              </a:cxn>
              <a:cxn ang="0">
                <a:pos x="37" y="104"/>
              </a:cxn>
              <a:cxn ang="0">
                <a:pos x="49" y="136"/>
              </a:cxn>
              <a:cxn ang="0">
                <a:pos x="59" y="174"/>
              </a:cxn>
              <a:cxn ang="0">
                <a:pos x="71" y="212"/>
              </a:cxn>
              <a:cxn ang="0">
                <a:pos x="84" y="246"/>
              </a:cxn>
              <a:cxn ang="0">
                <a:pos x="87" y="284"/>
              </a:cxn>
              <a:cxn ang="0">
                <a:pos x="99" y="316"/>
              </a:cxn>
              <a:cxn ang="0">
                <a:pos x="108" y="354"/>
              </a:cxn>
              <a:cxn ang="0">
                <a:pos x="120" y="390"/>
              </a:cxn>
              <a:cxn ang="0">
                <a:pos x="125" y="424"/>
              </a:cxn>
              <a:cxn ang="0">
                <a:pos x="139" y="462"/>
              </a:cxn>
              <a:cxn ang="0">
                <a:pos x="149" y="498"/>
              </a:cxn>
              <a:cxn ang="0">
                <a:pos x="161" y="534"/>
              </a:cxn>
              <a:cxn ang="0">
                <a:pos x="175" y="572"/>
              </a:cxn>
              <a:cxn ang="0">
                <a:pos x="189" y="606"/>
              </a:cxn>
              <a:cxn ang="0">
                <a:pos x="204" y="642"/>
              </a:cxn>
              <a:cxn ang="0">
                <a:pos x="216" y="678"/>
              </a:cxn>
              <a:cxn ang="0">
                <a:pos x="231" y="712"/>
              </a:cxn>
              <a:cxn ang="0">
                <a:pos x="252" y="750"/>
              </a:cxn>
              <a:cxn ang="0">
                <a:pos x="264" y="786"/>
              </a:cxn>
              <a:cxn ang="0">
                <a:pos x="287" y="824"/>
              </a:cxn>
              <a:cxn ang="0">
                <a:pos x="301" y="854"/>
              </a:cxn>
              <a:cxn ang="0">
                <a:pos x="321" y="886"/>
              </a:cxn>
              <a:cxn ang="0">
                <a:pos x="343" y="918"/>
              </a:cxn>
              <a:cxn ang="0">
                <a:pos x="363" y="946"/>
              </a:cxn>
              <a:cxn ang="0">
                <a:pos x="383" y="978"/>
              </a:cxn>
              <a:cxn ang="0">
                <a:pos x="407" y="1004"/>
              </a:cxn>
              <a:cxn ang="0">
                <a:pos x="435" y="1034"/>
              </a:cxn>
              <a:cxn ang="0">
                <a:pos x="465" y="1068"/>
              </a:cxn>
              <a:cxn ang="0">
                <a:pos x="504" y="1098"/>
              </a:cxn>
              <a:cxn ang="0">
                <a:pos x="528" y="1110"/>
              </a:cxn>
              <a:cxn ang="0">
                <a:pos x="559" y="1130"/>
              </a:cxn>
              <a:cxn ang="0">
                <a:pos x="593" y="1148"/>
              </a:cxn>
              <a:cxn ang="0">
                <a:pos x="633" y="1168"/>
              </a:cxn>
              <a:cxn ang="0">
                <a:pos x="675" y="1188"/>
              </a:cxn>
              <a:cxn ang="0">
                <a:pos x="709" y="1202"/>
              </a:cxn>
              <a:cxn ang="0">
                <a:pos x="741" y="1216"/>
              </a:cxn>
              <a:cxn ang="0">
                <a:pos x="771" y="1226"/>
              </a:cxn>
              <a:cxn ang="0">
                <a:pos x="803" y="1236"/>
              </a:cxn>
              <a:cxn ang="0">
                <a:pos x="845" y="1250"/>
              </a:cxn>
              <a:cxn ang="0">
                <a:pos x="825" y="1244"/>
              </a:cxn>
              <a:cxn ang="0">
                <a:pos x="867" y="1258"/>
              </a:cxn>
              <a:cxn ang="0">
                <a:pos x="899" y="1270"/>
              </a:cxn>
              <a:cxn ang="0">
                <a:pos x="954" y="1290"/>
              </a:cxn>
              <a:cxn ang="0">
                <a:pos x="1038" y="1308"/>
              </a:cxn>
              <a:cxn ang="0">
                <a:pos x="1086" y="1320"/>
              </a:cxn>
              <a:cxn ang="0">
                <a:pos x="1087" y="1336"/>
              </a:cxn>
              <a:cxn ang="0">
                <a:pos x="1091" y="1356"/>
              </a:cxn>
              <a:cxn ang="0">
                <a:pos x="0" y="1362"/>
              </a:cxn>
              <a:cxn ang="0">
                <a:pos x="6" y="0"/>
              </a:cxn>
            </a:cxnLst>
            <a:rect l="0" t="0" r="r" b="b"/>
            <a:pathLst>
              <a:path w="1091" h="1362">
                <a:moveTo>
                  <a:pt x="6" y="0"/>
                </a:moveTo>
                <a:lnTo>
                  <a:pt x="12" y="24"/>
                </a:lnTo>
                <a:lnTo>
                  <a:pt x="23" y="58"/>
                </a:lnTo>
                <a:lnTo>
                  <a:pt x="37" y="104"/>
                </a:lnTo>
                <a:lnTo>
                  <a:pt x="49" y="136"/>
                </a:lnTo>
                <a:lnTo>
                  <a:pt x="59" y="174"/>
                </a:lnTo>
                <a:lnTo>
                  <a:pt x="71" y="212"/>
                </a:lnTo>
                <a:lnTo>
                  <a:pt x="84" y="246"/>
                </a:lnTo>
                <a:lnTo>
                  <a:pt x="87" y="284"/>
                </a:lnTo>
                <a:lnTo>
                  <a:pt x="99" y="316"/>
                </a:lnTo>
                <a:lnTo>
                  <a:pt x="108" y="354"/>
                </a:lnTo>
                <a:lnTo>
                  <a:pt x="120" y="390"/>
                </a:lnTo>
                <a:lnTo>
                  <a:pt x="125" y="424"/>
                </a:lnTo>
                <a:lnTo>
                  <a:pt x="139" y="462"/>
                </a:lnTo>
                <a:lnTo>
                  <a:pt x="149" y="498"/>
                </a:lnTo>
                <a:lnTo>
                  <a:pt x="161" y="534"/>
                </a:lnTo>
                <a:lnTo>
                  <a:pt x="175" y="572"/>
                </a:lnTo>
                <a:lnTo>
                  <a:pt x="189" y="606"/>
                </a:lnTo>
                <a:lnTo>
                  <a:pt x="204" y="642"/>
                </a:lnTo>
                <a:lnTo>
                  <a:pt x="216" y="678"/>
                </a:lnTo>
                <a:lnTo>
                  <a:pt x="231" y="712"/>
                </a:lnTo>
                <a:lnTo>
                  <a:pt x="252" y="750"/>
                </a:lnTo>
                <a:lnTo>
                  <a:pt x="264" y="786"/>
                </a:lnTo>
                <a:lnTo>
                  <a:pt x="287" y="824"/>
                </a:lnTo>
                <a:lnTo>
                  <a:pt x="301" y="854"/>
                </a:lnTo>
                <a:lnTo>
                  <a:pt x="321" y="886"/>
                </a:lnTo>
                <a:lnTo>
                  <a:pt x="343" y="918"/>
                </a:lnTo>
                <a:lnTo>
                  <a:pt x="363" y="946"/>
                </a:lnTo>
                <a:lnTo>
                  <a:pt x="383" y="978"/>
                </a:lnTo>
                <a:lnTo>
                  <a:pt x="407" y="1004"/>
                </a:lnTo>
                <a:lnTo>
                  <a:pt x="435" y="1034"/>
                </a:lnTo>
                <a:lnTo>
                  <a:pt x="465" y="1068"/>
                </a:lnTo>
                <a:lnTo>
                  <a:pt x="504" y="1098"/>
                </a:lnTo>
                <a:lnTo>
                  <a:pt x="528" y="1110"/>
                </a:lnTo>
                <a:lnTo>
                  <a:pt x="559" y="1130"/>
                </a:lnTo>
                <a:lnTo>
                  <a:pt x="593" y="1148"/>
                </a:lnTo>
                <a:lnTo>
                  <a:pt x="633" y="1168"/>
                </a:lnTo>
                <a:lnTo>
                  <a:pt x="675" y="1188"/>
                </a:lnTo>
                <a:lnTo>
                  <a:pt x="709" y="1202"/>
                </a:lnTo>
                <a:lnTo>
                  <a:pt x="741" y="1216"/>
                </a:lnTo>
                <a:lnTo>
                  <a:pt x="771" y="1226"/>
                </a:lnTo>
                <a:lnTo>
                  <a:pt x="803" y="1236"/>
                </a:lnTo>
                <a:lnTo>
                  <a:pt x="845" y="1250"/>
                </a:lnTo>
                <a:lnTo>
                  <a:pt x="825" y="1244"/>
                </a:lnTo>
                <a:lnTo>
                  <a:pt x="867" y="1258"/>
                </a:lnTo>
                <a:lnTo>
                  <a:pt x="899" y="1270"/>
                </a:lnTo>
                <a:lnTo>
                  <a:pt x="954" y="1290"/>
                </a:lnTo>
                <a:lnTo>
                  <a:pt x="1038" y="1308"/>
                </a:lnTo>
                <a:lnTo>
                  <a:pt x="1086" y="1320"/>
                </a:lnTo>
                <a:lnTo>
                  <a:pt x="1087" y="1336"/>
                </a:lnTo>
                <a:lnTo>
                  <a:pt x="1091" y="1356"/>
                </a:lnTo>
                <a:lnTo>
                  <a:pt x="0" y="1362"/>
                </a:lnTo>
                <a:lnTo>
                  <a:pt x="6" y="0"/>
                </a:lnTo>
              </a:path>
            </a:pathLst>
          </a:custGeom>
          <a:solidFill>
            <a:schemeClr val="bg1">
              <a:lumMod val="6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609" name="Line 113"/>
          <p:cNvSpPr>
            <a:spLocks noChangeShapeType="1"/>
          </p:cNvSpPr>
          <p:nvPr/>
        </p:nvSpPr>
        <p:spPr bwMode="auto">
          <a:xfrm flipH="1">
            <a:off x="5878662" y="5033964"/>
            <a:ext cx="2112" cy="185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610" name="Line 114"/>
          <p:cNvSpPr>
            <a:spLocks noChangeShapeType="1"/>
          </p:cNvSpPr>
          <p:nvPr/>
        </p:nvSpPr>
        <p:spPr bwMode="auto">
          <a:xfrm>
            <a:off x="4762221" y="3205160"/>
            <a:ext cx="1182401" cy="400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611" name="Rectangle 115"/>
          <p:cNvSpPr>
            <a:spLocks noChangeArrowheads="1"/>
          </p:cNvSpPr>
          <p:nvPr/>
        </p:nvSpPr>
        <p:spPr bwMode="auto">
          <a:xfrm>
            <a:off x="5701743" y="5191125"/>
            <a:ext cx="35426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06612" name="Rectangle 116"/>
          <p:cNvSpPr>
            <a:spLocks noChangeArrowheads="1"/>
          </p:cNvSpPr>
          <p:nvPr/>
        </p:nvSpPr>
        <p:spPr bwMode="auto">
          <a:xfrm>
            <a:off x="6103044" y="5194300"/>
            <a:ext cx="61074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.83</a:t>
            </a:r>
          </a:p>
        </p:txBody>
      </p:sp>
      <p:sp>
        <p:nvSpPr>
          <p:cNvPr id="106613" name="Line 117"/>
          <p:cNvSpPr>
            <a:spLocks noChangeShapeType="1"/>
          </p:cNvSpPr>
          <p:nvPr/>
        </p:nvSpPr>
        <p:spPr bwMode="auto">
          <a:xfrm>
            <a:off x="3163483" y="5096543"/>
            <a:ext cx="5570206" cy="28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6614" name="Group 118"/>
          <p:cNvGrpSpPr>
            <a:grpSpLocks/>
          </p:cNvGrpSpPr>
          <p:nvPr/>
        </p:nvGrpSpPr>
        <p:grpSpPr bwMode="auto">
          <a:xfrm>
            <a:off x="3516687" y="1976438"/>
            <a:ext cx="4737754" cy="2944812"/>
            <a:chOff x="1312" y="1785"/>
            <a:chExt cx="2973" cy="1855"/>
          </a:xfrm>
        </p:grpSpPr>
        <p:sp>
          <p:nvSpPr>
            <p:cNvPr id="106615" name="Arc 119"/>
            <p:cNvSpPr>
              <a:spLocks/>
            </p:cNvSpPr>
            <p:nvPr/>
          </p:nvSpPr>
          <p:spPr bwMode="auto">
            <a:xfrm rot="6300000">
              <a:off x="2072" y="2155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616" name="Arc 120"/>
            <p:cNvSpPr>
              <a:spLocks/>
            </p:cNvSpPr>
            <p:nvPr/>
          </p:nvSpPr>
          <p:spPr bwMode="auto">
            <a:xfrm rot="16980000">
              <a:off x="1695" y="2911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617" name="Arc 121"/>
            <p:cNvSpPr>
              <a:spLocks/>
            </p:cNvSpPr>
            <p:nvPr/>
          </p:nvSpPr>
          <p:spPr bwMode="auto">
            <a:xfrm rot="20700000">
              <a:off x="1312" y="3468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618" name="Arc 122"/>
            <p:cNvSpPr>
              <a:spLocks/>
            </p:cNvSpPr>
            <p:nvPr/>
          </p:nvSpPr>
          <p:spPr bwMode="auto">
            <a:xfrm rot="816431">
              <a:off x="3561" y="3467"/>
              <a:ext cx="724" cy="173"/>
            </a:xfrm>
            <a:custGeom>
              <a:avLst/>
              <a:gdLst>
                <a:gd name="G0" fmla="+- 20765 0 0"/>
                <a:gd name="G1" fmla="+- 0 0 0"/>
                <a:gd name="G2" fmla="+- 21600 0 0"/>
                <a:gd name="T0" fmla="*/ 20314 w 20765"/>
                <a:gd name="T1" fmla="*/ 21595 h 21595"/>
                <a:gd name="T2" fmla="*/ 0 w 20765"/>
                <a:gd name="T3" fmla="*/ 5948 h 21595"/>
                <a:gd name="T4" fmla="*/ 20765 w 20765"/>
                <a:gd name="T5" fmla="*/ 0 h 21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65" h="21595" fill="none" extrusionOk="0">
                  <a:moveTo>
                    <a:pt x="20313" y="21595"/>
                  </a:moveTo>
                  <a:cubicBezTo>
                    <a:pt x="10844" y="21397"/>
                    <a:pt x="2608" y="15053"/>
                    <a:pt x="0" y="5947"/>
                  </a:cubicBezTo>
                </a:path>
                <a:path w="20765" h="21595" stroke="0" extrusionOk="0">
                  <a:moveTo>
                    <a:pt x="20313" y="21595"/>
                  </a:moveTo>
                  <a:cubicBezTo>
                    <a:pt x="10844" y="21397"/>
                    <a:pt x="2608" y="15053"/>
                    <a:pt x="0" y="5947"/>
                  </a:cubicBezTo>
                  <a:lnTo>
                    <a:pt x="20765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>
              <a:outerShdw dist="17961" dir="135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619" name="Arc 123"/>
            <p:cNvSpPr>
              <a:spLocks/>
            </p:cNvSpPr>
            <p:nvPr/>
          </p:nvSpPr>
          <p:spPr bwMode="auto">
            <a:xfrm rot="15300000">
              <a:off x="2531" y="2151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620" name="Arc 124"/>
            <p:cNvSpPr>
              <a:spLocks/>
            </p:cNvSpPr>
            <p:nvPr/>
          </p:nvSpPr>
          <p:spPr bwMode="auto">
            <a:xfrm rot="4587037">
              <a:off x="3070" y="2905"/>
              <a:ext cx="802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9428 w 19428"/>
                <a:gd name="T1" fmla="*/ 9440 h 21600"/>
                <a:gd name="T2" fmla="*/ 0 w 19428"/>
                <a:gd name="T3" fmla="*/ 21600 h 21600"/>
                <a:gd name="T4" fmla="*/ 0 w 1942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28" h="21600" fill="none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</a:path>
                <a:path w="19428" h="21600" stroke="0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6621" name="Rectangle 125"/>
          <p:cNvSpPr>
            <a:spLocks noChangeArrowheads="1"/>
          </p:cNvSpPr>
          <p:nvPr/>
        </p:nvSpPr>
        <p:spPr bwMode="auto">
          <a:xfrm>
            <a:off x="2878494" y="2948236"/>
            <a:ext cx="195406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Area = .7967</a:t>
            </a:r>
          </a:p>
        </p:txBody>
      </p:sp>
      <p:sp>
        <p:nvSpPr>
          <p:cNvPr id="106622" name="Rectangle 126"/>
          <p:cNvSpPr>
            <a:spLocks noChangeArrowheads="1"/>
          </p:cNvSpPr>
          <p:nvPr/>
        </p:nvSpPr>
        <p:spPr bwMode="auto">
          <a:xfrm>
            <a:off x="7793172" y="3082690"/>
            <a:ext cx="2398093" cy="982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Area = 1 - .7967</a:t>
            </a:r>
          </a:p>
          <a:p>
            <a:pPr algn="l"/>
            <a:endParaRPr lang="en-US" sz="10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=   .2033</a:t>
            </a:r>
          </a:p>
        </p:txBody>
      </p:sp>
      <p:sp>
        <p:nvSpPr>
          <p:cNvPr id="106623" name="Line 127"/>
          <p:cNvSpPr>
            <a:spLocks noChangeShapeType="1"/>
          </p:cNvSpPr>
          <p:nvPr/>
        </p:nvSpPr>
        <p:spPr bwMode="auto">
          <a:xfrm flipH="1">
            <a:off x="6904792" y="3516192"/>
            <a:ext cx="902777" cy="12515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624" name="Rectangle 128"/>
          <p:cNvSpPr>
            <a:spLocks noChangeArrowheads="1"/>
          </p:cNvSpPr>
          <p:nvPr/>
        </p:nvSpPr>
        <p:spPr bwMode="auto">
          <a:xfrm>
            <a:off x="8769313" y="4867275"/>
            <a:ext cx="33663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106625" name="Line 129"/>
          <p:cNvSpPr>
            <a:spLocks noChangeShapeType="1"/>
          </p:cNvSpPr>
          <p:nvPr/>
        </p:nvSpPr>
        <p:spPr bwMode="auto">
          <a:xfrm flipH="1">
            <a:off x="6437375" y="2976196"/>
            <a:ext cx="0" cy="2266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804" name="Oval 308"/>
          <p:cNvSpPr>
            <a:spLocks noChangeArrowheads="1"/>
          </p:cNvSpPr>
          <p:nvPr/>
        </p:nvSpPr>
        <p:spPr bwMode="auto">
          <a:xfrm>
            <a:off x="8908487" y="3579890"/>
            <a:ext cx="1119381" cy="504825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912138" y="633007"/>
            <a:ext cx="10337562" cy="706438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effectLst/>
              </a:rPr>
              <a:t>Standard Normal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2546012241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35693" y="1153886"/>
            <a:ext cx="10337562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Cumulative Probability Table for the Standard Normal Distribution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912138" y="632170"/>
            <a:ext cx="10337562" cy="706438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effectLst/>
              </a:rPr>
              <a:t>Standard Normal Probability Distribution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566227" y="1858765"/>
            <a:ext cx="10925861" cy="3318933"/>
            <a:chOff x="566227" y="1858765"/>
            <a:chExt cx="10925861" cy="3318933"/>
          </a:xfrm>
        </p:grpSpPr>
        <p:sp>
          <p:nvSpPr>
            <p:cNvPr id="95" name="Rectangle 94"/>
            <p:cNvSpPr/>
            <p:nvPr/>
          </p:nvSpPr>
          <p:spPr>
            <a:xfrm>
              <a:off x="566227" y="1858765"/>
              <a:ext cx="10925861" cy="33189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173"/>
            <p:cNvSpPr>
              <a:spLocks noChangeArrowheads="1"/>
            </p:cNvSpPr>
            <p:nvPr/>
          </p:nvSpPr>
          <p:spPr bwMode="auto">
            <a:xfrm>
              <a:off x="789675" y="2044151"/>
              <a:ext cx="10099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1" u="none" strike="noStrike" cap="none" normalizeH="0" baseline="0" dirty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z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6" name="Rectangle 174"/>
            <p:cNvSpPr>
              <a:spLocks noChangeArrowheads="1"/>
            </p:cNvSpPr>
            <p:nvPr/>
          </p:nvSpPr>
          <p:spPr bwMode="auto">
            <a:xfrm>
              <a:off x="1539234" y="2023513"/>
              <a:ext cx="3286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.00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7" name="Rectangle 175"/>
            <p:cNvSpPr>
              <a:spLocks noChangeArrowheads="1"/>
            </p:cNvSpPr>
            <p:nvPr/>
          </p:nvSpPr>
          <p:spPr bwMode="auto">
            <a:xfrm>
              <a:off x="2573835" y="2023513"/>
              <a:ext cx="3286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.01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8" name="Rectangle 176"/>
            <p:cNvSpPr>
              <a:spLocks noChangeArrowheads="1"/>
            </p:cNvSpPr>
            <p:nvPr/>
          </p:nvSpPr>
          <p:spPr bwMode="auto">
            <a:xfrm>
              <a:off x="3608435" y="2023513"/>
              <a:ext cx="3286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.02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9" name="Rectangle 177"/>
            <p:cNvSpPr>
              <a:spLocks noChangeArrowheads="1"/>
            </p:cNvSpPr>
            <p:nvPr/>
          </p:nvSpPr>
          <p:spPr bwMode="auto">
            <a:xfrm>
              <a:off x="4640924" y="2023513"/>
              <a:ext cx="3286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.03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10" name="Rectangle 178"/>
            <p:cNvSpPr>
              <a:spLocks noChangeArrowheads="1"/>
            </p:cNvSpPr>
            <p:nvPr/>
          </p:nvSpPr>
          <p:spPr bwMode="auto">
            <a:xfrm>
              <a:off x="5675525" y="2023513"/>
              <a:ext cx="3286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.04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11" name="Rectangle 179"/>
            <p:cNvSpPr>
              <a:spLocks noChangeArrowheads="1"/>
            </p:cNvSpPr>
            <p:nvPr/>
          </p:nvSpPr>
          <p:spPr bwMode="auto">
            <a:xfrm>
              <a:off x="6710126" y="2023513"/>
              <a:ext cx="3286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.05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12" name="Rectangle 180"/>
            <p:cNvSpPr>
              <a:spLocks noChangeArrowheads="1"/>
            </p:cNvSpPr>
            <p:nvPr/>
          </p:nvSpPr>
          <p:spPr bwMode="auto">
            <a:xfrm>
              <a:off x="7742616" y="2023513"/>
              <a:ext cx="3286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.06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13" name="Rectangle 181"/>
            <p:cNvSpPr>
              <a:spLocks noChangeArrowheads="1"/>
            </p:cNvSpPr>
            <p:nvPr/>
          </p:nvSpPr>
          <p:spPr bwMode="auto">
            <a:xfrm>
              <a:off x="8777216" y="2023513"/>
              <a:ext cx="3286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.07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14" name="Rectangle 182"/>
            <p:cNvSpPr>
              <a:spLocks noChangeArrowheads="1"/>
            </p:cNvSpPr>
            <p:nvPr/>
          </p:nvSpPr>
          <p:spPr bwMode="auto">
            <a:xfrm>
              <a:off x="9811817" y="2023513"/>
              <a:ext cx="3286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.08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15" name="Rectangle 183"/>
            <p:cNvSpPr>
              <a:spLocks noChangeArrowheads="1"/>
            </p:cNvSpPr>
            <p:nvPr/>
          </p:nvSpPr>
          <p:spPr bwMode="auto">
            <a:xfrm>
              <a:off x="10844306" y="2023513"/>
              <a:ext cx="3286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.09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16" name="Rectangle 184"/>
            <p:cNvSpPr>
              <a:spLocks noChangeArrowheads="1"/>
            </p:cNvSpPr>
            <p:nvPr/>
          </p:nvSpPr>
          <p:spPr bwMode="auto">
            <a:xfrm>
              <a:off x="867799" y="2410863"/>
              <a:ext cx="689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17" name="Rectangle 185"/>
            <p:cNvSpPr>
              <a:spLocks noChangeArrowheads="1"/>
            </p:cNvSpPr>
            <p:nvPr/>
          </p:nvSpPr>
          <p:spPr bwMode="auto">
            <a:xfrm>
              <a:off x="1720817" y="2410863"/>
              <a:ext cx="689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18" name="Rectangle 186"/>
            <p:cNvSpPr>
              <a:spLocks noChangeArrowheads="1"/>
            </p:cNvSpPr>
            <p:nvPr/>
          </p:nvSpPr>
          <p:spPr bwMode="auto">
            <a:xfrm>
              <a:off x="2755418" y="2410863"/>
              <a:ext cx="689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19" name="Rectangle 187"/>
            <p:cNvSpPr>
              <a:spLocks noChangeArrowheads="1"/>
            </p:cNvSpPr>
            <p:nvPr/>
          </p:nvSpPr>
          <p:spPr bwMode="auto">
            <a:xfrm>
              <a:off x="3787906" y="2410863"/>
              <a:ext cx="689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20" name="Rectangle 188"/>
            <p:cNvSpPr>
              <a:spLocks noChangeArrowheads="1"/>
            </p:cNvSpPr>
            <p:nvPr/>
          </p:nvSpPr>
          <p:spPr bwMode="auto">
            <a:xfrm>
              <a:off x="4822507" y="2410863"/>
              <a:ext cx="689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21" name="Rectangle 189"/>
            <p:cNvSpPr>
              <a:spLocks noChangeArrowheads="1"/>
            </p:cNvSpPr>
            <p:nvPr/>
          </p:nvSpPr>
          <p:spPr bwMode="auto">
            <a:xfrm>
              <a:off x="5857108" y="2410863"/>
              <a:ext cx="689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22" name="Rectangle 190"/>
            <p:cNvSpPr>
              <a:spLocks noChangeArrowheads="1"/>
            </p:cNvSpPr>
            <p:nvPr/>
          </p:nvSpPr>
          <p:spPr bwMode="auto">
            <a:xfrm>
              <a:off x="6889598" y="2410863"/>
              <a:ext cx="689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23" name="Rectangle 191"/>
            <p:cNvSpPr>
              <a:spLocks noChangeArrowheads="1"/>
            </p:cNvSpPr>
            <p:nvPr/>
          </p:nvSpPr>
          <p:spPr bwMode="auto">
            <a:xfrm>
              <a:off x="7924199" y="2410863"/>
              <a:ext cx="689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24" name="Rectangle 192"/>
            <p:cNvSpPr>
              <a:spLocks noChangeArrowheads="1"/>
            </p:cNvSpPr>
            <p:nvPr/>
          </p:nvSpPr>
          <p:spPr bwMode="auto">
            <a:xfrm>
              <a:off x="8958799" y="2410863"/>
              <a:ext cx="689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25" name="Rectangle 193"/>
            <p:cNvSpPr>
              <a:spLocks noChangeArrowheads="1"/>
            </p:cNvSpPr>
            <p:nvPr/>
          </p:nvSpPr>
          <p:spPr bwMode="auto">
            <a:xfrm>
              <a:off x="9991288" y="2410863"/>
              <a:ext cx="689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26" name="Rectangle 194"/>
            <p:cNvSpPr>
              <a:spLocks noChangeArrowheads="1"/>
            </p:cNvSpPr>
            <p:nvPr/>
          </p:nvSpPr>
          <p:spPr bwMode="auto">
            <a:xfrm>
              <a:off x="11025889" y="2410863"/>
              <a:ext cx="689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27" name="Rectangle 195"/>
            <p:cNvSpPr>
              <a:spLocks noChangeArrowheads="1"/>
            </p:cNvSpPr>
            <p:nvPr/>
          </p:nvSpPr>
          <p:spPr bwMode="auto">
            <a:xfrm>
              <a:off x="789675" y="2798213"/>
              <a:ext cx="1987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.5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28" name="Rectangle 196"/>
            <p:cNvSpPr>
              <a:spLocks noChangeArrowheads="1"/>
            </p:cNvSpPr>
            <p:nvPr/>
          </p:nvSpPr>
          <p:spPr bwMode="auto">
            <a:xfrm>
              <a:off x="1410436" y="281726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.6915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29" name="Rectangle 197"/>
            <p:cNvSpPr>
              <a:spLocks noChangeArrowheads="1"/>
            </p:cNvSpPr>
            <p:nvPr/>
          </p:nvSpPr>
          <p:spPr bwMode="auto">
            <a:xfrm>
              <a:off x="2445037" y="281726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.6950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30" name="Rectangle 198"/>
            <p:cNvSpPr>
              <a:spLocks noChangeArrowheads="1"/>
            </p:cNvSpPr>
            <p:nvPr/>
          </p:nvSpPr>
          <p:spPr bwMode="auto">
            <a:xfrm>
              <a:off x="3477527" y="281726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.6985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31" name="Rectangle 199"/>
            <p:cNvSpPr>
              <a:spLocks noChangeArrowheads="1"/>
            </p:cNvSpPr>
            <p:nvPr/>
          </p:nvSpPr>
          <p:spPr bwMode="auto">
            <a:xfrm>
              <a:off x="4512127" y="281726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.7019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32" name="Rectangle 200"/>
            <p:cNvSpPr>
              <a:spLocks noChangeArrowheads="1"/>
            </p:cNvSpPr>
            <p:nvPr/>
          </p:nvSpPr>
          <p:spPr bwMode="auto">
            <a:xfrm>
              <a:off x="5546728" y="281726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.7054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33" name="Rectangle 201"/>
            <p:cNvSpPr>
              <a:spLocks noChangeArrowheads="1"/>
            </p:cNvSpPr>
            <p:nvPr/>
          </p:nvSpPr>
          <p:spPr bwMode="auto">
            <a:xfrm>
              <a:off x="6579217" y="2835564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.7088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34" name="Rectangle 202"/>
            <p:cNvSpPr>
              <a:spLocks noChangeArrowheads="1"/>
            </p:cNvSpPr>
            <p:nvPr/>
          </p:nvSpPr>
          <p:spPr bwMode="auto">
            <a:xfrm>
              <a:off x="7613818" y="2835564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.7123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35" name="Rectangle 203"/>
            <p:cNvSpPr>
              <a:spLocks noChangeArrowheads="1"/>
            </p:cNvSpPr>
            <p:nvPr/>
          </p:nvSpPr>
          <p:spPr bwMode="auto">
            <a:xfrm>
              <a:off x="8648418" y="2845838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.7157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36" name="Rectangle 204"/>
            <p:cNvSpPr>
              <a:spLocks noChangeArrowheads="1"/>
            </p:cNvSpPr>
            <p:nvPr/>
          </p:nvSpPr>
          <p:spPr bwMode="auto">
            <a:xfrm>
              <a:off x="9680908" y="281726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.7190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37" name="Rectangle 205"/>
            <p:cNvSpPr>
              <a:spLocks noChangeArrowheads="1"/>
            </p:cNvSpPr>
            <p:nvPr/>
          </p:nvSpPr>
          <p:spPr bwMode="auto">
            <a:xfrm>
              <a:off x="10688180" y="281726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.7224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38" name="Rectangle 206"/>
            <p:cNvSpPr>
              <a:spLocks noChangeArrowheads="1"/>
            </p:cNvSpPr>
            <p:nvPr/>
          </p:nvSpPr>
          <p:spPr bwMode="auto">
            <a:xfrm>
              <a:off x="789675" y="3185563"/>
              <a:ext cx="1987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.6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39" name="Rectangle 207"/>
            <p:cNvSpPr>
              <a:spLocks noChangeArrowheads="1"/>
            </p:cNvSpPr>
            <p:nvPr/>
          </p:nvSpPr>
          <p:spPr bwMode="auto">
            <a:xfrm>
              <a:off x="1410436" y="320461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.7257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40" name="Rectangle 208"/>
            <p:cNvSpPr>
              <a:spLocks noChangeArrowheads="1"/>
            </p:cNvSpPr>
            <p:nvPr/>
          </p:nvSpPr>
          <p:spPr bwMode="auto">
            <a:xfrm>
              <a:off x="2445037" y="320461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.7291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41" name="Rectangle 209"/>
            <p:cNvSpPr>
              <a:spLocks noChangeArrowheads="1"/>
            </p:cNvSpPr>
            <p:nvPr/>
          </p:nvSpPr>
          <p:spPr bwMode="auto">
            <a:xfrm>
              <a:off x="3477527" y="320461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.7324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42" name="Rectangle 210"/>
            <p:cNvSpPr>
              <a:spLocks noChangeArrowheads="1"/>
            </p:cNvSpPr>
            <p:nvPr/>
          </p:nvSpPr>
          <p:spPr bwMode="auto">
            <a:xfrm>
              <a:off x="4512127" y="320461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.7357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43" name="Rectangle 211"/>
            <p:cNvSpPr>
              <a:spLocks noChangeArrowheads="1"/>
            </p:cNvSpPr>
            <p:nvPr/>
          </p:nvSpPr>
          <p:spPr bwMode="auto">
            <a:xfrm>
              <a:off x="5546728" y="320461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.7389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44" name="Rectangle 212"/>
            <p:cNvSpPr>
              <a:spLocks noChangeArrowheads="1"/>
            </p:cNvSpPr>
            <p:nvPr/>
          </p:nvSpPr>
          <p:spPr bwMode="auto">
            <a:xfrm>
              <a:off x="6579217" y="3222914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.7422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45" name="Rectangle 213"/>
            <p:cNvSpPr>
              <a:spLocks noChangeArrowheads="1"/>
            </p:cNvSpPr>
            <p:nvPr/>
          </p:nvSpPr>
          <p:spPr bwMode="auto">
            <a:xfrm>
              <a:off x="7613818" y="3222914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.7454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46" name="Rectangle 214"/>
            <p:cNvSpPr>
              <a:spLocks noChangeArrowheads="1"/>
            </p:cNvSpPr>
            <p:nvPr/>
          </p:nvSpPr>
          <p:spPr bwMode="auto">
            <a:xfrm>
              <a:off x="8648418" y="3233188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.7486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47" name="Rectangle 215"/>
            <p:cNvSpPr>
              <a:spLocks noChangeArrowheads="1"/>
            </p:cNvSpPr>
            <p:nvPr/>
          </p:nvSpPr>
          <p:spPr bwMode="auto">
            <a:xfrm>
              <a:off x="9680908" y="320461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.7517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48" name="Rectangle 216"/>
            <p:cNvSpPr>
              <a:spLocks noChangeArrowheads="1"/>
            </p:cNvSpPr>
            <p:nvPr/>
          </p:nvSpPr>
          <p:spPr bwMode="auto">
            <a:xfrm>
              <a:off x="10688180" y="320461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.7549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49" name="Rectangle 217"/>
            <p:cNvSpPr>
              <a:spLocks noChangeArrowheads="1"/>
            </p:cNvSpPr>
            <p:nvPr/>
          </p:nvSpPr>
          <p:spPr bwMode="auto">
            <a:xfrm>
              <a:off x="789675" y="3572913"/>
              <a:ext cx="1987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50" name="Rectangle 218"/>
            <p:cNvSpPr>
              <a:spLocks noChangeArrowheads="1"/>
            </p:cNvSpPr>
            <p:nvPr/>
          </p:nvSpPr>
          <p:spPr bwMode="auto">
            <a:xfrm>
              <a:off x="1410436" y="359196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.7580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51" name="Rectangle 219"/>
            <p:cNvSpPr>
              <a:spLocks noChangeArrowheads="1"/>
            </p:cNvSpPr>
            <p:nvPr/>
          </p:nvSpPr>
          <p:spPr bwMode="auto">
            <a:xfrm>
              <a:off x="2445037" y="359196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.7611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52" name="Rectangle 220"/>
            <p:cNvSpPr>
              <a:spLocks noChangeArrowheads="1"/>
            </p:cNvSpPr>
            <p:nvPr/>
          </p:nvSpPr>
          <p:spPr bwMode="auto">
            <a:xfrm>
              <a:off x="3477527" y="359196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.7642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53" name="Rectangle 221"/>
            <p:cNvSpPr>
              <a:spLocks noChangeArrowheads="1"/>
            </p:cNvSpPr>
            <p:nvPr/>
          </p:nvSpPr>
          <p:spPr bwMode="auto">
            <a:xfrm>
              <a:off x="4512127" y="359196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.7673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54" name="Rectangle 222"/>
            <p:cNvSpPr>
              <a:spLocks noChangeArrowheads="1"/>
            </p:cNvSpPr>
            <p:nvPr/>
          </p:nvSpPr>
          <p:spPr bwMode="auto">
            <a:xfrm>
              <a:off x="5546728" y="359196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.7704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55" name="Rectangle 223"/>
            <p:cNvSpPr>
              <a:spLocks noChangeArrowheads="1"/>
            </p:cNvSpPr>
            <p:nvPr/>
          </p:nvSpPr>
          <p:spPr bwMode="auto">
            <a:xfrm>
              <a:off x="6579217" y="3610264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.7734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56" name="Rectangle 224"/>
            <p:cNvSpPr>
              <a:spLocks noChangeArrowheads="1"/>
            </p:cNvSpPr>
            <p:nvPr/>
          </p:nvSpPr>
          <p:spPr bwMode="auto">
            <a:xfrm>
              <a:off x="7613818" y="3610264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.7764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57" name="Rectangle 225"/>
            <p:cNvSpPr>
              <a:spLocks noChangeArrowheads="1"/>
            </p:cNvSpPr>
            <p:nvPr/>
          </p:nvSpPr>
          <p:spPr bwMode="auto">
            <a:xfrm>
              <a:off x="8648418" y="359196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.7794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58" name="Rectangle 226"/>
            <p:cNvSpPr>
              <a:spLocks noChangeArrowheads="1"/>
            </p:cNvSpPr>
            <p:nvPr/>
          </p:nvSpPr>
          <p:spPr bwMode="auto">
            <a:xfrm>
              <a:off x="9680908" y="359196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.7823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59" name="Rectangle 227"/>
            <p:cNvSpPr>
              <a:spLocks noChangeArrowheads="1"/>
            </p:cNvSpPr>
            <p:nvPr/>
          </p:nvSpPr>
          <p:spPr bwMode="auto">
            <a:xfrm>
              <a:off x="10688180" y="359196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.7852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60" name="Rectangle 228"/>
            <p:cNvSpPr>
              <a:spLocks noChangeArrowheads="1"/>
            </p:cNvSpPr>
            <p:nvPr/>
          </p:nvSpPr>
          <p:spPr bwMode="auto">
            <a:xfrm>
              <a:off x="789675" y="3960263"/>
              <a:ext cx="1987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.8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61" name="Rectangle 229"/>
            <p:cNvSpPr>
              <a:spLocks noChangeArrowheads="1"/>
            </p:cNvSpPr>
            <p:nvPr/>
          </p:nvSpPr>
          <p:spPr bwMode="auto">
            <a:xfrm>
              <a:off x="1410436" y="397931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.7881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62" name="Rectangle 230"/>
            <p:cNvSpPr>
              <a:spLocks noChangeArrowheads="1"/>
            </p:cNvSpPr>
            <p:nvPr/>
          </p:nvSpPr>
          <p:spPr bwMode="auto">
            <a:xfrm>
              <a:off x="2445037" y="397931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.7910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63" name="Rectangle 231"/>
            <p:cNvSpPr>
              <a:spLocks noChangeArrowheads="1"/>
            </p:cNvSpPr>
            <p:nvPr/>
          </p:nvSpPr>
          <p:spPr bwMode="auto">
            <a:xfrm>
              <a:off x="3477527" y="397931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.7939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64" name="Rectangle 232"/>
            <p:cNvSpPr>
              <a:spLocks noChangeArrowheads="1"/>
            </p:cNvSpPr>
            <p:nvPr/>
          </p:nvSpPr>
          <p:spPr bwMode="auto">
            <a:xfrm>
              <a:off x="4512127" y="397931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.7967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65" name="Rectangle 233"/>
            <p:cNvSpPr>
              <a:spLocks noChangeArrowheads="1"/>
            </p:cNvSpPr>
            <p:nvPr/>
          </p:nvSpPr>
          <p:spPr bwMode="auto">
            <a:xfrm>
              <a:off x="5546728" y="397931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.7995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66" name="Rectangle 234"/>
            <p:cNvSpPr>
              <a:spLocks noChangeArrowheads="1"/>
            </p:cNvSpPr>
            <p:nvPr/>
          </p:nvSpPr>
          <p:spPr bwMode="auto">
            <a:xfrm>
              <a:off x="6579217" y="3997614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.8023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67" name="Rectangle 235"/>
            <p:cNvSpPr>
              <a:spLocks noChangeArrowheads="1"/>
            </p:cNvSpPr>
            <p:nvPr/>
          </p:nvSpPr>
          <p:spPr bwMode="auto">
            <a:xfrm>
              <a:off x="7613818" y="3997614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.8051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68" name="Rectangle 236"/>
            <p:cNvSpPr>
              <a:spLocks noChangeArrowheads="1"/>
            </p:cNvSpPr>
            <p:nvPr/>
          </p:nvSpPr>
          <p:spPr bwMode="auto">
            <a:xfrm>
              <a:off x="8648418" y="397931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.8078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69" name="Rectangle 237"/>
            <p:cNvSpPr>
              <a:spLocks noChangeArrowheads="1"/>
            </p:cNvSpPr>
            <p:nvPr/>
          </p:nvSpPr>
          <p:spPr bwMode="auto">
            <a:xfrm>
              <a:off x="9680908" y="397931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.8106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70" name="Rectangle 238"/>
            <p:cNvSpPr>
              <a:spLocks noChangeArrowheads="1"/>
            </p:cNvSpPr>
            <p:nvPr/>
          </p:nvSpPr>
          <p:spPr bwMode="auto">
            <a:xfrm>
              <a:off x="10688180" y="397931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.8133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71" name="Rectangle 239"/>
            <p:cNvSpPr>
              <a:spLocks noChangeArrowheads="1"/>
            </p:cNvSpPr>
            <p:nvPr/>
          </p:nvSpPr>
          <p:spPr bwMode="auto">
            <a:xfrm>
              <a:off x="789675" y="4346026"/>
              <a:ext cx="1987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.9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72" name="Rectangle 240"/>
            <p:cNvSpPr>
              <a:spLocks noChangeArrowheads="1"/>
            </p:cNvSpPr>
            <p:nvPr/>
          </p:nvSpPr>
          <p:spPr bwMode="auto">
            <a:xfrm>
              <a:off x="1410436" y="436666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.8159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73" name="Rectangle 241"/>
            <p:cNvSpPr>
              <a:spLocks noChangeArrowheads="1"/>
            </p:cNvSpPr>
            <p:nvPr/>
          </p:nvSpPr>
          <p:spPr bwMode="auto">
            <a:xfrm>
              <a:off x="2445037" y="436666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.8186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74" name="Rectangle 242"/>
            <p:cNvSpPr>
              <a:spLocks noChangeArrowheads="1"/>
            </p:cNvSpPr>
            <p:nvPr/>
          </p:nvSpPr>
          <p:spPr bwMode="auto">
            <a:xfrm>
              <a:off x="3477527" y="436666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.8212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75" name="Rectangle 243"/>
            <p:cNvSpPr>
              <a:spLocks noChangeArrowheads="1"/>
            </p:cNvSpPr>
            <p:nvPr/>
          </p:nvSpPr>
          <p:spPr bwMode="auto">
            <a:xfrm>
              <a:off x="4512127" y="436666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.8238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76" name="Rectangle 244"/>
            <p:cNvSpPr>
              <a:spLocks noChangeArrowheads="1"/>
            </p:cNvSpPr>
            <p:nvPr/>
          </p:nvSpPr>
          <p:spPr bwMode="auto">
            <a:xfrm>
              <a:off x="5546728" y="436666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.8264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77" name="Rectangle 245"/>
            <p:cNvSpPr>
              <a:spLocks noChangeArrowheads="1"/>
            </p:cNvSpPr>
            <p:nvPr/>
          </p:nvSpPr>
          <p:spPr bwMode="auto">
            <a:xfrm>
              <a:off x="6579217" y="4384964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.8289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78" name="Rectangle 246"/>
            <p:cNvSpPr>
              <a:spLocks noChangeArrowheads="1"/>
            </p:cNvSpPr>
            <p:nvPr/>
          </p:nvSpPr>
          <p:spPr bwMode="auto">
            <a:xfrm>
              <a:off x="7613818" y="4384964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.8315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79" name="Rectangle 247"/>
            <p:cNvSpPr>
              <a:spLocks noChangeArrowheads="1"/>
            </p:cNvSpPr>
            <p:nvPr/>
          </p:nvSpPr>
          <p:spPr bwMode="auto">
            <a:xfrm>
              <a:off x="8648418" y="436666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.8340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80" name="Rectangle 248"/>
            <p:cNvSpPr>
              <a:spLocks noChangeArrowheads="1"/>
            </p:cNvSpPr>
            <p:nvPr/>
          </p:nvSpPr>
          <p:spPr bwMode="auto">
            <a:xfrm>
              <a:off x="9680908" y="436666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.8365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81" name="Rectangle 249"/>
            <p:cNvSpPr>
              <a:spLocks noChangeArrowheads="1"/>
            </p:cNvSpPr>
            <p:nvPr/>
          </p:nvSpPr>
          <p:spPr bwMode="auto">
            <a:xfrm>
              <a:off x="10688180" y="436666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.8389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82" name="Rectangle 250"/>
            <p:cNvSpPr>
              <a:spLocks noChangeArrowheads="1"/>
            </p:cNvSpPr>
            <p:nvPr/>
          </p:nvSpPr>
          <p:spPr bwMode="auto">
            <a:xfrm>
              <a:off x="867799" y="4733376"/>
              <a:ext cx="689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83" name="Rectangle 251"/>
            <p:cNvSpPr>
              <a:spLocks noChangeArrowheads="1"/>
            </p:cNvSpPr>
            <p:nvPr/>
          </p:nvSpPr>
          <p:spPr bwMode="auto">
            <a:xfrm>
              <a:off x="1720817" y="4733376"/>
              <a:ext cx="689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84" name="Rectangle 252"/>
            <p:cNvSpPr>
              <a:spLocks noChangeArrowheads="1"/>
            </p:cNvSpPr>
            <p:nvPr/>
          </p:nvSpPr>
          <p:spPr bwMode="auto">
            <a:xfrm>
              <a:off x="2755418" y="4733376"/>
              <a:ext cx="689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85" name="Rectangle 253"/>
            <p:cNvSpPr>
              <a:spLocks noChangeArrowheads="1"/>
            </p:cNvSpPr>
            <p:nvPr/>
          </p:nvSpPr>
          <p:spPr bwMode="auto">
            <a:xfrm>
              <a:off x="3787906" y="4733376"/>
              <a:ext cx="689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86" name="Rectangle 254"/>
            <p:cNvSpPr>
              <a:spLocks noChangeArrowheads="1"/>
            </p:cNvSpPr>
            <p:nvPr/>
          </p:nvSpPr>
          <p:spPr bwMode="auto">
            <a:xfrm>
              <a:off x="4822507" y="4733376"/>
              <a:ext cx="689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87" name="Rectangle 255"/>
            <p:cNvSpPr>
              <a:spLocks noChangeArrowheads="1"/>
            </p:cNvSpPr>
            <p:nvPr/>
          </p:nvSpPr>
          <p:spPr bwMode="auto">
            <a:xfrm>
              <a:off x="5857108" y="4733376"/>
              <a:ext cx="689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88" name="Rectangle 256"/>
            <p:cNvSpPr>
              <a:spLocks noChangeArrowheads="1"/>
            </p:cNvSpPr>
            <p:nvPr/>
          </p:nvSpPr>
          <p:spPr bwMode="auto">
            <a:xfrm>
              <a:off x="6889598" y="4733376"/>
              <a:ext cx="689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89" name="Rectangle 257"/>
            <p:cNvSpPr>
              <a:spLocks noChangeArrowheads="1"/>
            </p:cNvSpPr>
            <p:nvPr/>
          </p:nvSpPr>
          <p:spPr bwMode="auto">
            <a:xfrm>
              <a:off x="7924199" y="4733376"/>
              <a:ext cx="689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90" name="Rectangle 258"/>
            <p:cNvSpPr>
              <a:spLocks noChangeArrowheads="1"/>
            </p:cNvSpPr>
            <p:nvPr/>
          </p:nvSpPr>
          <p:spPr bwMode="auto">
            <a:xfrm>
              <a:off x="8958799" y="4733376"/>
              <a:ext cx="689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91" name="Rectangle 259"/>
            <p:cNvSpPr>
              <a:spLocks noChangeArrowheads="1"/>
            </p:cNvSpPr>
            <p:nvPr/>
          </p:nvSpPr>
          <p:spPr bwMode="auto">
            <a:xfrm>
              <a:off x="9991288" y="4733376"/>
              <a:ext cx="689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92" name="Rectangle 260"/>
            <p:cNvSpPr>
              <a:spLocks noChangeArrowheads="1"/>
            </p:cNvSpPr>
            <p:nvPr/>
          </p:nvSpPr>
          <p:spPr bwMode="auto">
            <a:xfrm>
              <a:off x="11025889" y="4733376"/>
              <a:ext cx="689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667828" y="2410863"/>
              <a:ext cx="106038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148"/>
            <p:cNvSpPr>
              <a:spLocks noChangeArrowheads="1"/>
            </p:cNvSpPr>
            <p:nvPr/>
          </p:nvSpPr>
          <p:spPr bwMode="auto">
            <a:xfrm>
              <a:off x="656105" y="3947008"/>
              <a:ext cx="506743" cy="33002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9" name="Rectangle 149"/>
            <p:cNvSpPr>
              <a:spLocks noChangeArrowheads="1"/>
            </p:cNvSpPr>
            <p:nvPr/>
          </p:nvSpPr>
          <p:spPr bwMode="auto">
            <a:xfrm>
              <a:off x="4351750" y="3947008"/>
              <a:ext cx="931470" cy="3327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0" name="Rectangle 150"/>
            <p:cNvSpPr>
              <a:spLocks noChangeArrowheads="1"/>
            </p:cNvSpPr>
            <p:nvPr/>
          </p:nvSpPr>
          <p:spPr bwMode="auto">
            <a:xfrm>
              <a:off x="4489725" y="1970748"/>
              <a:ext cx="633429" cy="40005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3668398" y="5275387"/>
            <a:ext cx="2321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z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.83) = .7967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754463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8473" y="589100"/>
            <a:ext cx="10337562" cy="611187"/>
          </a:xfrm>
          <a:noFill/>
          <a:ln/>
        </p:spPr>
        <p:txBody>
          <a:bodyPr>
            <a:normAutofit/>
          </a:bodyPr>
          <a:lstStyle/>
          <a:p>
            <a:r>
              <a:rPr lang="en-US" dirty="0"/>
              <a:t>Continuous Probability Distributions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929359" y="1118961"/>
            <a:ext cx="10337562" cy="884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continuous random variable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can assume any value in an interval on the real line or in a collection of intervals.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929359" y="1963025"/>
            <a:ext cx="10337562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It is not possible to talk about the probability of the random variable assuming a particular value.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929359" y="2785106"/>
            <a:ext cx="10337562" cy="80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Instead, we talk about the probability of the random variable assuming a value within a given interval.</a:t>
            </a:r>
            <a:endParaRPr lang="en-US" sz="2400" i="1">
              <a:solidFill>
                <a:srgbClr val="000000"/>
              </a:solidFill>
              <a:effectLst/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ChangeArrowheads="1"/>
          </p:cNvSpPr>
          <p:nvPr/>
        </p:nvSpPr>
        <p:spPr bwMode="auto">
          <a:xfrm>
            <a:off x="3406150" y="2584941"/>
            <a:ext cx="5310136" cy="131884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lnSpc>
                <a:spcPct val="90000"/>
              </a:lnSpc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P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z 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&gt; .83) = 1 –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z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.83)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   	      = 1- .7967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                  =   .2033</a:t>
            </a:r>
          </a:p>
        </p:txBody>
      </p:sp>
      <p:sp>
        <p:nvSpPr>
          <p:cNvPr id="198659" name="Rectangle 3"/>
          <p:cNvSpPr>
            <a:spLocks noChangeArrowheads="1"/>
          </p:cNvSpPr>
          <p:nvPr/>
        </p:nvSpPr>
        <p:spPr bwMode="auto">
          <a:xfrm>
            <a:off x="929359" y="1152299"/>
            <a:ext cx="10337562" cy="557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Solving for the Stockout Probability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</a:t>
            </a:r>
            <a:endParaRPr lang="en-US" sz="2400" dirty="0">
              <a:solidFill>
                <a:srgbClr val="000000"/>
              </a:solidFill>
              <a:effectLst/>
              <a:latin typeface="+mn-lt"/>
              <a:cs typeface="Arial" panose="020B0604020202020204" pitchFamily="34" charset="0"/>
            </a:endParaRPr>
          </a:p>
        </p:txBody>
      </p:sp>
      <p:sp>
        <p:nvSpPr>
          <p:cNvPr id="198661" name="Rectangle 5"/>
          <p:cNvSpPr>
            <a:spLocks noChangeArrowheads="1"/>
          </p:cNvSpPr>
          <p:nvPr/>
        </p:nvSpPr>
        <p:spPr bwMode="auto">
          <a:xfrm>
            <a:off x="1469555" y="1507882"/>
            <a:ext cx="10025071" cy="88362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Step 3:  Compute the area under the standard normal</a:t>
            </a:r>
          </a:p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            curve to the right of </a:t>
            </a:r>
            <a:r>
              <a:rPr lang="en-US" sz="2400" i="1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z</a:t>
            </a:r>
            <a:r>
              <a:rPr lang="en-US" sz="24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= .83.</a:t>
            </a:r>
          </a:p>
        </p:txBody>
      </p:sp>
      <p:sp>
        <p:nvSpPr>
          <p:cNvPr id="198755" name="Oval 99"/>
          <p:cNvSpPr>
            <a:spLocks noChangeArrowheads="1"/>
          </p:cNvSpPr>
          <p:nvPr/>
        </p:nvSpPr>
        <p:spPr bwMode="auto">
          <a:xfrm>
            <a:off x="5012033" y="3380464"/>
            <a:ext cx="1180728" cy="523875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912138" y="632170"/>
            <a:ext cx="10337562" cy="706438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effectLst/>
              </a:rPr>
              <a:t>Standard Normal Probability Distribution</a:t>
            </a:r>
          </a:p>
        </p:txBody>
      </p:sp>
    </p:spTree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8" name="Rectangle 200"/>
          <p:cNvSpPr>
            <a:spLocks noChangeArrowheads="1"/>
          </p:cNvSpPr>
          <p:nvPr/>
        </p:nvSpPr>
        <p:spPr bwMode="auto">
          <a:xfrm>
            <a:off x="1368207" y="1172922"/>
            <a:ext cx="9712579" cy="12068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indent="339725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If the manager of Pep Zone wants the probability of a stockout during replenishment lead-time to be no more than .05, what should the reorder point be?</a:t>
            </a: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   </a:t>
            </a:r>
          </a:p>
        </p:txBody>
      </p:sp>
      <p:sp>
        <p:nvSpPr>
          <p:cNvPr id="17610" name="Rectangle 202"/>
          <p:cNvSpPr>
            <a:spLocks noChangeArrowheads="1"/>
          </p:cNvSpPr>
          <p:nvPr/>
        </p:nvSpPr>
        <p:spPr bwMode="auto">
          <a:xfrm>
            <a:off x="1368207" y="2292480"/>
            <a:ext cx="9712579" cy="872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indent="339725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(Hint:  Given a probability, we can use the standard normal table in an inverse fashion to find the corresponding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z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value.)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31</a:t>
            </a:fld>
            <a:endParaRPr 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912138" y="538386"/>
            <a:ext cx="10337562" cy="706438"/>
          </a:xfrm>
          <a:noFill/>
          <a:ln/>
        </p:spPr>
        <p:txBody>
          <a:bodyPr/>
          <a:lstStyle/>
          <a:p>
            <a:r>
              <a:rPr lang="en-US" dirty="0"/>
              <a:t>Standard Normal Probability Distribution</a:t>
            </a:r>
          </a:p>
        </p:txBody>
      </p:sp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ChangeArrowheads="1"/>
          </p:cNvSpPr>
          <p:nvPr/>
        </p:nvSpPr>
        <p:spPr bwMode="auto">
          <a:xfrm>
            <a:off x="927247" y="1120550"/>
            <a:ext cx="10337562" cy="636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Solving for the Reorder Point		</a:t>
            </a:r>
          </a:p>
        </p:txBody>
      </p:sp>
      <p:sp>
        <p:nvSpPr>
          <p:cNvPr id="195693" name="Freeform 109"/>
          <p:cNvSpPr>
            <a:spLocks/>
          </p:cNvSpPr>
          <p:nvPr/>
        </p:nvSpPr>
        <p:spPr bwMode="auto">
          <a:xfrm>
            <a:off x="3761420" y="2104903"/>
            <a:ext cx="4491620" cy="3060700"/>
          </a:xfrm>
          <a:custGeom>
            <a:avLst/>
            <a:gdLst/>
            <a:ahLst/>
            <a:cxnLst>
              <a:cxn ang="0">
                <a:pos x="1355" y="16"/>
              </a:cxn>
              <a:cxn ang="0">
                <a:pos x="1263" y="104"/>
              </a:cxn>
              <a:cxn ang="0">
                <a:pos x="1204" y="196"/>
              </a:cxn>
              <a:cxn ang="0">
                <a:pos x="1144" y="314"/>
              </a:cxn>
              <a:cxn ang="0">
                <a:pos x="1102" y="408"/>
              </a:cxn>
              <a:cxn ang="0">
                <a:pos x="1062" y="504"/>
              </a:cxn>
              <a:cxn ang="0">
                <a:pos x="1020" y="624"/>
              </a:cxn>
              <a:cxn ang="0">
                <a:pos x="980" y="736"/>
              </a:cxn>
              <a:cxn ang="0">
                <a:pos x="950" y="852"/>
              </a:cxn>
              <a:cxn ang="0">
                <a:pos x="921" y="974"/>
              </a:cxn>
              <a:cxn ang="0">
                <a:pos x="885" y="1072"/>
              </a:cxn>
              <a:cxn ang="0">
                <a:pos x="843" y="1186"/>
              </a:cxn>
              <a:cxn ang="0">
                <a:pos x="811" y="1288"/>
              </a:cxn>
              <a:cxn ang="0">
                <a:pos x="753" y="1406"/>
              </a:cxn>
              <a:cxn ang="0">
                <a:pos x="675" y="1520"/>
              </a:cxn>
              <a:cxn ang="0">
                <a:pos x="603" y="1616"/>
              </a:cxn>
              <a:cxn ang="0">
                <a:pos x="507" y="1688"/>
              </a:cxn>
              <a:cxn ang="0">
                <a:pos x="398" y="1738"/>
              </a:cxn>
              <a:cxn ang="0">
                <a:pos x="291" y="1784"/>
              </a:cxn>
              <a:cxn ang="0">
                <a:pos x="199" y="1820"/>
              </a:cxn>
              <a:cxn ang="0">
                <a:pos x="75" y="1860"/>
              </a:cxn>
              <a:cxn ang="0">
                <a:pos x="2" y="1882"/>
              </a:cxn>
              <a:cxn ang="0">
                <a:pos x="2860" y="1928"/>
              </a:cxn>
              <a:cxn ang="0">
                <a:pos x="2816" y="1874"/>
              </a:cxn>
              <a:cxn ang="0">
                <a:pos x="2694" y="1846"/>
              </a:cxn>
              <a:cxn ang="0">
                <a:pos x="2577" y="1804"/>
              </a:cxn>
              <a:cxn ang="0">
                <a:pos x="2463" y="1756"/>
              </a:cxn>
              <a:cxn ang="0">
                <a:pos x="2342" y="1700"/>
              </a:cxn>
              <a:cxn ang="0">
                <a:pos x="2284" y="1664"/>
              </a:cxn>
              <a:cxn ang="0">
                <a:pos x="2204" y="1594"/>
              </a:cxn>
              <a:cxn ang="0">
                <a:pos x="2122" y="1502"/>
              </a:cxn>
              <a:cxn ang="0">
                <a:pos x="2066" y="1406"/>
              </a:cxn>
              <a:cxn ang="0">
                <a:pos x="2014" y="1306"/>
              </a:cxn>
              <a:cxn ang="0">
                <a:pos x="1970" y="1196"/>
              </a:cxn>
              <a:cxn ang="0">
                <a:pos x="1940" y="1114"/>
              </a:cxn>
              <a:cxn ang="0">
                <a:pos x="1914" y="1028"/>
              </a:cxn>
              <a:cxn ang="0">
                <a:pos x="1878" y="900"/>
              </a:cxn>
              <a:cxn ang="0">
                <a:pos x="1842" y="770"/>
              </a:cxn>
              <a:cxn ang="0">
                <a:pos x="1803" y="652"/>
              </a:cxn>
              <a:cxn ang="0">
                <a:pos x="1761" y="526"/>
              </a:cxn>
              <a:cxn ang="0">
                <a:pos x="1715" y="404"/>
              </a:cxn>
              <a:cxn ang="0">
                <a:pos x="1683" y="332"/>
              </a:cxn>
              <a:cxn ang="0">
                <a:pos x="1634" y="236"/>
              </a:cxn>
              <a:cxn ang="0">
                <a:pos x="1590" y="156"/>
              </a:cxn>
              <a:cxn ang="0">
                <a:pos x="1610" y="190"/>
              </a:cxn>
              <a:cxn ang="0">
                <a:pos x="1587" y="152"/>
              </a:cxn>
              <a:cxn ang="0">
                <a:pos x="1510" y="52"/>
              </a:cxn>
              <a:cxn ang="0">
                <a:pos x="1452" y="8"/>
              </a:cxn>
            </a:cxnLst>
            <a:rect l="0" t="0" r="r" b="b"/>
            <a:pathLst>
              <a:path w="2862" h="1928">
                <a:moveTo>
                  <a:pt x="1430" y="0"/>
                </a:moveTo>
                <a:lnTo>
                  <a:pt x="1387" y="4"/>
                </a:lnTo>
                <a:lnTo>
                  <a:pt x="1355" y="16"/>
                </a:lnTo>
                <a:lnTo>
                  <a:pt x="1319" y="40"/>
                </a:lnTo>
                <a:lnTo>
                  <a:pt x="1292" y="68"/>
                </a:lnTo>
                <a:lnTo>
                  <a:pt x="1263" y="104"/>
                </a:lnTo>
                <a:lnTo>
                  <a:pt x="1239" y="140"/>
                </a:lnTo>
                <a:lnTo>
                  <a:pt x="1221" y="170"/>
                </a:lnTo>
                <a:lnTo>
                  <a:pt x="1204" y="196"/>
                </a:lnTo>
                <a:lnTo>
                  <a:pt x="1179" y="242"/>
                </a:lnTo>
                <a:lnTo>
                  <a:pt x="1162" y="276"/>
                </a:lnTo>
                <a:lnTo>
                  <a:pt x="1144" y="314"/>
                </a:lnTo>
                <a:lnTo>
                  <a:pt x="1132" y="344"/>
                </a:lnTo>
                <a:lnTo>
                  <a:pt x="1114" y="380"/>
                </a:lnTo>
                <a:lnTo>
                  <a:pt x="1102" y="408"/>
                </a:lnTo>
                <a:lnTo>
                  <a:pt x="1090" y="436"/>
                </a:lnTo>
                <a:lnTo>
                  <a:pt x="1076" y="472"/>
                </a:lnTo>
                <a:lnTo>
                  <a:pt x="1062" y="504"/>
                </a:lnTo>
                <a:lnTo>
                  <a:pt x="1048" y="544"/>
                </a:lnTo>
                <a:lnTo>
                  <a:pt x="1036" y="580"/>
                </a:lnTo>
                <a:lnTo>
                  <a:pt x="1020" y="624"/>
                </a:lnTo>
                <a:lnTo>
                  <a:pt x="1014" y="650"/>
                </a:lnTo>
                <a:lnTo>
                  <a:pt x="994" y="690"/>
                </a:lnTo>
                <a:lnTo>
                  <a:pt x="980" y="736"/>
                </a:lnTo>
                <a:lnTo>
                  <a:pt x="970" y="776"/>
                </a:lnTo>
                <a:lnTo>
                  <a:pt x="960" y="814"/>
                </a:lnTo>
                <a:lnTo>
                  <a:pt x="950" y="852"/>
                </a:lnTo>
                <a:lnTo>
                  <a:pt x="940" y="894"/>
                </a:lnTo>
                <a:lnTo>
                  <a:pt x="930" y="938"/>
                </a:lnTo>
                <a:lnTo>
                  <a:pt x="921" y="974"/>
                </a:lnTo>
                <a:lnTo>
                  <a:pt x="915" y="1004"/>
                </a:lnTo>
                <a:lnTo>
                  <a:pt x="903" y="1040"/>
                </a:lnTo>
                <a:lnTo>
                  <a:pt x="885" y="1072"/>
                </a:lnTo>
                <a:lnTo>
                  <a:pt x="873" y="1114"/>
                </a:lnTo>
                <a:lnTo>
                  <a:pt x="855" y="1168"/>
                </a:lnTo>
                <a:lnTo>
                  <a:pt x="843" y="1186"/>
                </a:lnTo>
                <a:lnTo>
                  <a:pt x="837" y="1222"/>
                </a:lnTo>
                <a:lnTo>
                  <a:pt x="823" y="1264"/>
                </a:lnTo>
                <a:lnTo>
                  <a:pt x="811" y="1288"/>
                </a:lnTo>
                <a:lnTo>
                  <a:pt x="789" y="1330"/>
                </a:lnTo>
                <a:lnTo>
                  <a:pt x="771" y="1366"/>
                </a:lnTo>
                <a:lnTo>
                  <a:pt x="753" y="1406"/>
                </a:lnTo>
                <a:lnTo>
                  <a:pt x="729" y="1442"/>
                </a:lnTo>
                <a:lnTo>
                  <a:pt x="712" y="1478"/>
                </a:lnTo>
                <a:lnTo>
                  <a:pt x="675" y="1520"/>
                </a:lnTo>
                <a:lnTo>
                  <a:pt x="658" y="1546"/>
                </a:lnTo>
                <a:lnTo>
                  <a:pt x="626" y="1584"/>
                </a:lnTo>
                <a:lnTo>
                  <a:pt x="603" y="1616"/>
                </a:lnTo>
                <a:lnTo>
                  <a:pt x="579" y="1628"/>
                </a:lnTo>
                <a:lnTo>
                  <a:pt x="549" y="1658"/>
                </a:lnTo>
                <a:lnTo>
                  <a:pt x="507" y="1688"/>
                </a:lnTo>
                <a:lnTo>
                  <a:pt x="462" y="1708"/>
                </a:lnTo>
                <a:lnTo>
                  <a:pt x="428" y="1724"/>
                </a:lnTo>
                <a:lnTo>
                  <a:pt x="398" y="1738"/>
                </a:lnTo>
                <a:lnTo>
                  <a:pt x="362" y="1756"/>
                </a:lnTo>
                <a:lnTo>
                  <a:pt x="327" y="1772"/>
                </a:lnTo>
                <a:lnTo>
                  <a:pt x="291" y="1784"/>
                </a:lnTo>
                <a:lnTo>
                  <a:pt x="274" y="1792"/>
                </a:lnTo>
                <a:lnTo>
                  <a:pt x="238" y="1804"/>
                </a:lnTo>
                <a:lnTo>
                  <a:pt x="199" y="1820"/>
                </a:lnTo>
                <a:lnTo>
                  <a:pt x="159" y="1832"/>
                </a:lnTo>
                <a:lnTo>
                  <a:pt x="114" y="1846"/>
                </a:lnTo>
                <a:lnTo>
                  <a:pt x="75" y="1860"/>
                </a:lnTo>
                <a:lnTo>
                  <a:pt x="38" y="1870"/>
                </a:lnTo>
                <a:lnTo>
                  <a:pt x="16" y="1876"/>
                </a:lnTo>
                <a:lnTo>
                  <a:pt x="2" y="1882"/>
                </a:lnTo>
                <a:lnTo>
                  <a:pt x="0" y="1902"/>
                </a:lnTo>
                <a:lnTo>
                  <a:pt x="2" y="1924"/>
                </a:lnTo>
                <a:lnTo>
                  <a:pt x="2860" y="1928"/>
                </a:lnTo>
                <a:lnTo>
                  <a:pt x="2860" y="1904"/>
                </a:lnTo>
                <a:lnTo>
                  <a:pt x="2862" y="1886"/>
                </a:lnTo>
                <a:lnTo>
                  <a:pt x="2816" y="1874"/>
                </a:lnTo>
                <a:lnTo>
                  <a:pt x="2764" y="1862"/>
                </a:lnTo>
                <a:lnTo>
                  <a:pt x="2724" y="1852"/>
                </a:lnTo>
                <a:lnTo>
                  <a:pt x="2694" y="1846"/>
                </a:lnTo>
                <a:lnTo>
                  <a:pt x="2668" y="1836"/>
                </a:lnTo>
                <a:lnTo>
                  <a:pt x="2628" y="1822"/>
                </a:lnTo>
                <a:lnTo>
                  <a:pt x="2577" y="1804"/>
                </a:lnTo>
                <a:lnTo>
                  <a:pt x="2535" y="1786"/>
                </a:lnTo>
                <a:lnTo>
                  <a:pt x="2505" y="1774"/>
                </a:lnTo>
                <a:lnTo>
                  <a:pt x="2463" y="1756"/>
                </a:lnTo>
                <a:lnTo>
                  <a:pt x="2424" y="1740"/>
                </a:lnTo>
                <a:lnTo>
                  <a:pt x="2379" y="1720"/>
                </a:lnTo>
                <a:lnTo>
                  <a:pt x="2342" y="1700"/>
                </a:lnTo>
                <a:lnTo>
                  <a:pt x="2316" y="1684"/>
                </a:lnTo>
                <a:lnTo>
                  <a:pt x="2300" y="1670"/>
                </a:lnTo>
                <a:lnTo>
                  <a:pt x="2284" y="1664"/>
                </a:lnTo>
                <a:lnTo>
                  <a:pt x="2260" y="1648"/>
                </a:lnTo>
                <a:lnTo>
                  <a:pt x="2232" y="1622"/>
                </a:lnTo>
                <a:lnTo>
                  <a:pt x="2204" y="1594"/>
                </a:lnTo>
                <a:lnTo>
                  <a:pt x="2180" y="1572"/>
                </a:lnTo>
                <a:lnTo>
                  <a:pt x="2148" y="1538"/>
                </a:lnTo>
                <a:lnTo>
                  <a:pt x="2122" y="1502"/>
                </a:lnTo>
                <a:lnTo>
                  <a:pt x="2102" y="1470"/>
                </a:lnTo>
                <a:lnTo>
                  <a:pt x="2084" y="1438"/>
                </a:lnTo>
                <a:lnTo>
                  <a:pt x="2066" y="1406"/>
                </a:lnTo>
                <a:lnTo>
                  <a:pt x="2048" y="1360"/>
                </a:lnTo>
                <a:lnTo>
                  <a:pt x="2032" y="1336"/>
                </a:lnTo>
                <a:lnTo>
                  <a:pt x="2014" y="1306"/>
                </a:lnTo>
                <a:lnTo>
                  <a:pt x="1998" y="1266"/>
                </a:lnTo>
                <a:lnTo>
                  <a:pt x="1984" y="1232"/>
                </a:lnTo>
                <a:lnTo>
                  <a:pt x="1970" y="1196"/>
                </a:lnTo>
                <a:lnTo>
                  <a:pt x="1956" y="1160"/>
                </a:lnTo>
                <a:lnTo>
                  <a:pt x="1946" y="1138"/>
                </a:lnTo>
                <a:lnTo>
                  <a:pt x="1940" y="1114"/>
                </a:lnTo>
                <a:lnTo>
                  <a:pt x="1932" y="1090"/>
                </a:lnTo>
                <a:lnTo>
                  <a:pt x="1926" y="1062"/>
                </a:lnTo>
                <a:lnTo>
                  <a:pt x="1914" y="1028"/>
                </a:lnTo>
                <a:lnTo>
                  <a:pt x="1904" y="994"/>
                </a:lnTo>
                <a:lnTo>
                  <a:pt x="1888" y="946"/>
                </a:lnTo>
                <a:lnTo>
                  <a:pt x="1878" y="900"/>
                </a:lnTo>
                <a:lnTo>
                  <a:pt x="1862" y="850"/>
                </a:lnTo>
                <a:lnTo>
                  <a:pt x="1854" y="810"/>
                </a:lnTo>
                <a:lnTo>
                  <a:pt x="1842" y="770"/>
                </a:lnTo>
                <a:lnTo>
                  <a:pt x="1830" y="732"/>
                </a:lnTo>
                <a:lnTo>
                  <a:pt x="1814" y="692"/>
                </a:lnTo>
                <a:lnTo>
                  <a:pt x="1803" y="652"/>
                </a:lnTo>
                <a:lnTo>
                  <a:pt x="1786" y="604"/>
                </a:lnTo>
                <a:lnTo>
                  <a:pt x="1773" y="556"/>
                </a:lnTo>
                <a:lnTo>
                  <a:pt x="1761" y="526"/>
                </a:lnTo>
                <a:lnTo>
                  <a:pt x="1742" y="478"/>
                </a:lnTo>
                <a:lnTo>
                  <a:pt x="1725" y="442"/>
                </a:lnTo>
                <a:lnTo>
                  <a:pt x="1715" y="404"/>
                </a:lnTo>
                <a:lnTo>
                  <a:pt x="1698" y="368"/>
                </a:lnTo>
                <a:lnTo>
                  <a:pt x="1692" y="354"/>
                </a:lnTo>
                <a:lnTo>
                  <a:pt x="1683" y="332"/>
                </a:lnTo>
                <a:lnTo>
                  <a:pt x="1662" y="294"/>
                </a:lnTo>
                <a:lnTo>
                  <a:pt x="1647" y="260"/>
                </a:lnTo>
                <a:lnTo>
                  <a:pt x="1634" y="236"/>
                </a:lnTo>
                <a:lnTo>
                  <a:pt x="1624" y="208"/>
                </a:lnTo>
                <a:lnTo>
                  <a:pt x="1596" y="168"/>
                </a:lnTo>
                <a:lnTo>
                  <a:pt x="1590" y="156"/>
                </a:lnTo>
                <a:lnTo>
                  <a:pt x="1574" y="136"/>
                </a:lnTo>
                <a:lnTo>
                  <a:pt x="1582" y="144"/>
                </a:lnTo>
                <a:lnTo>
                  <a:pt x="1610" y="190"/>
                </a:lnTo>
                <a:lnTo>
                  <a:pt x="1602" y="180"/>
                </a:lnTo>
                <a:lnTo>
                  <a:pt x="1608" y="182"/>
                </a:lnTo>
                <a:lnTo>
                  <a:pt x="1587" y="152"/>
                </a:lnTo>
                <a:lnTo>
                  <a:pt x="1560" y="114"/>
                </a:lnTo>
                <a:lnTo>
                  <a:pt x="1536" y="84"/>
                </a:lnTo>
                <a:lnTo>
                  <a:pt x="1510" y="52"/>
                </a:lnTo>
                <a:lnTo>
                  <a:pt x="1491" y="32"/>
                </a:lnTo>
                <a:lnTo>
                  <a:pt x="1473" y="14"/>
                </a:lnTo>
                <a:lnTo>
                  <a:pt x="1452" y="8"/>
                </a:lnTo>
                <a:lnTo>
                  <a:pt x="1410" y="2"/>
                </a:lnTo>
              </a:path>
            </a:pathLst>
          </a:custGeom>
          <a:solidFill>
            <a:schemeClr val="bg1">
              <a:lumMod val="8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695" name="Line 111"/>
          <p:cNvSpPr>
            <a:spLocks noChangeShapeType="1"/>
          </p:cNvSpPr>
          <p:nvPr/>
        </p:nvSpPr>
        <p:spPr bwMode="auto">
          <a:xfrm flipH="1">
            <a:off x="6039378" y="5092579"/>
            <a:ext cx="2112" cy="185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696" name="Line 112"/>
          <p:cNvSpPr>
            <a:spLocks noChangeShapeType="1"/>
          </p:cNvSpPr>
          <p:nvPr/>
        </p:nvSpPr>
        <p:spPr bwMode="auto">
          <a:xfrm>
            <a:off x="4640282" y="3366682"/>
            <a:ext cx="1182401" cy="400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697" name="Rectangle 113"/>
          <p:cNvSpPr>
            <a:spLocks noChangeArrowheads="1"/>
          </p:cNvSpPr>
          <p:nvPr/>
        </p:nvSpPr>
        <p:spPr bwMode="auto">
          <a:xfrm>
            <a:off x="5874182" y="5249740"/>
            <a:ext cx="35426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95707" name="Rectangle 123"/>
          <p:cNvSpPr>
            <a:spLocks noChangeArrowheads="1"/>
          </p:cNvSpPr>
          <p:nvPr/>
        </p:nvSpPr>
        <p:spPr bwMode="auto">
          <a:xfrm>
            <a:off x="2732463" y="3125366"/>
            <a:ext cx="1756059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Area = .9500</a:t>
            </a:r>
          </a:p>
        </p:txBody>
      </p:sp>
      <p:sp>
        <p:nvSpPr>
          <p:cNvPr id="195708" name="Rectangle 124"/>
          <p:cNvSpPr>
            <a:spLocks noChangeArrowheads="1"/>
          </p:cNvSpPr>
          <p:nvPr/>
        </p:nvSpPr>
        <p:spPr bwMode="auto">
          <a:xfrm>
            <a:off x="7585035" y="3366682"/>
            <a:ext cx="1756059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Area = .0500</a:t>
            </a:r>
          </a:p>
        </p:txBody>
      </p:sp>
      <p:sp>
        <p:nvSpPr>
          <p:cNvPr id="195710" name="Rectangle 126"/>
          <p:cNvSpPr>
            <a:spLocks noChangeArrowheads="1"/>
          </p:cNvSpPr>
          <p:nvPr/>
        </p:nvSpPr>
        <p:spPr bwMode="auto">
          <a:xfrm>
            <a:off x="8953474" y="4925890"/>
            <a:ext cx="33663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195717" name="Rectangle 133"/>
          <p:cNvSpPr>
            <a:spLocks noChangeArrowheads="1"/>
          </p:cNvSpPr>
          <p:nvPr/>
        </p:nvSpPr>
        <p:spPr bwMode="auto">
          <a:xfrm>
            <a:off x="7262219" y="5254503"/>
            <a:ext cx="62196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sz="240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400" baseline="-250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.05</a:t>
            </a:r>
          </a:p>
        </p:txBody>
      </p:sp>
      <p:sp>
        <p:nvSpPr>
          <p:cNvPr id="195715" name="Freeform 131"/>
          <p:cNvSpPr>
            <a:spLocks/>
          </p:cNvSpPr>
          <p:nvPr/>
        </p:nvSpPr>
        <p:spPr bwMode="auto">
          <a:xfrm>
            <a:off x="7564659" y="4849690"/>
            <a:ext cx="753781" cy="319088"/>
          </a:xfrm>
          <a:custGeom>
            <a:avLst/>
            <a:gdLst/>
            <a:ahLst/>
            <a:cxnLst>
              <a:cxn ang="0">
                <a:pos x="3" y="8"/>
              </a:cxn>
              <a:cxn ang="0">
                <a:pos x="2" y="24"/>
              </a:cxn>
              <a:cxn ang="0">
                <a:pos x="2" y="48"/>
              </a:cxn>
              <a:cxn ang="0">
                <a:pos x="2" y="78"/>
              </a:cxn>
              <a:cxn ang="0">
                <a:pos x="0" y="104"/>
              </a:cxn>
              <a:cxn ang="0">
                <a:pos x="0" y="128"/>
              </a:cxn>
              <a:cxn ang="0">
                <a:pos x="0" y="152"/>
              </a:cxn>
              <a:cxn ang="0">
                <a:pos x="0" y="176"/>
              </a:cxn>
              <a:cxn ang="0">
                <a:pos x="0" y="200"/>
              </a:cxn>
              <a:cxn ang="0">
                <a:pos x="451" y="201"/>
              </a:cxn>
              <a:cxn ang="0">
                <a:pos x="451" y="159"/>
              </a:cxn>
              <a:cxn ang="0">
                <a:pos x="436" y="154"/>
              </a:cxn>
              <a:cxn ang="0">
                <a:pos x="424" y="152"/>
              </a:cxn>
              <a:cxn ang="0">
                <a:pos x="396" y="144"/>
              </a:cxn>
              <a:cxn ang="0">
                <a:pos x="372" y="136"/>
              </a:cxn>
              <a:cxn ang="0">
                <a:pos x="348" y="132"/>
              </a:cxn>
              <a:cxn ang="0">
                <a:pos x="324" y="126"/>
              </a:cxn>
              <a:cxn ang="0">
                <a:pos x="302" y="118"/>
              </a:cxn>
              <a:cxn ang="0">
                <a:pos x="282" y="114"/>
              </a:cxn>
              <a:cxn ang="0">
                <a:pos x="260" y="104"/>
              </a:cxn>
              <a:cxn ang="0">
                <a:pos x="238" y="96"/>
              </a:cxn>
              <a:cxn ang="0">
                <a:pos x="212" y="90"/>
              </a:cxn>
              <a:cxn ang="0">
                <a:pos x="184" y="82"/>
              </a:cxn>
              <a:cxn ang="0">
                <a:pos x="166" y="72"/>
              </a:cxn>
              <a:cxn ang="0">
                <a:pos x="144" y="64"/>
              </a:cxn>
              <a:cxn ang="0">
                <a:pos x="123" y="59"/>
              </a:cxn>
              <a:cxn ang="0">
                <a:pos x="90" y="46"/>
              </a:cxn>
              <a:cxn ang="0">
                <a:pos x="68" y="36"/>
              </a:cxn>
              <a:cxn ang="0">
                <a:pos x="46" y="26"/>
              </a:cxn>
              <a:cxn ang="0">
                <a:pos x="24" y="17"/>
              </a:cxn>
              <a:cxn ang="0">
                <a:pos x="2" y="6"/>
              </a:cxn>
              <a:cxn ang="0">
                <a:pos x="2" y="0"/>
              </a:cxn>
            </a:cxnLst>
            <a:rect l="0" t="0" r="r" b="b"/>
            <a:pathLst>
              <a:path w="451" h="201">
                <a:moveTo>
                  <a:pt x="3" y="8"/>
                </a:moveTo>
                <a:lnTo>
                  <a:pt x="2" y="24"/>
                </a:lnTo>
                <a:lnTo>
                  <a:pt x="2" y="48"/>
                </a:lnTo>
                <a:lnTo>
                  <a:pt x="2" y="78"/>
                </a:lnTo>
                <a:lnTo>
                  <a:pt x="0" y="104"/>
                </a:lnTo>
                <a:lnTo>
                  <a:pt x="0" y="128"/>
                </a:lnTo>
                <a:lnTo>
                  <a:pt x="0" y="152"/>
                </a:lnTo>
                <a:lnTo>
                  <a:pt x="0" y="176"/>
                </a:lnTo>
                <a:lnTo>
                  <a:pt x="0" y="200"/>
                </a:lnTo>
                <a:lnTo>
                  <a:pt x="451" y="201"/>
                </a:lnTo>
                <a:lnTo>
                  <a:pt x="451" y="159"/>
                </a:lnTo>
                <a:lnTo>
                  <a:pt x="436" y="154"/>
                </a:lnTo>
                <a:lnTo>
                  <a:pt x="424" y="152"/>
                </a:lnTo>
                <a:lnTo>
                  <a:pt x="396" y="144"/>
                </a:lnTo>
                <a:lnTo>
                  <a:pt x="372" y="136"/>
                </a:lnTo>
                <a:lnTo>
                  <a:pt x="348" y="132"/>
                </a:lnTo>
                <a:lnTo>
                  <a:pt x="324" y="126"/>
                </a:lnTo>
                <a:lnTo>
                  <a:pt x="302" y="118"/>
                </a:lnTo>
                <a:lnTo>
                  <a:pt x="282" y="114"/>
                </a:lnTo>
                <a:lnTo>
                  <a:pt x="260" y="104"/>
                </a:lnTo>
                <a:lnTo>
                  <a:pt x="238" y="96"/>
                </a:lnTo>
                <a:lnTo>
                  <a:pt x="212" y="90"/>
                </a:lnTo>
                <a:lnTo>
                  <a:pt x="184" y="82"/>
                </a:lnTo>
                <a:lnTo>
                  <a:pt x="166" y="72"/>
                </a:lnTo>
                <a:lnTo>
                  <a:pt x="144" y="64"/>
                </a:lnTo>
                <a:lnTo>
                  <a:pt x="123" y="59"/>
                </a:lnTo>
                <a:lnTo>
                  <a:pt x="90" y="46"/>
                </a:lnTo>
                <a:lnTo>
                  <a:pt x="68" y="36"/>
                </a:lnTo>
                <a:lnTo>
                  <a:pt x="46" y="26"/>
                </a:lnTo>
                <a:lnTo>
                  <a:pt x="24" y="17"/>
                </a:lnTo>
                <a:lnTo>
                  <a:pt x="2" y="6"/>
                </a:lnTo>
                <a:lnTo>
                  <a:pt x="2" y="0"/>
                </a:lnTo>
              </a:path>
            </a:pathLst>
          </a:custGeom>
          <a:solidFill>
            <a:schemeClr val="bg1">
              <a:lumMod val="6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5700" name="Group 116"/>
          <p:cNvGrpSpPr>
            <a:grpSpLocks/>
          </p:cNvGrpSpPr>
          <p:nvPr/>
        </p:nvGrpSpPr>
        <p:grpSpPr bwMode="auto">
          <a:xfrm>
            <a:off x="3630511" y="2035053"/>
            <a:ext cx="4729604" cy="2944812"/>
            <a:chOff x="1312" y="1785"/>
            <a:chExt cx="2973" cy="1855"/>
          </a:xfrm>
        </p:grpSpPr>
        <p:sp>
          <p:nvSpPr>
            <p:cNvPr id="195701" name="Arc 117"/>
            <p:cNvSpPr>
              <a:spLocks/>
            </p:cNvSpPr>
            <p:nvPr/>
          </p:nvSpPr>
          <p:spPr bwMode="auto">
            <a:xfrm rot="6300000">
              <a:off x="2072" y="2155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702" name="Arc 118"/>
            <p:cNvSpPr>
              <a:spLocks/>
            </p:cNvSpPr>
            <p:nvPr/>
          </p:nvSpPr>
          <p:spPr bwMode="auto">
            <a:xfrm rot="16980000">
              <a:off x="1695" y="2911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703" name="Arc 119"/>
            <p:cNvSpPr>
              <a:spLocks/>
            </p:cNvSpPr>
            <p:nvPr/>
          </p:nvSpPr>
          <p:spPr bwMode="auto">
            <a:xfrm rot="20700000">
              <a:off x="1312" y="3468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704" name="Arc 120"/>
            <p:cNvSpPr>
              <a:spLocks/>
            </p:cNvSpPr>
            <p:nvPr/>
          </p:nvSpPr>
          <p:spPr bwMode="auto">
            <a:xfrm rot="816431">
              <a:off x="3561" y="3467"/>
              <a:ext cx="724" cy="173"/>
            </a:xfrm>
            <a:custGeom>
              <a:avLst/>
              <a:gdLst>
                <a:gd name="G0" fmla="+- 20765 0 0"/>
                <a:gd name="G1" fmla="+- 0 0 0"/>
                <a:gd name="G2" fmla="+- 21600 0 0"/>
                <a:gd name="T0" fmla="*/ 20314 w 20765"/>
                <a:gd name="T1" fmla="*/ 21595 h 21595"/>
                <a:gd name="T2" fmla="*/ 0 w 20765"/>
                <a:gd name="T3" fmla="*/ 5948 h 21595"/>
                <a:gd name="T4" fmla="*/ 20765 w 20765"/>
                <a:gd name="T5" fmla="*/ 0 h 21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65" h="21595" fill="none" extrusionOk="0">
                  <a:moveTo>
                    <a:pt x="20313" y="21595"/>
                  </a:moveTo>
                  <a:cubicBezTo>
                    <a:pt x="10844" y="21397"/>
                    <a:pt x="2608" y="15053"/>
                    <a:pt x="0" y="5947"/>
                  </a:cubicBezTo>
                </a:path>
                <a:path w="20765" h="21595" stroke="0" extrusionOk="0">
                  <a:moveTo>
                    <a:pt x="20313" y="21595"/>
                  </a:moveTo>
                  <a:cubicBezTo>
                    <a:pt x="10844" y="21397"/>
                    <a:pt x="2608" y="15053"/>
                    <a:pt x="0" y="5947"/>
                  </a:cubicBezTo>
                  <a:lnTo>
                    <a:pt x="20765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>
              <a:outerShdw dist="17961" dir="135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705" name="Arc 121"/>
            <p:cNvSpPr>
              <a:spLocks/>
            </p:cNvSpPr>
            <p:nvPr/>
          </p:nvSpPr>
          <p:spPr bwMode="auto">
            <a:xfrm rot="15300000">
              <a:off x="2531" y="2151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706" name="Arc 122"/>
            <p:cNvSpPr>
              <a:spLocks/>
            </p:cNvSpPr>
            <p:nvPr/>
          </p:nvSpPr>
          <p:spPr bwMode="auto">
            <a:xfrm rot="4587037">
              <a:off x="3070" y="2905"/>
              <a:ext cx="802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9428 w 19428"/>
                <a:gd name="T1" fmla="*/ 9440 h 21600"/>
                <a:gd name="T2" fmla="*/ 0 w 19428"/>
                <a:gd name="T3" fmla="*/ 21600 h 21600"/>
                <a:gd name="T4" fmla="*/ 0 w 1942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28" h="21600" fill="none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</a:path>
                <a:path w="19428" h="21600" stroke="0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5709" name="Line 125"/>
          <p:cNvSpPr>
            <a:spLocks noChangeShapeType="1"/>
          </p:cNvSpPr>
          <p:nvPr/>
        </p:nvSpPr>
        <p:spPr bwMode="auto">
          <a:xfrm flipH="1">
            <a:off x="7866089" y="3860678"/>
            <a:ext cx="510966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699" name="Line 115"/>
          <p:cNvSpPr>
            <a:spLocks noChangeShapeType="1"/>
          </p:cNvSpPr>
          <p:nvPr/>
        </p:nvSpPr>
        <p:spPr bwMode="auto">
          <a:xfrm>
            <a:off x="3453151" y="5155158"/>
            <a:ext cx="5491550" cy="28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912138" y="631333"/>
            <a:ext cx="10337562" cy="706438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>
                <a:effectLst/>
              </a:rPr>
              <a:t>Standard Normal Probability Distribution</a:t>
            </a:r>
            <a:endParaRPr lang="en-US" dirty="0">
              <a:effectLst/>
            </a:endParaRPr>
          </a:p>
        </p:txBody>
      </p:sp>
      <p:sp>
        <p:nvSpPr>
          <p:cNvPr id="195716" name="Line 132"/>
          <p:cNvSpPr>
            <a:spLocks noChangeShapeType="1"/>
          </p:cNvSpPr>
          <p:nvPr/>
        </p:nvSpPr>
        <p:spPr bwMode="auto">
          <a:xfrm>
            <a:off x="7560435" y="4849690"/>
            <a:ext cx="0" cy="450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ChangeArrowheads="1"/>
          </p:cNvSpPr>
          <p:nvPr/>
        </p:nvSpPr>
        <p:spPr bwMode="auto">
          <a:xfrm>
            <a:off x="929359" y="1152299"/>
            <a:ext cx="10337562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Solving for the Reorder Point</a:t>
            </a:r>
          </a:p>
        </p:txBody>
      </p:sp>
      <p:sp>
        <p:nvSpPr>
          <p:cNvPr id="243804" name="Rectangle 92"/>
          <p:cNvSpPr>
            <a:spLocks noChangeArrowheads="1"/>
          </p:cNvSpPr>
          <p:nvPr/>
        </p:nvSpPr>
        <p:spPr bwMode="auto">
          <a:xfrm>
            <a:off x="1469556" y="1496159"/>
            <a:ext cx="9974396" cy="93051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marL="1090613" indent="-1090613" algn="l"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Step 1:  Find the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z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-value that cuts off an area of .05 in the right tail of the standard normal distribution.</a:t>
            </a:r>
          </a:p>
        </p:txBody>
      </p:sp>
      <p:sp>
        <p:nvSpPr>
          <p:cNvPr id="243805" name="Oval 93"/>
          <p:cNvSpPr>
            <a:spLocks noChangeArrowheads="1"/>
          </p:cNvSpPr>
          <p:nvPr/>
        </p:nvSpPr>
        <p:spPr bwMode="auto">
          <a:xfrm>
            <a:off x="5772650" y="2408486"/>
            <a:ext cx="2077647" cy="428625"/>
          </a:xfrm>
          <a:prstGeom prst="ellips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150"/>
          <p:cNvGrpSpPr>
            <a:grpSpLocks/>
          </p:cNvGrpSpPr>
          <p:nvPr/>
        </p:nvGrpSpPr>
        <p:grpSpPr bwMode="auto">
          <a:xfrm>
            <a:off x="1463222" y="2460873"/>
            <a:ext cx="9982842" cy="2781300"/>
            <a:chOff x="693" y="1912"/>
            <a:chExt cx="4728" cy="1752"/>
          </a:xfrm>
        </p:grpSpPr>
        <p:sp>
          <p:nvSpPr>
            <p:cNvPr id="243820" name="Rectangle 6"/>
            <p:cNvSpPr>
              <a:spLocks noChangeArrowheads="1"/>
            </p:cNvSpPr>
            <p:nvPr/>
          </p:nvSpPr>
          <p:spPr bwMode="auto">
            <a:xfrm>
              <a:off x="693" y="1912"/>
              <a:ext cx="4728" cy="12"/>
            </a:xfrm>
            <a:prstGeom prst="rect">
              <a:avLst/>
            </a:prstGeom>
            <a:solidFill>
              <a:srgbClr val="3C3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21" name="Rectangle 7"/>
            <p:cNvSpPr>
              <a:spLocks noChangeArrowheads="1"/>
            </p:cNvSpPr>
            <p:nvPr/>
          </p:nvSpPr>
          <p:spPr bwMode="auto">
            <a:xfrm>
              <a:off x="693" y="1924"/>
              <a:ext cx="4728" cy="12"/>
            </a:xfrm>
            <a:prstGeom prst="rect">
              <a:avLst/>
            </a:prstGeom>
            <a:solidFill>
              <a:srgbClr val="3C3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22" name="Rectangle 8"/>
            <p:cNvSpPr>
              <a:spLocks noChangeArrowheads="1"/>
            </p:cNvSpPr>
            <p:nvPr/>
          </p:nvSpPr>
          <p:spPr bwMode="auto">
            <a:xfrm>
              <a:off x="693" y="1936"/>
              <a:ext cx="4728" cy="12"/>
            </a:xfrm>
            <a:prstGeom prst="rect">
              <a:avLst/>
            </a:prstGeom>
            <a:solidFill>
              <a:srgbClr val="3C3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23" name="Rectangle 9"/>
            <p:cNvSpPr>
              <a:spLocks noChangeArrowheads="1"/>
            </p:cNvSpPr>
            <p:nvPr/>
          </p:nvSpPr>
          <p:spPr bwMode="auto">
            <a:xfrm>
              <a:off x="693" y="1948"/>
              <a:ext cx="4728" cy="12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24" name="Rectangle 10"/>
            <p:cNvSpPr>
              <a:spLocks noChangeArrowheads="1"/>
            </p:cNvSpPr>
            <p:nvPr/>
          </p:nvSpPr>
          <p:spPr bwMode="auto">
            <a:xfrm>
              <a:off x="693" y="1960"/>
              <a:ext cx="4728" cy="12"/>
            </a:xfrm>
            <a:prstGeom prst="rect">
              <a:avLst/>
            </a:prstGeom>
            <a:solidFill>
              <a:srgbClr val="3E3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25" name="Rectangle 11"/>
            <p:cNvSpPr>
              <a:spLocks noChangeArrowheads="1"/>
            </p:cNvSpPr>
            <p:nvPr/>
          </p:nvSpPr>
          <p:spPr bwMode="auto">
            <a:xfrm>
              <a:off x="693" y="1972"/>
              <a:ext cx="4728" cy="12"/>
            </a:xfrm>
            <a:prstGeom prst="rect">
              <a:avLst/>
            </a:prstGeom>
            <a:solidFill>
              <a:srgbClr val="3E3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26" name="Rectangle 12"/>
            <p:cNvSpPr>
              <a:spLocks noChangeArrowheads="1"/>
            </p:cNvSpPr>
            <p:nvPr/>
          </p:nvSpPr>
          <p:spPr bwMode="auto">
            <a:xfrm>
              <a:off x="693" y="1984"/>
              <a:ext cx="4728" cy="12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27" name="Rectangle 13"/>
            <p:cNvSpPr>
              <a:spLocks noChangeArrowheads="1"/>
            </p:cNvSpPr>
            <p:nvPr/>
          </p:nvSpPr>
          <p:spPr bwMode="auto">
            <a:xfrm>
              <a:off x="693" y="1996"/>
              <a:ext cx="4728" cy="12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28" name="Rectangle 14"/>
            <p:cNvSpPr>
              <a:spLocks noChangeArrowheads="1"/>
            </p:cNvSpPr>
            <p:nvPr/>
          </p:nvSpPr>
          <p:spPr bwMode="auto">
            <a:xfrm>
              <a:off x="693" y="2008"/>
              <a:ext cx="4728" cy="12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29" name="Rectangle 15"/>
            <p:cNvSpPr>
              <a:spLocks noChangeArrowheads="1"/>
            </p:cNvSpPr>
            <p:nvPr/>
          </p:nvSpPr>
          <p:spPr bwMode="auto">
            <a:xfrm>
              <a:off x="693" y="2020"/>
              <a:ext cx="4728" cy="12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30" name="Rectangle 16"/>
            <p:cNvSpPr>
              <a:spLocks noChangeArrowheads="1"/>
            </p:cNvSpPr>
            <p:nvPr/>
          </p:nvSpPr>
          <p:spPr bwMode="auto">
            <a:xfrm>
              <a:off x="693" y="2032"/>
              <a:ext cx="4728" cy="12"/>
            </a:xfrm>
            <a:prstGeom prst="rect">
              <a:avLst/>
            </a:pr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31" name="Rectangle 17"/>
            <p:cNvSpPr>
              <a:spLocks noChangeArrowheads="1"/>
            </p:cNvSpPr>
            <p:nvPr/>
          </p:nvSpPr>
          <p:spPr bwMode="auto">
            <a:xfrm>
              <a:off x="693" y="2044"/>
              <a:ext cx="4728" cy="12"/>
            </a:xfrm>
            <a:prstGeom prst="rect">
              <a:avLst/>
            </a:pr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32" name="Rectangle 18"/>
            <p:cNvSpPr>
              <a:spLocks noChangeArrowheads="1"/>
            </p:cNvSpPr>
            <p:nvPr/>
          </p:nvSpPr>
          <p:spPr bwMode="auto">
            <a:xfrm>
              <a:off x="693" y="2056"/>
              <a:ext cx="4728" cy="12"/>
            </a:xfrm>
            <a:prstGeom prst="rect">
              <a:avLst/>
            </a:pr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33" name="Rectangle 19"/>
            <p:cNvSpPr>
              <a:spLocks noChangeArrowheads="1"/>
            </p:cNvSpPr>
            <p:nvPr/>
          </p:nvSpPr>
          <p:spPr bwMode="auto">
            <a:xfrm>
              <a:off x="693" y="2068"/>
              <a:ext cx="4728" cy="1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34" name="Rectangle 20"/>
            <p:cNvSpPr>
              <a:spLocks noChangeArrowheads="1"/>
            </p:cNvSpPr>
            <p:nvPr/>
          </p:nvSpPr>
          <p:spPr bwMode="auto">
            <a:xfrm>
              <a:off x="693" y="2080"/>
              <a:ext cx="4728" cy="12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35" name="Rectangle 21"/>
            <p:cNvSpPr>
              <a:spLocks noChangeArrowheads="1"/>
            </p:cNvSpPr>
            <p:nvPr/>
          </p:nvSpPr>
          <p:spPr bwMode="auto">
            <a:xfrm>
              <a:off x="693" y="2092"/>
              <a:ext cx="4728" cy="12"/>
            </a:xfrm>
            <a:prstGeom prst="rect">
              <a:avLst/>
            </a:pr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36" name="Rectangle 22"/>
            <p:cNvSpPr>
              <a:spLocks noChangeArrowheads="1"/>
            </p:cNvSpPr>
            <p:nvPr/>
          </p:nvSpPr>
          <p:spPr bwMode="auto">
            <a:xfrm>
              <a:off x="693" y="2104"/>
              <a:ext cx="4728" cy="12"/>
            </a:xfrm>
            <a:prstGeom prst="rect">
              <a:avLst/>
            </a:prstGeom>
            <a:solidFill>
              <a:srgbClr val="48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37" name="Rectangle 23"/>
            <p:cNvSpPr>
              <a:spLocks noChangeArrowheads="1"/>
            </p:cNvSpPr>
            <p:nvPr/>
          </p:nvSpPr>
          <p:spPr bwMode="auto">
            <a:xfrm>
              <a:off x="693" y="2116"/>
              <a:ext cx="4728" cy="18"/>
            </a:xfrm>
            <a:prstGeom prst="rect">
              <a:avLst/>
            </a:pr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38" name="Rectangle 24"/>
            <p:cNvSpPr>
              <a:spLocks noChangeArrowheads="1"/>
            </p:cNvSpPr>
            <p:nvPr/>
          </p:nvSpPr>
          <p:spPr bwMode="auto">
            <a:xfrm>
              <a:off x="693" y="2134"/>
              <a:ext cx="4728" cy="12"/>
            </a:xfrm>
            <a:prstGeom prst="rect">
              <a:avLst/>
            </a:pr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39" name="Rectangle 25"/>
            <p:cNvSpPr>
              <a:spLocks noChangeArrowheads="1"/>
            </p:cNvSpPr>
            <p:nvPr/>
          </p:nvSpPr>
          <p:spPr bwMode="auto">
            <a:xfrm>
              <a:off x="693" y="2146"/>
              <a:ext cx="4728" cy="12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40" name="Rectangle 26"/>
            <p:cNvSpPr>
              <a:spLocks noChangeArrowheads="1"/>
            </p:cNvSpPr>
            <p:nvPr/>
          </p:nvSpPr>
          <p:spPr bwMode="auto">
            <a:xfrm>
              <a:off x="693" y="2158"/>
              <a:ext cx="4728" cy="12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41" name="Rectangle 27"/>
            <p:cNvSpPr>
              <a:spLocks noChangeArrowheads="1"/>
            </p:cNvSpPr>
            <p:nvPr/>
          </p:nvSpPr>
          <p:spPr bwMode="auto">
            <a:xfrm>
              <a:off x="693" y="2170"/>
              <a:ext cx="4728" cy="12"/>
            </a:xfrm>
            <a:prstGeom prst="rect">
              <a:avLst/>
            </a:prstGeom>
            <a:solidFill>
              <a:srgbClr val="4F4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42" name="Rectangle 28"/>
            <p:cNvSpPr>
              <a:spLocks noChangeArrowheads="1"/>
            </p:cNvSpPr>
            <p:nvPr/>
          </p:nvSpPr>
          <p:spPr bwMode="auto">
            <a:xfrm>
              <a:off x="693" y="2182"/>
              <a:ext cx="4728" cy="12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43" name="Rectangle 29"/>
            <p:cNvSpPr>
              <a:spLocks noChangeArrowheads="1"/>
            </p:cNvSpPr>
            <p:nvPr/>
          </p:nvSpPr>
          <p:spPr bwMode="auto">
            <a:xfrm>
              <a:off x="693" y="2194"/>
              <a:ext cx="4728" cy="12"/>
            </a:xfrm>
            <a:prstGeom prst="rect">
              <a:avLst/>
            </a:pr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44" name="Rectangle 30"/>
            <p:cNvSpPr>
              <a:spLocks noChangeArrowheads="1"/>
            </p:cNvSpPr>
            <p:nvPr/>
          </p:nvSpPr>
          <p:spPr bwMode="auto">
            <a:xfrm>
              <a:off x="693" y="2206"/>
              <a:ext cx="4728" cy="12"/>
            </a:xfrm>
            <a:prstGeom prst="rect">
              <a:avLst/>
            </a:prstGeom>
            <a:solidFill>
              <a:srgbClr val="535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45" name="Rectangle 31"/>
            <p:cNvSpPr>
              <a:spLocks noChangeArrowheads="1"/>
            </p:cNvSpPr>
            <p:nvPr/>
          </p:nvSpPr>
          <p:spPr bwMode="auto">
            <a:xfrm>
              <a:off x="693" y="2218"/>
              <a:ext cx="4728" cy="12"/>
            </a:xfrm>
            <a:prstGeom prst="rect">
              <a:avLst/>
            </a:pr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46" name="Rectangle 32"/>
            <p:cNvSpPr>
              <a:spLocks noChangeArrowheads="1"/>
            </p:cNvSpPr>
            <p:nvPr/>
          </p:nvSpPr>
          <p:spPr bwMode="auto">
            <a:xfrm>
              <a:off x="693" y="2230"/>
              <a:ext cx="4728" cy="12"/>
            </a:xfrm>
            <a:prstGeom prst="rect">
              <a:avLst/>
            </a:prstGeom>
            <a:solidFill>
              <a:srgbClr val="565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47" name="Rectangle 33"/>
            <p:cNvSpPr>
              <a:spLocks noChangeArrowheads="1"/>
            </p:cNvSpPr>
            <p:nvPr/>
          </p:nvSpPr>
          <p:spPr bwMode="auto">
            <a:xfrm>
              <a:off x="693" y="2242"/>
              <a:ext cx="4728" cy="12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48" name="Rectangle 34"/>
            <p:cNvSpPr>
              <a:spLocks noChangeArrowheads="1"/>
            </p:cNvSpPr>
            <p:nvPr/>
          </p:nvSpPr>
          <p:spPr bwMode="auto">
            <a:xfrm>
              <a:off x="693" y="2254"/>
              <a:ext cx="4728" cy="12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49" name="Rectangle 35"/>
            <p:cNvSpPr>
              <a:spLocks noChangeArrowheads="1"/>
            </p:cNvSpPr>
            <p:nvPr/>
          </p:nvSpPr>
          <p:spPr bwMode="auto">
            <a:xfrm>
              <a:off x="693" y="2266"/>
              <a:ext cx="4728" cy="12"/>
            </a:xfrm>
            <a:prstGeom prst="rect">
              <a:avLst/>
            </a:prstGeom>
            <a:solidFill>
              <a:srgbClr val="5B5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50" name="Rectangle 36"/>
            <p:cNvSpPr>
              <a:spLocks noChangeArrowheads="1"/>
            </p:cNvSpPr>
            <p:nvPr/>
          </p:nvSpPr>
          <p:spPr bwMode="auto">
            <a:xfrm>
              <a:off x="693" y="2278"/>
              <a:ext cx="4728" cy="12"/>
            </a:xfrm>
            <a:prstGeom prst="rect">
              <a:avLst/>
            </a:prstGeom>
            <a:solidFill>
              <a:srgbClr val="5D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51" name="Rectangle 37"/>
            <p:cNvSpPr>
              <a:spLocks noChangeArrowheads="1"/>
            </p:cNvSpPr>
            <p:nvPr/>
          </p:nvSpPr>
          <p:spPr bwMode="auto">
            <a:xfrm>
              <a:off x="693" y="2290"/>
              <a:ext cx="4728" cy="12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52" name="Rectangle 38"/>
            <p:cNvSpPr>
              <a:spLocks noChangeArrowheads="1"/>
            </p:cNvSpPr>
            <p:nvPr/>
          </p:nvSpPr>
          <p:spPr bwMode="auto">
            <a:xfrm>
              <a:off x="693" y="2302"/>
              <a:ext cx="4728" cy="12"/>
            </a:xfrm>
            <a:prstGeom prst="rect">
              <a:avLst/>
            </a:pr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53" name="Rectangle 39"/>
            <p:cNvSpPr>
              <a:spLocks noChangeArrowheads="1"/>
            </p:cNvSpPr>
            <p:nvPr/>
          </p:nvSpPr>
          <p:spPr bwMode="auto">
            <a:xfrm>
              <a:off x="693" y="2314"/>
              <a:ext cx="4728" cy="12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54" name="Rectangle 40"/>
            <p:cNvSpPr>
              <a:spLocks noChangeArrowheads="1"/>
            </p:cNvSpPr>
            <p:nvPr/>
          </p:nvSpPr>
          <p:spPr bwMode="auto">
            <a:xfrm>
              <a:off x="693" y="2326"/>
              <a:ext cx="4728" cy="12"/>
            </a:xfrm>
            <a:prstGeom prst="rect">
              <a:avLst/>
            </a:prstGeom>
            <a:solidFill>
              <a:srgbClr val="636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55" name="Rectangle 41"/>
            <p:cNvSpPr>
              <a:spLocks noChangeArrowheads="1"/>
            </p:cNvSpPr>
            <p:nvPr/>
          </p:nvSpPr>
          <p:spPr bwMode="auto">
            <a:xfrm>
              <a:off x="693" y="2338"/>
              <a:ext cx="4728" cy="12"/>
            </a:xfrm>
            <a:prstGeom prst="rect">
              <a:avLst/>
            </a:prstGeom>
            <a:solidFill>
              <a:srgbClr val="6565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56" name="Rectangle 42"/>
            <p:cNvSpPr>
              <a:spLocks noChangeArrowheads="1"/>
            </p:cNvSpPr>
            <p:nvPr/>
          </p:nvSpPr>
          <p:spPr bwMode="auto">
            <a:xfrm>
              <a:off x="693" y="2350"/>
              <a:ext cx="4728" cy="12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57" name="Rectangle 43"/>
            <p:cNvSpPr>
              <a:spLocks noChangeArrowheads="1"/>
            </p:cNvSpPr>
            <p:nvPr/>
          </p:nvSpPr>
          <p:spPr bwMode="auto">
            <a:xfrm>
              <a:off x="693" y="2362"/>
              <a:ext cx="4728" cy="12"/>
            </a:xfrm>
            <a:prstGeom prst="rect">
              <a:avLst/>
            </a:prstGeom>
            <a:solidFill>
              <a:srgbClr val="68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58" name="Rectangle 44"/>
            <p:cNvSpPr>
              <a:spLocks noChangeArrowheads="1"/>
            </p:cNvSpPr>
            <p:nvPr/>
          </p:nvSpPr>
          <p:spPr bwMode="auto">
            <a:xfrm>
              <a:off x="693" y="2374"/>
              <a:ext cx="4728" cy="12"/>
            </a:xfrm>
            <a:prstGeom prst="rect">
              <a:avLst/>
            </a:prstGeom>
            <a:solidFill>
              <a:srgbClr val="69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59" name="Rectangle 45"/>
            <p:cNvSpPr>
              <a:spLocks noChangeArrowheads="1"/>
            </p:cNvSpPr>
            <p:nvPr/>
          </p:nvSpPr>
          <p:spPr bwMode="auto">
            <a:xfrm>
              <a:off x="693" y="2386"/>
              <a:ext cx="4728" cy="12"/>
            </a:xfrm>
            <a:prstGeom prst="rect">
              <a:avLst/>
            </a:pr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60" name="Rectangle 46"/>
            <p:cNvSpPr>
              <a:spLocks noChangeArrowheads="1"/>
            </p:cNvSpPr>
            <p:nvPr/>
          </p:nvSpPr>
          <p:spPr bwMode="auto">
            <a:xfrm>
              <a:off x="693" y="2398"/>
              <a:ext cx="4728" cy="12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61" name="Rectangle 47"/>
            <p:cNvSpPr>
              <a:spLocks noChangeArrowheads="1"/>
            </p:cNvSpPr>
            <p:nvPr/>
          </p:nvSpPr>
          <p:spPr bwMode="auto">
            <a:xfrm>
              <a:off x="693" y="2410"/>
              <a:ext cx="4728" cy="12"/>
            </a:xfrm>
            <a:prstGeom prst="rect">
              <a:avLst/>
            </a:pr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62" name="Rectangle 48"/>
            <p:cNvSpPr>
              <a:spLocks noChangeArrowheads="1"/>
            </p:cNvSpPr>
            <p:nvPr/>
          </p:nvSpPr>
          <p:spPr bwMode="auto">
            <a:xfrm>
              <a:off x="693" y="2422"/>
              <a:ext cx="4728" cy="12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63" name="Rectangle 49"/>
            <p:cNvSpPr>
              <a:spLocks noChangeArrowheads="1"/>
            </p:cNvSpPr>
            <p:nvPr/>
          </p:nvSpPr>
          <p:spPr bwMode="auto">
            <a:xfrm>
              <a:off x="693" y="2434"/>
              <a:ext cx="4728" cy="12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64" name="Rectangle 50"/>
            <p:cNvSpPr>
              <a:spLocks noChangeArrowheads="1"/>
            </p:cNvSpPr>
            <p:nvPr/>
          </p:nvSpPr>
          <p:spPr bwMode="auto">
            <a:xfrm>
              <a:off x="693" y="2446"/>
              <a:ext cx="4728" cy="12"/>
            </a:xfrm>
            <a:prstGeom prst="rect">
              <a:avLst/>
            </a:prstGeom>
            <a:solidFill>
              <a:srgbClr val="71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65" name="Rectangle 51"/>
            <p:cNvSpPr>
              <a:spLocks noChangeArrowheads="1"/>
            </p:cNvSpPr>
            <p:nvPr/>
          </p:nvSpPr>
          <p:spPr bwMode="auto">
            <a:xfrm>
              <a:off x="693" y="2458"/>
              <a:ext cx="4728" cy="12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66" name="Rectangle 52"/>
            <p:cNvSpPr>
              <a:spLocks noChangeArrowheads="1"/>
            </p:cNvSpPr>
            <p:nvPr/>
          </p:nvSpPr>
          <p:spPr bwMode="auto">
            <a:xfrm>
              <a:off x="693" y="2470"/>
              <a:ext cx="4728" cy="12"/>
            </a:xfrm>
            <a:prstGeom prst="rect">
              <a:avLst/>
            </a:prstGeom>
            <a:solidFill>
              <a:srgbClr val="7474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67" name="Rectangle 53"/>
            <p:cNvSpPr>
              <a:spLocks noChangeArrowheads="1"/>
            </p:cNvSpPr>
            <p:nvPr/>
          </p:nvSpPr>
          <p:spPr bwMode="auto">
            <a:xfrm>
              <a:off x="693" y="2482"/>
              <a:ext cx="4728" cy="12"/>
            </a:xfrm>
            <a:prstGeom prst="rect">
              <a:avLst/>
            </a:pr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68" name="Rectangle 54"/>
            <p:cNvSpPr>
              <a:spLocks noChangeArrowheads="1"/>
            </p:cNvSpPr>
            <p:nvPr/>
          </p:nvSpPr>
          <p:spPr bwMode="auto">
            <a:xfrm>
              <a:off x="693" y="2494"/>
              <a:ext cx="4728" cy="12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69" name="Rectangle 55"/>
            <p:cNvSpPr>
              <a:spLocks noChangeArrowheads="1"/>
            </p:cNvSpPr>
            <p:nvPr/>
          </p:nvSpPr>
          <p:spPr bwMode="auto">
            <a:xfrm>
              <a:off x="693" y="2506"/>
              <a:ext cx="4728" cy="1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70" name="Rectangle 56"/>
            <p:cNvSpPr>
              <a:spLocks noChangeArrowheads="1"/>
            </p:cNvSpPr>
            <p:nvPr/>
          </p:nvSpPr>
          <p:spPr bwMode="auto">
            <a:xfrm>
              <a:off x="693" y="2518"/>
              <a:ext cx="4728" cy="12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71" name="Rectangle 57"/>
            <p:cNvSpPr>
              <a:spLocks noChangeArrowheads="1"/>
            </p:cNvSpPr>
            <p:nvPr/>
          </p:nvSpPr>
          <p:spPr bwMode="auto">
            <a:xfrm>
              <a:off x="693" y="2530"/>
              <a:ext cx="4728" cy="12"/>
            </a:xfrm>
            <a:prstGeom prst="rect">
              <a:avLst/>
            </a:prstGeom>
            <a:solidFill>
              <a:srgbClr val="79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72" name="Rectangle 58"/>
            <p:cNvSpPr>
              <a:spLocks noChangeArrowheads="1"/>
            </p:cNvSpPr>
            <p:nvPr/>
          </p:nvSpPr>
          <p:spPr bwMode="auto">
            <a:xfrm>
              <a:off x="693" y="2542"/>
              <a:ext cx="4728" cy="12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73" name="Rectangle 59"/>
            <p:cNvSpPr>
              <a:spLocks noChangeArrowheads="1"/>
            </p:cNvSpPr>
            <p:nvPr/>
          </p:nvSpPr>
          <p:spPr bwMode="auto">
            <a:xfrm>
              <a:off x="693" y="2554"/>
              <a:ext cx="4728" cy="18"/>
            </a:xfrm>
            <a:prstGeom prst="rect">
              <a:avLst/>
            </a:prstGeom>
            <a:solidFill>
              <a:srgbClr val="7B7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74" name="Rectangle 60"/>
            <p:cNvSpPr>
              <a:spLocks noChangeArrowheads="1"/>
            </p:cNvSpPr>
            <p:nvPr/>
          </p:nvSpPr>
          <p:spPr bwMode="auto">
            <a:xfrm>
              <a:off x="693" y="2572"/>
              <a:ext cx="4728" cy="12"/>
            </a:xfrm>
            <a:prstGeom prst="rect">
              <a:avLst/>
            </a:prstGeom>
            <a:solidFill>
              <a:srgbClr val="7B7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75" name="Rectangle 61"/>
            <p:cNvSpPr>
              <a:spLocks noChangeArrowheads="1"/>
            </p:cNvSpPr>
            <p:nvPr/>
          </p:nvSpPr>
          <p:spPr bwMode="auto">
            <a:xfrm>
              <a:off x="693" y="2584"/>
              <a:ext cx="4728" cy="12"/>
            </a:xfrm>
            <a:prstGeom prst="rect">
              <a:avLst/>
            </a:pr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76" name="Rectangle 62"/>
            <p:cNvSpPr>
              <a:spLocks noChangeArrowheads="1"/>
            </p:cNvSpPr>
            <p:nvPr/>
          </p:nvSpPr>
          <p:spPr bwMode="auto">
            <a:xfrm>
              <a:off x="693" y="2596"/>
              <a:ext cx="4728" cy="12"/>
            </a:xfrm>
            <a:prstGeom prst="rect">
              <a:avLst/>
            </a:prstGeom>
            <a:solidFill>
              <a:srgbClr val="7D7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77" name="Rectangle 63"/>
            <p:cNvSpPr>
              <a:spLocks noChangeArrowheads="1"/>
            </p:cNvSpPr>
            <p:nvPr/>
          </p:nvSpPr>
          <p:spPr bwMode="auto">
            <a:xfrm>
              <a:off x="693" y="2608"/>
              <a:ext cx="4728" cy="12"/>
            </a:xfrm>
            <a:prstGeom prst="rect">
              <a:avLst/>
            </a:prstGeom>
            <a:solidFill>
              <a:srgbClr val="7D7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78" name="Rectangle 64"/>
            <p:cNvSpPr>
              <a:spLocks noChangeArrowheads="1"/>
            </p:cNvSpPr>
            <p:nvPr/>
          </p:nvSpPr>
          <p:spPr bwMode="auto">
            <a:xfrm>
              <a:off x="693" y="2620"/>
              <a:ext cx="4728" cy="12"/>
            </a:xfrm>
            <a:prstGeom prst="rect">
              <a:avLst/>
            </a:prstGeom>
            <a:solidFill>
              <a:srgbClr val="7E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79" name="Rectangle 65"/>
            <p:cNvSpPr>
              <a:spLocks noChangeArrowheads="1"/>
            </p:cNvSpPr>
            <p:nvPr/>
          </p:nvSpPr>
          <p:spPr bwMode="auto">
            <a:xfrm>
              <a:off x="693" y="2632"/>
              <a:ext cx="4728" cy="1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80" name="Rectangle 66"/>
            <p:cNvSpPr>
              <a:spLocks noChangeArrowheads="1"/>
            </p:cNvSpPr>
            <p:nvPr/>
          </p:nvSpPr>
          <p:spPr bwMode="auto">
            <a:xfrm>
              <a:off x="693" y="2644"/>
              <a:ext cx="4728" cy="1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81" name="Rectangle 67"/>
            <p:cNvSpPr>
              <a:spLocks noChangeArrowheads="1"/>
            </p:cNvSpPr>
            <p:nvPr/>
          </p:nvSpPr>
          <p:spPr bwMode="auto">
            <a:xfrm>
              <a:off x="693" y="2656"/>
              <a:ext cx="4728" cy="1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82" name="Rectangle 68"/>
            <p:cNvSpPr>
              <a:spLocks noChangeArrowheads="1"/>
            </p:cNvSpPr>
            <p:nvPr/>
          </p:nvSpPr>
          <p:spPr bwMode="auto">
            <a:xfrm>
              <a:off x="693" y="2668"/>
              <a:ext cx="4728" cy="1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83" name="Rectangle 69"/>
            <p:cNvSpPr>
              <a:spLocks noChangeArrowheads="1"/>
            </p:cNvSpPr>
            <p:nvPr/>
          </p:nvSpPr>
          <p:spPr bwMode="auto">
            <a:xfrm>
              <a:off x="693" y="2680"/>
              <a:ext cx="4728" cy="1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84" name="Rectangle 70"/>
            <p:cNvSpPr>
              <a:spLocks noChangeArrowheads="1"/>
            </p:cNvSpPr>
            <p:nvPr/>
          </p:nvSpPr>
          <p:spPr bwMode="auto">
            <a:xfrm>
              <a:off x="693" y="2692"/>
              <a:ext cx="4728" cy="12"/>
            </a:xfrm>
            <a:prstGeom prst="rect">
              <a:avLst/>
            </a:prstGeom>
            <a:solidFill>
              <a:srgbClr val="81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85" name="Rectangle 71"/>
            <p:cNvSpPr>
              <a:spLocks noChangeArrowheads="1"/>
            </p:cNvSpPr>
            <p:nvPr/>
          </p:nvSpPr>
          <p:spPr bwMode="auto">
            <a:xfrm>
              <a:off x="693" y="2704"/>
              <a:ext cx="4728" cy="12"/>
            </a:xfrm>
            <a:prstGeom prst="rect">
              <a:avLst/>
            </a:prstGeom>
            <a:solidFill>
              <a:srgbClr val="81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86" name="Rectangle 72"/>
            <p:cNvSpPr>
              <a:spLocks noChangeArrowheads="1"/>
            </p:cNvSpPr>
            <p:nvPr/>
          </p:nvSpPr>
          <p:spPr bwMode="auto">
            <a:xfrm>
              <a:off x="693" y="2716"/>
              <a:ext cx="4728" cy="12"/>
            </a:xfrm>
            <a:prstGeom prst="rect">
              <a:avLst/>
            </a:prstGeom>
            <a:solidFill>
              <a:srgbClr val="81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87" name="Rectangle 73"/>
            <p:cNvSpPr>
              <a:spLocks noChangeArrowheads="1"/>
            </p:cNvSpPr>
            <p:nvPr/>
          </p:nvSpPr>
          <p:spPr bwMode="auto">
            <a:xfrm>
              <a:off x="693" y="2728"/>
              <a:ext cx="4728" cy="12"/>
            </a:xfrm>
            <a:prstGeom prst="rect">
              <a:avLst/>
            </a:pr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88" name="Rectangle 74"/>
            <p:cNvSpPr>
              <a:spLocks noChangeArrowheads="1"/>
            </p:cNvSpPr>
            <p:nvPr/>
          </p:nvSpPr>
          <p:spPr bwMode="auto">
            <a:xfrm>
              <a:off x="693" y="2740"/>
              <a:ext cx="4728" cy="12"/>
            </a:xfrm>
            <a:prstGeom prst="rect">
              <a:avLst/>
            </a:pr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89" name="Rectangle 75"/>
            <p:cNvSpPr>
              <a:spLocks noChangeArrowheads="1"/>
            </p:cNvSpPr>
            <p:nvPr/>
          </p:nvSpPr>
          <p:spPr bwMode="auto">
            <a:xfrm>
              <a:off x="693" y="2752"/>
              <a:ext cx="4728" cy="12"/>
            </a:xfrm>
            <a:prstGeom prst="rect">
              <a:avLst/>
            </a:pr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90" name="Rectangle 76"/>
            <p:cNvSpPr>
              <a:spLocks noChangeArrowheads="1"/>
            </p:cNvSpPr>
            <p:nvPr/>
          </p:nvSpPr>
          <p:spPr bwMode="auto">
            <a:xfrm>
              <a:off x="693" y="2764"/>
              <a:ext cx="4728" cy="12"/>
            </a:xfrm>
            <a:prstGeom prst="rect">
              <a:avLst/>
            </a:pr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91" name="Rectangle 77"/>
            <p:cNvSpPr>
              <a:spLocks noChangeArrowheads="1"/>
            </p:cNvSpPr>
            <p:nvPr/>
          </p:nvSpPr>
          <p:spPr bwMode="auto">
            <a:xfrm>
              <a:off x="693" y="2776"/>
              <a:ext cx="4728" cy="12"/>
            </a:xfrm>
            <a:prstGeom prst="rect">
              <a:avLst/>
            </a:prstGeom>
            <a:solidFill>
              <a:srgbClr val="8383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92" name="Rectangle 78"/>
            <p:cNvSpPr>
              <a:spLocks noChangeArrowheads="1"/>
            </p:cNvSpPr>
            <p:nvPr/>
          </p:nvSpPr>
          <p:spPr bwMode="auto">
            <a:xfrm>
              <a:off x="693" y="2788"/>
              <a:ext cx="4728" cy="12"/>
            </a:xfrm>
            <a:prstGeom prst="rect">
              <a:avLst/>
            </a:prstGeom>
            <a:solidFill>
              <a:srgbClr val="8383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93" name="Rectangle 79"/>
            <p:cNvSpPr>
              <a:spLocks noChangeArrowheads="1"/>
            </p:cNvSpPr>
            <p:nvPr/>
          </p:nvSpPr>
          <p:spPr bwMode="auto">
            <a:xfrm>
              <a:off x="693" y="2800"/>
              <a:ext cx="4728" cy="12"/>
            </a:xfrm>
            <a:prstGeom prst="rect">
              <a:avLst/>
            </a:pr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94" name="Rectangle 80"/>
            <p:cNvSpPr>
              <a:spLocks noChangeArrowheads="1"/>
            </p:cNvSpPr>
            <p:nvPr/>
          </p:nvSpPr>
          <p:spPr bwMode="auto">
            <a:xfrm>
              <a:off x="693" y="2812"/>
              <a:ext cx="4728" cy="12"/>
            </a:xfrm>
            <a:prstGeom prst="rect">
              <a:avLst/>
            </a:pr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95" name="Rectangle 81"/>
            <p:cNvSpPr>
              <a:spLocks noChangeArrowheads="1"/>
            </p:cNvSpPr>
            <p:nvPr/>
          </p:nvSpPr>
          <p:spPr bwMode="auto">
            <a:xfrm>
              <a:off x="693" y="2824"/>
              <a:ext cx="4728" cy="12"/>
            </a:xfrm>
            <a:prstGeom prst="rect">
              <a:avLst/>
            </a:pr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96" name="Rectangle 82"/>
            <p:cNvSpPr>
              <a:spLocks noChangeArrowheads="1"/>
            </p:cNvSpPr>
            <p:nvPr/>
          </p:nvSpPr>
          <p:spPr bwMode="auto">
            <a:xfrm>
              <a:off x="693" y="2836"/>
              <a:ext cx="4728" cy="12"/>
            </a:xfrm>
            <a:prstGeom prst="rect">
              <a:avLst/>
            </a:pr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97" name="Rectangle 83"/>
            <p:cNvSpPr>
              <a:spLocks noChangeArrowheads="1"/>
            </p:cNvSpPr>
            <p:nvPr/>
          </p:nvSpPr>
          <p:spPr bwMode="auto">
            <a:xfrm>
              <a:off x="693" y="2848"/>
              <a:ext cx="4728" cy="12"/>
            </a:xfrm>
            <a:prstGeom prst="rect">
              <a:avLst/>
            </a:prstGeom>
            <a:solidFill>
              <a:srgbClr val="81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98" name="Rectangle 84"/>
            <p:cNvSpPr>
              <a:spLocks noChangeArrowheads="1"/>
            </p:cNvSpPr>
            <p:nvPr/>
          </p:nvSpPr>
          <p:spPr bwMode="auto">
            <a:xfrm>
              <a:off x="693" y="2860"/>
              <a:ext cx="4728" cy="12"/>
            </a:xfrm>
            <a:prstGeom prst="rect">
              <a:avLst/>
            </a:prstGeom>
            <a:solidFill>
              <a:srgbClr val="81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99" name="Rectangle 85"/>
            <p:cNvSpPr>
              <a:spLocks noChangeArrowheads="1"/>
            </p:cNvSpPr>
            <p:nvPr/>
          </p:nvSpPr>
          <p:spPr bwMode="auto">
            <a:xfrm>
              <a:off x="693" y="2872"/>
              <a:ext cx="4728" cy="12"/>
            </a:xfrm>
            <a:prstGeom prst="rect">
              <a:avLst/>
            </a:prstGeom>
            <a:solidFill>
              <a:srgbClr val="81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00" name="Rectangle 86"/>
            <p:cNvSpPr>
              <a:spLocks noChangeArrowheads="1"/>
            </p:cNvSpPr>
            <p:nvPr/>
          </p:nvSpPr>
          <p:spPr bwMode="auto">
            <a:xfrm>
              <a:off x="693" y="2884"/>
              <a:ext cx="4728" cy="1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01" name="Rectangle 87"/>
            <p:cNvSpPr>
              <a:spLocks noChangeArrowheads="1"/>
            </p:cNvSpPr>
            <p:nvPr/>
          </p:nvSpPr>
          <p:spPr bwMode="auto">
            <a:xfrm>
              <a:off x="693" y="2896"/>
              <a:ext cx="4728" cy="1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02" name="Rectangle 88"/>
            <p:cNvSpPr>
              <a:spLocks noChangeArrowheads="1"/>
            </p:cNvSpPr>
            <p:nvPr/>
          </p:nvSpPr>
          <p:spPr bwMode="auto">
            <a:xfrm>
              <a:off x="693" y="2908"/>
              <a:ext cx="4728" cy="1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03" name="Rectangle 89"/>
            <p:cNvSpPr>
              <a:spLocks noChangeArrowheads="1"/>
            </p:cNvSpPr>
            <p:nvPr/>
          </p:nvSpPr>
          <p:spPr bwMode="auto">
            <a:xfrm>
              <a:off x="693" y="2920"/>
              <a:ext cx="4728" cy="1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04" name="Rectangle 90"/>
            <p:cNvSpPr>
              <a:spLocks noChangeArrowheads="1"/>
            </p:cNvSpPr>
            <p:nvPr/>
          </p:nvSpPr>
          <p:spPr bwMode="auto">
            <a:xfrm>
              <a:off x="693" y="2932"/>
              <a:ext cx="4728" cy="1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05" name="Rectangle 91"/>
            <p:cNvSpPr>
              <a:spLocks noChangeArrowheads="1"/>
            </p:cNvSpPr>
            <p:nvPr/>
          </p:nvSpPr>
          <p:spPr bwMode="auto">
            <a:xfrm>
              <a:off x="693" y="2944"/>
              <a:ext cx="4728" cy="12"/>
            </a:xfrm>
            <a:prstGeom prst="rect">
              <a:avLst/>
            </a:prstGeom>
            <a:solidFill>
              <a:srgbClr val="7E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06" name="Rectangle 92"/>
            <p:cNvSpPr>
              <a:spLocks noChangeArrowheads="1"/>
            </p:cNvSpPr>
            <p:nvPr/>
          </p:nvSpPr>
          <p:spPr bwMode="auto">
            <a:xfrm>
              <a:off x="693" y="2956"/>
              <a:ext cx="4728" cy="12"/>
            </a:xfrm>
            <a:prstGeom prst="rect">
              <a:avLst/>
            </a:prstGeom>
            <a:solidFill>
              <a:srgbClr val="7D7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07" name="Rectangle 93"/>
            <p:cNvSpPr>
              <a:spLocks noChangeArrowheads="1"/>
            </p:cNvSpPr>
            <p:nvPr/>
          </p:nvSpPr>
          <p:spPr bwMode="auto">
            <a:xfrm>
              <a:off x="693" y="2968"/>
              <a:ext cx="4728" cy="12"/>
            </a:xfrm>
            <a:prstGeom prst="rect">
              <a:avLst/>
            </a:prstGeom>
            <a:solidFill>
              <a:srgbClr val="7D7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08" name="Rectangle 94"/>
            <p:cNvSpPr>
              <a:spLocks noChangeArrowheads="1"/>
            </p:cNvSpPr>
            <p:nvPr/>
          </p:nvSpPr>
          <p:spPr bwMode="auto">
            <a:xfrm>
              <a:off x="693" y="2980"/>
              <a:ext cx="4728" cy="12"/>
            </a:xfrm>
            <a:prstGeom prst="rect">
              <a:avLst/>
            </a:pr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09" name="Rectangle 95"/>
            <p:cNvSpPr>
              <a:spLocks noChangeArrowheads="1"/>
            </p:cNvSpPr>
            <p:nvPr/>
          </p:nvSpPr>
          <p:spPr bwMode="auto">
            <a:xfrm>
              <a:off x="693" y="2992"/>
              <a:ext cx="4728" cy="18"/>
            </a:xfrm>
            <a:prstGeom prst="rect">
              <a:avLst/>
            </a:prstGeom>
            <a:solidFill>
              <a:srgbClr val="7B7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10" name="Rectangle 96"/>
            <p:cNvSpPr>
              <a:spLocks noChangeArrowheads="1"/>
            </p:cNvSpPr>
            <p:nvPr/>
          </p:nvSpPr>
          <p:spPr bwMode="auto">
            <a:xfrm>
              <a:off x="693" y="3010"/>
              <a:ext cx="4728" cy="12"/>
            </a:xfrm>
            <a:prstGeom prst="rect">
              <a:avLst/>
            </a:prstGeom>
            <a:solidFill>
              <a:srgbClr val="7B7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11" name="Rectangle 97"/>
            <p:cNvSpPr>
              <a:spLocks noChangeArrowheads="1"/>
            </p:cNvSpPr>
            <p:nvPr/>
          </p:nvSpPr>
          <p:spPr bwMode="auto">
            <a:xfrm>
              <a:off x="693" y="3022"/>
              <a:ext cx="4728" cy="12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12" name="Rectangle 98"/>
            <p:cNvSpPr>
              <a:spLocks noChangeArrowheads="1"/>
            </p:cNvSpPr>
            <p:nvPr/>
          </p:nvSpPr>
          <p:spPr bwMode="auto">
            <a:xfrm>
              <a:off x="693" y="3034"/>
              <a:ext cx="4728" cy="12"/>
            </a:xfrm>
            <a:prstGeom prst="rect">
              <a:avLst/>
            </a:prstGeom>
            <a:solidFill>
              <a:srgbClr val="79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13" name="Rectangle 99"/>
            <p:cNvSpPr>
              <a:spLocks noChangeArrowheads="1"/>
            </p:cNvSpPr>
            <p:nvPr/>
          </p:nvSpPr>
          <p:spPr bwMode="auto">
            <a:xfrm>
              <a:off x="693" y="3046"/>
              <a:ext cx="4728" cy="12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14" name="Rectangle 100"/>
            <p:cNvSpPr>
              <a:spLocks noChangeArrowheads="1"/>
            </p:cNvSpPr>
            <p:nvPr/>
          </p:nvSpPr>
          <p:spPr bwMode="auto">
            <a:xfrm>
              <a:off x="693" y="3058"/>
              <a:ext cx="4728" cy="1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15" name="Rectangle 101"/>
            <p:cNvSpPr>
              <a:spLocks noChangeArrowheads="1"/>
            </p:cNvSpPr>
            <p:nvPr/>
          </p:nvSpPr>
          <p:spPr bwMode="auto">
            <a:xfrm>
              <a:off x="693" y="3070"/>
              <a:ext cx="4728" cy="12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16" name="Rectangle 102"/>
            <p:cNvSpPr>
              <a:spLocks noChangeArrowheads="1"/>
            </p:cNvSpPr>
            <p:nvPr/>
          </p:nvSpPr>
          <p:spPr bwMode="auto">
            <a:xfrm>
              <a:off x="693" y="3082"/>
              <a:ext cx="4728" cy="12"/>
            </a:xfrm>
            <a:prstGeom prst="rect">
              <a:avLst/>
            </a:pr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17" name="Rectangle 103"/>
            <p:cNvSpPr>
              <a:spLocks noChangeArrowheads="1"/>
            </p:cNvSpPr>
            <p:nvPr/>
          </p:nvSpPr>
          <p:spPr bwMode="auto">
            <a:xfrm>
              <a:off x="693" y="3094"/>
              <a:ext cx="4728" cy="12"/>
            </a:xfrm>
            <a:prstGeom prst="rect">
              <a:avLst/>
            </a:prstGeom>
            <a:solidFill>
              <a:srgbClr val="7474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18" name="Rectangle 104"/>
            <p:cNvSpPr>
              <a:spLocks noChangeArrowheads="1"/>
            </p:cNvSpPr>
            <p:nvPr/>
          </p:nvSpPr>
          <p:spPr bwMode="auto">
            <a:xfrm>
              <a:off x="693" y="3106"/>
              <a:ext cx="4728" cy="12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19" name="Rectangle 105"/>
            <p:cNvSpPr>
              <a:spLocks noChangeArrowheads="1"/>
            </p:cNvSpPr>
            <p:nvPr/>
          </p:nvSpPr>
          <p:spPr bwMode="auto">
            <a:xfrm>
              <a:off x="693" y="3118"/>
              <a:ext cx="4728" cy="12"/>
            </a:xfrm>
            <a:prstGeom prst="rect">
              <a:avLst/>
            </a:prstGeom>
            <a:solidFill>
              <a:srgbClr val="71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20" name="Rectangle 106"/>
            <p:cNvSpPr>
              <a:spLocks noChangeArrowheads="1"/>
            </p:cNvSpPr>
            <p:nvPr/>
          </p:nvSpPr>
          <p:spPr bwMode="auto">
            <a:xfrm>
              <a:off x="693" y="3130"/>
              <a:ext cx="4728" cy="12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21" name="Rectangle 107"/>
            <p:cNvSpPr>
              <a:spLocks noChangeArrowheads="1"/>
            </p:cNvSpPr>
            <p:nvPr/>
          </p:nvSpPr>
          <p:spPr bwMode="auto">
            <a:xfrm>
              <a:off x="693" y="3142"/>
              <a:ext cx="4728" cy="12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22" name="Rectangle 108"/>
            <p:cNvSpPr>
              <a:spLocks noChangeArrowheads="1"/>
            </p:cNvSpPr>
            <p:nvPr/>
          </p:nvSpPr>
          <p:spPr bwMode="auto">
            <a:xfrm>
              <a:off x="693" y="3154"/>
              <a:ext cx="4728" cy="12"/>
            </a:xfrm>
            <a:prstGeom prst="rect">
              <a:avLst/>
            </a:pr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23" name="Rectangle 109"/>
            <p:cNvSpPr>
              <a:spLocks noChangeArrowheads="1"/>
            </p:cNvSpPr>
            <p:nvPr/>
          </p:nvSpPr>
          <p:spPr bwMode="auto">
            <a:xfrm>
              <a:off x="693" y="3166"/>
              <a:ext cx="4728" cy="12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24" name="Rectangle 110"/>
            <p:cNvSpPr>
              <a:spLocks noChangeArrowheads="1"/>
            </p:cNvSpPr>
            <p:nvPr/>
          </p:nvSpPr>
          <p:spPr bwMode="auto">
            <a:xfrm>
              <a:off x="693" y="3178"/>
              <a:ext cx="4728" cy="12"/>
            </a:xfrm>
            <a:prstGeom prst="rect">
              <a:avLst/>
            </a:pr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25" name="Rectangle 111"/>
            <p:cNvSpPr>
              <a:spLocks noChangeArrowheads="1"/>
            </p:cNvSpPr>
            <p:nvPr/>
          </p:nvSpPr>
          <p:spPr bwMode="auto">
            <a:xfrm>
              <a:off x="693" y="3190"/>
              <a:ext cx="4728" cy="12"/>
            </a:xfrm>
            <a:prstGeom prst="rect">
              <a:avLst/>
            </a:prstGeom>
            <a:solidFill>
              <a:srgbClr val="69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26" name="Rectangle 112"/>
            <p:cNvSpPr>
              <a:spLocks noChangeArrowheads="1"/>
            </p:cNvSpPr>
            <p:nvPr/>
          </p:nvSpPr>
          <p:spPr bwMode="auto">
            <a:xfrm>
              <a:off x="693" y="3202"/>
              <a:ext cx="4728" cy="12"/>
            </a:xfrm>
            <a:prstGeom prst="rect">
              <a:avLst/>
            </a:prstGeom>
            <a:solidFill>
              <a:srgbClr val="68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27" name="Rectangle 113"/>
            <p:cNvSpPr>
              <a:spLocks noChangeArrowheads="1"/>
            </p:cNvSpPr>
            <p:nvPr/>
          </p:nvSpPr>
          <p:spPr bwMode="auto">
            <a:xfrm>
              <a:off x="693" y="3214"/>
              <a:ext cx="4728" cy="12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28" name="Rectangle 114"/>
            <p:cNvSpPr>
              <a:spLocks noChangeArrowheads="1"/>
            </p:cNvSpPr>
            <p:nvPr/>
          </p:nvSpPr>
          <p:spPr bwMode="auto">
            <a:xfrm>
              <a:off x="693" y="3226"/>
              <a:ext cx="4728" cy="12"/>
            </a:xfrm>
            <a:prstGeom prst="rect">
              <a:avLst/>
            </a:prstGeom>
            <a:solidFill>
              <a:srgbClr val="6565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29" name="Rectangle 115"/>
            <p:cNvSpPr>
              <a:spLocks noChangeArrowheads="1"/>
            </p:cNvSpPr>
            <p:nvPr/>
          </p:nvSpPr>
          <p:spPr bwMode="auto">
            <a:xfrm>
              <a:off x="693" y="3238"/>
              <a:ext cx="4728" cy="12"/>
            </a:xfrm>
            <a:prstGeom prst="rect">
              <a:avLst/>
            </a:prstGeom>
            <a:solidFill>
              <a:srgbClr val="636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30" name="Rectangle 116"/>
            <p:cNvSpPr>
              <a:spLocks noChangeArrowheads="1"/>
            </p:cNvSpPr>
            <p:nvPr/>
          </p:nvSpPr>
          <p:spPr bwMode="auto">
            <a:xfrm>
              <a:off x="693" y="3250"/>
              <a:ext cx="4728" cy="12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31" name="Rectangle 117"/>
            <p:cNvSpPr>
              <a:spLocks noChangeArrowheads="1"/>
            </p:cNvSpPr>
            <p:nvPr/>
          </p:nvSpPr>
          <p:spPr bwMode="auto">
            <a:xfrm>
              <a:off x="693" y="3262"/>
              <a:ext cx="4728" cy="12"/>
            </a:xfrm>
            <a:prstGeom prst="rect">
              <a:avLst/>
            </a:pr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32" name="Rectangle 118"/>
            <p:cNvSpPr>
              <a:spLocks noChangeArrowheads="1"/>
            </p:cNvSpPr>
            <p:nvPr/>
          </p:nvSpPr>
          <p:spPr bwMode="auto">
            <a:xfrm>
              <a:off x="693" y="3274"/>
              <a:ext cx="4728" cy="12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33" name="Rectangle 119"/>
            <p:cNvSpPr>
              <a:spLocks noChangeArrowheads="1"/>
            </p:cNvSpPr>
            <p:nvPr/>
          </p:nvSpPr>
          <p:spPr bwMode="auto">
            <a:xfrm>
              <a:off x="693" y="3286"/>
              <a:ext cx="4728" cy="12"/>
            </a:xfrm>
            <a:prstGeom prst="rect">
              <a:avLst/>
            </a:prstGeom>
            <a:solidFill>
              <a:srgbClr val="5D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34" name="Rectangle 120"/>
            <p:cNvSpPr>
              <a:spLocks noChangeArrowheads="1"/>
            </p:cNvSpPr>
            <p:nvPr/>
          </p:nvSpPr>
          <p:spPr bwMode="auto">
            <a:xfrm>
              <a:off x="693" y="3298"/>
              <a:ext cx="4728" cy="12"/>
            </a:xfrm>
            <a:prstGeom prst="rect">
              <a:avLst/>
            </a:prstGeom>
            <a:solidFill>
              <a:srgbClr val="5B5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35" name="Rectangle 121"/>
            <p:cNvSpPr>
              <a:spLocks noChangeArrowheads="1"/>
            </p:cNvSpPr>
            <p:nvPr/>
          </p:nvSpPr>
          <p:spPr bwMode="auto">
            <a:xfrm>
              <a:off x="693" y="3310"/>
              <a:ext cx="4728" cy="12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36" name="Rectangle 122"/>
            <p:cNvSpPr>
              <a:spLocks noChangeArrowheads="1"/>
            </p:cNvSpPr>
            <p:nvPr/>
          </p:nvSpPr>
          <p:spPr bwMode="auto">
            <a:xfrm>
              <a:off x="693" y="3322"/>
              <a:ext cx="4728" cy="12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37" name="Rectangle 123"/>
            <p:cNvSpPr>
              <a:spLocks noChangeArrowheads="1"/>
            </p:cNvSpPr>
            <p:nvPr/>
          </p:nvSpPr>
          <p:spPr bwMode="auto">
            <a:xfrm>
              <a:off x="693" y="3334"/>
              <a:ext cx="4728" cy="12"/>
            </a:xfrm>
            <a:prstGeom prst="rect">
              <a:avLst/>
            </a:prstGeom>
            <a:solidFill>
              <a:srgbClr val="565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38" name="Rectangle 124"/>
            <p:cNvSpPr>
              <a:spLocks noChangeArrowheads="1"/>
            </p:cNvSpPr>
            <p:nvPr/>
          </p:nvSpPr>
          <p:spPr bwMode="auto">
            <a:xfrm>
              <a:off x="693" y="3346"/>
              <a:ext cx="4728" cy="12"/>
            </a:xfrm>
            <a:prstGeom prst="rect">
              <a:avLst/>
            </a:pr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39" name="Rectangle 125"/>
            <p:cNvSpPr>
              <a:spLocks noChangeArrowheads="1"/>
            </p:cNvSpPr>
            <p:nvPr/>
          </p:nvSpPr>
          <p:spPr bwMode="auto">
            <a:xfrm>
              <a:off x="693" y="3358"/>
              <a:ext cx="4728" cy="12"/>
            </a:xfrm>
            <a:prstGeom prst="rect">
              <a:avLst/>
            </a:prstGeom>
            <a:solidFill>
              <a:srgbClr val="535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40" name="Rectangle 126"/>
            <p:cNvSpPr>
              <a:spLocks noChangeArrowheads="1"/>
            </p:cNvSpPr>
            <p:nvPr/>
          </p:nvSpPr>
          <p:spPr bwMode="auto">
            <a:xfrm>
              <a:off x="693" y="3370"/>
              <a:ext cx="4728" cy="12"/>
            </a:xfrm>
            <a:prstGeom prst="rect">
              <a:avLst/>
            </a:pr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41" name="Rectangle 127"/>
            <p:cNvSpPr>
              <a:spLocks noChangeArrowheads="1"/>
            </p:cNvSpPr>
            <p:nvPr/>
          </p:nvSpPr>
          <p:spPr bwMode="auto">
            <a:xfrm>
              <a:off x="693" y="3382"/>
              <a:ext cx="4728" cy="12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42" name="Rectangle 128"/>
            <p:cNvSpPr>
              <a:spLocks noChangeArrowheads="1"/>
            </p:cNvSpPr>
            <p:nvPr/>
          </p:nvSpPr>
          <p:spPr bwMode="auto">
            <a:xfrm>
              <a:off x="693" y="3394"/>
              <a:ext cx="4728" cy="12"/>
            </a:xfrm>
            <a:prstGeom prst="rect">
              <a:avLst/>
            </a:prstGeom>
            <a:solidFill>
              <a:srgbClr val="4F4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43" name="Rectangle 129"/>
            <p:cNvSpPr>
              <a:spLocks noChangeArrowheads="1"/>
            </p:cNvSpPr>
            <p:nvPr/>
          </p:nvSpPr>
          <p:spPr bwMode="auto">
            <a:xfrm>
              <a:off x="693" y="3406"/>
              <a:ext cx="4728" cy="12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44" name="Rectangle 130"/>
            <p:cNvSpPr>
              <a:spLocks noChangeArrowheads="1"/>
            </p:cNvSpPr>
            <p:nvPr/>
          </p:nvSpPr>
          <p:spPr bwMode="auto">
            <a:xfrm>
              <a:off x="693" y="3418"/>
              <a:ext cx="4728" cy="12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45" name="Rectangle 131"/>
            <p:cNvSpPr>
              <a:spLocks noChangeArrowheads="1"/>
            </p:cNvSpPr>
            <p:nvPr/>
          </p:nvSpPr>
          <p:spPr bwMode="auto">
            <a:xfrm>
              <a:off x="693" y="3430"/>
              <a:ext cx="4728" cy="18"/>
            </a:xfrm>
            <a:prstGeom prst="rect">
              <a:avLst/>
            </a:pr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46" name="Rectangle 132"/>
            <p:cNvSpPr>
              <a:spLocks noChangeArrowheads="1"/>
            </p:cNvSpPr>
            <p:nvPr/>
          </p:nvSpPr>
          <p:spPr bwMode="auto">
            <a:xfrm>
              <a:off x="693" y="3448"/>
              <a:ext cx="4728" cy="12"/>
            </a:xfrm>
            <a:prstGeom prst="rect">
              <a:avLst/>
            </a:pr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47" name="Rectangle 133"/>
            <p:cNvSpPr>
              <a:spLocks noChangeArrowheads="1"/>
            </p:cNvSpPr>
            <p:nvPr/>
          </p:nvSpPr>
          <p:spPr bwMode="auto">
            <a:xfrm>
              <a:off x="693" y="3460"/>
              <a:ext cx="4728" cy="12"/>
            </a:xfrm>
            <a:prstGeom prst="rect">
              <a:avLst/>
            </a:prstGeom>
            <a:solidFill>
              <a:srgbClr val="48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48" name="Rectangle 134"/>
            <p:cNvSpPr>
              <a:spLocks noChangeArrowheads="1"/>
            </p:cNvSpPr>
            <p:nvPr/>
          </p:nvSpPr>
          <p:spPr bwMode="auto">
            <a:xfrm>
              <a:off x="693" y="3472"/>
              <a:ext cx="4728" cy="12"/>
            </a:xfrm>
            <a:prstGeom prst="rect">
              <a:avLst/>
            </a:pr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49" name="Rectangle 135"/>
            <p:cNvSpPr>
              <a:spLocks noChangeArrowheads="1"/>
            </p:cNvSpPr>
            <p:nvPr/>
          </p:nvSpPr>
          <p:spPr bwMode="auto">
            <a:xfrm>
              <a:off x="693" y="3484"/>
              <a:ext cx="4728" cy="12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50" name="Rectangle 136"/>
            <p:cNvSpPr>
              <a:spLocks noChangeArrowheads="1"/>
            </p:cNvSpPr>
            <p:nvPr/>
          </p:nvSpPr>
          <p:spPr bwMode="auto">
            <a:xfrm>
              <a:off x="693" y="3496"/>
              <a:ext cx="4728" cy="12"/>
            </a:xfrm>
            <a:prstGeom prst="rect">
              <a:avLst/>
            </a:pr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51" name="Rectangle 137"/>
            <p:cNvSpPr>
              <a:spLocks noChangeArrowheads="1"/>
            </p:cNvSpPr>
            <p:nvPr/>
          </p:nvSpPr>
          <p:spPr bwMode="auto">
            <a:xfrm>
              <a:off x="693" y="3508"/>
              <a:ext cx="4728" cy="12"/>
            </a:xfrm>
            <a:prstGeom prst="rect">
              <a:avLst/>
            </a:pr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52" name="Rectangle 138"/>
            <p:cNvSpPr>
              <a:spLocks noChangeArrowheads="1"/>
            </p:cNvSpPr>
            <p:nvPr/>
          </p:nvSpPr>
          <p:spPr bwMode="auto">
            <a:xfrm>
              <a:off x="693" y="3520"/>
              <a:ext cx="4728" cy="12"/>
            </a:xfrm>
            <a:prstGeom prst="rect">
              <a:avLst/>
            </a:pr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53" name="Rectangle 139"/>
            <p:cNvSpPr>
              <a:spLocks noChangeArrowheads="1"/>
            </p:cNvSpPr>
            <p:nvPr/>
          </p:nvSpPr>
          <p:spPr bwMode="auto">
            <a:xfrm>
              <a:off x="693" y="3532"/>
              <a:ext cx="4728" cy="12"/>
            </a:xfrm>
            <a:prstGeom prst="rect">
              <a:avLst/>
            </a:pr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54" name="Rectangle 140"/>
            <p:cNvSpPr>
              <a:spLocks noChangeArrowheads="1"/>
            </p:cNvSpPr>
            <p:nvPr/>
          </p:nvSpPr>
          <p:spPr bwMode="auto">
            <a:xfrm>
              <a:off x="693" y="3544"/>
              <a:ext cx="4728" cy="12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55" name="Rectangle 141"/>
            <p:cNvSpPr>
              <a:spLocks noChangeArrowheads="1"/>
            </p:cNvSpPr>
            <p:nvPr/>
          </p:nvSpPr>
          <p:spPr bwMode="auto">
            <a:xfrm>
              <a:off x="693" y="3556"/>
              <a:ext cx="4728" cy="12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56" name="Rectangle 142"/>
            <p:cNvSpPr>
              <a:spLocks noChangeArrowheads="1"/>
            </p:cNvSpPr>
            <p:nvPr/>
          </p:nvSpPr>
          <p:spPr bwMode="auto">
            <a:xfrm>
              <a:off x="693" y="3568"/>
              <a:ext cx="4728" cy="12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57" name="Rectangle 143"/>
            <p:cNvSpPr>
              <a:spLocks noChangeArrowheads="1"/>
            </p:cNvSpPr>
            <p:nvPr/>
          </p:nvSpPr>
          <p:spPr bwMode="auto">
            <a:xfrm>
              <a:off x="693" y="3580"/>
              <a:ext cx="4728" cy="12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58" name="Rectangle 144"/>
            <p:cNvSpPr>
              <a:spLocks noChangeArrowheads="1"/>
            </p:cNvSpPr>
            <p:nvPr/>
          </p:nvSpPr>
          <p:spPr bwMode="auto">
            <a:xfrm>
              <a:off x="693" y="3592"/>
              <a:ext cx="4728" cy="12"/>
            </a:xfrm>
            <a:prstGeom prst="rect">
              <a:avLst/>
            </a:prstGeom>
            <a:solidFill>
              <a:srgbClr val="3E3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59" name="Rectangle 145"/>
            <p:cNvSpPr>
              <a:spLocks noChangeArrowheads="1"/>
            </p:cNvSpPr>
            <p:nvPr/>
          </p:nvSpPr>
          <p:spPr bwMode="auto">
            <a:xfrm>
              <a:off x="693" y="3604"/>
              <a:ext cx="4728" cy="12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60" name="Rectangle 146"/>
            <p:cNvSpPr>
              <a:spLocks noChangeArrowheads="1"/>
            </p:cNvSpPr>
            <p:nvPr/>
          </p:nvSpPr>
          <p:spPr bwMode="auto">
            <a:xfrm>
              <a:off x="693" y="3616"/>
              <a:ext cx="4728" cy="12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61" name="Rectangle 147"/>
            <p:cNvSpPr>
              <a:spLocks noChangeArrowheads="1"/>
            </p:cNvSpPr>
            <p:nvPr/>
          </p:nvSpPr>
          <p:spPr bwMode="auto">
            <a:xfrm>
              <a:off x="693" y="3628"/>
              <a:ext cx="4728" cy="12"/>
            </a:xfrm>
            <a:prstGeom prst="rect">
              <a:avLst/>
            </a:prstGeom>
            <a:solidFill>
              <a:srgbClr val="3C3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62" name="Rectangle 148"/>
            <p:cNvSpPr>
              <a:spLocks noChangeArrowheads="1"/>
            </p:cNvSpPr>
            <p:nvPr/>
          </p:nvSpPr>
          <p:spPr bwMode="auto">
            <a:xfrm>
              <a:off x="693" y="3640"/>
              <a:ext cx="4728" cy="12"/>
            </a:xfrm>
            <a:prstGeom prst="rect">
              <a:avLst/>
            </a:prstGeom>
            <a:solidFill>
              <a:srgbClr val="3C3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63" name="Rectangle 149"/>
            <p:cNvSpPr>
              <a:spLocks noChangeArrowheads="1"/>
            </p:cNvSpPr>
            <p:nvPr/>
          </p:nvSpPr>
          <p:spPr bwMode="auto">
            <a:xfrm>
              <a:off x="693" y="3652"/>
              <a:ext cx="4728" cy="12"/>
            </a:xfrm>
            <a:prstGeom prst="rect">
              <a:avLst/>
            </a:prstGeom>
            <a:solidFill>
              <a:srgbClr val="3C3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241"/>
          <p:cNvGrpSpPr>
            <a:grpSpLocks/>
          </p:cNvGrpSpPr>
          <p:nvPr/>
        </p:nvGrpSpPr>
        <p:grpSpPr bwMode="auto">
          <a:xfrm>
            <a:off x="1475890" y="2487861"/>
            <a:ext cx="9982842" cy="2703513"/>
            <a:chOff x="699" y="1929"/>
            <a:chExt cx="4728" cy="1703"/>
          </a:xfrm>
        </p:grpSpPr>
        <p:sp>
          <p:nvSpPr>
            <p:cNvPr id="8" name="Rectangle 151"/>
            <p:cNvSpPr>
              <a:spLocks noChangeArrowheads="1"/>
            </p:cNvSpPr>
            <p:nvPr/>
          </p:nvSpPr>
          <p:spPr bwMode="auto">
            <a:xfrm>
              <a:off x="799" y="1940"/>
              <a:ext cx="5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1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cs typeface="Arial" pitchFamily="34" charset="0"/>
                </a:rPr>
                <a:t>z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152"/>
            <p:cNvSpPr>
              <a:spLocks noChangeArrowheads="1"/>
            </p:cNvSpPr>
            <p:nvPr/>
          </p:nvSpPr>
          <p:spPr bwMode="auto">
            <a:xfrm>
              <a:off x="1120" y="1929"/>
              <a:ext cx="1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.00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" name="Rectangle 153"/>
            <p:cNvSpPr>
              <a:spLocks noChangeArrowheads="1"/>
            </p:cNvSpPr>
            <p:nvPr/>
          </p:nvSpPr>
          <p:spPr bwMode="auto">
            <a:xfrm>
              <a:off x="1563" y="1929"/>
              <a:ext cx="1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.01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1" name="Rectangle 154"/>
            <p:cNvSpPr>
              <a:spLocks noChangeArrowheads="1"/>
            </p:cNvSpPr>
            <p:nvPr/>
          </p:nvSpPr>
          <p:spPr bwMode="auto">
            <a:xfrm>
              <a:off x="2005" y="1929"/>
              <a:ext cx="1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.02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" name="Rectangle 155"/>
            <p:cNvSpPr>
              <a:spLocks noChangeArrowheads="1"/>
            </p:cNvSpPr>
            <p:nvPr/>
          </p:nvSpPr>
          <p:spPr bwMode="auto">
            <a:xfrm>
              <a:off x="2448" y="1929"/>
              <a:ext cx="1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.03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" name="Rectangle 156"/>
            <p:cNvSpPr>
              <a:spLocks noChangeArrowheads="1"/>
            </p:cNvSpPr>
            <p:nvPr/>
          </p:nvSpPr>
          <p:spPr bwMode="auto">
            <a:xfrm>
              <a:off x="2891" y="1929"/>
              <a:ext cx="1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.04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" name="Rectangle 157"/>
            <p:cNvSpPr>
              <a:spLocks noChangeArrowheads="1"/>
            </p:cNvSpPr>
            <p:nvPr/>
          </p:nvSpPr>
          <p:spPr bwMode="auto">
            <a:xfrm>
              <a:off x="3334" y="1929"/>
              <a:ext cx="1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.05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6" name="Rectangle 158"/>
            <p:cNvSpPr>
              <a:spLocks noChangeArrowheads="1"/>
            </p:cNvSpPr>
            <p:nvPr/>
          </p:nvSpPr>
          <p:spPr bwMode="auto">
            <a:xfrm>
              <a:off x="3777" y="1929"/>
              <a:ext cx="1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.06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" name="Rectangle 159"/>
            <p:cNvSpPr>
              <a:spLocks noChangeArrowheads="1"/>
            </p:cNvSpPr>
            <p:nvPr/>
          </p:nvSpPr>
          <p:spPr bwMode="auto">
            <a:xfrm>
              <a:off x="4220" y="1929"/>
              <a:ext cx="1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.07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8" name="Rectangle 160"/>
            <p:cNvSpPr>
              <a:spLocks noChangeArrowheads="1"/>
            </p:cNvSpPr>
            <p:nvPr/>
          </p:nvSpPr>
          <p:spPr bwMode="auto">
            <a:xfrm>
              <a:off x="4663" y="1929"/>
              <a:ext cx="1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.08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" name="Rectangle 161"/>
            <p:cNvSpPr>
              <a:spLocks noChangeArrowheads="1"/>
            </p:cNvSpPr>
            <p:nvPr/>
          </p:nvSpPr>
          <p:spPr bwMode="auto">
            <a:xfrm>
              <a:off x="5106" y="1929"/>
              <a:ext cx="1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.09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" name="Rectangle 162"/>
            <p:cNvSpPr>
              <a:spLocks noChangeArrowheads="1"/>
            </p:cNvSpPr>
            <p:nvPr/>
          </p:nvSpPr>
          <p:spPr bwMode="auto">
            <a:xfrm>
              <a:off x="832" y="2146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163"/>
            <p:cNvSpPr>
              <a:spLocks noChangeArrowheads="1"/>
            </p:cNvSpPr>
            <p:nvPr/>
          </p:nvSpPr>
          <p:spPr bwMode="auto">
            <a:xfrm>
              <a:off x="1197" y="2146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164"/>
            <p:cNvSpPr>
              <a:spLocks noChangeArrowheads="1"/>
            </p:cNvSpPr>
            <p:nvPr/>
          </p:nvSpPr>
          <p:spPr bwMode="auto">
            <a:xfrm>
              <a:off x="1640" y="2146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165"/>
            <p:cNvSpPr>
              <a:spLocks noChangeArrowheads="1"/>
            </p:cNvSpPr>
            <p:nvPr/>
          </p:nvSpPr>
          <p:spPr bwMode="auto">
            <a:xfrm>
              <a:off x="2083" y="2146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166"/>
            <p:cNvSpPr>
              <a:spLocks noChangeArrowheads="1"/>
            </p:cNvSpPr>
            <p:nvPr/>
          </p:nvSpPr>
          <p:spPr bwMode="auto">
            <a:xfrm>
              <a:off x="2526" y="2146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ectangle 167"/>
            <p:cNvSpPr>
              <a:spLocks noChangeArrowheads="1"/>
            </p:cNvSpPr>
            <p:nvPr/>
          </p:nvSpPr>
          <p:spPr bwMode="auto">
            <a:xfrm>
              <a:off x="2969" y="2146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168"/>
            <p:cNvSpPr>
              <a:spLocks noChangeArrowheads="1"/>
            </p:cNvSpPr>
            <p:nvPr/>
          </p:nvSpPr>
          <p:spPr bwMode="auto">
            <a:xfrm>
              <a:off x="3412" y="2146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169"/>
            <p:cNvSpPr>
              <a:spLocks noChangeArrowheads="1"/>
            </p:cNvSpPr>
            <p:nvPr/>
          </p:nvSpPr>
          <p:spPr bwMode="auto">
            <a:xfrm>
              <a:off x="3854" y="2146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170"/>
            <p:cNvSpPr>
              <a:spLocks noChangeArrowheads="1"/>
            </p:cNvSpPr>
            <p:nvPr/>
          </p:nvSpPr>
          <p:spPr bwMode="auto">
            <a:xfrm>
              <a:off x="4297" y="2146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171"/>
            <p:cNvSpPr>
              <a:spLocks noChangeArrowheads="1"/>
            </p:cNvSpPr>
            <p:nvPr/>
          </p:nvSpPr>
          <p:spPr bwMode="auto">
            <a:xfrm>
              <a:off x="4740" y="2146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172"/>
            <p:cNvSpPr>
              <a:spLocks noChangeArrowheads="1"/>
            </p:cNvSpPr>
            <p:nvPr/>
          </p:nvSpPr>
          <p:spPr bwMode="auto">
            <a:xfrm>
              <a:off x="5183" y="2146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173"/>
            <p:cNvSpPr>
              <a:spLocks noChangeArrowheads="1"/>
            </p:cNvSpPr>
            <p:nvPr/>
          </p:nvSpPr>
          <p:spPr bwMode="auto">
            <a:xfrm>
              <a:off x="754" y="2363"/>
              <a:ext cx="1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1.5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43712" name="Rectangle 174"/>
            <p:cNvSpPr>
              <a:spLocks noChangeArrowheads="1"/>
            </p:cNvSpPr>
            <p:nvPr/>
          </p:nvSpPr>
          <p:spPr bwMode="auto">
            <a:xfrm>
              <a:off x="1064" y="2373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.9332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43713" name="Rectangle 175"/>
            <p:cNvSpPr>
              <a:spLocks noChangeArrowheads="1"/>
            </p:cNvSpPr>
            <p:nvPr/>
          </p:nvSpPr>
          <p:spPr bwMode="auto">
            <a:xfrm>
              <a:off x="1507" y="2373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.9345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43715" name="Rectangle 176"/>
            <p:cNvSpPr>
              <a:spLocks noChangeArrowheads="1"/>
            </p:cNvSpPr>
            <p:nvPr/>
          </p:nvSpPr>
          <p:spPr bwMode="auto">
            <a:xfrm>
              <a:off x="1950" y="2373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.9357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43716" name="Rectangle 177"/>
            <p:cNvSpPr>
              <a:spLocks noChangeArrowheads="1"/>
            </p:cNvSpPr>
            <p:nvPr/>
          </p:nvSpPr>
          <p:spPr bwMode="auto">
            <a:xfrm>
              <a:off x="2393" y="2373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.9370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43717" name="Rectangle 178"/>
            <p:cNvSpPr>
              <a:spLocks noChangeArrowheads="1"/>
            </p:cNvSpPr>
            <p:nvPr/>
          </p:nvSpPr>
          <p:spPr bwMode="auto">
            <a:xfrm>
              <a:off x="2836" y="2373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.9382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43718" name="Rectangle 179"/>
            <p:cNvSpPr>
              <a:spLocks noChangeArrowheads="1"/>
            </p:cNvSpPr>
            <p:nvPr/>
          </p:nvSpPr>
          <p:spPr bwMode="auto">
            <a:xfrm>
              <a:off x="3279" y="2373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.9394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43719" name="Rectangle 180"/>
            <p:cNvSpPr>
              <a:spLocks noChangeArrowheads="1"/>
            </p:cNvSpPr>
            <p:nvPr/>
          </p:nvSpPr>
          <p:spPr bwMode="auto">
            <a:xfrm>
              <a:off x="3722" y="2373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.9406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43720" name="Rectangle 181"/>
            <p:cNvSpPr>
              <a:spLocks noChangeArrowheads="1"/>
            </p:cNvSpPr>
            <p:nvPr/>
          </p:nvSpPr>
          <p:spPr bwMode="auto">
            <a:xfrm>
              <a:off x="4164" y="2373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.9418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43721" name="Rectangle 182"/>
            <p:cNvSpPr>
              <a:spLocks noChangeArrowheads="1"/>
            </p:cNvSpPr>
            <p:nvPr/>
          </p:nvSpPr>
          <p:spPr bwMode="auto">
            <a:xfrm>
              <a:off x="4607" y="2373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.9429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43722" name="Rectangle 183"/>
            <p:cNvSpPr>
              <a:spLocks noChangeArrowheads="1"/>
            </p:cNvSpPr>
            <p:nvPr/>
          </p:nvSpPr>
          <p:spPr bwMode="auto">
            <a:xfrm>
              <a:off x="5050" y="2373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.9441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43723" name="Rectangle 184"/>
            <p:cNvSpPr>
              <a:spLocks noChangeArrowheads="1"/>
            </p:cNvSpPr>
            <p:nvPr/>
          </p:nvSpPr>
          <p:spPr bwMode="auto">
            <a:xfrm>
              <a:off x="754" y="2579"/>
              <a:ext cx="1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1.6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43724" name="Rectangle 185"/>
            <p:cNvSpPr>
              <a:spLocks noChangeArrowheads="1"/>
            </p:cNvSpPr>
            <p:nvPr/>
          </p:nvSpPr>
          <p:spPr bwMode="auto">
            <a:xfrm>
              <a:off x="1064" y="2590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.9452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43725" name="Rectangle 186"/>
            <p:cNvSpPr>
              <a:spLocks noChangeArrowheads="1"/>
            </p:cNvSpPr>
            <p:nvPr/>
          </p:nvSpPr>
          <p:spPr bwMode="auto">
            <a:xfrm>
              <a:off x="1507" y="2590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.9463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43726" name="Rectangle 187"/>
            <p:cNvSpPr>
              <a:spLocks noChangeArrowheads="1"/>
            </p:cNvSpPr>
            <p:nvPr/>
          </p:nvSpPr>
          <p:spPr bwMode="auto">
            <a:xfrm>
              <a:off x="1950" y="2590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.9474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43727" name="Rectangle 188"/>
            <p:cNvSpPr>
              <a:spLocks noChangeArrowheads="1"/>
            </p:cNvSpPr>
            <p:nvPr/>
          </p:nvSpPr>
          <p:spPr bwMode="auto">
            <a:xfrm>
              <a:off x="2393" y="2590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.9484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43728" name="Rectangle 189"/>
            <p:cNvSpPr>
              <a:spLocks noChangeArrowheads="1"/>
            </p:cNvSpPr>
            <p:nvPr/>
          </p:nvSpPr>
          <p:spPr bwMode="auto">
            <a:xfrm>
              <a:off x="2836" y="2590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.9495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43729" name="Rectangle 190"/>
            <p:cNvSpPr>
              <a:spLocks noChangeArrowheads="1"/>
            </p:cNvSpPr>
            <p:nvPr/>
          </p:nvSpPr>
          <p:spPr bwMode="auto">
            <a:xfrm>
              <a:off x="3279" y="2590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.9505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43730" name="Rectangle 191"/>
            <p:cNvSpPr>
              <a:spLocks noChangeArrowheads="1"/>
            </p:cNvSpPr>
            <p:nvPr/>
          </p:nvSpPr>
          <p:spPr bwMode="auto">
            <a:xfrm>
              <a:off x="3722" y="2590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.9515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43731" name="Rectangle 192"/>
            <p:cNvSpPr>
              <a:spLocks noChangeArrowheads="1"/>
            </p:cNvSpPr>
            <p:nvPr/>
          </p:nvSpPr>
          <p:spPr bwMode="auto">
            <a:xfrm>
              <a:off x="4164" y="2590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.9525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43732" name="Rectangle 193"/>
            <p:cNvSpPr>
              <a:spLocks noChangeArrowheads="1"/>
            </p:cNvSpPr>
            <p:nvPr/>
          </p:nvSpPr>
          <p:spPr bwMode="auto">
            <a:xfrm>
              <a:off x="4607" y="2590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.9535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43733" name="Rectangle 194"/>
            <p:cNvSpPr>
              <a:spLocks noChangeArrowheads="1"/>
            </p:cNvSpPr>
            <p:nvPr/>
          </p:nvSpPr>
          <p:spPr bwMode="auto">
            <a:xfrm>
              <a:off x="5050" y="2590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.9545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43734" name="Rectangle 195"/>
            <p:cNvSpPr>
              <a:spLocks noChangeArrowheads="1"/>
            </p:cNvSpPr>
            <p:nvPr/>
          </p:nvSpPr>
          <p:spPr bwMode="auto">
            <a:xfrm>
              <a:off x="754" y="2796"/>
              <a:ext cx="1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1.7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43735" name="Rectangle 196"/>
            <p:cNvSpPr>
              <a:spLocks noChangeArrowheads="1"/>
            </p:cNvSpPr>
            <p:nvPr/>
          </p:nvSpPr>
          <p:spPr bwMode="auto">
            <a:xfrm>
              <a:off x="1064" y="2807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.9554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43736" name="Rectangle 197"/>
            <p:cNvSpPr>
              <a:spLocks noChangeArrowheads="1"/>
            </p:cNvSpPr>
            <p:nvPr/>
          </p:nvSpPr>
          <p:spPr bwMode="auto">
            <a:xfrm>
              <a:off x="1507" y="2807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.9564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43737" name="Rectangle 198"/>
            <p:cNvSpPr>
              <a:spLocks noChangeArrowheads="1"/>
            </p:cNvSpPr>
            <p:nvPr/>
          </p:nvSpPr>
          <p:spPr bwMode="auto">
            <a:xfrm>
              <a:off x="1950" y="2807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.9573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43738" name="Rectangle 199"/>
            <p:cNvSpPr>
              <a:spLocks noChangeArrowheads="1"/>
            </p:cNvSpPr>
            <p:nvPr/>
          </p:nvSpPr>
          <p:spPr bwMode="auto">
            <a:xfrm>
              <a:off x="2393" y="2807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.9582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43739" name="Rectangle 200"/>
            <p:cNvSpPr>
              <a:spLocks noChangeArrowheads="1"/>
            </p:cNvSpPr>
            <p:nvPr/>
          </p:nvSpPr>
          <p:spPr bwMode="auto">
            <a:xfrm>
              <a:off x="2836" y="2807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.9591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43740" name="Rectangle 201"/>
            <p:cNvSpPr>
              <a:spLocks noChangeArrowheads="1"/>
            </p:cNvSpPr>
            <p:nvPr/>
          </p:nvSpPr>
          <p:spPr bwMode="auto">
            <a:xfrm>
              <a:off x="3279" y="2807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.9599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43741" name="Rectangle 202"/>
            <p:cNvSpPr>
              <a:spLocks noChangeArrowheads="1"/>
            </p:cNvSpPr>
            <p:nvPr/>
          </p:nvSpPr>
          <p:spPr bwMode="auto">
            <a:xfrm>
              <a:off x="3722" y="2807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.9608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43742" name="Rectangle 203"/>
            <p:cNvSpPr>
              <a:spLocks noChangeArrowheads="1"/>
            </p:cNvSpPr>
            <p:nvPr/>
          </p:nvSpPr>
          <p:spPr bwMode="auto">
            <a:xfrm>
              <a:off x="4164" y="2807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.9616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43743" name="Rectangle 204"/>
            <p:cNvSpPr>
              <a:spLocks noChangeArrowheads="1"/>
            </p:cNvSpPr>
            <p:nvPr/>
          </p:nvSpPr>
          <p:spPr bwMode="auto">
            <a:xfrm>
              <a:off x="4607" y="2807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.9625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43776" name="Rectangle 205"/>
            <p:cNvSpPr>
              <a:spLocks noChangeArrowheads="1"/>
            </p:cNvSpPr>
            <p:nvPr/>
          </p:nvSpPr>
          <p:spPr bwMode="auto">
            <a:xfrm>
              <a:off x="5050" y="2807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.9633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43777" name="Rectangle 206"/>
            <p:cNvSpPr>
              <a:spLocks noChangeArrowheads="1"/>
            </p:cNvSpPr>
            <p:nvPr/>
          </p:nvSpPr>
          <p:spPr bwMode="auto">
            <a:xfrm>
              <a:off x="754" y="3013"/>
              <a:ext cx="1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1.8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43778" name="Rectangle 207"/>
            <p:cNvSpPr>
              <a:spLocks noChangeArrowheads="1"/>
            </p:cNvSpPr>
            <p:nvPr/>
          </p:nvSpPr>
          <p:spPr bwMode="auto">
            <a:xfrm>
              <a:off x="1064" y="3024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.9641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43779" name="Rectangle 208"/>
            <p:cNvSpPr>
              <a:spLocks noChangeArrowheads="1"/>
            </p:cNvSpPr>
            <p:nvPr/>
          </p:nvSpPr>
          <p:spPr bwMode="auto">
            <a:xfrm>
              <a:off x="1507" y="3024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.9649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43780" name="Rectangle 209"/>
            <p:cNvSpPr>
              <a:spLocks noChangeArrowheads="1"/>
            </p:cNvSpPr>
            <p:nvPr/>
          </p:nvSpPr>
          <p:spPr bwMode="auto">
            <a:xfrm>
              <a:off x="1950" y="3024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.9656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43781" name="Rectangle 210"/>
            <p:cNvSpPr>
              <a:spLocks noChangeArrowheads="1"/>
            </p:cNvSpPr>
            <p:nvPr/>
          </p:nvSpPr>
          <p:spPr bwMode="auto">
            <a:xfrm>
              <a:off x="2393" y="3024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.9664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43782" name="Rectangle 211"/>
            <p:cNvSpPr>
              <a:spLocks noChangeArrowheads="1"/>
            </p:cNvSpPr>
            <p:nvPr/>
          </p:nvSpPr>
          <p:spPr bwMode="auto">
            <a:xfrm>
              <a:off x="2836" y="3024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.9671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43783" name="Rectangle 212"/>
            <p:cNvSpPr>
              <a:spLocks noChangeArrowheads="1"/>
            </p:cNvSpPr>
            <p:nvPr/>
          </p:nvSpPr>
          <p:spPr bwMode="auto">
            <a:xfrm>
              <a:off x="3279" y="3024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.9678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43784" name="Rectangle 213"/>
            <p:cNvSpPr>
              <a:spLocks noChangeArrowheads="1"/>
            </p:cNvSpPr>
            <p:nvPr/>
          </p:nvSpPr>
          <p:spPr bwMode="auto">
            <a:xfrm>
              <a:off x="3722" y="3024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.9686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43785" name="Rectangle 214"/>
            <p:cNvSpPr>
              <a:spLocks noChangeArrowheads="1"/>
            </p:cNvSpPr>
            <p:nvPr/>
          </p:nvSpPr>
          <p:spPr bwMode="auto">
            <a:xfrm>
              <a:off x="4164" y="3024"/>
              <a:ext cx="24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.9693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3786" name="Rectangle 215"/>
            <p:cNvSpPr>
              <a:spLocks noChangeArrowheads="1"/>
            </p:cNvSpPr>
            <p:nvPr/>
          </p:nvSpPr>
          <p:spPr bwMode="auto">
            <a:xfrm>
              <a:off x="4607" y="3024"/>
              <a:ext cx="24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.9699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3787" name="Rectangle 216"/>
            <p:cNvSpPr>
              <a:spLocks noChangeArrowheads="1"/>
            </p:cNvSpPr>
            <p:nvPr/>
          </p:nvSpPr>
          <p:spPr bwMode="auto">
            <a:xfrm>
              <a:off x="5050" y="3024"/>
              <a:ext cx="24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.9706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3788" name="Rectangle 217"/>
            <p:cNvSpPr>
              <a:spLocks noChangeArrowheads="1"/>
            </p:cNvSpPr>
            <p:nvPr/>
          </p:nvSpPr>
          <p:spPr bwMode="auto">
            <a:xfrm>
              <a:off x="754" y="3230"/>
              <a:ext cx="1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1.9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43789" name="Rectangle 218"/>
            <p:cNvSpPr>
              <a:spLocks noChangeArrowheads="1"/>
            </p:cNvSpPr>
            <p:nvPr/>
          </p:nvSpPr>
          <p:spPr bwMode="auto">
            <a:xfrm>
              <a:off x="1064" y="3241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.9713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43790" name="Rectangle 219"/>
            <p:cNvSpPr>
              <a:spLocks noChangeArrowheads="1"/>
            </p:cNvSpPr>
            <p:nvPr/>
          </p:nvSpPr>
          <p:spPr bwMode="auto">
            <a:xfrm>
              <a:off x="1507" y="3241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.9719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43791" name="Rectangle 220"/>
            <p:cNvSpPr>
              <a:spLocks noChangeArrowheads="1"/>
            </p:cNvSpPr>
            <p:nvPr/>
          </p:nvSpPr>
          <p:spPr bwMode="auto">
            <a:xfrm>
              <a:off x="1950" y="3241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.9726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43792" name="Rectangle 221"/>
            <p:cNvSpPr>
              <a:spLocks noChangeArrowheads="1"/>
            </p:cNvSpPr>
            <p:nvPr/>
          </p:nvSpPr>
          <p:spPr bwMode="auto">
            <a:xfrm>
              <a:off x="2393" y="3241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.9732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43793" name="Rectangle 222"/>
            <p:cNvSpPr>
              <a:spLocks noChangeArrowheads="1"/>
            </p:cNvSpPr>
            <p:nvPr/>
          </p:nvSpPr>
          <p:spPr bwMode="auto">
            <a:xfrm>
              <a:off x="2836" y="3241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.9738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43794" name="Rectangle 223"/>
            <p:cNvSpPr>
              <a:spLocks noChangeArrowheads="1"/>
            </p:cNvSpPr>
            <p:nvPr/>
          </p:nvSpPr>
          <p:spPr bwMode="auto">
            <a:xfrm>
              <a:off x="3279" y="3241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.9744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43795" name="Rectangle 224"/>
            <p:cNvSpPr>
              <a:spLocks noChangeArrowheads="1"/>
            </p:cNvSpPr>
            <p:nvPr/>
          </p:nvSpPr>
          <p:spPr bwMode="auto">
            <a:xfrm>
              <a:off x="3722" y="3241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.9750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43796" name="Rectangle 225"/>
            <p:cNvSpPr>
              <a:spLocks noChangeArrowheads="1"/>
            </p:cNvSpPr>
            <p:nvPr/>
          </p:nvSpPr>
          <p:spPr bwMode="auto">
            <a:xfrm>
              <a:off x="4164" y="3241"/>
              <a:ext cx="24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.9756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3797" name="Rectangle 226"/>
            <p:cNvSpPr>
              <a:spLocks noChangeArrowheads="1"/>
            </p:cNvSpPr>
            <p:nvPr/>
          </p:nvSpPr>
          <p:spPr bwMode="auto">
            <a:xfrm>
              <a:off x="4607" y="3241"/>
              <a:ext cx="24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.9761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3798" name="Rectangle 227"/>
            <p:cNvSpPr>
              <a:spLocks noChangeArrowheads="1"/>
            </p:cNvSpPr>
            <p:nvPr/>
          </p:nvSpPr>
          <p:spPr bwMode="auto">
            <a:xfrm>
              <a:off x="5050" y="3241"/>
              <a:ext cx="24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.9767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3799" name="Rectangle 228"/>
            <p:cNvSpPr>
              <a:spLocks noChangeArrowheads="1"/>
            </p:cNvSpPr>
            <p:nvPr/>
          </p:nvSpPr>
          <p:spPr bwMode="auto">
            <a:xfrm>
              <a:off x="732" y="3458"/>
              <a:ext cx="9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cs typeface="Arial" pitchFamily="34" charset="0"/>
                </a:rPr>
                <a:t>  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3800" name="Rectangle 229"/>
            <p:cNvSpPr>
              <a:spLocks noChangeArrowheads="1"/>
            </p:cNvSpPr>
            <p:nvPr/>
          </p:nvSpPr>
          <p:spPr bwMode="auto">
            <a:xfrm>
              <a:off x="1197" y="3447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3801" name="Rectangle 230"/>
            <p:cNvSpPr>
              <a:spLocks noChangeArrowheads="1"/>
            </p:cNvSpPr>
            <p:nvPr/>
          </p:nvSpPr>
          <p:spPr bwMode="auto">
            <a:xfrm>
              <a:off x="1640" y="3447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3802" name="Rectangle 231"/>
            <p:cNvSpPr>
              <a:spLocks noChangeArrowheads="1"/>
            </p:cNvSpPr>
            <p:nvPr/>
          </p:nvSpPr>
          <p:spPr bwMode="auto">
            <a:xfrm>
              <a:off x="2083" y="3447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3803" name="Rectangle 232"/>
            <p:cNvSpPr>
              <a:spLocks noChangeArrowheads="1"/>
            </p:cNvSpPr>
            <p:nvPr/>
          </p:nvSpPr>
          <p:spPr bwMode="auto">
            <a:xfrm>
              <a:off x="2526" y="3447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3811" name="Rectangle 233"/>
            <p:cNvSpPr>
              <a:spLocks noChangeArrowheads="1"/>
            </p:cNvSpPr>
            <p:nvPr/>
          </p:nvSpPr>
          <p:spPr bwMode="auto">
            <a:xfrm>
              <a:off x="2969" y="3447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3813" name="Rectangle 234"/>
            <p:cNvSpPr>
              <a:spLocks noChangeArrowheads="1"/>
            </p:cNvSpPr>
            <p:nvPr/>
          </p:nvSpPr>
          <p:spPr bwMode="auto">
            <a:xfrm>
              <a:off x="3412" y="3447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3814" name="Rectangle 235"/>
            <p:cNvSpPr>
              <a:spLocks noChangeArrowheads="1"/>
            </p:cNvSpPr>
            <p:nvPr/>
          </p:nvSpPr>
          <p:spPr bwMode="auto">
            <a:xfrm>
              <a:off x="3854" y="3447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3815" name="Rectangle 236"/>
            <p:cNvSpPr>
              <a:spLocks noChangeArrowheads="1"/>
            </p:cNvSpPr>
            <p:nvPr/>
          </p:nvSpPr>
          <p:spPr bwMode="auto">
            <a:xfrm>
              <a:off x="4297" y="3447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3816" name="Rectangle 237"/>
            <p:cNvSpPr>
              <a:spLocks noChangeArrowheads="1"/>
            </p:cNvSpPr>
            <p:nvPr/>
          </p:nvSpPr>
          <p:spPr bwMode="auto">
            <a:xfrm>
              <a:off x="4740" y="3447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3817" name="Rectangle 238"/>
            <p:cNvSpPr>
              <a:spLocks noChangeArrowheads="1"/>
            </p:cNvSpPr>
            <p:nvPr/>
          </p:nvSpPr>
          <p:spPr bwMode="auto">
            <a:xfrm>
              <a:off x="5183" y="3447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3818" name="Line 239"/>
            <p:cNvSpPr>
              <a:spLocks noChangeShapeType="1"/>
            </p:cNvSpPr>
            <p:nvPr/>
          </p:nvSpPr>
          <p:spPr bwMode="auto">
            <a:xfrm>
              <a:off x="699" y="2135"/>
              <a:ext cx="4728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19" name="Rectangle 240"/>
            <p:cNvSpPr>
              <a:spLocks noChangeArrowheads="1"/>
            </p:cNvSpPr>
            <p:nvPr/>
          </p:nvSpPr>
          <p:spPr bwMode="auto">
            <a:xfrm>
              <a:off x="699" y="2135"/>
              <a:ext cx="4728" cy="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Rectangle 242"/>
          <p:cNvSpPr>
            <a:spLocks noChangeArrowheads="1"/>
          </p:cNvSpPr>
          <p:nvPr/>
        </p:nvSpPr>
        <p:spPr bwMode="auto">
          <a:xfrm>
            <a:off x="1463222" y="2460873"/>
            <a:ext cx="9982842" cy="2781300"/>
          </a:xfrm>
          <a:prstGeom prst="rect">
            <a:avLst/>
          </a:prstGeom>
          <a:noFill/>
          <a:ln w="9525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806" name="Oval 94"/>
          <p:cNvSpPr>
            <a:spLocks noChangeArrowheads="1"/>
          </p:cNvSpPr>
          <p:nvPr/>
        </p:nvSpPr>
        <p:spPr bwMode="auto">
          <a:xfrm>
            <a:off x="1427327" y="3449886"/>
            <a:ext cx="722109" cy="419100"/>
          </a:xfrm>
          <a:prstGeom prst="ellips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808" name="Line 96"/>
          <p:cNvSpPr>
            <a:spLocks noChangeShapeType="1"/>
          </p:cNvSpPr>
          <p:nvPr/>
        </p:nvSpPr>
        <p:spPr bwMode="auto">
          <a:xfrm flipH="1">
            <a:off x="2170550" y="3656261"/>
            <a:ext cx="3610546" cy="31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3809" name="Line 97"/>
          <p:cNvSpPr>
            <a:spLocks noChangeShapeType="1"/>
          </p:cNvSpPr>
          <p:nvPr/>
        </p:nvSpPr>
        <p:spPr bwMode="auto">
          <a:xfrm rot="16200000">
            <a:off x="6533122" y="3137148"/>
            <a:ext cx="5651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3807" name="Oval 95"/>
          <p:cNvSpPr>
            <a:spLocks noChangeArrowheads="1"/>
          </p:cNvSpPr>
          <p:nvPr/>
        </p:nvSpPr>
        <p:spPr bwMode="auto">
          <a:xfrm>
            <a:off x="5795877" y="3421311"/>
            <a:ext cx="2052310" cy="495300"/>
          </a:xfrm>
          <a:prstGeom prst="ellips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965" name="Slide Number Placeholder 2439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53" name="Rectangle 2"/>
          <p:cNvSpPr txBox="1">
            <a:spLocks noChangeArrowheads="1"/>
          </p:cNvSpPr>
          <p:nvPr/>
        </p:nvSpPr>
        <p:spPr>
          <a:xfrm>
            <a:off x="912138" y="630496"/>
            <a:ext cx="10337562" cy="706438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effectLst/>
              </a:rPr>
              <a:t>Standard Normal Probability Distribution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07344" y="5427786"/>
            <a:ext cx="7372280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look up the complement of the tail area (1 - .05 = .95)</a:t>
            </a:r>
            <a:endParaRPr lang="en-US" dirty="0">
              <a:effectLst/>
              <a:latin typeface="+mn-lt"/>
            </a:endParaRPr>
          </a:p>
        </p:txBody>
      </p:sp>
    </p:spTree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24" name="Rectangle 108"/>
          <p:cNvSpPr>
            <a:spLocks noChangeArrowheads="1"/>
          </p:cNvSpPr>
          <p:nvPr/>
        </p:nvSpPr>
        <p:spPr bwMode="auto">
          <a:xfrm>
            <a:off x="929359" y="1152299"/>
            <a:ext cx="10337562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Solving for the Reorder Point</a:t>
            </a:r>
          </a:p>
        </p:txBody>
      </p:sp>
      <p:sp>
        <p:nvSpPr>
          <p:cNvPr id="188615" name="Rectangle 199"/>
          <p:cNvSpPr>
            <a:spLocks noChangeArrowheads="1"/>
          </p:cNvSpPr>
          <p:nvPr/>
        </p:nvSpPr>
        <p:spPr bwMode="auto">
          <a:xfrm>
            <a:off x="1469556" y="1549401"/>
            <a:ext cx="9974396" cy="6540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Step 2:  Convert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z</a:t>
            </a:r>
            <a:r>
              <a:rPr lang="en-US" sz="2400" baseline="-250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.05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to the corresponding value of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88624" name="Rectangle 208"/>
          <p:cNvSpPr>
            <a:spLocks noChangeArrowheads="1"/>
          </p:cNvSpPr>
          <p:nvPr/>
        </p:nvSpPr>
        <p:spPr bwMode="auto">
          <a:xfrm>
            <a:off x="3959403" y="2182023"/>
            <a:ext cx="4235308" cy="16764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x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i="1" dirty="0">
                <a:solidFill>
                  <a:srgbClr val="000000"/>
                </a:solidFill>
                <a:effectLst/>
                <a:latin typeface="Symbol" panose="05050102010706020507" pitchFamily="18" charset="2"/>
                <a:cs typeface="Arial" panose="020B0604020202020204" pitchFamily="34" charset="0"/>
              </a:rPr>
              <a:t>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240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4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.05</a:t>
            </a:r>
            <a:r>
              <a:rPr lang="en-US" sz="2400" i="1" dirty="0">
                <a:solidFill>
                  <a:srgbClr val="000000"/>
                </a:solidFill>
                <a:effectLst/>
                <a:latin typeface="Symbol" panose="05050102010706020507" pitchFamily="18" charset="2"/>
                <a:cs typeface="Arial" panose="020B0604020202020204" pitchFamily="34" charset="0"/>
              </a:rPr>
              <a:t>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i="1" dirty="0">
                <a:solidFill>
                  <a:srgbClr val="000000"/>
                </a:solidFill>
                <a:effectLst/>
                <a:latin typeface="Symbol" panose="05050102010706020507" pitchFamily="18" charset="2"/>
                <a:cs typeface="Arial" panose="020B0604020202020204" pitchFamily="34" charset="0"/>
              </a:rPr>
              <a:t></a:t>
            </a:r>
            <a:r>
              <a:rPr lang="en-US" sz="240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15 + 1.645(6)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= 24.87 or   25</a:t>
            </a:r>
          </a:p>
        </p:txBody>
      </p:sp>
      <p:sp>
        <p:nvSpPr>
          <p:cNvPr id="188625" name="Oval 209"/>
          <p:cNvSpPr>
            <a:spLocks noChangeArrowheads="1"/>
          </p:cNvSpPr>
          <p:nvPr/>
        </p:nvSpPr>
        <p:spPr bwMode="auto">
          <a:xfrm>
            <a:off x="5994996" y="3226109"/>
            <a:ext cx="709441" cy="476250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627" name="Rectangle 211"/>
          <p:cNvSpPr>
            <a:spLocks noChangeArrowheads="1"/>
          </p:cNvSpPr>
          <p:nvPr/>
        </p:nvSpPr>
        <p:spPr bwMode="auto">
          <a:xfrm>
            <a:off x="2000110" y="3805608"/>
            <a:ext cx="8116899" cy="1123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  A reorder point of 25 gallons will place the probability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  of a stockout during lead time at (slightly less than) .05.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912138" y="631333"/>
            <a:ext cx="10337562" cy="706438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effectLst/>
              </a:rPr>
              <a:t>Standard Normal Probability Distribution</a:t>
            </a:r>
          </a:p>
        </p:txBody>
      </p:sp>
    </p:spTree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ChangeArrowheads="1"/>
          </p:cNvSpPr>
          <p:nvPr/>
        </p:nvSpPr>
        <p:spPr bwMode="auto">
          <a:xfrm>
            <a:off x="929359" y="1152299"/>
            <a:ext cx="8715984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Solving for the Reorder Point</a:t>
            </a:r>
          </a:p>
        </p:txBody>
      </p:sp>
      <p:sp>
        <p:nvSpPr>
          <p:cNvPr id="200796" name="Rectangle 92"/>
          <p:cNvSpPr>
            <a:spLocks noChangeArrowheads="1"/>
          </p:cNvSpPr>
          <p:nvPr/>
        </p:nvSpPr>
        <p:spPr bwMode="auto">
          <a:xfrm>
            <a:off x="1329761" y="1504462"/>
            <a:ext cx="9636567" cy="18600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/>
          <a:lstStyle/>
          <a:p>
            <a:pPr indent="339725" algn="l"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By raising the reorder point from 20 gallons to 25 gallons on hand, the probability of a stockout decreases from about .20 to .05.</a:t>
            </a:r>
          </a:p>
          <a:p>
            <a:pPr algn="l"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  This is a significant decrease in the chance that Pep Zone will be out of stock and unable to meet a customer’s desire to make a purchase.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12138" y="574044"/>
            <a:ext cx="10337562" cy="706438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9pPr>
          </a:lstStyle>
          <a:p>
            <a:pPr algn="l"/>
            <a:r>
              <a:rPr lang="en-US" sz="3200" kern="0" dirty="0">
                <a:solidFill>
                  <a:schemeClr val="tx1"/>
                </a:solidFill>
                <a:latin typeface="+mn-lt"/>
              </a:rPr>
              <a:t>Standard Normal Probability Distribution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12138" y="508580"/>
            <a:ext cx="10337562" cy="710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Using Excel to Compute Normal Probabilities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931142" y="1117600"/>
            <a:ext cx="10337562" cy="979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Excel has two functions for computing cumulative probabilities and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values for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any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normal distribution: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86785" y="1909928"/>
            <a:ext cx="9543665" cy="89188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NORM.DIST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is used to compute the cumulative probability given an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value.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98508" y="2469709"/>
            <a:ext cx="9543665" cy="1003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NORM.INV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is used to compute the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value given a cumulative probability.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76779"/>
      </p:ext>
    </p:extLst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12138" y="508580"/>
            <a:ext cx="10337562" cy="710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Normal Distribution – Question for Practice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931142" y="1173586"/>
            <a:ext cx="10337562" cy="979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  <a:buSzPct val="100000"/>
            </a:pPr>
            <a:r>
              <a:rPr lang="en-IN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X is a normal random variable with mean 30 and standard deviation 5. Find the probability that: </a:t>
            </a:r>
          </a:p>
          <a:p>
            <a:pPr algn="l">
              <a:spcBef>
                <a:spcPct val="20000"/>
              </a:spcBef>
              <a:buSzPct val="100000"/>
            </a:pPr>
            <a:r>
              <a:rPr lang="en-IN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(</a:t>
            </a:r>
            <a:r>
              <a:rPr lang="en-IN" sz="2400" dirty="0" err="1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i</a:t>
            </a:r>
            <a:r>
              <a:rPr lang="en-IN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) 26  &lt; x &lt; 40	(ii) x &gt;= 45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object 22">
            <a:extLst>
              <a:ext uri="{FF2B5EF4-FFF2-40B4-BE49-F238E27FC236}">
                <a16:creationId xmlns:a16="http://schemas.microsoft.com/office/drawing/2014/main" id="{B2A5AF4E-2CAC-4C83-8FDF-F3E4FC678A43}"/>
              </a:ext>
            </a:extLst>
          </p:cNvPr>
          <p:cNvSpPr/>
          <p:nvPr/>
        </p:nvSpPr>
        <p:spPr>
          <a:xfrm>
            <a:off x="2560730" y="2479930"/>
            <a:ext cx="7123430" cy="4313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9695295"/>
      </p:ext>
    </p:extLst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12138" y="508580"/>
            <a:ext cx="10337562" cy="710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Normal Distribution – Question for Practice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931142" y="1173586"/>
            <a:ext cx="10337562" cy="979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  <a:buSzPct val="100000"/>
            </a:pPr>
            <a:r>
              <a:rPr lang="en-IN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Assume mean height of soldiers to be 68.22 inches  with a variance of 10.8 inches square. How many  soldiers in a regiment of 1,000 would you expect to  be over 6 feet tall, assuming it is normal distribution.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" name="object 96">
            <a:extLst>
              <a:ext uri="{FF2B5EF4-FFF2-40B4-BE49-F238E27FC236}">
                <a16:creationId xmlns:a16="http://schemas.microsoft.com/office/drawing/2014/main" id="{080AE388-19EF-4C11-854B-9927192A7E7C}"/>
              </a:ext>
            </a:extLst>
          </p:cNvPr>
          <p:cNvSpPr/>
          <p:nvPr/>
        </p:nvSpPr>
        <p:spPr>
          <a:xfrm>
            <a:off x="2293069" y="2797175"/>
            <a:ext cx="7549515" cy="1934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3265786"/>
      </p:ext>
    </p:extLst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12138" y="508580"/>
            <a:ext cx="10337562" cy="710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Normal Distribution – Question for Practice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931142" y="1232577"/>
            <a:ext cx="10337562" cy="3831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just">
              <a:spcBef>
                <a:spcPct val="20000"/>
              </a:spcBef>
              <a:buSzPct val="100000"/>
            </a:pPr>
            <a:r>
              <a:rPr lang="en-IN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Automobile repair costs continue to rise with the average cost now at $367 per repair (U.S. News &amp; World Report website, January 5, 2015). Assume that the cost for an automobile repair is normally distributed with a standard deviation of $88. Answer the following questions about the cost of automobile repairs.</a:t>
            </a:r>
          </a:p>
          <a:p>
            <a:pPr algn="just">
              <a:spcBef>
                <a:spcPct val="20000"/>
              </a:spcBef>
              <a:buSzPct val="100000"/>
            </a:pPr>
            <a:r>
              <a:rPr lang="en-IN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a. What is the probability that the cost will be more than $450?</a:t>
            </a:r>
          </a:p>
          <a:p>
            <a:pPr algn="just">
              <a:spcBef>
                <a:spcPct val="20000"/>
              </a:spcBef>
              <a:buSzPct val="100000"/>
            </a:pPr>
            <a:r>
              <a:rPr lang="en-IN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b. What is the probability that the cost will be less than $250?</a:t>
            </a:r>
          </a:p>
          <a:p>
            <a:pPr algn="just">
              <a:spcBef>
                <a:spcPct val="20000"/>
              </a:spcBef>
              <a:buSzPct val="100000"/>
            </a:pPr>
            <a:r>
              <a:rPr lang="en-IN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c. What is the probability that the cost will be between $250 and $450?</a:t>
            </a:r>
          </a:p>
          <a:p>
            <a:pPr algn="just">
              <a:spcBef>
                <a:spcPct val="20000"/>
              </a:spcBef>
              <a:buSzPct val="100000"/>
            </a:pPr>
            <a:r>
              <a:rPr lang="en-IN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d. If the cost for your car repair is in the lower 5% of automobile repair charges, what is your cost?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94206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929359" y="1118962"/>
            <a:ext cx="10337562" cy="13420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probability of the random variable assuming a value within some given interval from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x</a:t>
            </a:r>
            <a:r>
              <a:rPr lang="en-US" sz="2400" baseline="-250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to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x</a:t>
            </a:r>
            <a:r>
              <a:rPr lang="en-US" sz="2400" baseline="-250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is defined to be the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area under the graph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of the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probability density function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between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x</a:t>
            </a:r>
            <a:r>
              <a:rPr lang="en-US" sz="2400" baseline="-250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1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and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x</a:t>
            </a:r>
            <a:r>
              <a:rPr lang="en-US" sz="2400" i="1" baseline="-250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2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398586" y="2787832"/>
            <a:ext cx="3763107" cy="2457453"/>
            <a:chOff x="621323" y="2811278"/>
            <a:chExt cx="3763107" cy="2457453"/>
          </a:xfrm>
        </p:grpSpPr>
        <p:sp>
          <p:nvSpPr>
            <p:cNvPr id="15" name="AutoShape 60"/>
            <p:cNvSpPr>
              <a:spLocks noChangeArrowheads="1"/>
            </p:cNvSpPr>
            <p:nvPr/>
          </p:nvSpPr>
          <p:spPr bwMode="auto">
            <a:xfrm>
              <a:off x="621323" y="2811278"/>
              <a:ext cx="3763107" cy="2457453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39"/>
            <p:cNvSpPr>
              <a:spLocks noChangeShapeType="1"/>
            </p:cNvSpPr>
            <p:nvPr/>
          </p:nvSpPr>
          <p:spPr bwMode="auto">
            <a:xfrm>
              <a:off x="962512" y="3452996"/>
              <a:ext cx="0" cy="14478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40"/>
            <p:cNvSpPr>
              <a:spLocks noChangeArrowheads="1"/>
            </p:cNvSpPr>
            <p:nvPr/>
          </p:nvSpPr>
          <p:spPr bwMode="auto">
            <a:xfrm>
              <a:off x="724361" y="3009472"/>
              <a:ext cx="621966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 i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 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2000" i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8" name="Rectangle 41"/>
            <p:cNvSpPr>
              <a:spLocks noChangeArrowheads="1"/>
            </p:cNvSpPr>
            <p:nvPr/>
          </p:nvSpPr>
          <p:spPr bwMode="auto">
            <a:xfrm>
              <a:off x="3845217" y="4653373"/>
              <a:ext cx="395943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 i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i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9" name="Line 49"/>
            <p:cNvSpPr>
              <a:spLocks noChangeShapeType="1"/>
            </p:cNvSpPr>
            <p:nvPr/>
          </p:nvSpPr>
          <p:spPr bwMode="auto">
            <a:xfrm>
              <a:off x="966735" y="4902385"/>
              <a:ext cx="29918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46"/>
            <p:cNvSpPr>
              <a:spLocks/>
            </p:cNvSpPr>
            <p:nvPr/>
          </p:nvSpPr>
          <p:spPr bwMode="auto">
            <a:xfrm>
              <a:off x="1344983" y="4416610"/>
              <a:ext cx="2198000" cy="481013"/>
            </a:xfrm>
            <a:custGeom>
              <a:avLst/>
              <a:gdLst/>
              <a:ahLst/>
              <a:cxnLst>
                <a:cxn ang="0">
                  <a:pos x="13" y="302"/>
                </a:cxn>
                <a:cxn ang="0">
                  <a:pos x="15" y="0"/>
                </a:cxn>
                <a:cxn ang="0">
                  <a:pos x="1041" y="0"/>
                </a:cxn>
                <a:cxn ang="0">
                  <a:pos x="1041" y="303"/>
                </a:cxn>
                <a:cxn ang="0">
                  <a:pos x="0" y="303"/>
                </a:cxn>
              </a:cxnLst>
              <a:rect l="0" t="0" r="r" b="b"/>
              <a:pathLst>
                <a:path w="1041" h="303">
                  <a:moveTo>
                    <a:pt x="13" y="302"/>
                  </a:moveTo>
                  <a:lnTo>
                    <a:pt x="15" y="0"/>
                  </a:lnTo>
                  <a:lnTo>
                    <a:pt x="1041" y="0"/>
                  </a:lnTo>
                  <a:lnTo>
                    <a:pt x="1041" y="303"/>
                  </a:lnTo>
                  <a:lnTo>
                    <a:pt x="0" y="303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 Box 94"/>
            <p:cNvSpPr txBox="1">
              <a:spLocks noChangeArrowheads="1"/>
            </p:cNvSpPr>
            <p:nvPr/>
          </p:nvSpPr>
          <p:spPr bwMode="auto">
            <a:xfrm>
              <a:off x="1957114" y="2844982"/>
              <a:ext cx="1173718" cy="430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Uniform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357351" y="4397333"/>
              <a:ext cx="2168438" cy="504826"/>
              <a:chOff x="1020538" y="4568155"/>
              <a:chExt cx="1630362" cy="504826"/>
            </a:xfrm>
          </p:grpSpPr>
          <p:sp>
            <p:nvSpPr>
              <p:cNvPr id="23" name="Line 47"/>
              <p:cNvSpPr>
                <a:spLocks noChangeShapeType="1"/>
              </p:cNvSpPr>
              <p:nvPr/>
            </p:nvSpPr>
            <p:spPr bwMode="auto">
              <a:xfrm>
                <a:off x="2649313" y="4568155"/>
                <a:ext cx="0" cy="504826"/>
              </a:xfrm>
              <a:prstGeom prst="lin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48"/>
              <p:cNvSpPr>
                <a:spLocks noChangeShapeType="1"/>
              </p:cNvSpPr>
              <p:nvPr/>
            </p:nvSpPr>
            <p:spPr bwMode="auto">
              <a:xfrm flipV="1">
                <a:off x="1025300" y="4568155"/>
                <a:ext cx="1625600" cy="0"/>
              </a:xfrm>
              <a:prstGeom prst="lin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53"/>
              <p:cNvSpPr>
                <a:spLocks noChangeShapeType="1"/>
              </p:cNvSpPr>
              <p:nvPr/>
            </p:nvSpPr>
            <p:spPr bwMode="auto">
              <a:xfrm>
                <a:off x="1020538" y="4571330"/>
                <a:ext cx="0" cy="477838"/>
              </a:xfrm>
              <a:prstGeom prst="lin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" name="Rectangle 43"/>
            <p:cNvSpPr>
              <a:spLocks noChangeArrowheads="1"/>
            </p:cNvSpPr>
            <p:nvPr/>
          </p:nvSpPr>
          <p:spPr bwMode="auto">
            <a:xfrm>
              <a:off x="1739819" y="4427486"/>
              <a:ext cx="565863" cy="4730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44"/>
            <p:cNvSpPr>
              <a:spLocks noChangeShapeType="1"/>
            </p:cNvSpPr>
            <p:nvPr/>
          </p:nvSpPr>
          <p:spPr bwMode="auto">
            <a:xfrm>
              <a:off x="2305683" y="4385532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45"/>
            <p:cNvSpPr>
              <a:spLocks noChangeShapeType="1"/>
            </p:cNvSpPr>
            <p:nvPr/>
          </p:nvSpPr>
          <p:spPr bwMode="auto">
            <a:xfrm>
              <a:off x="1735597" y="4385532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47"/>
            <p:cNvSpPr>
              <a:spLocks noChangeArrowheads="1"/>
            </p:cNvSpPr>
            <p:nvPr/>
          </p:nvSpPr>
          <p:spPr bwMode="auto">
            <a:xfrm>
              <a:off x="1982935" y="4798282"/>
              <a:ext cx="471285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 i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i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1600" baseline="-250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53" name="Rectangle 46"/>
            <p:cNvSpPr>
              <a:spLocks noChangeArrowheads="1"/>
            </p:cNvSpPr>
            <p:nvPr/>
          </p:nvSpPr>
          <p:spPr bwMode="auto">
            <a:xfrm>
              <a:off x="1412849" y="4798282"/>
              <a:ext cx="471285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 i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i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1600" baseline="-250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269866" y="3321229"/>
            <a:ext cx="3739304" cy="2473622"/>
            <a:chOff x="4516049" y="3274337"/>
            <a:chExt cx="3739304" cy="2473622"/>
          </a:xfrm>
        </p:grpSpPr>
        <p:sp>
          <p:nvSpPr>
            <p:cNvPr id="27" name="AutoShape 36"/>
            <p:cNvSpPr>
              <a:spLocks noChangeArrowheads="1"/>
            </p:cNvSpPr>
            <p:nvPr/>
          </p:nvSpPr>
          <p:spPr bwMode="auto">
            <a:xfrm>
              <a:off x="4516049" y="3274337"/>
              <a:ext cx="3739304" cy="245745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15"/>
            <p:cNvSpPr>
              <a:spLocks noChangeArrowheads="1"/>
            </p:cNvSpPr>
            <p:nvPr/>
          </p:nvSpPr>
          <p:spPr bwMode="auto">
            <a:xfrm>
              <a:off x="7841551" y="5145756"/>
              <a:ext cx="240449" cy="36228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55562" tIns="26988" rIns="55562" bIns="26988">
              <a:spAutoFit/>
            </a:bodyPr>
            <a:lstStyle/>
            <a:p>
              <a:pPr algn="l" defTabSz="330200"/>
              <a:r>
                <a:rPr lang="en-US" sz="20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29" name="Line 16"/>
            <p:cNvSpPr>
              <a:spLocks noChangeShapeType="1"/>
            </p:cNvSpPr>
            <p:nvPr/>
          </p:nvSpPr>
          <p:spPr bwMode="auto">
            <a:xfrm flipH="1" flipV="1">
              <a:off x="4893995" y="3840831"/>
              <a:ext cx="0" cy="1508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17"/>
            <p:cNvSpPr>
              <a:spLocks noChangeArrowheads="1"/>
            </p:cNvSpPr>
            <p:nvPr/>
          </p:nvSpPr>
          <p:spPr bwMode="auto">
            <a:xfrm>
              <a:off x="4670843" y="3438740"/>
              <a:ext cx="551432" cy="36228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55562" tIns="26988" rIns="55562" bIns="26988">
              <a:spAutoFit/>
            </a:bodyPr>
            <a:lstStyle/>
            <a:p>
              <a:pPr algn="l" defTabSz="330200"/>
              <a:r>
                <a:rPr lang="en-US" sz="2000" i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 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2000" i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5145254" y="3928143"/>
              <a:ext cx="2350023" cy="1422400"/>
            </a:xfrm>
            <a:custGeom>
              <a:avLst/>
              <a:gdLst/>
              <a:ahLst/>
              <a:cxnLst>
                <a:cxn ang="0">
                  <a:pos x="1209" y="12"/>
                </a:cxn>
                <a:cxn ang="0">
                  <a:pos x="1132" y="66"/>
                </a:cxn>
                <a:cxn ang="0">
                  <a:pos x="1082" y="131"/>
                </a:cxn>
                <a:cxn ang="0">
                  <a:pos x="1040" y="197"/>
                </a:cxn>
                <a:cxn ang="0">
                  <a:pos x="1003" y="262"/>
                </a:cxn>
                <a:cxn ang="0">
                  <a:pos x="975" y="320"/>
                </a:cxn>
                <a:cxn ang="0">
                  <a:pos x="941" y="395"/>
                </a:cxn>
                <a:cxn ang="0">
                  <a:pos x="910" y="462"/>
                </a:cxn>
                <a:cxn ang="0">
                  <a:pos x="881" y="528"/>
                </a:cxn>
                <a:cxn ang="0">
                  <a:pos x="856" y="591"/>
                </a:cxn>
                <a:cxn ang="0">
                  <a:pos x="826" y="663"/>
                </a:cxn>
                <a:cxn ang="0">
                  <a:pos x="796" y="727"/>
                </a:cxn>
                <a:cxn ang="0">
                  <a:pos x="765" y="790"/>
                </a:cxn>
                <a:cxn ang="0">
                  <a:pos x="717" y="862"/>
                </a:cxn>
                <a:cxn ang="0">
                  <a:pos x="653" y="932"/>
                </a:cxn>
                <a:cxn ang="0">
                  <a:pos x="592" y="981"/>
                </a:cxn>
                <a:cxn ang="0">
                  <a:pos x="506" y="1031"/>
                </a:cxn>
                <a:cxn ang="0">
                  <a:pos x="423" y="1063"/>
                </a:cxn>
                <a:cxn ang="0">
                  <a:pos x="333" y="1089"/>
                </a:cxn>
                <a:cxn ang="0">
                  <a:pos x="258" y="1108"/>
                </a:cxn>
                <a:cxn ang="0">
                  <a:pos x="155" y="1129"/>
                </a:cxn>
                <a:cxn ang="0">
                  <a:pos x="54" y="1146"/>
                </a:cxn>
                <a:cxn ang="0">
                  <a:pos x="2480" y="1170"/>
                </a:cxn>
                <a:cxn ang="0">
                  <a:pos x="2395" y="1143"/>
                </a:cxn>
                <a:cxn ang="0">
                  <a:pos x="2341" y="1132"/>
                </a:cxn>
                <a:cxn ang="0">
                  <a:pos x="2224" y="1104"/>
                </a:cxn>
                <a:cxn ang="0">
                  <a:pos x="2118" y="1071"/>
                </a:cxn>
                <a:cxn ang="0">
                  <a:pos x="2011" y="1029"/>
                </a:cxn>
                <a:cxn ang="0">
                  <a:pos x="1980" y="1013"/>
                </a:cxn>
                <a:cxn ang="0">
                  <a:pos x="1914" y="969"/>
                </a:cxn>
                <a:cxn ang="0">
                  <a:pos x="1859" y="915"/>
                </a:cxn>
                <a:cxn ang="0">
                  <a:pos x="1801" y="845"/>
                </a:cxn>
                <a:cxn ang="0">
                  <a:pos x="1765" y="792"/>
                </a:cxn>
                <a:cxn ang="0">
                  <a:pos x="1735" y="729"/>
                </a:cxn>
                <a:cxn ang="0">
                  <a:pos x="1710" y="674"/>
                </a:cxn>
                <a:cxn ang="0">
                  <a:pos x="1686" y="619"/>
                </a:cxn>
                <a:cxn ang="0">
                  <a:pos x="1651" y="546"/>
                </a:cxn>
                <a:cxn ang="0">
                  <a:pos x="1618" y="476"/>
                </a:cxn>
                <a:cxn ang="0">
                  <a:pos x="1580" y="397"/>
                </a:cxn>
                <a:cxn ang="0">
                  <a:pos x="1543" y="322"/>
                </a:cxn>
                <a:cxn ang="0">
                  <a:pos x="1506" y="251"/>
                </a:cxn>
                <a:cxn ang="0">
                  <a:pos x="1479" y="203"/>
                </a:cxn>
                <a:cxn ang="0">
                  <a:pos x="1449" y="150"/>
                </a:cxn>
                <a:cxn ang="0">
                  <a:pos x="1423" y="114"/>
                </a:cxn>
                <a:cxn ang="0">
                  <a:pos x="1407" y="95"/>
                </a:cxn>
                <a:cxn ang="0">
                  <a:pos x="1378" y="62"/>
                </a:cxn>
                <a:cxn ang="0">
                  <a:pos x="1341" y="30"/>
                </a:cxn>
                <a:cxn ang="0">
                  <a:pos x="1286" y="4"/>
                </a:cxn>
              </a:cxnLst>
              <a:rect l="0" t="0" r="r" b="b"/>
              <a:pathLst>
                <a:path w="2480" h="1173">
                  <a:moveTo>
                    <a:pt x="1260" y="0"/>
                  </a:moveTo>
                  <a:lnTo>
                    <a:pt x="1236" y="5"/>
                  </a:lnTo>
                  <a:lnTo>
                    <a:pt x="1209" y="12"/>
                  </a:lnTo>
                  <a:lnTo>
                    <a:pt x="1179" y="27"/>
                  </a:lnTo>
                  <a:lnTo>
                    <a:pt x="1155" y="45"/>
                  </a:lnTo>
                  <a:lnTo>
                    <a:pt x="1132" y="66"/>
                  </a:lnTo>
                  <a:lnTo>
                    <a:pt x="1114" y="85"/>
                  </a:lnTo>
                  <a:lnTo>
                    <a:pt x="1099" y="106"/>
                  </a:lnTo>
                  <a:lnTo>
                    <a:pt x="1082" y="131"/>
                  </a:lnTo>
                  <a:lnTo>
                    <a:pt x="1070" y="149"/>
                  </a:lnTo>
                  <a:lnTo>
                    <a:pt x="1054" y="175"/>
                  </a:lnTo>
                  <a:lnTo>
                    <a:pt x="1040" y="197"/>
                  </a:lnTo>
                  <a:lnTo>
                    <a:pt x="1024" y="223"/>
                  </a:lnTo>
                  <a:lnTo>
                    <a:pt x="1015" y="240"/>
                  </a:lnTo>
                  <a:lnTo>
                    <a:pt x="1003" y="262"/>
                  </a:lnTo>
                  <a:lnTo>
                    <a:pt x="994" y="282"/>
                  </a:lnTo>
                  <a:lnTo>
                    <a:pt x="984" y="300"/>
                  </a:lnTo>
                  <a:lnTo>
                    <a:pt x="975" y="320"/>
                  </a:lnTo>
                  <a:lnTo>
                    <a:pt x="964" y="344"/>
                  </a:lnTo>
                  <a:lnTo>
                    <a:pt x="951" y="373"/>
                  </a:lnTo>
                  <a:lnTo>
                    <a:pt x="941" y="395"/>
                  </a:lnTo>
                  <a:lnTo>
                    <a:pt x="933" y="412"/>
                  </a:lnTo>
                  <a:lnTo>
                    <a:pt x="921" y="437"/>
                  </a:lnTo>
                  <a:lnTo>
                    <a:pt x="910" y="462"/>
                  </a:lnTo>
                  <a:lnTo>
                    <a:pt x="902" y="479"/>
                  </a:lnTo>
                  <a:lnTo>
                    <a:pt x="890" y="506"/>
                  </a:lnTo>
                  <a:lnTo>
                    <a:pt x="881" y="528"/>
                  </a:lnTo>
                  <a:lnTo>
                    <a:pt x="873" y="549"/>
                  </a:lnTo>
                  <a:lnTo>
                    <a:pt x="865" y="570"/>
                  </a:lnTo>
                  <a:lnTo>
                    <a:pt x="856" y="591"/>
                  </a:lnTo>
                  <a:lnTo>
                    <a:pt x="848" y="612"/>
                  </a:lnTo>
                  <a:lnTo>
                    <a:pt x="839" y="633"/>
                  </a:lnTo>
                  <a:lnTo>
                    <a:pt x="826" y="663"/>
                  </a:lnTo>
                  <a:lnTo>
                    <a:pt x="814" y="690"/>
                  </a:lnTo>
                  <a:lnTo>
                    <a:pt x="805" y="708"/>
                  </a:lnTo>
                  <a:lnTo>
                    <a:pt x="796" y="727"/>
                  </a:lnTo>
                  <a:lnTo>
                    <a:pt x="787" y="747"/>
                  </a:lnTo>
                  <a:lnTo>
                    <a:pt x="778" y="765"/>
                  </a:lnTo>
                  <a:lnTo>
                    <a:pt x="765" y="790"/>
                  </a:lnTo>
                  <a:lnTo>
                    <a:pt x="751" y="814"/>
                  </a:lnTo>
                  <a:lnTo>
                    <a:pt x="735" y="838"/>
                  </a:lnTo>
                  <a:lnTo>
                    <a:pt x="717" y="862"/>
                  </a:lnTo>
                  <a:lnTo>
                    <a:pt x="699" y="885"/>
                  </a:lnTo>
                  <a:lnTo>
                    <a:pt x="677" y="907"/>
                  </a:lnTo>
                  <a:lnTo>
                    <a:pt x="653" y="932"/>
                  </a:lnTo>
                  <a:lnTo>
                    <a:pt x="636" y="947"/>
                  </a:lnTo>
                  <a:lnTo>
                    <a:pt x="616" y="963"/>
                  </a:lnTo>
                  <a:lnTo>
                    <a:pt x="592" y="981"/>
                  </a:lnTo>
                  <a:lnTo>
                    <a:pt x="572" y="994"/>
                  </a:lnTo>
                  <a:lnTo>
                    <a:pt x="546" y="1009"/>
                  </a:lnTo>
                  <a:lnTo>
                    <a:pt x="506" y="1031"/>
                  </a:lnTo>
                  <a:lnTo>
                    <a:pt x="472" y="1045"/>
                  </a:lnTo>
                  <a:lnTo>
                    <a:pt x="446" y="1054"/>
                  </a:lnTo>
                  <a:lnTo>
                    <a:pt x="423" y="1063"/>
                  </a:lnTo>
                  <a:lnTo>
                    <a:pt x="393" y="1073"/>
                  </a:lnTo>
                  <a:lnTo>
                    <a:pt x="363" y="1082"/>
                  </a:lnTo>
                  <a:lnTo>
                    <a:pt x="333" y="1089"/>
                  </a:lnTo>
                  <a:lnTo>
                    <a:pt x="310" y="1095"/>
                  </a:lnTo>
                  <a:lnTo>
                    <a:pt x="282" y="1102"/>
                  </a:lnTo>
                  <a:lnTo>
                    <a:pt x="258" y="1108"/>
                  </a:lnTo>
                  <a:lnTo>
                    <a:pt x="226" y="1115"/>
                  </a:lnTo>
                  <a:lnTo>
                    <a:pt x="183" y="1123"/>
                  </a:lnTo>
                  <a:lnTo>
                    <a:pt x="155" y="1129"/>
                  </a:lnTo>
                  <a:lnTo>
                    <a:pt x="130" y="1134"/>
                  </a:lnTo>
                  <a:lnTo>
                    <a:pt x="109" y="1137"/>
                  </a:lnTo>
                  <a:lnTo>
                    <a:pt x="54" y="1146"/>
                  </a:lnTo>
                  <a:lnTo>
                    <a:pt x="3" y="1158"/>
                  </a:lnTo>
                  <a:lnTo>
                    <a:pt x="0" y="1173"/>
                  </a:lnTo>
                  <a:lnTo>
                    <a:pt x="2480" y="1170"/>
                  </a:lnTo>
                  <a:lnTo>
                    <a:pt x="2454" y="1161"/>
                  </a:lnTo>
                  <a:lnTo>
                    <a:pt x="2427" y="1152"/>
                  </a:lnTo>
                  <a:lnTo>
                    <a:pt x="2395" y="1143"/>
                  </a:lnTo>
                  <a:lnTo>
                    <a:pt x="2361" y="1138"/>
                  </a:lnTo>
                  <a:lnTo>
                    <a:pt x="2320" y="1129"/>
                  </a:lnTo>
                  <a:lnTo>
                    <a:pt x="2341" y="1132"/>
                  </a:lnTo>
                  <a:lnTo>
                    <a:pt x="2295" y="1123"/>
                  </a:lnTo>
                  <a:lnTo>
                    <a:pt x="2268" y="1116"/>
                  </a:lnTo>
                  <a:lnTo>
                    <a:pt x="2224" y="1104"/>
                  </a:lnTo>
                  <a:lnTo>
                    <a:pt x="2184" y="1092"/>
                  </a:lnTo>
                  <a:lnTo>
                    <a:pt x="2150" y="1081"/>
                  </a:lnTo>
                  <a:lnTo>
                    <a:pt x="2118" y="1071"/>
                  </a:lnTo>
                  <a:lnTo>
                    <a:pt x="2082" y="1059"/>
                  </a:lnTo>
                  <a:lnTo>
                    <a:pt x="2051" y="1047"/>
                  </a:lnTo>
                  <a:lnTo>
                    <a:pt x="2011" y="1029"/>
                  </a:lnTo>
                  <a:lnTo>
                    <a:pt x="1994" y="1020"/>
                  </a:lnTo>
                  <a:lnTo>
                    <a:pt x="1993" y="1020"/>
                  </a:lnTo>
                  <a:lnTo>
                    <a:pt x="1980" y="1013"/>
                  </a:lnTo>
                  <a:lnTo>
                    <a:pt x="1956" y="1001"/>
                  </a:lnTo>
                  <a:lnTo>
                    <a:pt x="1936" y="986"/>
                  </a:lnTo>
                  <a:lnTo>
                    <a:pt x="1914" y="969"/>
                  </a:lnTo>
                  <a:lnTo>
                    <a:pt x="1898" y="955"/>
                  </a:lnTo>
                  <a:lnTo>
                    <a:pt x="1880" y="938"/>
                  </a:lnTo>
                  <a:lnTo>
                    <a:pt x="1859" y="915"/>
                  </a:lnTo>
                  <a:lnTo>
                    <a:pt x="1838" y="891"/>
                  </a:lnTo>
                  <a:lnTo>
                    <a:pt x="1820" y="868"/>
                  </a:lnTo>
                  <a:lnTo>
                    <a:pt x="1801" y="845"/>
                  </a:lnTo>
                  <a:lnTo>
                    <a:pt x="1788" y="825"/>
                  </a:lnTo>
                  <a:lnTo>
                    <a:pt x="1776" y="809"/>
                  </a:lnTo>
                  <a:lnTo>
                    <a:pt x="1765" y="792"/>
                  </a:lnTo>
                  <a:lnTo>
                    <a:pt x="1754" y="772"/>
                  </a:lnTo>
                  <a:lnTo>
                    <a:pt x="1744" y="751"/>
                  </a:lnTo>
                  <a:lnTo>
                    <a:pt x="1735" y="729"/>
                  </a:lnTo>
                  <a:lnTo>
                    <a:pt x="1725" y="707"/>
                  </a:lnTo>
                  <a:lnTo>
                    <a:pt x="1718" y="692"/>
                  </a:lnTo>
                  <a:lnTo>
                    <a:pt x="1710" y="674"/>
                  </a:lnTo>
                  <a:lnTo>
                    <a:pt x="1703" y="657"/>
                  </a:lnTo>
                  <a:lnTo>
                    <a:pt x="1695" y="641"/>
                  </a:lnTo>
                  <a:lnTo>
                    <a:pt x="1686" y="619"/>
                  </a:lnTo>
                  <a:lnTo>
                    <a:pt x="1676" y="598"/>
                  </a:lnTo>
                  <a:lnTo>
                    <a:pt x="1663" y="568"/>
                  </a:lnTo>
                  <a:lnTo>
                    <a:pt x="1651" y="546"/>
                  </a:lnTo>
                  <a:lnTo>
                    <a:pt x="1639" y="522"/>
                  </a:lnTo>
                  <a:lnTo>
                    <a:pt x="1627" y="497"/>
                  </a:lnTo>
                  <a:lnTo>
                    <a:pt x="1618" y="476"/>
                  </a:lnTo>
                  <a:lnTo>
                    <a:pt x="1607" y="452"/>
                  </a:lnTo>
                  <a:lnTo>
                    <a:pt x="1597" y="430"/>
                  </a:lnTo>
                  <a:lnTo>
                    <a:pt x="1580" y="397"/>
                  </a:lnTo>
                  <a:lnTo>
                    <a:pt x="1566" y="366"/>
                  </a:lnTo>
                  <a:lnTo>
                    <a:pt x="1553" y="340"/>
                  </a:lnTo>
                  <a:lnTo>
                    <a:pt x="1543" y="322"/>
                  </a:lnTo>
                  <a:lnTo>
                    <a:pt x="1531" y="298"/>
                  </a:lnTo>
                  <a:lnTo>
                    <a:pt x="1517" y="271"/>
                  </a:lnTo>
                  <a:lnTo>
                    <a:pt x="1506" y="251"/>
                  </a:lnTo>
                  <a:lnTo>
                    <a:pt x="1497" y="236"/>
                  </a:lnTo>
                  <a:lnTo>
                    <a:pt x="1490" y="223"/>
                  </a:lnTo>
                  <a:lnTo>
                    <a:pt x="1479" y="203"/>
                  </a:lnTo>
                  <a:lnTo>
                    <a:pt x="1468" y="183"/>
                  </a:lnTo>
                  <a:lnTo>
                    <a:pt x="1459" y="167"/>
                  </a:lnTo>
                  <a:lnTo>
                    <a:pt x="1449" y="150"/>
                  </a:lnTo>
                  <a:lnTo>
                    <a:pt x="1438" y="135"/>
                  </a:lnTo>
                  <a:lnTo>
                    <a:pt x="1429" y="125"/>
                  </a:lnTo>
                  <a:lnTo>
                    <a:pt x="1423" y="114"/>
                  </a:lnTo>
                  <a:lnTo>
                    <a:pt x="1417" y="107"/>
                  </a:lnTo>
                  <a:lnTo>
                    <a:pt x="1411" y="99"/>
                  </a:lnTo>
                  <a:lnTo>
                    <a:pt x="1407" y="95"/>
                  </a:lnTo>
                  <a:lnTo>
                    <a:pt x="1399" y="86"/>
                  </a:lnTo>
                  <a:lnTo>
                    <a:pt x="1389" y="74"/>
                  </a:lnTo>
                  <a:lnTo>
                    <a:pt x="1378" y="62"/>
                  </a:lnTo>
                  <a:lnTo>
                    <a:pt x="1366" y="50"/>
                  </a:lnTo>
                  <a:lnTo>
                    <a:pt x="1354" y="39"/>
                  </a:lnTo>
                  <a:lnTo>
                    <a:pt x="1341" y="30"/>
                  </a:lnTo>
                  <a:lnTo>
                    <a:pt x="1327" y="19"/>
                  </a:lnTo>
                  <a:lnTo>
                    <a:pt x="1306" y="11"/>
                  </a:lnTo>
                  <a:lnTo>
                    <a:pt x="1286" y="4"/>
                  </a:lnTo>
                  <a:lnTo>
                    <a:pt x="1261" y="0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 Box 93"/>
            <p:cNvSpPr txBox="1">
              <a:spLocks noChangeArrowheads="1"/>
            </p:cNvSpPr>
            <p:nvPr/>
          </p:nvSpPr>
          <p:spPr bwMode="auto">
            <a:xfrm>
              <a:off x="5820186" y="3296318"/>
              <a:ext cx="1095172" cy="430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Normal</a:t>
              </a:r>
            </a:p>
          </p:txBody>
        </p:sp>
        <p:sp>
          <p:nvSpPr>
            <p:cNvPr id="38" name="Rectangle 48"/>
            <p:cNvSpPr>
              <a:spLocks noChangeArrowheads="1"/>
            </p:cNvSpPr>
            <p:nvPr/>
          </p:nvSpPr>
          <p:spPr bwMode="auto">
            <a:xfrm>
              <a:off x="6270345" y="5288859"/>
              <a:ext cx="471285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1600" baseline="-2500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9" name="Rectangle 49"/>
            <p:cNvSpPr>
              <a:spLocks noChangeArrowheads="1"/>
            </p:cNvSpPr>
            <p:nvPr/>
          </p:nvSpPr>
          <p:spPr bwMode="auto">
            <a:xfrm>
              <a:off x="6701077" y="5288859"/>
              <a:ext cx="471285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1600" baseline="-2500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52" name="Freeform 55"/>
            <p:cNvSpPr>
              <a:spLocks/>
            </p:cNvSpPr>
            <p:nvPr/>
          </p:nvSpPr>
          <p:spPr bwMode="auto">
            <a:xfrm>
              <a:off x="6620843" y="4342936"/>
              <a:ext cx="840349" cy="9985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1"/>
                </a:cxn>
                <a:cxn ang="0">
                  <a:pos x="8" y="27"/>
                </a:cxn>
                <a:cxn ang="0">
                  <a:pos x="13" y="48"/>
                </a:cxn>
                <a:cxn ang="0">
                  <a:pos x="17" y="63"/>
                </a:cxn>
                <a:cxn ang="0">
                  <a:pos x="20" y="80"/>
                </a:cxn>
                <a:cxn ang="0">
                  <a:pos x="24" y="98"/>
                </a:cxn>
                <a:cxn ang="0">
                  <a:pos x="29" y="113"/>
                </a:cxn>
                <a:cxn ang="0">
                  <a:pos x="30" y="131"/>
                </a:cxn>
                <a:cxn ang="0">
                  <a:pos x="34" y="146"/>
                </a:cxn>
                <a:cxn ang="0">
                  <a:pos x="37" y="163"/>
                </a:cxn>
                <a:cxn ang="0">
                  <a:pos x="41" y="180"/>
                </a:cxn>
                <a:cxn ang="0">
                  <a:pos x="43" y="196"/>
                </a:cxn>
                <a:cxn ang="0">
                  <a:pos x="47" y="213"/>
                </a:cxn>
                <a:cxn ang="0">
                  <a:pos x="51" y="230"/>
                </a:cxn>
                <a:cxn ang="0">
                  <a:pos x="55" y="246"/>
                </a:cxn>
                <a:cxn ang="0">
                  <a:pos x="60" y="264"/>
                </a:cxn>
                <a:cxn ang="0">
                  <a:pos x="64" y="279"/>
                </a:cxn>
                <a:cxn ang="0">
                  <a:pos x="70" y="296"/>
                </a:cxn>
                <a:cxn ang="0">
                  <a:pos x="74" y="313"/>
                </a:cxn>
                <a:cxn ang="0">
                  <a:pos x="79" y="328"/>
                </a:cxn>
                <a:cxn ang="0">
                  <a:pos x="86" y="346"/>
                </a:cxn>
                <a:cxn ang="0">
                  <a:pos x="90" y="362"/>
                </a:cxn>
                <a:cxn ang="0">
                  <a:pos x="98" y="380"/>
                </a:cxn>
                <a:cxn ang="0">
                  <a:pos x="103" y="394"/>
                </a:cxn>
                <a:cxn ang="0">
                  <a:pos x="109" y="409"/>
                </a:cxn>
                <a:cxn ang="0">
                  <a:pos x="117" y="423"/>
                </a:cxn>
                <a:cxn ang="0">
                  <a:pos x="124" y="436"/>
                </a:cxn>
                <a:cxn ang="0">
                  <a:pos x="131" y="451"/>
                </a:cxn>
                <a:cxn ang="0">
                  <a:pos x="139" y="463"/>
                </a:cxn>
                <a:cxn ang="0">
                  <a:pos x="148" y="477"/>
                </a:cxn>
                <a:cxn ang="0">
                  <a:pos x="159" y="492"/>
                </a:cxn>
                <a:cxn ang="0">
                  <a:pos x="172" y="506"/>
                </a:cxn>
                <a:cxn ang="0">
                  <a:pos x="180" y="512"/>
                </a:cxn>
                <a:cxn ang="0">
                  <a:pos x="191" y="521"/>
                </a:cxn>
                <a:cxn ang="0">
                  <a:pos x="202" y="529"/>
                </a:cxn>
                <a:cxn ang="0">
                  <a:pos x="216" y="539"/>
                </a:cxn>
                <a:cxn ang="0">
                  <a:pos x="230" y="548"/>
                </a:cxn>
                <a:cxn ang="0">
                  <a:pos x="242" y="554"/>
                </a:cxn>
                <a:cxn ang="0">
                  <a:pos x="253" y="561"/>
                </a:cxn>
                <a:cxn ang="0">
                  <a:pos x="263" y="565"/>
                </a:cxn>
                <a:cxn ang="0">
                  <a:pos x="274" y="570"/>
                </a:cxn>
                <a:cxn ang="0">
                  <a:pos x="288" y="576"/>
                </a:cxn>
                <a:cxn ang="0">
                  <a:pos x="281" y="574"/>
                </a:cxn>
                <a:cxn ang="0">
                  <a:pos x="296" y="580"/>
                </a:cxn>
                <a:cxn ang="0">
                  <a:pos x="307" y="586"/>
                </a:cxn>
                <a:cxn ang="0">
                  <a:pos x="325" y="595"/>
                </a:cxn>
                <a:cxn ang="0">
                  <a:pos x="344" y="602"/>
                </a:cxn>
                <a:cxn ang="0">
                  <a:pos x="370" y="609"/>
                </a:cxn>
                <a:cxn ang="0">
                  <a:pos x="385" y="618"/>
                </a:cxn>
                <a:cxn ang="0">
                  <a:pos x="398" y="629"/>
                </a:cxn>
                <a:cxn ang="0">
                  <a:pos x="0" y="628"/>
                </a:cxn>
                <a:cxn ang="0">
                  <a:pos x="2" y="0"/>
                </a:cxn>
              </a:cxnLst>
              <a:rect l="0" t="0" r="r" b="b"/>
              <a:pathLst>
                <a:path w="398" h="629">
                  <a:moveTo>
                    <a:pt x="2" y="0"/>
                  </a:moveTo>
                  <a:lnTo>
                    <a:pt x="4" y="11"/>
                  </a:lnTo>
                  <a:lnTo>
                    <a:pt x="8" y="27"/>
                  </a:lnTo>
                  <a:lnTo>
                    <a:pt x="13" y="48"/>
                  </a:lnTo>
                  <a:lnTo>
                    <a:pt x="17" y="63"/>
                  </a:lnTo>
                  <a:lnTo>
                    <a:pt x="20" y="80"/>
                  </a:lnTo>
                  <a:lnTo>
                    <a:pt x="24" y="98"/>
                  </a:lnTo>
                  <a:lnTo>
                    <a:pt x="29" y="113"/>
                  </a:lnTo>
                  <a:lnTo>
                    <a:pt x="30" y="131"/>
                  </a:lnTo>
                  <a:lnTo>
                    <a:pt x="34" y="146"/>
                  </a:lnTo>
                  <a:lnTo>
                    <a:pt x="37" y="163"/>
                  </a:lnTo>
                  <a:lnTo>
                    <a:pt x="41" y="180"/>
                  </a:lnTo>
                  <a:lnTo>
                    <a:pt x="43" y="196"/>
                  </a:lnTo>
                  <a:lnTo>
                    <a:pt x="47" y="213"/>
                  </a:lnTo>
                  <a:lnTo>
                    <a:pt x="51" y="230"/>
                  </a:lnTo>
                  <a:lnTo>
                    <a:pt x="55" y="246"/>
                  </a:lnTo>
                  <a:lnTo>
                    <a:pt x="60" y="264"/>
                  </a:lnTo>
                  <a:lnTo>
                    <a:pt x="64" y="279"/>
                  </a:lnTo>
                  <a:lnTo>
                    <a:pt x="70" y="296"/>
                  </a:lnTo>
                  <a:lnTo>
                    <a:pt x="74" y="313"/>
                  </a:lnTo>
                  <a:lnTo>
                    <a:pt x="79" y="328"/>
                  </a:lnTo>
                  <a:lnTo>
                    <a:pt x="86" y="346"/>
                  </a:lnTo>
                  <a:lnTo>
                    <a:pt x="90" y="362"/>
                  </a:lnTo>
                  <a:lnTo>
                    <a:pt x="98" y="380"/>
                  </a:lnTo>
                  <a:lnTo>
                    <a:pt x="103" y="394"/>
                  </a:lnTo>
                  <a:lnTo>
                    <a:pt x="109" y="409"/>
                  </a:lnTo>
                  <a:lnTo>
                    <a:pt x="117" y="423"/>
                  </a:lnTo>
                  <a:lnTo>
                    <a:pt x="124" y="436"/>
                  </a:lnTo>
                  <a:lnTo>
                    <a:pt x="131" y="451"/>
                  </a:lnTo>
                  <a:lnTo>
                    <a:pt x="139" y="463"/>
                  </a:lnTo>
                  <a:lnTo>
                    <a:pt x="148" y="477"/>
                  </a:lnTo>
                  <a:lnTo>
                    <a:pt x="159" y="492"/>
                  </a:lnTo>
                  <a:lnTo>
                    <a:pt x="172" y="506"/>
                  </a:lnTo>
                  <a:lnTo>
                    <a:pt x="180" y="512"/>
                  </a:lnTo>
                  <a:lnTo>
                    <a:pt x="191" y="521"/>
                  </a:lnTo>
                  <a:lnTo>
                    <a:pt x="202" y="529"/>
                  </a:lnTo>
                  <a:lnTo>
                    <a:pt x="216" y="539"/>
                  </a:lnTo>
                  <a:lnTo>
                    <a:pt x="230" y="548"/>
                  </a:lnTo>
                  <a:lnTo>
                    <a:pt x="242" y="554"/>
                  </a:lnTo>
                  <a:lnTo>
                    <a:pt x="253" y="561"/>
                  </a:lnTo>
                  <a:lnTo>
                    <a:pt x="263" y="565"/>
                  </a:lnTo>
                  <a:lnTo>
                    <a:pt x="274" y="570"/>
                  </a:lnTo>
                  <a:lnTo>
                    <a:pt x="288" y="576"/>
                  </a:lnTo>
                  <a:lnTo>
                    <a:pt x="281" y="574"/>
                  </a:lnTo>
                  <a:lnTo>
                    <a:pt x="296" y="580"/>
                  </a:lnTo>
                  <a:lnTo>
                    <a:pt x="307" y="586"/>
                  </a:lnTo>
                  <a:lnTo>
                    <a:pt x="325" y="595"/>
                  </a:lnTo>
                  <a:lnTo>
                    <a:pt x="344" y="602"/>
                  </a:lnTo>
                  <a:lnTo>
                    <a:pt x="370" y="609"/>
                  </a:lnTo>
                  <a:lnTo>
                    <a:pt x="385" y="618"/>
                  </a:lnTo>
                  <a:lnTo>
                    <a:pt x="398" y="629"/>
                  </a:lnTo>
                  <a:lnTo>
                    <a:pt x="0" y="628"/>
                  </a:lnTo>
                  <a:lnTo>
                    <a:pt x="2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6"/>
            <p:cNvSpPr>
              <a:spLocks/>
            </p:cNvSpPr>
            <p:nvPr/>
          </p:nvSpPr>
          <p:spPr bwMode="auto">
            <a:xfrm>
              <a:off x="7047954" y="5186351"/>
              <a:ext cx="456069" cy="184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8"/>
                </a:cxn>
                <a:cxn ang="0">
                  <a:pos x="1" y="31"/>
                </a:cxn>
                <a:cxn ang="0">
                  <a:pos x="1" y="48"/>
                </a:cxn>
                <a:cxn ang="0">
                  <a:pos x="0" y="62"/>
                </a:cxn>
                <a:cxn ang="0">
                  <a:pos x="0" y="76"/>
                </a:cxn>
                <a:cxn ang="0">
                  <a:pos x="0" y="89"/>
                </a:cxn>
                <a:cxn ang="0">
                  <a:pos x="0" y="103"/>
                </a:cxn>
                <a:cxn ang="0">
                  <a:pos x="0" y="116"/>
                </a:cxn>
                <a:cxn ang="0">
                  <a:pos x="216" y="116"/>
                </a:cxn>
                <a:cxn ang="0">
                  <a:pos x="193" y="102"/>
                </a:cxn>
                <a:cxn ang="0">
                  <a:pos x="174" y="92"/>
                </a:cxn>
                <a:cxn ang="0">
                  <a:pos x="157" y="87"/>
                </a:cxn>
                <a:cxn ang="0">
                  <a:pos x="144" y="81"/>
                </a:cxn>
                <a:cxn ang="0">
                  <a:pos x="133" y="75"/>
                </a:cxn>
                <a:cxn ang="0">
                  <a:pos x="124" y="70"/>
                </a:cxn>
                <a:cxn ang="0">
                  <a:pos x="116" y="68"/>
                </a:cxn>
                <a:cxn ang="0">
                  <a:pos x="98" y="58"/>
                </a:cxn>
                <a:cxn ang="0">
                  <a:pos x="87" y="54"/>
                </a:cxn>
                <a:cxn ang="0">
                  <a:pos x="72" y="48"/>
                </a:cxn>
                <a:cxn ang="0">
                  <a:pos x="59" y="40"/>
                </a:cxn>
                <a:cxn ang="0">
                  <a:pos x="47" y="32"/>
                </a:cxn>
                <a:cxn ang="0">
                  <a:pos x="37" y="30"/>
                </a:cxn>
                <a:cxn ang="0">
                  <a:pos x="28" y="24"/>
                </a:cxn>
                <a:cxn ang="0">
                  <a:pos x="22" y="20"/>
                </a:cxn>
                <a:cxn ang="0">
                  <a:pos x="12" y="9"/>
                </a:cxn>
                <a:cxn ang="0">
                  <a:pos x="0" y="4"/>
                </a:cxn>
                <a:cxn ang="0">
                  <a:pos x="1" y="4"/>
                </a:cxn>
              </a:cxnLst>
              <a:rect l="0" t="0" r="r" b="b"/>
              <a:pathLst>
                <a:path w="216" h="116">
                  <a:moveTo>
                    <a:pt x="0" y="0"/>
                  </a:moveTo>
                  <a:lnTo>
                    <a:pt x="1" y="18"/>
                  </a:lnTo>
                  <a:lnTo>
                    <a:pt x="1" y="31"/>
                  </a:lnTo>
                  <a:lnTo>
                    <a:pt x="1" y="48"/>
                  </a:lnTo>
                  <a:lnTo>
                    <a:pt x="0" y="62"/>
                  </a:lnTo>
                  <a:lnTo>
                    <a:pt x="0" y="76"/>
                  </a:lnTo>
                  <a:lnTo>
                    <a:pt x="0" y="89"/>
                  </a:lnTo>
                  <a:lnTo>
                    <a:pt x="0" y="103"/>
                  </a:lnTo>
                  <a:lnTo>
                    <a:pt x="0" y="116"/>
                  </a:lnTo>
                  <a:lnTo>
                    <a:pt x="216" y="116"/>
                  </a:lnTo>
                  <a:lnTo>
                    <a:pt x="193" y="102"/>
                  </a:lnTo>
                  <a:lnTo>
                    <a:pt x="174" y="92"/>
                  </a:lnTo>
                  <a:lnTo>
                    <a:pt x="157" y="87"/>
                  </a:lnTo>
                  <a:lnTo>
                    <a:pt x="144" y="81"/>
                  </a:lnTo>
                  <a:lnTo>
                    <a:pt x="133" y="75"/>
                  </a:lnTo>
                  <a:lnTo>
                    <a:pt x="124" y="70"/>
                  </a:lnTo>
                  <a:lnTo>
                    <a:pt x="116" y="68"/>
                  </a:lnTo>
                  <a:lnTo>
                    <a:pt x="98" y="58"/>
                  </a:lnTo>
                  <a:lnTo>
                    <a:pt x="87" y="54"/>
                  </a:lnTo>
                  <a:lnTo>
                    <a:pt x="72" y="48"/>
                  </a:lnTo>
                  <a:lnTo>
                    <a:pt x="59" y="40"/>
                  </a:lnTo>
                  <a:lnTo>
                    <a:pt x="47" y="32"/>
                  </a:lnTo>
                  <a:lnTo>
                    <a:pt x="37" y="30"/>
                  </a:lnTo>
                  <a:lnTo>
                    <a:pt x="28" y="24"/>
                  </a:lnTo>
                  <a:lnTo>
                    <a:pt x="22" y="20"/>
                  </a:lnTo>
                  <a:lnTo>
                    <a:pt x="12" y="9"/>
                  </a:lnTo>
                  <a:lnTo>
                    <a:pt x="0" y="4"/>
                  </a:lnTo>
                  <a:lnTo>
                    <a:pt x="1" y="4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5"/>
            <p:cNvSpPr>
              <a:spLocks noChangeShapeType="1"/>
            </p:cNvSpPr>
            <p:nvPr/>
          </p:nvSpPr>
          <p:spPr bwMode="auto">
            <a:xfrm>
              <a:off x="4902440" y="5347368"/>
              <a:ext cx="28989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58"/>
            <p:cNvSpPr>
              <a:spLocks/>
            </p:cNvSpPr>
            <p:nvPr/>
          </p:nvSpPr>
          <p:spPr bwMode="auto">
            <a:xfrm>
              <a:off x="6633813" y="4405075"/>
              <a:ext cx="2112" cy="10239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645"/>
                </a:cxn>
              </a:cxnLst>
              <a:rect l="0" t="0" r="r" b="b"/>
              <a:pathLst>
                <a:path w="1" h="645">
                  <a:moveTo>
                    <a:pt x="1" y="0"/>
                  </a:moveTo>
                  <a:lnTo>
                    <a:pt x="0" y="645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9"/>
            <p:cNvSpPr>
              <a:spLocks noChangeShapeType="1"/>
            </p:cNvSpPr>
            <p:nvPr/>
          </p:nvSpPr>
          <p:spPr bwMode="auto">
            <a:xfrm>
              <a:off x="7024427" y="5162312"/>
              <a:ext cx="0" cy="257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111272" y="2085181"/>
            <a:ext cx="3637716" cy="2469919"/>
            <a:chOff x="7982319" y="2085181"/>
            <a:chExt cx="3637716" cy="2469919"/>
          </a:xfrm>
        </p:grpSpPr>
        <p:sp>
          <p:nvSpPr>
            <p:cNvPr id="5" name="AutoShape 73"/>
            <p:cNvSpPr>
              <a:spLocks noChangeArrowheads="1"/>
            </p:cNvSpPr>
            <p:nvPr/>
          </p:nvSpPr>
          <p:spPr bwMode="auto">
            <a:xfrm>
              <a:off x="7982319" y="2085181"/>
              <a:ext cx="3637716" cy="245745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75"/>
            <p:cNvSpPr>
              <a:spLocks noChangeArrowheads="1"/>
            </p:cNvSpPr>
            <p:nvPr/>
          </p:nvSpPr>
          <p:spPr bwMode="auto">
            <a:xfrm>
              <a:off x="11215267" y="3954036"/>
              <a:ext cx="310983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7" name="Rectangle 76"/>
            <p:cNvSpPr>
              <a:spLocks noChangeArrowheads="1"/>
            </p:cNvSpPr>
            <p:nvPr/>
          </p:nvSpPr>
          <p:spPr bwMode="auto">
            <a:xfrm>
              <a:off x="8091231" y="2190323"/>
              <a:ext cx="621966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 i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 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2000" i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8" name="Freeform 77"/>
            <p:cNvSpPr>
              <a:spLocks/>
            </p:cNvSpPr>
            <p:nvPr/>
          </p:nvSpPr>
          <p:spPr bwMode="auto">
            <a:xfrm>
              <a:off x="8364836" y="3069798"/>
              <a:ext cx="2643511" cy="10842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070"/>
                </a:cxn>
                <a:cxn ang="0">
                  <a:pos x="2853" y="1070"/>
                </a:cxn>
                <a:cxn ang="0">
                  <a:pos x="2850" y="1013"/>
                </a:cxn>
                <a:cxn ang="0">
                  <a:pos x="2535" y="995"/>
                </a:cxn>
                <a:cxn ang="0">
                  <a:pos x="2265" y="977"/>
                </a:cxn>
                <a:cxn ang="0">
                  <a:pos x="1923" y="950"/>
                </a:cxn>
                <a:cxn ang="0">
                  <a:pos x="1635" y="911"/>
                </a:cxn>
                <a:cxn ang="0">
                  <a:pos x="1347" y="857"/>
                </a:cxn>
                <a:cxn ang="0">
                  <a:pos x="996" y="764"/>
                </a:cxn>
                <a:cxn ang="0">
                  <a:pos x="723" y="665"/>
                </a:cxn>
                <a:cxn ang="0">
                  <a:pos x="492" y="554"/>
                </a:cxn>
                <a:cxn ang="0">
                  <a:pos x="351" y="470"/>
                </a:cxn>
                <a:cxn ang="0">
                  <a:pos x="294" y="431"/>
                </a:cxn>
                <a:cxn ang="0">
                  <a:pos x="261" y="404"/>
                </a:cxn>
                <a:cxn ang="0">
                  <a:pos x="231" y="374"/>
                </a:cxn>
                <a:cxn ang="0">
                  <a:pos x="204" y="353"/>
                </a:cxn>
                <a:cxn ang="0">
                  <a:pos x="174" y="320"/>
                </a:cxn>
                <a:cxn ang="0">
                  <a:pos x="144" y="290"/>
                </a:cxn>
                <a:cxn ang="0">
                  <a:pos x="117" y="257"/>
                </a:cxn>
                <a:cxn ang="0">
                  <a:pos x="93" y="221"/>
                </a:cxn>
                <a:cxn ang="0">
                  <a:pos x="57" y="161"/>
                </a:cxn>
                <a:cxn ang="0">
                  <a:pos x="42" y="132"/>
                </a:cxn>
                <a:cxn ang="0">
                  <a:pos x="21" y="74"/>
                </a:cxn>
                <a:cxn ang="0">
                  <a:pos x="6" y="32"/>
                </a:cxn>
              </a:cxnLst>
              <a:rect l="0" t="0" r="r" b="b"/>
              <a:pathLst>
                <a:path w="2853" h="1070">
                  <a:moveTo>
                    <a:pt x="2" y="0"/>
                  </a:moveTo>
                  <a:lnTo>
                    <a:pt x="0" y="1070"/>
                  </a:lnTo>
                  <a:lnTo>
                    <a:pt x="2853" y="1070"/>
                  </a:lnTo>
                  <a:lnTo>
                    <a:pt x="2850" y="1013"/>
                  </a:lnTo>
                  <a:lnTo>
                    <a:pt x="2535" y="995"/>
                  </a:lnTo>
                  <a:lnTo>
                    <a:pt x="2265" y="977"/>
                  </a:lnTo>
                  <a:lnTo>
                    <a:pt x="1923" y="950"/>
                  </a:lnTo>
                  <a:lnTo>
                    <a:pt x="1635" y="911"/>
                  </a:lnTo>
                  <a:lnTo>
                    <a:pt x="1347" y="857"/>
                  </a:lnTo>
                  <a:lnTo>
                    <a:pt x="996" y="764"/>
                  </a:lnTo>
                  <a:lnTo>
                    <a:pt x="723" y="665"/>
                  </a:lnTo>
                  <a:lnTo>
                    <a:pt x="492" y="554"/>
                  </a:lnTo>
                  <a:lnTo>
                    <a:pt x="351" y="470"/>
                  </a:lnTo>
                  <a:lnTo>
                    <a:pt x="294" y="431"/>
                  </a:lnTo>
                  <a:lnTo>
                    <a:pt x="261" y="404"/>
                  </a:lnTo>
                  <a:lnTo>
                    <a:pt x="231" y="374"/>
                  </a:lnTo>
                  <a:lnTo>
                    <a:pt x="204" y="353"/>
                  </a:lnTo>
                  <a:lnTo>
                    <a:pt x="174" y="320"/>
                  </a:lnTo>
                  <a:lnTo>
                    <a:pt x="144" y="290"/>
                  </a:lnTo>
                  <a:lnTo>
                    <a:pt x="117" y="257"/>
                  </a:lnTo>
                  <a:lnTo>
                    <a:pt x="93" y="221"/>
                  </a:lnTo>
                  <a:lnTo>
                    <a:pt x="57" y="161"/>
                  </a:lnTo>
                  <a:lnTo>
                    <a:pt x="42" y="132"/>
                  </a:lnTo>
                  <a:lnTo>
                    <a:pt x="21" y="74"/>
                  </a:lnTo>
                  <a:lnTo>
                    <a:pt x="6" y="32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1"/>
            <p:cNvSpPr>
              <a:spLocks noChangeShapeType="1"/>
            </p:cNvSpPr>
            <p:nvPr/>
          </p:nvSpPr>
          <p:spPr bwMode="auto">
            <a:xfrm rot="271170">
              <a:off x="10396032" y="4076274"/>
              <a:ext cx="599646" cy="3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rc 82"/>
            <p:cNvSpPr>
              <a:spLocks/>
            </p:cNvSpPr>
            <p:nvPr/>
          </p:nvSpPr>
          <p:spPr bwMode="auto">
            <a:xfrm rot="234569">
              <a:off x="8326830" y="3058686"/>
              <a:ext cx="2124099" cy="944563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19 w 21619"/>
                <a:gd name="T1" fmla="*/ 21600 h 21600"/>
                <a:gd name="T2" fmla="*/ 0 w 21619"/>
                <a:gd name="T3" fmla="*/ 0 h 21600"/>
                <a:gd name="T4" fmla="*/ 21600 w 2161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19" h="21600" fill="none" extrusionOk="0">
                  <a:moveTo>
                    <a:pt x="21618" y="21599"/>
                  </a:moveTo>
                  <a:cubicBezTo>
                    <a:pt x="21612" y="21599"/>
                    <a:pt x="21606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1619" h="21600" stroke="0" extrusionOk="0">
                  <a:moveTo>
                    <a:pt x="21618" y="21599"/>
                  </a:moveTo>
                  <a:cubicBezTo>
                    <a:pt x="21612" y="21599"/>
                    <a:pt x="21606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95"/>
            <p:cNvSpPr txBox="1">
              <a:spLocks noChangeArrowheads="1"/>
            </p:cNvSpPr>
            <p:nvPr/>
          </p:nvSpPr>
          <p:spPr bwMode="auto">
            <a:xfrm>
              <a:off x="9173592" y="2118885"/>
              <a:ext cx="1659429" cy="430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Exponential</a:t>
              </a:r>
            </a:p>
          </p:txBody>
        </p:sp>
        <p:sp>
          <p:nvSpPr>
            <p:cNvPr id="47" name="Rectangle 51"/>
            <p:cNvSpPr>
              <a:spLocks noChangeArrowheads="1"/>
            </p:cNvSpPr>
            <p:nvPr/>
          </p:nvSpPr>
          <p:spPr bwMode="auto">
            <a:xfrm>
              <a:off x="8325031" y="4096000"/>
              <a:ext cx="471285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 i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i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1600" baseline="-250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8" name="Rectangle 65"/>
            <p:cNvSpPr>
              <a:spLocks noChangeArrowheads="1"/>
            </p:cNvSpPr>
            <p:nvPr/>
          </p:nvSpPr>
          <p:spPr bwMode="auto">
            <a:xfrm>
              <a:off x="8945781" y="4091011"/>
              <a:ext cx="471285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 i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i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1600" baseline="-250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49" name="Freeform 61"/>
            <p:cNvSpPr>
              <a:spLocks/>
            </p:cNvSpPr>
            <p:nvPr/>
          </p:nvSpPr>
          <p:spPr bwMode="auto">
            <a:xfrm>
              <a:off x="8669184" y="3538788"/>
              <a:ext cx="603869" cy="6238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93"/>
                </a:cxn>
                <a:cxn ang="0">
                  <a:pos x="286" y="393"/>
                </a:cxn>
                <a:cxn ang="0">
                  <a:pos x="285" y="200"/>
                </a:cxn>
                <a:cxn ang="0">
                  <a:pos x="279" y="200"/>
                </a:cxn>
                <a:cxn ang="0">
                  <a:pos x="266" y="194"/>
                </a:cxn>
                <a:cxn ang="0">
                  <a:pos x="255" y="186"/>
                </a:cxn>
                <a:cxn ang="0">
                  <a:pos x="242" y="180"/>
                </a:cxn>
                <a:cxn ang="0">
                  <a:pos x="228" y="170"/>
                </a:cxn>
                <a:cxn ang="0">
                  <a:pos x="215" y="165"/>
                </a:cxn>
                <a:cxn ang="0">
                  <a:pos x="203" y="158"/>
                </a:cxn>
                <a:cxn ang="0">
                  <a:pos x="186" y="147"/>
                </a:cxn>
                <a:cxn ang="0">
                  <a:pos x="168" y="137"/>
                </a:cxn>
                <a:cxn ang="0">
                  <a:pos x="156" y="128"/>
                </a:cxn>
                <a:cxn ang="0">
                  <a:pos x="143" y="122"/>
                </a:cxn>
                <a:cxn ang="0">
                  <a:pos x="131" y="110"/>
                </a:cxn>
                <a:cxn ang="0">
                  <a:pos x="113" y="98"/>
                </a:cxn>
                <a:cxn ang="0">
                  <a:pos x="99" y="89"/>
                </a:cxn>
                <a:cxn ang="0">
                  <a:pos x="84" y="80"/>
                </a:cxn>
                <a:cxn ang="0">
                  <a:pos x="66" y="62"/>
                </a:cxn>
                <a:cxn ang="0">
                  <a:pos x="48" y="47"/>
                </a:cxn>
                <a:cxn ang="0">
                  <a:pos x="35" y="33"/>
                </a:cxn>
                <a:cxn ang="0">
                  <a:pos x="24" y="24"/>
                </a:cxn>
                <a:cxn ang="0">
                  <a:pos x="14" y="14"/>
                </a:cxn>
                <a:cxn ang="0">
                  <a:pos x="6" y="8"/>
                </a:cxn>
              </a:cxnLst>
              <a:rect l="0" t="0" r="r" b="b"/>
              <a:pathLst>
                <a:path w="286" h="393">
                  <a:moveTo>
                    <a:pt x="0" y="0"/>
                  </a:moveTo>
                  <a:lnTo>
                    <a:pt x="0" y="393"/>
                  </a:lnTo>
                  <a:lnTo>
                    <a:pt x="286" y="393"/>
                  </a:lnTo>
                  <a:lnTo>
                    <a:pt x="285" y="200"/>
                  </a:lnTo>
                  <a:lnTo>
                    <a:pt x="279" y="200"/>
                  </a:lnTo>
                  <a:lnTo>
                    <a:pt x="266" y="194"/>
                  </a:lnTo>
                  <a:lnTo>
                    <a:pt x="255" y="186"/>
                  </a:lnTo>
                  <a:lnTo>
                    <a:pt x="242" y="180"/>
                  </a:lnTo>
                  <a:lnTo>
                    <a:pt x="228" y="170"/>
                  </a:lnTo>
                  <a:lnTo>
                    <a:pt x="215" y="165"/>
                  </a:lnTo>
                  <a:lnTo>
                    <a:pt x="203" y="158"/>
                  </a:lnTo>
                  <a:lnTo>
                    <a:pt x="186" y="147"/>
                  </a:lnTo>
                  <a:lnTo>
                    <a:pt x="168" y="137"/>
                  </a:lnTo>
                  <a:lnTo>
                    <a:pt x="156" y="128"/>
                  </a:lnTo>
                  <a:lnTo>
                    <a:pt x="143" y="122"/>
                  </a:lnTo>
                  <a:lnTo>
                    <a:pt x="131" y="110"/>
                  </a:lnTo>
                  <a:lnTo>
                    <a:pt x="113" y="98"/>
                  </a:lnTo>
                  <a:lnTo>
                    <a:pt x="99" y="89"/>
                  </a:lnTo>
                  <a:lnTo>
                    <a:pt x="84" y="80"/>
                  </a:lnTo>
                  <a:lnTo>
                    <a:pt x="66" y="62"/>
                  </a:lnTo>
                  <a:lnTo>
                    <a:pt x="48" y="47"/>
                  </a:lnTo>
                  <a:lnTo>
                    <a:pt x="35" y="33"/>
                  </a:lnTo>
                  <a:lnTo>
                    <a:pt x="24" y="24"/>
                  </a:lnTo>
                  <a:lnTo>
                    <a:pt x="14" y="14"/>
                  </a:lnTo>
                  <a:lnTo>
                    <a:pt x="6" y="8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63"/>
            <p:cNvSpPr>
              <a:spLocks noChangeShapeType="1"/>
            </p:cNvSpPr>
            <p:nvPr/>
          </p:nvSpPr>
          <p:spPr bwMode="auto">
            <a:xfrm>
              <a:off x="9275164" y="3857875"/>
              <a:ext cx="0" cy="349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62"/>
            <p:cNvSpPr>
              <a:spLocks/>
            </p:cNvSpPr>
            <p:nvPr/>
          </p:nvSpPr>
          <p:spPr bwMode="auto">
            <a:xfrm>
              <a:off x="8669184" y="3534025"/>
              <a:ext cx="2112" cy="673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4"/>
                </a:cxn>
              </a:cxnLst>
              <a:rect l="0" t="0" r="r" b="b"/>
              <a:pathLst>
                <a:path w="1" h="424">
                  <a:moveTo>
                    <a:pt x="0" y="0"/>
                  </a:moveTo>
                  <a:lnTo>
                    <a:pt x="0" y="42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9"/>
            <p:cNvSpPr>
              <a:spLocks noChangeShapeType="1"/>
            </p:cNvSpPr>
            <p:nvPr/>
          </p:nvSpPr>
          <p:spPr bwMode="auto">
            <a:xfrm>
              <a:off x="8366948" y="4154061"/>
              <a:ext cx="28630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37"/>
            <p:cNvSpPr>
              <a:spLocks noChangeShapeType="1"/>
            </p:cNvSpPr>
            <p:nvPr/>
          </p:nvSpPr>
          <p:spPr bwMode="auto">
            <a:xfrm>
              <a:off x="8345532" y="2635500"/>
              <a:ext cx="0" cy="1536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7" name="Rectangle 2"/>
          <p:cNvSpPr txBox="1">
            <a:spLocks noChangeArrowheads="1"/>
          </p:cNvSpPr>
          <p:nvPr/>
        </p:nvSpPr>
        <p:spPr>
          <a:xfrm>
            <a:off x="918473" y="632644"/>
            <a:ext cx="10337562" cy="611187"/>
          </a:xfrm>
          <a:prstGeom prst="rect">
            <a:avLst/>
          </a:prstGeom>
          <a:noFill/>
          <a:ln/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effectLst/>
              </a:rPr>
              <a:t>Continuous Probability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642717398"/>
      </p:ext>
    </p:extLst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12138" y="508580"/>
            <a:ext cx="10337562" cy="710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Normal Distribution – Question for Practice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931142" y="1232577"/>
            <a:ext cx="10337562" cy="3831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just">
              <a:spcBef>
                <a:spcPct val="20000"/>
              </a:spcBef>
              <a:buSzPct val="100000"/>
            </a:pPr>
            <a:r>
              <a:rPr lang="en-IN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average return for large­-cap domestic stock funds over the three years 2009–2011 was 14.4% (AAII Journal, February, 2012). Assume the three-­year returns were normally distributed across funds with a standard deviation of 4.4%.</a:t>
            </a:r>
          </a:p>
          <a:p>
            <a:pPr algn="just">
              <a:spcBef>
                <a:spcPct val="20000"/>
              </a:spcBef>
              <a:buSzPct val="100000"/>
            </a:pPr>
            <a:r>
              <a:rPr lang="en-IN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a. What is the probability an individual large­-cap domestic stock fund had a three-year return of at least 20%?</a:t>
            </a:r>
          </a:p>
          <a:p>
            <a:pPr algn="just">
              <a:spcBef>
                <a:spcPct val="20000"/>
              </a:spcBef>
              <a:buSzPct val="100000"/>
            </a:pPr>
            <a:r>
              <a:rPr lang="en-IN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b. What is the probability an individual large­-cap domestic stock fund had a three-year return of 10% or less?</a:t>
            </a:r>
          </a:p>
          <a:p>
            <a:pPr algn="just">
              <a:spcBef>
                <a:spcPct val="20000"/>
              </a:spcBef>
              <a:buSzPct val="100000"/>
            </a:pPr>
            <a:r>
              <a:rPr lang="en-IN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c. How big does the return have to be to put a domestic stock fund in the top 10% for the three-­year period?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90916"/>
      </p:ext>
    </p:extLst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ChangeArrowheads="1"/>
          </p:cNvSpPr>
          <p:nvPr/>
        </p:nvSpPr>
        <p:spPr bwMode="auto">
          <a:xfrm>
            <a:off x="912138" y="531218"/>
            <a:ext cx="10337562" cy="6754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Exponential Probability Distribution</a:t>
            </a:r>
          </a:p>
        </p:txBody>
      </p:sp>
      <p:sp>
        <p:nvSpPr>
          <p:cNvPr id="162819" name="Rectangle 3"/>
          <p:cNvSpPr>
            <a:spLocks noChangeArrowheads="1"/>
          </p:cNvSpPr>
          <p:nvPr/>
        </p:nvSpPr>
        <p:spPr bwMode="auto">
          <a:xfrm>
            <a:off x="931142" y="1117601"/>
            <a:ext cx="10337562" cy="974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exponential probability distribution is useful in describing the time it takes to complete a task. It is </a:t>
            </a:r>
            <a:r>
              <a:rPr lang="en-IN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typically used to model time intervals between “random events”.</a:t>
            </a:r>
            <a:endParaRPr lang="en-US" sz="2400" dirty="0">
              <a:solidFill>
                <a:srgbClr val="000000"/>
              </a:solidFill>
              <a:effectLst/>
              <a:latin typeface="+mn-lt"/>
              <a:cs typeface="Arial" panose="020B0604020202020204" pitchFamily="34" charset="0"/>
            </a:endParaRPr>
          </a:p>
        </p:txBody>
      </p:sp>
      <p:sp>
        <p:nvSpPr>
          <p:cNvPr id="162838" name="Text Box 22"/>
          <p:cNvSpPr txBox="1">
            <a:spLocks noChangeArrowheads="1"/>
          </p:cNvSpPr>
          <p:nvPr/>
        </p:nvSpPr>
        <p:spPr bwMode="auto">
          <a:xfrm>
            <a:off x="1644143" y="2980691"/>
            <a:ext cx="6241196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l"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Time between vehicle arrivals at a toll booth</a:t>
            </a:r>
          </a:p>
          <a:p>
            <a:pPr marL="342900" indent="-342900" algn="l"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Time required to complete a questionnaire</a:t>
            </a:r>
          </a:p>
          <a:p>
            <a:pPr marL="342900" indent="-342900" algn="l"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Distance between major defects in a highway</a:t>
            </a:r>
          </a:p>
        </p:txBody>
      </p:sp>
      <p:sp>
        <p:nvSpPr>
          <p:cNvPr id="162839" name="Rectangle 23"/>
          <p:cNvSpPr>
            <a:spLocks noChangeArrowheads="1"/>
          </p:cNvSpPr>
          <p:nvPr/>
        </p:nvSpPr>
        <p:spPr bwMode="auto">
          <a:xfrm>
            <a:off x="931142" y="2533527"/>
            <a:ext cx="10337562" cy="5793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exponential random variables can be used to describe:</a:t>
            </a:r>
          </a:p>
        </p:txBody>
      </p:sp>
      <p:sp>
        <p:nvSpPr>
          <p:cNvPr id="162840" name="Rectangle 24"/>
          <p:cNvSpPr>
            <a:spLocks noChangeArrowheads="1"/>
          </p:cNvSpPr>
          <p:nvPr/>
        </p:nvSpPr>
        <p:spPr bwMode="auto">
          <a:xfrm>
            <a:off x="931142" y="4308075"/>
            <a:ext cx="10337562" cy="847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Like the Poisson distribution, it also assumes that the arrivals are independent from one another. </a:t>
            </a:r>
            <a:endParaRPr lang="en-US" sz="2400" dirty="0">
              <a:solidFill>
                <a:srgbClr val="000000"/>
              </a:solidFill>
              <a:effectLst/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2138" y="705888"/>
            <a:ext cx="7399524" cy="814387"/>
          </a:xfrm>
        </p:spPr>
        <p:txBody>
          <a:bodyPr>
            <a:noAutofit/>
          </a:bodyPr>
          <a:lstStyle/>
          <a:p>
            <a:r>
              <a:rPr lang="en-US" dirty="0"/>
              <a:t>Relationship between the Poisson and Exponential Distributions</a:t>
            </a:r>
          </a:p>
        </p:txBody>
      </p:sp>
      <p:sp>
        <p:nvSpPr>
          <p:cNvPr id="74756" name="Oval 4"/>
          <p:cNvSpPr>
            <a:spLocks noChangeArrowheads="1"/>
          </p:cNvSpPr>
          <p:nvPr/>
        </p:nvSpPr>
        <p:spPr bwMode="auto">
          <a:xfrm>
            <a:off x="3050657" y="1711568"/>
            <a:ext cx="6093337" cy="1799491"/>
          </a:xfrm>
          <a:prstGeom prst="ellipse">
            <a:avLst/>
          </a:prstGeom>
          <a:solidFill>
            <a:schemeClr val="bg2"/>
          </a:solidFill>
          <a:ln w="12700">
            <a:solidFill>
              <a:srgbClr val="000000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wrap="none" anchor="ctr"/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Poisson distribution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provides an appropriate description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of the number of occurrences</a:t>
            </a:r>
          </a:p>
          <a:p>
            <a:r>
              <a:rPr lang="en-US" sz="24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per interval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4757" name="Oval 5"/>
          <p:cNvSpPr>
            <a:spLocks noChangeArrowheads="1"/>
          </p:cNvSpPr>
          <p:nvPr/>
        </p:nvSpPr>
        <p:spPr bwMode="auto">
          <a:xfrm>
            <a:off x="3050657" y="4089887"/>
            <a:ext cx="6093337" cy="1947496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wrap="none" anchor="ctr"/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exponential distribution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provides an appropriate description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of the length of the interval</a:t>
            </a:r>
          </a:p>
          <a:p>
            <a:r>
              <a:rPr lang="en-US" sz="24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between occurrences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5774762" y="3511060"/>
            <a:ext cx="0" cy="5905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V="1">
            <a:off x="6408191" y="3511060"/>
            <a:ext cx="0" cy="5905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65474"/>
      </p:ext>
    </p:extLst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2138" y="705888"/>
            <a:ext cx="7399524" cy="814387"/>
          </a:xfrm>
        </p:spPr>
        <p:txBody>
          <a:bodyPr>
            <a:noAutofit/>
          </a:bodyPr>
          <a:lstStyle/>
          <a:p>
            <a:r>
              <a:rPr lang="en-US" dirty="0"/>
              <a:t>Relationship between the Poisson and Exponential Distributions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43</a:t>
            </a:fld>
            <a:endParaRPr lang="en-US"/>
          </a:p>
        </p:txBody>
      </p:sp>
      <p:sp>
        <p:nvSpPr>
          <p:cNvPr id="8" name="object 11">
            <a:extLst>
              <a:ext uri="{FF2B5EF4-FFF2-40B4-BE49-F238E27FC236}">
                <a16:creationId xmlns:a16="http://schemas.microsoft.com/office/drawing/2014/main" id="{E45BF35C-1330-4588-A2B9-2F5323A39406}"/>
              </a:ext>
            </a:extLst>
          </p:cNvPr>
          <p:cNvSpPr/>
          <p:nvPr/>
        </p:nvSpPr>
        <p:spPr>
          <a:xfrm>
            <a:off x="1781090" y="1687839"/>
            <a:ext cx="8733536" cy="51048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4177478"/>
      </p:ext>
    </p:extLst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931142" y="1106715"/>
            <a:ext cx="10337562" cy="974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 property of the exponential distribution is that the mean and standard deviation are equal.</a:t>
            </a:r>
          </a:p>
        </p:txBody>
      </p:sp>
      <p:sp>
        <p:nvSpPr>
          <p:cNvPr id="253960" name="Rectangle 8"/>
          <p:cNvSpPr>
            <a:spLocks noChangeArrowheads="1"/>
          </p:cNvSpPr>
          <p:nvPr/>
        </p:nvSpPr>
        <p:spPr bwMode="auto">
          <a:xfrm>
            <a:off x="931142" y="1955801"/>
            <a:ext cx="10337562" cy="847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exponential distribution is skewed to the right.  Its skewness measure is 2.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12138" y="531218"/>
            <a:ext cx="10337562" cy="6754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Exponential Probability Distribution</a:t>
            </a:r>
          </a:p>
        </p:txBody>
      </p:sp>
    </p:spTree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931142" y="1150258"/>
            <a:ext cx="10337562" cy="509588"/>
          </a:xfrm>
          <a:noFill/>
          <a:ln/>
          <a:effectLst/>
        </p:spPr>
        <p:txBody>
          <a:bodyPr/>
          <a:lstStyle/>
          <a:p>
            <a:r>
              <a:rPr lang="en-US" dirty="0"/>
              <a:t>Density Function for the length of time between arrivals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2949575" y="2628075"/>
            <a:ext cx="7808620" cy="18125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where:       </a:t>
            </a:r>
            <a:r>
              <a:rPr lang="en-US" sz="2400" i="1" dirty="0">
                <a:solidFill>
                  <a:srgbClr val="000000"/>
                </a:solidFill>
                <a:effectLst/>
                <a:latin typeface="Symbol" panose="05050102010706020507" pitchFamily="18" charset="2"/>
                <a:cs typeface="Arial" panose="020B0604020202020204" pitchFamily="34" charset="0"/>
              </a:rPr>
              <a:t>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= expected value or mean time between arrivals 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	      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e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= 2.71828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	      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ea typeface="Cambria Math" panose="02040503050406030204" pitchFamily="18" charset="0"/>
                <a:cs typeface="Arial" panose="020B0604020202020204" pitchFamily="34" charset="0"/>
              </a:rPr>
              <a:t>𝜆  = 1 / µ, 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ea typeface="Cambria Math" panose="02040503050406030204" pitchFamily="18" charset="0"/>
                <a:cs typeface="Arial" panose="020B0604020202020204" pitchFamily="34" charset="0"/>
                <a:sym typeface="Symbol" panose="05050102010706020507" pitchFamily="18" charset="2"/>
              </a:rPr>
              <a:t>	      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ea typeface="Cambria Math" panose="02040503050406030204" pitchFamily="18" charset="0"/>
                <a:cs typeface="Arial" panose="020B0604020202020204" pitchFamily="34" charset="0"/>
              </a:rPr>
              <a:t>  is mean numbers of arrivals per unit</a:t>
            </a:r>
            <a:endParaRPr lang="en-US" sz="2400" dirty="0">
              <a:solidFill>
                <a:srgbClr val="000000"/>
              </a:solidFill>
              <a:effectLst/>
              <a:latin typeface="+mn-lt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15" name="Text Box 11"/>
              <p:cNvSpPr txBox="1">
                <a:spLocks noChangeArrowheads="1"/>
              </p:cNvSpPr>
              <p:nvPr/>
            </p:nvSpPr>
            <p:spPr bwMode="auto">
              <a:xfrm>
                <a:off x="6392333" y="1799372"/>
                <a:ext cx="1162113" cy="46166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sz="2400" u="sng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&gt;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 0</a:t>
                </a:r>
              </a:p>
            </p:txBody>
          </p:sp>
        </mc:Choice>
        <mc:Fallback xmlns="">
          <p:sp>
            <p:nvSpPr>
              <p:cNvPr id="21515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92333" y="1799372"/>
                <a:ext cx="1162113" cy="461665"/>
              </a:xfrm>
              <a:prstGeom prst="rect">
                <a:avLst/>
              </a:prstGeom>
              <a:blipFill>
                <a:blip r:embed="rId3"/>
                <a:stretch>
                  <a:fillRect l="-7895" t="-10526" r="-7368" b="-28947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37195" y="1601385"/>
                <a:ext cx="2151486" cy="844014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𝜇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/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𝜇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195" y="1601385"/>
                <a:ext cx="2151486" cy="84401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45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912138" y="531218"/>
            <a:ext cx="10337562" cy="6754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Exponential Probability Distribution</a:t>
            </a:r>
          </a:p>
        </p:txBody>
      </p:sp>
    </p:spTree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931142" y="1150258"/>
            <a:ext cx="10337562" cy="554038"/>
          </a:xfrm>
        </p:spPr>
        <p:txBody>
          <a:bodyPr/>
          <a:lstStyle/>
          <a:p>
            <a:r>
              <a:rPr lang="en-US" dirty="0"/>
              <a:t>Cumulative Probabilities</a:t>
            </a: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3648916" y="2223968"/>
            <a:ext cx="6638337" cy="1009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where: 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	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x</a:t>
            </a:r>
            <a:r>
              <a:rPr lang="en-US" sz="2400" baseline="-250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= some specific value of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607779" y="1657872"/>
                <a:ext cx="2939331" cy="475451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/>
                      </a:rPr>
                      <m:t>𝑃</m:t>
                    </m:r>
                  </m:oMath>
                </a14:m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+mn-lt"/>
                  </a:rPr>
                  <a:t>(</a:t>
                </a:r>
                <a:r>
                  <a:rPr lang="en-US" sz="2400" b="0" i="1" dirty="0">
                    <a:solidFill>
                      <a:srgbClr val="000000"/>
                    </a:solidFill>
                    <a:effectLst/>
                    <a:latin typeface="+mn-lt"/>
                  </a:rPr>
                  <a:t>x </a:t>
                </a:r>
                <a:r>
                  <a:rPr lang="en-US" sz="2400" b="0" i="0" u="sng" dirty="0">
                    <a:solidFill>
                      <a:srgbClr val="000000"/>
                    </a:solidFill>
                    <a:effectLst/>
                    <a:latin typeface="+mn-lt"/>
                  </a:rPr>
                  <a:t>&lt;</a:t>
                </a: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b="0" i="0" baseline="-25000" dirty="0">
                    <a:solidFill>
                      <a:srgbClr val="000000"/>
                    </a:solidFill>
                    <a:effectLst/>
                    <a:latin typeface="+mn-lt"/>
                  </a:rPr>
                  <a:t>0</a:t>
                </a: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+mn-lt"/>
                  </a:rPr>
                  <a:t> )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/>
                      </a:rPr>
                      <m:t>=1−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baseline="-100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/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/>
                          </a:rPr>
                          <m:t>𝜇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000000"/>
                  </a:solidFill>
                  <a:effectLst/>
                  <a:latin typeface="+mn-lt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779" y="1657872"/>
                <a:ext cx="2939331" cy="475451"/>
              </a:xfrm>
              <a:prstGeom prst="rect">
                <a:avLst/>
              </a:prstGeom>
              <a:blipFill rotWithShape="1">
                <a:blip r:embed="rId3"/>
                <a:stretch>
                  <a:fillRect l="-207" t="-7692" b="-28205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46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912138" y="531218"/>
            <a:ext cx="10337562" cy="6754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Exponential Probability Distribution</a:t>
            </a:r>
          </a:p>
        </p:txBody>
      </p:sp>
    </p:spTree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929359" y="1092653"/>
            <a:ext cx="8842670" cy="490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39725" indent="-339725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Example:  Al’s Full-Service Pump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1340759" y="1609725"/>
            <a:ext cx="9982842" cy="16844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indent="339725" algn="l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time between arrivals of cars at Al’s full-service gas pump follows an exponential probability distribution with a mean time between arrivals of 3 minutes.  Al would like to know the probability that the time between two successive arrivals will be 2 minutes or less.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47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12138" y="531218"/>
            <a:ext cx="10337562" cy="6754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Exponential Probability Distribution</a:t>
            </a:r>
          </a:p>
        </p:txBody>
      </p:sp>
    </p:spTree>
  </p:cSld>
  <p:clrMapOvr>
    <a:masterClrMapping/>
  </p:clrMapOvr>
  <p:transition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8674104" y="4558157"/>
            <a:ext cx="33663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3019904" y="1806992"/>
            <a:ext cx="62677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23664" name="Group 112"/>
          <p:cNvGrpSpPr>
            <a:grpSpLocks/>
          </p:cNvGrpSpPr>
          <p:nvPr/>
        </p:nvGrpSpPr>
        <p:grpSpPr bwMode="auto">
          <a:xfrm>
            <a:off x="3250050" y="2716629"/>
            <a:ext cx="287155" cy="1562100"/>
            <a:chOff x="1297" y="1734"/>
            <a:chExt cx="136" cy="984"/>
          </a:xfrm>
        </p:grpSpPr>
        <p:sp>
          <p:nvSpPr>
            <p:cNvPr id="23558" name="Line 6"/>
            <p:cNvSpPr>
              <a:spLocks noChangeShapeType="1"/>
            </p:cNvSpPr>
            <p:nvPr/>
          </p:nvSpPr>
          <p:spPr bwMode="auto">
            <a:xfrm>
              <a:off x="1297" y="2718"/>
              <a:ext cx="1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59" name="Line 7"/>
            <p:cNvSpPr>
              <a:spLocks noChangeShapeType="1"/>
            </p:cNvSpPr>
            <p:nvPr/>
          </p:nvSpPr>
          <p:spPr bwMode="auto">
            <a:xfrm>
              <a:off x="1309" y="2394"/>
              <a:ext cx="1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60" name="Line 8"/>
            <p:cNvSpPr>
              <a:spLocks noChangeShapeType="1"/>
            </p:cNvSpPr>
            <p:nvPr/>
          </p:nvSpPr>
          <p:spPr bwMode="auto">
            <a:xfrm>
              <a:off x="1309" y="2070"/>
              <a:ext cx="1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61" name="Line 9"/>
            <p:cNvSpPr>
              <a:spLocks noChangeShapeType="1"/>
            </p:cNvSpPr>
            <p:nvPr/>
          </p:nvSpPr>
          <p:spPr bwMode="auto">
            <a:xfrm>
              <a:off x="1309" y="1734"/>
              <a:ext cx="1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665" name="Group 113"/>
          <p:cNvGrpSpPr>
            <a:grpSpLocks/>
          </p:cNvGrpSpPr>
          <p:nvPr/>
        </p:nvGrpSpPr>
        <p:grpSpPr bwMode="auto">
          <a:xfrm>
            <a:off x="2735523" y="2511843"/>
            <a:ext cx="464515" cy="1982788"/>
            <a:chOff x="1020" y="1605"/>
            <a:chExt cx="220" cy="1249"/>
          </a:xfrm>
        </p:grpSpPr>
        <p:sp>
          <p:nvSpPr>
            <p:cNvPr id="23562" name="Rectangle 10"/>
            <p:cNvSpPr>
              <a:spLocks noChangeArrowheads="1"/>
            </p:cNvSpPr>
            <p:nvPr/>
          </p:nvSpPr>
          <p:spPr bwMode="auto">
            <a:xfrm>
              <a:off x="1020" y="2565"/>
              <a:ext cx="208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.1</a:t>
              </a:r>
            </a:p>
          </p:txBody>
        </p:sp>
        <p:sp>
          <p:nvSpPr>
            <p:cNvPr id="23563" name="Rectangle 11"/>
            <p:cNvSpPr>
              <a:spLocks noChangeArrowheads="1"/>
            </p:cNvSpPr>
            <p:nvPr/>
          </p:nvSpPr>
          <p:spPr bwMode="auto">
            <a:xfrm>
              <a:off x="1032" y="1929"/>
              <a:ext cx="208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.3</a:t>
              </a:r>
            </a:p>
          </p:txBody>
        </p:sp>
        <p:sp>
          <p:nvSpPr>
            <p:cNvPr id="23564" name="Rectangle 12"/>
            <p:cNvSpPr>
              <a:spLocks noChangeArrowheads="1"/>
            </p:cNvSpPr>
            <p:nvPr/>
          </p:nvSpPr>
          <p:spPr bwMode="auto">
            <a:xfrm>
              <a:off x="1032" y="1605"/>
              <a:ext cx="208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.4</a:t>
              </a:r>
            </a:p>
          </p:txBody>
        </p:sp>
        <p:sp>
          <p:nvSpPr>
            <p:cNvPr id="23565" name="Rectangle 13"/>
            <p:cNvSpPr>
              <a:spLocks noChangeArrowheads="1"/>
            </p:cNvSpPr>
            <p:nvPr/>
          </p:nvSpPr>
          <p:spPr bwMode="auto">
            <a:xfrm>
              <a:off x="1032" y="2253"/>
              <a:ext cx="208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.2</a:t>
              </a:r>
            </a:p>
          </p:txBody>
        </p:sp>
      </p:grp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3836652" y="4694654"/>
            <a:ext cx="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5203731" y="4694654"/>
            <a:ext cx="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5647701" y="4694654"/>
            <a:ext cx="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>
            <a:off x="4291399" y="4694654"/>
            <a:ext cx="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>
            <a:off x="4759761" y="4694654"/>
            <a:ext cx="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>
            <a:off x="6099611" y="4694654"/>
            <a:ext cx="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>
            <a:off x="6529967" y="4694654"/>
            <a:ext cx="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73" name="Line 21"/>
          <p:cNvSpPr>
            <a:spLocks noChangeShapeType="1"/>
          </p:cNvSpPr>
          <p:nvPr/>
        </p:nvSpPr>
        <p:spPr bwMode="auto">
          <a:xfrm>
            <a:off x="7372906" y="4694654"/>
            <a:ext cx="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>
            <a:off x="6964105" y="4694654"/>
            <a:ext cx="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75" name="Line 23"/>
          <p:cNvSpPr>
            <a:spLocks noChangeShapeType="1"/>
          </p:cNvSpPr>
          <p:nvPr/>
        </p:nvSpPr>
        <p:spPr bwMode="auto">
          <a:xfrm>
            <a:off x="7756370" y="4694654"/>
            <a:ext cx="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3152639" y="4932528"/>
            <a:ext cx="516808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0   1    2   3   4   5</a:t>
            </a:r>
            <a:r>
              <a: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6   7    8   9  10</a:t>
            </a:r>
          </a:p>
        </p:txBody>
      </p:sp>
      <p:sp>
        <p:nvSpPr>
          <p:cNvPr id="23578" name="Freeform 26"/>
          <p:cNvSpPr>
            <a:spLocks/>
          </p:cNvSpPr>
          <p:nvPr/>
        </p:nvSpPr>
        <p:spPr bwMode="auto">
          <a:xfrm>
            <a:off x="3387294" y="3075405"/>
            <a:ext cx="904106" cy="1712913"/>
          </a:xfrm>
          <a:custGeom>
            <a:avLst/>
            <a:gdLst/>
            <a:ahLst/>
            <a:cxnLst>
              <a:cxn ang="0">
                <a:pos x="5" y="0"/>
              </a:cxn>
              <a:cxn ang="0">
                <a:pos x="0" y="1073"/>
              </a:cxn>
              <a:cxn ang="0">
                <a:pos x="570" y="1079"/>
              </a:cxn>
              <a:cxn ang="0">
                <a:pos x="567" y="602"/>
              </a:cxn>
              <a:cxn ang="0">
                <a:pos x="563" y="598"/>
              </a:cxn>
              <a:cxn ang="0">
                <a:pos x="537" y="584"/>
              </a:cxn>
              <a:cxn ang="0">
                <a:pos x="513" y="574"/>
              </a:cxn>
              <a:cxn ang="0">
                <a:pos x="487" y="558"/>
              </a:cxn>
              <a:cxn ang="0">
                <a:pos x="455" y="540"/>
              </a:cxn>
              <a:cxn ang="0">
                <a:pos x="426" y="520"/>
              </a:cxn>
              <a:cxn ang="0">
                <a:pos x="398" y="506"/>
              </a:cxn>
              <a:cxn ang="0">
                <a:pos x="362" y="482"/>
              </a:cxn>
              <a:cxn ang="0">
                <a:pos x="326" y="458"/>
              </a:cxn>
              <a:cxn ang="0">
                <a:pos x="294" y="438"/>
              </a:cxn>
              <a:cxn ang="0">
                <a:pos x="266" y="410"/>
              </a:cxn>
              <a:cxn ang="0">
                <a:pos x="232" y="388"/>
              </a:cxn>
              <a:cxn ang="0">
                <a:pos x="208" y="364"/>
              </a:cxn>
              <a:cxn ang="0">
                <a:pos x="182" y="338"/>
              </a:cxn>
              <a:cxn ang="0">
                <a:pos x="147" y="300"/>
              </a:cxn>
              <a:cxn ang="0">
                <a:pos x="121" y="262"/>
              </a:cxn>
              <a:cxn ang="0">
                <a:pos x="99" y="232"/>
              </a:cxn>
              <a:cxn ang="0">
                <a:pos x="73" y="190"/>
              </a:cxn>
              <a:cxn ang="0">
                <a:pos x="45" y="132"/>
              </a:cxn>
              <a:cxn ang="0">
                <a:pos x="24" y="77"/>
              </a:cxn>
              <a:cxn ang="0">
                <a:pos x="9" y="26"/>
              </a:cxn>
            </a:cxnLst>
            <a:rect l="0" t="0" r="r" b="b"/>
            <a:pathLst>
              <a:path w="570" h="1079">
                <a:moveTo>
                  <a:pt x="5" y="0"/>
                </a:moveTo>
                <a:lnTo>
                  <a:pt x="0" y="1073"/>
                </a:lnTo>
                <a:lnTo>
                  <a:pt x="570" y="1079"/>
                </a:lnTo>
                <a:lnTo>
                  <a:pt x="567" y="602"/>
                </a:lnTo>
                <a:lnTo>
                  <a:pt x="563" y="598"/>
                </a:lnTo>
                <a:lnTo>
                  <a:pt x="537" y="584"/>
                </a:lnTo>
                <a:lnTo>
                  <a:pt x="513" y="574"/>
                </a:lnTo>
                <a:lnTo>
                  <a:pt x="487" y="558"/>
                </a:lnTo>
                <a:lnTo>
                  <a:pt x="455" y="540"/>
                </a:lnTo>
                <a:lnTo>
                  <a:pt x="426" y="520"/>
                </a:lnTo>
                <a:lnTo>
                  <a:pt x="398" y="506"/>
                </a:lnTo>
                <a:lnTo>
                  <a:pt x="362" y="482"/>
                </a:lnTo>
                <a:lnTo>
                  <a:pt x="326" y="458"/>
                </a:lnTo>
                <a:lnTo>
                  <a:pt x="294" y="438"/>
                </a:lnTo>
                <a:lnTo>
                  <a:pt x="266" y="410"/>
                </a:lnTo>
                <a:lnTo>
                  <a:pt x="232" y="388"/>
                </a:lnTo>
                <a:lnTo>
                  <a:pt x="208" y="364"/>
                </a:lnTo>
                <a:lnTo>
                  <a:pt x="182" y="338"/>
                </a:lnTo>
                <a:lnTo>
                  <a:pt x="147" y="300"/>
                </a:lnTo>
                <a:lnTo>
                  <a:pt x="121" y="262"/>
                </a:lnTo>
                <a:lnTo>
                  <a:pt x="99" y="232"/>
                </a:lnTo>
                <a:lnTo>
                  <a:pt x="73" y="190"/>
                </a:lnTo>
                <a:lnTo>
                  <a:pt x="45" y="132"/>
                </a:lnTo>
                <a:lnTo>
                  <a:pt x="24" y="77"/>
                </a:lnTo>
                <a:lnTo>
                  <a:pt x="9" y="26"/>
                </a:lnTo>
              </a:path>
            </a:pathLst>
          </a:custGeom>
          <a:solidFill>
            <a:schemeClr val="bg1">
              <a:lumMod val="8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79" name="Line 27"/>
          <p:cNvSpPr>
            <a:spLocks noChangeShapeType="1"/>
          </p:cNvSpPr>
          <p:nvPr/>
        </p:nvSpPr>
        <p:spPr bwMode="auto">
          <a:xfrm flipH="1" flipV="1">
            <a:off x="4295623" y="4028882"/>
            <a:ext cx="2111" cy="758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80" name="Line 28"/>
          <p:cNvSpPr>
            <a:spLocks noChangeShapeType="1"/>
          </p:cNvSpPr>
          <p:nvPr/>
        </p:nvSpPr>
        <p:spPr bwMode="auto">
          <a:xfrm>
            <a:off x="3393628" y="2341979"/>
            <a:ext cx="0" cy="254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81" name="Line 29"/>
          <p:cNvSpPr>
            <a:spLocks noChangeShapeType="1"/>
          </p:cNvSpPr>
          <p:nvPr/>
        </p:nvSpPr>
        <p:spPr bwMode="auto">
          <a:xfrm>
            <a:off x="3402073" y="4793078"/>
            <a:ext cx="5181951" cy="635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82" name="Line 30"/>
          <p:cNvSpPr>
            <a:spLocks noChangeShapeType="1"/>
          </p:cNvSpPr>
          <p:nvPr/>
        </p:nvSpPr>
        <p:spPr bwMode="auto">
          <a:xfrm flipV="1">
            <a:off x="3780497" y="3091279"/>
            <a:ext cx="582755" cy="1174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670" name="Group 118"/>
          <p:cNvGrpSpPr>
            <a:grpSpLocks/>
          </p:cNvGrpSpPr>
          <p:nvPr/>
        </p:nvGrpSpPr>
        <p:grpSpPr bwMode="auto">
          <a:xfrm>
            <a:off x="3351401" y="3076992"/>
            <a:ext cx="4843619" cy="1600200"/>
            <a:chOff x="1129" y="1961"/>
            <a:chExt cx="2866" cy="1008"/>
          </a:xfrm>
        </p:grpSpPr>
        <p:sp>
          <p:nvSpPr>
            <p:cNvPr id="23577" name="Line 25"/>
            <p:cNvSpPr>
              <a:spLocks noChangeShapeType="1"/>
            </p:cNvSpPr>
            <p:nvPr/>
          </p:nvSpPr>
          <p:spPr bwMode="auto">
            <a:xfrm rot="197881">
              <a:off x="3403" y="2965"/>
              <a:ext cx="592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84" name="Arc 32"/>
            <p:cNvSpPr>
              <a:spLocks/>
            </p:cNvSpPr>
            <p:nvPr/>
          </p:nvSpPr>
          <p:spPr bwMode="auto">
            <a:xfrm rot="157834">
              <a:off x="1129" y="1961"/>
              <a:ext cx="2289" cy="932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3155036" y="5369342"/>
            <a:ext cx="5428988" cy="428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 Between Successive Arrivals (mins.)</a:t>
            </a:r>
          </a:p>
        </p:txBody>
      </p:sp>
      <p:sp>
        <p:nvSpPr>
          <p:cNvPr id="23589" name="Rectangle 37"/>
          <p:cNvSpPr>
            <a:spLocks noGrp="1" noChangeArrowheads="1"/>
          </p:cNvSpPr>
          <p:nvPr>
            <p:ph type="title"/>
          </p:nvPr>
        </p:nvSpPr>
        <p:spPr>
          <a:xfrm>
            <a:off x="912138" y="555449"/>
            <a:ext cx="10337562" cy="685800"/>
          </a:xfrm>
          <a:noFill/>
          <a:ln/>
        </p:spPr>
        <p:txBody>
          <a:bodyPr/>
          <a:lstStyle/>
          <a:p>
            <a:r>
              <a:rPr lang="en-US" dirty="0"/>
              <a:t>Exponential Probability Distribution</a:t>
            </a:r>
          </a:p>
        </p:txBody>
      </p:sp>
      <p:sp>
        <p:nvSpPr>
          <p:cNvPr id="23667" name="Rectangle 115"/>
          <p:cNvSpPr>
            <a:spLocks noChangeArrowheads="1"/>
          </p:cNvSpPr>
          <p:nvPr/>
        </p:nvSpPr>
        <p:spPr bwMode="auto">
          <a:xfrm>
            <a:off x="4221334" y="2421353"/>
            <a:ext cx="6681121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P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2) = 1 - 2.71828</a:t>
            </a:r>
            <a:r>
              <a:rPr lang="en-US" sz="2400" baseline="300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-2/3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= 1 - .5134 =   .4866</a:t>
            </a:r>
          </a:p>
        </p:txBody>
      </p:sp>
      <p:sp>
        <p:nvSpPr>
          <p:cNvPr id="23668" name="Oval 116"/>
          <p:cNvSpPr>
            <a:spLocks noChangeArrowheads="1"/>
          </p:cNvSpPr>
          <p:nvPr/>
        </p:nvSpPr>
        <p:spPr bwMode="auto">
          <a:xfrm>
            <a:off x="8970328" y="2577352"/>
            <a:ext cx="968548" cy="476250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72" name="Rectangle 120"/>
          <p:cNvSpPr>
            <a:spLocks noChangeArrowheads="1"/>
          </p:cNvSpPr>
          <p:nvPr/>
        </p:nvSpPr>
        <p:spPr bwMode="auto">
          <a:xfrm>
            <a:off x="929359" y="1092653"/>
            <a:ext cx="8842670" cy="490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57200" indent="-4572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Example:  Al’s Full-Service Pump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48</a:t>
            </a:fld>
            <a:endParaRPr lang="en-US"/>
          </a:p>
        </p:txBody>
      </p:sp>
    </p:spTree>
  </p:cSld>
  <p:clrMapOvr>
    <a:masterClrMapping/>
  </p:clrMapOvr>
  <p:transition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929359" y="1092653"/>
            <a:ext cx="8842670" cy="490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39725" indent="-339725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Example:  Postal Clerk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1340759" y="1609725"/>
            <a:ext cx="9982842" cy="16844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indent="339725" algn="l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Let X = amount of time (in minutes) a postal clerk  spends with his/her customer. The time is known to  have an exponential distribution with the average  amount of time equal to 4 minutes. Find  the  probability that a clerk spends four to five minutes  with a randomly selected customer.</a:t>
            </a:r>
            <a:endParaRPr lang="en-US" sz="2400" dirty="0">
              <a:solidFill>
                <a:srgbClr val="000000"/>
              </a:solidFill>
              <a:effectLst/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49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12138" y="531218"/>
            <a:ext cx="10337562" cy="6754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Exponential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2835649619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2138" y="559774"/>
            <a:ext cx="10337562" cy="673100"/>
          </a:xfrm>
          <a:noFill/>
          <a:ln/>
        </p:spPr>
        <p:txBody>
          <a:bodyPr/>
          <a:lstStyle/>
          <a:p>
            <a:r>
              <a:rPr lang="en-US" dirty="0"/>
              <a:t>Uniform Probability Distribution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692907" y="3413619"/>
            <a:ext cx="6849670" cy="1123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SzPct val="75000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where: 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= smallest value the variable can assume</a:t>
            </a:r>
          </a:p>
          <a:p>
            <a:pPr algn="l">
              <a:spcBef>
                <a:spcPct val="20000"/>
              </a:spcBef>
              <a:buSzPct val="75000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	 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= largest value the variable can assume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3642491" y="2456355"/>
            <a:ext cx="5751536" cy="10477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f 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) = 1/(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–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)   for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b</a:t>
            </a:r>
          </a:p>
          <a:p>
            <a:pPr algn="l"/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        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= 0                elsewhere</a:t>
            </a:r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935693" y="1118962"/>
            <a:ext cx="10337562" cy="90829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 random variable is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uniformly distributed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whenever the probability is proportional to the interval’s length. </a:t>
            </a:r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935693" y="1924298"/>
            <a:ext cx="10337562" cy="531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uniform probability density function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is: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ransition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929359" y="1092653"/>
            <a:ext cx="8842670" cy="490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39725" indent="-339725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Example:  Postal Clerk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50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12138" y="531218"/>
            <a:ext cx="10337562" cy="6754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Exponential Probability Distribution</a:t>
            </a:r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C7B16EC9-0412-4515-AD74-2B8476F9A3FC}"/>
              </a:ext>
            </a:extLst>
          </p:cNvPr>
          <p:cNvSpPr/>
          <p:nvPr/>
        </p:nvSpPr>
        <p:spPr>
          <a:xfrm>
            <a:off x="1912976" y="1715721"/>
            <a:ext cx="8350704" cy="46664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8364978"/>
      </p:ext>
    </p:extLst>
  </p:cSld>
  <p:clrMapOvr>
    <a:masterClrMapping/>
  </p:clrMapOvr>
  <p:transition>
    <p:zo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929359" y="1092653"/>
            <a:ext cx="8842670" cy="490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39725" indent="-339725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Question:  Bank ATM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1340759" y="1609725"/>
            <a:ext cx="9982842" cy="16844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indent="339725" algn="just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Suppose that customers arrive at a bank’s ATM at a rate of 20 per hour. If a customer has just arrived, what is the probability that the next customer will arrive within 6 minutes (i.e., 0.1 hour)? What is the probability that the next customer will arrive within 3 minutes (i.e., 0.05 hour)?</a:t>
            </a:r>
            <a:endParaRPr lang="en-US" sz="2400" dirty="0">
              <a:solidFill>
                <a:srgbClr val="000000"/>
              </a:solidFill>
              <a:effectLst/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51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12138" y="531218"/>
            <a:ext cx="10337562" cy="6754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Exponential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1589008537"/>
      </p:ext>
    </p:extLst>
  </p:cSld>
  <p:clrMapOvr>
    <a:masterClrMapping/>
  </p:clrMapOvr>
  <p:transition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2138" y="486837"/>
            <a:ext cx="10337562" cy="814387"/>
          </a:xfrm>
          <a:noFill/>
          <a:ln/>
        </p:spPr>
        <p:txBody>
          <a:bodyPr/>
          <a:lstStyle/>
          <a:p>
            <a:r>
              <a:rPr lang="en-US" dirty="0"/>
              <a:t>End of Chapter 6</a:t>
            </a:r>
          </a:p>
        </p:txBody>
      </p:sp>
      <p:sp>
        <p:nvSpPr>
          <p:cNvPr id="24579" name="AutoShape 3"/>
          <p:cNvSpPr>
            <a:spLocks noChangeArrowheads="1"/>
          </p:cNvSpPr>
          <p:nvPr/>
        </p:nvSpPr>
        <p:spPr bwMode="auto">
          <a:xfrm>
            <a:off x="5050541" y="3027948"/>
            <a:ext cx="1854351" cy="1611313"/>
          </a:xfrm>
          <a:prstGeom prst="roundRect">
            <a:avLst>
              <a:gd name="adj" fmla="val 12065"/>
            </a:avLst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52</a:t>
            </a:fld>
            <a:endParaRPr lang="en-US"/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5366226" y="2073507"/>
            <a:ext cx="1681163" cy="2670175"/>
          </a:xfrm>
          <a:custGeom>
            <a:avLst/>
            <a:gdLst/>
            <a:ahLst/>
            <a:cxnLst>
              <a:cxn ang="0">
                <a:pos x="119" y="784"/>
              </a:cxn>
              <a:cxn ang="0">
                <a:pos x="0" y="1239"/>
              </a:cxn>
              <a:cxn ang="0">
                <a:pos x="409" y="1681"/>
              </a:cxn>
              <a:cxn ang="0">
                <a:pos x="1058" y="196"/>
              </a:cxn>
              <a:cxn ang="0">
                <a:pos x="1058" y="0"/>
              </a:cxn>
              <a:cxn ang="0">
                <a:pos x="334" y="1252"/>
              </a:cxn>
              <a:cxn ang="0">
                <a:pos x="119" y="784"/>
              </a:cxn>
            </a:cxnLst>
            <a:rect l="0" t="0" r="r" b="b"/>
            <a:pathLst>
              <a:path w="1059" h="1682">
                <a:moveTo>
                  <a:pt x="119" y="784"/>
                </a:moveTo>
                <a:lnTo>
                  <a:pt x="0" y="1239"/>
                </a:lnTo>
                <a:lnTo>
                  <a:pt x="409" y="1681"/>
                </a:lnTo>
                <a:lnTo>
                  <a:pt x="1058" y="196"/>
                </a:lnTo>
                <a:lnTo>
                  <a:pt x="1058" y="0"/>
                </a:lnTo>
                <a:lnTo>
                  <a:pt x="334" y="1252"/>
                </a:lnTo>
                <a:lnTo>
                  <a:pt x="119" y="784"/>
                </a:lnTo>
              </a:path>
            </a:pathLst>
          </a:custGeom>
          <a:solidFill>
            <a:srgbClr val="CC2A1E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 dirty="0">
              <a:solidFill>
                <a:srgbClr val="B43D18"/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4194027" y="2736236"/>
            <a:ext cx="3880809" cy="6953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) = (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-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)</a:t>
            </a:r>
            <a:r>
              <a:rPr lang="en-US" sz="2400" baseline="300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/12</a:t>
            </a: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4175023" y="1582609"/>
            <a:ext cx="3880809" cy="6953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E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) = (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+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)/2</a:t>
            </a:r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931141" y="1115460"/>
            <a:ext cx="7981206" cy="509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Expected Value of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x</a:t>
            </a:r>
            <a:endParaRPr lang="en-US" sz="1600" dirty="0">
              <a:solidFill>
                <a:srgbClr val="000000"/>
              </a:solidFill>
              <a:effectLst/>
              <a:latin typeface="+mn-lt"/>
              <a:cs typeface="Arial" panose="020B0604020202020204" pitchFamily="34" charset="0"/>
            </a:endParaRPr>
          </a:p>
        </p:txBody>
      </p:sp>
      <p:sp>
        <p:nvSpPr>
          <p:cNvPr id="77834" name="Rectangle 10"/>
          <p:cNvSpPr>
            <a:spLocks noChangeArrowheads="1"/>
          </p:cNvSpPr>
          <p:nvPr/>
        </p:nvSpPr>
        <p:spPr bwMode="auto">
          <a:xfrm>
            <a:off x="931141" y="2283374"/>
            <a:ext cx="7322440" cy="490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Variance of </a:t>
            </a:r>
            <a:r>
              <a:rPr lang="en-US" sz="2400" i="1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x</a:t>
            </a:r>
            <a:endParaRPr lang="en-US" sz="2400">
              <a:solidFill>
                <a:srgbClr val="000000"/>
              </a:solidFill>
              <a:effectLst/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6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912138" y="559774"/>
            <a:ext cx="10337562" cy="67310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>
                <a:effectLst/>
              </a:rPr>
              <a:t>Uniform Probability Distribution</a:t>
            </a:r>
            <a:endParaRPr lang="en-US" dirty="0">
              <a:effectLst/>
            </a:endParaRPr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2138" y="558100"/>
            <a:ext cx="10337562" cy="673100"/>
          </a:xfrm>
          <a:noFill/>
          <a:ln/>
        </p:spPr>
        <p:txBody>
          <a:bodyPr/>
          <a:lstStyle/>
          <a:p>
            <a:r>
              <a:rPr lang="en-US" dirty="0"/>
              <a:t>Uniform Probability Distribution</a:t>
            </a:r>
          </a:p>
        </p:txBody>
      </p:sp>
      <p:sp>
        <p:nvSpPr>
          <p:cNvPr id="8378" name="Rectangle 186"/>
          <p:cNvSpPr>
            <a:spLocks noChangeArrowheads="1"/>
          </p:cNvSpPr>
          <p:nvPr/>
        </p:nvSpPr>
        <p:spPr bwMode="auto">
          <a:xfrm>
            <a:off x="932451" y="1052660"/>
            <a:ext cx="6663674" cy="4714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39725" indent="-339725" algn="l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Example:  Slater's Buffet</a:t>
            </a:r>
          </a:p>
        </p:txBody>
      </p:sp>
      <p:sp>
        <p:nvSpPr>
          <p:cNvPr id="8379" name="Rectangle 187"/>
          <p:cNvSpPr>
            <a:spLocks noChangeArrowheads="1"/>
          </p:cNvSpPr>
          <p:nvPr/>
        </p:nvSpPr>
        <p:spPr bwMode="auto">
          <a:xfrm>
            <a:off x="1374542" y="1619250"/>
            <a:ext cx="9797036" cy="121773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indent="339725" algn="l">
              <a:lnSpc>
                <a:spcPct val="90000"/>
              </a:lnSpc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Slater’s customers 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are charged for the amount of salad they take.  Sampling suggests that the amount of salad taken is uniformly distributed between 5 ounces and 15 ounces.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ChangeArrowheads="1"/>
          </p:cNvSpPr>
          <p:nvPr/>
        </p:nvSpPr>
        <p:spPr bwMode="auto">
          <a:xfrm>
            <a:off x="923024" y="1085318"/>
            <a:ext cx="10337562" cy="5147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39725" indent="-339725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Uniform Probability Density Function</a:t>
            </a:r>
          </a:p>
          <a:p>
            <a:pPr algn="l">
              <a:spcBef>
                <a:spcPct val="20000"/>
              </a:spcBef>
              <a:buSzPct val="100000"/>
            </a:pPr>
            <a:r>
              <a:rPr lang="en-US" sz="28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		</a:t>
            </a:r>
          </a:p>
        </p:txBody>
      </p:sp>
      <p:sp>
        <p:nvSpPr>
          <p:cNvPr id="138344" name="Rectangle 104"/>
          <p:cNvSpPr>
            <a:spLocks noChangeArrowheads="1"/>
          </p:cNvSpPr>
          <p:nvPr/>
        </p:nvSpPr>
        <p:spPr bwMode="auto">
          <a:xfrm>
            <a:off x="4049321" y="1691005"/>
            <a:ext cx="5194118" cy="10858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f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) = 1/10   for 5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15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       = 0         elsewhere</a:t>
            </a:r>
          </a:p>
        </p:txBody>
      </p:sp>
      <p:sp>
        <p:nvSpPr>
          <p:cNvPr id="138345" name="Rectangle 105"/>
          <p:cNvSpPr>
            <a:spLocks noChangeArrowheads="1"/>
          </p:cNvSpPr>
          <p:nvPr/>
        </p:nvSpPr>
        <p:spPr bwMode="auto">
          <a:xfrm>
            <a:off x="3681738" y="2762203"/>
            <a:ext cx="6207605" cy="1028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where: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      x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= salad plate filling weight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2138" y="625927"/>
            <a:ext cx="10337562" cy="535593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effectLst/>
              </a:rPr>
              <a:t>Uniform Probability Distribution</a:t>
            </a:r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ChangeArrowheads="1"/>
          </p:cNvSpPr>
          <p:nvPr/>
        </p:nvSpPr>
        <p:spPr bwMode="auto">
          <a:xfrm>
            <a:off x="931142" y="1117976"/>
            <a:ext cx="5675524" cy="547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Expected Value of 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x</a:t>
            </a:r>
            <a:endParaRPr lang="en-US" sz="2400" dirty="0">
              <a:solidFill>
                <a:srgbClr val="000000"/>
              </a:solidFill>
              <a:effectLst/>
              <a:latin typeface="+mn-lt"/>
              <a:cs typeface="Arial" panose="020B0604020202020204" pitchFamily="34" charset="0"/>
            </a:endParaRPr>
          </a:p>
        </p:txBody>
      </p:sp>
      <p:sp>
        <p:nvSpPr>
          <p:cNvPr id="167990" name="Rectangle 54"/>
          <p:cNvSpPr>
            <a:spLocks noChangeArrowheads="1"/>
          </p:cNvSpPr>
          <p:nvPr/>
        </p:nvSpPr>
        <p:spPr bwMode="auto">
          <a:xfrm>
            <a:off x="4938340" y="1520818"/>
            <a:ext cx="4104620" cy="15811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E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) = (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+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)/2</a:t>
            </a:r>
          </a:p>
          <a:p>
            <a:pPr algn="l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       = (5 + 15)/2</a:t>
            </a:r>
          </a:p>
          <a:p>
            <a:pPr algn="l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       =   10</a:t>
            </a:r>
          </a:p>
        </p:txBody>
      </p:sp>
      <p:sp>
        <p:nvSpPr>
          <p:cNvPr id="167991" name="Rectangle 55"/>
          <p:cNvSpPr>
            <a:spLocks noChangeArrowheads="1"/>
          </p:cNvSpPr>
          <p:nvPr/>
        </p:nvSpPr>
        <p:spPr bwMode="auto">
          <a:xfrm>
            <a:off x="4692157" y="3764322"/>
            <a:ext cx="4129957" cy="15430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) = (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-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)</a:t>
            </a:r>
            <a:r>
              <a:rPr lang="en-US" sz="2400" baseline="300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/12</a:t>
            </a:r>
          </a:p>
          <a:p>
            <a:pPr algn="l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	= (15 – 5)</a:t>
            </a:r>
            <a:r>
              <a:rPr lang="en-US" sz="2400" baseline="300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/12</a:t>
            </a:r>
          </a:p>
          <a:p>
            <a:pPr algn="l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	=   8.33</a:t>
            </a:r>
          </a:p>
        </p:txBody>
      </p:sp>
      <p:sp>
        <p:nvSpPr>
          <p:cNvPr id="167994" name="Oval 58"/>
          <p:cNvSpPr>
            <a:spLocks noChangeArrowheads="1"/>
          </p:cNvSpPr>
          <p:nvPr/>
        </p:nvSpPr>
        <p:spPr bwMode="auto">
          <a:xfrm>
            <a:off x="5779126" y="2518493"/>
            <a:ext cx="760115" cy="476250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995" name="Oval 59"/>
          <p:cNvSpPr>
            <a:spLocks noChangeArrowheads="1"/>
          </p:cNvSpPr>
          <p:nvPr/>
        </p:nvSpPr>
        <p:spPr bwMode="auto">
          <a:xfrm>
            <a:off x="5835628" y="4735583"/>
            <a:ext cx="968399" cy="476250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997" name="Rectangle 61"/>
          <p:cNvSpPr>
            <a:spLocks noChangeArrowheads="1"/>
          </p:cNvSpPr>
          <p:nvPr/>
        </p:nvSpPr>
        <p:spPr bwMode="auto">
          <a:xfrm>
            <a:off x="931141" y="3380390"/>
            <a:ext cx="5759982" cy="547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Variance of  </a:t>
            </a:r>
            <a:r>
              <a:rPr lang="en-US" sz="2400" i="1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x</a:t>
            </a:r>
            <a:endParaRPr lang="en-US" sz="2400">
              <a:solidFill>
                <a:srgbClr val="000000"/>
              </a:solidFill>
              <a:effectLst/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912138" y="628438"/>
            <a:ext cx="10337562" cy="673100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effectLst/>
              </a:rPr>
              <a:t>Uniform Probability Distribution</a:t>
            </a:r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SBE13ch01_Ne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SBE13ch01_New</Template>
  <TotalTime>0</TotalTime>
  <Pages>21</Pages>
  <Words>2802</Words>
  <Application>Microsoft Office PowerPoint</Application>
  <PresentationFormat>Custom</PresentationFormat>
  <Paragraphs>550</Paragraphs>
  <Slides>52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Monotype Sorts</vt:lpstr>
      <vt:lpstr>Arial</vt:lpstr>
      <vt:lpstr>Book Antiqua</vt:lpstr>
      <vt:lpstr>Symbol</vt:lpstr>
      <vt:lpstr>MS Reference Serif</vt:lpstr>
      <vt:lpstr>Calibri</vt:lpstr>
      <vt:lpstr>Cambria Math</vt:lpstr>
      <vt:lpstr>SBE13ch01_New</vt:lpstr>
      <vt:lpstr>PowerPoint Presentation</vt:lpstr>
      <vt:lpstr>Contents</vt:lpstr>
      <vt:lpstr>Continuous Probability Distributions</vt:lpstr>
      <vt:lpstr>PowerPoint Presentation</vt:lpstr>
      <vt:lpstr>Uniform Probability Distribution</vt:lpstr>
      <vt:lpstr>PowerPoint Presentation</vt:lpstr>
      <vt:lpstr>Uniform Probability Distribution</vt:lpstr>
      <vt:lpstr>PowerPoint Presentation</vt:lpstr>
      <vt:lpstr>PowerPoint Presentation</vt:lpstr>
      <vt:lpstr>Uniform Probability Distribution</vt:lpstr>
      <vt:lpstr>PowerPoint Presentation</vt:lpstr>
      <vt:lpstr>Normal Probability Distribution</vt:lpstr>
      <vt:lpstr>Normal Probability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Standard Normal Probability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Standard Normal Probability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Relationship between the Poisson and Exponential Distributions</vt:lpstr>
      <vt:lpstr>Relationship between the Poisson and Exponential Distributions</vt:lpstr>
      <vt:lpstr>PowerPoint Presentation</vt:lpstr>
      <vt:lpstr>PowerPoint Presentation</vt:lpstr>
      <vt:lpstr>PowerPoint Presentation</vt:lpstr>
      <vt:lpstr>PowerPoint Presentation</vt:lpstr>
      <vt:lpstr>Exponential Probability Distribution</vt:lpstr>
      <vt:lpstr>PowerPoint Presentation</vt:lpstr>
      <vt:lpstr>PowerPoint Presentation</vt:lpstr>
      <vt:lpstr>PowerPoint Presentation</vt:lpstr>
      <vt:lpstr>End of Chapter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2021-03-09T11:51:43Z</dcterms:created>
  <dcterms:modified xsi:type="dcterms:W3CDTF">2021-03-09T11:51:50Z</dcterms:modified>
</cp:coreProperties>
</file>