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0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1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3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6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7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8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9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20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2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22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23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24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25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2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7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8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29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30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31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32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33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34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35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36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37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38.xml" ContentType="application/vnd.openxmlformats-officedocument.presentationml.notesSlide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39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40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41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42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43.xml" ContentType="application/vnd.openxmlformats-officedocument.presentationml.notesSlid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06" r:id="rId1"/>
  </p:sldMasterIdLst>
  <p:notesMasterIdLst>
    <p:notesMasterId r:id="rId53"/>
  </p:notesMasterIdLst>
  <p:handoutMasterIdLst>
    <p:handoutMasterId r:id="rId54"/>
  </p:handoutMasterIdLst>
  <p:sldIdLst>
    <p:sldId id="296" r:id="rId2"/>
    <p:sldId id="257" r:id="rId3"/>
    <p:sldId id="329" r:id="rId4"/>
    <p:sldId id="330" r:id="rId5"/>
    <p:sldId id="331" r:id="rId6"/>
    <p:sldId id="366" r:id="rId7"/>
    <p:sldId id="261" r:id="rId8"/>
    <p:sldId id="368" r:id="rId9"/>
    <p:sldId id="367" r:id="rId10"/>
    <p:sldId id="323" r:id="rId11"/>
    <p:sldId id="264" r:id="rId12"/>
    <p:sldId id="354" r:id="rId13"/>
    <p:sldId id="360" r:id="rId14"/>
    <p:sldId id="287" r:id="rId15"/>
    <p:sldId id="288" r:id="rId16"/>
    <p:sldId id="284" r:id="rId17"/>
    <p:sldId id="357" r:id="rId18"/>
    <p:sldId id="359" r:id="rId19"/>
    <p:sldId id="332" r:id="rId20"/>
    <p:sldId id="352" r:id="rId21"/>
    <p:sldId id="324" r:id="rId22"/>
    <p:sldId id="299" r:id="rId23"/>
    <p:sldId id="333" r:id="rId24"/>
    <p:sldId id="363" r:id="rId25"/>
    <p:sldId id="268" r:id="rId26"/>
    <p:sldId id="269" r:id="rId27"/>
    <p:sldId id="364" r:id="rId28"/>
    <p:sldId id="271" r:id="rId29"/>
    <p:sldId id="361" r:id="rId30"/>
    <p:sldId id="301" r:id="rId31"/>
    <p:sldId id="325" r:id="rId32"/>
    <p:sldId id="302" r:id="rId33"/>
    <p:sldId id="353" r:id="rId34"/>
    <p:sldId id="273" r:id="rId35"/>
    <p:sldId id="274" r:id="rId36"/>
    <p:sldId id="335" r:id="rId37"/>
    <p:sldId id="341" r:id="rId38"/>
    <p:sldId id="321" r:id="rId39"/>
    <p:sldId id="275" r:id="rId40"/>
    <p:sldId id="276" r:id="rId41"/>
    <p:sldId id="277" r:id="rId42"/>
    <p:sldId id="327" r:id="rId43"/>
    <p:sldId id="340" r:id="rId44"/>
    <p:sldId id="279" r:id="rId45"/>
    <p:sldId id="328" r:id="rId46"/>
    <p:sldId id="305" r:id="rId47"/>
    <p:sldId id="365" r:id="rId48"/>
    <p:sldId id="369" r:id="rId49"/>
    <p:sldId id="370" r:id="rId50"/>
    <p:sldId id="371" r:id="rId51"/>
    <p:sldId id="281" r:id="rId52"/>
  </p:sldIdLst>
  <p:sldSz cx="12161838" cy="6858000"/>
  <p:notesSz cx="6858000" cy="9144000"/>
  <p:custDataLst>
    <p:tags r:id="rId55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4">
          <p15:clr>
            <a:srgbClr val="A4A3A4"/>
          </p15:clr>
        </p15:guide>
        <p15:guide id="2" pos="6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0023"/>
    <a:srgbClr val="680023"/>
    <a:srgbClr val="66FFFF"/>
    <a:srgbClr val="33CCCC"/>
    <a:srgbClr val="CCCC00"/>
    <a:srgbClr val="0099CC"/>
    <a:srgbClr val="003366"/>
    <a:srgbClr val="72AF2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6161" autoAdjust="0"/>
  </p:normalViewPr>
  <p:slideViewPr>
    <p:cSldViewPr snapToGrid="0">
      <p:cViewPr varScale="1">
        <p:scale>
          <a:sx n="78" d="100"/>
          <a:sy n="78" d="100"/>
        </p:scale>
        <p:origin x="926" y="72"/>
      </p:cViewPr>
      <p:guideLst>
        <p:guide orient="horz" pos="874"/>
        <p:guide pos="6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5.xml"/><Relationship Id="rId18" Type="http://schemas.openxmlformats.org/officeDocument/2006/relationships/slide" Target="slides/slide34.xml"/><Relationship Id="rId26" Type="http://schemas.openxmlformats.org/officeDocument/2006/relationships/slide" Target="slides/slide46.xml"/><Relationship Id="rId3" Type="http://schemas.openxmlformats.org/officeDocument/2006/relationships/slide" Target="slides/slide6.xml"/><Relationship Id="rId21" Type="http://schemas.openxmlformats.org/officeDocument/2006/relationships/slide" Target="slides/slide40.xml"/><Relationship Id="rId7" Type="http://schemas.openxmlformats.org/officeDocument/2006/relationships/slide" Target="slides/slide10.xml"/><Relationship Id="rId12" Type="http://schemas.openxmlformats.org/officeDocument/2006/relationships/slide" Target="slides/slide22.xml"/><Relationship Id="rId17" Type="http://schemas.openxmlformats.org/officeDocument/2006/relationships/slide" Target="slides/slide32.xml"/><Relationship Id="rId25" Type="http://schemas.openxmlformats.org/officeDocument/2006/relationships/slide" Target="slides/slide45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8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21.xml"/><Relationship Id="rId24" Type="http://schemas.openxmlformats.org/officeDocument/2006/relationships/slide" Target="slides/slide44.xml"/><Relationship Id="rId5" Type="http://schemas.openxmlformats.org/officeDocument/2006/relationships/slide" Target="slides/slide8.xml"/><Relationship Id="rId15" Type="http://schemas.openxmlformats.org/officeDocument/2006/relationships/slide" Target="slides/slide28.xml"/><Relationship Id="rId23" Type="http://schemas.openxmlformats.org/officeDocument/2006/relationships/slide" Target="slides/slide42.xml"/><Relationship Id="rId10" Type="http://schemas.openxmlformats.org/officeDocument/2006/relationships/slide" Target="slides/slide19.xml"/><Relationship Id="rId19" Type="http://schemas.openxmlformats.org/officeDocument/2006/relationships/slide" Target="slides/slide35.xml"/><Relationship Id="rId4" Type="http://schemas.openxmlformats.org/officeDocument/2006/relationships/slide" Target="slides/slide7.xml"/><Relationship Id="rId9" Type="http://schemas.openxmlformats.org/officeDocument/2006/relationships/slide" Target="slides/slide15.xml"/><Relationship Id="rId14" Type="http://schemas.openxmlformats.org/officeDocument/2006/relationships/slide" Target="slides/slide26.xml"/><Relationship Id="rId22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00A3E91-8985-4949-9C57-CC4357DECD4A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62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92150"/>
            <a:ext cx="60579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BFB56B4-8147-4432-B711-9345A67E93C9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75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2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7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30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52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3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43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640079"/>
            <a:ext cx="2622396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640079"/>
            <a:ext cx="7715166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339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8"/>
            <a:ext cx="104895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4"/>
            <a:ext cx="10489585" cy="13740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463040"/>
            <a:ext cx="514502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4130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097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1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640079"/>
            <a:ext cx="615693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7"/>
            <a:ext cx="3922509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1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640080"/>
            <a:ext cx="615693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8"/>
            <a:ext cx="3922509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BF2317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0081"/>
            <a:ext cx="10489585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463040"/>
            <a:ext cx="104895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74" y="6448509"/>
            <a:ext cx="625938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89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2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82962" y="48578"/>
            <a:ext cx="5542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effectLst/>
                <a:latin typeface="+mn-lt"/>
              </a:rPr>
              <a:t>Statistical Methods and Data Analysis</a:t>
            </a: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zo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39" Type="http://schemas.openxmlformats.org/officeDocument/2006/relationships/notesSlide" Target="../notesSlides/notesSlide1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34" Type="http://schemas.openxmlformats.org/officeDocument/2006/relationships/tags" Target="../tags/tag106.xml"/><Relationship Id="rId42" Type="http://schemas.openxmlformats.org/officeDocument/2006/relationships/image" Target="../media/image11.png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tags" Target="../tags/tag105.xml"/><Relationship Id="rId38" Type="http://schemas.openxmlformats.org/officeDocument/2006/relationships/slideLayout" Target="../slideLayouts/slideLayout7.xml"/><Relationship Id="rId46" Type="http://schemas.openxmlformats.org/officeDocument/2006/relationships/image" Target="../media/image16.png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29" Type="http://schemas.openxmlformats.org/officeDocument/2006/relationships/tags" Target="../tags/tag101.xml"/><Relationship Id="rId41" Type="http://schemas.openxmlformats.org/officeDocument/2006/relationships/image" Target="../media/image15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tags" Target="../tags/tag104.xml"/><Relationship Id="rId37" Type="http://schemas.openxmlformats.org/officeDocument/2006/relationships/tags" Target="../tags/tag109.xml"/><Relationship Id="rId40" Type="http://schemas.openxmlformats.org/officeDocument/2006/relationships/image" Target="../media/image10.png"/><Relationship Id="rId45" Type="http://schemas.openxmlformats.org/officeDocument/2006/relationships/image" Target="../media/image14.png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36" Type="http://schemas.openxmlformats.org/officeDocument/2006/relationships/tags" Target="../tags/tag108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tags" Target="../tags/tag103.xml"/><Relationship Id="rId44" Type="http://schemas.openxmlformats.org/officeDocument/2006/relationships/image" Target="../media/image13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30" Type="http://schemas.openxmlformats.org/officeDocument/2006/relationships/tags" Target="../tags/tag102.xml"/><Relationship Id="rId35" Type="http://schemas.openxmlformats.org/officeDocument/2006/relationships/tags" Target="../tags/tag107.xml"/><Relationship Id="rId4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10" Type="http://schemas.openxmlformats.org/officeDocument/2006/relationships/image" Target="../media/image130.png"/><Relationship Id="rId4" Type="http://schemas.openxmlformats.org/officeDocument/2006/relationships/tags" Target="../tags/tag113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12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23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22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13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image" Target="../media/image18.png"/><Relationship Id="rId5" Type="http://schemas.openxmlformats.org/officeDocument/2006/relationships/tags" Target="../tags/tag157.xml"/><Relationship Id="rId10" Type="http://schemas.openxmlformats.org/officeDocument/2006/relationships/tags" Target="../tags/tag155.xml"/><Relationship Id="rId4" Type="http://schemas.openxmlformats.org/officeDocument/2006/relationships/tags" Target="../tags/tag156.xml"/><Relationship Id="rId9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7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77.xml"/><Relationship Id="rId9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notesSlide" Target="../notesSlides/notesSlide18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10" Type="http://schemas.openxmlformats.org/officeDocument/2006/relationships/tags" Target="../tags/tag19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tags" Target="../tags/tag202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2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10" Type="http://schemas.openxmlformats.org/officeDocument/2006/relationships/image" Target="../media/image26.png"/><Relationship Id="rId4" Type="http://schemas.openxmlformats.org/officeDocument/2006/relationships/tags" Target="../tags/tag212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2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26" Type="http://schemas.openxmlformats.org/officeDocument/2006/relationships/tags" Target="../tags/tag246.xml"/><Relationship Id="rId39" Type="http://schemas.openxmlformats.org/officeDocument/2006/relationships/tags" Target="../tags/tag259.xml"/><Relationship Id="rId21" Type="http://schemas.openxmlformats.org/officeDocument/2006/relationships/tags" Target="../tags/tag241.xml"/><Relationship Id="rId34" Type="http://schemas.openxmlformats.org/officeDocument/2006/relationships/tags" Target="../tags/tag254.xml"/><Relationship Id="rId42" Type="http://schemas.openxmlformats.org/officeDocument/2006/relationships/tags" Target="../tags/tag262.xml"/><Relationship Id="rId47" Type="http://schemas.openxmlformats.org/officeDocument/2006/relationships/tags" Target="../tags/tag267.xml"/><Relationship Id="rId50" Type="http://schemas.openxmlformats.org/officeDocument/2006/relationships/tags" Target="../tags/tag270.xml"/><Relationship Id="rId55" Type="http://schemas.openxmlformats.org/officeDocument/2006/relationships/tags" Target="../tags/tag275.xml"/><Relationship Id="rId63" Type="http://schemas.openxmlformats.org/officeDocument/2006/relationships/slideLayout" Target="../slideLayouts/slideLayout2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6" Type="http://schemas.openxmlformats.org/officeDocument/2006/relationships/tags" Target="../tags/tag236.xml"/><Relationship Id="rId20" Type="http://schemas.openxmlformats.org/officeDocument/2006/relationships/tags" Target="../tags/tag240.xml"/><Relationship Id="rId29" Type="http://schemas.openxmlformats.org/officeDocument/2006/relationships/tags" Target="../tags/tag249.xml"/><Relationship Id="rId41" Type="http://schemas.openxmlformats.org/officeDocument/2006/relationships/tags" Target="../tags/tag261.xml"/><Relationship Id="rId54" Type="http://schemas.openxmlformats.org/officeDocument/2006/relationships/tags" Target="../tags/tag274.xml"/><Relationship Id="rId62" Type="http://schemas.openxmlformats.org/officeDocument/2006/relationships/tags" Target="../tags/tag28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40" Type="http://schemas.openxmlformats.org/officeDocument/2006/relationships/tags" Target="../tags/tag260.xml"/><Relationship Id="rId45" Type="http://schemas.openxmlformats.org/officeDocument/2006/relationships/tags" Target="../tags/tag265.xml"/><Relationship Id="rId53" Type="http://schemas.openxmlformats.org/officeDocument/2006/relationships/tags" Target="../tags/tag273.xml"/><Relationship Id="rId58" Type="http://schemas.openxmlformats.org/officeDocument/2006/relationships/tags" Target="../tags/tag278.xml"/><Relationship Id="rId5" Type="http://schemas.openxmlformats.org/officeDocument/2006/relationships/tags" Target="../tags/tag225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49" Type="http://schemas.openxmlformats.org/officeDocument/2006/relationships/tags" Target="../tags/tag269.xml"/><Relationship Id="rId57" Type="http://schemas.openxmlformats.org/officeDocument/2006/relationships/tags" Target="../tags/tag277.xml"/><Relationship Id="rId61" Type="http://schemas.openxmlformats.org/officeDocument/2006/relationships/tags" Target="../tags/tag281.xml"/><Relationship Id="rId10" Type="http://schemas.openxmlformats.org/officeDocument/2006/relationships/tags" Target="../tags/tag230.xml"/><Relationship Id="rId19" Type="http://schemas.openxmlformats.org/officeDocument/2006/relationships/tags" Target="../tags/tag239.xml"/><Relationship Id="rId31" Type="http://schemas.openxmlformats.org/officeDocument/2006/relationships/tags" Target="../tags/tag251.xml"/><Relationship Id="rId44" Type="http://schemas.openxmlformats.org/officeDocument/2006/relationships/tags" Target="../tags/tag264.xml"/><Relationship Id="rId52" Type="http://schemas.openxmlformats.org/officeDocument/2006/relationships/tags" Target="../tags/tag272.xml"/><Relationship Id="rId60" Type="http://schemas.openxmlformats.org/officeDocument/2006/relationships/tags" Target="../tags/tag280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43" Type="http://schemas.openxmlformats.org/officeDocument/2006/relationships/tags" Target="../tags/tag263.xml"/><Relationship Id="rId48" Type="http://schemas.openxmlformats.org/officeDocument/2006/relationships/tags" Target="../tags/tag268.xml"/><Relationship Id="rId56" Type="http://schemas.openxmlformats.org/officeDocument/2006/relationships/tags" Target="../tags/tag276.xml"/><Relationship Id="rId8" Type="http://schemas.openxmlformats.org/officeDocument/2006/relationships/tags" Target="../tags/tag228.xml"/><Relationship Id="rId51" Type="http://schemas.openxmlformats.org/officeDocument/2006/relationships/tags" Target="../tags/tag271.xml"/><Relationship Id="rId3" Type="http://schemas.openxmlformats.org/officeDocument/2006/relationships/tags" Target="../tags/tag223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tags" Target="../tags/tag258.xml"/><Relationship Id="rId46" Type="http://schemas.openxmlformats.org/officeDocument/2006/relationships/tags" Target="../tags/tag266.xml"/><Relationship Id="rId59" Type="http://schemas.openxmlformats.org/officeDocument/2006/relationships/tags" Target="../tags/tag27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85.xml"/><Relationship Id="rId7" Type="http://schemas.openxmlformats.org/officeDocument/2006/relationships/tags" Target="../tags/tag289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image" Target="../media/image29.png"/><Relationship Id="rId5" Type="http://schemas.openxmlformats.org/officeDocument/2006/relationships/tags" Target="../tags/tag287.xml"/><Relationship Id="rId10" Type="http://schemas.openxmlformats.org/officeDocument/2006/relationships/image" Target="../media/image28.png"/><Relationship Id="rId4" Type="http://schemas.openxmlformats.org/officeDocument/2006/relationships/tags" Target="../tags/tag286.xml"/><Relationship Id="rId9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image" Target="../media/image20.png"/><Relationship Id="rId5" Type="http://schemas.openxmlformats.org/officeDocument/2006/relationships/tags" Target="../tags/tag294.xml"/><Relationship Id="rId10" Type="http://schemas.openxmlformats.org/officeDocument/2006/relationships/tags" Target="../tags/tag293.xml"/><Relationship Id="rId4" Type="http://schemas.openxmlformats.org/officeDocument/2006/relationships/tags" Target="../tags/tag293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15.xml"/><Relationship Id="rId5" Type="http://schemas.openxmlformats.org/officeDocument/2006/relationships/tags" Target="../tags/tag1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image" Target="../media/image32.png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notesSlide" Target="../notesSlides/notesSlide23.xml"/><Relationship Id="rId2" Type="http://schemas.openxmlformats.org/officeDocument/2006/relationships/tags" Target="../tags/tag29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10" Type="http://schemas.openxmlformats.org/officeDocument/2006/relationships/tags" Target="../tags/tag307.xml"/><Relationship Id="rId19" Type="http://schemas.openxmlformats.org/officeDocument/2006/relationships/image" Target="../media/image33.png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31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image" Target="../media/image200.png"/><Relationship Id="rId5" Type="http://schemas.openxmlformats.org/officeDocument/2006/relationships/tags" Target="../tags/tag323.xml"/><Relationship Id="rId10" Type="http://schemas.openxmlformats.org/officeDocument/2006/relationships/image" Target="../media/image190.png"/><Relationship Id="rId4" Type="http://schemas.openxmlformats.org/officeDocument/2006/relationships/tags" Target="../tags/tag322.xml"/><Relationship Id="rId9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10" Type="http://schemas.openxmlformats.org/officeDocument/2006/relationships/notesSlide" Target="../notesSlides/notesSlide26.xml"/><Relationship Id="rId4" Type="http://schemas.openxmlformats.org/officeDocument/2006/relationships/tags" Target="../tags/tag329.xml"/><Relationship Id="rId9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6.xml"/><Relationship Id="rId7" Type="http://schemas.openxmlformats.org/officeDocument/2006/relationships/tags" Target="../tags/tag340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9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image" Target="../media/image31.png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image" Target="../media/image270.png"/><Relationship Id="rId5" Type="http://schemas.openxmlformats.org/officeDocument/2006/relationships/tags" Target="../tags/tag345.xml"/><Relationship Id="rId10" Type="http://schemas.openxmlformats.org/officeDocument/2006/relationships/notesSlide" Target="../notesSlides/notesSlide28.xml"/><Relationship Id="rId4" Type="http://schemas.openxmlformats.org/officeDocument/2006/relationships/tags" Target="../tags/tag344.xml"/><Relationship Id="rId9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35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10" Type="http://schemas.openxmlformats.org/officeDocument/2006/relationships/image" Target="../media/image191.png"/><Relationship Id="rId4" Type="http://schemas.openxmlformats.org/officeDocument/2006/relationships/tags" Target="../tags/tag352.xml"/><Relationship Id="rId9" Type="http://schemas.openxmlformats.org/officeDocument/2006/relationships/tags" Target="../tags/tag35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tags" Target="../tags/tag357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tags" Target="../tags/tag372.xml"/><Relationship Id="rId18" Type="http://schemas.openxmlformats.org/officeDocument/2006/relationships/tags" Target="../tags/tag377.xml"/><Relationship Id="rId26" Type="http://schemas.openxmlformats.org/officeDocument/2006/relationships/tags" Target="../tags/tag385.xml"/><Relationship Id="rId3" Type="http://schemas.openxmlformats.org/officeDocument/2006/relationships/tags" Target="../tags/tag362.xml"/><Relationship Id="rId21" Type="http://schemas.openxmlformats.org/officeDocument/2006/relationships/tags" Target="../tags/tag380.xml"/><Relationship Id="rId34" Type="http://schemas.openxmlformats.org/officeDocument/2006/relationships/image" Target="../media/image34.png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17" Type="http://schemas.openxmlformats.org/officeDocument/2006/relationships/tags" Target="../tags/tag376.xml"/><Relationship Id="rId25" Type="http://schemas.openxmlformats.org/officeDocument/2006/relationships/tags" Target="../tags/tag384.xml"/><Relationship Id="rId33" Type="http://schemas.openxmlformats.org/officeDocument/2006/relationships/image" Target="../media/image43.png"/><Relationship Id="rId2" Type="http://schemas.openxmlformats.org/officeDocument/2006/relationships/tags" Target="../tags/tag361.xml"/><Relationship Id="rId16" Type="http://schemas.openxmlformats.org/officeDocument/2006/relationships/tags" Target="../tags/tag375.xml"/><Relationship Id="rId20" Type="http://schemas.openxmlformats.org/officeDocument/2006/relationships/tags" Target="../tags/tag379.xml"/><Relationship Id="rId29" Type="http://schemas.openxmlformats.org/officeDocument/2006/relationships/tags" Target="../tags/tag388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24" Type="http://schemas.openxmlformats.org/officeDocument/2006/relationships/tags" Target="../tags/tag383.xml"/><Relationship Id="rId32" Type="http://schemas.openxmlformats.org/officeDocument/2006/relationships/image" Target="../media/image30.png"/><Relationship Id="rId37" Type="http://schemas.openxmlformats.org/officeDocument/2006/relationships/image" Target="../media/image41.png"/><Relationship Id="rId5" Type="http://schemas.openxmlformats.org/officeDocument/2006/relationships/tags" Target="../tags/tag364.xml"/><Relationship Id="rId15" Type="http://schemas.openxmlformats.org/officeDocument/2006/relationships/tags" Target="../tags/tag374.xml"/><Relationship Id="rId23" Type="http://schemas.openxmlformats.org/officeDocument/2006/relationships/tags" Target="../tags/tag382.xml"/><Relationship Id="rId28" Type="http://schemas.openxmlformats.org/officeDocument/2006/relationships/tags" Target="../tags/tag387.xml"/><Relationship Id="rId36" Type="http://schemas.openxmlformats.org/officeDocument/2006/relationships/image" Target="../media/image36.png"/><Relationship Id="rId10" Type="http://schemas.openxmlformats.org/officeDocument/2006/relationships/tags" Target="../tags/tag369.xml"/><Relationship Id="rId19" Type="http://schemas.openxmlformats.org/officeDocument/2006/relationships/tags" Target="../tags/tag378.xml"/><Relationship Id="rId31" Type="http://schemas.openxmlformats.org/officeDocument/2006/relationships/notesSlide" Target="../notesSlides/notesSlide31.xml"/><Relationship Id="rId4" Type="http://schemas.openxmlformats.org/officeDocument/2006/relationships/tags" Target="../tags/tag363.xml"/><Relationship Id="rId9" Type="http://schemas.openxmlformats.org/officeDocument/2006/relationships/tags" Target="../tags/tag368.xml"/><Relationship Id="rId14" Type="http://schemas.openxmlformats.org/officeDocument/2006/relationships/tags" Target="../tags/tag373.xml"/><Relationship Id="rId22" Type="http://schemas.openxmlformats.org/officeDocument/2006/relationships/tags" Target="../tags/tag381.xml"/><Relationship Id="rId27" Type="http://schemas.openxmlformats.org/officeDocument/2006/relationships/tags" Target="../tags/tag386.xml"/><Relationship Id="rId30" Type="http://schemas.openxmlformats.org/officeDocument/2006/relationships/slideLayout" Target="../slideLayouts/slideLayout7.xml"/><Relationship Id="rId35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3" Type="http://schemas.openxmlformats.org/officeDocument/2006/relationships/tags" Target="../tags/tag39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10" Type="http://schemas.openxmlformats.org/officeDocument/2006/relationships/image" Target="../media/image42.png"/><Relationship Id="rId4" Type="http://schemas.openxmlformats.org/officeDocument/2006/relationships/tags" Target="../tags/tag392.xml"/><Relationship Id="rId9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2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9.xml"/><Relationship Id="rId4" Type="http://schemas.openxmlformats.org/officeDocument/2006/relationships/tags" Target="../tags/tag39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12" Type="http://schemas.openxmlformats.org/officeDocument/2006/relationships/image" Target="../media/image45.png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image" Target="../media/image44.png"/><Relationship Id="rId5" Type="http://schemas.openxmlformats.org/officeDocument/2006/relationships/tags" Target="../tags/tag404.xml"/><Relationship Id="rId10" Type="http://schemas.openxmlformats.org/officeDocument/2006/relationships/image" Target="../media/image49.png"/><Relationship Id="rId4" Type="http://schemas.openxmlformats.org/officeDocument/2006/relationships/tags" Target="../tags/tag403.xml"/><Relationship Id="rId9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13" Type="http://schemas.openxmlformats.org/officeDocument/2006/relationships/image" Target="../media/image47.png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12" Type="http://schemas.openxmlformats.org/officeDocument/2006/relationships/image" Target="../media/image46.png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11" Type="http://schemas.openxmlformats.org/officeDocument/2006/relationships/image" Target="../media/image52.png"/><Relationship Id="rId5" Type="http://schemas.openxmlformats.org/officeDocument/2006/relationships/tags" Target="../tags/tag411.xml"/><Relationship Id="rId10" Type="http://schemas.openxmlformats.org/officeDocument/2006/relationships/notesSlide" Target="../notesSlides/notesSlide35.xml"/><Relationship Id="rId4" Type="http://schemas.openxmlformats.org/officeDocument/2006/relationships/tags" Target="../tags/tag410.xml"/><Relationship Id="rId9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3" Type="http://schemas.openxmlformats.org/officeDocument/2006/relationships/tags" Target="../tags/tag4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9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3" Type="http://schemas.openxmlformats.org/officeDocument/2006/relationships/tags" Target="../tags/tag423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9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433.xml"/><Relationship Id="rId13" Type="http://schemas.openxmlformats.org/officeDocument/2006/relationships/image" Target="../media/image37.png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12" Type="http://schemas.openxmlformats.org/officeDocument/2006/relationships/tags" Target="../tags/tag431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11" Type="http://schemas.openxmlformats.org/officeDocument/2006/relationships/image" Target="../media/image39.png"/><Relationship Id="rId5" Type="http://schemas.openxmlformats.org/officeDocument/2006/relationships/tags" Target="../tags/tag430.xml"/><Relationship Id="rId10" Type="http://schemas.openxmlformats.org/officeDocument/2006/relationships/notesSlide" Target="../notesSlides/notesSlide38.xml"/><Relationship Id="rId4" Type="http://schemas.openxmlformats.org/officeDocument/2006/relationships/tags" Target="../tags/tag429.xml"/><Relationship Id="rId9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7" Type="http://schemas.openxmlformats.org/officeDocument/2006/relationships/image" Target="../media/image27.png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4.xml"/><Relationship Id="rId4" Type="http://schemas.openxmlformats.org/officeDocument/2006/relationships/tags" Target="../tags/tag4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9.xml"/><Relationship Id="rId7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microsoft.com/office/2007/relationships/hdphoto" Target="../media/hdphoto2.wdp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image" Target="../media/image48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image" Target="../media/image310.png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image" Target="../media/image60.png"/><Relationship Id="rId37" Type="http://schemas.openxmlformats.org/officeDocument/2006/relationships/image" Target="../media/image9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36" Type="http://schemas.openxmlformats.org/officeDocument/2006/relationships/image" Target="../media/image8.png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23F0B5-172C-4876-AE2A-EE739BC4DA33}"/>
              </a:ext>
            </a:extLst>
          </p:cNvPr>
          <p:cNvSpPr txBox="1">
            <a:spLocks/>
          </p:cNvSpPr>
          <p:nvPr/>
        </p:nvSpPr>
        <p:spPr>
          <a:xfrm>
            <a:off x="795398" y="948715"/>
            <a:ext cx="5620721" cy="735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200" dirty="0">
                <a:effectLst/>
              </a:rPr>
              <a:t>Chapter 8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B2D02E1-6B09-4515-A19E-5CFA70B7C1D9}"/>
              </a:ext>
            </a:extLst>
          </p:cNvPr>
          <p:cNvSpPr txBox="1">
            <a:spLocks/>
          </p:cNvSpPr>
          <p:nvPr/>
        </p:nvSpPr>
        <p:spPr>
          <a:xfrm>
            <a:off x="804276" y="2592280"/>
            <a:ext cx="5620721" cy="10464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  <a:latin typeface="+mn-lt"/>
              </a:rPr>
              <a:t>Interval Estimation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205EA-03C2-4222-BB78-7D2D5E786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60" r="12669" b="4931"/>
          <a:stretch/>
        </p:blipFill>
        <p:spPr>
          <a:xfrm>
            <a:off x="6979295" y="1063690"/>
            <a:ext cx="5178491" cy="44786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Freeform 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854291" y="1130300"/>
            <a:ext cx="4397666" cy="3055938"/>
          </a:xfrm>
          <a:custGeom>
            <a:avLst/>
            <a:gdLst/>
            <a:ahLst/>
            <a:cxnLst>
              <a:cxn ang="0">
                <a:pos x="1318" y="18"/>
              </a:cxn>
              <a:cxn ang="0">
                <a:pos x="1234" y="108"/>
              </a:cxn>
              <a:cxn ang="0">
                <a:pos x="1176" y="208"/>
              </a:cxn>
              <a:cxn ang="0">
                <a:pos x="1114" y="334"/>
              </a:cxn>
              <a:cxn ang="0">
                <a:pos x="1068" y="438"/>
              </a:cxn>
              <a:cxn ang="0">
                <a:pos x="1030" y="542"/>
              </a:cxn>
              <a:cxn ang="0">
                <a:pos x="988" y="652"/>
              </a:cxn>
              <a:cxn ang="0">
                <a:pos x="957" y="756"/>
              </a:cxn>
              <a:cxn ang="0">
                <a:pos x="930" y="861"/>
              </a:cxn>
              <a:cxn ang="0">
                <a:pos x="901" y="975"/>
              </a:cxn>
              <a:cxn ang="0">
                <a:pos x="867" y="1075"/>
              </a:cxn>
              <a:cxn ang="0">
                <a:pos x="826" y="1184"/>
              </a:cxn>
              <a:cxn ang="0">
                <a:pos x="782" y="1288"/>
              </a:cxn>
              <a:cxn ang="0">
                <a:pos x="730" y="1397"/>
              </a:cxn>
              <a:cxn ang="0">
                <a:pos x="664" y="1508"/>
              </a:cxn>
              <a:cxn ang="0">
                <a:pos x="587" y="1597"/>
              </a:cxn>
              <a:cxn ang="0">
                <a:pos x="487" y="1679"/>
              </a:cxn>
              <a:cxn ang="0">
                <a:pos x="388" y="1743"/>
              </a:cxn>
              <a:cxn ang="0">
                <a:pos x="295" y="1787"/>
              </a:cxn>
              <a:cxn ang="0">
                <a:pos x="193" y="1826"/>
              </a:cxn>
              <a:cxn ang="0">
                <a:pos x="79" y="1865"/>
              </a:cxn>
              <a:cxn ang="0">
                <a:pos x="6" y="1883"/>
              </a:cxn>
              <a:cxn ang="0">
                <a:pos x="2785" y="1924"/>
              </a:cxn>
              <a:cxn ang="0">
                <a:pos x="2717" y="1876"/>
              </a:cxn>
              <a:cxn ang="0">
                <a:pos x="2622" y="1845"/>
              </a:cxn>
              <a:cxn ang="0">
                <a:pos x="2507" y="1807"/>
              </a:cxn>
              <a:cxn ang="0">
                <a:pos x="2396" y="1755"/>
              </a:cxn>
              <a:cxn ang="0">
                <a:pos x="2273" y="1694"/>
              </a:cxn>
              <a:cxn ang="0">
                <a:pos x="2220" y="1655"/>
              </a:cxn>
              <a:cxn ang="0">
                <a:pos x="2156" y="1589"/>
              </a:cxn>
              <a:cxn ang="0">
                <a:pos x="2082" y="1503"/>
              </a:cxn>
              <a:cxn ang="0">
                <a:pos x="2015" y="1399"/>
              </a:cxn>
              <a:cxn ang="0">
                <a:pos x="1967" y="1297"/>
              </a:cxn>
              <a:cxn ang="0">
                <a:pos x="1922" y="1195"/>
              </a:cxn>
              <a:cxn ang="0">
                <a:pos x="1888" y="1102"/>
              </a:cxn>
              <a:cxn ang="0">
                <a:pos x="1856" y="1009"/>
              </a:cxn>
              <a:cxn ang="0">
                <a:pos x="1825" y="892"/>
              </a:cxn>
              <a:cxn ang="0">
                <a:pos x="1798" y="782"/>
              </a:cxn>
              <a:cxn ang="0">
                <a:pos x="1754" y="655"/>
              </a:cxn>
              <a:cxn ang="0">
                <a:pos x="1712" y="524"/>
              </a:cxn>
              <a:cxn ang="0">
                <a:pos x="1667" y="413"/>
              </a:cxn>
              <a:cxn ang="0">
                <a:pos x="1625" y="319"/>
              </a:cxn>
              <a:cxn ang="0">
                <a:pos x="1586" y="233"/>
              </a:cxn>
              <a:cxn ang="0">
                <a:pos x="1544" y="158"/>
              </a:cxn>
              <a:cxn ang="0">
                <a:pos x="1567" y="197"/>
              </a:cxn>
              <a:cxn ang="0">
                <a:pos x="1540" y="151"/>
              </a:cxn>
              <a:cxn ang="0">
                <a:pos x="1476" y="56"/>
              </a:cxn>
              <a:cxn ang="0">
                <a:pos x="1413" y="8"/>
              </a:cxn>
            </a:cxnLst>
            <a:rect l="0" t="0" r="r" b="b"/>
            <a:pathLst>
              <a:path w="2785" h="1925">
                <a:moveTo>
                  <a:pt x="1390" y="0"/>
                </a:moveTo>
                <a:lnTo>
                  <a:pt x="1350" y="0"/>
                </a:lnTo>
                <a:lnTo>
                  <a:pt x="1318" y="18"/>
                </a:lnTo>
                <a:lnTo>
                  <a:pt x="1289" y="40"/>
                </a:lnTo>
                <a:lnTo>
                  <a:pt x="1261" y="70"/>
                </a:lnTo>
                <a:lnTo>
                  <a:pt x="1234" y="108"/>
                </a:lnTo>
                <a:lnTo>
                  <a:pt x="1211" y="144"/>
                </a:lnTo>
                <a:lnTo>
                  <a:pt x="1193" y="173"/>
                </a:lnTo>
                <a:lnTo>
                  <a:pt x="1176" y="208"/>
                </a:lnTo>
                <a:lnTo>
                  <a:pt x="1152" y="256"/>
                </a:lnTo>
                <a:lnTo>
                  <a:pt x="1132" y="296"/>
                </a:lnTo>
                <a:lnTo>
                  <a:pt x="1114" y="334"/>
                </a:lnTo>
                <a:lnTo>
                  <a:pt x="1094" y="378"/>
                </a:lnTo>
                <a:lnTo>
                  <a:pt x="1082" y="410"/>
                </a:lnTo>
                <a:lnTo>
                  <a:pt x="1068" y="438"/>
                </a:lnTo>
                <a:lnTo>
                  <a:pt x="1052" y="482"/>
                </a:lnTo>
                <a:lnTo>
                  <a:pt x="1040" y="514"/>
                </a:lnTo>
                <a:lnTo>
                  <a:pt x="1030" y="542"/>
                </a:lnTo>
                <a:lnTo>
                  <a:pt x="1019" y="572"/>
                </a:lnTo>
                <a:lnTo>
                  <a:pt x="1008" y="606"/>
                </a:lnTo>
                <a:lnTo>
                  <a:pt x="988" y="652"/>
                </a:lnTo>
                <a:lnTo>
                  <a:pt x="979" y="688"/>
                </a:lnTo>
                <a:lnTo>
                  <a:pt x="965" y="726"/>
                </a:lnTo>
                <a:lnTo>
                  <a:pt x="957" y="756"/>
                </a:lnTo>
                <a:lnTo>
                  <a:pt x="949" y="786"/>
                </a:lnTo>
                <a:lnTo>
                  <a:pt x="940" y="829"/>
                </a:lnTo>
                <a:lnTo>
                  <a:pt x="930" y="861"/>
                </a:lnTo>
                <a:lnTo>
                  <a:pt x="919" y="901"/>
                </a:lnTo>
                <a:lnTo>
                  <a:pt x="908" y="942"/>
                </a:lnTo>
                <a:lnTo>
                  <a:pt x="901" y="975"/>
                </a:lnTo>
                <a:lnTo>
                  <a:pt x="890" y="1003"/>
                </a:lnTo>
                <a:lnTo>
                  <a:pt x="881" y="1037"/>
                </a:lnTo>
                <a:lnTo>
                  <a:pt x="867" y="1075"/>
                </a:lnTo>
                <a:lnTo>
                  <a:pt x="852" y="1123"/>
                </a:lnTo>
                <a:lnTo>
                  <a:pt x="839" y="1148"/>
                </a:lnTo>
                <a:lnTo>
                  <a:pt x="826" y="1184"/>
                </a:lnTo>
                <a:lnTo>
                  <a:pt x="817" y="1211"/>
                </a:lnTo>
                <a:lnTo>
                  <a:pt x="800" y="1247"/>
                </a:lnTo>
                <a:lnTo>
                  <a:pt x="782" y="1288"/>
                </a:lnTo>
                <a:lnTo>
                  <a:pt x="766" y="1325"/>
                </a:lnTo>
                <a:lnTo>
                  <a:pt x="746" y="1360"/>
                </a:lnTo>
                <a:lnTo>
                  <a:pt x="730" y="1397"/>
                </a:lnTo>
                <a:lnTo>
                  <a:pt x="710" y="1433"/>
                </a:lnTo>
                <a:lnTo>
                  <a:pt x="686" y="1472"/>
                </a:lnTo>
                <a:lnTo>
                  <a:pt x="664" y="1508"/>
                </a:lnTo>
                <a:lnTo>
                  <a:pt x="635" y="1543"/>
                </a:lnTo>
                <a:lnTo>
                  <a:pt x="613" y="1571"/>
                </a:lnTo>
                <a:lnTo>
                  <a:pt x="587" y="1597"/>
                </a:lnTo>
                <a:lnTo>
                  <a:pt x="559" y="1628"/>
                </a:lnTo>
                <a:lnTo>
                  <a:pt x="535" y="1648"/>
                </a:lnTo>
                <a:lnTo>
                  <a:pt x="487" y="1679"/>
                </a:lnTo>
                <a:lnTo>
                  <a:pt x="451" y="1706"/>
                </a:lnTo>
                <a:lnTo>
                  <a:pt x="416" y="1723"/>
                </a:lnTo>
                <a:lnTo>
                  <a:pt x="388" y="1743"/>
                </a:lnTo>
                <a:lnTo>
                  <a:pt x="357" y="1759"/>
                </a:lnTo>
                <a:lnTo>
                  <a:pt x="327" y="1772"/>
                </a:lnTo>
                <a:lnTo>
                  <a:pt x="295" y="1787"/>
                </a:lnTo>
                <a:lnTo>
                  <a:pt x="263" y="1799"/>
                </a:lnTo>
                <a:lnTo>
                  <a:pt x="231" y="1808"/>
                </a:lnTo>
                <a:lnTo>
                  <a:pt x="193" y="1826"/>
                </a:lnTo>
                <a:lnTo>
                  <a:pt x="158" y="1838"/>
                </a:lnTo>
                <a:lnTo>
                  <a:pt x="117" y="1853"/>
                </a:lnTo>
                <a:lnTo>
                  <a:pt x="79" y="1865"/>
                </a:lnTo>
                <a:lnTo>
                  <a:pt x="44" y="1874"/>
                </a:lnTo>
                <a:lnTo>
                  <a:pt x="29" y="1877"/>
                </a:lnTo>
                <a:lnTo>
                  <a:pt x="6" y="1883"/>
                </a:lnTo>
                <a:lnTo>
                  <a:pt x="3" y="1907"/>
                </a:lnTo>
                <a:lnTo>
                  <a:pt x="0" y="1925"/>
                </a:lnTo>
                <a:lnTo>
                  <a:pt x="2785" y="1924"/>
                </a:lnTo>
                <a:lnTo>
                  <a:pt x="2782" y="1895"/>
                </a:lnTo>
                <a:lnTo>
                  <a:pt x="2750" y="1888"/>
                </a:lnTo>
                <a:lnTo>
                  <a:pt x="2717" y="1876"/>
                </a:lnTo>
                <a:lnTo>
                  <a:pt x="2684" y="1865"/>
                </a:lnTo>
                <a:lnTo>
                  <a:pt x="2653" y="1856"/>
                </a:lnTo>
                <a:lnTo>
                  <a:pt x="2622" y="1845"/>
                </a:lnTo>
                <a:lnTo>
                  <a:pt x="2594" y="1837"/>
                </a:lnTo>
                <a:lnTo>
                  <a:pt x="2558" y="1825"/>
                </a:lnTo>
                <a:lnTo>
                  <a:pt x="2507" y="1807"/>
                </a:lnTo>
                <a:lnTo>
                  <a:pt x="2468" y="1789"/>
                </a:lnTo>
                <a:lnTo>
                  <a:pt x="2432" y="1775"/>
                </a:lnTo>
                <a:lnTo>
                  <a:pt x="2396" y="1755"/>
                </a:lnTo>
                <a:lnTo>
                  <a:pt x="2357" y="1741"/>
                </a:lnTo>
                <a:lnTo>
                  <a:pt x="2312" y="1717"/>
                </a:lnTo>
                <a:lnTo>
                  <a:pt x="2273" y="1694"/>
                </a:lnTo>
                <a:lnTo>
                  <a:pt x="2255" y="1682"/>
                </a:lnTo>
                <a:lnTo>
                  <a:pt x="2240" y="1671"/>
                </a:lnTo>
                <a:lnTo>
                  <a:pt x="2220" y="1655"/>
                </a:lnTo>
                <a:lnTo>
                  <a:pt x="2206" y="1643"/>
                </a:lnTo>
                <a:lnTo>
                  <a:pt x="2171" y="1613"/>
                </a:lnTo>
                <a:lnTo>
                  <a:pt x="2156" y="1589"/>
                </a:lnTo>
                <a:lnTo>
                  <a:pt x="2129" y="1563"/>
                </a:lnTo>
                <a:lnTo>
                  <a:pt x="2105" y="1531"/>
                </a:lnTo>
                <a:lnTo>
                  <a:pt x="2082" y="1503"/>
                </a:lnTo>
                <a:lnTo>
                  <a:pt x="2057" y="1461"/>
                </a:lnTo>
                <a:lnTo>
                  <a:pt x="2035" y="1429"/>
                </a:lnTo>
                <a:lnTo>
                  <a:pt x="2015" y="1399"/>
                </a:lnTo>
                <a:lnTo>
                  <a:pt x="1999" y="1363"/>
                </a:lnTo>
                <a:lnTo>
                  <a:pt x="1979" y="1328"/>
                </a:lnTo>
                <a:lnTo>
                  <a:pt x="1967" y="1297"/>
                </a:lnTo>
                <a:lnTo>
                  <a:pt x="1954" y="1267"/>
                </a:lnTo>
                <a:lnTo>
                  <a:pt x="1939" y="1235"/>
                </a:lnTo>
                <a:lnTo>
                  <a:pt x="1922" y="1195"/>
                </a:lnTo>
                <a:lnTo>
                  <a:pt x="1909" y="1160"/>
                </a:lnTo>
                <a:lnTo>
                  <a:pt x="1900" y="1135"/>
                </a:lnTo>
                <a:lnTo>
                  <a:pt x="1888" y="1102"/>
                </a:lnTo>
                <a:lnTo>
                  <a:pt x="1879" y="1073"/>
                </a:lnTo>
                <a:lnTo>
                  <a:pt x="1867" y="1043"/>
                </a:lnTo>
                <a:lnTo>
                  <a:pt x="1856" y="1009"/>
                </a:lnTo>
                <a:lnTo>
                  <a:pt x="1847" y="970"/>
                </a:lnTo>
                <a:lnTo>
                  <a:pt x="1835" y="932"/>
                </a:lnTo>
                <a:lnTo>
                  <a:pt x="1825" y="892"/>
                </a:lnTo>
                <a:lnTo>
                  <a:pt x="1813" y="850"/>
                </a:lnTo>
                <a:lnTo>
                  <a:pt x="1802" y="812"/>
                </a:lnTo>
                <a:lnTo>
                  <a:pt x="1798" y="782"/>
                </a:lnTo>
                <a:lnTo>
                  <a:pt x="1784" y="745"/>
                </a:lnTo>
                <a:lnTo>
                  <a:pt x="1771" y="706"/>
                </a:lnTo>
                <a:lnTo>
                  <a:pt x="1754" y="655"/>
                </a:lnTo>
                <a:lnTo>
                  <a:pt x="1736" y="598"/>
                </a:lnTo>
                <a:lnTo>
                  <a:pt x="1726" y="560"/>
                </a:lnTo>
                <a:lnTo>
                  <a:pt x="1712" y="524"/>
                </a:lnTo>
                <a:lnTo>
                  <a:pt x="1702" y="494"/>
                </a:lnTo>
                <a:lnTo>
                  <a:pt x="1682" y="451"/>
                </a:lnTo>
                <a:lnTo>
                  <a:pt x="1667" y="413"/>
                </a:lnTo>
                <a:lnTo>
                  <a:pt x="1640" y="349"/>
                </a:lnTo>
                <a:lnTo>
                  <a:pt x="1655" y="386"/>
                </a:lnTo>
                <a:lnTo>
                  <a:pt x="1625" y="319"/>
                </a:lnTo>
                <a:lnTo>
                  <a:pt x="1618" y="298"/>
                </a:lnTo>
                <a:lnTo>
                  <a:pt x="1603" y="268"/>
                </a:lnTo>
                <a:lnTo>
                  <a:pt x="1586" y="233"/>
                </a:lnTo>
                <a:lnTo>
                  <a:pt x="1562" y="188"/>
                </a:lnTo>
                <a:lnTo>
                  <a:pt x="1556" y="178"/>
                </a:lnTo>
                <a:lnTo>
                  <a:pt x="1544" y="158"/>
                </a:lnTo>
                <a:lnTo>
                  <a:pt x="1526" y="128"/>
                </a:lnTo>
                <a:lnTo>
                  <a:pt x="1535" y="145"/>
                </a:lnTo>
                <a:lnTo>
                  <a:pt x="1567" y="197"/>
                </a:lnTo>
                <a:lnTo>
                  <a:pt x="1576" y="215"/>
                </a:lnTo>
                <a:lnTo>
                  <a:pt x="1550" y="169"/>
                </a:lnTo>
                <a:lnTo>
                  <a:pt x="1540" y="151"/>
                </a:lnTo>
                <a:lnTo>
                  <a:pt x="1507" y="107"/>
                </a:lnTo>
                <a:lnTo>
                  <a:pt x="1490" y="82"/>
                </a:lnTo>
                <a:lnTo>
                  <a:pt x="1476" y="56"/>
                </a:lnTo>
                <a:lnTo>
                  <a:pt x="1456" y="36"/>
                </a:lnTo>
                <a:lnTo>
                  <a:pt x="1434" y="22"/>
                </a:lnTo>
                <a:lnTo>
                  <a:pt x="1413" y="8"/>
                </a:lnTo>
                <a:lnTo>
                  <a:pt x="139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88" name="Freeform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32357" y="4110038"/>
            <a:ext cx="2111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12146" y="4180446"/>
            <a:ext cx="36067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itchFamily="18" charset="2"/>
              </a:rPr>
              <a:t></a:t>
            </a:r>
          </a:p>
        </p:txBody>
      </p:sp>
      <p:sp>
        <p:nvSpPr>
          <p:cNvPr id="1443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57166" y="3033585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itchFamily="18" charset="2"/>
              </a:rPr>
              <a:t></a:t>
            </a:r>
            <a:r>
              <a:rPr lang="en-US" sz="2400" dirty="0">
                <a:solidFill>
                  <a:srgbClr val="000000"/>
                </a:solidFill>
                <a:effectLst/>
                <a:latin typeface="Book Antiqua" pitchFamily="18" charset="0"/>
              </a:rPr>
              <a:t>/2</a:t>
            </a:r>
          </a:p>
        </p:txBody>
      </p:sp>
      <p:sp>
        <p:nvSpPr>
          <p:cNvPr id="14439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19012" y="3021228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itchFamily="18" charset="2"/>
              </a:rPr>
              <a:t></a:t>
            </a:r>
            <a:r>
              <a:rPr lang="en-US" sz="2400" dirty="0">
                <a:solidFill>
                  <a:srgbClr val="000000"/>
                </a:solidFill>
                <a:effectLst/>
                <a:latin typeface="Book Antiqua" pitchFamily="18" charset="0"/>
              </a:rPr>
              <a:t>/2</a:t>
            </a:r>
          </a:p>
        </p:txBody>
      </p:sp>
      <p:sp>
        <p:nvSpPr>
          <p:cNvPr id="144395" name="Freeform 1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731749" y="3890964"/>
            <a:ext cx="665700" cy="295274"/>
          </a:xfrm>
          <a:custGeom>
            <a:avLst/>
            <a:gdLst/>
            <a:ahLst/>
            <a:cxnLst>
              <a:cxn ang="0">
                <a:pos x="426" y="24"/>
              </a:cxn>
              <a:cxn ang="0">
                <a:pos x="427" y="12"/>
              </a:cxn>
              <a:cxn ang="0">
                <a:pos x="426" y="41"/>
              </a:cxn>
              <a:cxn ang="0">
                <a:pos x="424" y="66"/>
              </a:cxn>
              <a:cxn ang="0">
                <a:pos x="424" y="87"/>
              </a:cxn>
              <a:cxn ang="0">
                <a:pos x="426" y="114"/>
              </a:cxn>
              <a:cxn ang="0">
                <a:pos x="426" y="137"/>
              </a:cxn>
              <a:cxn ang="0">
                <a:pos x="426" y="161"/>
              </a:cxn>
              <a:cxn ang="0">
                <a:pos x="426" y="183"/>
              </a:cxn>
              <a:cxn ang="0">
                <a:pos x="0" y="185"/>
              </a:cxn>
              <a:cxn ang="0">
                <a:pos x="0" y="177"/>
              </a:cxn>
              <a:cxn ang="0">
                <a:pos x="0" y="171"/>
              </a:cxn>
              <a:cxn ang="0">
                <a:pos x="1" y="162"/>
              </a:cxn>
              <a:cxn ang="0">
                <a:pos x="19" y="153"/>
              </a:cxn>
              <a:cxn ang="0">
                <a:pos x="51" y="143"/>
              </a:cxn>
              <a:cxn ang="0">
                <a:pos x="70" y="138"/>
              </a:cxn>
              <a:cxn ang="0">
                <a:pos x="94" y="129"/>
              </a:cxn>
              <a:cxn ang="0">
                <a:pos x="118" y="123"/>
              </a:cxn>
              <a:cxn ang="0">
                <a:pos x="144" y="114"/>
              </a:cxn>
              <a:cxn ang="0">
                <a:pos x="167" y="106"/>
              </a:cxn>
              <a:cxn ang="0">
                <a:pos x="191" y="98"/>
              </a:cxn>
              <a:cxn ang="0">
                <a:pos x="217" y="90"/>
              </a:cxn>
              <a:cxn ang="0">
                <a:pos x="241" y="81"/>
              </a:cxn>
              <a:cxn ang="0">
                <a:pos x="263" y="74"/>
              </a:cxn>
              <a:cxn ang="0">
                <a:pos x="283" y="63"/>
              </a:cxn>
              <a:cxn ang="0">
                <a:pos x="311" y="50"/>
              </a:cxn>
              <a:cxn ang="0">
                <a:pos x="335" y="42"/>
              </a:cxn>
              <a:cxn ang="0">
                <a:pos x="360" y="30"/>
              </a:cxn>
              <a:cxn ang="0">
                <a:pos x="382" y="18"/>
              </a:cxn>
              <a:cxn ang="0">
                <a:pos x="409" y="6"/>
              </a:cxn>
              <a:cxn ang="0">
                <a:pos x="427" y="0"/>
              </a:cxn>
              <a:cxn ang="0">
                <a:pos x="427" y="0"/>
              </a:cxn>
            </a:cxnLst>
            <a:rect l="0" t="0" r="r" b="b"/>
            <a:pathLst>
              <a:path w="427" h="185">
                <a:moveTo>
                  <a:pt x="426" y="24"/>
                </a:moveTo>
                <a:lnTo>
                  <a:pt x="427" y="12"/>
                </a:lnTo>
                <a:lnTo>
                  <a:pt x="426" y="41"/>
                </a:lnTo>
                <a:lnTo>
                  <a:pt x="424" y="66"/>
                </a:lnTo>
                <a:lnTo>
                  <a:pt x="424" y="87"/>
                </a:lnTo>
                <a:lnTo>
                  <a:pt x="426" y="114"/>
                </a:lnTo>
                <a:lnTo>
                  <a:pt x="426" y="137"/>
                </a:lnTo>
                <a:lnTo>
                  <a:pt x="426" y="161"/>
                </a:lnTo>
                <a:lnTo>
                  <a:pt x="426" y="183"/>
                </a:lnTo>
                <a:lnTo>
                  <a:pt x="0" y="185"/>
                </a:lnTo>
                <a:lnTo>
                  <a:pt x="0" y="177"/>
                </a:lnTo>
                <a:lnTo>
                  <a:pt x="0" y="171"/>
                </a:lnTo>
                <a:lnTo>
                  <a:pt x="1" y="162"/>
                </a:lnTo>
                <a:lnTo>
                  <a:pt x="19" y="153"/>
                </a:lnTo>
                <a:lnTo>
                  <a:pt x="51" y="143"/>
                </a:lnTo>
                <a:lnTo>
                  <a:pt x="70" y="138"/>
                </a:lnTo>
                <a:lnTo>
                  <a:pt x="94" y="129"/>
                </a:lnTo>
                <a:lnTo>
                  <a:pt x="118" y="123"/>
                </a:lnTo>
                <a:lnTo>
                  <a:pt x="144" y="114"/>
                </a:lnTo>
                <a:lnTo>
                  <a:pt x="167" y="106"/>
                </a:lnTo>
                <a:lnTo>
                  <a:pt x="191" y="98"/>
                </a:lnTo>
                <a:lnTo>
                  <a:pt x="217" y="90"/>
                </a:lnTo>
                <a:lnTo>
                  <a:pt x="241" y="81"/>
                </a:lnTo>
                <a:lnTo>
                  <a:pt x="263" y="74"/>
                </a:lnTo>
                <a:lnTo>
                  <a:pt x="283" y="63"/>
                </a:lnTo>
                <a:lnTo>
                  <a:pt x="311" y="50"/>
                </a:lnTo>
                <a:lnTo>
                  <a:pt x="335" y="42"/>
                </a:lnTo>
                <a:lnTo>
                  <a:pt x="360" y="30"/>
                </a:lnTo>
                <a:lnTo>
                  <a:pt x="382" y="18"/>
                </a:lnTo>
                <a:lnTo>
                  <a:pt x="409" y="6"/>
                </a:lnTo>
                <a:lnTo>
                  <a:pt x="427" y="0"/>
                </a:lnTo>
                <a:lnTo>
                  <a:pt x="427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96" name="Freeform 12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727006" y="3939749"/>
            <a:ext cx="596193" cy="2464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"/>
              </a:cxn>
              <a:cxn ang="0">
                <a:pos x="2" y="24"/>
              </a:cxn>
              <a:cxn ang="0">
                <a:pos x="2" y="52"/>
              </a:cxn>
              <a:cxn ang="0">
                <a:pos x="1" y="77"/>
              </a:cxn>
              <a:cxn ang="0">
                <a:pos x="1" y="99"/>
              </a:cxn>
              <a:cxn ang="0">
                <a:pos x="1" y="122"/>
              </a:cxn>
              <a:cxn ang="0">
                <a:pos x="1" y="144"/>
              </a:cxn>
              <a:cxn ang="0">
                <a:pos x="2" y="166"/>
              </a:cxn>
              <a:cxn ang="0">
                <a:pos x="396" y="166"/>
              </a:cxn>
              <a:cxn ang="0">
                <a:pos x="395" y="157"/>
              </a:cxn>
              <a:cxn ang="0">
                <a:pos x="395" y="147"/>
              </a:cxn>
              <a:cxn ang="0">
                <a:pos x="395" y="141"/>
              </a:cxn>
              <a:cxn ang="0">
                <a:pos x="388" y="136"/>
              </a:cxn>
              <a:cxn ang="0">
                <a:pos x="372" y="130"/>
              </a:cxn>
              <a:cxn ang="0">
                <a:pos x="350" y="124"/>
              </a:cxn>
              <a:cxn ang="0">
                <a:pos x="328" y="118"/>
              </a:cxn>
              <a:cxn ang="0">
                <a:pos x="308" y="112"/>
              </a:cxn>
              <a:cxn ang="0">
                <a:pos x="280" y="104"/>
              </a:cxn>
              <a:cxn ang="0">
                <a:pos x="258" y="96"/>
              </a:cxn>
              <a:cxn ang="0">
                <a:pos x="234" y="88"/>
              </a:cxn>
              <a:cxn ang="0">
                <a:pos x="208" y="80"/>
              </a:cxn>
              <a:cxn ang="0">
                <a:pos x="178" y="68"/>
              </a:cxn>
              <a:cxn ang="0">
                <a:pos x="148" y="58"/>
              </a:cxn>
              <a:cxn ang="0">
                <a:pos x="128" y="50"/>
              </a:cxn>
              <a:cxn ang="0">
                <a:pos x="111" y="43"/>
              </a:cxn>
              <a:cxn ang="0">
                <a:pos x="90" y="34"/>
              </a:cxn>
              <a:cxn ang="0">
                <a:pos x="64" y="24"/>
              </a:cxn>
              <a:cxn ang="0">
                <a:pos x="36" y="14"/>
              </a:cxn>
              <a:cxn ang="0">
                <a:pos x="15" y="4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96" h="166">
                <a:moveTo>
                  <a:pt x="0" y="0"/>
                </a:moveTo>
                <a:lnTo>
                  <a:pt x="3" y="2"/>
                </a:lnTo>
                <a:lnTo>
                  <a:pt x="2" y="24"/>
                </a:lnTo>
                <a:lnTo>
                  <a:pt x="2" y="52"/>
                </a:lnTo>
                <a:lnTo>
                  <a:pt x="1" y="77"/>
                </a:lnTo>
                <a:lnTo>
                  <a:pt x="1" y="99"/>
                </a:lnTo>
                <a:lnTo>
                  <a:pt x="1" y="122"/>
                </a:lnTo>
                <a:lnTo>
                  <a:pt x="1" y="144"/>
                </a:lnTo>
                <a:lnTo>
                  <a:pt x="2" y="166"/>
                </a:lnTo>
                <a:lnTo>
                  <a:pt x="396" y="166"/>
                </a:lnTo>
                <a:lnTo>
                  <a:pt x="395" y="157"/>
                </a:lnTo>
                <a:lnTo>
                  <a:pt x="395" y="147"/>
                </a:lnTo>
                <a:lnTo>
                  <a:pt x="395" y="141"/>
                </a:lnTo>
                <a:lnTo>
                  <a:pt x="388" y="136"/>
                </a:lnTo>
                <a:lnTo>
                  <a:pt x="372" y="130"/>
                </a:lnTo>
                <a:lnTo>
                  <a:pt x="350" y="124"/>
                </a:lnTo>
                <a:lnTo>
                  <a:pt x="328" y="118"/>
                </a:lnTo>
                <a:lnTo>
                  <a:pt x="308" y="112"/>
                </a:lnTo>
                <a:lnTo>
                  <a:pt x="280" y="104"/>
                </a:lnTo>
                <a:lnTo>
                  <a:pt x="258" y="96"/>
                </a:lnTo>
                <a:lnTo>
                  <a:pt x="234" y="88"/>
                </a:lnTo>
                <a:lnTo>
                  <a:pt x="208" y="80"/>
                </a:lnTo>
                <a:lnTo>
                  <a:pt x="178" y="68"/>
                </a:lnTo>
                <a:lnTo>
                  <a:pt x="148" y="58"/>
                </a:lnTo>
                <a:lnTo>
                  <a:pt x="128" y="50"/>
                </a:lnTo>
                <a:lnTo>
                  <a:pt x="111" y="43"/>
                </a:lnTo>
                <a:lnTo>
                  <a:pt x="90" y="34"/>
                </a:lnTo>
                <a:lnTo>
                  <a:pt x="64" y="24"/>
                </a:lnTo>
                <a:lnTo>
                  <a:pt x="36" y="14"/>
                </a:lnTo>
                <a:lnTo>
                  <a:pt x="15" y="4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115625" y="3498850"/>
            <a:ext cx="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992251" y="3516313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19178" y="1511301"/>
            <a:ext cx="18280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endParaRPr lang="en-US" sz="2400" dirty="0">
              <a:effectLst/>
              <a:latin typeface="Book Antiqua" pitchFamily="18" charset="0"/>
            </a:endParaRPr>
          </a:p>
          <a:p>
            <a:pPr algn="l"/>
            <a:endParaRPr lang="en-US" sz="2400" dirty="0">
              <a:effectLst/>
              <a:latin typeface="Book Antiqua" pitchFamily="18" charset="0"/>
            </a:endParaRPr>
          </a:p>
        </p:txBody>
      </p:sp>
      <p:sp>
        <p:nvSpPr>
          <p:cNvPr id="144402" name="Line 1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393226" y="3652838"/>
            <a:ext cx="0" cy="237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Line 1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692047" y="3652838"/>
            <a:ext cx="0" cy="237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Line 2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763863" y="4184650"/>
            <a:ext cx="66531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06" name="Group 22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3657308" y="1055688"/>
            <a:ext cx="4746742" cy="2959100"/>
            <a:chOff x="1078" y="789"/>
            <a:chExt cx="2947" cy="1852"/>
          </a:xfrm>
        </p:grpSpPr>
        <p:sp>
          <p:nvSpPr>
            <p:cNvPr id="144407" name="Arc 23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 rot="6300000">
              <a:off x="185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8" name="Arc 24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 rot="17057622">
              <a:off x="1474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9" name="Arc 25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 rot="20700000">
              <a:off x="1078" y="2475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0" name="Arc 26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 rot="15300000" flipH="1">
              <a:off x="229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1" name="Arc 27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 rot="4542378" flipH="1">
              <a:off x="2841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2" name="Arc 28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 rot="900000" flipH="1">
              <a:off x="3328" y="247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40" name="Group 56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6030245" y="1130300"/>
            <a:ext cx="8446" cy="2901950"/>
            <a:chOff x="2872" y="780"/>
            <a:chExt cx="4" cy="1828"/>
          </a:xfrm>
        </p:grpSpPr>
        <p:sp>
          <p:nvSpPr>
            <p:cNvPr id="144430" name="Line 4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2872" y="23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31" name="Line 47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 flipV="1">
              <a:off x="2876" y="780"/>
              <a:ext cx="0" cy="10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32" name="Line 4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030245" y="4610100"/>
            <a:ext cx="0" cy="1441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4439" name="Freeform 5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28134" y="4643438"/>
            <a:ext cx="2111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60081" y="1155014"/>
                <a:ext cx="1796968" cy="11977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Sampling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distribution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0081" y="1155014"/>
                <a:ext cx="1796968" cy="1197764"/>
              </a:xfrm>
              <a:prstGeom prst="rect">
                <a:avLst/>
              </a:prstGeom>
              <a:blipFill rotWithShape="1">
                <a:blip r:embed="rId40"/>
                <a:stretch>
                  <a:fillRect t="-4061" b="-1066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9448778" y="3939749"/>
                <a:ext cx="434413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864" y="3939749"/>
                <a:ext cx="431208" cy="461665"/>
              </a:xfrm>
              <a:prstGeom prst="rect">
                <a:avLst/>
              </a:prstGeom>
              <a:blipFill rotWithShape="1">
                <a:blip r:embed="rId41"/>
                <a:stretch>
                  <a:fillRect r="-2253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4317987" y="4494877"/>
                <a:ext cx="1875642" cy="56214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87" y="4494877"/>
                <a:ext cx="1875642" cy="562142"/>
              </a:xfrm>
              <a:prstGeom prst="rect">
                <a:avLst/>
              </a:prstGeom>
              <a:blipFill rotWithShape="1">
                <a:blip r:embed="rId42"/>
                <a:stretch>
                  <a:fillRect l="-6818" t="-17204" r="-37662" b="-2688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960104" y="4489780"/>
                <a:ext cx="1875642" cy="56214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04" y="4489780"/>
                <a:ext cx="1875642" cy="562142"/>
              </a:xfrm>
              <a:prstGeom prst="rect">
                <a:avLst/>
              </a:prstGeom>
              <a:blipFill rotWithShape="1">
                <a:blip r:embed="rId43"/>
                <a:stretch>
                  <a:fillRect l="-6840" t="-17391" r="-38111" b="-2826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49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288267" y="2748891"/>
                <a:ext cx="1622240" cy="8284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1 -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itchFamily="18" charset="2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 of all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values</a:t>
                </a:r>
              </a:p>
            </p:txBody>
          </p:sp>
        </mc:Choice>
        <mc:Fallback xmlns="">
          <p:sp>
            <p:nvSpPr>
              <p:cNvPr id="64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8267" y="2748891"/>
                <a:ext cx="1622240" cy="828432"/>
              </a:xfrm>
              <a:prstGeom prst="rect">
                <a:avLst/>
              </a:prstGeom>
              <a:blipFill rotWithShape="1">
                <a:blip r:embed="rId44"/>
                <a:stretch>
                  <a:fillRect l="-5618" t="-7353" b="-1617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2705095" y="5407178"/>
                <a:ext cx="289675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−−−−−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−−−−−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95" y="5407178"/>
                <a:ext cx="2896754" cy="430887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5654379" y="5034673"/>
                <a:ext cx="289675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−−−−−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−−−−−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79" y="5034673"/>
                <a:ext cx="2896754" cy="43088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10</a:t>
            </a:fld>
            <a:endParaRPr lang="en-US"/>
          </a:p>
        </p:txBody>
      </p:sp>
      <p:sp>
        <p:nvSpPr>
          <p:cNvPr id="40" name="Rectangle 2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62761" y="590602"/>
            <a:ext cx="10337562" cy="62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  <p:sp>
        <p:nvSpPr>
          <p:cNvPr id="4" name="TextBox 3"/>
          <p:cNvSpPr txBox="1"/>
          <p:nvPr>
            <p:custDataLst>
              <p:tags r:id="rId28"/>
            </p:custDataLst>
          </p:nvPr>
        </p:nvSpPr>
        <p:spPr>
          <a:xfrm>
            <a:off x="1226510" y="4705926"/>
            <a:ext cx="1241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interval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does not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include 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endParaRPr lang="en-US" dirty="0">
              <a:effectLst/>
              <a:latin typeface="+mn-lt"/>
            </a:endParaRPr>
          </a:p>
        </p:txBody>
      </p:sp>
      <p:sp>
        <p:nvSpPr>
          <p:cNvPr id="41" name="TextBox 40"/>
          <p:cNvSpPr txBox="1"/>
          <p:nvPr>
            <p:custDataLst>
              <p:tags r:id="rId29"/>
            </p:custDataLst>
          </p:nvPr>
        </p:nvSpPr>
        <p:spPr>
          <a:xfrm>
            <a:off x="8758798" y="4710042"/>
            <a:ext cx="1351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interval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includes </a:t>
            </a:r>
            <a:r>
              <a:rPr lang="en-US" i="1" dirty="0">
                <a:solidFill>
                  <a:srgbClr val="000000"/>
                </a:solidFill>
                <a:effectLst/>
                <a:latin typeface="Symbol" pitchFamily="18" charset="2"/>
              </a:rPr>
              <a:t>m</a:t>
            </a:r>
            <a:endParaRPr lang="en-US" dirty="0">
              <a:effectLst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49507" y="1218688"/>
            <a:ext cx="10514922" cy="615950"/>
          </a:xfrm>
          <a:noFill/>
          <a:ln/>
        </p:spPr>
        <p:txBody>
          <a:bodyPr/>
          <a:lstStyle/>
          <a:p>
            <a:pPr marL="346075" indent="-346075"/>
            <a:r>
              <a:rPr lang="en-US" dirty="0"/>
              <a:t>Interval Estimate of</a:t>
            </a:r>
            <a:r>
              <a:rPr lang="en-US" i="1" dirty="0"/>
              <a:t> </a:t>
            </a:r>
            <a:r>
              <a:rPr lang="en-US" i="1" dirty="0">
                <a:latin typeface="Symbol" panose="05050102010706020507" pitchFamily="18" charset="2"/>
              </a:rPr>
              <a:t>m</a:t>
            </a:r>
            <a:endParaRPr lang="en-US" dirty="0"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Rectangle 8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404102" y="2761221"/>
                <a:ext cx="7383379" cy="3048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where: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is the sample mean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1 -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is the confidence coefficient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/2    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is the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value providing an area of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         	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/2 in the upper tail of the standard 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		normal probability distribution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s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is the population standard deviation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is the sample size</a:t>
                </a:r>
              </a:p>
            </p:txBody>
          </p:sp>
        </mc:Choice>
        <mc:Fallback xmlns="">
          <p:sp>
            <p:nvSpPr>
              <p:cNvPr id="1229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4102" y="2761221"/>
                <a:ext cx="7383379" cy="3048000"/>
              </a:xfrm>
              <a:prstGeom prst="rect">
                <a:avLst/>
              </a:prstGeom>
              <a:blipFill rotWithShape="1">
                <a:blip r:embed="rId9"/>
                <a:stretch>
                  <a:fillRect l="-123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304629" y="1842658"/>
                <a:ext cx="1810175" cy="79143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±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29" y="1842658"/>
                <a:ext cx="1810175" cy="7914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2761" y="590602"/>
            <a:ext cx="10337562" cy="62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0143" y="1188294"/>
            <a:ext cx="8897567" cy="6123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Values of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i="1" baseline="-25000" dirty="0" err="1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/2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for the Most Commonly Used Confidence Levels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2706130" y="1977085"/>
            <a:ext cx="7661213" cy="2409568"/>
            <a:chOff x="2706130" y="1977085"/>
            <a:chExt cx="7661213" cy="2409568"/>
          </a:xfrm>
        </p:grpSpPr>
        <p:sp>
          <p:nvSpPr>
            <p:cNvPr id="3" name="Rectangle 8"/>
            <p:cNvSpPr/>
            <p:nvPr/>
          </p:nvSpPr>
          <p:spPr>
            <a:xfrm>
              <a:off x="2706130" y="1977085"/>
              <a:ext cx="6647935" cy="240956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3009301" y="3007326"/>
              <a:ext cx="7209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90%       .10       .05              .9500            1.645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TextBox 14"/>
            <p:cNvSpPr txBox="1"/>
            <p:nvPr/>
          </p:nvSpPr>
          <p:spPr>
            <a:xfrm>
              <a:off x="2941736" y="2087261"/>
              <a:ext cx="63134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Confidence                                 Table</a:t>
              </a: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Level        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a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    </a:t>
              </a:r>
              <a:r>
                <a:rPr lang="en-US" sz="2400" i="1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a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/2      Look-up Area      z</a:t>
              </a:r>
              <a:r>
                <a:rPr lang="en-US" sz="2400" i="1" baseline="-25000" dirty="0">
                  <a:solidFill>
                    <a:srgbClr val="000000"/>
                  </a:solidFill>
                  <a:effectLst/>
                  <a:latin typeface="Symbol" panose="05050102010706020507" pitchFamily="18" charset="2"/>
                  <a:cs typeface="Arial" panose="020B0604020202020204" pitchFamily="34" charset="0"/>
                </a:rPr>
                <a:t>a</a:t>
              </a:r>
              <a:r>
                <a:rPr lang="en-US" sz="2400" baseline="-250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/2</a:t>
              </a:r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15"/>
            <p:cNvCxnSpPr/>
            <p:nvPr/>
          </p:nvCxnSpPr>
          <p:spPr bwMode="auto">
            <a:xfrm>
              <a:off x="2914184" y="2950859"/>
              <a:ext cx="6155697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6"/>
            <p:cNvSpPr txBox="1"/>
            <p:nvPr/>
          </p:nvSpPr>
          <p:spPr>
            <a:xfrm>
              <a:off x="3009301" y="3375626"/>
              <a:ext cx="735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95%       .05       .025            .9750            1.960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3009301" y="3800388"/>
              <a:ext cx="735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99%       .01       .005            .9950            2.576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2761" y="590602"/>
            <a:ext cx="10337562" cy="62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9606" y="598992"/>
            <a:ext cx="10337562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Meaning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955340" y="1136438"/>
                <a:ext cx="9982842" cy="122743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anchor="ctr"/>
              <a:lstStyle/>
              <a:p>
                <a:pPr marL="342900" indent="-342900"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algn="l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Because 90% of all the intervals constructed using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0" i="0" u="sng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+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1.645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will contain the population mean, we say we are 90% confident that the interval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1.645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includes the population mean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.  </a:t>
                </a:r>
              </a:p>
              <a:p>
                <a:pPr algn="l"/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340" y="1136438"/>
                <a:ext cx="9982842" cy="1227439"/>
              </a:xfrm>
              <a:prstGeom prst="rect">
                <a:avLst/>
              </a:prstGeom>
              <a:blipFill rotWithShape="1">
                <a:blip r:embed="rId8"/>
                <a:stretch>
                  <a:fillRect l="-670" b="-11650"/>
                </a:stretch>
              </a:blip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5340" y="2418434"/>
            <a:ext cx="9982842" cy="558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We say that this interval has been established at the 90%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confidence level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5340" y="2834772"/>
            <a:ext cx="9982842" cy="65353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value .90 is referred to as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confidence coefficient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lang="en-US" sz="2400" u="sng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26" name="Rectangle 16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9606" y="569455"/>
            <a:ext cx="10337562" cy="6576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6727" name="Rectangle 16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35364" y="1151496"/>
            <a:ext cx="8031881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Discount Sounds</a:t>
            </a:r>
          </a:p>
        </p:txBody>
      </p:sp>
      <p:sp>
        <p:nvSpPr>
          <p:cNvPr id="66728" name="Rectangle 16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3662" y="1719694"/>
            <a:ext cx="9816038" cy="1307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/>
          <a:lstStyle/>
          <a:p>
            <a:pPr indent="346075"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Discount Sounds has 260 retail outlets throughout the United States.  The firm is evaluating a potential location for a new outlet, based in part, on the mean annual income of the individuals in the marketing area of the new location.</a:t>
            </a:r>
          </a:p>
        </p:txBody>
      </p:sp>
      <p:sp>
        <p:nvSpPr>
          <p:cNvPr id="66729" name="Rectangle 16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16770" y="3012851"/>
            <a:ext cx="9898385" cy="1386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/>
          <a:lstStyle/>
          <a:p>
            <a:pPr indent="346075"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A sample of size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36 was taken; the sample mean income is $41,100.  The population is not believed to be highly skewed.  The population standard deviation is estimated to be $4,500, and the confidence coefficient to be used in the interval estimate is .95.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748" name="Rectangle 164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427327" y="1692020"/>
                <a:ext cx="9754808" cy="92761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anchor="ctr"/>
              <a:lstStyle/>
              <a:p>
                <a:pPr algn="l">
                  <a:spcBef>
                    <a:spcPct val="20000"/>
                  </a:spcBef>
                  <a:buSzPct val="80000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95% of the sample means that can be observed are within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1.96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of the population mean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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.  The margin of error is: </a:t>
                </a:r>
                <a:endParaRPr lang="en-US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748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7327" y="1692020"/>
                <a:ext cx="9754808" cy="927615"/>
              </a:xfrm>
              <a:prstGeom prst="rect">
                <a:avLst/>
              </a:prstGeom>
              <a:blipFill rotWithShape="1">
                <a:blip r:embed="rId12"/>
                <a:stretch>
                  <a:fillRect l="-938" b="-921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749" name="Rectangle 16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52664" y="2692400"/>
            <a:ext cx="6207605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80000"/>
              <a:buFont typeface="Monotype Sorts" pitchFamily="2" charset="2"/>
              <a:buNone/>
            </a:pPr>
            <a:endParaRPr lang="en-US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7747" name="Rectangle 16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58486" y="3847572"/>
            <a:ext cx="7204479" cy="67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Thus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at 95% confidence, the margin of error is $1,470. </a:t>
            </a:r>
          </a:p>
          <a:p>
            <a:pPr algn="l">
              <a:lnSpc>
                <a:spcPct val="110000"/>
              </a:lnSpc>
            </a:pPr>
            <a:endParaRPr lang="en-US" sz="6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7754" name="Oval 17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52094" y="2917225"/>
            <a:ext cx="1253033" cy="55245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753636" y="2744906"/>
                <a:ext cx="4651402" cy="92217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=1.96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4,500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36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   1,470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36" y="2744906"/>
                <a:ext cx="4651402" cy="92217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6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9606" y="569455"/>
            <a:ext cx="10337562" cy="6576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Rectangle 16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35364" y="1151496"/>
            <a:ext cx="8031881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Discount Sounds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444219" y="1736127"/>
            <a:ext cx="7320329" cy="45102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Interval estimate of </a:t>
            </a:r>
            <a:r>
              <a:rPr lang="en-US" i="1" dirty="0">
                <a:latin typeface="Symbol" panose="05050102010706020507" pitchFamily="18" charset="2"/>
              </a:rPr>
              <a:t></a:t>
            </a:r>
            <a:r>
              <a:rPr lang="en-US" dirty="0"/>
              <a:t>  is:</a:t>
            </a:r>
          </a:p>
        </p:txBody>
      </p:sp>
      <p:sp>
        <p:nvSpPr>
          <p:cNvPr id="63655" name="Rectangle 16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18881" y="3674073"/>
            <a:ext cx="9577447" cy="7372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We are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95% confident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that the interval contains the population mean.</a:t>
            </a:r>
          </a:p>
        </p:txBody>
      </p:sp>
      <p:sp>
        <p:nvSpPr>
          <p:cNvPr id="63656" name="Rectangle 16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45430" y="2229879"/>
            <a:ext cx="3825912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$41,100 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$1,470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or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$39,630  to  $42,570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16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9606" y="569455"/>
            <a:ext cx="10337562" cy="6576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Rectangle 16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35364" y="1151496"/>
            <a:ext cx="8031881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Discount Sounds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2508422" y="1815073"/>
            <a:ext cx="7227609" cy="2267458"/>
            <a:chOff x="2508422" y="1815073"/>
            <a:chExt cx="7227609" cy="2267458"/>
          </a:xfrm>
        </p:grpSpPr>
        <p:sp>
          <p:nvSpPr>
            <p:cNvPr id="3" name="Rectangle 10"/>
            <p:cNvSpPr/>
            <p:nvPr/>
          </p:nvSpPr>
          <p:spPr>
            <a:xfrm>
              <a:off x="2508422" y="1815073"/>
              <a:ext cx="6227805" cy="22674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14"/>
            <p:cNvSpPr txBox="1"/>
            <p:nvPr/>
          </p:nvSpPr>
          <p:spPr>
            <a:xfrm>
              <a:off x="2657180" y="2817000"/>
              <a:ext cx="6721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  90%             1,234          39,866  to  42,334                 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" name="TextBox 15"/>
            <p:cNvSpPr txBox="1"/>
            <p:nvPr/>
          </p:nvSpPr>
          <p:spPr>
            <a:xfrm>
              <a:off x="2639042" y="1864501"/>
              <a:ext cx="70969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Confidence      Margin</a:t>
              </a: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 level            of error        Interval estimate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16"/>
            <p:cNvCxnSpPr/>
            <p:nvPr/>
          </p:nvCxnSpPr>
          <p:spPr bwMode="auto">
            <a:xfrm>
              <a:off x="2772132" y="2753499"/>
              <a:ext cx="571697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17"/>
            <p:cNvSpPr txBox="1"/>
            <p:nvPr/>
          </p:nvSpPr>
          <p:spPr>
            <a:xfrm>
              <a:off x="2657180" y="3185300"/>
              <a:ext cx="6721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  95%             1,470          39,630  to  42,570            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TextBox 18"/>
            <p:cNvSpPr txBox="1"/>
            <p:nvPr/>
          </p:nvSpPr>
          <p:spPr>
            <a:xfrm>
              <a:off x="2657180" y="3553600"/>
              <a:ext cx="6721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rPr>
                <a:t>       99%             1,932          39,168  to  43,032</a:t>
              </a:r>
              <a:endParaRPr lang="en-US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16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46394" y="4131959"/>
            <a:ext cx="8657997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order to have a higher degree of confidence, the margin of error and thus the width of the confidence interval must be larger.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6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9606" y="569455"/>
            <a:ext cx="10337562" cy="6576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Rectangle 16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5364" y="1151496"/>
            <a:ext cx="8031881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Discount Sounds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35364" y="1156957"/>
            <a:ext cx="10514922" cy="615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Adequate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494893" y="1561581"/>
                <a:ext cx="9881493" cy="66263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In most applications, a sample size of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30 is adequate.</a:t>
                </a: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94893" y="1561581"/>
                <a:ext cx="9881493" cy="662631"/>
              </a:xfrm>
              <a:prstGeom prst="rect">
                <a:avLst/>
              </a:prstGeom>
              <a:blipFill>
                <a:blip r:embed="rId11"/>
                <a:stretch>
                  <a:fillRect l="-677" b="-3540"/>
                </a:stretch>
              </a:blip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94893" y="2060988"/>
            <a:ext cx="9754807" cy="9416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population distribution is highly skewed or contains outliers, a sample size of 50 or more is recommended.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16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9606" y="569455"/>
            <a:ext cx="10337562" cy="6576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DD7A967-FDAD-492F-832E-81DCCD17AF9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94893" y="2882497"/>
            <a:ext cx="9881493" cy="94683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population is not normally distributed but is roughly symmetric, a sample size as small as 15 will suffice.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199CC6-F20D-4DCA-8845-66B891C3B07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94893" y="3700619"/>
            <a:ext cx="9601475" cy="96846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population is believed to be at least approximately normal, a sample size of less than 15 can be used.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2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5921" y="1191552"/>
            <a:ext cx="10388237" cy="934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an estimate of the population standard deviation </a:t>
            </a:r>
            <a:r>
              <a:rPr lang="en-US" sz="2400" i="1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cannot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be developed prior to sampling, we use the sample standard deviation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estimate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16794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1" y="2027685"/>
            <a:ext cx="998284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This is the </a:t>
            </a:r>
            <a:r>
              <a:rPr lang="en-US" sz="2400" i="1" u="sng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unknown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case.</a:t>
            </a:r>
          </a:p>
        </p:txBody>
      </p:sp>
      <p:sp>
        <p:nvSpPr>
          <p:cNvPr id="16794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5921" y="2522985"/>
            <a:ext cx="103882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this case, the interval estimate for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based on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distribution.</a:t>
            </a:r>
          </a:p>
        </p:txBody>
      </p:sp>
      <p:sp>
        <p:nvSpPr>
          <p:cNvPr id="16794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5921" y="3009525"/>
            <a:ext cx="10388237" cy="5989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(We’ll assume for now that the population is normally distributed.)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16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9606" y="569455"/>
            <a:ext cx="10337562" cy="6576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3200">
                <a:effectLst/>
                <a:latin typeface="+mn-lt"/>
                <a:cs typeface="Arial" panose="020B0604020202020204" pitchFamily="34" charset="0"/>
              </a:rPr>
              <a:t>  Unknown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1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69606" y="742673"/>
            <a:ext cx="10337562" cy="814387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151" name="Rectangle 3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7504" y="1630176"/>
            <a:ext cx="7998098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Population Mean: 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  <p:sp>
        <p:nvSpPr>
          <p:cNvPr id="5152" name="Rectangle 3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27504" y="2221755"/>
            <a:ext cx="7719389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Population Mean: 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Unknown</a:t>
            </a:r>
          </a:p>
        </p:txBody>
      </p:sp>
      <p:sp>
        <p:nvSpPr>
          <p:cNvPr id="5153" name="Rectangle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27504" y="2785253"/>
            <a:ext cx="7161971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Determining the Sample Size</a:t>
            </a:r>
          </a:p>
        </p:txBody>
      </p:sp>
      <p:sp>
        <p:nvSpPr>
          <p:cNvPr id="5154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504" y="3384834"/>
            <a:ext cx="7390006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Population Proportion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7869" y="1145216"/>
            <a:ext cx="9809705" cy="914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William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Gosset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writing under the name “Student”, is the founder of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distribution.</a:t>
            </a:r>
          </a:p>
        </p:txBody>
      </p:sp>
      <p:sp>
        <p:nvSpPr>
          <p:cNvPr id="2119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0239" y="604164"/>
            <a:ext cx="10337562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i="1" dirty="0"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Distribution</a:t>
            </a:r>
          </a:p>
        </p:txBody>
      </p:sp>
      <p:sp>
        <p:nvSpPr>
          <p:cNvPr id="2119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7869" y="1951490"/>
            <a:ext cx="9809705" cy="914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Gosset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was an Oxford graduate in mathematics and worked for the Guinness Brewery in Dublin.</a:t>
            </a:r>
          </a:p>
        </p:txBody>
      </p:sp>
      <p:sp>
        <p:nvSpPr>
          <p:cNvPr id="21197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7869" y="2757764"/>
            <a:ext cx="9681227" cy="990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He developed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distribution while working on small-scale materials and temperature experiments.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7869" y="1081418"/>
            <a:ext cx="9809705" cy="6712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</a:t>
            </a:r>
            <a:r>
              <a:rPr lang="en-US" sz="2400" i="1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distribution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a family of similar probability distributions.</a:t>
            </a:r>
          </a:p>
        </p:txBody>
      </p:sp>
      <p:sp>
        <p:nvSpPr>
          <p:cNvPr id="14643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7869" y="1714694"/>
            <a:ext cx="9809705" cy="914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specific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distribution depends on a parameter known as the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degrees of freedom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6443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7869" y="2607467"/>
            <a:ext cx="9809705" cy="107282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Degrees of freedom refer to the number of independent pieces of information that go into the computation of 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80239" y="604164"/>
            <a:ext cx="10337562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i="1" dirty="0"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Distribution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ED6EC9A-DC1C-47AA-A2A0-E93A86F9C00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47869" y="3499855"/>
            <a:ext cx="9809705" cy="71493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distribution with more degrees of freedom has less dispersion.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7048682-F77A-4BFF-92C3-A8B1797FD64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47869" y="4133784"/>
            <a:ext cx="9809705" cy="12735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As the degrees of freedom increases, the difference between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distribution and the standard normal probability distribution becomes smaller and smaller.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Freeform 6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92075" y="1628776"/>
            <a:ext cx="6311064" cy="3406775"/>
          </a:xfrm>
          <a:custGeom>
            <a:avLst/>
            <a:gdLst/>
            <a:ahLst/>
            <a:cxnLst>
              <a:cxn ang="0">
                <a:pos x="1423" y="23"/>
              </a:cxn>
              <a:cxn ang="0">
                <a:pos x="1342" y="120"/>
              </a:cxn>
              <a:cxn ang="0">
                <a:pos x="1282" y="241"/>
              </a:cxn>
              <a:cxn ang="0">
                <a:pos x="1234" y="362"/>
              </a:cxn>
              <a:cxn ang="0">
                <a:pos x="1194" y="482"/>
              </a:cxn>
              <a:cxn ang="0">
                <a:pos x="1163" y="591"/>
              </a:cxn>
              <a:cxn ang="0">
                <a:pos x="1125" y="720"/>
              </a:cxn>
              <a:cxn ang="0">
                <a:pos x="1090" y="849"/>
              </a:cxn>
              <a:cxn ang="0">
                <a:pos x="1061" y="965"/>
              </a:cxn>
              <a:cxn ang="0">
                <a:pos x="1030" y="1084"/>
              </a:cxn>
              <a:cxn ang="0">
                <a:pos x="994" y="1208"/>
              </a:cxn>
              <a:cxn ang="0">
                <a:pos x="959" y="1329"/>
              </a:cxn>
              <a:cxn ang="0">
                <a:pos x="921" y="1440"/>
              </a:cxn>
              <a:cxn ang="0">
                <a:pos x="871" y="1573"/>
              </a:cxn>
              <a:cxn ang="0">
                <a:pos x="805" y="1700"/>
              </a:cxn>
              <a:cxn ang="0">
                <a:pos x="738" y="1796"/>
              </a:cxn>
              <a:cxn ang="0">
                <a:pos x="636" y="1888"/>
              </a:cxn>
              <a:cxn ang="0">
                <a:pos x="541" y="1952"/>
              </a:cxn>
              <a:cxn ang="0">
                <a:pos x="455" y="1995"/>
              </a:cxn>
              <a:cxn ang="0">
                <a:pos x="359" y="2034"/>
              </a:cxn>
              <a:cxn ang="0">
                <a:pos x="241" y="2076"/>
              </a:cxn>
              <a:cxn ang="0">
                <a:pos x="132" y="2112"/>
              </a:cxn>
              <a:cxn ang="0">
                <a:pos x="2989" y="2144"/>
              </a:cxn>
              <a:cxn ang="0">
                <a:pos x="2764" y="2096"/>
              </a:cxn>
              <a:cxn ang="0">
                <a:pos x="2676" y="2068"/>
              </a:cxn>
              <a:cxn ang="0">
                <a:pos x="2553" y="2023"/>
              </a:cxn>
              <a:cxn ang="0">
                <a:pos x="2439" y="1966"/>
              </a:cxn>
              <a:cxn ang="0">
                <a:pos x="2327" y="1894"/>
              </a:cxn>
              <a:cxn ang="0">
                <a:pos x="2289" y="1858"/>
              </a:cxn>
              <a:cxn ang="0">
                <a:pos x="2216" y="1779"/>
              </a:cxn>
              <a:cxn ang="0">
                <a:pos x="2151" y="1680"/>
              </a:cxn>
              <a:cxn ang="0">
                <a:pos x="2086" y="1546"/>
              </a:cxn>
              <a:cxn ang="0">
                <a:pos x="2053" y="1457"/>
              </a:cxn>
              <a:cxn ang="0">
                <a:pos x="2014" y="1337"/>
              </a:cxn>
              <a:cxn ang="0">
                <a:pos x="1986" y="1237"/>
              </a:cxn>
              <a:cxn ang="0">
                <a:pos x="1959" y="1137"/>
              </a:cxn>
              <a:cxn ang="0">
                <a:pos x="1923" y="1005"/>
              </a:cxn>
              <a:cxn ang="0">
                <a:pos x="1887" y="885"/>
              </a:cxn>
              <a:cxn ang="0">
                <a:pos x="1841" y="731"/>
              </a:cxn>
              <a:cxn ang="0">
                <a:pos x="1798" y="591"/>
              </a:cxn>
              <a:cxn ang="0">
                <a:pos x="1757" y="460"/>
              </a:cxn>
              <a:cxn ang="0">
                <a:pos x="1726" y="374"/>
              </a:cxn>
              <a:cxn ang="0">
                <a:pos x="1681" y="260"/>
              </a:cxn>
              <a:cxn ang="0">
                <a:pos x="1651" y="194"/>
              </a:cxn>
              <a:cxn ang="0">
                <a:pos x="1633" y="150"/>
              </a:cxn>
              <a:cxn ang="0">
                <a:pos x="1609" y="110"/>
              </a:cxn>
              <a:cxn ang="0">
                <a:pos x="1575" y="56"/>
              </a:cxn>
              <a:cxn ang="0">
                <a:pos x="1513" y="6"/>
              </a:cxn>
            </a:cxnLst>
            <a:rect l="0" t="0" r="r" b="b"/>
            <a:pathLst>
              <a:path w="2989" h="2146">
                <a:moveTo>
                  <a:pt x="1477" y="0"/>
                </a:moveTo>
                <a:lnTo>
                  <a:pt x="1453" y="6"/>
                </a:lnTo>
                <a:lnTo>
                  <a:pt x="1423" y="23"/>
                </a:lnTo>
                <a:lnTo>
                  <a:pt x="1391" y="49"/>
                </a:lnTo>
                <a:lnTo>
                  <a:pt x="1364" y="84"/>
                </a:lnTo>
                <a:lnTo>
                  <a:pt x="1342" y="120"/>
                </a:lnTo>
                <a:lnTo>
                  <a:pt x="1321" y="159"/>
                </a:lnTo>
                <a:lnTo>
                  <a:pt x="1303" y="196"/>
                </a:lnTo>
                <a:lnTo>
                  <a:pt x="1282" y="241"/>
                </a:lnTo>
                <a:lnTo>
                  <a:pt x="1266" y="278"/>
                </a:lnTo>
                <a:lnTo>
                  <a:pt x="1248" y="322"/>
                </a:lnTo>
                <a:lnTo>
                  <a:pt x="1234" y="362"/>
                </a:lnTo>
                <a:lnTo>
                  <a:pt x="1218" y="411"/>
                </a:lnTo>
                <a:lnTo>
                  <a:pt x="1207" y="441"/>
                </a:lnTo>
                <a:lnTo>
                  <a:pt x="1194" y="482"/>
                </a:lnTo>
                <a:lnTo>
                  <a:pt x="1184" y="522"/>
                </a:lnTo>
                <a:lnTo>
                  <a:pt x="1173" y="559"/>
                </a:lnTo>
                <a:lnTo>
                  <a:pt x="1163" y="591"/>
                </a:lnTo>
                <a:lnTo>
                  <a:pt x="1150" y="635"/>
                </a:lnTo>
                <a:lnTo>
                  <a:pt x="1138" y="676"/>
                </a:lnTo>
                <a:lnTo>
                  <a:pt x="1125" y="720"/>
                </a:lnTo>
                <a:lnTo>
                  <a:pt x="1113" y="767"/>
                </a:lnTo>
                <a:lnTo>
                  <a:pt x="1102" y="803"/>
                </a:lnTo>
                <a:lnTo>
                  <a:pt x="1090" y="849"/>
                </a:lnTo>
                <a:lnTo>
                  <a:pt x="1078" y="891"/>
                </a:lnTo>
                <a:lnTo>
                  <a:pt x="1068" y="933"/>
                </a:lnTo>
                <a:lnTo>
                  <a:pt x="1061" y="965"/>
                </a:lnTo>
                <a:lnTo>
                  <a:pt x="1052" y="1003"/>
                </a:lnTo>
                <a:lnTo>
                  <a:pt x="1041" y="1044"/>
                </a:lnTo>
                <a:lnTo>
                  <a:pt x="1030" y="1084"/>
                </a:lnTo>
                <a:lnTo>
                  <a:pt x="1019" y="1122"/>
                </a:lnTo>
                <a:lnTo>
                  <a:pt x="1009" y="1161"/>
                </a:lnTo>
                <a:lnTo>
                  <a:pt x="994" y="1208"/>
                </a:lnTo>
                <a:lnTo>
                  <a:pt x="983" y="1252"/>
                </a:lnTo>
                <a:lnTo>
                  <a:pt x="969" y="1296"/>
                </a:lnTo>
                <a:lnTo>
                  <a:pt x="959" y="1329"/>
                </a:lnTo>
                <a:lnTo>
                  <a:pt x="948" y="1364"/>
                </a:lnTo>
                <a:lnTo>
                  <a:pt x="934" y="1403"/>
                </a:lnTo>
                <a:lnTo>
                  <a:pt x="921" y="1440"/>
                </a:lnTo>
                <a:lnTo>
                  <a:pt x="905" y="1485"/>
                </a:lnTo>
                <a:lnTo>
                  <a:pt x="890" y="1527"/>
                </a:lnTo>
                <a:lnTo>
                  <a:pt x="871" y="1573"/>
                </a:lnTo>
                <a:lnTo>
                  <a:pt x="852" y="1615"/>
                </a:lnTo>
                <a:lnTo>
                  <a:pt x="830" y="1659"/>
                </a:lnTo>
                <a:lnTo>
                  <a:pt x="805" y="1700"/>
                </a:lnTo>
                <a:lnTo>
                  <a:pt x="782" y="1736"/>
                </a:lnTo>
                <a:lnTo>
                  <a:pt x="759" y="1767"/>
                </a:lnTo>
                <a:lnTo>
                  <a:pt x="738" y="1796"/>
                </a:lnTo>
                <a:lnTo>
                  <a:pt x="711" y="1822"/>
                </a:lnTo>
                <a:lnTo>
                  <a:pt x="679" y="1852"/>
                </a:lnTo>
                <a:lnTo>
                  <a:pt x="636" y="1888"/>
                </a:lnTo>
                <a:lnTo>
                  <a:pt x="597" y="1917"/>
                </a:lnTo>
                <a:lnTo>
                  <a:pt x="568" y="1936"/>
                </a:lnTo>
                <a:lnTo>
                  <a:pt x="541" y="1952"/>
                </a:lnTo>
                <a:lnTo>
                  <a:pt x="513" y="1966"/>
                </a:lnTo>
                <a:lnTo>
                  <a:pt x="484" y="1982"/>
                </a:lnTo>
                <a:lnTo>
                  <a:pt x="455" y="1995"/>
                </a:lnTo>
                <a:lnTo>
                  <a:pt x="432" y="2005"/>
                </a:lnTo>
                <a:lnTo>
                  <a:pt x="400" y="2017"/>
                </a:lnTo>
                <a:lnTo>
                  <a:pt x="359" y="2034"/>
                </a:lnTo>
                <a:lnTo>
                  <a:pt x="319" y="2047"/>
                </a:lnTo>
                <a:lnTo>
                  <a:pt x="280" y="2061"/>
                </a:lnTo>
                <a:lnTo>
                  <a:pt x="241" y="2076"/>
                </a:lnTo>
                <a:lnTo>
                  <a:pt x="206" y="2088"/>
                </a:lnTo>
                <a:lnTo>
                  <a:pt x="171" y="2099"/>
                </a:lnTo>
                <a:lnTo>
                  <a:pt x="132" y="2112"/>
                </a:lnTo>
                <a:lnTo>
                  <a:pt x="89" y="2126"/>
                </a:lnTo>
                <a:lnTo>
                  <a:pt x="0" y="2146"/>
                </a:lnTo>
                <a:lnTo>
                  <a:pt x="2989" y="2144"/>
                </a:lnTo>
                <a:lnTo>
                  <a:pt x="2883" y="2130"/>
                </a:lnTo>
                <a:lnTo>
                  <a:pt x="2815" y="2108"/>
                </a:lnTo>
                <a:lnTo>
                  <a:pt x="2764" y="2096"/>
                </a:lnTo>
                <a:lnTo>
                  <a:pt x="2720" y="2081"/>
                </a:lnTo>
                <a:lnTo>
                  <a:pt x="2697" y="2075"/>
                </a:lnTo>
                <a:lnTo>
                  <a:pt x="2676" y="2068"/>
                </a:lnTo>
                <a:lnTo>
                  <a:pt x="2637" y="2055"/>
                </a:lnTo>
                <a:lnTo>
                  <a:pt x="2595" y="2041"/>
                </a:lnTo>
                <a:lnTo>
                  <a:pt x="2553" y="2023"/>
                </a:lnTo>
                <a:lnTo>
                  <a:pt x="2510" y="2004"/>
                </a:lnTo>
                <a:lnTo>
                  <a:pt x="2476" y="1986"/>
                </a:lnTo>
                <a:lnTo>
                  <a:pt x="2439" y="1966"/>
                </a:lnTo>
                <a:lnTo>
                  <a:pt x="2401" y="1945"/>
                </a:lnTo>
                <a:lnTo>
                  <a:pt x="2360" y="1919"/>
                </a:lnTo>
                <a:lnTo>
                  <a:pt x="2327" y="1894"/>
                </a:lnTo>
                <a:lnTo>
                  <a:pt x="2307" y="1877"/>
                </a:lnTo>
                <a:lnTo>
                  <a:pt x="2299" y="1870"/>
                </a:lnTo>
                <a:lnTo>
                  <a:pt x="2289" y="1858"/>
                </a:lnTo>
                <a:lnTo>
                  <a:pt x="2266" y="1836"/>
                </a:lnTo>
                <a:lnTo>
                  <a:pt x="2245" y="1811"/>
                </a:lnTo>
                <a:lnTo>
                  <a:pt x="2216" y="1779"/>
                </a:lnTo>
                <a:lnTo>
                  <a:pt x="2193" y="1744"/>
                </a:lnTo>
                <a:lnTo>
                  <a:pt x="2172" y="1711"/>
                </a:lnTo>
                <a:lnTo>
                  <a:pt x="2151" y="1680"/>
                </a:lnTo>
                <a:lnTo>
                  <a:pt x="2128" y="1635"/>
                </a:lnTo>
                <a:lnTo>
                  <a:pt x="2105" y="1589"/>
                </a:lnTo>
                <a:lnTo>
                  <a:pt x="2086" y="1546"/>
                </a:lnTo>
                <a:lnTo>
                  <a:pt x="2074" y="1513"/>
                </a:lnTo>
                <a:lnTo>
                  <a:pt x="2064" y="1486"/>
                </a:lnTo>
                <a:lnTo>
                  <a:pt x="2053" y="1457"/>
                </a:lnTo>
                <a:lnTo>
                  <a:pt x="2039" y="1418"/>
                </a:lnTo>
                <a:lnTo>
                  <a:pt x="2025" y="1376"/>
                </a:lnTo>
                <a:lnTo>
                  <a:pt x="2014" y="1337"/>
                </a:lnTo>
                <a:lnTo>
                  <a:pt x="2005" y="1302"/>
                </a:lnTo>
                <a:lnTo>
                  <a:pt x="1995" y="1272"/>
                </a:lnTo>
                <a:lnTo>
                  <a:pt x="1986" y="1237"/>
                </a:lnTo>
                <a:lnTo>
                  <a:pt x="1976" y="1204"/>
                </a:lnTo>
                <a:lnTo>
                  <a:pt x="1966" y="1166"/>
                </a:lnTo>
                <a:lnTo>
                  <a:pt x="1959" y="1137"/>
                </a:lnTo>
                <a:lnTo>
                  <a:pt x="1947" y="1095"/>
                </a:lnTo>
                <a:lnTo>
                  <a:pt x="1936" y="1047"/>
                </a:lnTo>
                <a:lnTo>
                  <a:pt x="1923" y="1005"/>
                </a:lnTo>
                <a:lnTo>
                  <a:pt x="1909" y="958"/>
                </a:lnTo>
                <a:lnTo>
                  <a:pt x="1898" y="920"/>
                </a:lnTo>
                <a:lnTo>
                  <a:pt x="1887" y="885"/>
                </a:lnTo>
                <a:lnTo>
                  <a:pt x="1874" y="839"/>
                </a:lnTo>
                <a:lnTo>
                  <a:pt x="1859" y="790"/>
                </a:lnTo>
                <a:lnTo>
                  <a:pt x="1841" y="731"/>
                </a:lnTo>
                <a:lnTo>
                  <a:pt x="1826" y="682"/>
                </a:lnTo>
                <a:lnTo>
                  <a:pt x="1809" y="625"/>
                </a:lnTo>
                <a:lnTo>
                  <a:pt x="1798" y="591"/>
                </a:lnTo>
                <a:lnTo>
                  <a:pt x="1784" y="545"/>
                </a:lnTo>
                <a:lnTo>
                  <a:pt x="1770" y="504"/>
                </a:lnTo>
                <a:lnTo>
                  <a:pt x="1757" y="460"/>
                </a:lnTo>
                <a:lnTo>
                  <a:pt x="1746" y="428"/>
                </a:lnTo>
                <a:lnTo>
                  <a:pt x="1736" y="398"/>
                </a:lnTo>
                <a:lnTo>
                  <a:pt x="1726" y="374"/>
                </a:lnTo>
                <a:lnTo>
                  <a:pt x="1713" y="338"/>
                </a:lnTo>
                <a:lnTo>
                  <a:pt x="1698" y="301"/>
                </a:lnTo>
                <a:lnTo>
                  <a:pt x="1681" y="260"/>
                </a:lnTo>
                <a:lnTo>
                  <a:pt x="1669" y="232"/>
                </a:lnTo>
                <a:lnTo>
                  <a:pt x="1659" y="210"/>
                </a:lnTo>
                <a:lnTo>
                  <a:pt x="1651" y="194"/>
                </a:lnTo>
                <a:lnTo>
                  <a:pt x="1645" y="176"/>
                </a:lnTo>
                <a:lnTo>
                  <a:pt x="1637" y="162"/>
                </a:lnTo>
                <a:lnTo>
                  <a:pt x="1633" y="150"/>
                </a:lnTo>
                <a:lnTo>
                  <a:pt x="1625" y="138"/>
                </a:lnTo>
                <a:lnTo>
                  <a:pt x="1619" y="128"/>
                </a:lnTo>
                <a:lnTo>
                  <a:pt x="1609" y="110"/>
                </a:lnTo>
                <a:lnTo>
                  <a:pt x="1597" y="93"/>
                </a:lnTo>
                <a:lnTo>
                  <a:pt x="1589" y="78"/>
                </a:lnTo>
                <a:lnTo>
                  <a:pt x="1575" y="56"/>
                </a:lnTo>
                <a:lnTo>
                  <a:pt x="1555" y="34"/>
                </a:lnTo>
                <a:lnTo>
                  <a:pt x="1534" y="19"/>
                </a:lnTo>
                <a:lnTo>
                  <a:pt x="1513" y="6"/>
                </a:lnTo>
                <a:lnTo>
                  <a:pt x="1487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2" name="Freeform 8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984745" y="2444751"/>
            <a:ext cx="7546252" cy="2574925"/>
          </a:xfrm>
          <a:custGeom>
            <a:avLst/>
            <a:gdLst/>
            <a:ahLst/>
            <a:cxnLst>
              <a:cxn ang="0">
                <a:pos x="1735" y="17"/>
              </a:cxn>
              <a:cxn ang="0">
                <a:pos x="1628" y="86"/>
              </a:cxn>
              <a:cxn ang="0">
                <a:pos x="1551" y="182"/>
              </a:cxn>
              <a:cxn ang="0">
                <a:pos x="1491" y="274"/>
              </a:cxn>
              <a:cxn ang="0">
                <a:pos x="1437" y="364"/>
              </a:cxn>
              <a:cxn ang="0">
                <a:pos x="1396" y="449"/>
              </a:cxn>
              <a:cxn ang="0">
                <a:pos x="1347" y="548"/>
              </a:cxn>
              <a:cxn ang="0">
                <a:pos x="1303" y="641"/>
              </a:cxn>
              <a:cxn ang="0">
                <a:pos x="1261" y="731"/>
              </a:cxn>
              <a:cxn ang="0">
                <a:pos x="1225" y="821"/>
              </a:cxn>
              <a:cxn ang="0">
                <a:pos x="1180" y="917"/>
              </a:cxn>
              <a:cxn ang="0">
                <a:pos x="1138" y="1009"/>
              </a:cxn>
              <a:cxn ang="0">
                <a:pos x="1093" y="1097"/>
              </a:cxn>
              <a:cxn ang="0">
                <a:pos x="1024" y="1197"/>
              </a:cxn>
              <a:cxn ang="0">
                <a:pos x="931" y="1294"/>
              </a:cxn>
              <a:cxn ang="0">
                <a:pos x="843" y="1362"/>
              </a:cxn>
              <a:cxn ang="0">
                <a:pos x="718" y="1431"/>
              </a:cxn>
              <a:cxn ang="0">
                <a:pos x="593" y="1475"/>
              </a:cxn>
              <a:cxn ang="0">
                <a:pos x="473" y="1509"/>
              </a:cxn>
              <a:cxn ang="0">
                <a:pos x="360" y="1538"/>
              </a:cxn>
              <a:cxn ang="0">
                <a:pos x="211" y="1567"/>
              </a:cxn>
              <a:cxn ang="0">
                <a:pos x="98" y="1592"/>
              </a:cxn>
              <a:cxn ang="0">
                <a:pos x="3574" y="1622"/>
              </a:cxn>
              <a:cxn ang="0">
                <a:pos x="3450" y="1587"/>
              </a:cxn>
              <a:cxn ang="0">
                <a:pos x="3372" y="1572"/>
              </a:cxn>
              <a:cxn ang="0">
                <a:pos x="3203" y="1533"/>
              </a:cxn>
              <a:cxn ang="0">
                <a:pos x="3049" y="1487"/>
              </a:cxn>
              <a:cxn ang="0">
                <a:pos x="2895" y="1429"/>
              </a:cxn>
              <a:cxn ang="0">
                <a:pos x="2850" y="1406"/>
              </a:cxn>
              <a:cxn ang="0">
                <a:pos x="2754" y="1345"/>
              </a:cxn>
              <a:cxn ang="0">
                <a:pos x="2671" y="1270"/>
              </a:cxn>
              <a:cxn ang="0">
                <a:pos x="2593" y="1177"/>
              </a:cxn>
              <a:cxn ang="0">
                <a:pos x="2540" y="1099"/>
              </a:cxn>
              <a:cxn ang="0">
                <a:pos x="2495" y="1012"/>
              </a:cxn>
              <a:cxn ang="0">
                <a:pos x="2459" y="936"/>
              </a:cxn>
              <a:cxn ang="0">
                <a:pos x="2425" y="859"/>
              </a:cxn>
              <a:cxn ang="0">
                <a:pos x="2374" y="758"/>
              </a:cxn>
              <a:cxn ang="0">
                <a:pos x="2332" y="669"/>
              </a:cxn>
              <a:cxn ang="0">
                <a:pos x="2271" y="551"/>
              </a:cxn>
              <a:cxn ang="0">
                <a:pos x="2218" y="447"/>
              </a:cxn>
              <a:cxn ang="0">
                <a:pos x="2166" y="354"/>
              </a:cxn>
              <a:cxn ang="0">
                <a:pos x="2126" y="282"/>
              </a:cxn>
              <a:cxn ang="0">
                <a:pos x="2075" y="197"/>
              </a:cxn>
              <a:cxn ang="0">
                <a:pos x="2045" y="154"/>
              </a:cxn>
              <a:cxn ang="0">
                <a:pos x="2018" y="121"/>
              </a:cxn>
              <a:cxn ang="0">
                <a:pos x="1985" y="89"/>
              </a:cxn>
              <a:cxn ang="0">
                <a:pos x="1926" y="42"/>
              </a:cxn>
              <a:cxn ang="0">
                <a:pos x="1846" y="6"/>
              </a:cxn>
            </a:cxnLst>
            <a:rect l="0" t="0" r="r" b="b"/>
            <a:pathLst>
              <a:path w="3574" h="1622">
                <a:moveTo>
                  <a:pt x="1814" y="1"/>
                </a:moveTo>
                <a:lnTo>
                  <a:pt x="1774" y="7"/>
                </a:lnTo>
                <a:lnTo>
                  <a:pt x="1735" y="17"/>
                </a:lnTo>
                <a:lnTo>
                  <a:pt x="1692" y="37"/>
                </a:lnTo>
                <a:lnTo>
                  <a:pt x="1657" y="62"/>
                </a:lnTo>
                <a:lnTo>
                  <a:pt x="1628" y="86"/>
                </a:lnTo>
                <a:lnTo>
                  <a:pt x="1598" y="118"/>
                </a:lnTo>
                <a:lnTo>
                  <a:pt x="1576" y="147"/>
                </a:lnTo>
                <a:lnTo>
                  <a:pt x="1551" y="182"/>
                </a:lnTo>
                <a:lnTo>
                  <a:pt x="1534" y="207"/>
                </a:lnTo>
                <a:lnTo>
                  <a:pt x="1511" y="243"/>
                </a:lnTo>
                <a:lnTo>
                  <a:pt x="1491" y="274"/>
                </a:lnTo>
                <a:lnTo>
                  <a:pt x="1467" y="310"/>
                </a:lnTo>
                <a:lnTo>
                  <a:pt x="1454" y="333"/>
                </a:lnTo>
                <a:lnTo>
                  <a:pt x="1437" y="364"/>
                </a:lnTo>
                <a:lnTo>
                  <a:pt x="1424" y="392"/>
                </a:lnTo>
                <a:lnTo>
                  <a:pt x="1411" y="421"/>
                </a:lnTo>
                <a:lnTo>
                  <a:pt x="1396" y="449"/>
                </a:lnTo>
                <a:lnTo>
                  <a:pt x="1382" y="479"/>
                </a:lnTo>
                <a:lnTo>
                  <a:pt x="1362" y="518"/>
                </a:lnTo>
                <a:lnTo>
                  <a:pt x="1347" y="548"/>
                </a:lnTo>
                <a:lnTo>
                  <a:pt x="1336" y="572"/>
                </a:lnTo>
                <a:lnTo>
                  <a:pt x="1319" y="607"/>
                </a:lnTo>
                <a:lnTo>
                  <a:pt x="1303" y="641"/>
                </a:lnTo>
                <a:lnTo>
                  <a:pt x="1291" y="665"/>
                </a:lnTo>
                <a:lnTo>
                  <a:pt x="1274" y="703"/>
                </a:lnTo>
                <a:lnTo>
                  <a:pt x="1261" y="731"/>
                </a:lnTo>
                <a:lnTo>
                  <a:pt x="1249" y="761"/>
                </a:lnTo>
                <a:lnTo>
                  <a:pt x="1238" y="791"/>
                </a:lnTo>
                <a:lnTo>
                  <a:pt x="1225" y="821"/>
                </a:lnTo>
                <a:lnTo>
                  <a:pt x="1213" y="850"/>
                </a:lnTo>
                <a:lnTo>
                  <a:pt x="1196" y="883"/>
                </a:lnTo>
                <a:lnTo>
                  <a:pt x="1180" y="917"/>
                </a:lnTo>
                <a:lnTo>
                  <a:pt x="1166" y="950"/>
                </a:lnTo>
                <a:lnTo>
                  <a:pt x="1151" y="983"/>
                </a:lnTo>
                <a:lnTo>
                  <a:pt x="1138" y="1009"/>
                </a:lnTo>
                <a:lnTo>
                  <a:pt x="1125" y="1037"/>
                </a:lnTo>
                <a:lnTo>
                  <a:pt x="1112" y="1062"/>
                </a:lnTo>
                <a:lnTo>
                  <a:pt x="1093" y="1097"/>
                </a:lnTo>
                <a:lnTo>
                  <a:pt x="1073" y="1130"/>
                </a:lnTo>
                <a:lnTo>
                  <a:pt x="1050" y="1163"/>
                </a:lnTo>
                <a:lnTo>
                  <a:pt x="1024" y="1197"/>
                </a:lnTo>
                <a:lnTo>
                  <a:pt x="998" y="1229"/>
                </a:lnTo>
                <a:lnTo>
                  <a:pt x="967" y="1264"/>
                </a:lnTo>
                <a:lnTo>
                  <a:pt x="931" y="1294"/>
                </a:lnTo>
                <a:lnTo>
                  <a:pt x="906" y="1315"/>
                </a:lnTo>
                <a:lnTo>
                  <a:pt x="878" y="1337"/>
                </a:lnTo>
                <a:lnTo>
                  <a:pt x="843" y="1362"/>
                </a:lnTo>
                <a:lnTo>
                  <a:pt x="814" y="1380"/>
                </a:lnTo>
                <a:lnTo>
                  <a:pt x="776" y="1401"/>
                </a:lnTo>
                <a:lnTo>
                  <a:pt x="718" y="1431"/>
                </a:lnTo>
                <a:lnTo>
                  <a:pt x="669" y="1451"/>
                </a:lnTo>
                <a:lnTo>
                  <a:pt x="632" y="1463"/>
                </a:lnTo>
                <a:lnTo>
                  <a:pt x="593" y="1475"/>
                </a:lnTo>
                <a:lnTo>
                  <a:pt x="557" y="1487"/>
                </a:lnTo>
                <a:lnTo>
                  <a:pt x="513" y="1498"/>
                </a:lnTo>
                <a:lnTo>
                  <a:pt x="473" y="1509"/>
                </a:lnTo>
                <a:lnTo>
                  <a:pt x="435" y="1520"/>
                </a:lnTo>
                <a:lnTo>
                  <a:pt x="395" y="1530"/>
                </a:lnTo>
                <a:lnTo>
                  <a:pt x="360" y="1538"/>
                </a:lnTo>
                <a:lnTo>
                  <a:pt x="314" y="1548"/>
                </a:lnTo>
                <a:lnTo>
                  <a:pt x="252" y="1560"/>
                </a:lnTo>
                <a:lnTo>
                  <a:pt x="211" y="1567"/>
                </a:lnTo>
                <a:lnTo>
                  <a:pt x="178" y="1574"/>
                </a:lnTo>
                <a:lnTo>
                  <a:pt x="144" y="1584"/>
                </a:lnTo>
                <a:lnTo>
                  <a:pt x="98" y="1592"/>
                </a:lnTo>
                <a:lnTo>
                  <a:pt x="50" y="1602"/>
                </a:lnTo>
                <a:lnTo>
                  <a:pt x="0" y="1620"/>
                </a:lnTo>
                <a:lnTo>
                  <a:pt x="3574" y="1622"/>
                </a:lnTo>
                <a:lnTo>
                  <a:pt x="3540" y="1604"/>
                </a:lnTo>
                <a:lnTo>
                  <a:pt x="3494" y="1596"/>
                </a:lnTo>
                <a:lnTo>
                  <a:pt x="3450" y="1587"/>
                </a:lnTo>
                <a:lnTo>
                  <a:pt x="3401" y="1580"/>
                </a:lnTo>
                <a:lnTo>
                  <a:pt x="3341" y="1567"/>
                </a:lnTo>
                <a:lnTo>
                  <a:pt x="3372" y="1572"/>
                </a:lnTo>
                <a:lnTo>
                  <a:pt x="3305" y="1559"/>
                </a:lnTo>
                <a:lnTo>
                  <a:pt x="3266" y="1549"/>
                </a:lnTo>
                <a:lnTo>
                  <a:pt x="3203" y="1533"/>
                </a:lnTo>
                <a:lnTo>
                  <a:pt x="3145" y="1516"/>
                </a:lnTo>
                <a:lnTo>
                  <a:pt x="3096" y="1501"/>
                </a:lnTo>
                <a:lnTo>
                  <a:pt x="3049" y="1487"/>
                </a:lnTo>
                <a:lnTo>
                  <a:pt x="2997" y="1470"/>
                </a:lnTo>
                <a:lnTo>
                  <a:pt x="2952" y="1454"/>
                </a:lnTo>
                <a:lnTo>
                  <a:pt x="2895" y="1429"/>
                </a:lnTo>
                <a:lnTo>
                  <a:pt x="2870" y="1416"/>
                </a:lnTo>
                <a:lnTo>
                  <a:pt x="2869" y="1416"/>
                </a:lnTo>
                <a:lnTo>
                  <a:pt x="2850" y="1406"/>
                </a:lnTo>
                <a:lnTo>
                  <a:pt x="2822" y="1390"/>
                </a:lnTo>
                <a:lnTo>
                  <a:pt x="2786" y="1369"/>
                </a:lnTo>
                <a:lnTo>
                  <a:pt x="2754" y="1345"/>
                </a:lnTo>
                <a:lnTo>
                  <a:pt x="2731" y="1326"/>
                </a:lnTo>
                <a:lnTo>
                  <a:pt x="2705" y="1302"/>
                </a:lnTo>
                <a:lnTo>
                  <a:pt x="2671" y="1270"/>
                </a:lnTo>
                <a:lnTo>
                  <a:pt x="2638" y="1235"/>
                </a:lnTo>
                <a:lnTo>
                  <a:pt x="2614" y="1204"/>
                </a:lnTo>
                <a:lnTo>
                  <a:pt x="2593" y="1177"/>
                </a:lnTo>
                <a:lnTo>
                  <a:pt x="2572" y="1150"/>
                </a:lnTo>
                <a:lnTo>
                  <a:pt x="2554" y="1123"/>
                </a:lnTo>
                <a:lnTo>
                  <a:pt x="2540" y="1099"/>
                </a:lnTo>
                <a:lnTo>
                  <a:pt x="2529" y="1076"/>
                </a:lnTo>
                <a:lnTo>
                  <a:pt x="2511" y="1043"/>
                </a:lnTo>
                <a:lnTo>
                  <a:pt x="2495" y="1012"/>
                </a:lnTo>
                <a:lnTo>
                  <a:pt x="2481" y="982"/>
                </a:lnTo>
                <a:lnTo>
                  <a:pt x="2471" y="961"/>
                </a:lnTo>
                <a:lnTo>
                  <a:pt x="2459" y="936"/>
                </a:lnTo>
                <a:lnTo>
                  <a:pt x="2449" y="912"/>
                </a:lnTo>
                <a:lnTo>
                  <a:pt x="2438" y="890"/>
                </a:lnTo>
                <a:lnTo>
                  <a:pt x="2425" y="859"/>
                </a:lnTo>
                <a:lnTo>
                  <a:pt x="2410" y="830"/>
                </a:lnTo>
                <a:lnTo>
                  <a:pt x="2391" y="789"/>
                </a:lnTo>
                <a:lnTo>
                  <a:pt x="2374" y="758"/>
                </a:lnTo>
                <a:lnTo>
                  <a:pt x="2354" y="718"/>
                </a:lnTo>
                <a:lnTo>
                  <a:pt x="2341" y="690"/>
                </a:lnTo>
                <a:lnTo>
                  <a:pt x="2332" y="669"/>
                </a:lnTo>
                <a:lnTo>
                  <a:pt x="2310" y="628"/>
                </a:lnTo>
                <a:lnTo>
                  <a:pt x="2296" y="597"/>
                </a:lnTo>
                <a:lnTo>
                  <a:pt x="2271" y="551"/>
                </a:lnTo>
                <a:lnTo>
                  <a:pt x="2251" y="508"/>
                </a:lnTo>
                <a:lnTo>
                  <a:pt x="2232" y="472"/>
                </a:lnTo>
                <a:lnTo>
                  <a:pt x="2218" y="447"/>
                </a:lnTo>
                <a:lnTo>
                  <a:pt x="2201" y="414"/>
                </a:lnTo>
                <a:lnTo>
                  <a:pt x="2186" y="386"/>
                </a:lnTo>
                <a:lnTo>
                  <a:pt x="2166" y="354"/>
                </a:lnTo>
                <a:lnTo>
                  <a:pt x="2151" y="328"/>
                </a:lnTo>
                <a:lnTo>
                  <a:pt x="2141" y="310"/>
                </a:lnTo>
                <a:lnTo>
                  <a:pt x="2126" y="282"/>
                </a:lnTo>
                <a:lnTo>
                  <a:pt x="2108" y="253"/>
                </a:lnTo>
                <a:lnTo>
                  <a:pt x="2088" y="219"/>
                </a:lnTo>
                <a:lnTo>
                  <a:pt x="2075" y="197"/>
                </a:lnTo>
                <a:lnTo>
                  <a:pt x="2065" y="181"/>
                </a:lnTo>
                <a:lnTo>
                  <a:pt x="2056" y="166"/>
                </a:lnTo>
                <a:lnTo>
                  <a:pt x="2045" y="154"/>
                </a:lnTo>
                <a:lnTo>
                  <a:pt x="2038" y="142"/>
                </a:lnTo>
                <a:lnTo>
                  <a:pt x="2027" y="131"/>
                </a:lnTo>
                <a:lnTo>
                  <a:pt x="2018" y="121"/>
                </a:lnTo>
                <a:lnTo>
                  <a:pt x="2011" y="113"/>
                </a:lnTo>
                <a:lnTo>
                  <a:pt x="2002" y="104"/>
                </a:lnTo>
                <a:lnTo>
                  <a:pt x="1985" y="89"/>
                </a:lnTo>
                <a:lnTo>
                  <a:pt x="1973" y="79"/>
                </a:lnTo>
                <a:lnTo>
                  <a:pt x="1949" y="59"/>
                </a:lnTo>
                <a:lnTo>
                  <a:pt x="1926" y="42"/>
                </a:lnTo>
                <a:lnTo>
                  <a:pt x="1901" y="25"/>
                </a:lnTo>
                <a:lnTo>
                  <a:pt x="1875" y="15"/>
                </a:lnTo>
                <a:lnTo>
                  <a:pt x="1846" y="6"/>
                </a:lnTo>
                <a:lnTo>
                  <a:pt x="1813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18626" y="1549401"/>
            <a:ext cx="2592836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</p:txBody>
      </p:sp>
      <p:sp>
        <p:nvSpPr>
          <p:cNvPr id="88076" name="Freeform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43046" y="2854325"/>
            <a:ext cx="9385308" cy="2166938"/>
          </a:xfrm>
          <a:custGeom>
            <a:avLst/>
            <a:gdLst/>
            <a:ahLst/>
            <a:cxnLst>
              <a:cxn ang="0">
                <a:pos x="2166" y="14"/>
              </a:cxn>
              <a:cxn ang="0">
                <a:pos x="2030" y="77"/>
              </a:cxn>
              <a:cxn ang="0">
                <a:pos x="1935" y="153"/>
              </a:cxn>
              <a:cxn ang="0">
                <a:pos x="1859" y="230"/>
              </a:cxn>
              <a:cxn ang="0">
                <a:pos x="1791" y="306"/>
              </a:cxn>
              <a:cxn ang="0">
                <a:pos x="1740" y="377"/>
              </a:cxn>
              <a:cxn ang="0">
                <a:pos x="1679" y="461"/>
              </a:cxn>
              <a:cxn ang="0">
                <a:pos x="1623" y="539"/>
              </a:cxn>
              <a:cxn ang="0">
                <a:pos x="1571" y="614"/>
              </a:cxn>
              <a:cxn ang="0">
                <a:pos x="1524" y="690"/>
              </a:cxn>
              <a:cxn ang="0">
                <a:pos x="1473" y="770"/>
              </a:cxn>
              <a:cxn ang="0">
                <a:pos x="1416" y="849"/>
              </a:cxn>
              <a:cxn ang="0">
                <a:pos x="1360" y="922"/>
              </a:cxn>
              <a:cxn ang="0">
                <a:pos x="1273" y="1007"/>
              </a:cxn>
              <a:cxn ang="0">
                <a:pos x="1170" y="1082"/>
              </a:cxn>
              <a:cxn ang="0">
                <a:pos x="1050" y="1148"/>
              </a:cxn>
              <a:cxn ang="0">
                <a:pos x="889" y="1204"/>
              </a:cxn>
              <a:cxn ang="0">
                <a:pos x="738" y="1241"/>
              </a:cxn>
              <a:cxn ang="0">
                <a:pos x="581" y="1269"/>
              </a:cxn>
              <a:cxn ang="0">
                <a:pos x="439" y="1294"/>
              </a:cxn>
              <a:cxn ang="0">
                <a:pos x="253" y="1318"/>
              </a:cxn>
              <a:cxn ang="0">
                <a:pos x="105" y="1336"/>
              </a:cxn>
              <a:cxn ang="0">
                <a:pos x="4445" y="1365"/>
              </a:cxn>
              <a:cxn ang="0">
                <a:pos x="4308" y="1336"/>
              </a:cxn>
              <a:cxn ang="0">
                <a:pos x="4221" y="1324"/>
              </a:cxn>
              <a:cxn ang="0">
                <a:pos x="4007" y="1289"/>
              </a:cxn>
              <a:cxn ang="0">
                <a:pos x="3815" y="1251"/>
              </a:cxn>
              <a:cxn ang="0">
                <a:pos x="3621" y="1202"/>
              </a:cxn>
              <a:cxn ang="0">
                <a:pos x="3565" y="1183"/>
              </a:cxn>
              <a:cxn ang="0">
                <a:pos x="3444" y="1131"/>
              </a:cxn>
              <a:cxn ang="0">
                <a:pos x="3345" y="1068"/>
              </a:cxn>
              <a:cxn ang="0">
                <a:pos x="3241" y="989"/>
              </a:cxn>
              <a:cxn ang="0">
                <a:pos x="3172" y="916"/>
              </a:cxn>
              <a:cxn ang="0">
                <a:pos x="3120" y="851"/>
              </a:cxn>
              <a:cxn ang="0">
                <a:pos x="3074" y="787"/>
              </a:cxn>
              <a:cxn ang="0">
                <a:pos x="3031" y="723"/>
              </a:cxn>
              <a:cxn ang="0">
                <a:pos x="2968" y="638"/>
              </a:cxn>
              <a:cxn ang="0">
                <a:pos x="2915" y="563"/>
              </a:cxn>
              <a:cxn ang="0">
                <a:pos x="2840" y="463"/>
              </a:cxn>
              <a:cxn ang="0">
                <a:pos x="2769" y="371"/>
              </a:cxn>
              <a:cxn ang="0">
                <a:pos x="2705" y="293"/>
              </a:cxn>
              <a:cxn ang="0">
                <a:pos x="2646" y="226"/>
              </a:cxn>
              <a:cxn ang="0">
                <a:pos x="2584" y="158"/>
              </a:cxn>
              <a:cxn ang="0">
                <a:pos x="2527" y="107"/>
              </a:cxn>
              <a:cxn ang="0">
                <a:pos x="2558" y="131"/>
              </a:cxn>
              <a:cxn ang="0">
                <a:pos x="2512" y="98"/>
              </a:cxn>
              <a:cxn ang="0">
                <a:pos x="2405" y="35"/>
              </a:cxn>
              <a:cxn ang="0">
                <a:pos x="2305" y="5"/>
              </a:cxn>
            </a:cxnLst>
            <a:rect l="0" t="0" r="r" b="b"/>
            <a:pathLst>
              <a:path w="4445" h="1365">
                <a:moveTo>
                  <a:pt x="2265" y="1"/>
                </a:moveTo>
                <a:lnTo>
                  <a:pt x="2215" y="6"/>
                </a:lnTo>
                <a:lnTo>
                  <a:pt x="2166" y="14"/>
                </a:lnTo>
                <a:lnTo>
                  <a:pt x="2110" y="32"/>
                </a:lnTo>
                <a:lnTo>
                  <a:pt x="2068" y="53"/>
                </a:lnTo>
                <a:lnTo>
                  <a:pt x="2030" y="77"/>
                </a:lnTo>
                <a:lnTo>
                  <a:pt x="1993" y="101"/>
                </a:lnTo>
                <a:lnTo>
                  <a:pt x="1965" y="124"/>
                </a:lnTo>
                <a:lnTo>
                  <a:pt x="1935" y="153"/>
                </a:lnTo>
                <a:lnTo>
                  <a:pt x="1913" y="174"/>
                </a:lnTo>
                <a:lnTo>
                  <a:pt x="1884" y="204"/>
                </a:lnTo>
                <a:lnTo>
                  <a:pt x="1859" y="230"/>
                </a:lnTo>
                <a:lnTo>
                  <a:pt x="1836" y="256"/>
                </a:lnTo>
                <a:lnTo>
                  <a:pt x="1816" y="278"/>
                </a:lnTo>
                <a:lnTo>
                  <a:pt x="1791" y="306"/>
                </a:lnTo>
                <a:lnTo>
                  <a:pt x="1775" y="329"/>
                </a:lnTo>
                <a:lnTo>
                  <a:pt x="1759" y="354"/>
                </a:lnTo>
                <a:lnTo>
                  <a:pt x="1740" y="377"/>
                </a:lnTo>
                <a:lnTo>
                  <a:pt x="1720" y="404"/>
                </a:lnTo>
                <a:lnTo>
                  <a:pt x="1697" y="436"/>
                </a:lnTo>
                <a:lnTo>
                  <a:pt x="1679" y="461"/>
                </a:lnTo>
                <a:lnTo>
                  <a:pt x="1664" y="481"/>
                </a:lnTo>
                <a:lnTo>
                  <a:pt x="1643" y="510"/>
                </a:lnTo>
                <a:lnTo>
                  <a:pt x="1623" y="539"/>
                </a:lnTo>
                <a:lnTo>
                  <a:pt x="1608" y="559"/>
                </a:lnTo>
                <a:lnTo>
                  <a:pt x="1587" y="591"/>
                </a:lnTo>
                <a:lnTo>
                  <a:pt x="1571" y="614"/>
                </a:lnTo>
                <a:lnTo>
                  <a:pt x="1555" y="640"/>
                </a:lnTo>
                <a:lnTo>
                  <a:pt x="1541" y="666"/>
                </a:lnTo>
                <a:lnTo>
                  <a:pt x="1524" y="690"/>
                </a:lnTo>
                <a:lnTo>
                  <a:pt x="1510" y="715"/>
                </a:lnTo>
                <a:lnTo>
                  <a:pt x="1494" y="739"/>
                </a:lnTo>
                <a:lnTo>
                  <a:pt x="1473" y="770"/>
                </a:lnTo>
                <a:lnTo>
                  <a:pt x="1452" y="802"/>
                </a:lnTo>
                <a:lnTo>
                  <a:pt x="1432" y="827"/>
                </a:lnTo>
                <a:lnTo>
                  <a:pt x="1416" y="849"/>
                </a:lnTo>
                <a:lnTo>
                  <a:pt x="1399" y="872"/>
                </a:lnTo>
                <a:lnTo>
                  <a:pt x="1383" y="893"/>
                </a:lnTo>
                <a:lnTo>
                  <a:pt x="1360" y="922"/>
                </a:lnTo>
                <a:lnTo>
                  <a:pt x="1334" y="950"/>
                </a:lnTo>
                <a:lnTo>
                  <a:pt x="1305" y="979"/>
                </a:lnTo>
                <a:lnTo>
                  <a:pt x="1273" y="1007"/>
                </a:lnTo>
                <a:lnTo>
                  <a:pt x="1240" y="1033"/>
                </a:lnTo>
                <a:lnTo>
                  <a:pt x="1200" y="1059"/>
                </a:lnTo>
                <a:lnTo>
                  <a:pt x="1170" y="1082"/>
                </a:lnTo>
                <a:lnTo>
                  <a:pt x="1128" y="1106"/>
                </a:lnTo>
                <a:lnTo>
                  <a:pt x="1094" y="1126"/>
                </a:lnTo>
                <a:lnTo>
                  <a:pt x="1050" y="1148"/>
                </a:lnTo>
                <a:lnTo>
                  <a:pt x="1000" y="1168"/>
                </a:lnTo>
                <a:lnTo>
                  <a:pt x="946" y="1186"/>
                </a:lnTo>
                <a:lnTo>
                  <a:pt x="889" y="1204"/>
                </a:lnTo>
                <a:lnTo>
                  <a:pt x="828" y="1220"/>
                </a:lnTo>
                <a:lnTo>
                  <a:pt x="781" y="1231"/>
                </a:lnTo>
                <a:lnTo>
                  <a:pt x="738" y="1241"/>
                </a:lnTo>
                <a:lnTo>
                  <a:pt x="686" y="1251"/>
                </a:lnTo>
                <a:lnTo>
                  <a:pt x="631" y="1260"/>
                </a:lnTo>
                <a:lnTo>
                  <a:pt x="581" y="1269"/>
                </a:lnTo>
                <a:lnTo>
                  <a:pt x="534" y="1279"/>
                </a:lnTo>
                <a:lnTo>
                  <a:pt x="483" y="1287"/>
                </a:lnTo>
                <a:lnTo>
                  <a:pt x="439" y="1294"/>
                </a:lnTo>
                <a:lnTo>
                  <a:pt x="382" y="1302"/>
                </a:lnTo>
                <a:lnTo>
                  <a:pt x="303" y="1311"/>
                </a:lnTo>
                <a:lnTo>
                  <a:pt x="253" y="1318"/>
                </a:lnTo>
                <a:lnTo>
                  <a:pt x="207" y="1324"/>
                </a:lnTo>
                <a:lnTo>
                  <a:pt x="169" y="1328"/>
                </a:lnTo>
                <a:lnTo>
                  <a:pt x="105" y="1336"/>
                </a:lnTo>
                <a:lnTo>
                  <a:pt x="36" y="1345"/>
                </a:lnTo>
                <a:lnTo>
                  <a:pt x="0" y="1364"/>
                </a:lnTo>
                <a:lnTo>
                  <a:pt x="4445" y="1365"/>
                </a:lnTo>
                <a:lnTo>
                  <a:pt x="4440" y="1350"/>
                </a:lnTo>
                <a:lnTo>
                  <a:pt x="4378" y="1342"/>
                </a:lnTo>
                <a:lnTo>
                  <a:pt x="4308" y="1336"/>
                </a:lnTo>
                <a:lnTo>
                  <a:pt x="4263" y="1330"/>
                </a:lnTo>
                <a:lnTo>
                  <a:pt x="4182" y="1318"/>
                </a:lnTo>
                <a:lnTo>
                  <a:pt x="4221" y="1324"/>
                </a:lnTo>
                <a:lnTo>
                  <a:pt x="4136" y="1311"/>
                </a:lnTo>
                <a:lnTo>
                  <a:pt x="4087" y="1303"/>
                </a:lnTo>
                <a:lnTo>
                  <a:pt x="4007" y="1289"/>
                </a:lnTo>
                <a:lnTo>
                  <a:pt x="3934" y="1276"/>
                </a:lnTo>
                <a:lnTo>
                  <a:pt x="3871" y="1264"/>
                </a:lnTo>
                <a:lnTo>
                  <a:pt x="3815" y="1251"/>
                </a:lnTo>
                <a:lnTo>
                  <a:pt x="3749" y="1237"/>
                </a:lnTo>
                <a:lnTo>
                  <a:pt x="3693" y="1223"/>
                </a:lnTo>
                <a:lnTo>
                  <a:pt x="3621" y="1202"/>
                </a:lnTo>
                <a:lnTo>
                  <a:pt x="3590" y="1191"/>
                </a:lnTo>
                <a:lnTo>
                  <a:pt x="3589" y="1191"/>
                </a:lnTo>
                <a:lnTo>
                  <a:pt x="3565" y="1183"/>
                </a:lnTo>
                <a:lnTo>
                  <a:pt x="3530" y="1169"/>
                </a:lnTo>
                <a:lnTo>
                  <a:pt x="3484" y="1151"/>
                </a:lnTo>
                <a:lnTo>
                  <a:pt x="3444" y="1131"/>
                </a:lnTo>
                <a:lnTo>
                  <a:pt x="3416" y="1115"/>
                </a:lnTo>
                <a:lnTo>
                  <a:pt x="3383" y="1095"/>
                </a:lnTo>
                <a:lnTo>
                  <a:pt x="3345" y="1068"/>
                </a:lnTo>
                <a:lnTo>
                  <a:pt x="3305" y="1040"/>
                </a:lnTo>
                <a:lnTo>
                  <a:pt x="3270" y="1013"/>
                </a:lnTo>
                <a:lnTo>
                  <a:pt x="3241" y="989"/>
                </a:lnTo>
                <a:lnTo>
                  <a:pt x="3214" y="962"/>
                </a:lnTo>
                <a:lnTo>
                  <a:pt x="3192" y="938"/>
                </a:lnTo>
                <a:lnTo>
                  <a:pt x="3172" y="916"/>
                </a:lnTo>
                <a:lnTo>
                  <a:pt x="3156" y="898"/>
                </a:lnTo>
                <a:lnTo>
                  <a:pt x="3140" y="877"/>
                </a:lnTo>
                <a:lnTo>
                  <a:pt x="3120" y="851"/>
                </a:lnTo>
                <a:lnTo>
                  <a:pt x="3102" y="826"/>
                </a:lnTo>
                <a:lnTo>
                  <a:pt x="3090" y="808"/>
                </a:lnTo>
                <a:lnTo>
                  <a:pt x="3074" y="787"/>
                </a:lnTo>
                <a:lnTo>
                  <a:pt x="3062" y="767"/>
                </a:lnTo>
                <a:lnTo>
                  <a:pt x="3048" y="748"/>
                </a:lnTo>
                <a:lnTo>
                  <a:pt x="3031" y="723"/>
                </a:lnTo>
                <a:lnTo>
                  <a:pt x="3013" y="698"/>
                </a:lnTo>
                <a:lnTo>
                  <a:pt x="2989" y="667"/>
                </a:lnTo>
                <a:lnTo>
                  <a:pt x="2968" y="638"/>
                </a:lnTo>
                <a:lnTo>
                  <a:pt x="2942" y="602"/>
                </a:lnTo>
                <a:lnTo>
                  <a:pt x="2926" y="580"/>
                </a:lnTo>
                <a:lnTo>
                  <a:pt x="2915" y="563"/>
                </a:lnTo>
                <a:lnTo>
                  <a:pt x="2888" y="528"/>
                </a:lnTo>
                <a:lnTo>
                  <a:pt x="2870" y="502"/>
                </a:lnTo>
                <a:lnTo>
                  <a:pt x="2840" y="463"/>
                </a:lnTo>
                <a:lnTo>
                  <a:pt x="2813" y="427"/>
                </a:lnTo>
                <a:lnTo>
                  <a:pt x="2790" y="397"/>
                </a:lnTo>
                <a:lnTo>
                  <a:pt x="2769" y="371"/>
                </a:lnTo>
                <a:lnTo>
                  <a:pt x="2747" y="344"/>
                </a:lnTo>
                <a:lnTo>
                  <a:pt x="2724" y="316"/>
                </a:lnTo>
                <a:lnTo>
                  <a:pt x="2705" y="293"/>
                </a:lnTo>
                <a:lnTo>
                  <a:pt x="2688" y="274"/>
                </a:lnTo>
                <a:lnTo>
                  <a:pt x="2670" y="254"/>
                </a:lnTo>
                <a:lnTo>
                  <a:pt x="2646" y="226"/>
                </a:lnTo>
                <a:lnTo>
                  <a:pt x="2630" y="208"/>
                </a:lnTo>
                <a:lnTo>
                  <a:pt x="2609" y="184"/>
                </a:lnTo>
                <a:lnTo>
                  <a:pt x="2584" y="158"/>
                </a:lnTo>
                <a:lnTo>
                  <a:pt x="2567" y="140"/>
                </a:lnTo>
                <a:lnTo>
                  <a:pt x="2527" y="109"/>
                </a:lnTo>
                <a:lnTo>
                  <a:pt x="2527" y="107"/>
                </a:lnTo>
                <a:lnTo>
                  <a:pt x="2521" y="103"/>
                </a:lnTo>
                <a:lnTo>
                  <a:pt x="2514" y="98"/>
                </a:lnTo>
                <a:lnTo>
                  <a:pt x="2558" y="131"/>
                </a:lnTo>
                <a:lnTo>
                  <a:pt x="2543" y="119"/>
                </a:lnTo>
                <a:lnTo>
                  <a:pt x="2533" y="112"/>
                </a:lnTo>
                <a:lnTo>
                  <a:pt x="2512" y="98"/>
                </a:lnTo>
                <a:lnTo>
                  <a:pt x="2483" y="79"/>
                </a:lnTo>
                <a:lnTo>
                  <a:pt x="2450" y="58"/>
                </a:lnTo>
                <a:lnTo>
                  <a:pt x="2405" y="35"/>
                </a:lnTo>
                <a:lnTo>
                  <a:pt x="2376" y="22"/>
                </a:lnTo>
                <a:lnTo>
                  <a:pt x="2344" y="12"/>
                </a:lnTo>
                <a:lnTo>
                  <a:pt x="2305" y="5"/>
                </a:lnTo>
                <a:lnTo>
                  <a:pt x="2263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80" name="Line 1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24973" y="2084388"/>
            <a:ext cx="1011374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6175934" y="2078039"/>
            <a:ext cx="1908733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82" name="Rectangle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57674" y="1503363"/>
            <a:ext cx="2768086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distribution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 degrees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freedom)</a:t>
            </a:r>
          </a:p>
        </p:txBody>
      </p:sp>
      <p:sp>
        <p:nvSpPr>
          <p:cNvPr id="88083" name="Rectangle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86922" y="3213228"/>
            <a:ext cx="2744859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distribution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 degrees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freedom)</a:t>
            </a:r>
          </a:p>
        </p:txBody>
      </p:sp>
      <p:sp>
        <p:nvSpPr>
          <p:cNvPr id="88084" name="Line 2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7428011" y="3786188"/>
            <a:ext cx="64398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819102" y="5014913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Text Box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65114" y="5259389"/>
            <a:ext cx="34176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601433" y="4775201"/>
            <a:ext cx="59343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grpSp>
        <p:nvGrpSpPr>
          <p:cNvPr id="88094" name="Group 3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013486" y="5035550"/>
            <a:ext cx="9486657" cy="46038"/>
            <a:chOff x="480" y="3172"/>
            <a:chExt cx="4493" cy="29"/>
          </a:xfrm>
        </p:grpSpPr>
        <p:sp>
          <p:nvSpPr>
            <p:cNvPr id="88078" name="Line 1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86" y="3201"/>
              <a:ext cx="44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79" name="Freeform 15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80" y="3172"/>
              <a:ext cx="4484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84" y="2"/>
                </a:cxn>
              </a:cxnLst>
              <a:rect l="0" t="0" r="r" b="b"/>
              <a:pathLst>
                <a:path w="4484" h="2">
                  <a:moveTo>
                    <a:pt x="0" y="0"/>
                  </a:moveTo>
                  <a:lnTo>
                    <a:pt x="4484" y="2"/>
                  </a:lnTo>
                </a:path>
              </a:pathLst>
            </a:custGeom>
            <a:noFill/>
            <a:ln w="76200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22</a:t>
            </a:fld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80239" y="604164"/>
            <a:ext cx="10337562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i="1" dirty="0"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Distribution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7869" y="1046071"/>
            <a:ext cx="9809705" cy="11002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more than 100 degrees of freedom, the standard normal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 provides a good approximation to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965" name="Rectangle 5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947869" y="1979512"/>
                <a:ext cx="9809705" cy="104775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anchor="ctr"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The standard normal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values can be found in the infinite degrees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) row of the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distribution table.</a:t>
                </a:r>
              </a:p>
            </p:txBody>
          </p:sp>
        </mc:Choice>
        <mc:Fallback xmlns="">
          <p:sp>
            <p:nvSpPr>
              <p:cNvPr id="1689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869" y="1979512"/>
                <a:ext cx="9809705" cy="1047750"/>
              </a:xfrm>
              <a:prstGeom prst="rect">
                <a:avLst/>
              </a:prstGeom>
              <a:blipFill rotWithShape="1">
                <a:blip r:embed="rId8"/>
                <a:stretch>
                  <a:fillRect l="-682" r="-496" b="-1130"/>
                </a:stretch>
              </a:blip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0239" y="604164"/>
            <a:ext cx="10337562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i="1" dirty="0"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Distribution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24</a:t>
            </a:fld>
            <a:endParaRPr lang="en-US"/>
          </a:p>
        </p:txBody>
      </p:sp>
      <p:sp>
        <p:nvSpPr>
          <p:cNvPr id="5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0239" y="604164"/>
            <a:ext cx="10337562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i="1" dirty="0"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Distribution</a:t>
            </a:r>
          </a:p>
        </p:txBody>
      </p:sp>
      <p:sp>
        <p:nvSpPr>
          <p:cNvPr id="60" name="TextBox 59"/>
          <p:cNvSpPr txBox="1"/>
          <p:nvPr>
            <p:custDataLst>
              <p:tags r:id="rId4"/>
            </p:custDataLst>
          </p:nvPr>
        </p:nvSpPr>
        <p:spPr>
          <a:xfrm>
            <a:off x="4419434" y="5746138"/>
            <a:ext cx="6012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 row is standard normal </a:t>
            </a:r>
            <a:r>
              <a:rPr lang="en-US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values)</a:t>
            </a:r>
            <a:endParaRPr lang="en-US" dirty="0">
              <a:latin typeface="+mn-lt"/>
            </a:endParaRPr>
          </a:p>
        </p:txBody>
      </p:sp>
      <p:pic>
        <p:nvPicPr>
          <p:cNvPr id="62" name="Content Placeholder 4">
            <a:extLst>
              <a:ext uri="{FF2B5EF4-FFF2-40B4-BE49-F238E27FC236}">
                <a16:creationId xmlns:a16="http://schemas.microsoft.com/office/drawing/2014/main" id="{65DBCA1D-D3C9-4DB9-8151-80EEF105B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9" y="637000"/>
            <a:ext cx="5136080" cy="5109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139008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45921" y="1231934"/>
            <a:ext cx="7018394" cy="609600"/>
          </a:xfrm>
          <a:noFill/>
          <a:ln/>
        </p:spPr>
        <p:txBody>
          <a:bodyPr/>
          <a:lstStyle/>
          <a:p>
            <a:pPr marL="346075" indent="-346075"/>
            <a:r>
              <a:rPr lang="en-US" dirty="0"/>
              <a:t>Interval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Rectangle 6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466734" y="2566194"/>
                <a:ext cx="7492835" cy="2969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where: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= the sample mean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1 -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= the confidence coefficient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     	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/2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the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value providing an area of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/2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             in the upper tail of a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distribution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             with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- 1 degrees of freedom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  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s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= the sample standard deviation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             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= the sample size</a:t>
                </a:r>
                <a:endParaRPr lang="en-US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9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734" y="2566194"/>
                <a:ext cx="7492835" cy="2969625"/>
              </a:xfrm>
              <a:prstGeom prst="rect">
                <a:avLst/>
              </a:prstGeom>
              <a:blipFill rotWithShape="1">
                <a:blip r:embed="rId9"/>
                <a:stretch>
                  <a:fillRect l="-1302" t="-616" b="-2464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4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9606" y="554402"/>
            <a:ext cx="10337562" cy="699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190479" y="1521777"/>
                <a:ext cx="1767728" cy="79380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 ±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79" y="1521777"/>
                <a:ext cx="1767728" cy="7938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57650" y="1663998"/>
            <a:ext cx="9892050" cy="1501346"/>
          </a:xfrm>
          <a:noFill/>
          <a:ln/>
        </p:spPr>
        <p:txBody>
          <a:bodyPr/>
          <a:lstStyle/>
          <a:p>
            <a:pPr marL="0" indent="346075">
              <a:buFont typeface="Monotype Sorts" pitchFamily="2" charset="2"/>
              <a:buNone/>
            </a:pPr>
            <a:r>
              <a:rPr lang="en-US" dirty="0"/>
              <a:t>A reporter for a student newspaper is writing an article on the cost of off-campus housing.  A sample of 16 one-bedroom apartments within a half-mile of campus resulted in a sample mean of $750 per month and a sample standard deviation of $55.</a:t>
            </a:r>
          </a:p>
        </p:txBody>
      </p:sp>
      <p:sp>
        <p:nvSpPr>
          <p:cNvPr id="18006" name="Rectangle 59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1" y="1171873"/>
            <a:ext cx="7018394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6075" indent="-346075" algn="l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Apartment Rents</a:t>
            </a:r>
          </a:p>
        </p:txBody>
      </p:sp>
      <p:sp>
        <p:nvSpPr>
          <p:cNvPr id="18008" name="Rectangle 60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66095" y="3009151"/>
            <a:ext cx="9883605" cy="13794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46075"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Let us provide a 95% confidence interval estimate of the mean rent per month for the population of one-bedroom apartments within a half-mile of campus. We will assume this population to be normally distributed.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9606" y="554402"/>
            <a:ext cx="10337562" cy="699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Unknown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27</a:t>
            </a:fld>
            <a:endParaRPr lang="en-US"/>
          </a:p>
        </p:txBody>
      </p:sp>
      <p:sp>
        <p:nvSpPr>
          <p:cNvPr id="59" name="Rectangle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948337" y="1214588"/>
            <a:ext cx="10559262" cy="566737"/>
          </a:xfrm>
          <a:noFill/>
          <a:ln/>
        </p:spPr>
        <p:txBody>
          <a:bodyPr/>
          <a:lstStyle/>
          <a:p>
            <a:pPr marL="346075" indent="-346075"/>
            <a:r>
              <a:rPr lang="en-US" dirty="0"/>
              <a:t>At 95% confidence, </a:t>
            </a:r>
            <a:r>
              <a:rPr lang="en-US" i="1" dirty="0">
                <a:latin typeface="Symbol" panose="05050102010706020507" pitchFamily="18" charset="2"/>
              </a:rPr>
              <a:t></a:t>
            </a:r>
            <a:r>
              <a:rPr lang="en-US" dirty="0"/>
              <a:t> = .05, and </a:t>
            </a:r>
            <a:r>
              <a:rPr lang="en-US" i="1" dirty="0">
                <a:latin typeface="Symbol" panose="05050102010706020507" pitchFamily="18" charset="2"/>
              </a:rPr>
              <a:t></a:t>
            </a:r>
            <a:r>
              <a:rPr lang="en-US" dirty="0"/>
              <a:t>/2 = .025.</a:t>
            </a:r>
          </a:p>
        </p:txBody>
      </p:sp>
      <p:sp>
        <p:nvSpPr>
          <p:cNvPr id="61" name="Rectangle 60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5887" y="1550235"/>
            <a:ext cx="9830819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.025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based on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- 1 = 16 - 1 = 15 degrees of freedom.</a:t>
            </a:r>
            <a:endParaRPr lang="en-US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2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9606" y="554402"/>
            <a:ext cx="10337562" cy="699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Unknown</a:t>
            </a:r>
          </a:p>
        </p:txBody>
      </p:sp>
      <p:grpSp>
        <p:nvGrpSpPr>
          <p:cNvPr id="2" name="Group 1"/>
          <p:cNvGrpSpPr/>
          <p:nvPr>
            <p:custDataLst>
              <p:tags r:id="rId6"/>
            </p:custDataLst>
          </p:nvPr>
        </p:nvGrpSpPr>
        <p:grpSpPr>
          <a:xfrm>
            <a:off x="1048065" y="2206182"/>
            <a:ext cx="10337562" cy="3807750"/>
            <a:chOff x="1048065" y="2267967"/>
            <a:chExt cx="10337562" cy="3807750"/>
          </a:xfrm>
        </p:grpSpPr>
        <p:sp>
          <p:nvSpPr>
            <p:cNvPr id="56" name="Rectangle 55"/>
            <p:cNvSpPr/>
            <p:nvPr>
              <p:custDataLst>
                <p:tags r:id="rId7"/>
              </p:custDataLst>
            </p:nvPr>
          </p:nvSpPr>
          <p:spPr>
            <a:xfrm>
              <a:off x="1048065" y="2267967"/>
              <a:ext cx="10337562" cy="38077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7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62492" y="2421420"/>
              <a:ext cx="99052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Degrees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" name="Rectangle 17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42362" y="2421420"/>
              <a:ext cx="218329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Area in Upper Tail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" name="Rectangle 17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0675" y="2886557"/>
              <a:ext cx="1410514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of Freedom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" name="Rectangle 17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790052" y="2886557"/>
              <a:ext cx="37670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.20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" name="Rectangle 17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168815" y="2886557"/>
              <a:ext cx="37670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.10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" name="Rectangle 17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545468" y="2886557"/>
              <a:ext cx="37670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.05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1" name="Rectangle 17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805992" y="2886557"/>
              <a:ext cx="525785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.025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2" name="Rectangle 18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298772" y="2886557"/>
              <a:ext cx="376706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.01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3" name="Rectangle 18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59297" y="2886557"/>
              <a:ext cx="525785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.005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300675" y="3351695"/>
              <a:ext cx="98356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3282" y="2824460"/>
              <a:ext cx="7614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18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67924" y="3483638"/>
              <a:ext cx="29815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4" name="Rectangle 18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698637" y="3505863"/>
              <a:ext cx="51616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.866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5" name="Rectangle 18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986609" y="350586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1.341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6" name="Rectangle 18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365373" y="350586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1.753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7" name="Rectangle 18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742026" y="350586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2.131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8" name="Rectangle 18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9118678" y="350586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2.602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69" name="Rectangle 18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0497442" y="350586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2.947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0" name="Rectangle 18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867924" y="3924963"/>
              <a:ext cx="29815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1" name="Rectangle 19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698637" y="3947188"/>
              <a:ext cx="51616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.865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2" name="Rectangle 19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986609" y="3947188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1.337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3" name="Rectangle 19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365373" y="3947188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1.746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4" name="Rectangle 19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742026" y="3947188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2.120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5" name="Rectangle 19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9118678" y="3947188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2.583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6" name="Rectangle 19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0497442" y="3947188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2.921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7" name="Rectangle 1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867924" y="4367875"/>
              <a:ext cx="29815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8" name="Rectangle 197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698637" y="4390100"/>
              <a:ext cx="51616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.863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79" name="Rectangle 19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986609" y="4390100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1.333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0" name="Rectangle 19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365373" y="4390100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1.740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1" name="Rectangle 20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742026" y="4390100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2.110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2" name="Rectangle 20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9118678" y="4390100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2.567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3" name="Rectangle 20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0497442" y="4390100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2.898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4" name="Rectangle 203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867924" y="4810788"/>
              <a:ext cx="29815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5" name="Rectangle 20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698637" y="4833013"/>
              <a:ext cx="51616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.862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6" name="Rectangle 20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986609" y="483301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1.330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7" name="Rectangle 206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6365373" y="483301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1.734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8" name="Rectangle 20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7742026" y="483301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2.101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89" name="Rectangle 20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118678" y="483301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2.520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0" name="Rectangle 209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0497442" y="4833013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2.878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1" name="Rectangle 210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867924" y="5253700"/>
              <a:ext cx="29815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2" name="Rectangle 21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698637" y="5275925"/>
              <a:ext cx="51616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.861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3" name="Rectangle 212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986609" y="5275925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1.328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4" name="Rectangle 213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6365373" y="5275925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1.729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5" name="Rectangle 214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42026" y="5275925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2.093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6" name="Rectangle 21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9118678" y="5275925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2.539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7" name="Rectangle 21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0497442" y="5275925"/>
              <a:ext cx="663643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2.861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8" name="Rectangle 21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015724" y="5696613"/>
              <a:ext cx="7854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99" name="Rectangle 218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019574" y="5696613"/>
              <a:ext cx="7854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0" name="Rectangle 219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5398338" y="5696613"/>
              <a:ext cx="7854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1" name="Rectangle 220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6774991" y="5696613"/>
              <a:ext cx="7854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2" name="Rectangle 22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151643" y="5696613"/>
              <a:ext cx="7854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3" name="Rectangle 22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9530407" y="5696613"/>
              <a:ext cx="7854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4" name="Rectangle 223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0907059" y="5696613"/>
              <a:ext cx="78548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1" i="0" u="none" strike="noStrike" cap="none" normalizeH="0" baseline="0">
                  <a:ln>
                    <a:noFill/>
                  </a:ln>
                  <a:effectLst/>
                  <a:latin typeface="+mn-lt"/>
                  <a:cs typeface="Arial" pitchFamily="34" charset="0"/>
                </a:rPr>
                <a:t>.</a:t>
              </a: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" name="Arc 600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 rot="534373" flipV="1">
              <a:off x="2480610" y="2762842"/>
              <a:ext cx="5027705" cy="1358900"/>
            </a:xfrm>
            <a:custGeom>
              <a:avLst/>
              <a:gdLst>
                <a:gd name="G0" fmla="+- 3637 0 0"/>
                <a:gd name="G1" fmla="+- 21600 0 0"/>
                <a:gd name="G2" fmla="+- 21600 0 0"/>
                <a:gd name="T0" fmla="*/ 0 w 23422"/>
                <a:gd name="T1" fmla="*/ 308 h 21600"/>
                <a:gd name="T2" fmla="*/ 23422 w 23422"/>
                <a:gd name="T3" fmla="*/ 12933 h 21600"/>
                <a:gd name="T4" fmla="*/ 3637 w 2342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22" h="21600" fill="none" extrusionOk="0">
                  <a:moveTo>
                    <a:pt x="0" y="308"/>
                  </a:moveTo>
                  <a:cubicBezTo>
                    <a:pt x="1201" y="103"/>
                    <a:pt x="2418" y="-1"/>
                    <a:pt x="3637" y="0"/>
                  </a:cubicBezTo>
                  <a:cubicBezTo>
                    <a:pt x="12214" y="0"/>
                    <a:pt x="19980" y="5075"/>
                    <a:pt x="23421" y="12933"/>
                  </a:cubicBezTo>
                </a:path>
                <a:path w="23422" h="21600" stroke="0" extrusionOk="0">
                  <a:moveTo>
                    <a:pt x="0" y="308"/>
                  </a:moveTo>
                  <a:cubicBezTo>
                    <a:pt x="1201" y="103"/>
                    <a:pt x="2418" y="-1"/>
                    <a:pt x="3637" y="0"/>
                  </a:cubicBezTo>
                  <a:cubicBezTo>
                    <a:pt x="12214" y="0"/>
                    <a:pt x="19980" y="5075"/>
                    <a:pt x="23421" y="12933"/>
                  </a:cubicBezTo>
                  <a:lnTo>
                    <a:pt x="3637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59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604314" y="3480925"/>
              <a:ext cx="823458" cy="36195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59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7543619" y="2865230"/>
              <a:ext cx="1038824" cy="42545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59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7505303" y="3463926"/>
              <a:ext cx="1165509" cy="44767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441855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13" name="Rectangle 118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41396" y="3405306"/>
            <a:ext cx="7357535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We are 95% confident that the mean rent per month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for the population of one-bedroom apartments within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half-mile of campus is between $720.70 and $779.30.</a:t>
            </a:r>
          </a:p>
        </p:txBody>
      </p:sp>
      <p:sp>
        <p:nvSpPr>
          <p:cNvPr id="151714" name="Rectangle 118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1" y="1160405"/>
            <a:ext cx="10337562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Interval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181557" y="1539112"/>
                <a:ext cx="1799403" cy="79380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 ±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.025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57" y="1539112"/>
                <a:ext cx="1799403" cy="7938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036822" y="2457491"/>
                <a:ext cx="4073615" cy="6435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750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2.131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55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16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  = 750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29.30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22" y="2457491"/>
                <a:ext cx="4073615" cy="643574"/>
              </a:xfrm>
              <a:prstGeom prst="rect">
                <a:avLst/>
              </a:prstGeom>
              <a:blipFill rotWithShape="1">
                <a:blip r:embed="rId11"/>
                <a:stretch>
                  <a:fillRect r="-150" b="-66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28</a:t>
            </a:fld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9606" y="554402"/>
            <a:ext cx="10337562" cy="699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Unknown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5997" y="1156957"/>
            <a:ext cx="10514922" cy="615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Adequate Sample Size</a:t>
            </a:r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71743" y="2945502"/>
            <a:ext cx="9499333" cy="102646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population distribution is highly skewed or contains outliers, a sample size of 50 or more is recommended.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454851" y="1641184"/>
                <a:ext cx="9881493" cy="140403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anchor="ctr"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Usually, a sample size of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30 is adequate when using the expression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  <m:r>
                          <a:rPr lang="en-US" sz="24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sz="24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to develop an interval estimate of a population mean.</a:t>
                </a: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54851" y="1641184"/>
                <a:ext cx="9881493" cy="1404036"/>
              </a:xfrm>
              <a:prstGeom prst="rect">
                <a:avLst/>
              </a:prstGeom>
              <a:blipFill>
                <a:blip r:embed="rId11"/>
                <a:stretch>
                  <a:fillRect l="-677"/>
                </a:stretch>
              </a:blip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9606" y="554402"/>
            <a:ext cx="10337562" cy="699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Unknown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49AA07D-5D3D-4A22-B689-4E66979B70E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4218" y="3811945"/>
            <a:ext cx="9881493" cy="98390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population is not normally distributed but is roughly symmetric, a sample size as small as 15 will suffice.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D24CF9F-F882-4DD8-BAF2-2FB42724A39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44218" y="4664866"/>
            <a:ext cx="9578009" cy="10796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the population is believed to be at least approximately normal, a sample size of less than 15 can be used.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7868" y="1115955"/>
            <a:ext cx="9982842" cy="990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point estimator cannot be expected to provide the exact value of the population parameter.</a:t>
            </a:r>
          </a:p>
        </p:txBody>
      </p:sp>
      <p:sp>
        <p:nvSpPr>
          <p:cNvPr id="161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7868" y="2084928"/>
            <a:ext cx="9982842" cy="1847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An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interval estimate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can be computed by adding and subtracting a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margin of error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to the point estimate.</a:t>
            </a:r>
          </a:p>
          <a:p>
            <a:pPr algn="l"/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algn="l"/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79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84391" y="3056478"/>
            <a:ext cx="7195754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799" name="Text Box 7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548351" y="2984179"/>
                <a:ext cx="4409540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Point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estimate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Margin of error</a:t>
                </a:r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179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48351" y="2984179"/>
                <a:ext cx="4409540" cy="461665"/>
              </a:xfrm>
              <a:prstGeom prst="rect">
                <a:avLst/>
              </a:prstGeom>
              <a:blipFill>
                <a:blip r:embed="rId12"/>
                <a:stretch>
                  <a:fillRect l="-1521" t="-10667" r="-1521" b="-30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80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47868" y="3392157"/>
            <a:ext cx="10008179" cy="109332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The purpose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an interval estimate is to provide information about how close the 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point estimate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is to the value of the parameter.</a:t>
            </a:r>
          </a:p>
        </p:txBody>
      </p:sp>
      <p:sp>
        <p:nvSpPr>
          <p:cNvPr id="161803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8973" y="575589"/>
            <a:ext cx="10337562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Margin </a:t>
            </a:r>
            <a:r>
              <a:rPr lang="en-US" sz="3200">
                <a:effectLst/>
                <a:latin typeface="+mn-lt"/>
                <a:cs typeface="Arial" panose="020B0604020202020204" pitchFamily="34" charset="0"/>
              </a:rPr>
              <a:t>of error and 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the Interval Estimate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2888" y="735511"/>
            <a:ext cx="10337562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Summary of Interval Estimation Procedures</a:t>
            </a:r>
          </a:p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for a Population Mean</a:t>
            </a:r>
          </a:p>
        </p:txBody>
      </p:sp>
      <p:sp>
        <p:nvSpPr>
          <p:cNvPr id="92163" name="AutoShap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65797" y="1219200"/>
            <a:ext cx="6030245" cy="2133600"/>
          </a:xfrm>
          <a:prstGeom prst="flowChartDecision">
            <a:avLst/>
          </a:prstGeom>
          <a:solidFill>
            <a:schemeClr val="bg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the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 standard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deviation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be assumed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known ?</a:t>
            </a:r>
          </a:p>
          <a:p>
            <a:endParaRPr lang="en-US" sz="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3" name="Text Box 3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66151" y="1703204"/>
            <a:ext cx="644472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92196" name="Text Box 3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14458" y="1703204"/>
            <a:ext cx="545342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92206" name="AutoShape 46"/>
          <p:cNvCxnSpPr>
            <a:cxnSpLocks noChangeShapeType="1"/>
            <a:stCxn id="92163" idx="1"/>
            <a:endCxn id="92222" idx="0"/>
          </p:cNvCxnSpPr>
          <p:nvPr>
            <p:custDataLst>
              <p:tags r:id="rId6"/>
            </p:custDataLst>
          </p:nvPr>
        </p:nvCxnSpPr>
        <p:spPr bwMode="auto">
          <a:xfrm rot="10800000" flipV="1">
            <a:off x="2622397" y="2286000"/>
            <a:ext cx="443401" cy="22669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</p:cxnSp>
      <p:cxnSp>
        <p:nvCxnSpPr>
          <p:cNvPr id="92207" name="AutoShape 47"/>
          <p:cNvCxnSpPr>
            <a:cxnSpLocks noChangeShapeType="1"/>
            <a:stCxn id="92163" idx="3"/>
            <a:endCxn id="92167" idx="0"/>
          </p:cNvCxnSpPr>
          <p:nvPr>
            <p:custDataLst>
              <p:tags r:id="rId7"/>
            </p:custDataLst>
          </p:nvPr>
        </p:nvCxnSpPr>
        <p:spPr bwMode="auto">
          <a:xfrm>
            <a:off x="9096042" y="2286000"/>
            <a:ext cx="443400" cy="7048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</p:cxnSp>
      <p:cxnSp>
        <p:nvCxnSpPr>
          <p:cNvPr id="92221" name="AutoShape 61"/>
          <p:cNvCxnSpPr>
            <a:cxnSpLocks noChangeShapeType="1"/>
            <a:stCxn id="92167" idx="2"/>
            <a:endCxn id="92184" idx="0"/>
          </p:cNvCxnSpPr>
          <p:nvPr/>
        </p:nvCxnSpPr>
        <p:spPr bwMode="auto">
          <a:xfrm>
            <a:off x="9539442" y="4267200"/>
            <a:ext cx="0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92223" name="Text Box 6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59361" y="4924190"/>
            <a:ext cx="1483098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92224" name="Text Box 6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1824" y="4900613"/>
            <a:ext cx="1826141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92167" name="Rectangle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51823" y="2990850"/>
            <a:ext cx="3775237" cy="1276350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sample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  <a:p>
            <a:r>
              <a:rPr lang="en-US" sz="2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to estimate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2222" name="Rectangle 6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40172" y="4552950"/>
            <a:ext cx="2964448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endParaRPr lang="en-US" sz="4800" dirty="0">
              <a:effectLst/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721316" y="5002214"/>
                <a:ext cx="1802160" cy="79143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±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95" y="5002213"/>
                <a:ext cx="1802160" cy="79143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4" name="Rectangle 2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057218" y="4552950"/>
            <a:ext cx="2964448" cy="1371600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endParaRPr lang="en-US" sz="4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8706252" y="5014914"/>
                <a:ext cx="1767728" cy="79380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 ±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56" y="5014913"/>
                <a:ext cx="1790938" cy="79380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7869" y="1110654"/>
            <a:ext cx="9809705" cy="609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Let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the desired margin of error.</a:t>
            </a:r>
          </a:p>
        </p:txBody>
      </p:sp>
      <p:sp>
        <p:nvSpPr>
          <p:cNvPr id="1536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7869" y="1649199"/>
            <a:ext cx="9809705" cy="990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the amount added to and subtracted from the point estimate to obtain an interval estimate.</a:t>
            </a:r>
          </a:p>
        </p:txBody>
      </p:sp>
      <p:sp>
        <p:nvSpPr>
          <p:cNvPr id="15360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89856" y="590089"/>
            <a:ext cx="10337562" cy="633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Sample Size for an Interval Estimate of a Population Mean</a:t>
            </a:r>
          </a:p>
        </p:txBody>
      </p:sp>
      <p:sp>
        <p:nvSpPr>
          <p:cNvPr id="15360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7869" y="2593115"/>
            <a:ext cx="9809705" cy="94923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a desired margin of error is selected prior to sampling, the sample size necessary to satisfy the margin of error can be determined.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3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5921" y="1167028"/>
            <a:ext cx="7043731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Margin </a:t>
            </a:r>
            <a:r>
              <a:rPr lang="en-US" sz="28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error</a:t>
            </a: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95244" name="Rectangle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1" y="3052978"/>
            <a:ext cx="810789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Necessary Sample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010577" y="1469463"/>
                <a:ext cx="2140779" cy="90781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77" y="1469463"/>
                <a:ext cx="2140779" cy="90781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166300" y="3411131"/>
                <a:ext cx="1834605" cy="84638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00" y="3411131"/>
                <a:ext cx="1834605" cy="846386"/>
              </a:xfrm>
              <a:prstGeom prst="rect">
                <a:avLst/>
              </a:prstGeom>
              <a:blipFill rotWithShape="1">
                <a:blip r:embed="rId11"/>
                <a:stretch>
                  <a:fillRect l="-6312" b="-869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9856" y="590089"/>
            <a:ext cx="10337562" cy="633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Sample Size for an Interval Estimate of a Population Mean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7869" y="1121287"/>
            <a:ext cx="9809705" cy="965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Necessary Sample Size equation requires a value for the population standard deviation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214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7869" y="2002732"/>
            <a:ext cx="9809705" cy="990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is unknown, a preliminary or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planning value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for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can be used in the equation.</a:t>
            </a:r>
          </a:p>
        </p:txBody>
      </p:sp>
      <p:sp>
        <p:nvSpPr>
          <p:cNvPr id="214024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36372" y="2921591"/>
            <a:ext cx="9894162" cy="927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457200" indent="-457200"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1.  Use the estimate of the population standard deviation computed in a previous study.</a:t>
            </a:r>
          </a:p>
        </p:txBody>
      </p:sp>
      <p:sp>
        <p:nvSpPr>
          <p:cNvPr id="214025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36372" y="3776950"/>
            <a:ext cx="9688141" cy="927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457200" indent="-457200"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2.  Use a pilot study to select a 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preliminary sample and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use the sample standard deviation from the study.</a:t>
            </a:r>
          </a:p>
        </p:txBody>
      </p:sp>
      <p:sp>
        <p:nvSpPr>
          <p:cNvPr id="214026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6372" y="4570524"/>
            <a:ext cx="9911053" cy="609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3.  Use judgment or a “best guess” for the value 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</a:t>
            </a:r>
            <a:r>
              <a:rPr lang="en-US" sz="2400" i="1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89856" y="590089"/>
            <a:ext cx="10337562" cy="633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Sample Size for an Interval Estimate of a Population Mean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01169" y="1707349"/>
            <a:ext cx="9751528" cy="1127811"/>
          </a:xfrm>
          <a:noFill/>
          <a:ln/>
        </p:spPr>
        <p:txBody>
          <a:bodyPr>
            <a:normAutofit/>
          </a:bodyPr>
          <a:lstStyle/>
          <a:p>
            <a:pPr marL="0" indent="346075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Recall that Discount Sounds is evaluating a potential location for a new retail outlet, based in part, on the mean annual income of the individuals in the marketing area of the new location.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34</a:t>
            </a:fld>
            <a:endParaRPr lang="en-US"/>
          </a:p>
        </p:txBody>
      </p:sp>
      <p:sp>
        <p:nvSpPr>
          <p:cNvPr id="21596" name="Rectangle 9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5997" y="1156957"/>
            <a:ext cx="8031881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6075" indent="-34607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Discount Sounds</a:t>
            </a:r>
          </a:p>
        </p:txBody>
      </p:sp>
      <p:sp>
        <p:nvSpPr>
          <p:cNvPr id="21597" name="Rectangle 9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01169" y="2801255"/>
            <a:ext cx="9632834" cy="11460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46075"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Suppose that Discount Sounds’ management team wants an estimate of the population mean such that there is a .95 probability that the sampling error is $500 or less.</a:t>
            </a:r>
          </a:p>
        </p:txBody>
      </p:sp>
      <p:sp>
        <p:nvSpPr>
          <p:cNvPr id="21598" name="Rectangle 9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01168" y="3870104"/>
            <a:ext cx="9965951" cy="4040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indent="346075"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How large a sample size is needed to meet the required precision?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9856" y="590089"/>
            <a:ext cx="10337562" cy="633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Sample Size for an Interval Estimate of a Population Mean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2138" y="2224089"/>
            <a:ext cx="10920317" cy="585787"/>
          </a:xfrm>
          <a:noFill/>
          <a:ln/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At 95% confidence, </a:t>
            </a:r>
            <a:r>
              <a:rPr lang="en-US" i="1" dirty="0"/>
              <a:t>z</a:t>
            </a:r>
            <a:r>
              <a:rPr lang="en-US" baseline="-25000" dirty="0"/>
              <a:t>.025</a:t>
            </a:r>
            <a:r>
              <a:rPr lang="en-US" dirty="0"/>
              <a:t> = 1.96.  Recall that </a:t>
            </a:r>
            <a:r>
              <a:rPr lang="en-US" i="1" dirty="0">
                <a:latin typeface="Symbol" panose="05050102010706020507" pitchFamily="18" charset="2"/>
              </a:rPr>
              <a:t></a:t>
            </a:r>
            <a:r>
              <a:rPr lang="en-US" i="1" dirty="0"/>
              <a:t> </a:t>
            </a:r>
            <a:r>
              <a:rPr lang="en-US" dirty="0"/>
              <a:t>= 4,500.</a:t>
            </a:r>
          </a:p>
        </p:txBody>
      </p:sp>
      <p:sp>
        <p:nvSpPr>
          <p:cNvPr id="22622" name="Rectangle 9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88118" y="3705480"/>
            <a:ext cx="6799609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sample of size 312 is needed to reach a desired precision of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$500 at 95% confidence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626" name="Oval 9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61031" y="3054350"/>
            <a:ext cx="974040" cy="4191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45472" y="2789018"/>
                <a:ext cx="5283561" cy="99854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(1.96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(4,500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(500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=311.17⋍  312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72" y="2789018"/>
                <a:ext cx="5283561" cy="9985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696021" y="1237820"/>
                <a:ext cx="2769797" cy="79143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=500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21" y="1237820"/>
                <a:ext cx="2769797" cy="79143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89856" y="590089"/>
            <a:ext cx="10337562" cy="6332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Sample Size for an Interval Estimate of a Population Mean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1037" y="1246319"/>
            <a:ext cx="9982842" cy="72903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general form of an interval estimate of a population proportion is: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7408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Proportion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09020" y="2171700"/>
            <a:ext cx="4637161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793573" y="1878476"/>
                <a:ext cx="2569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Margin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of error</a:t>
                </a:r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4793573" y="1878476"/>
                <a:ext cx="2569358" cy="461665"/>
              </a:xfrm>
              <a:prstGeom prst="rect">
                <a:avLst/>
              </a:prstGeom>
              <a:blipFill>
                <a:blip r:embed="rId10"/>
                <a:stretch>
                  <a:fillRect t="-10526" r="-284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8418" name="Rectangle 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947869" y="1110654"/>
                <a:ext cx="9809705" cy="98596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anchor="ctr"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plays a key role in computing the margin of error for this interval estimate.</a:t>
                </a:r>
              </a:p>
            </p:txBody>
          </p:sp>
        </mc:Choice>
        <mc:Fallback xmlns="">
          <p:sp>
            <p:nvSpPr>
              <p:cNvPr id="18841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869" y="1110654"/>
                <a:ext cx="9809705" cy="985966"/>
              </a:xfrm>
              <a:prstGeom prst="rect">
                <a:avLst/>
              </a:prstGeom>
              <a:blipFill rotWithShape="1">
                <a:blip r:embed="rId8"/>
                <a:stretch>
                  <a:fillRect l="-682" b="-4819"/>
                </a:stretch>
              </a:blip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20" name="Rectangle 4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947869" y="2016804"/>
                <a:ext cx="9809705" cy="10930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anchor="ctr"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can be approximated by a normal distribution whenever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&gt;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5 and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(1 –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)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&gt;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5.</a:t>
                </a:r>
              </a:p>
            </p:txBody>
          </p:sp>
        </mc:Choice>
        <mc:Fallback xmlns="">
          <p:sp>
            <p:nvSpPr>
              <p:cNvPr id="18842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869" y="2016804"/>
                <a:ext cx="9809705" cy="1093058"/>
              </a:xfrm>
              <a:prstGeom prst="rect">
                <a:avLst/>
              </a:prstGeom>
              <a:blipFill rotWithShape="1">
                <a:blip r:embed="rId9"/>
                <a:stretch>
                  <a:fillRect l="-682"/>
                </a:stretch>
              </a:blipFill>
              <a:ln w="63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reeform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32141" y="1835150"/>
            <a:ext cx="4373905" cy="3055938"/>
          </a:xfrm>
          <a:custGeom>
            <a:avLst/>
            <a:gdLst/>
            <a:ahLst/>
            <a:cxnLst>
              <a:cxn ang="0">
                <a:pos x="1318" y="18"/>
              </a:cxn>
              <a:cxn ang="0">
                <a:pos x="1234" y="108"/>
              </a:cxn>
              <a:cxn ang="0">
                <a:pos x="1176" y="208"/>
              </a:cxn>
              <a:cxn ang="0">
                <a:pos x="1114" y="334"/>
              </a:cxn>
              <a:cxn ang="0">
                <a:pos x="1068" y="438"/>
              </a:cxn>
              <a:cxn ang="0">
                <a:pos x="1030" y="542"/>
              </a:cxn>
              <a:cxn ang="0">
                <a:pos x="996" y="649"/>
              </a:cxn>
              <a:cxn ang="0">
                <a:pos x="962" y="755"/>
              </a:cxn>
              <a:cxn ang="0">
                <a:pos x="930" y="861"/>
              </a:cxn>
              <a:cxn ang="0">
                <a:pos x="901" y="975"/>
              </a:cxn>
              <a:cxn ang="0">
                <a:pos x="869" y="1082"/>
              </a:cxn>
              <a:cxn ang="0">
                <a:pos x="825" y="1195"/>
              </a:cxn>
              <a:cxn ang="0">
                <a:pos x="786" y="1293"/>
              </a:cxn>
              <a:cxn ang="0">
                <a:pos x="732" y="1399"/>
              </a:cxn>
              <a:cxn ang="0">
                <a:pos x="662" y="1513"/>
              </a:cxn>
              <a:cxn ang="0">
                <a:pos x="587" y="1600"/>
              </a:cxn>
              <a:cxn ang="0">
                <a:pos x="490" y="1683"/>
              </a:cxn>
              <a:cxn ang="0">
                <a:pos x="388" y="1743"/>
              </a:cxn>
              <a:cxn ang="0">
                <a:pos x="295" y="1787"/>
              </a:cxn>
              <a:cxn ang="0">
                <a:pos x="193" y="1826"/>
              </a:cxn>
              <a:cxn ang="0">
                <a:pos x="79" y="1865"/>
              </a:cxn>
              <a:cxn ang="0">
                <a:pos x="6" y="1883"/>
              </a:cxn>
              <a:cxn ang="0">
                <a:pos x="2774" y="1922"/>
              </a:cxn>
              <a:cxn ang="0">
                <a:pos x="2726" y="1877"/>
              </a:cxn>
              <a:cxn ang="0">
                <a:pos x="2622" y="1845"/>
              </a:cxn>
              <a:cxn ang="0">
                <a:pos x="2510" y="1803"/>
              </a:cxn>
              <a:cxn ang="0">
                <a:pos x="2396" y="1755"/>
              </a:cxn>
              <a:cxn ang="0">
                <a:pos x="2278" y="1693"/>
              </a:cxn>
              <a:cxn ang="0">
                <a:pos x="2220" y="1655"/>
              </a:cxn>
              <a:cxn ang="0">
                <a:pos x="2156" y="1589"/>
              </a:cxn>
              <a:cxn ang="0">
                <a:pos x="2082" y="1503"/>
              </a:cxn>
              <a:cxn ang="0">
                <a:pos x="2022" y="1398"/>
              </a:cxn>
              <a:cxn ang="0">
                <a:pos x="1970" y="1298"/>
              </a:cxn>
              <a:cxn ang="0">
                <a:pos x="1928" y="1200"/>
              </a:cxn>
              <a:cxn ang="0">
                <a:pos x="1892" y="1100"/>
              </a:cxn>
              <a:cxn ang="0">
                <a:pos x="1862" y="1010"/>
              </a:cxn>
              <a:cxn ang="0">
                <a:pos x="1830" y="900"/>
              </a:cxn>
              <a:cxn ang="0">
                <a:pos x="1798" y="782"/>
              </a:cxn>
              <a:cxn ang="0">
                <a:pos x="1760" y="656"/>
              </a:cxn>
              <a:cxn ang="0">
                <a:pos x="1712" y="524"/>
              </a:cxn>
              <a:cxn ang="0">
                <a:pos x="1670" y="410"/>
              </a:cxn>
              <a:cxn ang="0">
                <a:pos x="1632" y="328"/>
              </a:cxn>
              <a:cxn ang="0">
                <a:pos x="1590" y="232"/>
              </a:cxn>
              <a:cxn ang="0">
                <a:pos x="1546" y="156"/>
              </a:cxn>
              <a:cxn ang="0">
                <a:pos x="1570" y="194"/>
              </a:cxn>
              <a:cxn ang="0">
                <a:pos x="1550" y="156"/>
              </a:cxn>
              <a:cxn ang="0">
                <a:pos x="1476" y="56"/>
              </a:cxn>
              <a:cxn ang="0">
                <a:pos x="1413" y="8"/>
              </a:cxn>
            </a:cxnLst>
            <a:rect l="0" t="0" r="r" b="b"/>
            <a:pathLst>
              <a:path w="2774" h="1925">
                <a:moveTo>
                  <a:pt x="1390" y="0"/>
                </a:moveTo>
                <a:lnTo>
                  <a:pt x="1350" y="0"/>
                </a:lnTo>
                <a:lnTo>
                  <a:pt x="1318" y="18"/>
                </a:lnTo>
                <a:lnTo>
                  <a:pt x="1289" y="40"/>
                </a:lnTo>
                <a:lnTo>
                  <a:pt x="1261" y="70"/>
                </a:lnTo>
                <a:lnTo>
                  <a:pt x="1234" y="108"/>
                </a:lnTo>
                <a:lnTo>
                  <a:pt x="1211" y="144"/>
                </a:lnTo>
                <a:lnTo>
                  <a:pt x="1193" y="173"/>
                </a:lnTo>
                <a:lnTo>
                  <a:pt x="1176" y="208"/>
                </a:lnTo>
                <a:lnTo>
                  <a:pt x="1152" y="256"/>
                </a:lnTo>
                <a:lnTo>
                  <a:pt x="1132" y="296"/>
                </a:lnTo>
                <a:lnTo>
                  <a:pt x="1114" y="334"/>
                </a:lnTo>
                <a:lnTo>
                  <a:pt x="1094" y="378"/>
                </a:lnTo>
                <a:lnTo>
                  <a:pt x="1082" y="410"/>
                </a:lnTo>
                <a:lnTo>
                  <a:pt x="1068" y="438"/>
                </a:lnTo>
                <a:lnTo>
                  <a:pt x="1052" y="482"/>
                </a:lnTo>
                <a:lnTo>
                  <a:pt x="1040" y="514"/>
                </a:lnTo>
                <a:lnTo>
                  <a:pt x="1030" y="542"/>
                </a:lnTo>
                <a:lnTo>
                  <a:pt x="1022" y="570"/>
                </a:lnTo>
                <a:lnTo>
                  <a:pt x="1008" y="606"/>
                </a:lnTo>
                <a:lnTo>
                  <a:pt x="996" y="649"/>
                </a:lnTo>
                <a:lnTo>
                  <a:pt x="984" y="688"/>
                </a:lnTo>
                <a:lnTo>
                  <a:pt x="972" y="724"/>
                </a:lnTo>
                <a:lnTo>
                  <a:pt x="962" y="755"/>
                </a:lnTo>
                <a:lnTo>
                  <a:pt x="949" y="786"/>
                </a:lnTo>
                <a:lnTo>
                  <a:pt x="940" y="829"/>
                </a:lnTo>
                <a:lnTo>
                  <a:pt x="930" y="861"/>
                </a:lnTo>
                <a:lnTo>
                  <a:pt x="922" y="902"/>
                </a:lnTo>
                <a:lnTo>
                  <a:pt x="908" y="942"/>
                </a:lnTo>
                <a:lnTo>
                  <a:pt x="901" y="975"/>
                </a:lnTo>
                <a:lnTo>
                  <a:pt x="891" y="1007"/>
                </a:lnTo>
                <a:lnTo>
                  <a:pt x="883" y="1041"/>
                </a:lnTo>
                <a:lnTo>
                  <a:pt x="869" y="1082"/>
                </a:lnTo>
                <a:lnTo>
                  <a:pt x="852" y="1123"/>
                </a:lnTo>
                <a:lnTo>
                  <a:pt x="836" y="1168"/>
                </a:lnTo>
                <a:lnTo>
                  <a:pt x="825" y="1195"/>
                </a:lnTo>
                <a:lnTo>
                  <a:pt x="816" y="1223"/>
                </a:lnTo>
                <a:lnTo>
                  <a:pt x="800" y="1263"/>
                </a:lnTo>
                <a:lnTo>
                  <a:pt x="786" y="1293"/>
                </a:lnTo>
                <a:lnTo>
                  <a:pt x="768" y="1331"/>
                </a:lnTo>
                <a:lnTo>
                  <a:pt x="750" y="1367"/>
                </a:lnTo>
                <a:lnTo>
                  <a:pt x="732" y="1399"/>
                </a:lnTo>
                <a:lnTo>
                  <a:pt x="708" y="1437"/>
                </a:lnTo>
                <a:lnTo>
                  <a:pt x="686" y="1477"/>
                </a:lnTo>
                <a:lnTo>
                  <a:pt x="662" y="1513"/>
                </a:lnTo>
                <a:lnTo>
                  <a:pt x="634" y="1551"/>
                </a:lnTo>
                <a:lnTo>
                  <a:pt x="614" y="1573"/>
                </a:lnTo>
                <a:lnTo>
                  <a:pt x="587" y="1600"/>
                </a:lnTo>
                <a:lnTo>
                  <a:pt x="558" y="1633"/>
                </a:lnTo>
                <a:lnTo>
                  <a:pt x="536" y="1653"/>
                </a:lnTo>
                <a:lnTo>
                  <a:pt x="490" y="1683"/>
                </a:lnTo>
                <a:lnTo>
                  <a:pt x="452" y="1706"/>
                </a:lnTo>
                <a:lnTo>
                  <a:pt x="416" y="1723"/>
                </a:lnTo>
                <a:lnTo>
                  <a:pt x="388" y="1743"/>
                </a:lnTo>
                <a:lnTo>
                  <a:pt x="357" y="1759"/>
                </a:lnTo>
                <a:lnTo>
                  <a:pt x="327" y="1772"/>
                </a:lnTo>
                <a:lnTo>
                  <a:pt x="295" y="1787"/>
                </a:lnTo>
                <a:lnTo>
                  <a:pt x="263" y="1799"/>
                </a:lnTo>
                <a:lnTo>
                  <a:pt x="231" y="1808"/>
                </a:lnTo>
                <a:lnTo>
                  <a:pt x="193" y="1826"/>
                </a:lnTo>
                <a:lnTo>
                  <a:pt x="158" y="1838"/>
                </a:lnTo>
                <a:lnTo>
                  <a:pt x="117" y="1853"/>
                </a:lnTo>
                <a:lnTo>
                  <a:pt x="79" y="1865"/>
                </a:lnTo>
                <a:lnTo>
                  <a:pt x="44" y="1874"/>
                </a:lnTo>
                <a:lnTo>
                  <a:pt x="29" y="1877"/>
                </a:lnTo>
                <a:lnTo>
                  <a:pt x="6" y="1883"/>
                </a:lnTo>
                <a:lnTo>
                  <a:pt x="3" y="1907"/>
                </a:lnTo>
                <a:lnTo>
                  <a:pt x="0" y="1925"/>
                </a:lnTo>
                <a:lnTo>
                  <a:pt x="2774" y="1922"/>
                </a:lnTo>
                <a:lnTo>
                  <a:pt x="2772" y="1891"/>
                </a:lnTo>
                <a:lnTo>
                  <a:pt x="2750" y="1881"/>
                </a:lnTo>
                <a:lnTo>
                  <a:pt x="2726" y="1877"/>
                </a:lnTo>
                <a:lnTo>
                  <a:pt x="2684" y="1865"/>
                </a:lnTo>
                <a:lnTo>
                  <a:pt x="2654" y="1855"/>
                </a:lnTo>
                <a:lnTo>
                  <a:pt x="2622" y="1845"/>
                </a:lnTo>
                <a:lnTo>
                  <a:pt x="2596" y="1835"/>
                </a:lnTo>
                <a:lnTo>
                  <a:pt x="2558" y="1825"/>
                </a:lnTo>
                <a:lnTo>
                  <a:pt x="2510" y="1803"/>
                </a:lnTo>
                <a:lnTo>
                  <a:pt x="2468" y="1789"/>
                </a:lnTo>
                <a:lnTo>
                  <a:pt x="2432" y="1775"/>
                </a:lnTo>
                <a:lnTo>
                  <a:pt x="2396" y="1755"/>
                </a:lnTo>
                <a:lnTo>
                  <a:pt x="2362" y="1737"/>
                </a:lnTo>
                <a:lnTo>
                  <a:pt x="2316" y="1715"/>
                </a:lnTo>
                <a:lnTo>
                  <a:pt x="2278" y="1693"/>
                </a:lnTo>
                <a:lnTo>
                  <a:pt x="2258" y="1681"/>
                </a:lnTo>
                <a:lnTo>
                  <a:pt x="2240" y="1671"/>
                </a:lnTo>
                <a:lnTo>
                  <a:pt x="2220" y="1655"/>
                </a:lnTo>
                <a:lnTo>
                  <a:pt x="2206" y="1643"/>
                </a:lnTo>
                <a:lnTo>
                  <a:pt x="2181" y="1615"/>
                </a:lnTo>
                <a:lnTo>
                  <a:pt x="2156" y="1589"/>
                </a:lnTo>
                <a:lnTo>
                  <a:pt x="2129" y="1563"/>
                </a:lnTo>
                <a:lnTo>
                  <a:pt x="2105" y="1531"/>
                </a:lnTo>
                <a:lnTo>
                  <a:pt x="2082" y="1503"/>
                </a:lnTo>
                <a:lnTo>
                  <a:pt x="2057" y="1461"/>
                </a:lnTo>
                <a:lnTo>
                  <a:pt x="2039" y="1432"/>
                </a:lnTo>
                <a:lnTo>
                  <a:pt x="2022" y="1398"/>
                </a:lnTo>
                <a:lnTo>
                  <a:pt x="2004" y="1364"/>
                </a:lnTo>
                <a:lnTo>
                  <a:pt x="1986" y="1332"/>
                </a:lnTo>
                <a:lnTo>
                  <a:pt x="1970" y="1298"/>
                </a:lnTo>
                <a:lnTo>
                  <a:pt x="1956" y="1270"/>
                </a:lnTo>
                <a:lnTo>
                  <a:pt x="1944" y="1240"/>
                </a:lnTo>
                <a:lnTo>
                  <a:pt x="1928" y="1200"/>
                </a:lnTo>
                <a:lnTo>
                  <a:pt x="1914" y="1158"/>
                </a:lnTo>
                <a:lnTo>
                  <a:pt x="1904" y="1132"/>
                </a:lnTo>
                <a:lnTo>
                  <a:pt x="1892" y="1100"/>
                </a:lnTo>
                <a:lnTo>
                  <a:pt x="1882" y="1072"/>
                </a:lnTo>
                <a:lnTo>
                  <a:pt x="1872" y="1044"/>
                </a:lnTo>
                <a:lnTo>
                  <a:pt x="1862" y="1010"/>
                </a:lnTo>
                <a:lnTo>
                  <a:pt x="1852" y="976"/>
                </a:lnTo>
                <a:lnTo>
                  <a:pt x="1840" y="932"/>
                </a:lnTo>
                <a:lnTo>
                  <a:pt x="1830" y="900"/>
                </a:lnTo>
                <a:lnTo>
                  <a:pt x="1818" y="854"/>
                </a:lnTo>
                <a:lnTo>
                  <a:pt x="1808" y="818"/>
                </a:lnTo>
                <a:lnTo>
                  <a:pt x="1798" y="782"/>
                </a:lnTo>
                <a:lnTo>
                  <a:pt x="1788" y="744"/>
                </a:lnTo>
                <a:lnTo>
                  <a:pt x="1778" y="710"/>
                </a:lnTo>
                <a:lnTo>
                  <a:pt x="1760" y="656"/>
                </a:lnTo>
                <a:lnTo>
                  <a:pt x="1742" y="598"/>
                </a:lnTo>
                <a:lnTo>
                  <a:pt x="1726" y="560"/>
                </a:lnTo>
                <a:lnTo>
                  <a:pt x="1712" y="524"/>
                </a:lnTo>
                <a:lnTo>
                  <a:pt x="1702" y="494"/>
                </a:lnTo>
                <a:lnTo>
                  <a:pt x="1686" y="450"/>
                </a:lnTo>
                <a:lnTo>
                  <a:pt x="1670" y="410"/>
                </a:lnTo>
                <a:lnTo>
                  <a:pt x="1648" y="354"/>
                </a:lnTo>
                <a:lnTo>
                  <a:pt x="1660" y="384"/>
                </a:lnTo>
                <a:lnTo>
                  <a:pt x="1632" y="328"/>
                </a:lnTo>
                <a:lnTo>
                  <a:pt x="1622" y="298"/>
                </a:lnTo>
                <a:lnTo>
                  <a:pt x="1608" y="266"/>
                </a:lnTo>
                <a:lnTo>
                  <a:pt x="1590" y="232"/>
                </a:lnTo>
                <a:lnTo>
                  <a:pt x="1559" y="178"/>
                </a:lnTo>
                <a:lnTo>
                  <a:pt x="1560" y="178"/>
                </a:lnTo>
                <a:lnTo>
                  <a:pt x="1546" y="156"/>
                </a:lnTo>
                <a:lnTo>
                  <a:pt x="1530" y="128"/>
                </a:lnTo>
                <a:lnTo>
                  <a:pt x="1542" y="144"/>
                </a:lnTo>
                <a:lnTo>
                  <a:pt x="1570" y="194"/>
                </a:lnTo>
                <a:lnTo>
                  <a:pt x="1580" y="214"/>
                </a:lnTo>
                <a:lnTo>
                  <a:pt x="1554" y="169"/>
                </a:lnTo>
                <a:lnTo>
                  <a:pt x="1550" y="156"/>
                </a:lnTo>
                <a:lnTo>
                  <a:pt x="1518" y="110"/>
                </a:lnTo>
                <a:lnTo>
                  <a:pt x="1498" y="84"/>
                </a:lnTo>
                <a:lnTo>
                  <a:pt x="1476" y="56"/>
                </a:lnTo>
                <a:lnTo>
                  <a:pt x="1456" y="36"/>
                </a:lnTo>
                <a:lnTo>
                  <a:pt x="1434" y="22"/>
                </a:lnTo>
                <a:lnTo>
                  <a:pt x="1413" y="8"/>
                </a:lnTo>
                <a:lnTo>
                  <a:pt x="139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3" name="Freeform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97226" y="4776788"/>
            <a:ext cx="2111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24564" y="3724020"/>
            <a:ext cx="7101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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13824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50060" y="3699306"/>
            <a:ext cx="7101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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138250" name="Freeform 10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08172" y="4595814"/>
            <a:ext cx="736109" cy="295274"/>
          </a:xfrm>
          <a:custGeom>
            <a:avLst/>
            <a:gdLst/>
            <a:ahLst/>
            <a:cxnLst>
              <a:cxn ang="0">
                <a:pos x="427" y="27"/>
              </a:cxn>
              <a:cxn ang="0">
                <a:pos x="427" y="12"/>
              </a:cxn>
              <a:cxn ang="0">
                <a:pos x="426" y="44"/>
              </a:cxn>
              <a:cxn ang="0">
                <a:pos x="426" y="66"/>
              </a:cxn>
              <a:cxn ang="0">
                <a:pos x="426" y="86"/>
              </a:cxn>
              <a:cxn ang="0">
                <a:pos x="427" y="113"/>
              </a:cxn>
              <a:cxn ang="0">
                <a:pos x="426" y="137"/>
              </a:cxn>
              <a:cxn ang="0">
                <a:pos x="426" y="164"/>
              </a:cxn>
              <a:cxn ang="0">
                <a:pos x="426" y="183"/>
              </a:cxn>
              <a:cxn ang="0">
                <a:pos x="0" y="185"/>
              </a:cxn>
              <a:cxn ang="0">
                <a:pos x="1" y="167"/>
              </a:cxn>
              <a:cxn ang="0">
                <a:pos x="1" y="176"/>
              </a:cxn>
              <a:cxn ang="0">
                <a:pos x="1" y="156"/>
              </a:cxn>
              <a:cxn ang="0">
                <a:pos x="19" y="153"/>
              </a:cxn>
              <a:cxn ang="0">
                <a:pos x="43" y="144"/>
              </a:cxn>
              <a:cxn ang="0">
                <a:pos x="70" y="138"/>
              </a:cxn>
              <a:cxn ang="0">
                <a:pos x="94" y="129"/>
              </a:cxn>
              <a:cxn ang="0">
                <a:pos x="118" y="123"/>
              </a:cxn>
              <a:cxn ang="0">
                <a:pos x="142" y="117"/>
              </a:cxn>
              <a:cxn ang="0">
                <a:pos x="167" y="106"/>
              </a:cxn>
              <a:cxn ang="0">
                <a:pos x="191" y="98"/>
              </a:cxn>
              <a:cxn ang="0">
                <a:pos x="217" y="90"/>
              </a:cxn>
              <a:cxn ang="0">
                <a:pos x="241" y="81"/>
              </a:cxn>
              <a:cxn ang="0">
                <a:pos x="263" y="74"/>
              </a:cxn>
              <a:cxn ang="0">
                <a:pos x="283" y="63"/>
              </a:cxn>
              <a:cxn ang="0">
                <a:pos x="310" y="51"/>
              </a:cxn>
              <a:cxn ang="0">
                <a:pos x="335" y="42"/>
              </a:cxn>
              <a:cxn ang="0">
                <a:pos x="360" y="32"/>
              </a:cxn>
              <a:cxn ang="0">
                <a:pos x="381" y="21"/>
              </a:cxn>
              <a:cxn ang="0">
                <a:pos x="407" y="10"/>
              </a:cxn>
              <a:cxn ang="0">
                <a:pos x="427" y="0"/>
              </a:cxn>
              <a:cxn ang="0">
                <a:pos x="427" y="0"/>
              </a:cxn>
            </a:cxnLst>
            <a:rect l="0" t="0" r="r" b="b"/>
            <a:pathLst>
              <a:path w="427" h="185">
                <a:moveTo>
                  <a:pt x="427" y="27"/>
                </a:moveTo>
                <a:lnTo>
                  <a:pt x="427" y="12"/>
                </a:lnTo>
                <a:lnTo>
                  <a:pt x="426" y="44"/>
                </a:lnTo>
                <a:lnTo>
                  <a:pt x="426" y="66"/>
                </a:lnTo>
                <a:lnTo>
                  <a:pt x="426" y="86"/>
                </a:lnTo>
                <a:lnTo>
                  <a:pt x="427" y="113"/>
                </a:lnTo>
                <a:lnTo>
                  <a:pt x="426" y="137"/>
                </a:lnTo>
                <a:lnTo>
                  <a:pt x="426" y="164"/>
                </a:lnTo>
                <a:lnTo>
                  <a:pt x="426" y="183"/>
                </a:lnTo>
                <a:lnTo>
                  <a:pt x="0" y="185"/>
                </a:lnTo>
                <a:lnTo>
                  <a:pt x="1" y="167"/>
                </a:lnTo>
                <a:lnTo>
                  <a:pt x="1" y="176"/>
                </a:lnTo>
                <a:lnTo>
                  <a:pt x="1" y="156"/>
                </a:lnTo>
                <a:lnTo>
                  <a:pt x="19" y="153"/>
                </a:lnTo>
                <a:lnTo>
                  <a:pt x="43" y="144"/>
                </a:lnTo>
                <a:lnTo>
                  <a:pt x="70" y="138"/>
                </a:lnTo>
                <a:lnTo>
                  <a:pt x="94" y="129"/>
                </a:lnTo>
                <a:lnTo>
                  <a:pt x="118" y="123"/>
                </a:lnTo>
                <a:lnTo>
                  <a:pt x="142" y="117"/>
                </a:lnTo>
                <a:lnTo>
                  <a:pt x="167" y="106"/>
                </a:lnTo>
                <a:lnTo>
                  <a:pt x="191" y="98"/>
                </a:lnTo>
                <a:lnTo>
                  <a:pt x="217" y="90"/>
                </a:lnTo>
                <a:lnTo>
                  <a:pt x="241" y="81"/>
                </a:lnTo>
                <a:lnTo>
                  <a:pt x="263" y="74"/>
                </a:lnTo>
                <a:lnTo>
                  <a:pt x="283" y="63"/>
                </a:lnTo>
                <a:lnTo>
                  <a:pt x="310" y="51"/>
                </a:lnTo>
                <a:lnTo>
                  <a:pt x="335" y="42"/>
                </a:lnTo>
                <a:lnTo>
                  <a:pt x="360" y="32"/>
                </a:lnTo>
                <a:lnTo>
                  <a:pt x="381" y="21"/>
                </a:lnTo>
                <a:lnTo>
                  <a:pt x="407" y="10"/>
                </a:lnTo>
                <a:lnTo>
                  <a:pt x="427" y="0"/>
                </a:lnTo>
                <a:lnTo>
                  <a:pt x="427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1" name="Freeform 1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476129" y="4627565"/>
            <a:ext cx="728758" cy="26193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"/>
              </a:cxn>
              <a:cxn ang="0">
                <a:pos x="2" y="24"/>
              </a:cxn>
              <a:cxn ang="0">
                <a:pos x="2" y="52"/>
              </a:cxn>
              <a:cxn ang="0">
                <a:pos x="1" y="77"/>
              </a:cxn>
              <a:cxn ang="0">
                <a:pos x="1" y="99"/>
              </a:cxn>
              <a:cxn ang="0">
                <a:pos x="1" y="122"/>
              </a:cxn>
              <a:cxn ang="0">
                <a:pos x="1" y="144"/>
              </a:cxn>
              <a:cxn ang="0">
                <a:pos x="2" y="166"/>
              </a:cxn>
              <a:cxn ang="0">
                <a:pos x="398" y="165"/>
              </a:cxn>
              <a:cxn ang="0">
                <a:pos x="398" y="153"/>
              </a:cxn>
              <a:cxn ang="0">
                <a:pos x="396" y="138"/>
              </a:cxn>
              <a:cxn ang="0">
                <a:pos x="396" y="142"/>
              </a:cxn>
              <a:cxn ang="0">
                <a:pos x="388" y="136"/>
              </a:cxn>
              <a:cxn ang="0">
                <a:pos x="372" y="130"/>
              </a:cxn>
              <a:cxn ang="0">
                <a:pos x="350" y="124"/>
              </a:cxn>
              <a:cxn ang="0">
                <a:pos x="328" y="118"/>
              </a:cxn>
              <a:cxn ang="0">
                <a:pos x="308" y="112"/>
              </a:cxn>
              <a:cxn ang="0">
                <a:pos x="280" y="104"/>
              </a:cxn>
              <a:cxn ang="0">
                <a:pos x="258" y="96"/>
              </a:cxn>
              <a:cxn ang="0">
                <a:pos x="234" y="88"/>
              </a:cxn>
              <a:cxn ang="0">
                <a:pos x="208" y="80"/>
              </a:cxn>
              <a:cxn ang="0">
                <a:pos x="178" y="68"/>
              </a:cxn>
              <a:cxn ang="0">
                <a:pos x="148" y="58"/>
              </a:cxn>
              <a:cxn ang="0">
                <a:pos x="128" y="50"/>
              </a:cxn>
              <a:cxn ang="0">
                <a:pos x="111" y="43"/>
              </a:cxn>
              <a:cxn ang="0">
                <a:pos x="90" y="34"/>
              </a:cxn>
              <a:cxn ang="0">
                <a:pos x="64" y="24"/>
              </a:cxn>
              <a:cxn ang="0">
                <a:pos x="36" y="14"/>
              </a:cxn>
              <a:cxn ang="0">
                <a:pos x="15" y="4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98" h="166">
                <a:moveTo>
                  <a:pt x="0" y="0"/>
                </a:moveTo>
                <a:lnTo>
                  <a:pt x="3" y="2"/>
                </a:lnTo>
                <a:lnTo>
                  <a:pt x="2" y="24"/>
                </a:lnTo>
                <a:lnTo>
                  <a:pt x="2" y="52"/>
                </a:lnTo>
                <a:lnTo>
                  <a:pt x="1" y="77"/>
                </a:lnTo>
                <a:lnTo>
                  <a:pt x="1" y="99"/>
                </a:lnTo>
                <a:lnTo>
                  <a:pt x="1" y="122"/>
                </a:lnTo>
                <a:lnTo>
                  <a:pt x="1" y="144"/>
                </a:lnTo>
                <a:lnTo>
                  <a:pt x="2" y="166"/>
                </a:lnTo>
                <a:lnTo>
                  <a:pt x="398" y="165"/>
                </a:lnTo>
                <a:lnTo>
                  <a:pt x="398" y="153"/>
                </a:lnTo>
                <a:lnTo>
                  <a:pt x="396" y="138"/>
                </a:lnTo>
                <a:lnTo>
                  <a:pt x="396" y="142"/>
                </a:lnTo>
                <a:lnTo>
                  <a:pt x="388" y="136"/>
                </a:lnTo>
                <a:lnTo>
                  <a:pt x="372" y="130"/>
                </a:lnTo>
                <a:lnTo>
                  <a:pt x="350" y="124"/>
                </a:lnTo>
                <a:lnTo>
                  <a:pt x="328" y="118"/>
                </a:lnTo>
                <a:lnTo>
                  <a:pt x="308" y="112"/>
                </a:lnTo>
                <a:lnTo>
                  <a:pt x="280" y="104"/>
                </a:lnTo>
                <a:lnTo>
                  <a:pt x="258" y="96"/>
                </a:lnTo>
                <a:lnTo>
                  <a:pt x="234" y="88"/>
                </a:lnTo>
                <a:lnTo>
                  <a:pt x="208" y="80"/>
                </a:lnTo>
                <a:lnTo>
                  <a:pt x="178" y="68"/>
                </a:lnTo>
                <a:lnTo>
                  <a:pt x="148" y="58"/>
                </a:lnTo>
                <a:lnTo>
                  <a:pt x="128" y="50"/>
                </a:lnTo>
                <a:lnTo>
                  <a:pt x="111" y="43"/>
                </a:lnTo>
                <a:lnTo>
                  <a:pt x="90" y="34"/>
                </a:lnTo>
                <a:lnTo>
                  <a:pt x="64" y="24"/>
                </a:lnTo>
                <a:lnTo>
                  <a:pt x="36" y="14"/>
                </a:lnTo>
                <a:lnTo>
                  <a:pt x="15" y="4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2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710853" y="4146550"/>
            <a:ext cx="278709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7764840" y="4120249"/>
            <a:ext cx="34205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7" name="Line 1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340060" y="4433888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8" name="Line 1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478239" y="4408488"/>
            <a:ext cx="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60" name="Line 2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611840" y="4889500"/>
            <a:ext cx="66531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8261" name="Group 2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531245" y="1760538"/>
            <a:ext cx="4746742" cy="2959100"/>
            <a:chOff x="1078" y="789"/>
            <a:chExt cx="2947" cy="1852"/>
          </a:xfrm>
        </p:grpSpPr>
        <p:sp>
          <p:nvSpPr>
            <p:cNvPr id="138262" name="Arc 22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 rot="6300000">
              <a:off x="185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3" name="Arc 23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 rot="17057622">
              <a:off x="1474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4" name="Arc 24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 rot="20700000">
              <a:off x="1078" y="2475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5" name="Arc 25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 rot="15300000" flipH="1">
              <a:off x="229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6" name="Arc 26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 rot="4542378" flipH="1">
              <a:off x="2841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7" name="Arc 27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 rot="900000" flipH="1">
              <a:off x="3328" y="247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8269" name="Freeform 2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03560" y="5386388"/>
            <a:ext cx="57009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278" name="Rectangle 38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44524" y="1160132"/>
                <a:ext cx="10555039" cy="5667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6075" indent="-346075" algn="l">
                  <a:spcBef>
                    <a:spcPct val="200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Normal Approximation of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138278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524" y="1160132"/>
                <a:ext cx="10555039" cy="566738"/>
              </a:xfrm>
              <a:prstGeom prst="rect">
                <a:avLst/>
              </a:prstGeom>
              <a:blipFill rotWithShape="1">
                <a:blip r:embed="rId32"/>
                <a:stretch>
                  <a:fillRect l="-1040" t="-9677" b="-2258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287" name="Rectangle 4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743956" y="4891088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9330914" y="4671797"/>
                <a:ext cx="444929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39" y="4671796"/>
                <a:ext cx="444930" cy="461665"/>
              </a:xfrm>
              <a:prstGeom prst="rect">
                <a:avLst/>
              </a:prstGeom>
              <a:blipFill rotWithShape="1">
                <a:blip r:embed="rId33"/>
                <a:stretch>
                  <a:fillRect l="-4110" r="-24658" b="-1184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266686" y="5256535"/>
                <a:ext cx="1822486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86" y="5256535"/>
                <a:ext cx="1822486" cy="494815"/>
              </a:xfrm>
              <a:prstGeom prst="rect">
                <a:avLst/>
              </a:prstGeom>
              <a:blipFill rotWithShape="1">
                <a:blip r:embed="rId3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826840" y="5251438"/>
                <a:ext cx="1822486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40" y="5251438"/>
                <a:ext cx="1822486" cy="494815"/>
              </a:xfrm>
              <a:prstGeom prst="rect">
                <a:avLst/>
              </a:prstGeom>
              <a:blipFill rotWithShape="1">
                <a:blip r:embed="rId3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9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091351" y="3697961"/>
                <a:ext cx="1641476" cy="8284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1 -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of all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values</a:t>
                </a:r>
              </a:p>
            </p:txBody>
          </p:sp>
        </mc:Choice>
        <mc:Fallback xmlns="">
          <p:sp>
            <p:nvSpPr>
              <p:cNvPr id="4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1351" y="3697961"/>
                <a:ext cx="1641476" cy="828432"/>
              </a:xfrm>
              <a:prstGeom prst="rect">
                <a:avLst/>
              </a:prstGeom>
              <a:blipFill rotWithShape="1">
                <a:blip r:embed="rId36"/>
                <a:stretch>
                  <a:fillRect l="-5576" t="-6618" r="-5948" b="-1617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634496" y="1913558"/>
                <a:ext cx="2181559" cy="109267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496" y="1913558"/>
                <a:ext cx="2181559" cy="1092671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38</a:t>
            </a:fld>
            <a:endParaRPr lang="en-US"/>
          </a:p>
        </p:txBody>
      </p:sp>
      <p:sp>
        <p:nvSpPr>
          <p:cNvPr id="32" name="Rectangle 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45921" y="1199489"/>
            <a:ext cx="7981206" cy="495300"/>
          </a:xfrm>
          <a:noFill/>
          <a:ln/>
          <a:effectLst/>
        </p:spPr>
        <p:txBody>
          <a:bodyPr>
            <a:normAutofit/>
          </a:bodyPr>
          <a:lstStyle/>
          <a:p>
            <a:pPr marL="346075" indent="-346075"/>
            <a:r>
              <a:rPr lang="en-US" sz="2800" dirty="0"/>
              <a:t>Interval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60" name="Rectangle 8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443890" y="2976602"/>
                <a:ext cx="7528034" cy="23241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where:    1 -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is the confidence coefficient,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           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/2   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is the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value providing an area of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/2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                         in the upper tail of the standard normal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		 probability distribution, and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	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 is the sample proportion</a:t>
                </a:r>
              </a:p>
            </p:txBody>
          </p:sp>
        </mc:Choice>
        <mc:Fallback xmlns="">
          <p:sp>
            <p:nvSpPr>
              <p:cNvPr id="2356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890" y="2976602"/>
                <a:ext cx="7528034" cy="2324100"/>
              </a:xfrm>
              <a:prstGeom prst="rect">
                <a:avLst/>
              </a:prstGeom>
              <a:blipFill rotWithShape="1">
                <a:blip r:embed="rId9"/>
                <a:stretch>
                  <a:fillRect l="-1296" t="-262" b="-340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700478" y="1557185"/>
                <a:ext cx="2740044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78" y="1557185"/>
                <a:ext cx="2740044" cy="118352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39</a:t>
            </a:fld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183" y="1128542"/>
            <a:ext cx="9982842" cy="56979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general form of an interval estimate of a population mean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688002" y="1857828"/>
                <a:ext cx="2726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Margin </a:t>
                </a:r>
                <a:r>
                  <a:rPr lang="en-US" sz="24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of error</a:t>
                </a:r>
                <a:endParaRPr 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688002" y="1857828"/>
                <a:ext cx="2726707" cy="461665"/>
              </a:xfrm>
              <a:prstGeom prst="rect">
                <a:avLst/>
              </a:prstGeom>
              <a:blipFill>
                <a:blip r:embed="rId9"/>
                <a:stretch>
                  <a:fillRect t="-9333" r="-313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8973" y="575589"/>
            <a:ext cx="10337562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Margin of Error and the Interval Estimate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32936" y="1725915"/>
            <a:ext cx="9714004" cy="3975127"/>
          </a:xfrm>
          <a:noFill/>
          <a:ln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dirty="0"/>
              <a:t>Political Science Inc. (PSI) specializes in voter polls and surveys designed to keep political office seekers informed of their position in a race. </a:t>
            </a:r>
          </a:p>
          <a:p>
            <a:pPr marL="0" indent="0" algn="just">
              <a:buFont typeface="Monotype Sorts" pitchFamily="2" charset="2"/>
              <a:buNone/>
            </a:pPr>
            <a:r>
              <a:rPr lang="en-US" dirty="0"/>
              <a:t>Using telephone surveys, PSI interviewers ask registered voters who they would vote for if the election were held that day.  </a:t>
            </a:r>
          </a:p>
          <a:p>
            <a:pPr marL="0" indent="0" algn="just">
              <a:buFont typeface="Monotype Sorts" pitchFamily="2" charset="2"/>
              <a:buNone/>
            </a:pPr>
            <a:r>
              <a:rPr lang="en-IN" dirty="0"/>
              <a:t>In a current election campaign, PSI has just found that 220 registered voters, out of 500 contacted, </a:t>
            </a:r>
            <a:r>
              <a:rPr lang="en-IN" dirty="0" err="1"/>
              <a:t>favor</a:t>
            </a:r>
            <a:r>
              <a:rPr lang="en-IN" dirty="0"/>
              <a:t> a particular candidate.  PSI wants to develop a 95% confidence interval estimate for the proportion of the population of registered voters that </a:t>
            </a:r>
            <a:r>
              <a:rPr lang="en-IN" dirty="0" err="1"/>
              <a:t>favor</a:t>
            </a:r>
            <a:r>
              <a:rPr lang="en-IN" dirty="0"/>
              <a:t> the candidate.</a:t>
            </a:r>
          </a:p>
          <a:p>
            <a:pPr marL="0" indent="346075">
              <a:buFont typeface="Monotype Sorts" pitchFamily="2" charset="2"/>
              <a:buNone/>
            </a:pPr>
            <a:endParaRPr lang="en-US" dirty="0"/>
          </a:p>
          <a:p>
            <a:pPr marL="0" indent="346075"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24749" name="Rectangle 17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0" y="1156957"/>
            <a:ext cx="816366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6075" indent="-34607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Political Science,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783" name="Rectangle 183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535702" y="2421927"/>
                <a:ext cx="9121379" cy="6096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where: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= 500,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 = 220/500 = .44,  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z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/2 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1.96</a:t>
                </a:r>
                <a:endParaRPr lang="en-US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783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5702" y="2421927"/>
                <a:ext cx="9121379" cy="609600"/>
              </a:xfrm>
              <a:prstGeom prst="rect">
                <a:avLst/>
              </a:prstGeom>
              <a:blipFill rotWithShape="1">
                <a:blip r:embed="rId10"/>
                <a:stretch>
                  <a:fillRect b="-1100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81" name="Rectangle 18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46758" y="4127500"/>
            <a:ext cx="7695871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PSI is 95% confident that the proportion of all voters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that favor the candidate is between .3965 and .4835.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880028" y="3121114"/>
                <a:ext cx="4401782" cy="84388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</a:rPr>
                      <m:t>.44±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1.96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.44(1−.44)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500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= .44 ± .0435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28" y="3121114"/>
                <a:ext cx="4401782" cy="843885"/>
              </a:xfrm>
              <a:prstGeom prst="rect">
                <a:avLst/>
              </a:prstGeom>
              <a:blipFill rotWithShape="1">
                <a:blip r:embed="rId11"/>
                <a:stretch>
                  <a:fillRect r="-152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700545" y="1208021"/>
                <a:ext cx="2732030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45" y="1208021"/>
                <a:ext cx="2732030" cy="118352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8" name="Rectangle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79188" y="3200919"/>
            <a:ext cx="6497317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Solving for the necessary sample size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we get</a:t>
            </a:r>
          </a:p>
        </p:txBody>
      </p:sp>
      <p:sp>
        <p:nvSpPr>
          <p:cNvPr id="1576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1" y="1661308"/>
            <a:ext cx="10337562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6075" indent="-34607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Margin </a:t>
            </a:r>
            <a:r>
              <a:rPr lang="en-US" sz="28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of error</a:t>
            </a:r>
            <a:endParaRPr lang="en-US" sz="28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715" name="Text Box 19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520701" y="4976695"/>
                <a:ext cx="7648918" cy="83099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However,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will not be known until after we have selected the sample.  We will use the planning value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p</a:t>
                </a:r>
                <a:r>
                  <a:rPr lang="en-US" sz="2400" baseline="300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*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7715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701" y="4976695"/>
                <a:ext cx="7648918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276" t="-5839" b="-15328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993140" y="1789966"/>
                <a:ext cx="2119555" cy="121321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endParaRPr lang="en-US" sz="2400" i="1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n-lt"/>
                    <a:cs typeface="Arial" panose="020B0604020202020204" pitchFamily="34" charset="0"/>
                  </a:rPr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40" y="1789966"/>
                <a:ext cx="2119555" cy="1213217"/>
              </a:xfrm>
              <a:prstGeom prst="rect">
                <a:avLst/>
              </a:prstGeom>
              <a:blipFill rotWithShape="1">
                <a:blip r:embed="rId12"/>
                <a:stretch>
                  <a:fillRect l="-37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9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880239" y="608065"/>
            <a:ext cx="10337562" cy="92619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Sample Size for an Interval </a:t>
            </a:r>
            <a:r>
              <a:rPr lang="en-US" sz="3200" kern="0">
                <a:solidFill>
                  <a:schemeClr val="tx1"/>
                </a:solidFill>
                <a:latin typeface="+mn-lt"/>
              </a:rPr>
              <a:t>Estimate of a </a:t>
            </a:r>
            <a:r>
              <a:rPr lang="en-US" sz="3200" kern="0" dirty="0">
                <a:solidFill>
                  <a:schemeClr val="tx1"/>
                </a:solidFill>
                <a:latin typeface="+mn-lt"/>
              </a:rPr>
              <a:t>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615864" y="3803489"/>
                <a:ext cx="2910990" cy="98924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64" y="3803489"/>
                <a:ext cx="2910990" cy="98924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0549" y="3021914"/>
            <a:ext cx="6825432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planning value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can be chosen by: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1.  Using the sample proportion from a previous sample of the same or similar units, or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2.  Selecting a preliminary sample and using the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    sample proportion from this sample.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3.  Using judgment or a “best guess” for a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* value.</a:t>
            </a:r>
          </a:p>
          <a:p>
            <a:pPr marL="457200" indent="-4572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4.  Otherwise, using .50 as the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* value.</a:t>
            </a:r>
          </a:p>
        </p:txBody>
      </p:sp>
      <p:sp>
        <p:nvSpPr>
          <p:cNvPr id="184327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1" y="1654701"/>
            <a:ext cx="10337562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6075" indent="-34607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Necessary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84729" y="1984283"/>
                <a:ext cx="3154517" cy="98924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729" y="1984283"/>
                <a:ext cx="3154517" cy="98924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99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880239" y="608065"/>
            <a:ext cx="10337562" cy="92619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Sample Size for an Interval Estimate </a:t>
            </a:r>
            <a:r>
              <a:rPr lang="en-US" sz="3200" kern="0">
                <a:solidFill>
                  <a:schemeClr val="tx1"/>
                </a:solidFill>
                <a:latin typeface="+mn-lt"/>
              </a:rPr>
              <a:t>of a </a:t>
            </a:r>
            <a:r>
              <a:rPr lang="en-US" sz="3200" kern="0" dirty="0">
                <a:solidFill>
                  <a:schemeClr val="tx1"/>
                </a:solidFill>
                <a:latin typeface="+mn-lt"/>
              </a:rPr>
              <a:t>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2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442108" y="2252375"/>
                <a:ext cx="9604834" cy="1744610"/>
              </a:xfrm>
              <a:noFill/>
              <a:ln/>
            </p:spPr>
            <p:txBody>
              <a:bodyPr/>
              <a:lstStyle/>
              <a:p>
                <a:pPr marL="0" indent="346075">
                  <a:buFont typeface="Monotype Sorts" pitchFamily="2" charset="2"/>
                  <a:buNone/>
                </a:pPr>
                <a:r>
                  <a:rPr lang="en-US" dirty="0"/>
                  <a:t>Suppose that PSI would like a .99 probability that the sample proportion is </a:t>
                </a:r>
                <a:r>
                  <a:rPr lang="en-US"/>
                  <a:t>within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.03 of the population proportion. </a:t>
                </a:r>
              </a:p>
              <a:p>
                <a:pPr marL="0" indent="346075">
                  <a:buFont typeface="Monotype Sorts" pitchFamily="2" charset="2"/>
                  <a:buNone/>
                </a:pPr>
                <a:r>
                  <a:rPr lang="en-US" dirty="0"/>
                  <a:t>How large a sample size is needed to meet the required precision?  (A previous sample of similar units yielded .44 for the sample proportion.)</a:t>
                </a:r>
              </a:p>
            </p:txBody>
          </p:sp>
        </mc:Choice>
        <mc:Fallback xmlns="">
          <p:sp>
            <p:nvSpPr>
              <p:cNvPr id="276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8"/>
                </p:custDataLst>
              </p:nvPr>
            </p:nvSpPr>
            <p:spPr>
              <a:xfrm>
                <a:off x="1442108" y="2252375"/>
                <a:ext cx="9604834" cy="1744610"/>
              </a:xfrm>
              <a:blipFill>
                <a:blip r:embed="rId9"/>
                <a:stretch>
                  <a:fillRect l="-1016" t="-487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91" name="Rectangle 14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5921" y="1653250"/>
            <a:ext cx="7981206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6075" indent="-346075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Political Science,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99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880239" y="608065"/>
            <a:ext cx="10337562" cy="92619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Sample Size for an Interval </a:t>
            </a:r>
            <a:r>
              <a:rPr lang="en-US" sz="3200" kern="0">
                <a:solidFill>
                  <a:schemeClr val="tx1"/>
                </a:solidFill>
                <a:latin typeface="+mn-lt"/>
              </a:rPr>
              <a:t>Estimate of a </a:t>
            </a:r>
            <a:r>
              <a:rPr lang="en-US" sz="3200" kern="0" dirty="0">
                <a:solidFill>
                  <a:schemeClr val="tx1"/>
                </a:solidFill>
                <a:latin typeface="+mn-lt"/>
              </a:rPr>
              <a:t>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8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57908" y="3038839"/>
            <a:ext cx="7638738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	At 99% confidence,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.005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2.576.  Recall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*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= .44.</a:t>
            </a:r>
          </a:p>
        </p:txBody>
      </p:sp>
      <p:sp>
        <p:nvSpPr>
          <p:cNvPr id="15872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82503" y="3908661"/>
            <a:ext cx="1232220" cy="4381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73450" y="4662338"/>
            <a:ext cx="6371756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sample of size 1817 is needed to reach a desired precision of 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.03 at 99% confidence.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421875" y="1731740"/>
                <a:ext cx="3318088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 .03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75" y="1731740"/>
                <a:ext cx="3318088" cy="118352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13411" y="3556064"/>
                <a:ext cx="7335598" cy="100495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</a:rPr>
                                    <m:t>2.576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(.44)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.56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(.03)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=   1817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2413411" y="3556064"/>
                <a:ext cx="7335598" cy="10049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45</a:t>
            </a:fld>
            <a:endParaRPr lang="en-US"/>
          </a:p>
        </p:txBody>
      </p:sp>
      <p:sp>
        <p:nvSpPr>
          <p:cNvPr id="11" name="Rectangle 99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880239" y="608065"/>
            <a:ext cx="10337562" cy="92619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Sample Size for an Interval Estimate of</a:t>
            </a:r>
          </a:p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a Population Proportion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2139" y="1871553"/>
            <a:ext cx="9442824" cy="1600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803275" indent="-803275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Note:  We used .44 as the best estimate of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in the preceding expression.  If no information is available about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, then .5 is often assumed because it provides the highest possible sample size.  If we had used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= .5, the recommended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would have been 1843.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99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880239" y="608065"/>
            <a:ext cx="10337562" cy="92619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Sample Size for an Interval Estimate of</a:t>
            </a:r>
          </a:p>
          <a:p>
            <a:pPr algn="l"/>
            <a:r>
              <a:rPr lang="en-US" sz="3200" kern="0" dirty="0">
                <a:solidFill>
                  <a:schemeClr val="tx1"/>
                </a:solidFill>
                <a:latin typeface="+mn-lt"/>
              </a:rPr>
              <a:t>a Population Proportion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BF565-32F5-42F7-A28C-97F008CB3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713" y="3311110"/>
            <a:ext cx="8667750" cy="2867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FF4558-2074-4DF0-B474-A4CA8F05AF39}"/>
              </a:ext>
            </a:extLst>
          </p:cNvPr>
          <p:cNvSpPr txBox="1">
            <a:spLocks/>
          </p:cNvSpPr>
          <p:nvPr/>
        </p:nvSpPr>
        <p:spPr>
          <a:xfrm>
            <a:off x="1147665" y="1061820"/>
            <a:ext cx="10026025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IN" sz="2400" dirty="0">
              <a:effectLst/>
            </a:endParaRPr>
          </a:p>
          <a:p>
            <a:pPr fontAlgn="auto">
              <a:spcAft>
                <a:spcPts val="0"/>
              </a:spcAft>
            </a:pPr>
            <a:r>
              <a:rPr lang="en-IN" sz="2400" dirty="0">
                <a:effectLst/>
              </a:rPr>
              <a:t>As the sample size becomes extremely large, the margin of error becomes extremely small and resulting confidence intervals become extremely narrow. </a:t>
            </a:r>
          </a:p>
          <a:p>
            <a:pPr fontAlgn="auto">
              <a:spcAft>
                <a:spcPts val="0"/>
              </a:spcAft>
            </a:pPr>
            <a:r>
              <a:rPr lang="en-IN" sz="2400" dirty="0">
                <a:effectLst/>
              </a:rPr>
              <a:t>No interval estimate will accurately reflect the parameter being estimated unless the sample is relatively free of non-sampling error. </a:t>
            </a:r>
          </a:p>
          <a:p>
            <a:pPr fontAlgn="auto">
              <a:spcAft>
                <a:spcPts val="0"/>
              </a:spcAft>
            </a:pPr>
            <a:r>
              <a:rPr lang="en-IN" sz="2400" dirty="0">
                <a:effectLst/>
              </a:rPr>
              <a:t>Statistical inference along with information collected from other sources can help in making the most informed decision. </a:t>
            </a:r>
          </a:p>
          <a:p>
            <a:pPr fontAlgn="auto">
              <a:spcAft>
                <a:spcPts val="0"/>
              </a:spcAft>
            </a:pPr>
            <a:endParaRPr lang="en-IN" sz="24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560856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Questions for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FF4558-2074-4DF0-B474-A4CA8F05AF39}"/>
              </a:ext>
            </a:extLst>
          </p:cNvPr>
          <p:cNvSpPr txBox="1">
            <a:spLocks/>
          </p:cNvSpPr>
          <p:nvPr/>
        </p:nvSpPr>
        <p:spPr>
          <a:xfrm>
            <a:off x="954671" y="1284724"/>
            <a:ext cx="10252498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Data were collected on the amount spent by 64 customers for lunch at a major Houston restaurant. These data are contained in the file named Houston. based upon past studies the population standard deviation is known with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IN" sz="2400" dirty="0">
                <a:effectLst/>
              </a:rPr>
              <a:t> = $6.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a. At 99% confidence, what is the margin of error?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b. Develop a 99% confidence interval estimate of the mean amount spent for lunch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053815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Questions for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FF4558-2074-4DF0-B474-A4CA8F05AF39}"/>
              </a:ext>
            </a:extLst>
          </p:cNvPr>
          <p:cNvSpPr txBox="1">
            <a:spLocks/>
          </p:cNvSpPr>
          <p:nvPr/>
        </p:nvSpPr>
        <p:spPr>
          <a:xfrm>
            <a:off x="954671" y="1284724"/>
            <a:ext cx="10252498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Older people often have a hard time finding work. AARP reported on the number of weeks it takes a worker aged 55 plus to find a job. The data on number of weeks spent searching for a job contained in the file </a:t>
            </a:r>
            <a:r>
              <a:rPr lang="en-IN" sz="2400" dirty="0" err="1">
                <a:effectLst/>
              </a:rPr>
              <a:t>JobSearch</a:t>
            </a:r>
            <a:r>
              <a:rPr lang="en-IN" sz="2400" dirty="0">
                <a:effectLst/>
              </a:rPr>
              <a:t> are consistent with the AARP findings.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a. Provide a point estimate of the population mean number of weeks it takes a worker aged 55 plus to find a job.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b. At 95% confidence, what is the margin of error?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c. What is the 95% confidence interval estimate of the mean?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IN" sz="24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60328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2761" y="590602"/>
            <a:ext cx="10337562" cy="62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  <p:sp>
        <p:nvSpPr>
          <p:cNvPr id="16384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2138" y="1114426"/>
            <a:ext cx="10337562" cy="419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endParaRPr lang="en-US" sz="2400" i="1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0144" y="1202664"/>
            <a:ext cx="10278442" cy="211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In order to develop an interval estimate of a population mean, the margin of error must be computed using either:</a:t>
            </a:r>
          </a:p>
          <a:p>
            <a:pPr marL="800100" lvl="1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population standard deviation </a:t>
            </a: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, or</a:t>
            </a:r>
          </a:p>
          <a:p>
            <a:pPr marL="800100" lvl="1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sample standard deviation </a:t>
            </a:r>
            <a:r>
              <a:rPr lang="en-US" sz="2400" i="1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384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0144" y="2876997"/>
            <a:ext cx="10278442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is rarely 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known exactly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r>
              <a:rPr lang="en-US" sz="240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But often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good estimate can be obtained based on historical data or other information.</a:t>
            </a:r>
          </a:p>
        </p:txBody>
      </p:sp>
      <p:sp>
        <p:nvSpPr>
          <p:cNvPr id="16384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50144" y="3664600"/>
            <a:ext cx="1027844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We refer to such cases as the </a:t>
            </a:r>
            <a:r>
              <a:rPr lang="en-US" sz="2400" i="1" u="sng" dirty="0">
                <a:solidFill>
                  <a:srgbClr val="000000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u="sng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 known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case.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606" y="556959"/>
            <a:ext cx="10337562" cy="698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Questions for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FF4558-2074-4DF0-B474-A4CA8F05AF39}"/>
              </a:ext>
            </a:extLst>
          </p:cNvPr>
          <p:cNvSpPr txBox="1">
            <a:spLocks/>
          </p:cNvSpPr>
          <p:nvPr/>
        </p:nvSpPr>
        <p:spPr>
          <a:xfrm>
            <a:off x="954671" y="1284724"/>
            <a:ext cx="10252498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According to statistics reported on CNBC, a surprising number of motor vehicles are not covered by insurance. Sample results, consistent with the CNBC report, showed 46 of 200 vehicles were not covered by insurance.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a. What is the point estimate of the proportion of vehicles not covered by insurance?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2400" dirty="0">
                <a:effectLst/>
              </a:rPr>
              <a:t>b. Develop a 95% confidence interval for the population proportion.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524034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69606" y="587385"/>
            <a:ext cx="10337562" cy="684441"/>
          </a:xfrm>
          <a:noFill/>
          <a:ln/>
        </p:spPr>
        <p:txBody>
          <a:bodyPr/>
          <a:lstStyle/>
          <a:p>
            <a:r>
              <a:rPr lang="en-US" dirty="0"/>
              <a:t>End of Chapter 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51</a:t>
            </a:fld>
            <a:endParaRPr lang="en-US"/>
          </a:p>
        </p:txBody>
      </p:sp>
      <p:sp>
        <p:nvSpPr>
          <p:cNvPr id="29699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50541" y="3048001"/>
            <a:ext cx="1856886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66226" y="2073507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solidFill>
            <a:srgbClr val="CC2A1E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rgbClr val="B43D18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26" name="Rectangle 16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9606" y="569455"/>
            <a:ext cx="10337562" cy="6576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  <a:endParaRPr lang="en-US" sz="3200" i="1" dirty="0"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6727" name="Rectangle 16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35364" y="1151496"/>
            <a:ext cx="8031881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 algn="l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Example:  Lloyds Department Store</a:t>
            </a:r>
          </a:p>
        </p:txBody>
      </p:sp>
      <p:sp>
        <p:nvSpPr>
          <p:cNvPr id="66728" name="Rectangle 16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33662" y="1934299"/>
            <a:ext cx="9816038" cy="9768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/>
          <a:lstStyle/>
          <a:p>
            <a:pPr indent="346075"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Each week Lloyds department store selects a simple random sample of 100 customers in order to learn about the amount spent per shopping trip. The historical data indicates that the population follows a normal distribution.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66729" name="Rectangle 16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16770" y="3012851"/>
            <a:ext cx="9898385" cy="1386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/>
          <a:lstStyle/>
          <a:p>
            <a:pPr indent="346075"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During most recent week, Lloyd’s surveyed 100 customers (n = 100) and obtained a sample mean of (𝑥 ) ̅ = $82. Based on historical data, Lloyd’s now assumes a known value of 𝜎 = $20. The confidence coefficient to be used in the interval estimate is .95.</a:t>
            </a:r>
            <a:endParaRPr lang="en-US" sz="2400" dirty="0">
              <a:solidFill>
                <a:srgbClr val="00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46513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38131" y="1161969"/>
            <a:ext cx="8602824" cy="1129623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Using the standard normal probability table, we know that 95% of the values of any normally distributed random variable are within ±1.96 standard deviations of the mean.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  <p:sp>
        <p:nvSpPr>
          <p:cNvPr id="3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2761" y="590602"/>
            <a:ext cx="10337562" cy="62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1FDECB-4A1B-4884-B40A-A480CE6F56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6704" y="2341989"/>
            <a:ext cx="5728467" cy="37956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8</a:t>
            </a:fld>
            <a:endParaRPr lang="en-US"/>
          </a:p>
        </p:txBody>
      </p:sp>
      <p:sp>
        <p:nvSpPr>
          <p:cNvPr id="3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761" y="590602"/>
            <a:ext cx="10337562" cy="62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F48B17-8AE5-4848-BFCF-3C9D1B161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3024" y="1172552"/>
            <a:ext cx="6470097" cy="46448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EF76E0-BF55-41C1-BE6F-6CD02A1BB885}"/>
              </a:ext>
            </a:extLst>
          </p:cNvPr>
          <p:cNvSpPr txBox="1">
            <a:spLocks/>
          </p:cNvSpPr>
          <p:nvPr/>
        </p:nvSpPr>
        <p:spPr>
          <a:xfrm>
            <a:off x="1672254" y="1359851"/>
            <a:ext cx="10337562" cy="4902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2800" b="1" dirty="0">
                <a:effectLst/>
              </a:rPr>
              <a:t>					                Example: Lloyds Department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2800" b="1" dirty="0">
                <a:effectLst/>
              </a:rPr>
              <a:t>                                                                                              store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 dirty="0">
              <a:effectLst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>
                <a:effectLst/>
              </a:rPr>
              <a:t>							Interval estimate of </a:t>
            </a:r>
            <a:r>
              <a:rPr lang="en-US" sz="2800" i="1" dirty="0">
                <a:effectLst/>
                <a:latin typeface="Symbol" panose="05050102010706020507" pitchFamily="18" charset="2"/>
              </a:rPr>
              <a:t></a:t>
            </a:r>
            <a:r>
              <a:rPr lang="en-US" sz="2800" dirty="0">
                <a:effectLst/>
              </a:rPr>
              <a:t>  is: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IN" sz="2800" b="1" dirty="0">
              <a:effectLst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SzPct val="75000"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							$82  </a:t>
            </a:r>
            <a:r>
              <a:rPr lang="en-US" sz="2800" u="sng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$ 3.92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SzPct val="75000"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					or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SzPct val="75000"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					$78.08   to  $85.29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SzPct val="75000"/>
              <a:buFont typeface="Arial" panose="020B0604020202020204" pitchFamily="34" charset="0"/>
              <a:buNone/>
            </a:pPr>
            <a:endParaRPr lang="en-US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SzPct val="75000"/>
              <a:buFont typeface="Arial" panose="020B0604020202020204" pitchFamily="34" charset="0"/>
              <a:buNone/>
            </a:pPr>
            <a:endParaRPr lang="en-US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SzPct val="75000"/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 are </a:t>
            </a:r>
            <a:r>
              <a:rPr lang="en-US" sz="2800" u="sng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95% confident</a:t>
            </a:r>
            <a:r>
              <a:rPr 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that the interval contains the population mean.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SzPct val="75000"/>
              <a:buFont typeface="Arial" panose="020B0604020202020204" pitchFamily="34" charset="0"/>
              <a:buNone/>
            </a:pPr>
            <a:endParaRPr lang="en-US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IN" sz="2800" b="1" dirty="0">
              <a:effectLst/>
            </a:endParaRPr>
          </a:p>
          <a:p>
            <a:pPr fontAlgn="auto">
              <a:spcAft>
                <a:spcPts val="0"/>
              </a:spcAft>
            </a:pPr>
            <a:endParaRPr lang="en-IN" sz="28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79641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2500066" y="1180631"/>
                <a:ext cx="7120098" cy="1129623"/>
              </a:xfrm>
              <a:noFill/>
              <a:ln/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dirty="0"/>
                  <a:t>There is a 1 - </a:t>
                </a:r>
                <a:r>
                  <a:rPr lang="en-US" i="1" dirty="0">
                    <a:latin typeface="Symbol" panose="05050102010706020507" pitchFamily="18" charset="2"/>
                  </a:rPr>
                  <a:t></a:t>
                </a:r>
                <a:r>
                  <a:rPr lang="en-US" dirty="0"/>
                  <a:t>  probability that the value of a sample </a:t>
                </a:r>
              </a:p>
              <a:p>
                <a:pPr marL="0" indent="0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dirty="0"/>
                  <a:t>mean will provide a margin of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or less.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0066" y="1180631"/>
                <a:ext cx="7120098" cy="1129623"/>
              </a:xfrm>
              <a:blipFill rotWithShape="1">
                <a:blip r:embed="rId32"/>
                <a:stretch>
                  <a:fillRect l="-1284" t="-864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9" name="Freeform 4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787667" y="2170106"/>
            <a:ext cx="4375183" cy="3055938"/>
          </a:xfrm>
          <a:custGeom>
            <a:avLst/>
            <a:gdLst/>
            <a:ahLst/>
            <a:cxnLst>
              <a:cxn ang="0">
                <a:pos x="1318" y="18"/>
              </a:cxn>
              <a:cxn ang="0">
                <a:pos x="1234" y="108"/>
              </a:cxn>
              <a:cxn ang="0">
                <a:pos x="1176" y="208"/>
              </a:cxn>
              <a:cxn ang="0">
                <a:pos x="1114" y="334"/>
              </a:cxn>
              <a:cxn ang="0">
                <a:pos x="1068" y="438"/>
              </a:cxn>
              <a:cxn ang="0">
                <a:pos x="1030" y="542"/>
              </a:cxn>
              <a:cxn ang="0">
                <a:pos x="995" y="647"/>
              </a:cxn>
              <a:cxn ang="0">
                <a:pos x="963" y="754"/>
              </a:cxn>
              <a:cxn ang="0">
                <a:pos x="930" y="861"/>
              </a:cxn>
              <a:cxn ang="0">
                <a:pos x="901" y="975"/>
              </a:cxn>
              <a:cxn ang="0">
                <a:pos x="866" y="1088"/>
              </a:cxn>
              <a:cxn ang="0">
                <a:pos x="830" y="1194"/>
              </a:cxn>
              <a:cxn ang="0">
                <a:pos x="786" y="1293"/>
              </a:cxn>
              <a:cxn ang="0">
                <a:pos x="732" y="1399"/>
              </a:cxn>
              <a:cxn ang="0">
                <a:pos x="662" y="1513"/>
              </a:cxn>
              <a:cxn ang="0">
                <a:pos x="588" y="1601"/>
              </a:cxn>
              <a:cxn ang="0">
                <a:pos x="490" y="1683"/>
              </a:cxn>
              <a:cxn ang="0">
                <a:pos x="388" y="1743"/>
              </a:cxn>
              <a:cxn ang="0">
                <a:pos x="295" y="1787"/>
              </a:cxn>
              <a:cxn ang="0">
                <a:pos x="193" y="1826"/>
              </a:cxn>
              <a:cxn ang="0">
                <a:pos x="79" y="1865"/>
              </a:cxn>
              <a:cxn ang="0">
                <a:pos x="6" y="1883"/>
              </a:cxn>
              <a:cxn ang="0">
                <a:pos x="2774" y="1922"/>
              </a:cxn>
              <a:cxn ang="0">
                <a:pos x="2726" y="1877"/>
              </a:cxn>
              <a:cxn ang="0">
                <a:pos x="2622" y="1845"/>
              </a:cxn>
              <a:cxn ang="0">
                <a:pos x="2510" y="1803"/>
              </a:cxn>
              <a:cxn ang="0">
                <a:pos x="2396" y="1755"/>
              </a:cxn>
              <a:cxn ang="0">
                <a:pos x="2278" y="1693"/>
              </a:cxn>
              <a:cxn ang="0">
                <a:pos x="2220" y="1655"/>
              </a:cxn>
              <a:cxn ang="0">
                <a:pos x="2156" y="1589"/>
              </a:cxn>
              <a:cxn ang="0">
                <a:pos x="2082" y="1503"/>
              </a:cxn>
              <a:cxn ang="0">
                <a:pos x="2022" y="1398"/>
              </a:cxn>
              <a:cxn ang="0">
                <a:pos x="1970" y="1298"/>
              </a:cxn>
              <a:cxn ang="0">
                <a:pos x="1928" y="1200"/>
              </a:cxn>
              <a:cxn ang="0">
                <a:pos x="1892" y="1100"/>
              </a:cxn>
              <a:cxn ang="0">
                <a:pos x="1862" y="1010"/>
              </a:cxn>
              <a:cxn ang="0">
                <a:pos x="1830" y="900"/>
              </a:cxn>
              <a:cxn ang="0">
                <a:pos x="1798" y="782"/>
              </a:cxn>
              <a:cxn ang="0">
                <a:pos x="1760" y="656"/>
              </a:cxn>
              <a:cxn ang="0">
                <a:pos x="1712" y="524"/>
              </a:cxn>
              <a:cxn ang="0">
                <a:pos x="1670" y="410"/>
              </a:cxn>
              <a:cxn ang="0">
                <a:pos x="1632" y="328"/>
              </a:cxn>
              <a:cxn ang="0">
                <a:pos x="1590" y="232"/>
              </a:cxn>
              <a:cxn ang="0">
                <a:pos x="1546" y="156"/>
              </a:cxn>
              <a:cxn ang="0">
                <a:pos x="1570" y="194"/>
              </a:cxn>
              <a:cxn ang="0">
                <a:pos x="1550" y="156"/>
              </a:cxn>
              <a:cxn ang="0">
                <a:pos x="1476" y="56"/>
              </a:cxn>
              <a:cxn ang="0">
                <a:pos x="1413" y="8"/>
              </a:cxn>
            </a:cxnLst>
            <a:rect l="0" t="0" r="r" b="b"/>
            <a:pathLst>
              <a:path w="2774" h="1925">
                <a:moveTo>
                  <a:pt x="1390" y="0"/>
                </a:moveTo>
                <a:lnTo>
                  <a:pt x="1350" y="0"/>
                </a:lnTo>
                <a:lnTo>
                  <a:pt x="1318" y="18"/>
                </a:lnTo>
                <a:lnTo>
                  <a:pt x="1289" y="40"/>
                </a:lnTo>
                <a:lnTo>
                  <a:pt x="1266" y="71"/>
                </a:lnTo>
                <a:lnTo>
                  <a:pt x="1234" y="108"/>
                </a:lnTo>
                <a:lnTo>
                  <a:pt x="1220" y="137"/>
                </a:lnTo>
                <a:lnTo>
                  <a:pt x="1196" y="173"/>
                </a:lnTo>
                <a:lnTo>
                  <a:pt x="1176" y="208"/>
                </a:lnTo>
                <a:lnTo>
                  <a:pt x="1152" y="256"/>
                </a:lnTo>
                <a:lnTo>
                  <a:pt x="1132" y="296"/>
                </a:lnTo>
                <a:lnTo>
                  <a:pt x="1114" y="334"/>
                </a:lnTo>
                <a:lnTo>
                  <a:pt x="1094" y="378"/>
                </a:lnTo>
                <a:lnTo>
                  <a:pt x="1082" y="410"/>
                </a:lnTo>
                <a:lnTo>
                  <a:pt x="1068" y="438"/>
                </a:lnTo>
                <a:lnTo>
                  <a:pt x="1052" y="482"/>
                </a:lnTo>
                <a:lnTo>
                  <a:pt x="1040" y="514"/>
                </a:lnTo>
                <a:lnTo>
                  <a:pt x="1030" y="542"/>
                </a:lnTo>
                <a:lnTo>
                  <a:pt x="1022" y="570"/>
                </a:lnTo>
                <a:lnTo>
                  <a:pt x="1008" y="606"/>
                </a:lnTo>
                <a:lnTo>
                  <a:pt x="995" y="647"/>
                </a:lnTo>
                <a:lnTo>
                  <a:pt x="983" y="685"/>
                </a:lnTo>
                <a:lnTo>
                  <a:pt x="971" y="724"/>
                </a:lnTo>
                <a:lnTo>
                  <a:pt x="963" y="754"/>
                </a:lnTo>
                <a:lnTo>
                  <a:pt x="951" y="791"/>
                </a:lnTo>
                <a:lnTo>
                  <a:pt x="940" y="829"/>
                </a:lnTo>
                <a:lnTo>
                  <a:pt x="930" y="861"/>
                </a:lnTo>
                <a:lnTo>
                  <a:pt x="922" y="902"/>
                </a:lnTo>
                <a:lnTo>
                  <a:pt x="911" y="940"/>
                </a:lnTo>
                <a:lnTo>
                  <a:pt x="901" y="975"/>
                </a:lnTo>
                <a:lnTo>
                  <a:pt x="891" y="1007"/>
                </a:lnTo>
                <a:lnTo>
                  <a:pt x="883" y="1041"/>
                </a:lnTo>
                <a:lnTo>
                  <a:pt x="866" y="1088"/>
                </a:lnTo>
                <a:lnTo>
                  <a:pt x="852" y="1123"/>
                </a:lnTo>
                <a:lnTo>
                  <a:pt x="840" y="1162"/>
                </a:lnTo>
                <a:lnTo>
                  <a:pt x="830" y="1194"/>
                </a:lnTo>
                <a:lnTo>
                  <a:pt x="819" y="1222"/>
                </a:lnTo>
                <a:lnTo>
                  <a:pt x="800" y="1263"/>
                </a:lnTo>
                <a:lnTo>
                  <a:pt x="786" y="1293"/>
                </a:lnTo>
                <a:lnTo>
                  <a:pt x="770" y="1328"/>
                </a:lnTo>
                <a:lnTo>
                  <a:pt x="750" y="1367"/>
                </a:lnTo>
                <a:lnTo>
                  <a:pt x="732" y="1399"/>
                </a:lnTo>
                <a:lnTo>
                  <a:pt x="708" y="1437"/>
                </a:lnTo>
                <a:lnTo>
                  <a:pt x="686" y="1477"/>
                </a:lnTo>
                <a:lnTo>
                  <a:pt x="662" y="1513"/>
                </a:lnTo>
                <a:lnTo>
                  <a:pt x="634" y="1551"/>
                </a:lnTo>
                <a:lnTo>
                  <a:pt x="609" y="1577"/>
                </a:lnTo>
                <a:lnTo>
                  <a:pt x="588" y="1601"/>
                </a:lnTo>
                <a:lnTo>
                  <a:pt x="558" y="1633"/>
                </a:lnTo>
                <a:lnTo>
                  <a:pt x="536" y="1653"/>
                </a:lnTo>
                <a:lnTo>
                  <a:pt x="490" y="1683"/>
                </a:lnTo>
                <a:lnTo>
                  <a:pt x="450" y="1705"/>
                </a:lnTo>
                <a:lnTo>
                  <a:pt x="416" y="1723"/>
                </a:lnTo>
                <a:lnTo>
                  <a:pt x="388" y="1743"/>
                </a:lnTo>
                <a:lnTo>
                  <a:pt x="357" y="1759"/>
                </a:lnTo>
                <a:lnTo>
                  <a:pt x="327" y="1772"/>
                </a:lnTo>
                <a:lnTo>
                  <a:pt x="295" y="1787"/>
                </a:lnTo>
                <a:lnTo>
                  <a:pt x="263" y="1799"/>
                </a:lnTo>
                <a:lnTo>
                  <a:pt x="231" y="1808"/>
                </a:lnTo>
                <a:lnTo>
                  <a:pt x="193" y="1826"/>
                </a:lnTo>
                <a:lnTo>
                  <a:pt x="158" y="1838"/>
                </a:lnTo>
                <a:lnTo>
                  <a:pt x="117" y="1853"/>
                </a:lnTo>
                <a:lnTo>
                  <a:pt x="79" y="1865"/>
                </a:lnTo>
                <a:lnTo>
                  <a:pt x="44" y="1874"/>
                </a:lnTo>
                <a:lnTo>
                  <a:pt x="29" y="1877"/>
                </a:lnTo>
                <a:lnTo>
                  <a:pt x="6" y="1883"/>
                </a:lnTo>
                <a:lnTo>
                  <a:pt x="3" y="1907"/>
                </a:lnTo>
                <a:lnTo>
                  <a:pt x="0" y="1925"/>
                </a:lnTo>
                <a:lnTo>
                  <a:pt x="2774" y="1922"/>
                </a:lnTo>
                <a:lnTo>
                  <a:pt x="2772" y="1891"/>
                </a:lnTo>
                <a:lnTo>
                  <a:pt x="2748" y="1885"/>
                </a:lnTo>
                <a:lnTo>
                  <a:pt x="2726" y="1877"/>
                </a:lnTo>
                <a:lnTo>
                  <a:pt x="2684" y="1865"/>
                </a:lnTo>
                <a:lnTo>
                  <a:pt x="2654" y="1855"/>
                </a:lnTo>
                <a:lnTo>
                  <a:pt x="2622" y="1845"/>
                </a:lnTo>
                <a:lnTo>
                  <a:pt x="2596" y="1835"/>
                </a:lnTo>
                <a:lnTo>
                  <a:pt x="2558" y="1825"/>
                </a:lnTo>
                <a:lnTo>
                  <a:pt x="2510" y="1803"/>
                </a:lnTo>
                <a:lnTo>
                  <a:pt x="2468" y="1789"/>
                </a:lnTo>
                <a:lnTo>
                  <a:pt x="2432" y="1775"/>
                </a:lnTo>
                <a:lnTo>
                  <a:pt x="2396" y="1755"/>
                </a:lnTo>
                <a:lnTo>
                  <a:pt x="2362" y="1737"/>
                </a:lnTo>
                <a:lnTo>
                  <a:pt x="2316" y="1715"/>
                </a:lnTo>
                <a:lnTo>
                  <a:pt x="2278" y="1693"/>
                </a:lnTo>
                <a:lnTo>
                  <a:pt x="2258" y="1681"/>
                </a:lnTo>
                <a:lnTo>
                  <a:pt x="2240" y="1671"/>
                </a:lnTo>
                <a:lnTo>
                  <a:pt x="2220" y="1655"/>
                </a:lnTo>
                <a:lnTo>
                  <a:pt x="2206" y="1643"/>
                </a:lnTo>
                <a:lnTo>
                  <a:pt x="2181" y="1615"/>
                </a:lnTo>
                <a:lnTo>
                  <a:pt x="2156" y="1589"/>
                </a:lnTo>
                <a:lnTo>
                  <a:pt x="2129" y="1563"/>
                </a:lnTo>
                <a:lnTo>
                  <a:pt x="2105" y="1531"/>
                </a:lnTo>
                <a:lnTo>
                  <a:pt x="2082" y="1503"/>
                </a:lnTo>
                <a:lnTo>
                  <a:pt x="2057" y="1461"/>
                </a:lnTo>
                <a:lnTo>
                  <a:pt x="2039" y="1432"/>
                </a:lnTo>
                <a:lnTo>
                  <a:pt x="2022" y="1398"/>
                </a:lnTo>
                <a:lnTo>
                  <a:pt x="2004" y="1364"/>
                </a:lnTo>
                <a:lnTo>
                  <a:pt x="1986" y="1332"/>
                </a:lnTo>
                <a:lnTo>
                  <a:pt x="1970" y="1298"/>
                </a:lnTo>
                <a:lnTo>
                  <a:pt x="1956" y="1270"/>
                </a:lnTo>
                <a:lnTo>
                  <a:pt x="1944" y="1240"/>
                </a:lnTo>
                <a:lnTo>
                  <a:pt x="1928" y="1200"/>
                </a:lnTo>
                <a:lnTo>
                  <a:pt x="1914" y="1158"/>
                </a:lnTo>
                <a:lnTo>
                  <a:pt x="1904" y="1132"/>
                </a:lnTo>
                <a:lnTo>
                  <a:pt x="1892" y="1100"/>
                </a:lnTo>
                <a:lnTo>
                  <a:pt x="1882" y="1072"/>
                </a:lnTo>
                <a:lnTo>
                  <a:pt x="1872" y="1044"/>
                </a:lnTo>
                <a:lnTo>
                  <a:pt x="1862" y="1010"/>
                </a:lnTo>
                <a:lnTo>
                  <a:pt x="1852" y="976"/>
                </a:lnTo>
                <a:lnTo>
                  <a:pt x="1840" y="932"/>
                </a:lnTo>
                <a:lnTo>
                  <a:pt x="1830" y="900"/>
                </a:lnTo>
                <a:lnTo>
                  <a:pt x="1818" y="854"/>
                </a:lnTo>
                <a:lnTo>
                  <a:pt x="1808" y="818"/>
                </a:lnTo>
                <a:lnTo>
                  <a:pt x="1798" y="782"/>
                </a:lnTo>
                <a:lnTo>
                  <a:pt x="1788" y="744"/>
                </a:lnTo>
                <a:lnTo>
                  <a:pt x="1778" y="710"/>
                </a:lnTo>
                <a:lnTo>
                  <a:pt x="1760" y="656"/>
                </a:lnTo>
                <a:lnTo>
                  <a:pt x="1742" y="598"/>
                </a:lnTo>
                <a:lnTo>
                  <a:pt x="1726" y="560"/>
                </a:lnTo>
                <a:lnTo>
                  <a:pt x="1712" y="524"/>
                </a:lnTo>
                <a:lnTo>
                  <a:pt x="1702" y="494"/>
                </a:lnTo>
                <a:lnTo>
                  <a:pt x="1686" y="450"/>
                </a:lnTo>
                <a:lnTo>
                  <a:pt x="1670" y="410"/>
                </a:lnTo>
                <a:lnTo>
                  <a:pt x="1648" y="354"/>
                </a:lnTo>
                <a:lnTo>
                  <a:pt x="1660" y="384"/>
                </a:lnTo>
                <a:lnTo>
                  <a:pt x="1632" y="328"/>
                </a:lnTo>
                <a:lnTo>
                  <a:pt x="1622" y="298"/>
                </a:lnTo>
                <a:lnTo>
                  <a:pt x="1608" y="266"/>
                </a:lnTo>
                <a:lnTo>
                  <a:pt x="1590" y="232"/>
                </a:lnTo>
                <a:lnTo>
                  <a:pt x="1562" y="181"/>
                </a:lnTo>
                <a:lnTo>
                  <a:pt x="1560" y="178"/>
                </a:lnTo>
                <a:lnTo>
                  <a:pt x="1546" y="156"/>
                </a:lnTo>
                <a:lnTo>
                  <a:pt x="1530" y="128"/>
                </a:lnTo>
                <a:lnTo>
                  <a:pt x="1542" y="144"/>
                </a:lnTo>
                <a:lnTo>
                  <a:pt x="1570" y="194"/>
                </a:lnTo>
                <a:lnTo>
                  <a:pt x="1580" y="214"/>
                </a:lnTo>
                <a:lnTo>
                  <a:pt x="1553" y="167"/>
                </a:lnTo>
                <a:lnTo>
                  <a:pt x="1550" y="156"/>
                </a:lnTo>
                <a:lnTo>
                  <a:pt x="1518" y="110"/>
                </a:lnTo>
                <a:lnTo>
                  <a:pt x="1498" y="84"/>
                </a:lnTo>
                <a:lnTo>
                  <a:pt x="1476" y="56"/>
                </a:lnTo>
                <a:lnTo>
                  <a:pt x="1456" y="36"/>
                </a:lnTo>
                <a:lnTo>
                  <a:pt x="1434" y="22"/>
                </a:lnTo>
                <a:lnTo>
                  <a:pt x="1413" y="8"/>
                </a:lnTo>
                <a:lnTo>
                  <a:pt x="139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0" name="Freeform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66355" y="5124101"/>
            <a:ext cx="2111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4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00106" y="5195539"/>
            <a:ext cx="36067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</a:t>
            </a:r>
          </a:p>
        </p:txBody>
      </p:sp>
      <p:sp>
        <p:nvSpPr>
          <p:cNvPr id="9262" name="Rectangle 4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6623" y="4120761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itchFamily="18" charset="2"/>
              </a:rPr>
              <a:t></a:t>
            </a:r>
            <a:r>
              <a:rPr lang="en-US" sz="2400" dirty="0">
                <a:solidFill>
                  <a:srgbClr val="000000"/>
                </a:solidFill>
                <a:effectLst/>
                <a:latin typeface="Book Antiqua" pitchFamily="18" charset="0"/>
              </a:rPr>
              <a:t>/2</a:t>
            </a:r>
          </a:p>
        </p:txBody>
      </p:sp>
      <p:sp>
        <p:nvSpPr>
          <p:cNvPr id="9263" name="Rectangle 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3733" y="4121748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effectLst/>
                <a:latin typeface="Symbol" pitchFamily="18" charset="2"/>
              </a:rPr>
              <a:t></a:t>
            </a:r>
            <a:r>
              <a:rPr lang="en-US" sz="2400" dirty="0">
                <a:solidFill>
                  <a:srgbClr val="000000"/>
                </a:solidFill>
                <a:effectLst/>
                <a:latin typeface="Book Antiqua" pitchFamily="18" charset="0"/>
              </a:rPr>
              <a:t>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5" name="Rectangle 4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180070" y="3838226"/>
                <a:ext cx="1622240" cy="8284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1 - </a:t>
                </a:r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Symbol" pitchFamily="18" charset="2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 of all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 values</a:t>
                </a:r>
              </a:p>
            </p:txBody>
          </p:sp>
        </mc:Choice>
        <mc:Fallback xmlns="">
          <p:sp>
            <p:nvSpPr>
              <p:cNvPr id="926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070" y="3838226"/>
                <a:ext cx="1622240" cy="828432"/>
              </a:xfrm>
              <a:prstGeom prst="rect">
                <a:avLst/>
              </a:prstGeom>
              <a:blipFill rotWithShape="1">
                <a:blip r:embed="rId33"/>
                <a:stretch>
                  <a:fillRect l="-6015" t="-8088" b="-15441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67" name="Freeform 51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767626" y="4943127"/>
            <a:ext cx="633429" cy="282917"/>
          </a:xfrm>
          <a:custGeom>
            <a:avLst/>
            <a:gdLst/>
            <a:ahLst/>
            <a:cxnLst>
              <a:cxn ang="0">
                <a:pos x="428" y="24"/>
              </a:cxn>
              <a:cxn ang="0">
                <a:pos x="429" y="12"/>
              </a:cxn>
              <a:cxn ang="0">
                <a:pos x="429" y="41"/>
              </a:cxn>
              <a:cxn ang="0">
                <a:pos x="429" y="62"/>
              </a:cxn>
              <a:cxn ang="0">
                <a:pos x="425" y="90"/>
              </a:cxn>
              <a:cxn ang="0">
                <a:pos x="426" y="113"/>
              </a:cxn>
              <a:cxn ang="0">
                <a:pos x="426" y="137"/>
              </a:cxn>
              <a:cxn ang="0">
                <a:pos x="428" y="159"/>
              </a:cxn>
              <a:cxn ang="0">
                <a:pos x="428" y="180"/>
              </a:cxn>
              <a:cxn ang="0">
                <a:pos x="2" y="186"/>
              </a:cxn>
              <a:cxn ang="0">
                <a:pos x="3" y="173"/>
              </a:cxn>
              <a:cxn ang="0">
                <a:pos x="0" y="174"/>
              </a:cxn>
              <a:cxn ang="0">
                <a:pos x="3" y="155"/>
              </a:cxn>
              <a:cxn ang="0">
                <a:pos x="21" y="150"/>
              </a:cxn>
              <a:cxn ang="0">
                <a:pos x="44" y="143"/>
              </a:cxn>
              <a:cxn ang="0">
                <a:pos x="74" y="134"/>
              </a:cxn>
              <a:cxn ang="0">
                <a:pos x="96" y="129"/>
              </a:cxn>
              <a:cxn ang="0">
                <a:pos x="119" y="120"/>
              </a:cxn>
              <a:cxn ang="0">
                <a:pos x="144" y="114"/>
              </a:cxn>
              <a:cxn ang="0">
                <a:pos x="170" y="105"/>
              </a:cxn>
              <a:cxn ang="0">
                <a:pos x="193" y="98"/>
              </a:cxn>
              <a:cxn ang="0">
                <a:pos x="213" y="87"/>
              </a:cxn>
              <a:cxn ang="0">
                <a:pos x="239" y="80"/>
              </a:cxn>
              <a:cxn ang="0">
                <a:pos x="266" y="71"/>
              </a:cxn>
              <a:cxn ang="0">
                <a:pos x="285" y="63"/>
              </a:cxn>
              <a:cxn ang="0">
                <a:pos x="313" y="50"/>
              </a:cxn>
              <a:cxn ang="0">
                <a:pos x="337" y="42"/>
              </a:cxn>
              <a:cxn ang="0">
                <a:pos x="362" y="30"/>
              </a:cxn>
              <a:cxn ang="0">
                <a:pos x="387" y="18"/>
              </a:cxn>
              <a:cxn ang="0">
                <a:pos x="409" y="10"/>
              </a:cxn>
              <a:cxn ang="0">
                <a:pos x="429" y="0"/>
              </a:cxn>
              <a:cxn ang="0">
                <a:pos x="429" y="0"/>
              </a:cxn>
            </a:cxnLst>
            <a:rect l="0" t="0" r="r" b="b"/>
            <a:pathLst>
              <a:path w="429" h="186">
                <a:moveTo>
                  <a:pt x="428" y="24"/>
                </a:moveTo>
                <a:lnTo>
                  <a:pt x="429" y="12"/>
                </a:lnTo>
                <a:lnTo>
                  <a:pt x="429" y="41"/>
                </a:lnTo>
                <a:lnTo>
                  <a:pt x="429" y="62"/>
                </a:lnTo>
                <a:lnTo>
                  <a:pt x="425" y="90"/>
                </a:lnTo>
                <a:lnTo>
                  <a:pt x="426" y="113"/>
                </a:lnTo>
                <a:lnTo>
                  <a:pt x="426" y="137"/>
                </a:lnTo>
                <a:lnTo>
                  <a:pt x="428" y="159"/>
                </a:lnTo>
                <a:lnTo>
                  <a:pt x="428" y="180"/>
                </a:lnTo>
                <a:lnTo>
                  <a:pt x="2" y="186"/>
                </a:lnTo>
                <a:lnTo>
                  <a:pt x="3" y="173"/>
                </a:lnTo>
                <a:lnTo>
                  <a:pt x="0" y="174"/>
                </a:lnTo>
                <a:lnTo>
                  <a:pt x="3" y="155"/>
                </a:lnTo>
                <a:lnTo>
                  <a:pt x="21" y="150"/>
                </a:lnTo>
                <a:lnTo>
                  <a:pt x="44" y="143"/>
                </a:lnTo>
                <a:lnTo>
                  <a:pt x="74" y="134"/>
                </a:lnTo>
                <a:lnTo>
                  <a:pt x="96" y="129"/>
                </a:lnTo>
                <a:lnTo>
                  <a:pt x="119" y="120"/>
                </a:lnTo>
                <a:lnTo>
                  <a:pt x="144" y="114"/>
                </a:lnTo>
                <a:lnTo>
                  <a:pt x="170" y="105"/>
                </a:lnTo>
                <a:lnTo>
                  <a:pt x="193" y="98"/>
                </a:lnTo>
                <a:lnTo>
                  <a:pt x="213" y="87"/>
                </a:lnTo>
                <a:lnTo>
                  <a:pt x="239" y="80"/>
                </a:lnTo>
                <a:lnTo>
                  <a:pt x="266" y="71"/>
                </a:lnTo>
                <a:lnTo>
                  <a:pt x="285" y="63"/>
                </a:lnTo>
                <a:lnTo>
                  <a:pt x="313" y="50"/>
                </a:lnTo>
                <a:lnTo>
                  <a:pt x="337" y="42"/>
                </a:lnTo>
                <a:lnTo>
                  <a:pt x="362" y="30"/>
                </a:lnTo>
                <a:lnTo>
                  <a:pt x="387" y="18"/>
                </a:lnTo>
                <a:lnTo>
                  <a:pt x="409" y="10"/>
                </a:lnTo>
                <a:lnTo>
                  <a:pt x="429" y="0"/>
                </a:lnTo>
                <a:lnTo>
                  <a:pt x="429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536218" y="4955484"/>
            <a:ext cx="709237" cy="2771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"/>
              </a:cxn>
              <a:cxn ang="0">
                <a:pos x="2" y="24"/>
              </a:cxn>
              <a:cxn ang="0">
                <a:pos x="2" y="52"/>
              </a:cxn>
              <a:cxn ang="0">
                <a:pos x="1" y="77"/>
              </a:cxn>
              <a:cxn ang="0">
                <a:pos x="1" y="99"/>
              </a:cxn>
              <a:cxn ang="0">
                <a:pos x="1" y="122"/>
              </a:cxn>
              <a:cxn ang="0">
                <a:pos x="1" y="144"/>
              </a:cxn>
              <a:cxn ang="0">
                <a:pos x="2" y="166"/>
              </a:cxn>
              <a:cxn ang="0">
                <a:pos x="395" y="163"/>
              </a:cxn>
              <a:cxn ang="0">
                <a:pos x="396" y="151"/>
              </a:cxn>
              <a:cxn ang="0">
                <a:pos x="396" y="141"/>
              </a:cxn>
              <a:cxn ang="0">
                <a:pos x="393" y="138"/>
              </a:cxn>
              <a:cxn ang="0">
                <a:pos x="388" y="136"/>
              </a:cxn>
              <a:cxn ang="0">
                <a:pos x="372" y="130"/>
              </a:cxn>
              <a:cxn ang="0">
                <a:pos x="350" y="124"/>
              </a:cxn>
              <a:cxn ang="0">
                <a:pos x="328" y="118"/>
              </a:cxn>
              <a:cxn ang="0">
                <a:pos x="308" y="112"/>
              </a:cxn>
              <a:cxn ang="0">
                <a:pos x="280" y="104"/>
              </a:cxn>
              <a:cxn ang="0">
                <a:pos x="258" y="96"/>
              </a:cxn>
              <a:cxn ang="0">
                <a:pos x="234" y="88"/>
              </a:cxn>
              <a:cxn ang="0">
                <a:pos x="208" y="80"/>
              </a:cxn>
              <a:cxn ang="0">
                <a:pos x="178" y="68"/>
              </a:cxn>
              <a:cxn ang="0">
                <a:pos x="148" y="58"/>
              </a:cxn>
              <a:cxn ang="0">
                <a:pos x="128" y="50"/>
              </a:cxn>
              <a:cxn ang="0">
                <a:pos x="111" y="43"/>
              </a:cxn>
              <a:cxn ang="0">
                <a:pos x="90" y="34"/>
              </a:cxn>
              <a:cxn ang="0">
                <a:pos x="64" y="24"/>
              </a:cxn>
              <a:cxn ang="0">
                <a:pos x="36" y="14"/>
              </a:cxn>
              <a:cxn ang="0">
                <a:pos x="15" y="4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96" h="166">
                <a:moveTo>
                  <a:pt x="0" y="0"/>
                </a:moveTo>
                <a:lnTo>
                  <a:pt x="3" y="2"/>
                </a:lnTo>
                <a:lnTo>
                  <a:pt x="2" y="24"/>
                </a:lnTo>
                <a:lnTo>
                  <a:pt x="2" y="52"/>
                </a:lnTo>
                <a:lnTo>
                  <a:pt x="1" y="77"/>
                </a:lnTo>
                <a:lnTo>
                  <a:pt x="1" y="99"/>
                </a:lnTo>
                <a:lnTo>
                  <a:pt x="1" y="122"/>
                </a:lnTo>
                <a:lnTo>
                  <a:pt x="1" y="144"/>
                </a:lnTo>
                <a:lnTo>
                  <a:pt x="2" y="166"/>
                </a:lnTo>
                <a:lnTo>
                  <a:pt x="395" y="163"/>
                </a:lnTo>
                <a:lnTo>
                  <a:pt x="396" y="151"/>
                </a:lnTo>
                <a:lnTo>
                  <a:pt x="396" y="141"/>
                </a:lnTo>
                <a:lnTo>
                  <a:pt x="393" y="138"/>
                </a:lnTo>
                <a:lnTo>
                  <a:pt x="388" y="136"/>
                </a:lnTo>
                <a:lnTo>
                  <a:pt x="372" y="130"/>
                </a:lnTo>
                <a:lnTo>
                  <a:pt x="350" y="124"/>
                </a:lnTo>
                <a:lnTo>
                  <a:pt x="328" y="118"/>
                </a:lnTo>
                <a:lnTo>
                  <a:pt x="308" y="112"/>
                </a:lnTo>
                <a:lnTo>
                  <a:pt x="280" y="104"/>
                </a:lnTo>
                <a:lnTo>
                  <a:pt x="258" y="96"/>
                </a:lnTo>
                <a:lnTo>
                  <a:pt x="234" y="88"/>
                </a:lnTo>
                <a:lnTo>
                  <a:pt x="208" y="80"/>
                </a:lnTo>
                <a:lnTo>
                  <a:pt x="178" y="68"/>
                </a:lnTo>
                <a:lnTo>
                  <a:pt x="148" y="58"/>
                </a:lnTo>
                <a:lnTo>
                  <a:pt x="128" y="50"/>
                </a:lnTo>
                <a:lnTo>
                  <a:pt x="111" y="43"/>
                </a:lnTo>
                <a:lnTo>
                  <a:pt x="90" y="34"/>
                </a:lnTo>
                <a:lnTo>
                  <a:pt x="64" y="24"/>
                </a:lnTo>
                <a:lnTo>
                  <a:pt x="36" y="14"/>
                </a:lnTo>
                <a:lnTo>
                  <a:pt x="15" y="4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9" name="Line 5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990052" y="4493863"/>
            <a:ext cx="278709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Line 5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7821612" y="4492276"/>
            <a:ext cx="34205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2" name="Rectangle 56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637734" y="2373628"/>
                <a:ext cx="1796968" cy="11977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Sampling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distribution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+mn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9272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7734" y="2373628"/>
                <a:ext cx="1796968" cy="1197764"/>
              </a:xfrm>
              <a:prstGeom prst="rect">
                <a:avLst/>
              </a:prstGeom>
              <a:blipFill rotWithShape="1">
                <a:blip r:embed="rId34"/>
                <a:stretch>
                  <a:fillRect t="-4061" b="-1066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74" name="Line 5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396832" y="4711351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Line 5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536218" y="4742307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Line 6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187606" y="5236813"/>
            <a:ext cx="56351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85" name="Group 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3586771" y="2107851"/>
            <a:ext cx="4746742" cy="2959100"/>
            <a:chOff x="1078" y="789"/>
            <a:chExt cx="2947" cy="1852"/>
          </a:xfrm>
        </p:grpSpPr>
        <p:sp>
          <p:nvSpPr>
            <p:cNvPr id="9286" name="Arc 70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 rot="6300000">
              <a:off x="185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Arc 71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 rot="17057622">
              <a:off x="1474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Arc 72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 rot="20700000">
              <a:off x="1078" y="2475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Arc 73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 rot="15300000" flipH="1">
              <a:off x="229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0" name="Arc 74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 rot="4542378" flipH="1">
              <a:off x="2841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1" name="Arc 75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 rot="900000" flipH="1">
              <a:off x="3328" y="247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3" name="Freeform 7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85045" y="5664194"/>
            <a:ext cx="2112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8835217" y="4978541"/>
                <a:ext cx="434413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17" y="4978541"/>
                <a:ext cx="434413" cy="461665"/>
              </a:xfrm>
              <a:prstGeom prst="rect">
                <a:avLst/>
              </a:prstGeom>
              <a:blipFill rotWithShape="1">
                <a:blip r:embed="rId35"/>
                <a:stretch>
                  <a:fillRect r="-2361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522584" y="5522400"/>
                <a:ext cx="1406822" cy="56214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84" y="5522400"/>
                <a:ext cx="1406822" cy="562142"/>
              </a:xfrm>
              <a:prstGeom prst="rect">
                <a:avLst/>
              </a:prstGeom>
              <a:blipFill rotWithShape="1">
                <a:blip r:embed="rId36"/>
                <a:stretch>
                  <a:fillRect l="-25974" t="-17391" r="-66667" b="-2826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160783" y="5531259"/>
                <a:ext cx="1265642" cy="56214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83" y="5531259"/>
                <a:ext cx="1265642" cy="562142"/>
              </a:xfrm>
              <a:prstGeom prst="rect">
                <a:avLst/>
              </a:prstGeom>
              <a:blipFill rotWithShape="1">
                <a:blip r:embed="rId37"/>
                <a:stretch>
                  <a:fillRect l="-34783" t="-17204" r="-80193" b="-2688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  <p:sp>
        <p:nvSpPr>
          <p:cNvPr id="32" name="Rectangle 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62761" y="590602"/>
            <a:ext cx="10337562" cy="625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Interval Estimate of a Population Mean:  </a:t>
            </a:r>
            <a:r>
              <a:rPr lang="en-US" sz="3200" i="1" dirty="0">
                <a:effectLst/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3200" dirty="0">
                <a:effectLst/>
                <a:latin typeface="+mn-lt"/>
                <a:cs typeface="Arial" panose="020B0604020202020204" pitchFamily="34" charset="0"/>
              </a:rPr>
              <a:t>  Known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609401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PERSISTENCEDATA" val="MMPROD_UIPERSISTENCEDATA"/>
  <p:tag name="MMPROD_NEXTUNIQUEID" val="10009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mI3hBOyYjeEE7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mI3hBOyYjeEE7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g=="/>
  <p:tag name="MMPROD_UIDATA" val="&lt;database version=&quot;11.0&quot;&gt;&lt;object type=&quot;1&quot; unique_id=&quot;10001&quot;&gt;&lt;property id=&quot;20141&quot; value=&quot;SBE13ch08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2&quot;/&gt;&lt;property id=&quot;20181&quot; value=&quot;4&quot;/&gt;&lt;property id=&quot;20183&quot; value=&quot;1&quot;/&gt;&lt;property id=&quot;20184&quot; value=&quot;7&quot;/&gt;&lt;property id=&quot;20193&quot; value=&quot;-1&quot;/&gt;&lt;property id=&quot;20224&quot; value=&quot;C:\Users\bfoltz\Documents\My Adobe Presentations\SBE13ch08&quot;/&gt;&lt;property id=&quot;20250&quot; value=&quot;0&quot;/&gt;&lt;property id=&quot;20251&quot; value=&quot;0&quot;/&gt;&lt;property id=&quot;20259&quot; value=&quot;0&quot;/&gt;&lt;property id=&quot;20263&quot; value=&quot;2&quot;/&gt;&lt;property id=&quot;20264&quot; value=&quot;1&quot;/&gt;&lt;property id=&quot;20519&quot; value=&quot;0&quot;/&gt;&lt;property id=&quot;20700&quot; value=&quot;0&quot;/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96&quot;/&gt;&lt;property id=&quot;20309&quot; value=&quot;-1&quot;/&gt;&lt;/object&gt;&lt;object type=&quot;3&quot; unique_id=&quot;10004&quot;&gt;&lt;property id=&quot;20148&quot; value=&quot;5&quot;/&gt;&lt;property id=&quot;20300&quot; value=&quot;Slide 2 - &amp;quot;Chapter 8 Interval Estimation&amp;quot;&quot;/&gt;&lt;property id=&quot;20307&quot; value=&quot;257&quot;/&gt;&lt;property id=&quot;20309&quot; value=&quot;-1&quot;/&gt;&lt;/object&gt;&lt;object type=&quot;3&quot; unique_id=&quot;10005&quot;&gt;&lt;property id=&quot;20148&quot; value=&quot;5&quot;/&gt;&lt;property id=&quot;20300&quot; value=&quot;Slide 3&quot;/&gt;&lt;property id=&quot;20307&quot; value=&quot;329&quot;/&gt;&lt;property id=&quot;20309&quot; value=&quot;-1&quot;/&gt;&lt;/object&gt;&lt;object type=&quot;3&quot; unique_id=&quot;10006&quot;&gt;&lt;property id=&quot;20148&quot; value=&quot;5&quot;/&gt;&lt;property id=&quot;20300&quot; value=&quot;Slide 4&quot;/&gt;&lt;property id=&quot;20307&quot; value=&quot;330&quot;/&gt;&lt;property id=&quot;20309&quot; value=&quot;-1&quot;/&gt;&lt;/object&gt;&lt;object type=&quot;3&quot; unique_id=&quot;10007&quot;&gt;&lt;property id=&quot;20148&quot; value=&quot;5&quot;/&gt;&lt;property id=&quot;20300&quot; value=&quot;Slide 5&quot;/&gt;&lt;property id=&quot;20307&quot; value=&quot;331&quot;/&gt;&lt;property id=&quot;20309&quot; value=&quot;-1&quot;/&gt;&lt;/object&gt;&lt;object type=&quot;3&quot; unique_id=&quot;10008&quot;&gt;&lt;property id=&quot;20148&quot; value=&quot;5&quot;/&gt;&lt;property id=&quot;20300&quot; value=&quot;Slide 6&quot;/&gt;&lt;property id=&quot;20307&quot; value=&quot;261&quot;/&gt;&lt;property id=&quot;20309&quot; value=&quot;-1&quot;/&gt;&lt;/object&gt;&lt;object type=&quot;3&quot; unique_id=&quot;10009&quot;&gt;&lt;property id=&quot;20148&quot; value=&quot;5&quot;/&gt;&lt;property id=&quot;20300&quot; value=&quot;Slide 7&quot;/&gt;&lt;property id=&quot;20307&quot; value=&quot;323&quot;/&gt;&lt;property id=&quot;20309&quot; value=&quot;-1&quot;/&gt;&lt;/object&gt;&lt;object type=&quot;3&quot; unique_id=&quot;10010&quot;&gt;&lt;property id=&quot;20148&quot; value=&quot;5&quot;/&gt;&lt;property id=&quot;20300&quot; value=&quot;Slide 8&quot;/&gt;&lt;property id=&quot;20307&quot; value=&quot;264&quot;/&gt;&lt;property id=&quot;20309&quot; value=&quot;-1&quot;/&gt;&lt;/object&gt;&lt;object type=&quot;3&quot; unique_id=&quot;10011&quot;&gt;&lt;property id=&quot;20148&quot; value=&quot;5&quot;/&gt;&lt;property id=&quot;20300&quot; value=&quot;Slide 9&quot;/&gt;&lt;property id=&quot;20307&quot; value=&quot;354&quot;/&gt;&lt;property id=&quot;20309&quot; value=&quot;-1&quot;/&gt;&lt;/object&gt;&lt;object type=&quot;3&quot; unique_id=&quot;10012&quot;&gt;&lt;property id=&quot;20148&quot; value=&quot;5&quot;/&gt;&lt;property id=&quot;20300&quot; value=&quot;Slide 10&quot;/&gt;&lt;property id=&quot;20307&quot; value=&quot;360&quot;/&gt;&lt;property id=&quot;20309&quot; value=&quot;-1&quot;/&gt;&lt;/object&gt;&lt;object type=&quot;3&quot; unique_id=&quot;10013&quot;&gt;&lt;property id=&quot;20148&quot; value=&quot;5&quot;/&gt;&lt;property id=&quot;20300&quot; value=&quot;Slide 11&quot;/&gt;&lt;property id=&quot;20307&quot; value=&quot;287&quot;/&gt;&lt;property id=&quot;20309&quot; value=&quot;-1&quot;/&gt;&lt;/object&gt;&lt;object type=&quot;3&quot; unique_id=&quot;10014&quot;&gt;&lt;property id=&quot;20148&quot; value=&quot;5&quot;/&gt;&lt;property id=&quot;20300&quot; value=&quot;Slide 12&quot;/&gt;&lt;property id=&quot;20307&quot; value=&quot;288&quot;/&gt;&lt;property id=&quot;20309&quot; value=&quot;-1&quot;/&gt;&lt;/object&gt;&lt;object type=&quot;3&quot; unique_id=&quot;10015&quot;&gt;&lt;property id=&quot;20148&quot; value=&quot;5&quot;/&gt;&lt;property id=&quot;20300&quot; value=&quot;Slide 13&quot;/&gt;&lt;property id=&quot;20307&quot; value=&quot;284&quot;/&gt;&lt;property id=&quot;20309&quot; value=&quot;-1&quot;/&gt;&lt;/object&gt;&lt;object type=&quot;3&quot; unique_id=&quot;10016&quot;&gt;&lt;property id=&quot;20148&quot; value=&quot;5&quot;/&gt;&lt;property id=&quot;20300&quot; value=&quot;Slide 14&quot;/&gt;&lt;property id=&quot;20307&quot; value=&quot;357&quot;/&gt;&lt;property id=&quot;20309&quot; value=&quot;-1&quot;/&gt;&lt;/object&gt;&lt;object type=&quot;3&quot; unique_id=&quot;10017&quot;&gt;&lt;property id=&quot;20148&quot; value=&quot;5&quot;/&gt;&lt;property id=&quot;20300&quot; value=&quot;Slide 15&quot;/&gt;&lt;property id=&quot;20307&quot; value=&quot;359&quot;/&gt;&lt;property id=&quot;20309&quot; value=&quot;-1&quot;/&gt;&lt;/object&gt;&lt;object type=&quot;3&quot; unique_id=&quot;10018&quot;&gt;&lt;property id=&quot;20148&quot; value=&quot;5&quot;/&gt;&lt;property id=&quot;20300&quot; value=&quot;Slide 16&quot;/&gt;&lt;property id=&quot;20307&quot; value=&quot;358&quot;/&gt;&lt;property id=&quot;20309&quot; value=&quot;-1&quot;/&gt;&lt;/object&gt;&lt;object type=&quot;3&quot; unique_id=&quot;10019&quot;&gt;&lt;property id=&quot;20148&quot; value=&quot;5&quot;/&gt;&lt;property id=&quot;20300&quot; value=&quot;Slide 17&quot;/&gt;&lt;property id=&quot;20307&quot; value=&quot;332&quot;/&gt;&lt;property id=&quot;20309&quot; value=&quot;-1&quot;/&gt;&lt;/object&gt;&lt;object type=&quot;3&quot; unique_id=&quot;10020&quot;&gt;&lt;property id=&quot;20148&quot; value=&quot;5&quot;/&gt;&lt;property id=&quot;20300&quot; value=&quot;Slide 18&quot;/&gt;&lt;property id=&quot;20307&quot; value=&quot;352&quot;/&gt;&lt;property id=&quot;20309&quot; value=&quot;-1&quot;/&gt;&lt;/object&gt;&lt;object type=&quot;3&quot; unique_id=&quot;10021&quot;&gt;&lt;property id=&quot;20148&quot; value=&quot;5&quot;/&gt;&lt;property id=&quot;20300&quot; value=&quot;Slide 19&quot;/&gt;&lt;property id=&quot;20307&quot; value=&quot;324&quot;/&gt;&lt;property id=&quot;20309&quot; value=&quot;-1&quot;/&gt;&lt;/object&gt;&lt;object type=&quot;3&quot; unique_id=&quot;10022&quot;&gt;&lt;property id=&quot;20148&quot; value=&quot;5&quot;/&gt;&lt;property id=&quot;20300&quot; value=&quot;Slide 20&quot;/&gt;&lt;property id=&quot;20307&quot; value=&quot;336&quot;/&gt;&lt;property id=&quot;20309&quot; value=&quot;-1&quot;/&gt;&lt;/object&gt;&lt;object type=&quot;3&quot; unique_id=&quot;10023&quot;&gt;&lt;property id=&quot;20148&quot; value=&quot;5&quot;/&gt;&lt;property id=&quot;20300&quot; value=&quot;Slide 21&quot;/&gt;&lt;property id=&quot;20307&quot; value=&quot;299&quot;/&gt;&lt;property id=&quot;20309&quot; value=&quot;-1&quot;/&gt;&lt;/object&gt;&lt;object type=&quot;3&quot; unique_id=&quot;10024&quot;&gt;&lt;property id=&quot;20148&quot; value=&quot;5&quot;/&gt;&lt;property id=&quot;20300&quot; value=&quot;Slide 22&quot;/&gt;&lt;property id=&quot;20307&quot; value=&quot;333&quot;/&gt;&lt;property id=&quot;20309&quot; value=&quot;-1&quot;/&gt;&lt;/object&gt;&lt;object type=&quot;3&quot; unique_id=&quot;10025&quot;&gt;&lt;property id=&quot;20148&quot; value=&quot;5&quot;/&gt;&lt;property id=&quot;20300&quot; value=&quot;Slide 23&quot;/&gt;&lt;property id=&quot;20307&quot; value=&quot;363&quot;/&gt;&lt;property id=&quot;20309&quot; value=&quot;-1&quot;/&gt;&lt;/object&gt;&lt;object type=&quot;3&quot; unique_id=&quot;10026&quot;&gt;&lt;property id=&quot;20148&quot; value=&quot;5&quot;/&gt;&lt;property id=&quot;20300&quot; value=&quot;Slide 24&quot;/&gt;&lt;property id=&quot;20307&quot; value=&quot;268&quot;/&gt;&lt;property id=&quot;20309&quot; value=&quot;-1&quot;/&gt;&lt;/object&gt;&lt;object type=&quot;3&quot; unique_id=&quot;10027&quot;&gt;&lt;property id=&quot;20148&quot; value=&quot;5&quot;/&gt;&lt;property id=&quot;20300&quot; value=&quot;Slide 25&quot;/&gt;&lt;property id=&quot;20307&quot; value=&quot;269&quot;/&gt;&lt;property id=&quot;20309&quot; value=&quot;-1&quot;/&gt;&lt;/object&gt;&lt;object type=&quot;3&quot; unique_id=&quot;10028&quot;&gt;&lt;property id=&quot;20148&quot; value=&quot;5&quot;/&gt;&lt;property id=&quot;20300&quot; value=&quot;Slide 26&quot;/&gt;&lt;property id=&quot;20307&quot; value=&quot;364&quot;/&gt;&lt;property id=&quot;20309&quot; value=&quot;-1&quot;/&gt;&lt;/object&gt;&lt;object type=&quot;3&quot; unique_id=&quot;10029&quot;&gt;&lt;property id=&quot;20148&quot; value=&quot;5&quot;/&gt;&lt;property id=&quot;20300&quot; value=&quot;Slide 27&quot;/&gt;&lt;property id=&quot;20307&quot; value=&quot;271&quot;/&gt;&lt;property id=&quot;20309&quot; value=&quot;-1&quot;/&gt;&lt;/object&gt;&lt;object type=&quot;3&quot; unique_id=&quot;10030&quot;&gt;&lt;property id=&quot;20148&quot; value=&quot;5&quot;/&gt;&lt;property id=&quot;20300&quot; value=&quot;Slide 28&quot;/&gt;&lt;property id=&quot;20307&quot; value=&quot;361&quot;/&gt;&lt;property id=&quot;20309&quot; value=&quot;-1&quot;/&gt;&lt;/object&gt;&lt;object type=&quot;3&quot; unique_id=&quot;10031&quot;&gt;&lt;property id=&quot;20148&quot; value=&quot;5&quot;/&gt;&lt;property id=&quot;20300&quot; value=&quot;Slide 29&quot;/&gt;&lt;property id=&quot;20307&quot; value=&quot;362&quot;/&gt;&lt;property id=&quot;20309&quot; value=&quot;-1&quot;/&gt;&lt;/object&gt;&lt;object type=&quot;3&quot; unique_id=&quot;10032&quot;&gt;&lt;property id=&quot;20148&quot; value=&quot;5&quot;/&gt;&lt;property id=&quot;20300&quot; value=&quot;Slide 30&quot;/&gt;&lt;property id=&quot;20307&quot; value=&quot;301&quot;/&gt;&lt;property id=&quot;20309&quot; value=&quot;-1&quot;/&gt;&lt;/object&gt;&lt;object type=&quot;3&quot; unique_id=&quot;10033&quot;&gt;&lt;property id=&quot;20148&quot; value=&quot;5&quot;/&gt;&lt;property id=&quot;20300&quot; value=&quot;Slide 31&quot;/&gt;&lt;property id=&quot;20307&quot; value=&quot;325&quot;/&gt;&lt;property id=&quot;20309&quot; value=&quot;-1&quot;/&gt;&lt;/object&gt;&lt;object type=&quot;3&quot; unique_id=&quot;10034&quot;&gt;&lt;property id=&quot;20148&quot; value=&quot;5&quot;/&gt;&lt;property id=&quot;20300&quot; value=&quot;Slide 32&quot;/&gt;&lt;property id=&quot;20307&quot; value=&quot;302&quot;/&gt;&lt;property id=&quot;20309&quot; value=&quot;-1&quot;/&gt;&lt;/object&gt;&lt;object type=&quot;3&quot; unique_id=&quot;10035&quot;&gt;&lt;property id=&quot;20148&quot; value=&quot;5&quot;/&gt;&lt;property id=&quot;20300&quot; value=&quot;Slide 33&quot;/&gt;&lt;property id=&quot;20307&quot; value=&quot;353&quot;/&gt;&lt;property id=&quot;20309&quot; value=&quot;-1&quot;/&gt;&lt;/object&gt;&lt;object type=&quot;3&quot; unique_id=&quot;10036&quot;&gt;&lt;property id=&quot;20148&quot; value=&quot;5&quot;/&gt;&lt;property id=&quot;20300&quot; value=&quot;Slide 34&quot;/&gt;&lt;property id=&quot;20307&quot; value=&quot;273&quot;/&gt;&lt;property id=&quot;20309&quot; value=&quot;-1&quot;/&gt;&lt;/object&gt;&lt;object type=&quot;3&quot; unique_id=&quot;10037&quot;&gt;&lt;property id=&quot;20148&quot; value=&quot;5&quot;/&gt;&lt;property id=&quot;20300&quot; value=&quot;Slide 35&quot;/&gt;&lt;property id=&quot;20307&quot; value=&quot;274&quot;/&gt;&lt;property id=&quot;20309&quot; value=&quot;-1&quot;/&gt;&lt;/object&gt;&lt;object type=&quot;3&quot; unique_id=&quot;10038&quot;&gt;&lt;property id=&quot;20148&quot; value=&quot;5&quot;/&gt;&lt;property id=&quot;20300&quot; value=&quot;Slide 36&quot;/&gt;&lt;property id=&quot;20307&quot; value=&quot;335&quot;/&gt;&lt;property id=&quot;20309&quot; value=&quot;-1&quot;/&gt;&lt;/object&gt;&lt;object type=&quot;3&quot; unique_id=&quot;10039&quot;&gt;&lt;property id=&quot;20148&quot; value=&quot;5&quot;/&gt;&lt;property id=&quot;20300&quot; value=&quot;Slide 37&quot;/&gt;&lt;property id=&quot;20307&quot; value=&quot;341&quot;/&gt;&lt;property id=&quot;20309&quot; value=&quot;-1&quot;/&gt;&lt;/object&gt;&lt;object type=&quot;3&quot; unique_id=&quot;10040&quot;&gt;&lt;property id=&quot;20148&quot; value=&quot;5&quot;/&gt;&lt;property id=&quot;20300&quot; value=&quot;Slide 38&quot;/&gt;&lt;property id=&quot;20307&quot; value=&quot;321&quot;/&gt;&lt;property id=&quot;20309&quot; value=&quot;-1&quot;/&gt;&lt;/object&gt;&lt;object type=&quot;3&quot; unique_id=&quot;10041&quot;&gt;&lt;property id=&quot;20148&quot; value=&quot;5&quot;/&gt;&lt;property id=&quot;20300&quot; value=&quot;Slide 39&quot;/&gt;&lt;property id=&quot;20307&quot; value=&quot;275&quot;/&gt;&lt;property id=&quot;20309&quot; value=&quot;-1&quot;/&gt;&lt;/object&gt;&lt;object type=&quot;3&quot; unique_id=&quot;10042&quot;&gt;&lt;property id=&quot;20148&quot; value=&quot;5&quot;/&gt;&lt;property id=&quot;20300&quot; value=&quot;Slide 40&quot;/&gt;&lt;property id=&quot;20307&quot; value=&quot;276&quot;/&gt;&lt;property id=&quot;20309&quot; value=&quot;-1&quot;/&gt;&lt;/object&gt;&lt;object type=&quot;3&quot; unique_id=&quot;10043&quot;&gt;&lt;property id=&quot;20148&quot; value=&quot;5&quot;/&gt;&lt;property id=&quot;20300&quot; value=&quot;Slide 41&quot;/&gt;&lt;property id=&quot;20307&quot; value=&quot;326&quot;/&gt;&lt;property id=&quot;20309&quot; value=&quot;-1&quot;/&gt;&lt;/object&gt;&lt;object type=&quot;3&quot; unique_id=&quot;10044&quot;&gt;&lt;property id=&quot;20148&quot; value=&quot;5&quot;/&gt;&lt;property id=&quot;20300&quot; value=&quot;Slide 42&quot;/&gt;&lt;property id=&quot;20307&quot; value=&quot;277&quot;/&gt;&lt;property id=&quot;20309&quot; value=&quot;-1&quot;/&gt;&lt;/object&gt;&lt;object type=&quot;3&quot; unique_id=&quot;10045&quot;&gt;&lt;property id=&quot;20148&quot; value=&quot;5&quot;/&gt;&lt;property id=&quot;20300&quot; value=&quot;Slide 43&quot;/&gt;&lt;property id=&quot;20307&quot; value=&quot;327&quot;/&gt;&lt;property id=&quot;20309&quot; value=&quot;-1&quot;/&gt;&lt;/object&gt;&lt;object type=&quot;3&quot; unique_id=&quot;10046&quot;&gt;&lt;property id=&quot;20148&quot; value=&quot;5&quot;/&gt;&lt;property id=&quot;20300&quot; value=&quot;Slide 44&quot;/&gt;&lt;property id=&quot;20307&quot; value=&quot;340&quot;/&gt;&lt;property id=&quot;20309&quot; value=&quot;-1&quot;/&gt;&lt;/object&gt;&lt;object type=&quot;3&quot; unique_id=&quot;10047&quot;&gt;&lt;property id=&quot;20148&quot; value=&quot;5&quot;/&gt;&lt;property id=&quot;20300&quot; value=&quot;Slide 45&quot;/&gt;&lt;property id=&quot;20307&quot; value=&quot;279&quot;/&gt;&lt;property id=&quot;20309&quot; value=&quot;-1&quot;/&gt;&lt;/object&gt;&lt;object type=&quot;3&quot; unique_id=&quot;10048&quot;&gt;&lt;property id=&quot;20148&quot; value=&quot;5&quot;/&gt;&lt;property id=&quot;20300&quot; value=&quot;Slide 46&quot;/&gt;&lt;property id=&quot;20307&quot; value=&quot;328&quot;/&gt;&lt;property id=&quot;20309&quot; value=&quot;-1&quot;/&gt;&lt;/object&gt;&lt;object type=&quot;3&quot; unique_id=&quot;10049&quot;&gt;&lt;property id=&quot;20148&quot; value=&quot;5&quot;/&gt;&lt;property id=&quot;20300&quot; value=&quot;Slide 47&quot;/&gt;&lt;property id=&quot;20307&quot; value=&quot;305&quot;/&gt;&lt;property id=&quot;20309&quot; value=&quot;-1&quot;/&gt;&lt;/object&gt;&lt;object type=&quot;3&quot; unique_id=&quot;10050&quot;&gt;&lt;property id=&quot;20148&quot; value=&quot;5&quot;/&gt;&lt;property id=&quot;20300&quot; value=&quot;Slide 48 - &amp;quot;End of Chapter 8&amp;quot;&quot;/&gt;&lt;property id=&quot;20307&quot; value=&quot;281&quot;/&gt;&lt;property id=&quot;20309&quot; value=&quot;-1&quot;/&gt;&lt;/object&gt;&lt;/object&gt;&lt;object type=&quot;8&quot; unique_id=&quot;10100&quot;&gt;&lt;/object&gt;&lt;object type=&quot;4&quot; unique_id=&quot;10151&quot;&gt;&lt;/object&gt;&lt;object type=&quot;10&quot; unique_id=&quot;10152&quot;&gt;&lt;object type=&quot;11&quot; unique_id=&quot;10153&quot;&gt;&lt;property id=&quot;20180&quot; value=&quot;2&quot;/&gt;&lt;property id=&quot;20181&quot; value=&quot;4&quot;/&gt;&lt;property id=&quot;20183&quot; value=&quot;1&quot;/&gt;&lt;/object&gt;&lt;object type=&quot;12&quot; unique_id=&quot;10154&quot;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1C87B73-7B04-4780-BC75-4FB8E7D71513}_2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78CCC22-B807-48C3-BCDA-A00FFC63EFEF}_7.png&quot;/&gt;&lt;left val=&quot;90&quot;/&gt;&lt;top val=&quot;366&quot;/&gt;&lt;width val=&quot;110&quot;/&gt;&lt;height val=&quot;100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9&quot;/&gt;&lt;lineCharCount val=&quot;9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D04F5E0-DCC9-4702-A127-37541AC70098}_7.png&quot;/&gt;&lt;left val=&quot;683&quot;/&gt;&lt;top val=&quot;367&quot;/&gt;&lt;width val=&quot;118&quot;/&gt;&lt;height val=&quot;73&quot;/&gt;&lt;hasText val=&quot;1&quot;/&gt;&lt;/Image&gt;&lt;/ThreeDShapeInfo&gt;"/>
  <p:tag name="PRESENTER_SHAPETEXTINFO" val="&lt;ShapeTextInfo&gt;&lt;TableIndex row=&quot;-1&quot; col=&quot;-1&quot;&gt;&lt;linesCount val=&quot;2&quot;/&gt;&lt;lineCharCount val=&quot;9&quot;/&gt;&lt;lineCharCount val=&quot;1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.PNG&quot;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8.PNG&quot;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0E9398D-0CDE-4581-89FC-A108BBE90464}_8.png&quot;/&gt;&lt;left val=&quot;68&quot;/&gt;&lt;top val=&quot;87&quot;/&gt;&lt;width val=&quot;835&quot;/&gt;&lt;height val=&quot;57&quot;/&gt;&lt;hasText val=&quot;1&quot;/&gt;&lt;/Image&gt;&lt;/ThreeDShapeInfo&gt;"/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31E79D4-55C3-4F0E-BB95-F2E4F0979E41}_8.png&quot;/&gt;&lt;left val=&quot;260&quot;/&gt;&lt;top val=&quot;216&quot;/&gt;&lt;width val=&quot;589&quot;/&gt;&lt;height val=&quot;241&quot;/&gt;&lt;hasText val=&quot;1&quot;/&gt;&lt;/Image&gt;&lt;/ThreeDShapeInfo&gt;"/>
  <p:tag name="PRESENTER_SHAPEINFO" val="&lt;ThreeDShapeInfo&gt;&lt;uuid val=&quot;{F260B61F-BD39-404D-91F1-AF024C109DBB}&quot;/&gt;&lt;isInvalidForFieldText val=&quot;0&quot;/&gt;&lt;Image&gt;&lt;filename val=&quot;C:\Users\bfoltz\Documents\My Adobe Presentations\SBE13ch08\data\asimages\{F260B61F-BD39-404D-91F1-AF024C109DBB}.png&quot;/&gt;&lt;left val=&quot;260&quot;/&gt;&lt;top val=&quot;216&quot;/&gt;&lt;width val=&quot;589&quot;/&gt;&lt;height val=&quot;241&quot;/&gt;&lt;hasText val=&quot;1&quot;/&gt;&lt;/Image&gt;&lt;/ThreeDShapeInfo&gt;"/>
  <p:tag name="PRESENTER_SHAPETEXTINFO" val="&lt;ShapeTextInfo&gt;&lt;TableIndex row=&quot;-1&quot; col=&quot;-1&quot;&gt;&lt;linesCount val=&quot;7&quot;/&gt;&lt;lineCharCount val=&quot;38&quot;/&gt;&lt;lineCharCount val=&quot;39&quot;/&gt;&lt;lineCharCount val=&quot;48&quot;/&gt;&lt;lineCharCount val=&quot;52&quot;/&gt;&lt;lineCharCount val=&quot;35&quot;/&gt;&lt;lineCharCount val=&quot;48&quot;/&gt;&lt;lineCharCount val=&quot;29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450FFBB-1A67-45A0-9971-68138E0381A2}_8.png&quot;/&gt;&lt;left val=&quot;417&quot;/&gt;&lt;top val=&quot;144&quot;/&gt;&lt;width val=&quot;143&quot;/&gt;&lt;height val=&quot;63&quot;/&gt;&lt;hasText val=&quot;1&quot;/&gt;&lt;/Image&gt;&lt;/ThreeDShapeInfo&gt;"/>
  <p:tag name="PRESENTER_SHAPEINFO" val="&lt;ThreeDShapeInfo&gt;&lt;uuid val=&quot;{DA04FF19-FD85-4901-9FB8-A613BE950C5C}&quot;/&gt;&lt;isInvalidForFieldText val=&quot;0&quot;/&gt;&lt;Image&gt;&lt;filename val=&quot;C:\Users\bfoltz\Documents\My Adobe Presentations\SBE13ch08\data\asimages\{DA04FF19-FD85-4901-9FB8-A613BE950C5C}.png&quot;/&gt;&lt;left val=&quot;417&quot;/&gt;&lt;top val=&quot;144&quot;/&gt;&lt;width val=&quot;143&quot;/&gt;&lt;height val=&quot;63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C364AB2-19E1-4386-B1D6-F5AD388E7938}_8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2859C09-DF35-4908-82B8-8E5B016274A3}_8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9.PNG&quot;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1386FB7-95F6-4C7D-BF42-61B8F9B0C1AC}_9.png&quot;/&gt;&lt;left val=&quot;68&quot;/&gt;&lt;top val=&quot;89&quot;/&gt;&lt;width val=&quot;707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59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1A7455E-B92A-4DB3-B4C0-B202212342D9}_9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E8410F9-0933-4E5D-8F3D-8DE4F864F60E}_9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A0E9C4B-43B4-4AB9-90E4-CA71E5CFBAFB}_3.png&quot;/&gt;&lt;left val=&quot;67&quot;/&gt;&lt;top val=&quot;87&quot;/&gt;&lt;width val=&quot;793&quot;/&gt;&lt;height val=&quot;83&quot;/&gt;&lt;hasText val=&quot;1&quot;/&gt;&lt;/Image&gt;&lt;/ThreeDShapeInfo&gt;"/>
  <p:tag name="PRESENTER_SHAPEINFO" val="&lt;ThreeDShapeInfo&gt;&lt;uuid val=&quot;{BE2919EC-9EF0-4964-B047-620FBB9A7E17}&quot;/&gt;&lt;isInvalidForFieldText val=&quot;1&quot;/&gt;&lt;Image&gt;&lt;filename val=&quot;C:\Users\bfoltz\Documents\My Adobe Presentations\SBE13ch08\data\asimages\{BE2919EC-9EF0-4964-B047-620FBB9A7E17}_3_S.png&quot;/&gt;&lt;left val=&quot;73&quot;/&gt;&lt;top val=&quot;87&quot;/&gt;&lt;width val=&quot;787&quot;/&gt;&lt;height val=&quot;79&quot;/&gt;&lt;hasText val=&quot;0&quot;/&gt;&lt;/Image&gt;&lt;/ThreeDShapeInfo&gt;"/>
  <p:tag name="PRESENTER_SHAPETEXTINFO" val="&lt;ShapeTextInfo&gt;&lt;TableIndex row=&quot;-1&quot; col=&quot;-1&quot;&gt;&lt;linesCount val=&quot;2&quot;/&gt;&lt;lineCharCount val=&quot;71&quot;/&gt;&lt;lineCharCount val=&quot;21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0.PNG&quot;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7144EBB-5417-466C-A15C-985A8144ED54}_10.png&quot;/&gt;&lt;left val=&quot;55&quot;/&gt;&lt;top val=&quot;41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13FCE40-A3E3-48D2-B617-FC388BBCA282}_10.png&quot;/&gt;&lt;left val=&quot;68&quot;/&gt;&lt;top val=&quot;89&quot;/&gt;&lt;width val=&quot;793&quot;/&gt;&lt;height val=&quot;110&quot;/&gt;&lt;hasText val=&quot;1&quot;/&gt;&lt;/Image&gt;&lt;/ThreeDShapeInfo&gt;"/>
  <p:tag name="PRESENTER_SHAPEINFO" val="&lt;ThreeDShapeInfo&gt;&lt;uuid val=&quot;{AEB581CA-CF04-4E3D-A916-5BFFD4E6DC29}&quot;/&gt;&lt;isInvalidForFieldText val=&quot;0&quot;/&gt;&lt;Image&gt;&lt;filename val=&quot;C:\Users\bfoltz\Documents\My Adobe Presentations\SBE13ch08\data\asimages\{AEB581CA-CF04-4E3D-A916-5BFFD4E6DC29}.png&quot;/&gt;&lt;left val=&quot;68&quot;/&gt;&lt;top val=&quot;88&quot;/&gt;&lt;width val=&quot;793&quot;/&gt;&lt;height val=&quot;110&quot;/&gt;&lt;hasText val=&quot;1&quot;/&gt;&lt;/Image&gt;&lt;/ThreeDShapeInfo&gt;"/>
  <p:tag name="PRESENTER_SHAPETEXTINFO" val="&lt;ShapeTextInfo&gt;&lt;TableIndex row=&quot;-1&quot; col=&quot;-1&quot;&gt;&lt;linesCount val=&quot;4&quot;/&gt;&lt;lineCharCount val=&quot;2&quot;/&gt;&lt;lineCharCount val=&quot;87&quot;/&gt;&lt;lineCharCount val=&quot;78&quot;/&gt;&lt;lineCharCount val=&quot;57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48F4F92-1817-4777-BB09-0AF4E4241135}_10.png&quot;/&gt;&lt;left val=&quot;68&quot;/&gt;&lt;top val=&quot;189&quot;/&gt;&lt;width val=&quot;793&quot;/&gt;&lt;height val=&quot;52&quot;/&gt;&lt;hasText val=&quot;1&quot;/&gt;&lt;/Image&gt;&lt;/ThreeDShapeInfo&gt;"/>
  <p:tag name="PRESENTER_SHAPEINFO" val="&lt;ThreeDShapeInfo&gt;&lt;uuid val=&quot;{6C9B8E62-30AD-403A-8BEF-A2A72B296F97}&quot;/&gt;&lt;isInvalidForFieldText val=&quot;1&quot;/&gt;&lt;Image&gt;&lt;filename val=&quot;C:\Users\bfoltz\Documents\My Adobe Presentations\SBE13ch08\data\asimages\{6C9B8E62-30AD-403A-8BEF-A2A72B296F97}_10_S.png&quot;/&gt;&lt;left val=&quot;74&quot;/&gt;&lt;top val=&quot;189&quot;/&gt;&lt;width val=&quot;787&quot;/&gt;&lt;height val=&quot;45&quot;/&gt;&lt;hasText val=&quot;0&quot;/&gt;&lt;/Image&gt;&lt;/ThreeDShapeInfo&gt;"/>
  <p:tag name="PRESENTER_SHAPETEXTINFO" val="&lt;ShapeTextInfo&gt;&lt;TableIndex row=&quot;-1&quot; col=&quot;-1&quot;&gt;&lt;linesCount val=&quot;1&quot;/&gt;&lt;lineCharCount val=&quot;75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9EC47CC-F7FC-4A0E-84AE-BAD18ABCED7D}_10.png&quot;/&gt;&lt;left val=&quot;68&quot;/&gt;&lt;top val=&quot;222&quot;/&gt;&lt;width val=&quot;793&quot;/&gt;&lt;height val=&quot;55&quot;/&gt;&lt;hasText val=&quot;1&quot;/&gt;&lt;/Image&gt;&lt;/ThreeDShapeInfo&gt;"/>
  <p:tag name="PRESENTER_SHAPEINFO" val="&lt;ThreeDShapeInfo&gt;&lt;uuid val=&quot;{395E780F-1EE0-4BC6-9E2E-16400C2E40CD}&quot;/&gt;&lt;isInvalidForFieldText val=&quot;1&quot;/&gt;&lt;Image&gt;&lt;filename val=&quot;C:\Users\bfoltz\Documents\My Adobe Presentations\SBE13ch08\data\asimages\{395E780F-1EE0-4BC6-9E2E-16400C2E40CD}_10_S.png&quot;/&gt;&lt;left val=&quot;74&quot;/&gt;&lt;top val=&quot;222&quot;/&gt;&lt;width val=&quot;787&quot;/&gt;&lt;height val=&quot;53&quot;/&gt;&lt;hasText val=&quot;0&quot;/&gt;&lt;/Image&gt;&lt;/ThreeDShapeInfo&gt;"/>
  <p:tag name="PRESENTER_SHAPETEXTINFO" val="&lt;ShapeTextInfo&gt;&lt;TableIndex row=&quot;-1&quot; col=&quot;-1&quot;&gt;&lt;linesCount val=&quot;1&quot;/&gt;&lt;lineCharCount val=&quot;59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DC65011-565B-4AD6-A146-41DA327043FC}_10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1.PNG&quot;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65D0D68-0C1A-4C9C-B372-2B831A83D2FC}_11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A95E6CF-B6DA-4C2C-95FE-FF74883769D1}_11.png&quot;/&gt;&lt;left val=&quot;64&quot;/&gt;&lt;top val=&quot;85&quot;/&gt;&lt;width val=&quot;642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B8023EC-4EA7-44D6-8166-3E7FA789D246}_11.png&quot;/&gt;&lt;left val=&quot;105&quot;/&gt;&lt;top val=&quot;126&quot;/&gt;&lt;width val=&quot;782&quot;/&gt;&lt;height val=&quot;120&quot;/&gt;&lt;hasText val=&quot;1&quot;/&gt;&lt;/Image&gt;&lt;/ThreeDShapeInfo&gt;"/>
  <p:tag name="PRESENTER_SHAPETEXTINFO" val="&lt;ShapeTextInfo&gt;&lt;TableIndex row=&quot;-1&quot; col=&quot;-1&quot;&gt;&lt;linesCount val=&quot;4&quot;/&gt;&lt;lineCharCount val=&quot;75&quot;/&gt;&lt;lineCharCount val=&quot;80&quot;/&gt;&lt;lineCharCount val=&quot;71&quot;/&gt;&lt;lineCharCount val=&quot;9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DF74937-BF85-43BE-BF29-FA9D05D03DBC}_3.png&quot;/&gt;&lt;left val=&quot;67&quot;/&gt;&lt;top val=&quot;162&quot;/&gt;&lt;width val=&quot;803&quot;/&gt;&lt;height val=&quot;147&quot;/&gt;&lt;hasText val=&quot;1&quot;/&gt;&lt;/Image&gt;&lt;/ThreeDShapeInfo&gt;"/>
  <p:tag name="PRESENTER_SHAPEINFO" val="&lt;ThreeDShapeInfo&gt;&lt;uuid val=&quot;{D6DFC212-1BF5-41A6-931F-A53D71CE9FCB}&quot;/&gt;&lt;isInvalidForFieldText val=&quot;1&quot;/&gt;&lt;Image&gt;&lt;filename val=&quot;C:\Users\bfoltz\Documents\My Adobe Presentations\SBE13ch08\data\asimages\{D6DFC212-1BF5-41A6-931F-A53D71CE9FCB}_3_S.png&quot;/&gt;&lt;left val=&quot;73&quot;/&gt;&lt;top val=&quot;163&quot;/&gt;&lt;width val=&quot;787&quot;/&gt;&lt;height val=&quot;147&quot;/&gt;&lt;hasText val=&quot;0&quot;/&gt;&lt;/Image&gt;&lt;/ThreeDShapeInfo&gt;"/>
  <p:tag name="PRESENTER_SHAPETEXTINFO" val="&lt;ShapeTextInfo&gt;&lt;TableIndex row=&quot;-1&quot; col=&quot;-1&quot;&gt;&lt;linesCount val=&quot;4&quot;/&gt;&lt;lineCharCount val=&quot;75&quot;/&gt;&lt;lineCharCount val=&quot;29&quot;/&gt;&lt;lineCharCount val=&quot;1&quot;/&gt;&lt;lineCharCount val=&quot;15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5073F4F-51F9-4740-AD01-1323F5834F75}_11.png&quot;/&gt;&lt;left val=&quot;103&quot;/&gt;&lt;top val=&quot;227&quot;/&gt;&lt;width val=&quot;791&quot;/&gt;&lt;height val=&quot;120&quot;/&gt;&lt;hasText val=&quot;1&quot;/&gt;&lt;/Image&gt;&lt;/ThreeDShapeInfo&gt;"/>
  <p:tag name="PRESENTER_SHAPETEXTINFO" val="&lt;ShapeTextInfo&gt;&lt;TableIndex row=&quot;-1&quot; col=&quot;-1&quot;&gt;&lt;linesCount val=&quot;4&quot;/&gt;&lt;lineCharCount val=&quot;72&quot;/&gt;&lt;lineCharCount val=&quot;77&quot;/&gt;&lt;lineCharCount val=&quot;79&quot;/&gt;&lt;lineCharCount val=&quot;32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49E4958-A917-4BD6-95AF-8823F4D05FCA}_11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2.PNG&quot;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880C54F-D03D-494D-B56B-44E7D23730BB}_12.png&quot;/&gt;&lt;left val=&quot;104&quot;/&gt;&lt;top val=&quot;132&quot;/&gt;&lt;width val=&quot;776&quot;/&gt;&lt;height val=&quot;81&quot;/&gt;&lt;hasText val=&quot;1&quot;/&gt;&lt;/Image&gt;&lt;/ThreeDShapeInfo&gt;"/>
  <p:tag name="PRESENTER_SHAPEINFO" val="&lt;ThreeDShapeInfo&gt;&lt;uuid val=&quot;{33C2F872-DE16-4D0F-806C-A452D07FC6BE}&quot;/&gt;&lt;isInvalidForFieldText val=&quot;0&quot;/&gt;&lt;Image&gt;&lt;filename val=&quot;C:\Users\bfoltz\Documents\My Adobe Presentations\SBE13ch08\data\asimages\{33C2F872-DE16-4D0F-806C-A452D07FC6BE}.png&quot;/&gt;&lt;left val=&quot;104&quot;/&gt;&lt;top val=&quot;132&quot;/&gt;&lt;width val=&quot;776&quot;/&gt;&lt;height val=&quot;81&quot;/&gt;&lt;hasText val=&quot;1&quot;/&gt;&lt;/Image&gt;&lt;/ThreeDShapeInfo&gt;"/>
  <p:tag name="PRESENTER_SHAPETEXTINFO" val="&lt;ShapeTextInfo&gt;&lt;TableIndex row=&quot;-1&quot; col=&quot;-1&quot;&gt;&lt;linesCount val=&quot;2&quot;/&gt;&lt;lineCharCount val=&quot;81&quot;/&gt;&lt;lineCharCount val=&quot;44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529996E-3C62-4C32-8CB7-AD661EEF9941}_12.png&quot;/&gt;&lt;left val=&quot;193&quot;/&gt;&lt;top val=&quot;302&quot;/&gt;&lt;width val=&quot;581&quot;/&gt;&lt;height val=&quot;54&quot;/&gt;&lt;hasText val=&quot;1&quot;/&gt;&lt;/Image&gt;&lt;/ThreeDShapeInfo&gt;"/>
  <p:tag name="PRESENTER_SHAPETEXTINFO" val="&lt;ShapeTextInfo&gt;&lt;TableIndex row=&quot;-1&quot; col=&quot;-1&quot;&gt;&lt;linesCount val=&quot;1&quot;/&gt;&lt;lineCharCount val=&quot;61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7978465-B192-41E3-BFAF-F159EBF39712}&quot;/&gt;&lt;isInvalidForFieldText val=&quot;0&quot;/&gt;&lt;Image&gt;&lt;filename val=&quot;C:\Users\bfoltz\Documents\My Adobe Presentations\SBE13ch08\data\asimages\{67978465-B192-41E3-BFAF-F159EBF39712}_12.png&quot;/&gt;&lt;left val=&quot;569&quot;/&gt;&lt;top val=&quot;228&quot;/&gt;&lt;width val=&quot;102&quot;/&gt;&lt;height val=&quot;4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1D54528-301E-41BC-AEAB-27DB02AEA28C}_12.png&quot;/&gt;&lt;left val=&quot;294&quot;/&gt;&lt;top val=&quot;215&quot;/&gt;&lt;width val=&quot;367&quot;/&gt;&lt;height val=&quot;73&quot;/&gt;&lt;hasText val=&quot;1&quot;/&gt;&lt;/Image&gt;&lt;/ThreeDShapeInfo&gt;"/>
  <p:tag name="PRESENTER_SHAPEINFO" val="&lt;ThreeDShapeInfo&gt;&lt;uuid val=&quot;{B06C3D8E-4AB8-4468-B8AC-ED63791FC290}&quot;/&gt;&lt;isInvalidForFieldText val=&quot;0&quot;/&gt;&lt;Image&gt;&lt;filename val=&quot;C:\Users\bfoltz\Documents\My Adobe Presentations\SBE13ch08\data\asimages\{B06C3D8E-4AB8-4468-B8AC-ED63791FC290}.png&quot;/&gt;&lt;left val=&quot;294&quot;/&gt;&lt;top val=&quot;215&quot;/&gt;&lt;width val=&quot;367&quot;/&gt;&lt;height val=&quot;73&quot;/&gt;&lt;hasText val=&quot;1&quot;/&gt;&lt;/Image&gt;&lt;/ThreeDShapeInfo&gt;"/>
  <p:tag name="PRESENTER_SHAPETEXTINFO" val="&lt;ShapeTextInfo&gt;&lt;TableIndex row=&quot;-1&quot; col=&quot;-1&quot;&gt;&lt;linesCount val=&quot;1&quot;/&gt;&lt;lineCharCount val=&quot;48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DA7A1B3-6B49-40E8-ACCC-C9E49F730ABB}_12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CAA7C02-1B2A-4D61-A6C2-A196332E3F93}_12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A5C6FE7-6AE6-4B53-BB16-61991F22F213}&quot;/&gt;&lt;isInvalidForFieldText val=&quot;0&quot;/&gt;&lt;Image&gt;&lt;filename val=&quot;C:\Users\bfoltz\Documents\My Adobe Presentations\SBE13ch08\data\asimages\{3A5C6FE7-6AE6-4B53-BB16-61991F22F213}_3.png&quot;/&gt;&lt;left val=&quot;199&quot;/&gt;&lt;top val=&quot;238&quot;/&gt;&lt;width val=&quot;575&quot;/&gt;&lt;height val=&quot;61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F261E89-231E-47C7-874A-A0F62B476FF4}_12.png&quot;/&gt;&lt;left val=&quot;64&quot;/&gt;&lt;top val=&quot;85&quot;/&gt;&lt;width val=&quot;642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3.PNG&quot;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08CD835-A4A2-400D-9453-41E51B5B053F}_13.png&quot;/&gt;&lt;left val=&quot;105&quot;/&gt;&lt;top val=&quot;128&quot;/&gt;&lt;width val=&quot;584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FF2AEE1-F0B2-48E7-9B29-D66372A5B825}_13.png&quot;/&gt;&lt;left val=&quot;104&quot;/&gt;&lt;top val=&quot;288&quot;/&gt;&lt;width val=&quot;762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68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7B0015E-1223-4CEB-A7EC-BD6CA1389E45}_13.png&quot;/&gt;&lt;left val=&quot;325&quot;/&gt;&lt;top val=&quot;174&quot;/&gt;&lt;width val=&quot;302&quot;/&gt;&lt;height val=&quot;114&quot;/&gt;&lt;hasText val=&quot;1&quot;/&gt;&lt;/Image&gt;&lt;/ThreeDShapeInfo&gt;"/>
  <p:tag name="PRESENTER_SHAPETEXTINFO" val="&lt;ShapeTextInfo&gt;&lt;TableIndex row=&quot;-1&quot; col=&quot;-1&quot;&gt;&lt;linesCount val=&quot;3&quot;/&gt;&lt;lineCharCount val=&quot;19&quot;/&gt;&lt;lineCharCount val=&quot;3&quot;/&gt;&lt;lineCharCount val=&quot;2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FED872D-26BD-4793-9102-4349E5A2BB26}_13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95530B6-5DB2-4922-A58A-2980DADD40AE}_13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7D7A3C2-FE63-4523-A69C-E3AEC8D69E89}_13.png&quot;/&gt;&lt;left val=&quot;64&quot;/&gt;&lt;top val=&quot;85&quot;/&gt;&lt;width val=&quot;642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4.PNG&quot;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2110892-82A7-4CBB-897B-7E8C63978FDA}_14.png&quot;/&gt;&lt;left val=&quot;129&quot;/&gt;&lt;top val=&quot;324&quot;/&gt;&lt;width val=&quot;690&quot;/&gt;&lt;height val=&quot;87&quot;/&gt;&lt;hasText val=&quot;1&quot;/&gt;&lt;/Image&gt;&lt;/ThreeDShapeInfo&gt;"/>
  <p:tag name="PRESENTER_SHAPETEXTINFO" val="&lt;ShapeTextInfo&gt;&lt;TableIndex row=&quot;-1&quot; col=&quot;-1&quot;&gt;&lt;linesCount val=&quot;2&quot;/&gt;&lt;lineCharCount val=&quot;68&quot;/&gt;&lt;lineCharCount val=&quot;6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41DB252-E6C6-46F9-829F-714268DE65C4}_3.png&quot;/&gt;&lt;left val=&quot;268&quot;/&gt;&lt;top val=&quot;231&quot;/&gt;&lt;width val=&quot;369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C376051-DE79-4E2F-810A-3AC1629D66DF}_14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7CB58B8-076D-43CB-BB5E-3F159A03A29E}_14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85AE1D1-0904-4FED-A46D-587367612757}_14.png&quot;/&gt;&lt;left val=&quot;64&quot;/&gt;&lt;top val=&quot;85&quot;/&gt;&lt;width val=&quot;642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5.PNG&quot;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12E307F-5BE5-49B6-BF15-02E343344516}_15.png&quot;/&gt;&lt;left val=&quot;64&quot;/&gt;&lt;top val=&quot;85&quot;/&gt;&lt;width val=&quot;837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5DA925E-845C-4491-B380-078DE8CBB432}_15.png&quot;/&gt;&lt;left val=&quot;110&quot;/&gt;&lt;top val=&quot;122&quot;/&gt;&lt;width val=&quot;785&quot;/&gt;&lt;height val=&quot;56&quot;/&gt;&lt;hasText val=&quot;1&quot;/&gt;&lt;/Image&gt;&lt;/ThreeDShapeInfo&gt;"/>
  <p:tag name="PRESENTER_SHAPEINFO" val="&lt;ThreeDShapeInfo&gt;&lt;uuid val=&quot;{6B7D4BEA-2E02-4BAC-81B0-2FFE3573AF68}&quot;/&gt;&lt;isInvalidForFieldText val=&quot;1&quot;/&gt;&lt;Image&gt;&lt;filename val=&quot;C:\Users\bfoltz\Documents\My Adobe Presentations\SBE13ch08\data\asimages\{6B7D4BEA-2E02-4BAC-81B0-2FFE3573AF68}_15_S.png&quot;/&gt;&lt;left val=&quot;116&quot;/&gt;&lt;top val=&quot;122&quot;/&gt;&lt;width val=&quot;779&quot;/&gt;&lt;height val=&quot;53&quot;/&gt;&lt;hasText val=&quot;0&quot;/&gt;&lt;/Image&gt;&lt;/ThreeDShapeInfo&gt;"/>
  <p:tag name="PRESENTER_SHAPETEXTINFO" val="&lt;ShapeTextInfo&gt;&lt;TableIndex row=&quot;-1&quot; col=&quot;-1&quot;&gt;&lt;linesCount val=&quot;1&quot;/&gt;&lt;lineCharCount val=&quot;58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46514F4-95B1-46AE-A194-64525EB32480}_15.png&quot;/&gt;&lt;left val=&quot;110&quot;/&gt;&lt;top val=&quot;161&quot;/&gt;&lt;width val=&quot;775&quot;/&gt;&lt;height val=&quot;81&quot;/&gt;&lt;hasText val=&quot;1&quot;/&gt;&lt;/Image&gt;&lt;/ThreeDShapeInfo&gt;"/>
  <p:tag name="PRESENTER_SHAPEINFO" val="&lt;ThreeDShapeInfo&gt;&lt;uuid val=&quot;{C08BDB48-E22C-497D-AE72-BD18684209E5}&quot;/&gt;&lt;isInvalidForFieldText val=&quot;1&quot;/&gt;&lt;Image&gt;&lt;filename val=&quot;C:\Users\bfoltz\Documents\My Adobe Presentations\SBE13ch08\data\asimages\{C08BDB48-E22C-497D-AE72-BD18684209E5}_15_S.png&quot;/&gt;&lt;left val=&quot;116&quot;/&gt;&lt;top val=&quot;161&quot;/&gt;&lt;width val=&quot;769&quot;/&gt;&lt;height val=&quot;75&quot;/&gt;&lt;hasText val=&quot;0&quot;/&gt;&lt;/Image&gt;&lt;/ThreeDShapeInfo&gt;"/>
  <p:tag name="PRESENTER_SHAPETEXTINFO" val="&lt;ShapeTextInfo&gt;&lt;TableIndex row=&quot;-1&quot; col=&quot;-1&quot;&gt;&lt;linesCount val=&quot;2&quot;/&gt;&lt;lineCharCount val=&quot;72&quot;/&gt;&lt;lineCharCount val=&quot;41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C93E849-6E6C-4A19-B864-0B490B59B050}_15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786CD28-E5A7-4CAA-A373-17AF3BE659ED}_15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718CC98-4FEC-4275-9A19-D133CE40ADCA}_16.png&quot;/&gt;&lt;left val=&quot;110&quot;/&gt;&lt;top val=&quot;133&quot;/&gt;&lt;width val=&quot;785&quot;/&gt;&lt;height val=&quot;81&quot;/&gt;&lt;hasText val=&quot;1&quot;/&gt;&lt;/Image&gt;&lt;/ThreeDShapeInfo&gt;"/>
  <p:tag name="PRESENTER_SHAPEINFO" val="&lt;ThreeDShapeInfo&gt;&lt;uuid val=&quot;{8DEAAAD3-6575-44A4-9572-1A9DBC68E96A}&quot;/&gt;&lt;isInvalidForFieldText val=&quot;1&quot;/&gt;&lt;Image&gt;&lt;filename val=&quot;C:\Users\bfoltz\Documents\My Adobe Presentations\SBE13ch08\data\asimages\{8DEAAAD3-6575-44A4-9572-1A9DBC68E96A}_16_S.png&quot;/&gt;&lt;left val=&quot;116&quot;/&gt;&lt;top val=&quot;132&quot;/&gt;&lt;width val=&quot;779&quot;/&gt;&lt;height val=&quot;76&quot;/&gt;&lt;hasText val=&quot;0&quot;/&gt;&lt;/Image&gt;&lt;/ThreeDShapeInfo&gt;"/>
  <p:tag name="PRESENTER_SHAPETEXTINFO" val="&lt;ShapeTextInfo&gt;&lt;TableIndex row=&quot;-1&quot; col=&quot;-1&quot;&gt;&lt;linesCount val=&quot;2&quot;/&gt;&lt;lineCharCount val=&quot;74&quot;/&gt;&lt;lineCharCount val=&quot;4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188F3CA-B792-4D32-9F6C-079416E62A41}_3.png&quot;/&gt;&lt;left val=&quot;67&quot;/&gt;&lt;top val=&quot;266&quot;/&gt;&lt;width val=&quot;795&quot;/&gt;&lt;height val=&quot;87&quot;/&gt;&lt;hasText val=&quot;1&quot;/&gt;&lt;/Image&gt;&lt;/ThreeDShapeInfo&gt;"/>
  <p:tag name="PRESENTER_SHAPEINFO" val="&lt;ThreeDShapeInfo&gt;&lt;uuid val=&quot;{31FABC2A-AF0F-4B22-927E-D6D1AD5DC785}&quot;/&gt;&lt;isInvalidForFieldText val=&quot;1&quot;/&gt;&lt;Image&gt;&lt;filename val=&quot;C:\Users\bfoltz\Documents\My Adobe Presentations\SBE13ch08\data\asimages\{31FABC2A-AF0F-4B22-927E-D6D1AD5DC785}_3_S.png&quot;/&gt;&lt;left val=&quot;73&quot;/&gt;&lt;top val=&quot;266&quot;/&gt;&lt;width val=&quot;789&quot;/&gt;&lt;height val=&quot;87&quot;/&gt;&lt;hasText val=&quot;0&quot;/&gt;&lt;/Image&gt;&lt;/ThreeDShapeInfo&gt;"/>
  <p:tag name="PRESENTER_SHAPETEXTINFO" val="&lt;ShapeTextInfo&gt;&lt;TableIndex row=&quot;-1&quot; col=&quot;-1&quot;&gt;&lt;linesCount val=&quot;2&quot;/&gt;&lt;lineCharCount val=&quot;72&quot;/&gt;&lt;lineCharCount val=&quot;58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58D4918-EA28-4C44-9490-7CA4F43B2690}_16.png&quot;/&gt;&lt;left val=&quot;110&quot;/&gt;&lt;top val=&quot;203&quot;/&gt;&lt;width val=&quot;763&quot;/&gt;&lt;height val=&quot;82&quot;/&gt;&lt;hasText val=&quot;1&quot;/&gt;&lt;/Image&gt;&lt;/ThreeDShapeInfo&gt;"/>
  <p:tag name="PRESENTER_SHAPEINFO" val="&lt;ThreeDShapeInfo&gt;&lt;uuid val=&quot;{0AE9F55B-3943-45A0-BA7B-6F4BB180463C}&quot;/&gt;&lt;isInvalidForFieldText val=&quot;1&quot;/&gt;&lt;Image&gt;&lt;filename val=&quot;C:\Users\bfoltz\Documents\My Adobe Presentations\SBE13ch08\data\asimages\{0AE9F55B-3943-45A0-BA7B-6F4BB180463C}_16_S.png&quot;/&gt;&lt;left val=&quot;116&quot;/&gt;&lt;top val=&quot;203&quot;/&gt;&lt;width val=&quot;757&quot;/&gt;&lt;height val=&quot;77&quot;/&gt;&lt;hasText val=&quot;0&quot;/&gt;&lt;/Image&gt;&lt;/ThreeDShapeInfo&gt;"/>
  <p:tag name="PRESENTER_SHAPETEXTINFO" val="&lt;ShapeTextInfo&gt;&lt;TableIndex row=&quot;-1&quot; col=&quot;-1&quot;&gt;&lt;linesCount val=&quot;2&quot;/&gt;&lt;lineCharCount val=&quot;69&quot;/&gt;&lt;lineCharCount val=&quot;4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7.PNG&quot;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AAE45CE-CDA4-4BC7-AF60-28249BF36FC1}_17.png&quot;/&gt;&lt;left val=&quot;67&quot;/&gt;&lt;top val=&quot;88&quot;/&gt;&lt;width val=&quot;825&quot;/&gt;&lt;height val=&quot;81&quot;/&gt;&lt;hasText val=&quot;1&quot;/&gt;&lt;/Image&gt;&lt;/ThreeDShapeInfo&gt;"/>
  <p:tag name="PRESENTER_SHAPETEXTINFO" val="&lt;ShapeTextInfo&gt;&lt;TableIndex row=&quot;-1&quot; col=&quot;-1&quot;&gt;&lt;linesCount val=&quot;2&quot;/&gt;&lt;lineCharCount val=&quot;74&quot;/&gt;&lt;lineCharCount val=&quot;73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5D50DEB-AA96-4623-85C9-514A51D843D6}_17.png&quot;/&gt;&lt;left val=&quot;67&quot;/&gt;&lt;top val=&quot;154&quot;/&gt;&lt;width val=&quot;793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A5E5B31-B9CD-4129-8763-9716007A9F3F}_17.png&quot;/&gt;&lt;left val=&quot;67&quot;/&gt;&lt;top val=&quot;193&quot;/&gt;&lt;width val=&quot;825&quot;/&gt;&lt;height val=&quot;70&quot;/&gt;&lt;hasText val=&quot;1&quot;/&gt;&lt;/Image&gt;&lt;/ThreeDShapeInfo&gt;"/>
  <p:tag name="PRESENTER_SHAPETEXTINFO" val="&lt;ShapeTextInfo&gt;&lt;TableIndex row=&quot;-1&quot; col=&quot;-1&quot;&gt;&lt;linesCount val=&quot;1&quot;/&gt;&lt;lineCharCount val=&quot;73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A856AED-66BB-46C6-A008-12318A62EA63}_17.png&quot;/&gt;&lt;left val=&quot;67&quot;/&gt;&lt;top val=&quot;232&quot;/&gt;&lt;width val=&quot;825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67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27639F7-E46C-447A-B2DF-705DAF190EE1}_1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E16F86C-E1EB-4792-BB7D-02FCBB1C367F}_17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8.PNG&quot;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3F02EF0-C4D7-4118-B5B3-4D43428A93C8}_18.png&quot;/&gt;&lt;left val=&quot;67&quot;/&gt;&lt;top val=&quot;89&quot;/&gt;&lt;width val=&quot;779&quot;/&gt;&lt;height val=&quot;80&quot;/&gt;&lt;hasText val=&quot;1&quot;/&gt;&lt;/Image&gt;&lt;/ThreeDShapeInfo&gt;"/>
  <p:tag name="PRESENTER_SHAPEINFO" val="&lt;ThreeDShapeInfo&gt;&lt;uuid val=&quot;{140945F7-0B67-44E3-AC76-21E85FC287B1}&quot;/&gt;&lt;isInvalidForFieldText val=&quot;1&quot;/&gt;&lt;Image&gt;&lt;filename val=&quot;C:\Users\bfoltz\Documents\My Adobe Presentations\SBE13ch08\data\asimages\{140945F7-0B67-44E3-AC76-21E85FC287B1}_18_S.png&quot;/&gt;&lt;left val=&quot;73&quot;/&gt;&lt;top val=&quot;89&quot;/&gt;&lt;width val=&quot;774&quot;/&gt;&lt;height val=&quot;73&quot;/&gt;&lt;hasText val=&quot;0&quot;/&gt;&lt;/Image&gt;&lt;/ThreeDShapeInfo&gt;"/>
  <p:tag name="PRESENTER_SHAPETEXTINFO" val="&lt;ShapeTextInfo&gt;&lt;TableIndex row=&quot;-1&quot; col=&quot;-1&quot;&gt;&lt;linesCount val=&quot;2&quot;/&gt;&lt;lineCharCount val=&quot;74&quot;/&gt;&lt;lineCharCount val=&quot;1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14E73FB-8AFA-4366-92D4-1EEF10B3B53A}_3.png&quot;/&gt;&lt;left val=&quot;54&quot;/&gt;&lt;top val=&quot;41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888A318-B7D2-4D3E-91F1-64E8D6C0E686}_18.png&quot;/&gt;&lt;left val=&quot;56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9DE1724-E418-4EEA-98F8-46F431F7B831}_18.png&quot;/&gt;&lt;left val=&quot;67&quot;/&gt;&lt;top val=&quot;153&quot;/&gt;&lt;width val=&quot;779&quot;/&gt;&lt;height val=&quot;80&quot;/&gt;&lt;hasText val=&quot;1&quot;/&gt;&lt;/Image&gt;&lt;/ThreeDShapeInfo&gt;"/>
  <p:tag name="PRESENTER_SHAPEINFO" val="&lt;ThreeDShapeInfo&gt;&lt;uuid val=&quot;{7B781B63-327B-457D-9662-F9D2765EEC9E}&quot;/&gt;&lt;isInvalidForFieldText val=&quot;1&quot;/&gt;&lt;Image&gt;&lt;filename val=&quot;C:\Users\bfoltz\Documents\My Adobe Presentations\SBE13ch08\data\asimages\{7B781B63-327B-457D-9662-F9D2765EEC9E}_18_S.png&quot;/&gt;&lt;left val=&quot;73&quot;/&gt;&lt;top val=&quot;152&quot;/&gt;&lt;width val=&quot;774&quot;/&gt;&lt;height val=&quot;73&quot;/&gt;&lt;hasText val=&quot;0&quot;/&gt;&lt;/Image&gt;&lt;/ThreeDShapeInfo&gt;"/>
  <p:tag name="PRESENTER_SHAPETEXTINFO" val="&lt;ShapeTextInfo&gt;&lt;TableIndex row=&quot;-1&quot; col=&quot;-1&quot;&gt;&lt;linesCount val=&quot;2&quot;/&gt;&lt;lineCharCount val=&quot;64&quot;/&gt;&lt;lineCharCount val=&quot;27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CFFAC58-9F2C-4327-BF6F-18FDB95DC98F}_18.png&quot;/&gt;&lt;left val=&quot;67&quot;/&gt;&lt;top val=&quot;216&quot;/&gt;&lt;width val=&quot;769&quot;/&gt;&lt;height val=&quot;83&quot;/&gt;&lt;hasText val=&quot;1&quot;/&gt;&lt;/Image&gt;&lt;/ThreeDShapeInfo&gt;"/>
  <p:tag name="PRESENTER_SHAPEINFO" val="&lt;ThreeDShapeInfo&gt;&lt;uuid val=&quot;{5CD6070D-B2CA-40E7-B42D-FEEC55D738EA}&quot;/&gt;&lt;isInvalidForFieldText val=&quot;1&quot;/&gt;&lt;Image&gt;&lt;filename val=&quot;C:\Users\bfoltz\Documents\My Adobe Presentations\SBE13ch08\data\asimages\{5CD6070D-B2CA-40E7-B42D-FEEC55D738EA}_18_S.png&quot;/&gt;&lt;left val=&quot;73&quot;/&gt;&lt;top val=&quot;216&quot;/&gt;&lt;width val=&quot;763&quot;/&gt;&lt;height val=&quot;79&quot;/&gt;&lt;hasText val=&quot;0&quot;/&gt;&lt;/Image&gt;&lt;/ThreeDShapeInfo&gt;"/>
  <p:tag name="PRESENTER_SHAPETEXTINFO" val="&lt;ShapeTextInfo&gt;&lt;TableIndex row=&quot;-1&quot; col=&quot;-1&quot;&gt;&lt;linesCount val=&quot;2&quot;/&gt;&lt;lineCharCount val=&quot;71&quot;/&gt;&lt;lineCharCount val=&quot;28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A6C6402-9435-48E6-B49B-63D94369D7A1}_18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9.PNG&quot;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7C83126-E850-4E9F-B71D-C4CB506EA07E}_19.png&quot;/&gt;&lt;left val=&quot;67&quot;/&gt;&lt;top val=&quot;84&quot;/&gt;&lt;width val=&quot;779&quot;/&gt;&lt;height val=&quot;56&quot;/&gt;&lt;hasText val=&quot;1&quot;/&gt;&lt;/Image&gt;&lt;/ThreeDShapeInfo&gt;"/>
  <p:tag name="PRESENTER_SHAPEINFO" val="&lt;ThreeDShapeInfo&gt;&lt;uuid val=&quot;{A3534002-6EB6-4D4A-8170-6FB9E855F14A}&quot;/&gt;&lt;isInvalidForFieldText val=&quot;1&quot;/&gt;&lt;Image&gt;&lt;filename val=&quot;C:\Users\bfoltz\Documents\My Adobe Presentations\SBE13ch08\data\asimages\{A3534002-6EB6-4D4A-8170-6FB9E855F14A}_19_S.png&quot;/&gt;&lt;left val=&quot;73&quot;/&gt;&lt;top val=&quot;84&quot;/&gt;&lt;width val=&quot;774&quot;/&gt;&lt;height val=&quot;54&quot;/&gt;&lt;hasText val=&quot;0&quot;/&gt;&lt;/Image&gt;&lt;/ThreeDShapeInfo&gt;"/>
  <p:tag name="PRESENTER_SHAPETEXTINFO" val="&lt;ShapeTextInfo&gt;&lt;TableIndex row=&quot;-1&quot; col=&quot;-1&quot;&gt;&lt;linesCount val=&quot;1&quot;/&gt;&lt;lineCharCount val=&quot;69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2DDC4FE-8189-4147-A602-655E414F84B3}_19.png&quot;/&gt;&lt;left val=&quot;67&quot;/&gt;&lt;top val=&quot;134&quot;/&gt;&lt;width val=&quot;779&quot;/&gt;&lt;height val=&quot;80&quot;/&gt;&lt;hasText val=&quot;1&quot;/&gt;&lt;/Image&gt;&lt;/ThreeDShapeInfo&gt;"/>
  <p:tag name="PRESENTER_SHAPEINFO" val="&lt;ThreeDShapeInfo&gt;&lt;uuid val=&quot;{474A8106-079D-4099-A868-11761C7EFD2B}&quot;/&gt;&lt;isInvalidForFieldText val=&quot;1&quot;/&gt;&lt;Image&gt;&lt;filename val=&quot;C:\Users\bfoltz\Documents\My Adobe Presentations\SBE13ch08\data\asimages\{474A8106-079D-4099-A868-11761C7EFD2B}_19_S.png&quot;/&gt;&lt;left val=&quot;73&quot;/&gt;&lt;top val=&quot;134&quot;/&gt;&lt;width val=&quot;774&quot;/&gt;&lt;height val=&quot;73&quot;/&gt;&lt;hasText val=&quot;0&quot;/&gt;&lt;/Image&gt;&lt;/ThreeDShapeInfo&gt;"/>
  <p:tag name="PRESENTER_SHAPETEXTINFO" val="&lt;ShapeTextInfo&gt;&lt;TableIndex row=&quot;-1&quot; col=&quot;-1&quot;&gt;&lt;linesCount val=&quot;2&quot;/&gt;&lt;lineCharCount val=&quot;74&quot;/&gt;&lt;lineCharCount val=&quot;8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D578CF4-5419-4D1C-8F9D-DCCE3E393B32}_19.png&quot;/&gt;&lt;left val=&quot;67&quot;/&gt;&lt;top val=&quot;204&quot;/&gt;&lt;width val=&quot;779&quot;/&gt;&lt;height val=&quot;86&quot;/&gt;&lt;hasText val=&quot;1&quot;/&gt;&lt;/Image&gt;&lt;/ThreeDShapeInfo&gt;"/>
  <p:tag name="PRESENTER_SHAPEINFO" val="&lt;ThreeDShapeInfo&gt;&lt;uuid val=&quot;{122D2C99-52C8-40DA-A65B-0E2C024EAB0A}&quot;/&gt;&lt;isInvalidForFieldText val=&quot;1&quot;/&gt;&lt;Image&gt;&lt;filename val=&quot;C:\Users\bfoltz\Documents\My Adobe Presentations\SBE13ch08\data\asimages\{122D2C99-52C8-40DA-A65B-0E2C024EAB0A}_19_S.png&quot;/&gt;&lt;left val=&quot;73&quot;/&gt;&lt;top val=&quot;204&quot;/&gt;&lt;width val=&quot;774&quot;/&gt;&lt;height val=&quot;86&quot;/&gt;&lt;hasText val=&quot;0&quot;/&gt;&lt;/Image&gt;&lt;/ThreeDShapeInfo&gt;"/>
  <p:tag name="PRESENTER_SHAPETEXTINFO" val="&lt;ShapeTextInfo&gt;&lt;TableIndex row=&quot;-1&quot; col=&quot;-1&quot;&gt;&lt;linesCount val=&quot;2&quot;/&gt;&lt;lineCharCount val=&quot;64&quot;/&gt;&lt;lineCharCount val=&quot;47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BA07A78-8048-4500-8D17-688E71BC95DD}_19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37650C4-1C87-482D-884F-B6ED5B1C4FF7}_19.png&quot;/&gt;&lt;left val=&quot;56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F7E0562-242C-421D-9098-419F98EC8042}_3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4F7F72A-017E-4D6D-A12F-BFF5712D3033}_20.png&quot;/&gt;&lt;left val=&quot;67&quot;/&gt;&lt;top val=&quot;82&quot;/&gt;&lt;width val=&quot;779&quot;/&gt;&lt;height val=&quot;57&quot;/&gt;&lt;hasText val=&quot;1&quot;/&gt;&lt;/Image&gt;&lt;/ThreeDShapeInfo&gt;"/>
  <p:tag name="PRESENTER_SHAPEINFO" val="&lt;ThreeDShapeInfo&gt;&lt;uuid val=&quot;{31AA4DF0-9410-4836-A55A-A0708ADA6B9F}&quot;/&gt;&lt;isInvalidForFieldText val=&quot;1&quot;/&gt;&lt;Image&gt;&lt;filename val=&quot;C:\Users\bfoltz\Documents\My Adobe Presentations\SBE13ch08\data\asimages\{31AA4DF0-9410-4836-A55A-A0708ADA6B9F}_20_S.png&quot;/&gt;&lt;left val=&quot;73&quot;/&gt;&lt;top val=&quot;82&quot;/&gt;&lt;width val=&quot;774&quot;/&gt;&lt;height val=&quot;58&quot;/&gt;&lt;hasText val=&quot;0&quot;/&gt;&lt;/Image&gt;&lt;/ThreeDShapeInfo&gt;"/>
  <p:tag name="PRESENTER_SHAPETEXTINFO" val="&lt;ShapeTextInfo&gt;&lt;TableIndex row=&quot;-1&quot; col=&quot;-1&quot;&gt;&lt;linesCount val=&quot;1&quot;/&gt;&lt;lineCharCount val=&quot;67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E711C59-0449-4EF9-A511-9712BB606C78}_20.png&quot;/&gt;&lt;left val=&quot;67&quot;/&gt;&lt;top val=&quot;130&quot;/&gt;&lt;width val=&quot;779&quot;/&gt;&lt;height val=&quot;108&quot;/&gt;&lt;hasText val=&quot;1&quot;/&gt;&lt;/Image&gt;&lt;/ThreeDShapeInfo&gt;"/>
  <p:tag name="PRESENTER_SHAPEINFO" val="&lt;ThreeDShapeInfo&gt;&lt;uuid val=&quot;{1AFBCEEC-2894-4D62-AAB6-F24683D7238F}&quot;/&gt;&lt;isInvalidForFieldText val=&quot;1&quot;/&gt;&lt;Image&gt;&lt;filename val=&quot;C:\Users\bfoltz\Documents\My Adobe Presentations\SBE13ch08\data\asimages\{1AFBCEEC-2894-4D62-AAB6-F24683D7238F}_20_S.png&quot;/&gt;&lt;left val=&quot;73&quot;/&gt;&lt;top val=&quot;130&quot;/&gt;&lt;width val=&quot;774&quot;/&gt;&lt;height val=&quot;101&quot;/&gt;&lt;hasText val=&quot;0&quot;/&gt;&lt;/Image&gt;&lt;/ThreeDShapeInfo&gt;"/>
  <p:tag name="PRESENTER_SHAPETEXTINFO" val="&lt;ShapeTextInfo&gt;&lt;TableIndex row=&quot;-1&quot; col=&quot;-1&quot;&gt;&lt;linesCount val=&quot;3&quot;/&gt;&lt;lineCharCount val=&quot;67&quot;/&gt;&lt;lineCharCount val=&quot;70&quot;/&gt;&lt;lineCharCount val=&quot;2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1.PNG&quot;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51005BD-8EFF-437E-B918-79DDDAF584AF}&quot;/&gt;&lt;isInvalidForFieldText val=&quot;1&quot;/&gt;&lt;Image&gt;&lt;filename val=&quot;C:\Users\bfoltz\Documents\My Adobe Presentations\SBE13ch08\data\asimages\{351005BD-8EFF-437E-B918-79DDDAF584AF}_21_S.png&quot;/&gt;&lt;left val=&quot;210&quot;/&gt;&lt;top val=&quot;126&quot;/&gt;&lt;width val=&quot;500&quot;/&gt;&lt;height val=&quot;271&quot;/&gt;&lt;hasText val=&quot;0&quot;/&gt;&lt;/Image&gt;&lt;Image&gt;&lt;filename val=&quot;C:\Users\bfoltz\Documents\My Adobe Presentations\SBE13ch08\data\asimages\{351005BD-8EFF-437E-B918-79DDDAF584AF}_21_T.png&quot;/&gt;&lt;left val=&quot;211&quot;/&gt;&lt;top val=&quot;127&quot;/&gt;&lt;width val=&quot;497&quot;/&gt;&lt;height val=&quot;269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D0BCE7-6EEE-4F42-B945-9BBA0F3C85A3}&quot;/&gt;&lt;isInvalidForFieldText val=&quot;1&quot;/&gt;&lt;Image&gt;&lt;filename val=&quot;C:\Users\bfoltz\Documents\My Adobe Presentations\SBE13ch08\data\asimages\{19D0BCE7-6EEE-4F42-B945-9BBA0F3C85A3}_21_S.png&quot;/&gt;&lt;left val=&quot;154&quot;/&gt;&lt;top val=&quot;190&quot;/&gt;&lt;width val=&quot;597&quot;/&gt;&lt;height val=&quot;205&quot;/&gt;&lt;hasText val=&quot;0&quot;/&gt;&lt;/Image&gt;&lt;Image&gt;&lt;filename val=&quot;C:\Users\bfoltz\Documents\My Adobe Presentations\SBE13ch08\data\asimages\{19D0BCE7-6EEE-4F42-B945-9BBA0F3C85A3}_21_T.png&quot;/&gt;&lt;left val=&quot;155&quot;/&gt;&lt;top val=&quot;192&quot;/&gt;&lt;width val=&quot;595&quot;/&gt;&lt;height val=&quot;20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FFDCD7B-1BA1-4D2A-8F17-2C8D42E55471}_21.png&quot;/&gt;&lt;left val=&quot;174&quot;/&gt;&lt;top val=&quot;114&quot;/&gt;&lt;width val=&quot;205&quot;/&gt;&lt;height val=&quot;103&quot;/&gt;&lt;hasText val=&quot;1&quot;/&gt;&lt;/Image&gt;&lt;/ThreeDShapeInfo&gt;"/>
  <p:tag name="PRESENTER_SHAPEINFO" val="&lt;ThreeDShapeInfo&gt;&lt;uuid val=&quot;{2E73B12D-93C2-4003-86DA-8370FA420968}&quot;/&gt;&lt;isInvalidForFieldText val=&quot;1&quot;/&gt;&lt;Image&gt;&lt;filename val=&quot;C:\Users\bfoltz\Documents\My Adobe Presentations\SBE13ch08\data\asimages\{2E73B12D-93C2-4003-86DA-8370FA420968}_21_S.png&quot;/&gt;&lt;left val=&quot;173&quot;/&gt;&lt;top val=&quot;121&quot;/&gt;&lt;width val=&quot;205&quot;/&gt;&lt;height val=&quot;87&quot;/&gt;&lt;hasText val=&quot;0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7&quot;/&gt;&lt;lineCharCount val=&quot;12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EC09CC7-5F3C-423C-A70A-4768114869ED}&quot;/&gt;&lt;isInvalidForFieldText val=&quot;1&quot;/&gt;&lt;Image&gt;&lt;filename val=&quot;C:\Users\bfoltz\Documents\My Adobe Presentations\SBE13ch08\data\asimages\{1EC09CC7-5F3C-423C-A70A-4768114869ED}_21_S.png&quot;/&gt;&lt;left val=&quot;80&quot;/&gt;&lt;top val=&quot;223&quot;/&gt;&lt;width val=&quot;742&quot;/&gt;&lt;height val=&quot;173&quot;/&gt;&lt;hasText val=&quot;0&quot;/&gt;&lt;/Image&gt;&lt;Image&gt;&lt;filename val=&quot;C:\Users\bfoltz\Documents\My Adobe Presentations\SBE13ch08\data\asimages\{1EC09CC7-5F3C-423C-A70A-4768114869ED}_21_T.png&quot;/&gt;&lt;left val=&quot;81&quot;/&gt;&lt;top val=&quot;224&quot;/&gt;&lt;width val=&quot;740&quot;/&gt;&lt;height val=&quot;171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19C1963-3037-42A0-8E37-2AB81922B360}_21.png&quot;/&gt;&lt;left val=&quot;610&quot;/&gt;&lt;top val=&quot;111&quot;/&gt;&lt;width val=&quot;218&quot;/&gt;&lt;height val=&quot;103&quot;/&gt;&lt;hasText val=&quot;1&quot;/&gt;&lt;/Image&gt;&lt;/ThreeDShapeInfo&gt;"/>
  <p:tag name="PRESENTER_SHAPEINFO" val="&lt;ThreeDShapeInfo&gt;&lt;uuid val=&quot;{A4D5A67E-1349-4F47-83A7-142E1F389A10}&quot;/&gt;&lt;isInvalidForFieldText val=&quot;1&quot;/&gt;&lt;Image&gt;&lt;filename val=&quot;C:\Users\bfoltz\Documents\My Adobe Presentations\SBE13ch08\data\asimages\{A4D5A67E-1349-4F47-83A7-142E1F389A10}_21_S.png&quot;/&gt;&lt;left val=&quot;609&quot;/&gt;&lt;top val=&quot;117&quot;/&gt;&lt;width val=&quot;219&quot;/&gt;&lt;height val=&quot;86&quot;/&gt;&lt;hasText val=&quot;0&quot;/&gt;&lt;/Image&gt;&lt;/ThreeDShapeInfo&gt;"/>
  <p:tag name="PRESENTER_SHAPETEXTINFO" val="&lt;ShapeTextInfo&gt;&lt;TableIndex row=&quot;-1&quot; col=&quot;-1&quot;&gt;&lt;linesCount val=&quot;3&quot;/&gt;&lt;lineCharCount val=&quot;16&quot;/&gt;&lt;lineCharCount val=&quot;12&quot;/&gt;&lt;lineCharCount val=&quot;1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.PNG&quot;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2C90C30-511F-4894-BC81-F534B63C1C30}_21.png&quot;/&gt;&lt;left val=&quot;612&quot;/&gt;&lt;top val=&quot;246&quot;/&gt;&lt;width val=&quot;217&quot;/&gt;&lt;height val=&quot;103&quot;/&gt;&lt;hasText val=&quot;1&quot;/&gt;&lt;/Image&gt;&lt;/ThreeDShapeInfo&gt;"/>
  <p:tag name="PRESENTER_SHAPEINFO" val="&lt;ThreeDShapeInfo&gt;&lt;uuid val=&quot;{1869730E-7F16-48D6-A733-4FCE1E8BF8A0}&quot;/&gt;&lt;isInvalidForFieldText val=&quot;1&quot;/&gt;&lt;Image&gt;&lt;filename val=&quot;C:\Users\bfoltz\Documents\My Adobe Presentations\SBE13ch08\data\asimages\{1869730E-7F16-48D6-A733-4FCE1E8BF8A0}_21_S.png&quot;/&gt;&lt;left val=&quot;612&quot;/&gt;&lt;top val=&quot;252&quot;/&gt;&lt;width val=&quot;217&quot;/&gt;&lt;height val=&quot;87&quot;/&gt;&lt;hasText val=&quot;0&quot;/&gt;&lt;/Image&gt;&lt;/ThreeDShapeInfo&gt;"/>
  <p:tag name="PRESENTER_SHAPETEXTINFO" val="&lt;ShapeTextInfo&gt;&lt;TableIndex row=&quot;-1&quot; col=&quot;-1&quot;&gt;&lt;linesCount val=&quot;3&quot;/&gt;&lt;lineCharCount val=&quot;16&quot;/&gt;&lt;lineCharCount val=&quot;12&quot;/&gt;&lt;lineCharCount val=&quot;12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2748C27-6417-4B21-973F-27220A773D0F}&quot;/&gt;&lt;isInvalidForFieldText val=&quot;0&quot;/&gt;&lt;Image&gt;&lt;filename val=&quot;C:\Users\bfoltz\Documents\My Adobe Presentations\SBE13ch08\data\asimages\{62748C27-6417-4B21-973F-27220A773D0F}_21.png&quot;/&gt;&lt;left val=&quot;456&quot;/&gt;&lt;top val=&quot;394&quot;/&gt;&lt;width val=&quot;4&quot;/&gt;&lt;height val=&quot;2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45132A5-93E5-4254-B050-A40995B4A723}_21.png&quot;/&gt;&lt;left val=&quot;439&quot;/&gt;&lt;top val=&quot;410&quot;/&gt;&lt;width val=&quot;39&quot;/&gt;&lt;height val=&quot;47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A6A9438-08A6-43CD-8010-4A65FE5B507D}_21.png&quot;/&gt;&lt;left val=&quot;827&quot;/&gt;&lt;top val=&quot;372&quot;/&gt;&lt;width val=&quot;61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A080290-FC8D-4188-AD00-7BC9CB4413DC}&quot;/&gt;&lt;isInvalidForFieldText val=&quot;0&quot;/&gt;&lt;Image&gt;&lt;filename val=&quot;C:\Users\bfoltz\Documents\My Adobe Presentations\SBE13ch08\data\asimages\{AA080290-FC8D-4188-AD00-7BC9CB4413DC}_21.png&quot;/&gt;&lt;left val=&quot;79&quot;/&gt;&lt;top val=&quot;393&quot;/&gt;&lt;width val=&quot;749&quot;/&gt;&lt;height val=&quot;8&quot;/&gt;&lt;hasText val=&quot;1&quot;/&gt;&lt;/Image&gt;&lt;/ThreeDShape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C2894E1-A995-4E97-8C4A-F6187FE7AAFF}_21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34F93A4-624A-4855-BEA2-A0F377AA081B}_21.png&quot;/&gt;&lt;left val=&quot;56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.PNG&quot;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3CA8683-987C-4D52-A23D-1DA11477F683}_4.png&quot;/&gt;&lt;left val=&quot;68&quot;/&gt;&lt;top val=&quot;88&quot;/&gt;&lt;width val=&quot;793&quot;/&gt;&lt;height val=&quot;52&quot;/&gt;&lt;hasText val=&quot;1&quot;/&gt;&lt;/Image&gt;&lt;/ThreeDShapeInfo&gt;"/>
  <p:tag name="PRESENTER_SHAPEINFO" val="&lt;ThreeDShapeInfo&gt;&lt;uuid val=&quot;{9853F733-7876-48CF-8F58-CC96051E89B9}&quot;/&gt;&lt;isInvalidForFieldText val=&quot;1&quot;/&gt;&lt;Image&gt;&lt;filename val=&quot;C:\Users\bfoltz\Documents\My Adobe Presentations\SBE13ch08\data\asimages\{9853F733-7876-48CF-8F58-CC96051E89B9}_4_S.png&quot;/&gt;&lt;left val=&quot;74&quot;/&gt;&lt;top val=&quot;87&quot;/&gt;&lt;width val=&quot;787&quot;/&gt;&lt;height val=&quot;46&quot;/&gt;&lt;hasText val=&quot;0&quot;/&gt;&lt;/Image&gt;&lt;/ThreeDShapeInfo&gt;"/>
  <p:tag name="PRESENTER_SHAPETEXTINFO" val="&lt;ShapeTextInfo&gt;&lt;TableIndex row=&quot;-1&quot; col=&quot;-1&quot;&gt;&lt;linesCount val=&quot;1&quot;/&gt;&lt;lineCharCount val=&quot;64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2.PNG&quot;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CC3F910-53B1-4B1A-881D-134A03BA1A0D}_22.png&quot;/&gt;&lt;left val=&quot;67&quot;/&gt;&lt;top val=&quot;81&quot;/&gt;&lt;width val=&quot;779&quot;/&gt;&lt;height val=&quot;87&quot;/&gt;&lt;hasText val=&quot;1&quot;/&gt;&lt;/Image&gt;&lt;/ThreeDShapeInfo&gt;"/>
  <p:tag name="PRESENTER_SHAPEINFO" val="&lt;ThreeDShapeInfo&gt;&lt;uuid val=&quot;{46FBD5DF-7F87-4BBC-B9D3-99F230F2B98A}&quot;/&gt;&lt;isInvalidForFieldText val=&quot;1&quot;/&gt;&lt;Image&gt;&lt;filename val=&quot;C:\Users\bfoltz\Documents\My Adobe Presentations\SBE13ch08\data\asimages\{46FBD5DF-7F87-4BBC-B9D3-99F230F2B98A}_22_S.png&quot;/&gt;&lt;left val=&quot;73&quot;/&gt;&lt;top val=&quot;81&quot;/&gt;&lt;width val=&quot;774&quot;/&gt;&lt;height val=&quot;88&quot;/&gt;&lt;hasText val=&quot;0&quot;/&gt;&lt;/Image&gt;&lt;/ThreeDShapeInfo&gt;"/>
  <p:tag name="PRESENTER_SHAPETEXTINFO" val="&lt;ShapeTextInfo&gt;&lt;TableIndex row=&quot;-1&quot; col=&quot;-1&quot;&gt;&lt;linesCount val=&quot;2&quot;/&gt;&lt;lineCharCount val=&quot;66&quot;/&gt;&lt;lineCharCount val=&quot;45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B63798A-D09C-4A52-8DF5-69C770223FEA}_22.png&quot;/&gt;&lt;left val=&quot;67&quot;/&gt;&lt;top val=&quot;155&quot;/&gt;&lt;width val=&quot;784&quot;/&gt;&lt;height val=&quot;85&quot;/&gt;&lt;hasText val=&quot;1&quot;/&gt;&lt;/Image&gt;&lt;/ThreeDShapeInfo&gt;"/>
  <p:tag name="PRESENTER_SHAPEINFO" val="&lt;ThreeDShapeInfo&gt;&lt;uuid val=&quot;{8B36C0BA-9CBF-4D02-93A3-50FEBA72CEA4}&quot;/&gt;&lt;isInvalidForFieldText val=&quot;0&quot;/&gt;&lt;Image&gt;&lt;filename val=&quot;C:\Users\bfoltz\Documents\My Adobe Presentations\SBE13ch08\data\asimages\{8B36C0BA-9CBF-4D02-93A3-50FEBA72CEA4}.png&quot;/&gt;&lt;left val=&quot;67&quot;/&gt;&lt;top val=&quot;155&quot;/&gt;&lt;width val=&quot;784&quot;/&gt;&lt;height val=&quot;85&quot;/&gt;&lt;hasText val=&quot;1&quot;/&gt;&lt;/Image&gt;&lt;/ThreeDShapeInfo&gt;"/>
  <p:tag name="PRESENTER_SHAPETEXTINFO" val="&lt;ShapeTextInfo&gt;&lt;TableIndex row=&quot;-1&quot; col=&quot;-1&quot;&gt;&lt;linesCount val=&quot;2&quot;/&gt;&lt;lineCharCount val=&quot;75&quot;/&gt;&lt;lineCharCount val=&quot;28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8F94723-6BD2-4529-9640-7BDAF76CADB8}_22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74A39C1-400D-4030-8574-EF15966DD140}_22.png&quot;/&gt;&lt;left val=&quot;56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3.PNG&quot;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32BC1AF-77BC-44B4-BF20-DFE81CED1C4B}_23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C5799E8-BFA9-4B69-9D27-7B829687465A}_23.png&quot;/&gt;&lt;left val=&quot;56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12DA367-BF5F-44C5-8A84-0ED9E255A95A}&quot;/&gt;&lt;isInvalidForFieldText val=&quot;0&quot;/&gt;&lt;Image&gt;&lt;filename val=&quot;C:\Users\bfoltz\Documents\My Adobe Presentations\SBE13ch08\data\asimages\{312DA367-BF5F-44C5-8A84-0ED9E255A95A}_23.png&quot;/&gt;&lt;left val=&quot;345&quot;/&gt;&lt;top val=&quot;409&quot;/&gt;&lt;width val=&quot;474&quot;/&gt;&lt;height val=&quot;47&quot;/&gt;&lt;hasText val=&quot;1&quot;/&gt;&lt;/Image&gt;&lt;/ThreeDShapeInfo&gt;"/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4.PNG&quot;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1B54961-BD6F-4AE1-A2F5-3AA85ACA80AF}_4.png&quot;/&gt;&lt;left val=&quot;367&quot;/&gt;&lt;top val=&quot;142&quot;/&gt;&lt;width val=&quot;224&quot;/&gt;&lt;height val=&quot;51&quot;/&gt;&lt;hasText val=&quot;1&quot;/&gt;&lt;/Image&gt;&lt;/ThreeDShapeInfo&gt;"/>
  <p:tag name="PRESENTER_SHAPEINFO" val="&lt;ThreeDShapeInfo&gt;&lt;uuid val=&quot;{E3AD056A-03F1-432F-9204-6EF92A9BF59A}&quot;/&gt;&lt;isInvalidForFieldText val=&quot;0&quot;/&gt;&lt;Image&gt;&lt;filename val=&quot;C:\Users\bfoltz\Documents\My Adobe Presentations\SBE13ch08\data\asimages\{E3AD056A-03F1-432F-9204-6EF92A9BF59A}.png&quot;/&gt;&lt;left val=&quot;367&quot;/&gt;&lt;top val=&quot;142&quot;/&gt;&lt;width val=&quot;224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D4DDEA2-5860-4350-A0B6-C0200D4F96C8}_24.png&quot;/&gt;&lt;left val=&quot;67&quot;/&gt;&lt;top val=&quot;90&quot;/&gt;&lt;width val=&quot;559&quot;/&gt;&lt;height val=&quot;55&quot;/&gt;&lt;hasText val=&quot;1&quot;/&gt;&lt;/Image&gt;&lt;/ThreeDShapeInfo&gt;"/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7174DDD-21F4-474C-9A38-F75D59F40622}_24.png&quot;/&gt;&lt;left val=&quot;186&quot;/&gt;&lt;top val=&quot;200&quot;/&gt;&lt;width val=&quot;598&quot;/&gt;&lt;height val=&quot;241&quot;/&gt;&lt;hasText val=&quot;1&quot;/&gt;&lt;/Image&gt;&lt;/ThreeDShapeInfo&gt;"/>
  <p:tag name="PRESENTER_SHAPEINFO" val="&lt;ThreeDShapeInfo&gt;&lt;uuid val=&quot;{62904014-8DF1-4F06-B74B-633D664661EE}&quot;/&gt;&lt;isInvalidForFieldText val=&quot;0&quot;/&gt;&lt;Image&gt;&lt;filename val=&quot;C:\Users\bfoltz\Documents\My Adobe Presentations\SBE13ch08\data\asimages\{62904014-8DF1-4F06-B74B-633D664661EE}.png&quot;/&gt;&lt;left val=&quot;186&quot;/&gt;&lt;top val=&quot;200&quot;/&gt;&lt;width val=&quot;598&quot;/&gt;&lt;height val=&quot;241&quot;/&gt;&lt;hasText val=&quot;1&quot;/&gt;&lt;/Image&gt;&lt;/ThreeDShapeInfo&gt;"/>
  <p:tag name="PRESENTER_SHAPETEXTINFO" val="&lt;ShapeTextInfo&gt;&lt;TableIndex row=&quot;-1&quot; col=&quot;-1&quot;&gt;&lt;linesCount val=&quot;7&quot;/&gt;&lt;lineCharCount val=&quot;38&quot;/&gt;&lt;lineCharCount val=&quot;39&quot;/&gt;&lt;lineCharCount val=&quot;61&quot;/&gt;&lt;lineCharCount val=&quot;55&quot;/&gt;&lt;lineCharCount val=&quot;46&quot;/&gt;&lt;lineCharCount val=&quot;44&quot;/&gt;&lt;lineCharCount val=&quot;41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A4983F7-7033-4223-AF93-C242FBE1BC38}_24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5F47973B-B1EB-4B8D-B1D9-E25A40CD03E0}_24.png&quot;/&gt;&lt;left val=&quot;408&quot;/&gt;&lt;top val=&quot;119&quot;/&gt;&lt;width val=&quot;140&quot;/&gt;&lt;height val=&quot;63&quot;/&gt;&lt;hasText val=&quot;1&quot;/&gt;&lt;/Image&gt;&lt;/ThreeDShapeInfo&gt;"/>
  <p:tag name="PRESENTER_SHAPEINFO" val="&lt;ThreeDShapeInfo&gt;&lt;uuid val=&quot;{246986AF-9DA8-42C9-9B44-E4002AC99001}&quot;/&gt;&lt;isInvalidForFieldText val=&quot;0&quot;/&gt;&lt;Image&gt;&lt;filename val=&quot;C:\Users\bfoltz\Documents\My Adobe Presentations\SBE13ch08\data\asimages\{246986AF-9DA8-42C9-9B44-E4002AC99001}.png&quot;/&gt;&lt;left val=&quot;408&quot;/&gt;&lt;top val=&quot;119&quot;/&gt;&lt;width val=&quot;140&quot;/&gt;&lt;height val=&quot;63&quot;/&gt;&lt;hasText val=&quot;1&quot;/&gt;&lt;/Image&gt;&lt;/ThreeDShapeInfo&gt;"/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FC53428-B44D-4627-A2A9-FC69B0429DCC}_24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5.PNG&quot;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FA150B4-8FCB-4D43-B438-9EA5104F911A}_25.png&quot;/&gt;&lt;left val=&quot;99&quot;/&gt;&lt;top val=&quot;124&quot;/&gt;&lt;width val=&quot;787&quot;/&gt;&lt;height val=&quot;129&quot;/&gt;&lt;hasText val=&quot;1&quot;/&gt;&lt;/Image&gt;&lt;/ThreeDShapeInfo&gt;"/>
  <p:tag name="PRESENTER_SHAPETEXTINFO" val="&lt;ShapeTextInfo&gt;&lt;TableIndex row=&quot;-1&quot; col=&quot;-1&quot;&gt;&lt;linesCount val=&quot;4&quot;/&gt;&lt;lineCharCount val=&quot;76&quot;/&gt;&lt;lineCharCount val=&quot;74&quot;/&gt;&lt;lineCharCount val=&quot;67&quot;/&gt;&lt;lineCharCount val=&quot;26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A78E109-3C70-475E-8AA3-41025411264B}_25.png&quot;/&gt;&lt;left val=&quot;65&quot;/&gt;&lt;top val=&quot;86&quot;/&gt;&lt;width val=&quot;562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E5189CD-56B3-4C14-BC8C-F389C15111EE}_25.png&quot;/&gt;&lt;left val=&quot;99&quot;/&gt;&lt;top val=&quot;232&quot;/&gt;&lt;width val=&quot;786&quot;/&gt;&lt;height val=&quot;113&quot;/&gt;&lt;hasText val=&quot;1&quot;/&gt;&lt;/Image&gt;&lt;/ThreeDShapeInfo&gt;"/>
  <p:tag name="PRESENTER_SHAPETEXTINFO" val="&lt;ShapeTextInfo&gt;&lt;TableIndex row=&quot;-1&quot; col=&quot;-1&quot;&gt;&lt;linesCount val=&quot;3&quot;/&gt;&lt;lineCharCount val=&quot;71&quot;/&gt;&lt;lineCharCount val=&quot;73&quot;/&gt;&lt;lineCharCount val=&quot;66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5EF2DC10-A942-4D26-AF96-C34689A3C4FE}_25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C6B4D59-95FB-44BF-9ABE-A100C9B71F02}_4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0E620A0-4069-4DDE-9D9E-F415AEDFC358}_25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6.PNG&quot;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7D5809F-A848-4709-94CC-2DA710CA95A7}_26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79B6C34-9071-457E-BE90-0C5CA035300B}_26.png&quot;/&gt;&lt;left val=&quot;67&quot;/&gt;&lt;top val=&quot;87&quot;/&gt;&lt;width val=&quot;838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43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ED2C6C9-3300-49EC-B4A0-5C9E250140DA}_26.png&quot;/&gt;&lt;left val=&quot;69&quot;/&gt;&lt;top val=&quot;121&quot;/&gt;&lt;width val=&quot;781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027110C-0753-42A0-8134-E79D367ABF21}_26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F8BA1BA-C831-43DF-BCA2-A51A4E3749A3}&quot;/&gt;&lt;isInvalidForFieldText val=&quot;0&quot;/&gt;&lt;Image&gt;&lt;filename val=&quot;C:\Users\bfoltz\Documents\My Adobe Presentations\SBE13ch08\data\asimages\{7F8BA1BA-C831-43DF-BCA2-A51A4E3749A3}_26.png&quot;/&gt;&lt;left val=&quot;81&quot;/&gt;&lt;top val=&quot;172&quot;/&gt;&lt;width val=&quot;816&quot;/&gt;&lt;height val=&quot;312&quot;/&gt;&lt;hasText val=&quot;1&quot;/&gt;&lt;/Image&gt;&lt;/ThreeDShape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B039880-1BD2-4CEE-ABAF-EB1D5E7FE239}_4.png&quot;/&gt;&lt;left val=&quot;54&quot;/&gt;&lt;top val=&quot;41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5.PNG&quot;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EAE079F-909A-4231-B1F5-9F48FC6F8454}_5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39A3402-4164-4828-A463-81E1A2984AB9}_5.png&quot;/&gt;&lt;left val=&quot;68&quot;/&gt;&lt;top val=&quot;90&quot;/&gt;&lt;width val=&quot;816&quot;/&gt;&lt;height val=&quot;171&quot;/&gt;&lt;hasText val=&quot;1&quot;/&gt;&lt;/Image&gt;&lt;/ThreeDShapeInfo&gt;"/>
  <p:tag name="PRESENTER_SHAPETEXTINFO" val="&lt;ShapeTextInfo&gt;&lt;TableIndex row=&quot;-1&quot; col=&quot;-1&quot;&gt;&lt;linesCount val=&quot;4&quot;/&gt;&lt;lineCharCount val=&quot;77&quot;/&gt;&lt;lineCharCount val=&quot;37&quot;/&gt;&lt;lineCharCount val=&quot;41&quot;/&gt;&lt;lineCharCount val=&quot;31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4261582-EE35-4DCD-8CB6-606461B516A4}_5.png&quot;/&gt;&lt;left val=&quot;68&quot;/&gt;&lt;top val=&quot;221&quot;/&gt;&lt;width val=&quot;824&quot;/&gt;&lt;height val=&quot;100&quot;/&gt;&lt;hasText val=&quot;1&quot;/&gt;&lt;/Image&gt;&lt;/ThreeDShapeInfo&gt;"/>
  <p:tag name="PRESENTER_SHAPETEXTINFO" val="&lt;ShapeTextInfo&gt;&lt;TableIndex row=&quot;-1&quot; col=&quot;-1&quot;&gt;&lt;linesCount val=&quot;2&quot;/&gt;&lt;lineCharCount val=&quot;79&quot;/&gt;&lt;lineCharCount val=&quot;37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7.PNG&quot;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0A70934-C2C0-44A9-9499-AF18A650F5C5}_27.png&quot;/&gt;&lt;left val=&quot;184&quot;/&gt;&lt;top val=&quot;267&quot;/&gt;&lt;width val=&quot;587&quot;/&gt;&lt;height val=&quot;113&quot;/&gt;&lt;hasText val=&quot;1&quot;/&gt;&lt;/Image&gt;&lt;/ThreeDShapeInfo&gt;"/>
  <p:tag name="PRESENTER_SHAPETEXTINFO" val="&lt;ShapeTextInfo&gt;&lt;TableIndex row=&quot;-1&quot; col=&quot;-1&quot;&gt;&lt;linesCount val=&quot;3&quot;/&gt;&lt;lineCharCount val=&quot;52&quot;/&gt;&lt;lineCharCount val=&quot;52&quot;/&gt;&lt;lineCharCount val=&quot;53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D0E6776-F37C-4AC4-9C75-33F9988442C6}_27.png&quot;/&gt;&lt;left val=&quot;65&quot;/&gt;&lt;top val=&quot;85&quot;/&gt;&lt;width val=&quot;823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7A05C21-B374-418A-AFDD-75E5286678E0}_27.png&quot;/&gt;&lt;left val=&quot;407&quot;/&gt;&lt;top val=&quot;120&quot;/&gt;&lt;width val=&quot;142&quot;/&gt;&lt;height val=&quot;63&quot;/&gt;&lt;hasText val=&quot;1&quot;/&gt;&lt;/Image&gt;&lt;/ThreeDShapeInfo&gt;"/>
  <p:tag name="PRESENTER_SHAPEINFO" val="&lt;ThreeDShapeInfo&gt;&lt;uuid val=&quot;{99FDD916-91A2-4AE2-B433-63450B519821}&quot;/&gt;&lt;isInvalidForFieldText val=&quot;0&quot;/&gt;&lt;Image&gt;&lt;filename val=&quot;C:\Users\bfoltz\Documents\My Adobe Presentations\SBE13ch08\data\asimages\{99FDD916-91A2-4AE2-B433-63450B519821}.png&quot;/&gt;&lt;left val=&quot;407&quot;/&gt;&lt;top val=&quot;120&quot;/&gt;&lt;width val=&quot;142&quot;/&gt;&lt;height val=&quot;63&quot;/&gt;&lt;hasText val=&quot;1&quot;/&gt;&lt;/Image&gt;&lt;/ThreeDShapeInfo&gt;"/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5BB4768-C286-430F-ACF7-CDED4CDBED28}_27.png&quot;/&gt;&lt;left val=&quot;317&quot;/&gt;&lt;top val=&quot;192&quot;/&gt;&lt;width val=&quot;322&quot;/&gt;&lt;height val=&quot;54&quot;/&gt;&lt;hasText val=&quot;1&quot;/&gt;&lt;/Image&gt;&lt;/ThreeDShapeInfo&gt;"/>
  <p:tag name="PRESENTER_SHAPEINFO" val="&lt;ThreeDShapeInfo&gt;&lt;uuid val=&quot;{CE7DD3FE-80DA-48B2-861A-DE8CEA8A850C}&quot;/&gt;&lt;isInvalidForFieldText val=&quot;0&quot;/&gt;&lt;Image&gt;&lt;filename val=&quot;C:\Users\bfoltz\Documents\My Adobe Presentations\SBE13ch08\data\asimages\{CE7DD3FE-80DA-48B2-861A-DE8CEA8A850C}.png&quot;/&gt;&lt;left val=&quot;317&quot;/&gt;&lt;top val=&quot;192&quot;/&gt;&lt;width val=&quot;322&quot;/&gt;&lt;height val=&quot;54&quot;/&gt;&lt;hasText val=&quot;1&quot;/&gt;&lt;/Image&gt;&lt;/ThreeDShapeInfo&gt;"/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A360B72-FE03-4ED8-B9AB-8713E8471D94}_2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2EEED53-2A0C-4205-BF50-1D497FA03564}_27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6A8CF35-8BA8-4A03-A108-7C37A22FBE73}_5.png&quot;/&gt;&lt;left val=&quot;68&quot;/&gt;&lt;top val=&quot;283&quot;/&gt;&lt;width val=&quot;816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45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8.PNG&quot;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00FD18D-BCAA-4075-AC7A-984BD8E9E798}_28.png&quot;/&gt;&lt;left val=&quot;65&quot;/&gt;&lt;top val=&quot;85&quot;/&gt;&lt;width val=&quot;837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39D86D3-DD49-4BEF-BE3A-B257DD260BBA}_28.png&quot;/&gt;&lt;left val=&quot;109&quot;/&gt;&lt;top val=&quot;231&quot;/&gt;&lt;width val=&quot;755&quot;/&gt;&lt;height val=&quot;84&quot;/&gt;&lt;hasText val=&quot;1&quot;/&gt;&lt;/Image&gt;&lt;/ThreeDShapeInfo&gt;"/>
  <p:tag name="PRESENTER_SHAPEINFO" val="&lt;ThreeDShapeInfo&gt;&lt;uuid val=&quot;{AD387482-46CA-48F8-B598-9E518D1351FE}&quot;/&gt;&lt;isInvalidForFieldText val=&quot;1&quot;/&gt;&lt;Image&gt;&lt;filename val=&quot;C:\Users\bfoltz\Documents\My Adobe Presentations\SBE13ch08\data\asimages\{AD387482-46CA-48F8-B598-9E518D1351FE}_28_S.png&quot;/&gt;&lt;left val=&quot;115&quot;/&gt;&lt;top val=&quot;231&quot;/&gt;&lt;width val=&quot;749&quot;/&gt;&lt;height val=&quot;82&quot;/&gt;&lt;hasText val=&quot;0&quot;/&gt;&lt;/Image&gt;&lt;/ThreeDShapeInfo&gt;"/>
  <p:tag name="PRESENTER_SHAPETEXTINFO" val="&lt;ShapeTextInfo&gt;&lt;TableIndex row=&quot;-1&quot; col=&quot;-1&quot;&gt;&lt;linesCount val=&quot;2&quot;/&gt;&lt;lineCharCount val=&quot;70&quot;/&gt;&lt;lineCharCount val=&quot;43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B2562BA-8972-4FD0-9E33-C55465977A90}_28.png&quot;/&gt;&lt;left val=&quot;107&quot;/&gt;&lt;top val=&quot;128&quot;/&gt;&lt;width val=&quot;785&quot;/&gt;&lt;height val=&quot;115&quot;/&gt;&lt;hasText val=&quot;1&quot;/&gt;&lt;/Image&gt;&lt;/ThreeDShapeInfo&gt;"/>
  <p:tag name="PRESENTER_SHAPEINFO" val="&lt;ThreeDShapeInfo&gt;&lt;uuid val=&quot;{8ACA9FC3-AA78-42BB-8F2D-BB0739323223}&quot;/&gt;&lt;isInvalidForFieldText val=&quot;0&quot;/&gt;&lt;Image&gt;&lt;filename val=&quot;C:\Users\bfoltz\Documents\My Adobe Presentations\SBE13ch08\data\asimages\{8ACA9FC3-AA78-42BB-8F2D-BB0739323223}.png&quot;/&gt;&lt;left val=&quot;107&quot;/&gt;&lt;top val=&quot;128&quot;/&gt;&lt;width val=&quot;785&quot;/&gt;&lt;height val=&quot;116&quot;/&gt;&lt;hasText val=&quot;1&quot;/&gt;&lt;/Image&gt;&lt;/ThreeDShapeInfo&gt;"/>
  <p:tag name="PRESENTER_SHAPETEXTINFO" val="&lt;ShapeTextInfo&gt;&lt;TableIndex row=&quot;-1&quot; col=&quot;-1&quot;&gt;&lt;linesCount val=&quot;3&quot;/&gt;&lt;lineCharCount val=&quot;60&quot;/&gt;&lt;lineCharCount val=&quot;73&quot;/&gt;&lt;lineCharCount val=&quot;16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CD60613-4CDF-4505-98DF-1CBA5EE790C6}_28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CA58489-6501-4E06-AB9A-6F3593F42E7F}_28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026739C-B200-48ED-84B4-790EE1773279}_29.png&quot;/&gt;&lt;left val=&quot;106&quot;/&gt;&lt;top val=&quot;130&quot;/&gt;&lt;width val=&quot;785&quot;/&gt;&lt;height val=&quot;82&quot;/&gt;&lt;hasText val=&quot;1&quot;/&gt;&lt;/Image&gt;&lt;/ThreeDShapeInfo&gt;"/>
  <p:tag name="PRESENTER_SHAPEINFO" val="&lt;ThreeDShapeInfo&gt;&lt;uuid val=&quot;{61DA06C7-AE4B-4A2A-8B12-E8D03EF2B7C6}&quot;/&gt;&lt;isInvalidForFieldText val=&quot;1&quot;/&gt;&lt;Image&gt;&lt;filename val=&quot;C:\Users\bfoltz\Documents\My Adobe Presentations\SBE13ch08\data\asimages\{61DA06C7-AE4B-4A2A-8B12-E8D03EF2B7C6}_29_S.png&quot;/&gt;&lt;left val=&quot;112&quot;/&gt;&lt;top val=&quot;130&quot;/&gt;&lt;width val=&quot;779&quot;/&gt;&lt;height val=&quot;79&quot;/&gt;&lt;hasText val=&quot;0&quot;/&gt;&lt;/Image&gt;&lt;/ThreeDShapeInfo&gt;"/>
  <p:tag name="PRESENTER_SHAPETEXTINFO" val="&lt;ShapeTextInfo&gt;&lt;TableIndex row=&quot;-1&quot; col=&quot;-1&quot;&gt;&lt;linesCount val=&quot;2&quot;/&gt;&lt;lineCharCount val=&quot;74&quot;/&gt;&lt;lineCharCount val=&quot;4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0CF8D5B-2436-465D-BE93-053C58220E11}_29.png&quot;/&gt;&lt;left val=&quot;106&quot;/&gt;&lt;top val=&quot;194&quot;/&gt;&lt;width val=&quot;761&quot;/&gt;&lt;height val=&quot;86&quot;/&gt;&lt;hasText val=&quot;1&quot;/&gt;&lt;/Image&gt;&lt;/ThreeDShapeInfo&gt;"/>
  <p:tag name="PRESENTER_SHAPEINFO" val="&lt;ThreeDShapeInfo&gt;&lt;uuid val=&quot;{1052DC69-3FE7-4BE3-AB36-5B841C7AE955}&quot;/&gt;&lt;isInvalidForFieldText val=&quot;1&quot;/&gt;&lt;Image&gt;&lt;filename val=&quot;C:\Users\bfoltz\Documents\My Adobe Presentations\SBE13ch08\data\asimages\{1052DC69-3FE7-4BE3-AB36-5B841C7AE955}_29_S.png&quot;/&gt;&lt;left val=&quot;112&quot;/&gt;&lt;top val=&quot;193&quot;/&gt;&lt;width val=&quot;755&quot;/&gt;&lt;height val=&quot;86&quot;/&gt;&lt;hasText val=&quot;0&quot;/&gt;&lt;/Image&gt;&lt;/ThreeDShapeInfo&gt;"/>
  <p:tag name="PRESENTER_SHAPETEXTINFO" val="&lt;ShapeTextInfo&gt;&lt;TableIndex row=&quot;-1&quot; col=&quot;-1&quot;&gt;&lt;linesCount val=&quot;2&quot;/&gt;&lt;lineCharCount val=&quot;69&quot;/&gt;&lt;lineCharCount val=&quot;4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0.PNG&quot;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D2E0018-46DD-42FA-A596-95B0C3DF78F5}_30.png&quot;/&gt;&lt;left val=&quot;56&quot;/&gt;&lt;top val=&quot;41&quot;/&gt;&lt;width val=&quot;827&quot;/&gt;&lt;height val=&quot;106&quot;/&gt;&lt;hasText val=&quot;1&quot;/&gt;&lt;/Image&gt;&lt;/ThreeDShapeInfo&gt;"/>
  <p:tag name="PRESENTER_SHAPETEXTINFO" val="&lt;ShapeTextInfo&gt;&lt;TableIndex row=&quot;-1&quot; col=&quot;-1&quot;&gt;&lt;linesCount val=&quot;2&quot;/&gt;&lt;lineCharCount val=&quot;42&quot;/&gt;&lt;lineCharCount val=&quot;2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D433DE9-DE46-4BAB-8AB1-6FAC9AA47A82}_1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BB09A2A-1D55-4569-A01A-26982D94F42C}_5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8294014-EFDB-4FA4-BBE3-649EF7857818}_30.png&quot;/&gt;&lt;left val=&quot;240&quot;/&gt;&lt;top val=&quot;95&quot;/&gt;&lt;width val=&quot;475&quot;/&gt;&lt;height val=&quot;168&quot;/&gt;&lt;hasText val=&quot;1&quot;/&gt;&lt;/Image&gt;&lt;/ThreeDShapeInfo&gt;"/>
  <p:tag name="PRESENTER_SHAPEINFO" val="&lt;ThreeDShapeInfo&gt;&lt;uuid val=&quot;{E838A5F9-95A5-4A6E-A22A-E2623410C3C4}&quot;/&gt;&lt;isInvalidForFieldText val=&quot;1&quot;/&gt;&lt;Image&gt;&lt;filename val=&quot;C:\Users\bfoltz\Documents\My Adobe Presentations\SBE13ch08\data\asimages\{E838A5F9-95A5-4A6E-A22A-E2623410C3C4}_30_S.png&quot;/&gt;&lt;left val=&quot;239&quot;/&gt;&lt;top val=&quot;94&quot;/&gt;&lt;width val=&quot;479&quot;/&gt;&lt;height val=&quot;170&quot;/&gt;&lt;hasText val=&quot;0&quot;/&gt;&lt;/Image&gt;&lt;/ThreeDShapeInfo&gt;"/>
  <p:tag name="PRESENTER_SHAPETEXTINFO" val="&lt;ShapeTextInfo&gt;&lt;TableIndex row=&quot;-1&quot; col=&quot;-1&quot;&gt;&lt;linesCount val=&quot;4&quot;/&gt;&lt;lineCharCount val=&quot;8&quot;/&gt;&lt;lineCharCount val=&quot;20&quot;/&gt;&lt;lineCharCount val=&quot;26&quot;/&gt;&lt;lineCharCount val=&quot;9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F594037-3280-4434-AFE2-D4AC05C22FD3}_30.png&quot;/&gt;&lt;left val=&quot;187&quot;/&gt;&lt;top val=&quot;130&quot;/&gt;&lt;width val=&quot;63&quot;/&gt;&lt;height val=&quot;4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29AD101-65CC-49EE-B58D-1D56D53A35A8}_30.png&quot;/&gt;&lt;left val=&quot;695&quot;/&gt;&lt;top val=&quot;130&quot;/&gt;&lt;width val=&quot;55&quot;/&gt;&lt;height val=&quot;47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D29177D-C008-48A4-92D0-8509F77E319B}&quot;/&gt;&lt;isInvalidForFieldText val=&quot;0&quot;/&gt;&lt;Image&gt;&lt;filename val=&quot;C:\Users\bfoltz\Documents\My Adobe Presentations\SBE13ch08\data\asimages\{7D29177D-C008-48A4-92D0-8509F77E319B}_30.png&quot;/&gt;&lt;left val=&quot;198&quot;/&gt;&lt;top val=&quot;179&quot;/&gt;&lt;width val=&quot;43&quot;/&gt;&lt;height val=&quot;187&quot;/&gt;&lt;hasText val=&quot;1&quot;/&gt;&lt;/Image&gt;&lt;/ThreeDShape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BA742F4-D363-4D9E-B664-229B5B547C02}&quot;/&gt;&lt;isInvalidForFieldText val=&quot;0&quot;/&gt;&lt;Image&gt;&lt;filename val=&quot;C:\Users\bfoltz\Documents\My Adobe Presentations\SBE13ch08\data\asimages\{1BA742F4-D363-4D9E-B664-229B5B547C02}_30.png&quot;/&gt;&lt;left val=&quot;715&quot;/&gt;&lt;top val=&quot;179&quot;/&gt;&lt;width val=&quot;42&quot;/&gt;&lt;height val=&quot;64&quot;/&gt;&lt;hasText val=&quot;1&quot;/&gt;&lt;/Image&gt;&lt;/ThreeDShape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F1E0FF6-4FD2-405B-A436-892EBC75AD59}_30.png&quot;/&gt;&lt;left val=&quot;328&quot;/&gt;&lt;top val=&quot;380&quot;/&gt;&lt;width val=&quot;131&quot;/&gt;&lt;height val=&quot;77&quot;/&gt;&lt;hasText val=&quot;1&quot;/&gt;&lt;/Image&gt;&lt;/ThreeDShapeInfo&gt;"/>
  <p:tag name="PRESENTER_SHAPETEXTINFO" val="&lt;ShapeTextInfo&gt;&lt;TableIndex row=&quot;-1&quot; col=&quot;-1&quot;&gt;&lt;linesCount val=&quot;2&quot;/&gt;&lt;lineCharCount val=&quot;9&quot;/&gt;&lt;lineCharCount val=&quot;4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6111901-493F-451B-A2BA-DC4F92CCFE39}_30.png&quot;/&gt;&lt;left val=&quot;472&quot;/&gt;&lt;top val=&quot;378&quot;/&gt;&lt;width val=&quot;157&quot;/&gt;&lt;height val=&quot;77&quot;/&gt;&lt;hasText val=&quot;1&quot;/&gt;&lt;/Image&gt;&lt;/ThreeDShapeInfo&gt;"/>
  <p:tag name="PRESENTER_SHAPETEXTINFO" val="&lt;ShapeTextInfo&gt;&lt;TableIndex row=&quot;-1&quot; col=&quot;-1&quot;&gt;&lt;linesCount val=&quot;2&quot;/&gt;&lt;lineCharCount val=&quot;11&quot;/&gt;&lt;lineCharCount val=&quot;4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13AE964-3B13-4BF4-9DEE-1917BBE380AC}_30.png&quot;/&gt;&lt;left val=&quot;602&quot;/&gt;&lt;top val=&quot;234&quot;/&gt;&lt;width val=&quot;298&quot;/&gt;&lt;height val=&quot;109&quot;/&gt;&lt;hasText val=&quot;1&quot;/&gt;&lt;/Image&gt;&lt;/ThreeDShapeInfo&gt;"/>
  <p:tag name="PRESENTER_SHAPEINFO" val="&lt;ThreeDShapeInfo&gt;&lt;uuid val=&quot;{353FAAE1-CDFD-4B63-8774-A1CB71ED1586}&quot;/&gt;&lt;isInvalidForFieldText val=&quot;1&quot;/&gt;&lt;Image&gt;&lt;filename val=&quot;C:\Users\bfoltz\Documents\My Adobe Presentations\SBE13ch08\data\asimages\{353FAAE1-CDFD-4B63-8774-A1CB71ED1586}_30_S.png&quot;/&gt;&lt;left val=&quot;601&quot;/&gt;&lt;top val=&quot;234&quot;/&gt;&lt;width val=&quot;299&quot;/&gt;&lt;height val=&quot;103&quot;/&gt;&lt;hasText val=&quot;0&quot;/&gt;&lt;/Image&gt;&lt;/ThreeDShapeInfo&gt;"/>
  <p:tag name="PRESENTER_SHAPETEXTINFO" val="&lt;ShapeTextInfo&gt;&lt;TableIndex row=&quot;-1&quot; col=&quot;-1&quot;&gt;&lt;linesCount val=&quot;3&quot;/&gt;&lt;lineCharCount val=&quot;15&quot;/&gt;&lt;lineCharCount val=&quot;19&quot;/&gt;&lt;lineCharCount val=&quot;16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AAF2957-5751-4D00-9CB7-F2183AB93DA2}_30.png&quot;/&gt;&lt;left val=&quot;89&quot;/&gt;&lt;top val=&quot;357&quot;/&gt;&lt;width val=&quot;234&quot;/&gt;&lt;height val=&quot;109&quot;/&gt;&lt;hasText val=&quot;1&quot;/&gt;&lt;/Image&gt;&lt;/ThreeDShapeInfo&gt;"/>
  <p:tag name="PRESENTER_SHAPEINFO" val="&lt;ThreeDShapeInfo&gt;&lt;uuid val=&quot;{375420C7-CA55-4BD0-8DF1-B49228EFA7F1}&quot;/&gt;&lt;isInvalidForFieldText val=&quot;1&quot;/&gt;&lt;Image&gt;&lt;filename val=&quot;C:\Users\bfoltz\Documents\My Adobe Presentations\SBE13ch08\data\asimages\{375420C7-CA55-4BD0-8DF1-B49228EFA7F1}_30_S.png&quot;/&gt;&lt;left val=&quot;88&quot;/&gt;&lt;top val=&quot;357&quot;/&gt;&lt;width val=&quot;235&quot;/&gt;&lt;height val=&quot;110&quot;/&gt;&lt;hasText val=&quot;0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A0FC38F-6B73-4F1B-9D3E-AB2F1ED95911}_30.png&quot;/&gt;&lt;left val=&quot;135&quot;/&gt;&lt;top val=&quot;393&quot;/&gt;&lt;width val=&quot;143&quot;/&gt;&lt;height val=&quot;63&quot;/&gt;&lt;hasText val=&quot;1&quot;/&gt;&lt;/Image&gt;&lt;/ThreeDShapeInfo&gt;"/>
  <p:tag name="PRESENTER_SHAPEINFO" val="&lt;ThreeDShapeInfo&gt;&lt;uuid val=&quot;{B13E017B-DDFF-40F3-BB98-E3B92D899A31}&quot;/&gt;&lt;isInvalidForFieldText val=&quot;0&quot;/&gt;&lt;Image&gt;&lt;filename val=&quot;C:\Users\bfoltz\Documents\My Adobe Presentations\SBE13ch08\data\asimages\{B13E017B-DDFF-40F3-BB98-E3B92D899A31}.png&quot;/&gt;&lt;left val=&quot;135&quot;/&gt;&lt;top val=&quot;393&quot;/&gt;&lt;width val=&quot;143&quot;/&gt;&lt;height val=&quot;63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11.PNG&quot;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E9C4019-B537-4A2D-B008-B1558B309F96}_30.png&quot;/&gt;&lt;left val=&quot;633&quot;/&gt;&lt;top val=&quot;357&quot;/&gt;&lt;width val=&quot;234&quot;/&gt;&lt;height val=&quot;109&quot;/&gt;&lt;hasText val=&quot;1&quot;/&gt;&lt;/Image&gt;&lt;/ThreeDShapeInfo&gt;"/>
  <p:tag name="PRESENTER_SHAPEINFO" val="&lt;ThreeDShapeInfo&gt;&lt;uuid val=&quot;{79A5E30C-D69E-430B-B92D-A9CE7E4982D6}&quot;/&gt;&lt;isInvalidForFieldText val=&quot;1&quot;/&gt;&lt;Image&gt;&lt;filename val=&quot;C:\Users\bfoltz\Documents\My Adobe Presentations\SBE13ch08\data\asimages\{79A5E30C-D69E-430B-B92D-A9CE7E4982D6}_30_S.png&quot;/&gt;&lt;left val=&quot;633&quot;/&gt;&lt;top val=&quot;357&quot;/&gt;&lt;width val=&quot;236&quot;/&gt;&lt;height val=&quot;110&quot;/&gt;&lt;hasText val=&quot;0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47B4EE5-DEC8-4448-81B5-E9EF169603C9}_30.png&quot;/&gt;&lt;left val=&quot;684&quot;/&gt;&lt;top val=&quot;394&quot;/&gt;&lt;width val=&quot;140&quot;/&gt;&lt;height val=&quot;63&quot;/&gt;&lt;hasText val=&quot;1&quot;/&gt;&lt;/Image&gt;&lt;/ThreeDShapeInfo&gt;"/>
  <p:tag name="PRESENTER_SHAPEINFO" val="&lt;ThreeDShapeInfo&gt;&lt;uuid val=&quot;{B5AD3D6D-341A-40D1-AE97-1529179739C8}&quot;/&gt;&lt;isInvalidForFieldText val=&quot;0&quot;/&gt;&lt;Image&gt;&lt;filename val=&quot;C:\Users\bfoltz\Documents\My Adobe Presentations\SBE13ch08\data\asimages\{B5AD3D6D-341A-40D1-AE97-1529179739C8}.png&quot;/&gt;&lt;left val=&quot;684&quot;/&gt;&lt;top val=&quot;394&quot;/&gt;&lt;width val=&quot;140&quot;/&gt;&lt;height val=&quot;63&quot;/&gt;&lt;hasText val=&quot;1&quot;/&gt;&lt;/Image&gt;&lt;/ThreeDShapeInfo&gt;"/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17E7EDC-7050-46A3-8D89-E923CF5C3AC0}_30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1.PNG&quot;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FC727EF-A0B2-463C-B31E-5604C2946E98}_31.png&quot;/&gt;&lt;left val=&quot;67&quot;/&gt;&lt;top val=&quot;87&quot;/&gt;&lt;width val=&quot;779&quot;/&gt;&lt;height val=&quot;53&quot;/&gt;&lt;hasText val=&quot;1&quot;/&gt;&lt;/Image&gt;&lt;/ThreeDShapeInfo&gt;"/>
  <p:tag name="PRESENTER_SHAPEINFO" val="&lt;ThreeDShapeInfo&gt;&lt;uuid val=&quot;{993D42F4-0064-4EB2-9957-3541ED39DAE1}&quot;/&gt;&lt;isInvalidForFieldText val=&quot;1&quot;/&gt;&lt;Image&gt;&lt;filename val=&quot;C:\Users\bfoltz\Documents\My Adobe Presentations\SBE13ch08\data\asimages\{993D42F4-0064-4EB2-9957-3541ED39DAE1}_31_S.png&quot;/&gt;&lt;left val=&quot;73&quot;/&gt;&lt;top val=&quot;86&quot;/&gt;&lt;width val=&quot;774&quot;/&gt;&lt;height val=&quot;49&quot;/&gt;&lt;hasText val=&quot;0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B4D55D5-C164-4D70-ABFA-ACA865918736}_31.png&quot;/&gt;&lt;left val=&quot;67&quot;/&gt;&lt;top val=&quot;129&quot;/&gt;&lt;width val=&quot;787&quot;/&gt;&lt;height val=&quot;83&quot;/&gt;&lt;hasText val=&quot;1&quot;/&gt;&lt;/Image&gt;&lt;/ThreeDShapeInfo&gt;"/>
  <p:tag name="PRESENTER_SHAPEINFO" val="&lt;ThreeDShapeInfo&gt;&lt;uuid val=&quot;{9E2C06ED-E01C-493D-82FB-87E5913E31C9}&quot;/&gt;&lt;isInvalidForFieldText val=&quot;1&quot;/&gt;&lt;Image&gt;&lt;filename val=&quot;C:\Users\bfoltz\Documents\My Adobe Presentations\SBE13ch08\data\asimages\{9E2C06ED-E01C-493D-82FB-87E5913E31C9}_31_S.png&quot;/&gt;&lt;left val=&quot;73&quot;/&gt;&lt;top val=&quot;129&quot;/&gt;&lt;width val=&quot;774&quot;/&gt;&lt;height val=&quot;79&quot;/&gt;&lt;hasText val=&quot;0&quot;/&gt;&lt;/Image&gt;&lt;/ThreeDShapeInfo&gt;"/>
  <p:tag name="PRESENTER_SHAPETEXTINFO" val="&lt;ShapeTextInfo&gt;&lt;TableIndex row=&quot;-1&quot; col=&quot;-1&quot;&gt;&lt;linesCount val=&quot;2&quot;/&gt;&lt;lineCharCount val=&quot;74&quot;/&gt;&lt;lineCharCount val=&quot;21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FFBD481-6A34-4499-B8C6-D9F304202C2A}_31.png&quot;/&gt;&lt;left val=&quot;57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7679408-2ECE-4D48-8AB2-707517E09B66}_31.png&quot;/&gt;&lt;left val=&quot;67&quot;/&gt;&lt;top val=&quot;203&quot;/&gt;&lt;width val=&quot;779&quot;/&gt;&lt;height val=&quot;81&quot;/&gt;&lt;hasText val=&quot;1&quot;/&gt;&lt;/Image&gt;&lt;/ThreeDShapeInfo&gt;"/>
  <p:tag name="PRESENTER_SHAPEINFO" val="&lt;ThreeDShapeInfo&gt;&lt;uuid val=&quot;{272519C2-EBFF-4681-AF04-F1E7578EC6B9}&quot;/&gt;&lt;isInvalidForFieldText val=&quot;1&quot;/&gt;&lt;Image&gt;&lt;filename val=&quot;C:\Users\bfoltz\Documents\My Adobe Presentations\SBE13ch08\data\asimages\{272519C2-EBFF-4681-AF04-F1E7578EC6B9}_31_S.png&quot;/&gt;&lt;left val=&quot;73&quot;/&gt;&lt;top val=&quot;203&quot;/&gt;&lt;width val=&quot;774&quot;/&gt;&lt;height val=&quot;76&quot;/&gt;&lt;hasText val=&quot;0&quot;/&gt;&lt;/Image&gt;&lt;/ThreeDShapeInfo&gt;"/>
  <p:tag name="PRESENTER_SHAPETEXTINFO" val="&lt;ShapeTextInfo&gt;&lt;TableIndex row=&quot;-1&quot; col=&quot;-1&quot;&gt;&lt;linesCount val=&quot;2&quot;/&gt;&lt;lineCharCount val=&quot;76&quot;/&gt;&lt;lineCharCount val=&quot;59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506E8E8-8583-4FB9-893F-45FB7C08FFDE}_31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2.PNG&quot;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65D0D68-0C1A-4C9C-B372-2B831A83D2FC}_11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46C9A43-07D3-48A5-BD5E-61B6B7DD2996}_32.png&quot;/&gt;&lt;left val=&quot;65&quot;/&gt;&lt;top val=&quot;86&quot;/&gt;&lt;width val=&quot;564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398252D-6BC3-4FFD-9991-1994409F9C35}_32.png&quot;/&gt;&lt;left val=&quot;65&quot;/&gt;&lt;top val=&quot;234&quot;/&gt;&lt;width val=&quot;648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66DB291-F31D-40FC-82C6-5D45A108B795}_32.png&quot;/&gt;&lt;left val=&quot;393&quot;/&gt;&lt;top val=&quot;115&quot;/&gt;&lt;width val=&quot;170&quot;/&gt;&lt;height val=&quot;72&quot;/&gt;&lt;hasText val=&quot;1&quot;/&gt;&lt;/Image&gt;&lt;/ThreeDShapeInfo&gt;"/>
  <p:tag name="PRESENTER_SHAPEINFO" val="&lt;ThreeDShapeInfo&gt;&lt;uuid val=&quot;{2BFEE9B1-CCCD-4753-BC55-9C671A0BAFEA}&quot;/&gt;&lt;isInvalidForFieldText val=&quot;0&quot;/&gt;&lt;Image&gt;&lt;filename val=&quot;C:\Users\bfoltz\Documents\My Adobe Presentations\SBE13ch08\data\asimages\{2BFEE9B1-CCCD-4753-BC55-9C671A0BAFEA}.png&quot;/&gt;&lt;left val=&quot;393&quot;/&gt;&lt;top val=&quot;115&quot;/&gt;&lt;width val=&quot;170&quot;/&gt;&lt;height val=&quot;72&quot;/&gt;&lt;hasText val=&quot;1&quot;/&gt;&lt;/Image&gt;&lt;/ThreeDShapeInfo&gt;"/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7D02B2C-F9F5-43AE-AD8B-FABB6B01D9C4}_32.png&quot;/&gt;&lt;left val=&quot;393&quot;/&gt;&lt;top val=&quot;268&quot;/&gt;&lt;width val=&quot;158&quot;/&gt;&lt;height val=&quot;69&quot;/&gt;&lt;hasText val=&quot;1&quot;/&gt;&lt;/Image&gt;&lt;/ThreeDShapeInfo&gt;"/>
  <p:tag name="PRESENTER_SHAPEINFO" val="&lt;ThreeDShapeInfo&gt;&lt;uuid val=&quot;{870566DD-5D68-4C75-BC50-F43213FD1D77}&quot;/&gt;&lt;isInvalidForFieldText val=&quot;0&quot;/&gt;&lt;Image&gt;&lt;filename val=&quot;C:\Users\bfoltz\Documents\My Adobe Presentations\SBE13ch08\data\asimages\{870566DD-5D68-4C75-BC50-F43213FD1D77}.png&quot;/&gt;&lt;left val=&quot;393&quot;/&gt;&lt;top val=&quot;268&quot;/&gt;&lt;width val=&quot;158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113D7A6-3058-447E-8AFD-7B2C5DE2D6B2}_32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9F05C81-8395-4400-94E2-AA9A6D351AEB}_32.png&quot;/&gt;&lt;left val=&quot;57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3.PNG&quot;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F44C1F3-A410-47B3-9C8F-F786666983D5}_33.png&quot;/&gt;&lt;left val=&quot;67&quot;/&gt;&lt;top val=&quot;87&quot;/&gt;&lt;width val=&quot;779&quot;/&gt;&lt;height val=&quot;82&quot;/&gt;&lt;hasText val=&quot;1&quot;/&gt;&lt;/Image&gt;&lt;/ThreeDShapeInfo&gt;"/>
  <p:tag name="PRESENTER_SHAPEINFO" val="&lt;ThreeDShapeInfo&gt;&lt;uuid val=&quot;{4131B0F0-A30C-4CB6-A628-29649DC2EAF7}&quot;/&gt;&lt;isInvalidForFieldText val=&quot;1&quot;/&gt;&lt;Image&gt;&lt;filename val=&quot;C:\Users\bfoltz\Documents\My Adobe Presentations\SBE13ch08\data\asimages\{4131B0F0-A30C-4CB6-A628-29649DC2EAF7}_33_S.png&quot;/&gt;&lt;left val=&quot;73&quot;/&gt;&lt;top val=&quot;87&quot;/&gt;&lt;width val=&quot;774&quot;/&gt;&lt;height val=&quot;77&quot;/&gt;&lt;hasText val=&quot;0&quot;/&gt;&lt;/Image&gt;&lt;/ThreeDShapeInfo&gt;"/>
  <p:tag name="PRESENTER_SHAPETEXTINFO" val="&lt;ShapeTextInfo&gt;&lt;TableIndex row=&quot;-1&quot; col=&quot;-1&quot;&gt;&lt;linesCount val=&quot;2&quot;/&gt;&lt;lineCharCount val=&quot;71&quot;/&gt;&lt;lineCharCount val=&quot;22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76EB8A3-7CC0-44C4-AFB0-10FF3FE42CED}_33.png&quot;/&gt;&lt;left val=&quot;67&quot;/&gt;&lt;top val=&quot;157&quot;/&gt;&lt;width val=&quot;779&quot;/&gt;&lt;height val=&quot;83&quot;/&gt;&lt;hasText val=&quot;1&quot;/&gt;&lt;/Image&gt;&lt;/ThreeDShapeInfo&gt;"/>
  <p:tag name="PRESENTER_SHAPEINFO" val="&lt;ThreeDShapeInfo&gt;&lt;uuid val=&quot;{BF239DC0-BF0B-4D96-B428-79814F1C0F88}&quot;/&gt;&lt;isInvalidForFieldText val=&quot;1&quot;/&gt;&lt;Image&gt;&lt;filename val=&quot;C:\Users\bfoltz\Documents\My Adobe Presentations\SBE13ch08\data\asimages\{BF239DC0-BF0B-4D96-B428-79814F1C0F88}_33_S.png&quot;/&gt;&lt;left val=&quot;73&quot;/&gt;&lt;top val=&quot;156&quot;/&gt;&lt;width val=&quot;774&quot;/&gt;&lt;height val=&quot;79&quot;/&gt;&lt;hasText val=&quot;0&quot;/&gt;&lt;/Image&gt;&lt;/ThreeDShapeInfo&gt;"/>
  <p:tag name="PRESENTER_SHAPETEXTINFO" val="&lt;ShapeTextInfo&gt;&lt;TableIndex row=&quot;-1&quot; col=&quot;-1&quot;&gt;&lt;linesCount val=&quot;2&quot;/&gt;&lt;lineCharCount val=&quot;76&quot;/&gt;&lt;lineCharCount val=&quot;9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59368551-3CE3-4229-92C5-70024439C96D}_33.png&quot;/&gt;&lt;left val=&quot;102&quot;/&gt;&lt;top val=&quot;229&quot;/&gt;&lt;width val=&quot;781&quot;/&gt;&lt;height val=&quot;80&quot;/&gt;&lt;hasText val=&quot;1&quot;/&gt;&lt;/Image&gt;&lt;/ThreeDShapeInfo&gt;"/>
  <p:tag name="PRESENTER_SHAPEINFO" val="&lt;ThreeDShapeInfo&gt;&lt;uuid val=&quot;{798081BC-860C-4340-8FB7-73BA67B59C4F}&quot;/&gt;&lt;isInvalidForFieldText val=&quot;1&quot;/&gt;&lt;Image&gt;&lt;filename val=&quot;C:\Users\bfoltz\Documents\My Adobe Presentations\SBE13ch08\data\asimages\{798081BC-860C-4340-8FB7-73BA67B59C4F}_33_S.png&quot;/&gt;&lt;left val=&quot;104&quot;/&gt;&lt;top val=&quot;229&quot;/&gt;&lt;width val=&quot;780&quot;/&gt;&lt;height val=&quot;74&quot;/&gt;&lt;hasText val=&quot;0&quot;/&gt;&lt;/Image&gt;&lt;/ThreeDShapeInfo&gt;"/>
  <p:tag name="PRESENTER_SHAPETEXTINFO" val="&lt;ShapeTextInfo&gt;&lt;TableIndex row=&quot;-1&quot; col=&quot;-1&quot;&gt;&lt;linesCount val=&quot;2&quot;/&gt;&lt;lineCharCount val=&quot;73&quot;/&gt;&lt;lineCharCount val=&quot;15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A95E6CF-B6DA-4C2C-95FE-FF74883769D1}_11.png&quot;/&gt;&lt;left val=&quot;64&quot;/&gt;&lt;top val=&quot;85&quot;/&gt;&lt;width val=&quot;642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DDF794A-CD42-4B8A-BA8A-AC8559ED1EBA}_33.png&quot;/&gt;&lt;left val=&quot;102&quot;/&gt;&lt;top val=&quot;296&quot;/&gt;&lt;width val=&quot;765&quot;/&gt;&lt;height val=&quot;80&quot;/&gt;&lt;hasText val=&quot;1&quot;/&gt;&lt;/Image&gt;&lt;/ThreeDShapeInfo&gt;"/>
  <p:tag name="PRESENTER_SHAPEINFO" val="&lt;ThreeDShapeInfo&gt;&lt;uuid val=&quot;{436AA29D-D3E9-4748-AE6D-0C35C82F5271}&quot;/&gt;&lt;isInvalidForFieldText val=&quot;1&quot;/&gt;&lt;Image&gt;&lt;filename val=&quot;C:\Users\bfoltz\Documents\My Adobe Presentations\SBE13ch08\data\asimages\{436AA29D-D3E9-4748-AE6D-0C35C82F5271}_33_S.png&quot;/&gt;&lt;left val=&quot;104&quot;/&gt;&lt;top val=&quot;296&quot;/&gt;&lt;width val=&quot;764&quot;/&gt;&lt;height val=&quot;74&quot;/&gt;&lt;hasText val=&quot;0&quot;/&gt;&lt;/Image&gt;&lt;/ThreeDShapeInfo&gt;"/>
  <p:tag name="PRESENTER_SHAPETEXTINFO" val="&lt;ShapeTextInfo&gt;&lt;TableIndex row=&quot;-1&quot; col=&quot;-1&quot;&gt;&lt;linesCount val=&quot;2&quot;/&gt;&lt;lineCharCount val=&quot;72&quot;/&gt;&lt;lineCharCount val=&quot;34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86852D6-4E8A-43A1-8EB8-3C317FDC5B82}_33.png&quot;/&gt;&lt;left val=&quot;102&quot;/&gt;&lt;top val=&quot;359&quot;/&gt;&lt;width val=&quot;783&quot;/&gt;&lt;height val=&quot;53&quot;/&gt;&lt;hasText val=&quot;1&quot;/&gt;&lt;/Image&gt;&lt;/ThreeDShapeInfo&gt;"/>
  <p:tag name="PRESENTER_SHAPEINFO" val="&lt;ThreeDShapeInfo&gt;&lt;uuid val=&quot;{A4854E79-D1E4-42EC-A57D-F5CE788559DB}&quot;/&gt;&lt;isInvalidForFieldText val=&quot;1&quot;/&gt;&lt;Image&gt;&lt;filename val=&quot;C:\Users\bfoltz\Documents\My Adobe Presentations\SBE13ch08\data\asimages\{A4854E79-D1E4-42EC-A57D-F5CE788559DB}_33_S.png&quot;/&gt;&lt;left val=&quot;104&quot;/&gt;&lt;top val=&quot;359&quot;/&gt;&lt;width val=&quot;781&quot;/&gt;&lt;height val=&quot;49&quot;/&gt;&lt;hasText val=&quot;0&quot;/&gt;&lt;/Image&gt;&lt;/ThreeDShapeInfo&gt;"/>
  <p:tag name="PRESENTER_SHAPETEXTINFO" val="&lt;ShapeTextInfo&gt;&lt;TableIndex row=&quot;-1&quot; col=&quot;-1&quot;&gt;&lt;linesCount val=&quot;1&quot;/&gt;&lt;lineCharCount val=&quot;56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0BA8D05-B2FF-4B8C-A6E9-63FDFD5B05EC}_33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2859F37-8FD7-4F18-937A-D81E9FBE87F7}_33.png&quot;/&gt;&lt;left val=&quot;57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4.PNG&quot;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58A92DA-6D06-47B5-9FCA-D6880688D826}_34.png&quot;/&gt;&lt;left val=&quot;94&quot;/&gt;&lt;top val=&quot;127&quot;/&gt;&lt;width val=&quot;775&quot;/&gt;&lt;height val=&quot;103&quot;/&gt;&lt;hasText val=&quot;1&quot;/&gt;&lt;/Image&gt;&lt;/ThreeDShapeInfo&gt;"/>
  <p:tag name="PRESENTER_SHAPETEXTINFO" val="&lt;ShapeTextInfo&gt;&lt;TableIndex row=&quot;-1&quot; col=&quot;-1&quot;&gt;&lt;linesCount val=&quot;3&quot;/&gt;&lt;lineCharCount val=&quot;73&quot;/&gt;&lt;lineCharCount val=&quot;78&quot;/&gt;&lt;lineCharCount val=&quot;39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DD06876-6F46-4C7E-A356-51E5972771DF}_34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286FE17-A953-4A14-8056-6BFBFA66AA0B}_34.png&quot;/&gt;&lt;left val=&quot;65&quot;/&gt;&lt;top val=&quot;85&quot;/&gt;&lt;width val=&quot;642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05CD6BE-363A-4910-B53C-FDFD2FE72E05}_34.png&quot;/&gt;&lt;left val=&quot;94&quot;/&gt;&lt;top val=&quot;213&quot;/&gt;&lt;width val=&quot;766&quot;/&gt;&lt;height val=&quot;103&quot;/&gt;&lt;hasText val=&quot;1&quot;/&gt;&lt;/Image&gt;&lt;/ThreeDShapeInfo&gt;"/>
  <p:tag name="PRESENTER_SHAPETEXTINFO" val="&lt;ShapeTextInfo&gt;&lt;TableIndex row=&quot;-1&quot; col=&quot;-1&quot;&gt;&lt;linesCount val=&quot;3&quot;/&gt;&lt;lineCharCount val=&quot;67&quot;/&gt;&lt;lineCharCount val=&quot;75&quot;/&gt;&lt;lineCharCount val=&quot;22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0600A87-17C2-4C59-8128-7E1674158E69}_34.png&quot;/&gt;&lt;left val=&quot;102&quot;/&gt;&lt;top val=&quot;297&quot;/&gt;&lt;width val=&quot;785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B8023EC-4EA7-44D6-8166-3E7FA789D246}_11.png&quot;/&gt;&lt;left val=&quot;105&quot;/&gt;&lt;top val=&quot;126&quot;/&gt;&lt;width val=&quot;782&quot;/&gt;&lt;height val=&quot;120&quot;/&gt;&lt;hasText val=&quot;1&quot;/&gt;&lt;/Image&gt;&lt;/ThreeDShapeInfo&gt;"/>
  <p:tag name="PRESENTER_SHAPETEXTINFO" val="&lt;ShapeTextInfo&gt;&lt;TableIndex row=&quot;-1&quot; col=&quot;-1&quot;&gt;&lt;linesCount val=&quot;4&quot;/&gt;&lt;lineCharCount val=&quot;75&quot;/&gt;&lt;lineCharCount val=&quot;80&quot;/&gt;&lt;lineCharCount val=&quot;71&quot;/&gt;&lt;lineCharCount val=&quot;9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01E4A90-7D92-40CE-8617-29E21A115992}_34.png&quot;/&gt;&lt;left val=&quot;57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5.PNG&quot;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4AB3E13-B096-4AB1-BC51-248570B13441}_35.png&quot;/&gt;&lt;left val=&quot;71&quot;/&gt;&lt;top val=&quot;167&quot;/&gt;&lt;width val=&quot;860&quot;/&gt;&lt;height val=&quot;54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AFF76C2-DB27-46EF-96CF-A06F93AE1261}&quot;/&gt;&lt;isInvalidForFieldText val=&quot;0&quot;/&gt;&lt;Image&gt;&lt;filename val=&quot;C:\Users\bfoltz\Documents\My Adobe Presentations\SBE13ch08\data\asimages\{4AFF76C2-DB27-46EF-96CF-A06F93AE1261}_35.png&quot;/&gt;&lt;left val=&quot;219&quot;/&gt;&lt;top val=&quot;291&quot;/&gt;&lt;width val=&quot;543&quot;/&gt;&lt;height val=&quot;91&quot;/&gt;&lt;hasText val=&quot;1&quot;/&gt;&lt;/Image&gt;&lt;/ThreeDShapeInfo&gt;"/>
  <p:tag name="PRESENTER_SHAPETEXTINFO" val="&lt;ShapeTextInfo&gt;&lt;TableIndex row=&quot;-1&quot; col=&quot;-1&quot;&gt;&lt;linesCount val=&quot;2&quot;/&gt;&lt;lineCharCount val=&quot;51&quot;/&gt;&lt;lineCharCount val=&quot;38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8D242CC-A91E-4417-956B-EE953E44A33D}_35.png&quot;/&gt;&lt;left val=&quot;270&quot;/&gt;&lt;top val=&quot;219&quot;/&gt;&lt;width val=&quot;417&quot;/&gt;&lt;height val=&quot;79&quot;/&gt;&lt;hasText val=&quot;1&quot;/&gt;&lt;/Image&gt;&lt;/ThreeDShapeInfo&gt;"/>
  <p:tag name="PRESENTER_SHAPEINFO" val="&lt;ThreeDShapeInfo&gt;&lt;uuid val=&quot;{25D787F1-9273-4248-BD8D-429E8ABC3884}&quot;/&gt;&lt;isInvalidForFieldText val=&quot;0&quot;/&gt;&lt;Image&gt;&lt;filename val=&quot;C:\Users\bfoltz\Documents\My Adobe Presentations\SBE13ch08\data\asimages\{25D787F1-9273-4248-BD8D-429E8ABC3884}.png&quot;/&gt;&lt;left val=&quot;270&quot;/&gt;&lt;top val=&quot;219&quot;/&gt;&lt;width val=&quot;417&quot;/&gt;&lt;height val=&quot;7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B4F2964-EFE6-4B2C-8047-DE985D7A4190}_35.png&quot;/&gt;&lt;left val=&quot;369&quot;/&gt;&lt;top val=&quot;96&quot;/&gt;&lt;width val=&quot;219&quot;/&gt;&lt;height val=&quot;63&quot;/&gt;&lt;hasText val=&quot;1&quot;/&gt;&lt;/Image&gt;&lt;/ThreeDShapeInfo&gt;"/>
  <p:tag name="PRESENTER_SHAPEINFO" val="&lt;ThreeDShapeInfo&gt;&lt;uuid val=&quot;{B5A5BFFB-2DD5-4711-9DCF-A530145006A9}&quot;/&gt;&lt;isInvalidForFieldText val=&quot;0&quot;/&gt;&lt;Image&gt;&lt;filename val=&quot;C:\Users\bfoltz\Documents\My Adobe Presentations\SBE13ch08\data\asimages\{B5A5BFFB-2DD5-4711-9DCF-A530145006A9}.png&quot;/&gt;&lt;left val=&quot;369&quot;/&gt;&lt;top val=&quot;96&quot;/&gt;&lt;width val=&quot;219&quot;/&gt;&lt;height val=&quot;63&quot;/&gt;&lt;hasText val=&quot;1&quot;/&gt;&lt;/Image&gt;&lt;/ThreeDShapeInfo&gt;"/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58E27C2-520F-4E66-BA7D-A8F4AF2E1C41}_35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A3AB540-B532-4688-960A-78483E6CF56A}_35.png&quot;/&gt;&lt;left val=&quot;57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6.PNG&quot;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5073F4F-51F9-4740-AD01-1323F5834F75}_11.png&quot;/&gt;&lt;left val=&quot;103&quot;/&gt;&lt;top val=&quot;227&quot;/&gt;&lt;width val=&quot;791&quot;/&gt;&lt;height val=&quot;120&quot;/&gt;&lt;hasText val=&quot;1&quot;/&gt;&lt;/Image&gt;&lt;/ThreeDShapeInfo&gt;"/>
  <p:tag name="PRESENTER_SHAPETEXTINFO" val="&lt;ShapeTextInfo&gt;&lt;TableIndex row=&quot;-1&quot; col=&quot;-1&quot;&gt;&lt;linesCount val=&quot;4&quot;/&gt;&lt;lineCharCount val=&quot;72&quot;/&gt;&lt;lineCharCount val=&quot;77&quot;/&gt;&lt;lineCharCount val=&quot;79&quot;/&gt;&lt;lineCharCount val=&quot;32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7F64617-7889-4C4A-9020-E902D5945827}_36.png&quot;/&gt;&lt;left val=&quot;68&quot;/&gt;&lt;top val=&quot;90&quot;/&gt;&lt;width val=&quot;797&quot;/&gt;&lt;height val=&quot;65&quot;/&gt;&lt;hasText val=&quot;1&quot;/&gt;&lt;/Image&gt;&lt;/ThreeDShapeInfo&gt;"/>
  <p:tag name="PRESENTER_SHAPEINFO" val="&lt;ThreeDShapeInfo&gt;&lt;uuid val=&quot;{725C8863-6555-484F-A716-1B8B8502C799}&quot;/&gt;&lt;isInvalidForFieldText val=&quot;1&quot;/&gt;&lt;Image&gt;&lt;filename val=&quot;C:\Users\bfoltz\Documents\My Adobe Presentations\SBE13ch08\data\asimages\{725C8863-6555-484F-A716-1B8B8502C799}_36_S.png&quot;/&gt;&lt;left val=&quot;74&quot;/&gt;&lt;top val=&quot;97&quot;/&gt;&lt;width val=&quot;787&quot;/&gt;&lt;height val=&quot;59&quot;/&gt;&lt;hasText val=&quot;0&quot;/&gt;&lt;/Image&gt;&lt;/ThreeDShapeInfo&gt;"/>
  <p:tag name="PRESENTER_SHAPETEXTINFO" val="&lt;ShapeTextInfo&gt;&lt;TableIndex row=&quot;-1&quot; col=&quot;-1&quot;&gt;&lt;linesCount val=&quot;1&quot;/&gt;&lt;lineCharCount val=&quot;83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640C4B1-6B11-4C97-9F49-7B3A32D725E5}_36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8C6448F1-208C-4177-AC32-1D2019F89AF4}&quot;/&gt;&lt;isInvalidForFieldText val=&quot;0&quot;/&gt;&lt;Image&gt;&lt;filename val=&quot;C:\Users\bfoltz\Documents\My Adobe Presentations\SBE13ch08\data\asimages\{8C6448F1-208C-4177-AC32-1D2019F89AF4}_36.png&quot;/&gt;&lt;left val=&quot;295&quot;/&gt;&lt;top val=&quot;168&quot;/&gt;&lt;width val=&quot;373&quot;/&gt;&lt;height val=&quot;61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74C3B9F-FF38-4AA9-A8E8-1E04A01E683F}_36.png&quot;/&gt;&lt;left val=&quot;376&quot;/&gt;&lt;top val=&quot;143&quot;/&gt;&lt;width val=&quot;209&quot;/&gt;&lt;height val=&quot;51&quot;/&gt;&lt;hasText val=&quot;1&quot;/&gt;&lt;/Image&gt;&lt;/ThreeDShapeInfo&gt;"/>
  <p:tag name="PRESENTER_SHAPEINFO" val="&lt;ThreeDShapeInfo&gt;&lt;uuid val=&quot;{6A394560-A08C-4880-8FDF-A3A35776706E}&quot;/&gt;&lt;isInvalidForFieldText val=&quot;0&quot;/&gt;&lt;Image&gt;&lt;filename val=&quot;C:\Users\bfoltz\Documents\My Adobe Presentations\SBE13ch08\data\asimages\{6A394560-A08C-4880-8FDF-A3A35776706E}.png&quot;/&gt;&lt;left val=&quot;376&quot;/&gt;&lt;top val=&quot;143&quot;/&gt;&lt;width val=&quot;209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51F0A07-BD85-46FA-A0AC-19F55AC644F9}_36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7.PNG&quot;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F120E6E-805E-4F15-BEF7-301B16D25E02}_37.png&quot;/&gt;&lt;left val=&quot;67&quot;/&gt;&lt;top val=&quot;87&quot;/&gt;&lt;width val=&quot;779&quot;/&gt;&lt;height val=&quot;83&quot;/&gt;&lt;hasText val=&quot;1&quot;/&gt;&lt;/Image&gt;&lt;/ThreeDShapeInfo&gt;"/>
  <p:tag name="PRESENTER_SHAPEINFO" val="&lt;ThreeDShapeInfo&gt;&lt;uuid val=&quot;{DDF7290D-BF65-46E6-BD53-FCC5F139B913}&quot;/&gt;&lt;isInvalidForFieldText val=&quot;0&quot;/&gt;&lt;Image&gt;&lt;filename val=&quot;C:\Users\bfoltz\Documents\My Adobe Presentations\SBE13ch08\data\asimages\{DDF7290D-BF65-46E6-BD53-FCC5F139B913}.png&quot;/&gt;&lt;left val=&quot;67&quot;/&gt;&lt;top val=&quot;86&quot;/&gt;&lt;width val=&quot;780&quot;/&gt;&lt;height val=&quot;83&quot;/&gt;&lt;hasText val=&quot;1&quot;/&gt;&lt;/Image&gt;&lt;/ThreeDShapeInfo&gt;"/>
  <p:tag name="PRESENTER_SHAPETEXTINFO" val="&lt;ShapeTextInfo&gt;&lt;TableIndex row=&quot;-1&quot; col=&quot;-1&quot;&gt;&lt;linesCount val=&quot;2&quot;/&gt;&lt;lineCharCount val=&quot;78&quot;/&gt;&lt;lineCharCount val=&quot;33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D4E94A6-0124-4230-B90C-19AD14FA976B}_37.png&quot;/&gt;&lt;left val=&quot;67&quot;/&gt;&lt;top val=&quot;158&quot;/&gt;&lt;width val=&quot;779&quot;/&gt;&lt;height val=&quot;87&quot;/&gt;&lt;hasText val=&quot;1&quot;/&gt;&lt;/Image&gt;&lt;/ThreeDShapeInfo&gt;"/>
  <p:tag name="PRESENTER_SHAPEINFO" val="&lt;ThreeDShapeInfo&gt;&lt;uuid val=&quot;{C7C21860-C7E1-4BC1-B554-15D5E3A155D0}&quot;/&gt;&lt;isInvalidForFieldText val=&quot;0&quot;/&gt;&lt;Image&gt;&lt;filename val=&quot;C:\Users\bfoltz\Documents\My Adobe Presentations\SBE13ch08\data\asimages\{C7C21860-C7E1-4BC1-B554-15D5E3A155D0}.png&quot;/&gt;&lt;left val=&quot;67&quot;/&gt;&lt;top val=&quot;158&quot;/&gt;&lt;width val=&quot;780&quot;/&gt;&lt;height val=&quot;87&quot;/&gt;&lt;hasText val=&quot;1&quot;/&gt;&lt;/Image&gt;&lt;/ThreeDShapeInfo&gt;"/>
  <p:tag name="PRESENTER_SHAPETEXTINFO" val="&lt;ShapeTextInfo&gt;&lt;TableIndex row=&quot;-1&quot; col=&quot;-1&quot;&gt;&lt;linesCount val=&quot;2&quot;/&gt;&lt;lineCharCount val=&quot;66&quot;/&gt;&lt;lineCharCount val=&quot;46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ED9A9D7-DBBB-400A-A78C-217F3A730187}_3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374E01F-060D-474C-9D3F-AB4501371C66}_37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49E4958-A917-4BD6-95AF-8823F4D05FCA}_11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8.PNG&quot;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0E6F042F-B60A-4349-8A47-5275CF84033A}&quot;/&gt;&lt;isInvalidForFieldText val=&quot;1&quot;/&gt;&lt;Image&gt;&lt;filename val=&quot;C:\Users\bfoltz\Documents\My Adobe Presentations\SBE13ch08\data\asimages\{0E6F042F-B60A-4349-8A47-5275CF84033A}_38_S.png&quot;/&gt;&lt;left val=&quot;293&quot;/&gt;&lt;top val=&quot;144&quot;/&gt;&lt;width val=&quot;345&quot;/&gt;&lt;height val=&quot;241&quot;/&gt;&lt;hasText val=&quot;0&quot;/&gt;&lt;/Image&gt;&lt;Image&gt;&lt;filename val=&quot;C:\Users\bfoltz\Documents\My Adobe Presentations\SBE13ch08\data\asimages\{0E6F042F-B60A-4349-8A47-5275CF84033A}_38_T.png&quot;/&gt;&lt;left val=&quot;293&quot;/&gt;&lt;top val=&quot;144&quot;/&gt;&lt;width val=&quot;345&quot;/&gt;&lt;height val=&quot;241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27C58AF-9E32-4713-B344-547ED0E57D97}&quot;/&gt;&lt;isInvalidForFieldText val=&quot;0&quot;/&gt;&lt;Image&gt;&lt;filename val=&quot;C:\Users\bfoltz\Documents\My Adobe Presentations\SBE13ch08\data\asimages\{D27C58AF-9E32-4713-B344-547ED0E57D97}_38.png&quot;/&gt;&lt;left val=&quot;463&quot;/&gt;&lt;top val=&quot;375&quot;/&gt;&lt;width val=&quot;3&quot;/&gt;&lt;height val=&quot;1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5E4525B-235F-4D6B-857C-8A97DA9F33C5}_38.png&quot;/&gt;&lt;left val=&quot;254&quot;/&gt;&lt;top val=&quot;288&quot;/&gt;&lt;width val=&quot;70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465F87D-9C4D-4EDD-8136-52382BC20D4D}_38.png&quot;/&gt;&lt;left val=&quot;602&quot;/&gt;&lt;top val=&quot;286&quot;/&gt;&lt;width val=&quot;70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BF37AAA7-D5B8-488D-B011-DE4384A102CE}&quot;/&gt;&lt;isInvalidForFieldText val=&quot;1&quot;/&gt;&lt;Image&gt;&lt;filename val=&quot;C:\Users\bfoltz\Documents\My Adobe Presentations\SBE13ch08\data\asimages\{BF37AAA7-D5B8-488D-B011-DE4384A102CE}_38_S.png&quot;/&gt;&lt;left val=&quot;283&quot;/&gt;&lt;top val=&quot;361&quot;/&gt;&lt;width val=&quot;58&quot;/&gt;&lt;height val=&quot;24&quot;/&gt;&lt;hasText val=&quot;0&quot;/&gt;&lt;/Image&gt;&lt;Image&gt;&lt;filename val=&quot;C:\Users\bfoltz\Documents\My Adobe Presentations\SBE13ch08\data\asimages\{BF37AAA7-D5B8-488D-B011-DE4384A102CE}_38_T.png&quot;/&gt;&lt;left val=&quot;283&quot;/&gt;&lt;top val=&quot;361&quot;/&gt;&lt;width val=&quot;58&quot;/&gt;&lt;height val=&quot;24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994CD451-8B7B-4682-BBEB-9DFC0B290096}&quot;/&gt;&lt;isInvalidForFieldText val=&quot;1&quot;/&gt;&lt;Image&gt;&lt;filename val=&quot;C:\Users\bfoltz\Documents\My Adobe Presentations\SBE13ch08\data\asimages\{994CD451-8B7B-4682-BBEB-9DFC0B290096}_38_S.png&quot;/&gt;&lt;left val=&quot;588&quot;/&gt;&lt;top val=&quot;363&quot;/&gt;&lt;width val=&quot;58&quot;/&gt;&lt;height val=&quot;21&quot;/&gt;&lt;hasText val=&quot;0&quot;/&gt;&lt;/Image&gt;&lt;Image&gt;&lt;filename val=&quot;C:\Users\bfoltz\Documents\My Adobe Presentations\SBE13ch08\data\asimages\{994CD451-8B7B-4682-BBEB-9DFC0B290096}_38_T.png&quot;/&gt;&lt;left val=&quot;588&quot;/&gt;&lt;top val=&quot;363&quot;/&gt;&lt;width val=&quot;58&quot;/&gt;&lt;height val=&quot;21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6.PNG&quot;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8EAACC9-1811-401A-9A66-4A28E10D9C56}&quot;/&gt;&lt;isInvalidForFieldText val=&quot;0&quot;/&gt;&lt;Image&gt;&lt;filename val=&quot;C:\Users\bfoltz\Documents\My Adobe Presentations\SBE13ch08\data\asimages\{38EAACC9-1811-401A-9A66-4A28E10D9C56}_38.png&quot;/&gt;&lt;left val=&quot;285&quot;/&gt;&lt;top val=&quot;142&quot;/&gt;&lt;width val=&quot;359&quot;/&gt;&lt;height val=&quot;239&quot;/&gt;&lt;hasText val=&quot;1&quot;/&gt;&lt;/Image&gt;&lt;/ThreeDShape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03B07B0F-6F59-4952-99D5-362840A84C5E}&quot;/&gt;&lt;isInvalidForFieldText val=&quot;1&quot;/&gt;&lt;Image&gt;&lt;filename val=&quot;C:\Users\bfoltz\Documents\My Adobe Presentations\SBE13ch08\data\asimages\{03B07B0F-6F59-4952-99D5-362840A84C5E}_38_S.png&quot;/&gt;&lt;left val=&quot;463&quot;/&gt;&lt;top val=&quot;423&quot;/&gt;&lt;width val=&quot;1&quot;/&gt;&lt;height val=&quot;21&quot;/&gt;&lt;hasText val=&quot;0&quot;/&gt;&lt;/Image&gt;&lt;Image&gt;&lt;filename val=&quot;C:\Users\bfoltz\Documents\My Adobe Presentations\SBE13ch08\data\asimages\{03B07B0F-6F59-4952-99D5-362840A84C5E}_38_T.png&quot;/&gt;&lt;left val=&quot;0&quot;/&gt;&lt;top val=&quot;0&quot;/&gt;&lt;width val=&quot;0&quot;/&gt;&lt;height val=&quot;0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5145C14-1187-43DA-BDA2-477C765569E6}_38.png&quot;/&gt;&lt;left val=&quot;65&quot;/&gt;&lt;top val=&quot;85&quot;/&gt;&lt;width val=&quot;840&quot;/&gt;&lt;height val=&quot;60&quot;/&gt;&lt;hasText val=&quot;1&quot;/&gt;&lt;/Image&gt;&lt;/ThreeDShapeInfo&gt;"/>
  <p:tag name="PRESENTER_SHAPEINFO" val="&lt;ThreeDShapeInfo&gt;&lt;uuid val=&quot;{ACD9FDB6-988A-490D-92B6-CA2DC1F2B362}&quot;/&gt;&lt;isInvalidForFieldText val=&quot;0&quot;/&gt;&lt;Image&gt;&lt;filename val=&quot;C:\Users\bfoltz\Documents\My Adobe Presentations\SBE13ch08\data\asimages\{ACD9FDB6-988A-490D-92B6-CA2DC1F2B362}.png&quot;/&gt;&lt;left val=&quot;65&quot;/&gt;&lt;top val=&quot;85&quot;/&gt;&lt;width val=&quot;840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58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8DA5651-55E6-428A-B14E-FCFCC02B2BEF}_38.png&quot;/&gt;&lt;left val=&quot;444&quot;/&gt;&lt;top val=&quot;381&quot;/&gt;&lt;width val=&quot;42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23B302F-F957-47C3-98B4-197D6A9C9553}_38.png&quot;/&gt;&lt;left val=&quot;733&quot;/&gt;&lt;top val=&quot;367&quot;/&gt;&lt;width val=&quot;45&quot;/&gt;&lt;height val=&quot;41&quot;/&gt;&lt;hasText val=&quot;1&quot;/&gt;&lt;/Image&gt;&lt;/ThreeDShapeInfo&gt;"/>
  <p:tag name="PRESENTER_SHAPEINFO" val="&lt;ThreeDShapeInfo&gt;&lt;uuid val=&quot;{D0AD5F1B-A43A-492D-A267-7CF5E785F70D}&quot;/&gt;&lt;isInvalidForFieldText val=&quot;0&quot;/&gt;&lt;Image&gt;&lt;filename val=&quot;C:\Users\bfoltz\Documents\My Adobe Presentations\SBE13ch08\data\asimages\{D0AD5F1B-A43A-492D-A267-7CF5E785F70D}.png&quot;/&gt;&lt;left val=&quot;733&quot;/&gt;&lt;top val=&quot;367&quot;/&gt;&lt;width val=&quot;45&quot;/&gt;&lt;height val=&quot;41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5E1CA80-13EB-42D1-9AD2-7D31DA9BC8B8}_38.png&quot;/&gt;&lt;left val=&quot;335&quot;/&gt;&lt;top val=&quot;413&quot;/&gt;&lt;width val=&quot;144&quot;/&gt;&lt;height val=&quot;44&quot;/&gt;&lt;hasText val=&quot;1&quot;/&gt;&lt;/Image&gt;&lt;/ThreeDShapeInfo&gt;"/>
  <p:tag name="PRESENTER_SHAPEINFO" val="&lt;ThreeDShapeInfo&gt;&lt;uuid val=&quot;{2045688C-BFD5-4060-935C-78D91EB27DB9}&quot;/&gt;&lt;isInvalidForFieldText val=&quot;0&quot;/&gt;&lt;Image&gt;&lt;filename val=&quot;C:\Users\bfoltz\Documents\My Adobe Presentations\SBE13ch08\data\asimages\{2045688C-BFD5-4060-935C-78D91EB27DB9}.png&quot;/&gt;&lt;left val=&quot;335&quot;/&gt;&lt;top val=&quot;413&quot;/&gt;&lt;width val=&quot;144&quot;/&gt;&lt;height val=&quot;44&quot;/&gt;&lt;hasText val=&quot;1&quot;/&gt;&lt;/Image&gt;&lt;/ThreeDShapeInfo&gt;"/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964DD65-390F-43D8-8A90-C02E4938281D}_38.png&quot;/&gt;&lt;left val=&quot;458&quot;/&gt;&lt;top val=&quot;413&quot;/&gt;&lt;width val=&quot;144&quot;/&gt;&lt;height val=&quot;44&quot;/&gt;&lt;hasText val=&quot;1&quot;/&gt;&lt;/Image&gt;&lt;/ThreeDShapeInfo&gt;"/>
  <p:tag name="PRESENTER_SHAPEINFO" val="&lt;ThreeDShapeInfo&gt;&lt;uuid val=&quot;{16883412-EDC3-4EB2-9FFB-76994E0DD4F3}&quot;/&gt;&lt;isInvalidForFieldText val=&quot;0&quot;/&gt;&lt;Image&gt;&lt;filename val=&quot;C:\Users\bfoltz\Documents\My Adobe Presentations\SBE13ch08\data\asimages\{16883412-EDC3-4EB2-9FFB-76994E0DD4F3}.png&quot;/&gt;&lt;left val=&quot;458&quot;/&gt;&lt;top val=&quot;413&quot;/&gt;&lt;width val=&quot;144&quot;/&gt;&lt;height val=&quot;44&quot;/&gt;&lt;hasText val=&quot;1&quot;/&gt;&lt;/Image&gt;&lt;/ThreeDShapeInfo&gt;"/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72F6928-6B65-420F-94B6-FA12A114A088}_38.png&quot;/&gt;&lt;left val=&quot;393&quot;/&gt;&lt;top val=&quot;286&quot;/&gt;&lt;width val=&quot;143&quot;/&gt;&lt;height val=&quot;80&quot;/&gt;&lt;hasText val=&quot;1&quot;/&gt;&lt;/Image&gt;&lt;/ThreeDShapeInfo&gt;"/>
  <p:tag name="PRESENTER_SHAPEINFO" val="&lt;ThreeDShapeInfo&gt;&lt;uuid val=&quot;{4664D28E-C08F-4B24-A2A7-610AB1C16259}&quot;/&gt;&lt;isInvalidForFieldText val=&quot;0&quot;/&gt;&lt;Image&gt;&lt;filename val=&quot;C:\Users\bfoltz\Documents\My Adobe Presentations\SBE13ch08\data\asimages\{4664D28E-C08F-4B24-A2A7-610AB1C16259}.png&quot;/&gt;&lt;left val=&quot;393&quot;/&gt;&lt;top val=&quot;286&quot;/&gt;&lt;width val=&quot;143&quot;/&gt;&lt;height val=&quot;80&quot;/&gt;&lt;hasText val=&quot;1&quot;/&gt;&lt;/Image&gt;&lt;/ThreeDShapeInfo&gt;"/>
  <p:tag name="PRESENTER_SHAPETEXTINFO" val="&lt;ShapeTextInfo&gt;&lt;TableIndex row=&quot;-1&quot; col=&quot;-1&quot;&gt;&lt;linesCount val=&quot;2&quot;/&gt;&lt;lineCharCount val=&quot;14&quot;/&gt;&lt;lineCharCount val=&quot;14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5B24CD4B-7E1A-4210-8191-0A3B23702442}_6.png&quot;/&gt;&lt;left val=&quot;189&quot;/&gt;&lt;top val=&quot;85&quot;/&gt;&lt;width val=&quot;568&quot;/&gt;&lt;height val=&quot;97&quot;/&gt;&lt;hasText val=&quot;1&quot;/&gt;&lt;/Image&gt;&lt;/ThreeDShapeInfo&gt;"/>
  <p:tag name="PRESENTER_SHAPEINFO" val="&lt;ThreeDShapeInfo&gt;&lt;uuid val=&quot;{12CD3C55-A40A-41B5-89C8-31D6C5CECAD6}&quot;/&gt;&lt;isInvalidForFieldText val=&quot;0&quot;/&gt;&lt;Image&gt;&lt;filename val=&quot;C:\Users\bfoltz\Documents\My Adobe Presentations\SBE13ch08\data\asimages\{12CD3C55-A40A-41B5-89C8-31D6C5CECAD6}.png&quot;/&gt;&lt;left val=&quot;189&quot;/&gt;&lt;top val=&quot;85&quot;/&gt;&lt;width val=&quot;568&quot;/&gt;&lt;height val=&quot;97&quot;/&gt;&lt;hasText val=&quot;1&quot;/&gt;&lt;/Image&gt;&lt;/ThreeDShapeInfo&gt;"/>
  <p:tag name="PRESENTER_SHAPETEXTINFO" val="&lt;ShapeTextInfo&gt;&lt;TableIndex row=&quot;-1&quot; col=&quot;-1&quot;&gt;&lt;linesCount val=&quot;2&quot;/&gt;&lt;lineCharCount val=&quot;58&quot;/&gt;&lt;lineCharCount val=&quot;67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758FF64-7D1F-4EB3-B9AA-AE7A8251CC5A}_38.png&quot;/&gt;&lt;left val=&quot;521&quot;/&gt;&lt;top val=&quot;150&quot;/&gt;&lt;width val=&quot;172&quot;/&gt;&lt;height val=&quot;87&quot;/&gt;&lt;hasText val=&quot;1&quot;/&gt;&lt;/Image&gt;&lt;/ThreeDShapeInfo&gt;"/>
  <p:tag name="PRESENTER_SHAPEINFO" val="&lt;ThreeDShapeInfo&gt;&lt;uuid val=&quot;{DE12F256-49A5-48FE-89F9-5470115CDBD0}&quot;/&gt;&lt;isInvalidForFieldText val=&quot;0&quot;/&gt;&lt;Image&gt;&lt;filename val=&quot;C:\Users\bfoltz\Documents\My Adobe Presentations\SBE13ch08\data\asimages\{DE12F256-49A5-48FE-89F9-5470115CDBD0}.png&quot;/&gt;&lt;left val=&quot;521&quot;/&gt;&lt;top val=&quot;150&quot;/&gt;&lt;width val=&quot;172&quot;/&gt;&lt;height val=&quot;87&quot;/&gt;&lt;hasText val=&quot;1&quot;/&gt;&lt;/Image&gt;&lt;/ThreeDShapeInfo&gt;"/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2194C81-EC24-4B01-920A-845231EA6015}_38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FBB87B1-E255-4743-86F4-E2097CDE315B}_38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9.PNG&quot;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437E737-D97A-4D7B-B5D2-2E677EBA8CDB}_6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63BC15F-A9E7-40CF-BE1D-0BE6C9D21456}_39.png&quot;/&gt;&lt;left val=&quot;65&quot;/&gt;&lt;top val=&quot;85&quot;/&gt;&lt;width val=&quot;637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AB98417-D17B-43C6-BD35-17AABEFE91D6}_39.png&quot;/&gt;&lt;left val=&quot;184&quot;/&gt;&lt;top val=&quot;233&quot;/&gt;&lt;width val=&quot;600&quot;/&gt;&lt;height val=&quot;190&quot;/&gt;&lt;hasText val=&quot;1&quot;/&gt;&lt;/Image&gt;&lt;/ThreeDShapeInfo&gt;"/>
  <p:tag name="PRESENTER_SHAPEINFO" val="&lt;ThreeDShapeInfo&gt;&lt;uuid val=&quot;{2B1AA217-5B33-4DA9-8522-29E5A74C7A61}&quot;/&gt;&lt;isInvalidForFieldText val=&quot;0&quot;/&gt;&lt;Image&gt;&lt;filename val=&quot;C:\Users\bfoltz\Documents\My Adobe Presentations\SBE13ch08\data\asimages\{2B1AA217-5B33-4DA9-8522-29E5A74C7A61}.png&quot;/&gt;&lt;left val=&quot;184&quot;/&gt;&lt;top val=&quot;233&quot;/&gt;&lt;width val=&quot;600&quot;/&gt;&lt;height val=&quot;190&quot;/&gt;&lt;hasText val=&quot;1&quot;/&gt;&lt;/Image&gt;&lt;/ThreeDShapeInfo&gt;"/>
  <p:tag name="PRESENTER_SHAPETEXTINFO" val="&lt;ShapeTextInfo&gt;&lt;TableIndex row=&quot;-1&quot; col=&quot;-1&quot;&gt;&lt;linesCount val=&quot;5&quot;/&gt;&lt;lineCharCount val=&quot;49&quot;/&gt;&lt;lineCharCount val=&quot;67&quot;/&gt;&lt;lineCharCount val=&quot;69&quot;/&gt;&lt;lineCharCount val=&quot;34&quot;/&gt;&lt;lineCharCount val=&quot;41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411E49B-B428-4EE1-8F4C-30C133E627F4}_39.png&quot;/&gt;&lt;left val=&quot;369&quot;/&gt;&lt;top val=&quot;122&quot;/&gt;&lt;width val=&quot;228&quot;/&gt;&lt;height val=&quot;94&quot;/&gt;&lt;hasText val=&quot;1&quot;/&gt;&lt;/Image&gt;&lt;/ThreeDShapeInfo&gt;"/>
  <p:tag name="PRESENTER_SHAPEINFO" val="&lt;ThreeDShapeInfo&gt;&lt;uuid val=&quot;{282AA853-B56E-43EB-AA34-FDC2C7AFC2BC}&quot;/&gt;&lt;isInvalidForFieldText val=&quot;0&quot;/&gt;&lt;Image&gt;&lt;filename val=&quot;C:\Users\bfoltz\Documents\My Adobe Presentations\SBE13ch08\data\asimages\{282AA853-B56E-43EB-AA34-FDC2C7AFC2BC}.png&quot;/&gt;&lt;left val=&quot;369&quot;/&gt;&lt;top val=&quot;122&quot;/&gt;&lt;width val=&quot;228&quot;/&gt;&lt;height val=&quot;94&quot;/&gt;&lt;hasText val=&quot;1&quot;/&gt;&lt;/Image&gt;&lt;/ThreeDShapeInfo&gt;"/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AEC6BD4-0F83-49E2-9C19-B518382FC729}_39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5C97256-4DB9-47BB-9282-F7E6E0040EAE}_39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0.PNG&quot;/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4C69075-90BD-4FA6-91D9-3B00D2FA5DDE}_40.png&quot;/&gt;&lt;left val=&quot;97&quot;/&gt;&lt;top val=&quot;129&quot;/&gt;&lt;width val=&quot;773&quot;/&gt;&lt;height val=&quot;141&quot;/&gt;&lt;hasText val=&quot;1&quot;/&gt;&lt;/Image&gt;&lt;/ThreeDShapeInfo&gt;"/>
  <p:tag name="PRESENTER_SHAPETEXTINFO" val="&lt;ShapeTextInfo&gt;&lt;TableIndex row=&quot;-1&quot; col=&quot;-1&quot;&gt;&lt;linesCount val=&quot;4&quot;/&gt;&lt;lineCharCount val=&quot;78&quot;/&gt;&lt;lineCharCount val=&quot;72&quot;/&gt;&lt;lineCharCount val=&quot;73&quot;/&gt;&lt;lineCharCount val=&quot;52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1209E92-C9CD-4E1F-8CD6-6F53EA53AB1B}_40.png&quot;/&gt;&lt;left val=&quot;65&quot;/&gt;&lt;top val=&quot;85&quot;/&gt;&lt;width val=&quot;652&quot;/&gt;&lt;height val=&quot;60&quot;/&gt;&lt;hasText val=&quot;1&quot;/&gt;&lt;/Image&gt;&lt;/ThreeDShapeInfo&gt;"/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E15104E-5FF6-4612-A0B8-02B324122C18}_40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D0B21A5-A88D-48BE-BD97-1B6052AF22DF}_40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2.PNG&quot;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801D793-4F97-4B6F-878F-9D4B2DE03973}_6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2.PNG&quot;/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5C0BF2C-B465-46F4-9141-21A359FEE504}_42.png&quot;/&gt;&lt;left val=&quot;120&quot;/&gt;&lt;top val=&quot;190&quot;/&gt;&lt;width val=&quot;719&quot;/&gt;&lt;height val=&quot;53&quot;/&gt;&lt;hasText val=&quot;1&quot;/&gt;&lt;/Image&gt;&lt;/ThreeDShapeInfo&gt;"/>
  <p:tag name="PRESENTER_SHAPEINFO" val="&lt;ThreeDShapeInfo&gt;&lt;uuid val=&quot;{D6BF031A-05AC-44F4-8B69-570AF1BA5EFD}&quot;/&gt;&lt;isInvalidForFieldText val=&quot;0&quot;/&gt;&lt;Image&gt;&lt;filename val=&quot;C:\Users\bfoltz\Documents\My Adobe Presentations\SBE13ch08\data\asimages\{D6BF031A-05AC-44F4-8B69-570AF1BA5EFD}.png&quot;/&gt;&lt;left val=&quot;120&quot;/&gt;&lt;top val=&quot;190&quot;/&gt;&lt;width val=&quot;719&quot;/&gt;&lt;height val=&quot;53&quot;/&gt;&lt;hasText val=&quot;1&quot;/&gt;&lt;/Image&gt;&lt;/ThreeDShapeInfo&gt;"/>
  <p:tag name="PRESENTER_SHAPETEXTINFO" val="&lt;ShapeTextInfo&gt;&lt;TableIndex row=&quot;-1&quot; col=&quot;-1&quot;&gt;&lt;linesCount val=&quot;1&quot;/&gt;&lt;lineCharCount val=&quot;6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FFC793E-4129-4DDC-8DBD-998C883C628B}_42.png&quot;/&gt;&lt;left val=&quot;200&quot;/&gt;&lt;top val=&quot;324&quot;/&gt;&lt;width val=&quot;614&quot;/&gt;&lt;height val=&quot;86&quot;/&gt;&lt;hasText val=&quot;1&quot;/&gt;&lt;/Image&gt;&lt;/ThreeDShapeInfo&gt;"/>
  <p:tag name="PRESENTER_SHAPETEXTINFO" val="&lt;ShapeTextInfo&gt;&lt;TableIndex row=&quot;-1&quot; col=&quot;-1&quot;&gt;&lt;linesCount val=&quot;2&quot;/&gt;&lt;lineCharCount val=&quot;55&quot;/&gt;&lt;lineCharCount val=&quot;52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58C1DDF-AEB9-4ECC-860D-A28123AF2F9E}_42.png&quot;/&gt;&lt;left val=&quot;305&quot;/&gt;&lt;top val=&quot;245&quot;/&gt;&lt;width val=&quot;353&quot;/&gt;&lt;height val=&quot;67&quot;/&gt;&lt;hasText val=&quot;1&quot;/&gt;&lt;/Image&gt;&lt;/ThreeDShapeInfo&gt;"/>
  <p:tag name="PRESENTER_SHAPEINFO" val="&lt;ThreeDShapeInfo&gt;&lt;uuid val=&quot;{088F54B5-530C-41A5-9B4D-B9CBB91A2334}&quot;/&gt;&lt;isInvalidForFieldText val=&quot;0&quot;/&gt;&lt;Image&gt;&lt;filename val=&quot;C:\Users\bfoltz\Documents\My Adobe Presentations\SBE13ch08\data\asimages\{088F54B5-530C-41A5-9B4D-B9CBB91A2334}.png&quot;/&gt;&lt;left val=&quot;305&quot;/&gt;&lt;top val=&quot;245&quot;/&gt;&lt;width val=&quot;353&quot;/&gt;&lt;height val=&quot;67&quot;/&gt;&lt;hasText val=&quot;1&quot;/&gt;&lt;/Image&gt;&lt;/ThreeDShapeInfo&gt;"/>
  <p:tag name="PRESENTER_SHAPETEXTINFO" val="&lt;ShapeTextInfo&gt;&lt;TableIndex row=&quot;-1&quot; col=&quot;-1&quot;&gt;&lt;linesCount val=&quot;1&quot;/&gt;&lt;lineCharCount val=&quot;41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8CD099A-387F-4067-BCE9-1EFAFCF143E8}_42.png&quot;/&gt;&lt;left val=&quot;369&quot;/&gt;&lt;top val=&quot;94&quot;/&gt;&lt;width val=&quot;228&quot;/&gt;&lt;height val=&quot;94&quot;/&gt;&lt;hasText val=&quot;1&quot;/&gt;&lt;/Image&gt;&lt;/ThreeDShapeInfo&gt;"/>
  <p:tag name="PRESENTER_SHAPEINFO" val="&lt;ThreeDShapeInfo&gt;&lt;uuid val=&quot;{CB5F7868-91A4-4CC7-AF83-A7B0DD9F842F}&quot;/&gt;&lt;isInvalidForFieldText val=&quot;0&quot;/&gt;&lt;Image&gt;&lt;filename val=&quot;C:\Users\bfoltz\Documents\My Adobe Presentations\SBE13ch08\data\asimages\{CB5F7868-91A4-4CC7-AF83-A7B0DD9F842F}.png&quot;/&gt;&lt;left val=&quot;369&quot;/&gt;&lt;top val=&quot;94&quot;/&gt;&lt;width val=&quot;228&quot;/&gt;&lt;height val=&quot;94&quot;/&gt;&lt;hasText val=&quot;1&quot;/&gt;&lt;/Image&gt;&lt;/ThreeDShapeInfo&gt;"/>
  <p:tag name="PRESENTER_SHAPETEXTINFO" val="&lt;ShapeTextInfo&gt;&lt;TableIndex row=&quot;-1&quot; col=&quot;-1&quot;&gt;&lt;linesCount val=&quot;1&quot;/&gt;&lt;lineCharCount val=&quot;34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FF4FB7A-41CA-4EF7-B3CD-C65550A60738}_42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6124BB8-3574-43AE-A54C-81838D9AEF5A}_42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3.PNG&quot;/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DCB9A5E-1693-475E-9887-252E9E8EA4AE}_43.png&quot;/&gt;&lt;left val=&quot;234&quot;/&gt;&lt;top val=&quot;247&quot;/&gt;&lt;width val=&quot;519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FDC86F5-9408-4B2B-BD4E-D566B5AE76A3}_43.png&quot;/&gt;&lt;left val=&quot;65&quot;/&gt;&lt;top val=&quot;125&quot;/&gt;&lt;width val=&quot;823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6.PNG&quot;/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C16BDF5-6567-4C46-8627-B2943D2F0F44}_43.png&quot;/&gt;&lt;left val=&quot;190&quot;/&gt;&lt;top val=&quot;387&quot;/&gt;&lt;width val=&quot;610&quot;/&gt;&lt;height val=&quot;80&quot;/&gt;&lt;hasText val=&quot;1&quot;/&gt;&lt;/Image&gt;&lt;/ThreeDShapeInfo&gt;"/>
  <p:tag name="PRESENTER_SHAPEINFO" val="&lt;ThreeDShapeInfo&gt;&lt;uuid val=&quot;{CF04A4FA-A93A-4D59-9C2B-955940A2A900}&quot;/&gt;&lt;isInvalidForFieldText val=&quot;0&quot;/&gt;&lt;Image&gt;&lt;filename val=&quot;C:\Users\bfoltz\Documents\My Adobe Presentations\SBE13ch08\data\asimages\{CF04A4FA-A93A-4D59-9C2B-955940A2A900}.png&quot;/&gt;&lt;left val=&quot;190&quot;/&gt;&lt;top val=&quot;387&quot;/&gt;&lt;width val=&quot;610&quot;/&gt;&lt;height val=&quot;80&quot;/&gt;&lt;hasText val=&quot;1&quot;/&gt;&lt;/Image&gt;&lt;/ThreeDShapeInfo&gt;"/>
  <p:tag name="PRESENTER_SHAPETEXTINFO" val="&lt;ShapeTextInfo&gt;&lt;TableIndex row=&quot;-1&quot; col=&quot;-1&quot;&gt;&lt;linesCount val=&quot;2&quot;/&gt;&lt;lineCharCount val=&quot;62&quot;/&gt;&lt;lineCharCount val=&quot;56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A03C85A-BA13-49F0-9556-936700D094A1}_43.png&quot;/&gt;&lt;left val=&quot;384&quot;/&gt;&lt;top val=&quot;140&quot;/&gt;&lt;width val=&quot;190&quot;/&gt;&lt;height val=&quot;96&quot;/&gt;&lt;hasText val=&quot;1&quot;/&gt;&lt;/Image&gt;&lt;/ThreeDShapeInfo&gt;"/>
  <p:tag name="PRESENTER_SHAPEINFO" val="&lt;ThreeDShapeInfo&gt;&lt;uuid val=&quot;{57F67B1C-1C69-43B5-8D43-AEB47FE97497}&quot;/&gt;&lt;isInvalidForFieldText val=&quot;0&quot;/&gt;&lt;Image&gt;&lt;filename val=&quot;C:\Users\bfoltz\Documents\My Adobe Presentations\SBE13ch08\data\asimages\{57F67B1C-1C69-43B5-8D43-AEB47FE97497}.png&quot;/&gt;&lt;left val=&quot;384&quot;/&gt;&lt;top val=&quot;140&quot;/&gt;&lt;width val=&quot;190&quot;/&gt;&lt;height val=&quot;96&quot;/&gt;&lt;hasText val=&quot;1&quot;/&gt;&lt;/Image&gt;&lt;/ThreeDShapeInfo&gt;"/>
  <p:tag name="PRESENTER_SHAPETEXTINFO" val="&lt;ShapeTextInfo&gt;&lt;TableIndex row=&quot;-1&quot; col=&quot;-1&quot;&gt;&lt;linesCount val=&quot;2&quot;/&gt;&lt;lineCharCount val=&quot;1&quot;/&gt;&lt;lineCharCount val=&quot;33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B7CD3F5-ED84-4550-9C29-64D748AFA8C8}_43.png&quot;/&gt;&lt;left val=&quot;56&quot;/&gt;&lt;top val=&quot;41&quot;/&gt;&lt;width val=&quot;827&quot;/&gt;&lt;height val=&quot;106&quot;/&gt;&lt;hasText val=&quot;1&quot;/&gt;&lt;/Image&gt;&lt;/ThreeDShapeInfo&gt;"/>
  <p:tag name="PRESENTER_SHAPETEXTINFO" val="&lt;ShapeTextInfo&gt;&lt;TableIndex row=&quot;-1&quot; col=&quot;-1&quot;&gt;&lt;linesCount val=&quot;2&quot;/&gt;&lt;lineCharCount val=&quot;40&quot;/&gt;&lt;lineCharCount val=&quot;23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A815EE6-048D-4284-9031-FAD85A4D28E0}_43.png&quot;/&gt;&lt;left val=&quot;363&quot;/&gt;&lt;top val=&quot;299&quot;/&gt;&lt;width val=&quot;243&quot;/&gt;&lt;height val=&quot;78&quot;/&gt;&lt;hasText val=&quot;1&quot;/&gt;&lt;/Image&gt;&lt;/ThreeDShapeInfo&gt;"/>
  <p:tag name="PRESENTER_SHAPEINFO" val="&lt;ThreeDShapeInfo&gt;&lt;uuid val=&quot;{F0D2CECF-369B-4165-8049-9ECEB74317C0}&quot;/&gt;&lt;isInvalidForFieldText val=&quot;0&quot;/&gt;&lt;Image&gt;&lt;filename val=&quot;C:\Users\bfoltz\Documents\My Adobe Presentations\SBE13ch08\data\asimages\{F0D2CECF-369B-4165-8049-9ECEB74317C0}.png&quot;/&gt;&lt;left val=&quot;363&quot;/&gt;&lt;top val=&quot;299&quot;/&gt;&lt;width val=&quot;243&quot;/&gt;&lt;height val=&quot;78&quot;/&gt;&lt;hasText val=&quot;1&quot;/&gt;&lt;/Image&gt;&lt;/ThreeDShapeInfo&gt;"/>
  <p:tag name="PRESENTER_SHAPETEXTINFO" val="&lt;ShapeTextInfo&gt;&lt;TableIndex row=&quot;-1&quot; col=&quot;-1&quot;&gt;&lt;linesCount val=&quot;1&quot;/&gt;&lt;lineCharCount val=&quot;39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95E1F35-CB1D-495C-9912-27065E5FFF0C}_43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4.PNG&quot;/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BE0B187-EF3D-4DCB-8E6C-6A8239BEFB5E}_44.png&quot;/&gt;&lt;left val=&quot;229&quot;/&gt;&lt;top val=&quot;233&quot;/&gt;&lt;width val=&quot;545&quot;/&gt;&lt;height val=&quot;252&quot;/&gt;&lt;hasText val=&quot;1&quot;/&gt;&lt;/Image&gt;&lt;/ThreeDShapeInfo&gt;"/>
  <p:tag name="PRESENTER_SHAPETEXTINFO" val="&lt;ShapeTextInfo&gt;&lt;TableIndex row=&quot;-1&quot; col=&quot;-1&quot;&gt;&lt;linesCount val=&quot;7&quot;/&gt;&lt;lineCharCount val=&quot;40&quot;/&gt;&lt;lineCharCount val=&quot;48&quot;/&gt;&lt;lineCharCount val=&quot;40&quot;/&gt;&lt;lineCharCount val=&quot;49&quot;/&gt;&lt;lineCharCount val=&quot;42&quot;/&gt;&lt;lineCharCount val=&quot;53&quot;/&gt;&lt;lineCharCount val=&quot;41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6B85D15-ED29-453B-99EE-F43455CCA661}_44.png&quot;/&gt;&lt;left val=&quot;65&quot;/&gt;&lt;top val=&quot;124&quot;/&gt;&lt;width val=&quot;823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77CF962-DA12-4859-90FB-D7D8314F0AA9}_44.png&quot;/&gt;&lt;left val=&quot;352&quot;/&gt;&lt;top val=&quot;155&quot;/&gt;&lt;width val=&quot;249&quot;/&gt;&lt;height val=&quot;78&quot;/&gt;&lt;hasText val=&quot;1&quot;/&gt;&lt;/Image&gt;&lt;/ThreeDShapeInfo&gt;"/>
  <p:tag name="PRESENTER_SHAPEINFO" val="&lt;ThreeDShapeInfo&gt;&lt;uuid val=&quot;{086B5CC4-524E-4696-A43C-4C644E7081B1}&quot;/&gt;&lt;isInvalidForFieldText val=&quot;0&quot;/&gt;&lt;Image&gt;&lt;filename val=&quot;C:\Users\bfoltz\Documents\My Adobe Presentations\SBE13ch08\data\asimages\{086B5CC4-524E-4696-A43C-4C644E7081B1}.png&quot;/&gt;&lt;left val=&quot;352&quot;/&gt;&lt;top val=&quot;155&quot;/&gt;&lt;width val=&quot;249&quot;/&gt;&lt;height val=&quot;78&quot;/&gt;&lt;hasText val=&quot;1&quot;/&gt;&lt;/Image&gt;&lt;/ThreeDShapeInfo&gt;"/>
  <p:tag name="PRESENTER_SHAPETEXTINFO" val="&lt;ShapeTextInfo&gt;&lt;TableIndex row=&quot;-1&quot; col=&quot;-1&quot;&gt;&lt;linesCount val=&quot;1&quot;/&gt;&lt;lineCharCount val=&quot;43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833AA10C-4282-4A28-BC04-889F5785838E}_44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437E737-D97A-4D7B-B5D2-2E677EBA8CDB}_6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38B46D7-1E86-4DB3-811A-F14C8A59A065}_44.png&quot;/&gt;&lt;left val=&quot;56&quot;/&gt;&lt;top val=&quot;41&quot;/&gt;&lt;width val=&quot;827&quot;/&gt;&lt;height val=&quot;106&quot;/&gt;&lt;hasText val=&quot;1&quot;/&gt;&lt;/Image&gt;&lt;/ThreeDShapeInfo&gt;"/>
  <p:tag name="PRESENTER_SHAPETEXTINFO" val="&lt;ShapeTextInfo&gt;&lt;TableIndex row=&quot;-1&quot; col=&quot;-1&quot;&gt;&lt;linesCount val=&quot;2&quot;/&gt;&lt;lineCharCount val=&quot;41&quot;/&gt;&lt;lineCharCount val=&quot;23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5.PNG&quot;/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B449F9E-D007-4231-AD14-EC1F96736A6C}_45.png&quot;/&gt;&lt;left val=&quot;105&quot;/&gt;&lt;top val=&quot;170&quot;/&gt;&lt;width val=&quot;764&quot;/&gt;&lt;height val=&quot;144&quot;/&gt;&lt;hasText val=&quot;1&quot;/&gt;&lt;/Image&gt;&lt;/ThreeDShapeInfo&gt;"/>
  <p:tag name="PRESENTER_SHAPETEXTINFO" val="&lt;ShapeTextInfo&gt;&lt;TableIndex row=&quot;-1&quot; col=&quot;-1&quot;&gt;&lt;linesCount val=&quot;4&quot;/&gt;&lt;lineCharCount val=&quot;73&quot;/&gt;&lt;lineCharCount val=&quot;47&quot;/&gt;&lt;lineCharCount val=&quot;70&quot;/&gt;&lt;lineCharCount val=&quot;72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367E2C8-9C93-48BD-B269-D723F4263545}_45.png&quot;/&gt;&lt;left val=&quot;65&quot;/&gt;&lt;top val=&quot;124&quot;/&gt;&lt;width val=&quot;637&quot;/&gt;&lt;height val=&quot;59&quot;/&gt;&lt;hasText val=&quot;1&quot;/&gt;&lt;/Image&gt;&lt;/ThreeDShapeInfo&gt;"/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03E46C2-E7AF-4FD7-966D-1F3AB0B26995}_45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1F2AD8F-7613-4BFA-88C7-CA0FE2E9AB3A}_45.png&quot;/&gt;&lt;left val=&quot;56&quot;/&gt;&lt;top val=&quot;41&quot;/&gt;&lt;width val=&quot;827&quot;/&gt;&lt;height val=&quot;106&quot;/&gt;&lt;hasText val=&quot;1&quot;/&gt;&lt;/Image&gt;&lt;/ThreeDShapeInfo&gt;"/>
  <p:tag name="PRESENTER_SHAPETEXTINFO" val="&lt;ShapeTextInfo&gt;&lt;TableIndex row=&quot;-1&quot; col=&quot;-1&quot;&gt;&lt;linesCount val=&quot;2&quot;/&gt;&lt;lineCharCount val=&quot;40&quot;/&gt;&lt;lineCharCount val=&quot;23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6.PNG&quot;/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1AB8C31-3F80-48F3-9094-427B3052972A}_46.png&quot;/&gt;&lt;left val=&quot;185&quot;/&gt;&lt;top val=&quot;235&quot;/&gt;&lt;width val=&quot;602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57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103308B-6455-433A-81CC-B7BD952F88B4}_46.png&quot;/&gt;&lt;left val=&quot;234&quot;/&gt;&lt;top val=&quot;366&quot;/&gt;&lt;width val=&quot;510&quot;/&gt;&lt;height val=&quot;91&quot;/&gt;&lt;hasText val=&quot;1&quot;/&gt;&lt;/Image&gt;&lt;/ThreeDShapeInfo&gt;"/>
  <p:tag name="PRESENTER_SHAPEINFO" val="&lt;ThreeDShapeInfo&gt;&lt;uuid val=&quot;{B42F25E4-25BE-4BC6-BD17-0866501CAA0A}&quot;/&gt;&lt;isInvalidForFieldText val=&quot;1&quot;/&gt;&lt;Image&gt;&lt;filename val=&quot;C:\Users\bfoltz\Documents\My Adobe Presentations\SBE13ch08\data\asimages\{B42F25E4-25BE-4BC6-BD17-0866501CAA0A}_46_S.png&quot;/&gt;&lt;left val=&quot;241&quot;/&gt;&lt;top val=&quot;366&quot;/&gt;&lt;width val=&quot;503&quot;/&gt;&lt;height val=&quot;91&quot;/&gt;&lt;hasText val=&quot;0&quot;/&gt;&lt;/Image&gt;&lt;/ThreeDShapeInfo&gt;"/>
  <p:tag name="PRESENTER_SHAPETEXTINFO" val="&lt;ShapeTextInfo&gt;&lt;TableIndex row=&quot;-1&quot; col=&quot;-1&quot;&gt;&lt;linesCount val=&quot;2&quot;/&gt;&lt;lineCharCount val=&quot;43&quot;/&gt;&lt;lineCharCount val=&quot;45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801D793-4F97-4B6F-878F-9D4B2DE03973}_6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C976544-32C4-4A9B-889D-2D13BF304DB6}_46.png&quot;/&gt;&lt;left val=&quot;347&quot;/&gt;&lt;top val=&quot;135&quot;/&gt;&lt;width val=&quot;262&quot;/&gt;&lt;height val=&quot;94&quot;/&gt;&lt;hasText val=&quot;1&quot;/&gt;&lt;/Image&gt;&lt;/ThreeDShapeInfo&gt;"/>
  <p:tag name="PRESENTER_SHAPEINFO" val="&lt;ThreeDShapeInfo&gt;&lt;uuid val=&quot;{54EB6999-16DB-4717-85CD-B5464DDF93C1}&quot;/&gt;&lt;isInvalidForFieldText val=&quot;0&quot;/&gt;&lt;Image&gt;&lt;filename val=&quot;C:\Users\bfoltz\Documents\My Adobe Presentations\SBE13ch08\data\asimages\{54EB6999-16DB-4717-85CD-B5464DDF93C1}.png&quot;/&gt;&lt;left val=&quot;347&quot;/&gt;&lt;top val=&quot;135&quot;/&gt;&lt;width val=&quot;262&quot;/&gt;&lt;height val=&quot;94&quot;/&gt;&lt;hasText val=&quot;1&quot;/&gt;&lt;/Image&gt;&lt;/ThreeDShapeInfo&gt;"/>
  <p:tag name="PRESENTER_SHAPETEXTINFO" val="&lt;ShapeTextInfo&gt;&lt;TableIndex row=&quot;-1&quot; col=&quot;-1&quot;&gt;&lt;linesCount val=&quot;1&quot;/&gt;&lt;lineCharCount val=&quot;38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3E6C37B-E4A1-47EA-80A0-3ED66D9A5826}_46.png&quot;/&gt;&lt;left val=&quot;188&quot;/&gt;&lt;top val=&quot;279&quot;/&gt;&lt;width val=&quot;579&quot;/&gt;&lt;height val=&quot;86&quot;/&gt;&lt;hasText val=&quot;1&quot;/&gt;&lt;/Image&gt;&lt;/ThreeDShapeInfo&gt;"/>
  <p:tag name="PRESENTER_SHAPETEXTINFO" val="&lt;ShapeTextInfo&gt;&lt;TableIndex row=&quot;-1&quot; col=&quot;-1&quot;&gt;&lt;linesCount val=&quot;1&quot;/&gt;&lt;lineCharCount val=&quot;86&quot;/&gt;&lt;/TableIndex&gt;&lt;/ShapeTextInfo&gt;"/>
  <p:tag name="PRESENTER_SHAPEINFO" val="&lt;ThreeDShapeInfo&gt;&lt;uuid val=&quot;{CE2CF15A-81BA-497D-988E-A52A9BE2A0A0}&quot;/&gt;&lt;isInvalidForFieldText val=&quot;0&quot;/&gt;&lt;Image&gt;&lt;filename val=&quot;C:\Users\bfoltz\Documents\My Adobe Presentations\SBE13ch08\data\asimages\{CE2CF15A-81BA-497D-988E-A52A9BE2A0A0}.png&quot;/&gt;&lt;left val=&quot;188&quot;/&gt;&lt;top val=&quot;279&quot;/&gt;&lt;width val=&quot;579&quot;/&gt;&lt;height val=&quot;86&quot;/&gt;&lt;hasText val=&quot;1&quot;/&gt;&lt;/Image&gt;&lt;/ThreeDShape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D4314EC-B00D-40F2-A356-4D821E551760}_46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9F6B7D7-1A3B-4BF4-8C94-C32C6F4FDAA6}_46.png&quot;/&gt;&lt;left val=&quot;56&quot;/&gt;&lt;top val=&quot;41&quot;/&gt;&lt;width val=&quot;827&quot;/&gt;&lt;height val=&quot;106&quot;/&gt;&lt;hasText val=&quot;1&quot;/&gt;&lt;/Image&gt;&lt;/ThreeDShapeInfo&gt;"/>
  <p:tag name="PRESENTER_SHAPETEXTINFO" val="&lt;ShapeTextInfo&gt;&lt;TableIndex row=&quot;-1&quot; col=&quot;-1&quot;&gt;&lt;linesCount val=&quot;2&quot;/&gt;&lt;lineCharCount val=&quot;40&quot;/&gt;&lt;lineCharCount val=&quot;23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7.PNG&quot;/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3D7E669-DFFD-45FE-892A-4E9CCAB1E302}_47.png&quot;/&gt;&lt;left val=&quot;63&quot;/&gt;&lt;top val=&quot;140&quot;/&gt;&lt;width val=&quot;761&quot;/&gt;&lt;height val=&quot;133&quot;/&gt;&lt;hasText val=&quot;1&quot;/&gt;&lt;/Image&gt;&lt;/ThreeDShapeInfo&gt;"/>
  <p:tag name="PRESENTER_SHAPETEXTINFO" val="&lt;ShapeTextInfo&gt;&lt;TableIndex row=&quot;-1&quot; col=&quot;-1&quot;&gt;&lt;linesCount val=&quot;4&quot;/&gt;&lt;lineCharCount val=&quot;75&quot;/&gt;&lt;lineCharCount val=&quot;65&quot;/&gt;&lt;lineCharCount val=&quot;70&quot;/&gt;&lt;lineCharCount val=&quot;47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EE19C8A-13AF-41E2-9C6E-59F9246B9D49}_4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E6BDCBE-2D54-43CA-9474-08B7BAABB40E}_47.png&quot;/&gt;&lt;left val=&quot;56&quot;/&gt;&lt;top val=&quot;41&quot;/&gt;&lt;width val=&quot;827&quot;/&gt;&lt;height val=&quot;106&quot;/&gt;&lt;hasText val=&quot;1&quot;/&gt;&lt;/Image&gt;&lt;/ThreeDShapeInfo&gt;"/>
  <p:tag name="PRESENTER_SHAPETEXTINFO" val="&lt;ShapeTextInfo&gt;&lt;TableIndex row=&quot;-1&quot; col=&quot;-1&quot;&gt;&lt;linesCount val=&quot;2&quot;/&gt;&lt;lineCharCount val=&quot;40&quot;/&gt;&lt;lineCharCount val=&quot;23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7.PNG&quot;/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ED9A9D7-DBBB-400A-A78C-217F3A730187}_3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6.PNG&quot;/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374E01F-060D-474C-9D3F-AB4501371C66}_37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7.PNG&quot;/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ED9A9D7-DBBB-400A-A78C-217F3A730187}_3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374E01F-060D-474C-9D3F-AB4501371C66}_37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7.PNG&quot;/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ED9A9D7-DBBB-400A-A78C-217F3A730187}_3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374E01F-060D-474C-9D3F-AB4501371C66}_37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37.PNG&quot;/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6ED9A9D7-DBBB-400A-A78C-217F3A730187}_3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374E01F-060D-474C-9D3F-AB4501371C66}_37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44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5B24CD4B-7E1A-4210-8191-0A3B23702442}_6.png&quot;/&gt;&lt;left val=&quot;189&quot;/&gt;&lt;top val=&quot;85&quot;/&gt;&lt;width val=&quot;568&quot;/&gt;&lt;height val=&quot;97&quot;/&gt;&lt;hasText val=&quot;1&quot;/&gt;&lt;/Image&gt;&lt;/ThreeDShapeInfo&gt;"/>
  <p:tag name="PRESENTER_SHAPEINFO" val="&lt;ThreeDShapeInfo&gt;&lt;uuid val=&quot;{12CD3C55-A40A-41B5-89C8-31D6C5CECAD6}&quot;/&gt;&lt;isInvalidForFieldText val=&quot;0&quot;/&gt;&lt;Image&gt;&lt;filename val=&quot;C:\Users\bfoltz\Documents\My Adobe Presentations\SBE13ch08\data\asimages\{12CD3C55-A40A-41B5-89C8-31D6C5CECAD6}.png&quot;/&gt;&lt;left val=&quot;189&quot;/&gt;&lt;top val=&quot;85&quot;/&gt;&lt;width val=&quot;568&quot;/&gt;&lt;height val=&quot;97&quot;/&gt;&lt;hasText val=&quot;1&quot;/&gt;&lt;/Image&gt;&lt;/ThreeDShapeInfo&gt;"/>
  <p:tag name="PRESENTER_SHAPETEXTINFO" val="&lt;ShapeTextInfo&gt;&lt;TableIndex row=&quot;-1&quot; col=&quot;-1&quot;&gt;&lt;linesCount val=&quot;2&quot;/&gt;&lt;lineCharCount val=&quot;58&quot;/&gt;&lt;lineCharCount val=&quot;67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48.PNG&quot;/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1693C48E-A3B0-4E1A-8FF4-5639A7FB72A7}_48.png&quot;/&gt;&lt;left val=&quot;55&quot;/&gt;&lt;top val=&quot;42&quot;/&gt;&lt;width val=&quot;827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5C91D842-6CB2-44AB-97AB-0B3C9CFC210D}_48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F8BC4C7-A7D3-4010-AFCA-6F8AFB1A8AC2}&quot;/&gt;&lt;isInvalidForFieldText val=&quot;0&quot;/&gt;&lt;Image&gt;&lt;filename val=&quot;C:\Users\bfoltz\Documents\My Adobe Presentations\SBE13ch08\data\asimages\{EF8BC4C7-A7D3-4010-AFCA-6F8AFB1A8AC2}_48.png&quot;/&gt;&lt;left val=&quot;395&quot;/&gt;&lt;top val=&quot;237&quot;/&gt;&lt;width val=&quot;153&quot;/&gt;&lt;height val=&quot;13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1F234C9-859F-4209-9304-A1E2B6E0F033}&quot;/&gt;&lt;isInvalidForFieldText val=&quot;0&quot;/&gt;&lt;Image&gt;&lt;filename val=&quot;C:\Users\bfoltz\Documents\My Adobe Presentations\SBE13ch08\data\asimages\{D1F234C9-859F-4209-9304-A1E2B6E0F033}_48.png&quot;/&gt;&lt;left val=&quot;418&quot;/&gt;&lt;top val=&quot;161&quot;/&gt;&lt;width val=&quot;140&quot;/&gt;&lt;height val=&quot;2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86350DA-0E7F-4162-A9B0-302404083BA4}&quot;/&gt;&lt;isInvalidForFieldText val=&quot;1&quot;/&gt;&lt;Image&gt;&lt;filename val=&quot;C:\Users\bfoltz\Documents\My Adobe Presentations\SBE13ch08\data\asimages\{386350DA-0E7F-4162-A9B0-302404083BA4}_6_S.png&quot;/&gt;&lt;left val=&quot;297&quot;/&gt;&lt;top val=&quot;170&quot;/&gt;&lt;width val=&quot;345&quot;/&gt;&lt;height val=&quot;241&quot;/&gt;&lt;hasText val=&quot;0&quot;/&gt;&lt;/Image&gt;&lt;Image&gt;&lt;filename val=&quot;C:\Users\bfoltz\Documents\My Adobe Presentations\SBE13ch08\data\asimages\{386350DA-0E7F-4162-A9B0-302404083BA4}_6_T.png&quot;/&gt;&lt;left val=&quot;297&quot;/&gt;&lt;top val=&quot;170&quot;/&gt;&lt;width val=&quot;345&quot;/&gt;&lt;height val=&quot;241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82B400B-C7C8-4A44-ACC0-EB49C6D4B2A0}&quot;/&gt;&lt;isInvalidForFieldText val=&quot;0&quot;/&gt;&lt;Image&gt;&lt;filename val=&quot;C:\Users\bfoltz\Documents\My Adobe Presentations\SBE13ch08\data\asimages\{E82B400B-C7C8-4A44-ACC0-EB49C6D4B2A0}_6.png&quot;/&gt;&lt;left val=&quot;468&quot;/&gt;&lt;top val=&quot;402&quot;/&gt;&lt;width val=&quot;3&quot;/&gt;&lt;height val=&quot;1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EDFFE12-F070-4A6E-A593-AD2565206AF6}_6.png&quot;/&gt;&lt;left val=&quot;448&quot;/&gt;&lt;top val=&quot;404&quot;/&gt;&lt;width val=&quot;43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5D5BB8F-E75D-4128-B09F-F64BE679144E}_6.png&quot;/&gt;&lt;left val=&quot;256&quot;/&gt;&lt;top val=&quot;319&quot;/&gt;&lt;width val=&quot;71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AC3EE5E-65AB-4693-AC8A-E2E45829A104}_2.png&quot;/&gt;&lt;left val=&quot;55&quot;/&gt;&lt;top val=&quot;42&quot;/&gt;&lt;width val=&quot;827&quot;/&gt;&lt;height val=&quot;102&quot;/&gt;&lt;hasText val=&quot;1&quot;/&gt;&lt;/Image&gt;&lt;/ThreeDShapeInfo&gt;"/>
  <p:tag name="PRESENTER_SHAPETEXTINFO" val="&lt;ShapeTextInfo&gt;&lt;TableIndex row=&quot;-1&quot; col=&quot;-1&quot;&gt;&lt;linesCount val=&quot;2&quot;/&gt;&lt;lineCharCount val=&quot;10&quot;/&gt;&lt;lineCharCount val=&quot;19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5F38A49-A3B0-472F-A953-75892C50F8DA}_6.png&quot;/&gt;&lt;left val=&quot;628&quot;/&gt;&lt;top val=&quot;319&quot;/&gt;&lt;width val=&quot;71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DEC35BE-6E41-40C8-B2B4-54DFAFF6EF42}_6.png&quot;/&gt;&lt;left val=&quot;400&quot;/&gt;&lt;top val=&quot;297&quot;/&gt;&lt;width val=&quot;136&quot;/&gt;&lt;height val=&quot;81&quot;/&gt;&lt;hasText val=&quot;1&quot;/&gt;&lt;/Image&gt;&lt;/ThreeDShapeInfo&gt;"/>
  <p:tag name="PRESENTER_SHAPEINFO" val="&lt;ThreeDShapeInfo&gt;&lt;uuid val=&quot;{31FFDFFA-0875-4D07-9E3C-D4DAB6D5646E}&quot;/&gt;&lt;isInvalidForFieldText val=&quot;0&quot;/&gt;&lt;Image&gt;&lt;filename val=&quot;C:\Users\bfoltz\Documents\My Adobe Presentations\SBE13ch08\data\asimages\{31FFDFFA-0875-4D07-9E3C-D4DAB6D5646E}.png&quot;/&gt;&lt;left val=&quot;400&quot;/&gt;&lt;top val=&quot;297&quot;/&gt;&lt;width val=&quot;136&quot;/&gt;&lt;height val=&quot;81&quot;/&gt;&lt;hasText val=&quot;1&quot;/&gt;&lt;/Image&gt;&lt;/ThreeDShapeInfo&gt;"/>
  <p:tag name="PRESENTER_SHAPETEXTINFO" val="&lt;ShapeTextInfo&gt;&lt;TableIndex row=&quot;-1&quot; col=&quot;-1&quot;&gt;&lt;linesCount val=&quot;2&quot;/&gt;&lt;lineCharCount val=&quot;14&quot;/&gt;&lt;lineCharCount val=&quot;12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09E7FFDD-93A3-48BF-B1A2-18496813E2E8}&quot;/&gt;&lt;isInvalidForFieldText val=&quot;1&quot;/&gt;&lt;Image&gt;&lt;filename val=&quot;C:\Users\bfoltz\Documents\My Adobe Presentations\SBE13ch08\data\asimages\{09E7FFDD-93A3-48BF-B1A2-18496813E2E8}_6_S.png&quot;/&gt;&lt;left val=&quot;296&quot;/&gt;&lt;top val=&quot;388&quot;/&gt;&lt;width val=&quot;50&quot;/&gt;&lt;height val=&quot;23&quot;/&gt;&lt;hasText val=&quot;0&quot;/&gt;&lt;/Image&gt;&lt;Image&gt;&lt;filename val=&quot;C:\Users\bfoltz\Documents\My Adobe Presentations\SBE13ch08\data\asimages\{09E7FFDD-93A3-48BF-B1A2-18496813E2E8}_6_T.png&quot;/&gt;&lt;left val=&quot;296&quot;/&gt;&lt;top val=&quot;388&quot;/&gt;&lt;width val=&quot;50&quot;/&gt;&lt;height val=&quot;2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B2E5DB64-28F3-4556-BE89-25D2739796E3}&quot;/&gt;&lt;isInvalidForFieldText val=&quot;1&quot;/&gt;&lt;Image&gt;&lt;filename val=&quot;C:\Users\bfoltz\Documents\My Adobe Presentations\SBE13ch08\data\asimages\{B2E5DB64-28F3-4556-BE89-25D2739796E3}_6_S.png&quot;/&gt;&lt;left val=&quot;592&quot;/&gt;&lt;top val=&quot;389&quot;/&gt;&lt;width val=&quot;56&quot;/&gt;&lt;height val=&quot;22&quot;/&gt;&lt;hasText val=&quot;0&quot;/&gt;&lt;/Image&gt;&lt;Image&gt;&lt;filename val=&quot;C:\Users\bfoltz\Documents\My Adobe Presentations\SBE13ch08\data\asimages\{B2E5DB64-28F3-4556-BE89-25D2739796E3}_6_T.png&quot;/&gt;&lt;left val=&quot;592&quot;/&gt;&lt;top val=&quot;389&quot;/&gt;&lt;width val=&quot;56&quot;/&gt;&lt;height val=&quot;2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3572B657-1158-412E-8C17-06F7331815C4}_6.png&quot;/&gt;&lt;left val=&quot;521&quot;/&gt;&lt;top val=&quot;182&quot;/&gt;&lt;width val=&quot;143&quot;/&gt;&lt;height val=&quot;109&quot;/&gt;&lt;hasText val=&quot;1&quot;/&gt;&lt;/Image&gt;&lt;/ThreeDShapeInfo&gt;"/>
  <p:tag name="PRESENTER_SHAPEINFO" val="&lt;ThreeDShapeInfo&gt;&lt;uuid val=&quot;{3718DDF6-84AE-4255-9690-0B3AC52CC5E2}&quot;/&gt;&lt;isInvalidForFieldText val=&quot;0&quot;/&gt;&lt;Image&gt;&lt;filename val=&quot;C:\Users\bfoltz\Documents\My Adobe Presentations\SBE13ch08\data\asimages\{3718DDF6-84AE-4255-9690-0B3AC52CC5E2}.png&quot;/&gt;&lt;left val=&quot;521&quot;/&gt;&lt;top val=&quot;182&quot;/&gt;&lt;width val=&quot;143&quot;/&gt;&lt;height val=&quot;109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13&quot;/&gt;&lt;lineCharCount val=&quot;7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329F037-EC2A-4172-B4BF-8B9876ACB394}_2.png&quot;/&gt;&lt;left val=&quot;68&quot;/&gt;&lt;top val=&quot;114&quot;/&gt;&lt;width val=&quot;637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26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ABA4505-70A1-46B0-ACC1-1FFFC54D8926}&quot;/&gt;&lt;isInvalidForFieldText val=&quot;0&quot;/&gt;&lt;Image&gt;&lt;filename val=&quot;C:\Users\bfoltz\Documents\My Adobe Presentations\SBE13ch08\data\asimages\{9ABA4505-70A1-46B0-ACC1-1FFFC54D8926}_6.png&quot;/&gt;&lt;left val=&quot;289&quot;/&gt;&lt;top val=&quot;170&quot;/&gt;&lt;width val=&quot;359&quot;/&gt;&lt;height val=&quot;239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E340A7F-C5CB-433A-A4E2-1C065D9BAB7D}&quot;/&gt;&lt;isInvalidForFieldText val=&quot;0&quot;/&gt;&lt;Image&gt;&lt;filename val=&quot;C:\Users\bfoltz\Documents\My Adobe Presentations\SBE13ch08\data\asimages\{0E340A7F-C5CB-433A-A4E2-1C065D9BAB7D}_6.png&quot;/&gt;&lt;left val=&quot;470&quot;/&gt;&lt;top val=&quot;445&quot;/&gt;&lt;width val=&quot;3&quot;/&gt;&lt;height val=&quot;1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11B0377-023D-47D4-AD62-263A74C59344}_6.png&quot;/&gt;&lt;left val=&quot;695&quot;/&gt;&lt;top val=&quot;391&quot;/&gt;&lt;width val=&quot;42&quot;/&gt;&lt;height val=&quot;37&quot;/&gt;&lt;hasText val=&quot;1&quot;/&gt;&lt;/Image&gt;&lt;/ThreeDShapeInfo&gt;"/>
  <p:tag name="PRESENTER_SHAPEINFO" val="&lt;ThreeDShapeInfo&gt;&lt;uuid val=&quot;{701671A7-F4C9-4D85-B701-468D28269CAD}&quot;/&gt;&lt;isInvalidForFieldText val=&quot;0&quot;/&gt;&lt;Image&gt;&lt;filename val=&quot;C:\Users\bfoltz\Documents\My Adobe Presentations\SBE13ch08\data\asimages\{701671A7-F4C9-4D85-B701-468D28269CAD}.png&quot;/&gt;&lt;left val=&quot;695&quot;/&gt;&lt;top val=&quot;391&quot;/&gt;&lt;width val=&quot;42&quot;/&gt;&lt;height val=&quot;37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AF841987-75EB-4A95-8659-AB917ED59C0D}_6.png&quot;/&gt;&lt;left val=&quot;326&quot;/&gt;&lt;top val=&quot;425&quot;/&gt;&lt;width val=&quot;214&quot;/&gt;&lt;height val=&quot;68&quot;/&gt;&lt;hasText val=&quot;1&quot;/&gt;&lt;/Image&gt;&lt;/ThreeDShapeInfo&gt;"/>
  <p:tag name="PRESENTER_SHAPEINFO" val="&lt;ThreeDShapeInfo&gt;&lt;uuid val=&quot;{C0880373-F2D3-4F2A-B4E4-1E8E7E168182}&quot;/&gt;&lt;isInvalidForFieldText val=&quot;0&quot;/&gt;&lt;Image&gt;&lt;filename val=&quot;C:\Users\bfoltz\Documents\My Adobe Presentations\SBE13ch08\data\asimages\{C0880373-F2D3-4F2A-B4E4-1E8E7E168182}.png&quot;/&gt;&lt;left val=&quot;326&quot;/&gt;&lt;top val=&quot;425&quot;/&gt;&lt;width val=&quot;214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97683DF-B106-46BA-AA0E-D71460325D6D}_6.png&quot;/&gt;&lt;left val=&quot;449&quot;/&gt;&lt;top val=&quot;425&quot;/&gt;&lt;width val=&quot;214&quot;/&gt;&lt;height val=&quot;68&quot;/&gt;&lt;hasText val=&quot;1&quot;/&gt;&lt;/Image&gt;&lt;/ThreeDShapeInfo&gt;"/>
  <p:tag name="PRESENTER_SHAPEINFO" val="&lt;ThreeDShapeInfo&gt;&lt;uuid val=&quot;{0522F374-D2EE-4EF0-A199-BF2EF66F2448}&quot;/&gt;&lt;isInvalidForFieldText val=&quot;0&quot;/&gt;&lt;Image&gt;&lt;filename val=&quot;C:\Users\bfoltz\Documents\My Adobe Presentations\SBE13ch08\data\asimages\{0522F374-D2EE-4EF0-A199-BF2EF66F2448}.png&quot;/&gt;&lt;left val=&quot;449&quot;/&gt;&lt;top val=&quot;425&quot;/&gt;&lt;width val=&quot;214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437E737-D97A-4D7B-B5D2-2E677EBA8CDB}_6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801D793-4F97-4B6F-878F-9D4B2DE03973}_6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4F609F7-7BBE-4E1E-AEA4-BD5EDE3545F5}_2.png&quot;/&gt;&lt;left val=&quot;68&quot;/&gt;&lt;top val=&quot;149&quot;/&gt;&lt;width val=&quot;615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SlideThumbPath val=&quot;Slide7.PNG&quot;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77991FED-65AE-4228-88A7-5DCE4555F755}&quot;/&gt;&lt;isInvalidForFieldText val=&quot;1&quot;/&gt;&lt;Image&gt;&lt;filename val=&quot;C:\Users\bfoltz\Documents\My Adobe Presentations\SBE13ch08\data\asimages\{77991FED-65AE-4228-88A7-5DCE4555F755}_7_S.png&quot;/&gt;&lt;left val=&quot;303&quot;/&gt;&lt;top val=&quot;88&quot;/&gt;&lt;width val=&quot;347&quot;/&gt;&lt;height val=&quot;241&quot;/&gt;&lt;hasText val=&quot;0&quot;/&gt;&lt;/Image&gt;&lt;Image&gt;&lt;filename val=&quot;C:\Users\bfoltz\Documents\My Adobe Presentations\SBE13ch08\data\asimages\{77991FED-65AE-4228-88A7-5DCE4555F755}_7_T.png&quot;/&gt;&lt;left val=&quot;303&quot;/&gt;&lt;top val=&quot;88&quot;/&gt;&lt;width val=&quot;347&quot;/&gt;&lt;height val=&quot;241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859C23B-8DBD-4A11-8891-A30075394DAE}&quot;/&gt;&lt;isInvalidForFieldText val=&quot;0&quot;/&gt;&lt;Image&gt;&lt;filename val=&quot;C:\Users\bfoltz\Documents\My Adobe Presentations\SBE13ch08\data\asimages\{3859C23B-8DBD-4A11-8891-A30075394DAE}_7.png&quot;/&gt;&lt;left val=&quot;474&quot;/&gt;&lt;top val=&quot;323&quot;/&gt;&lt;width val=&quot;3&quot;/&gt;&lt;height val=&quot;1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72443745-1D2B-4420-BB7D-12857CE1C6EB}_7.png&quot;/&gt;&lt;left val=&quot;449&quot;/&gt;&lt;top val=&quot;324&quot;/&gt;&lt;width val=&quot;43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93A2D86-962B-4DBF-A909-A3B65E214103}_7.png&quot;/&gt;&lt;left val=&quot;288&quot;/&gt;&lt;top val=&quot;233&quot;/&gt;&lt;width val=&quot;71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9065C9A6-E931-4081-BF22-04D3518DC6FB}_7.png&quot;/&gt;&lt;left val=&quot;592&quot;/&gt;&lt;top val=&quot;232&quot;/&gt;&lt;width val=&quot;71&quot;/&gt;&lt;height val=&quot;52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483C06E-565F-4698-93A8-04AB2146F28C}&quot;/&gt;&lt;isInvalidForFieldText val=&quot;1&quot;/&gt;&lt;Image&gt;&lt;filename val=&quot;C:\Users\bfoltz\Documents\My Adobe Presentations\SBE13ch08\data\asimages\{3483C06E-565F-4698-93A8-04AB2146F28C}_7_S.png&quot;/&gt;&lt;left val=&quot;293&quot;/&gt;&lt;top val=&quot;305&quot;/&gt;&lt;width val=&quot;53&quot;/&gt;&lt;height val=&quot;24&quot;/&gt;&lt;hasText val=&quot;0&quot;/&gt;&lt;/Image&gt;&lt;Image&gt;&lt;filename val=&quot;C:\Users\bfoltz\Documents\My Adobe Presentations\SBE13ch08\data\asimages\{3483C06E-565F-4698-93A8-04AB2146F28C}_7_T.png&quot;/&gt;&lt;left val=&quot;293&quot;/&gt;&lt;top val=&quot;305&quot;/&gt;&lt;width val=&quot;53&quot;/&gt;&lt;height val=&quot;24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627E4AE-AAA4-4ECB-AF6F-8450F71B9697}_2.png&quot;/&gt;&lt;left val=&quot;68&quot;/&gt;&lt;top val=&quot;186&quot;/&gt;&lt;width val=&quot;571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27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D9D780E4-A4D7-4EF2-BC8D-4E2FC0ED6C5F}&quot;/&gt;&lt;isInvalidForFieldText val=&quot;1&quot;/&gt;&lt;Image&gt;&lt;filename val=&quot;C:\Users\bfoltz\Documents\My Adobe Presentations\SBE13ch08\data\asimages\{D9D780E4-A4D7-4EF2-BC8D-4E2FC0ED6C5F}_7_S.png&quot;/&gt;&lt;left val=&quot;607&quot;/&gt;&lt;top val=&quot;309&quot;/&gt;&lt;width val=&quot;48&quot;/&gt;&lt;height val=&quot;20&quot;/&gt;&lt;hasText val=&quot;0&quot;/&gt;&lt;/Image&gt;&lt;Image&gt;&lt;filename val=&quot;C:\Users\bfoltz\Documents\My Adobe Presentations\SBE13ch08\data\asimages\{D9D780E4-A4D7-4EF2-BC8D-4E2FC0ED6C5F}_7_T.png&quot;/&gt;&lt;left val=&quot;607&quot;/&gt;&lt;top val=&quot;309&quot;/&gt;&lt;width val=&quot;48&quot;/&gt;&lt;height val=&quot;20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6CA9F81-C47E-42CF-877D-FA14BAB83646}&quot;/&gt;&lt;isInvalidForFieldText val=&quot;0&quot;/&gt;&lt;Image&gt;&lt;filename val=&quot;C:\Users\bfoltz\Documents\My Adobe Presentations\SBE13ch08\data\asimages\{56CA9F81-C47E-42CF-877D-FA14BAB83646}_7.png&quot;/&gt;&lt;left val=&quot;317&quot;/&gt;&lt;top val=&quot;275&quot;/&gt;&lt;width val=&quot;14&quot;/&gt;&lt;height val=&quot;44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BDB1891-DEAB-4BB7-ADD0-C46CE8A05A61}&quot;/&gt;&lt;isInvalidForFieldText val=&quot;0&quot;/&gt;&lt;Image&gt;&lt;filename val=&quot;C:\Users\bfoltz\Documents\My Adobe Presentations\SBE13ch08\data\asimages\{ABDB1891-DEAB-4BB7-ADD0-C46CE8A05A61}_7.png&quot;/&gt;&lt;left val=&quot;622&quot;/&gt;&lt;top val=&quot;276&quot;/&gt;&lt;width val=&quot;14&quot;/&gt;&lt;height val=&quot;46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EB13225-3BD7-42F7-8918-716C0812109A}&quot;/&gt;&lt;isInvalidForFieldText val=&quot;0&quot;/&gt;&lt;Image&gt;&lt;filename val=&quot;C:\Users\bfoltz\Documents\My Adobe Presentations\SBE13ch08\data\asimages\{2EB13225-3BD7-42F7-8918-716C0812109A}_7.png&quot;/&gt;&lt;left val=&quot;544&quot;/&gt;&lt;top val=&quot;118&quot;/&gt;&lt;width val=&quot;15&quot;/&gt;&lt;height val=&quot;6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11EACE8-873A-466A-9C32-BEB53D97042E}&quot;/&gt;&lt;isInvalidForFieldText val=&quot;0&quot;/&gt;&lt;Image&gt;&lt;filename val=&quot;C:\Users\bfoltz\Documents\My Adobe Presentations\SBE13ch08\data\asimages\{111EACE8-873A-466A-9C32-BEB53D97042E}_7.png&quot;/&gt;&lt;left val=&quot;344&quot;/&gt;&lt;top val=&quot;287&quot;/&gt;&lt;width val=&quot;3&quot;/&gt;&lt;height val=&quot;189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562B68A-9432-4563-A596-527AA7BBBF70}&quot;/&gt;&lt;isInvalidForFieldText val=&quot;0&quot;/&gt;&lt;Image&gt;&lt;filename val=&quot;C:\Users\bfoltz\Documents\My Adobe Presentations\SBE13ch08\data\asimages\{5562B68A-9432-4563-A596-527AA7BBBF70}_7.png&quot;/&gt;&lt;left val=&quot;604&quot;/&gt;&lt;top val=&quot;287&quot;/&gt;&lt;width val=&quot;3&quot;/&gt;&lt;height val=&quot;189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4E1F757-C2C1-4224-A628-87A8142D71DB}&quot;/&gt;&lt;isInvalidForFieldText val=&quot;0&quot;/&gt;&lt;Image&gt;&lt;filename val=&quot;C:\Users\bfoltz\Documents\My Adobe Presentations\SBE13ch08\data\asimages\{A4E1F757-C2C1-4224-A628-87A8142D71DB}_7.png&quot;/&gt;&lt;left val=&quot;217&quot;/&gt;&lt;top val=&quot;328&quot;/&gt;&lt;width val=&quot;526&quot;/&gt;&lt;height val=&quot;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BDDEDED-4014-4895-B7ED-33D1366786B3}&quot;/&gt;&lt;isInvalidForFieldText val=&quot;0&quot;/&gt;&lt;Image&gt;&lt;filename val=&quot;C:\Users\bfoltz\Documents\My Adobe Presentations\SBE13ch08\data\asimages\{CBDDEDED-4014-4895-B7ED-33D1366786B3}_7.png&quot;/&gt;&lt;left val=&quot;295&quot;/&gt;&lt;top val=&quot;87&quot;/&gt;&lt;width val=&quot;359&quot;/&gt;&lt;height val=&quot;239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B6D3E7B-187B-4684-8622-608E5331A01B}&quot;/&gt;&lt;isInvalidForFieldText val=&quot;0&quot;/&gt;&lt;Image&gt;&lt;filename val=&quot;C:\Users\bfoltz\Documents\My Adobe Presentations\SBE13ch08\data\asimages\{4B6D3E7B-187B-4684-8622-608E5331A01B}_7.png&quot;/&gt;&lt;left val=&quot;473&quot;/&gt;&lt;top val=&quot;87&quot;/&gt;&lt;width val=&quot;3&quot;/&gt;&lt;height val=&quot;231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67B67A6-6184-425C-8201-E08D681F95B7}&quot;/&gt;&lt;isInvalidForFieldText val=&quot;0&quot;/&gt;&lt;Image&gt;&lt;filename val=&quot;C:\Users\bfoltz\Documents\My Adobe Presentations\SBE13ch08\data\asimages\{D67B67A6-6184-425C-8201-E08D681F95B7}_7.png&quot;/&gt;&lt;left val=&quot;473&quot;/&gt;&lt;top val=&quot;362&quot;/&gt;&lt;width val=&quot;3&quot;/&gt;&lt;height val=&quot;116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2C9F0AE-8B56-44E2-917F-0331FFEAADE8}_2.png&quot;/&gt;&lt;left val=&quot;68&quot;/&gt;&lt;top val=&quot;222&quot;/&gt;&lt;width val=&quot;589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A8C14CA-2901-4C86-AC96-5DC5DE725400}&quot;/&gt;&lt;isInvalidForFieldText val=&quot;0&quot;/&gt;&lt;Image&gt;&lt;filename val=&quot;C:\Users\bfoltz\Documents\My Adobe Presentations\SBE13ch08\data\asimages\{2A8C14CA-2901-4C86-AC96-5DC5DE725400}_7.png&quot;/&gt;&lt;left val=&quot;473&quot;/&gt;&lt;top val=&quot;365&quot;/&gt;&lt;width val=&quot;3&quot;/&gt;&lt;height val=&quot;17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253BD301-6A12-46DF-A776-9A2550021AA7}_7.png&quot;/&gt;&lt;left val=&quot;515&quot;/&gt;&lt;top val=&quot;86&quot;/&gt;&lt;width val=&quot;143&quot;/&gt;&lt;height val=&quot;108&quot;/&gt;&lt;hasText val=&quot;1&quot;/&gt;&lt;/Image&gt;&lt;/ThreeDShapeInfo&gt;"/>
  <p:tag name="PRESENTER_SHAPEINFO" val="&lt;ThreeDShapeInfo&gt;&lt;uuid val=&quot;{7F94A886-DD10-4391-A26D-756512005311}&quot;/&gt;&lt;isInvalidForFieldText val=&quot;0&quot;/&gt;&lt;Image&gt;&lt;filename val=&quot;C:\Users\bfoltz\Documents\My Adobe Presentations\SBE13ch08\data\asimages\{7F94A886-DD10-4391-A26D-756512005311}.png&quot;/&gt;&lt;left val=&quot;515&quot;/&gt;&lt;top val=&quot;86&quot;/&gt;&lt;width val=&quot;143&quot;/&gt;&lt;height val=&quot;108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13&quot;/&gt;&lt;lineCharCount val=&quot;7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CD75B781-89F7-4CC5-9B21-B799B2CA7AC4}_7.png&quot;/&gt;&lt;left val=&quot;743&quot;/&gt;&lt;top val=&quot;309&quot;/&gt;&lt;width val=&quot;42&quot;/&gt;&lt;height val=&quot;37&quot;/&gt;&lt;hasText val=&quot;1&quot;/&gt;&lt;/Image&gt;&lt;/ThreeDShapeInfo&gt;"/>
  <p:tag name="PRESENTER_SHAPEINFO" val="&lt;ThreeDShapeInfo&gt;&lt;uuid val=&quot;{C2DC87A4-BD46-42C3-8FE3-9B0F60674AFF}&quot;/&gt;&lt;isInvalidForFieldText val=&quot;0&quot;/&gt;&lt;Image&gt;&lt;filename val=&quot;C:\Users\bfoltz\Documents\My Adobe Presentations\SBE13ch08\data\asimages\{C2DC87A4-BD46-42C3-8FE3-9B0F60674AFF}.png&quot;/&gt;&lt;left val=&quot;743&quot;/&gt;&lt;top val=&quot;309&quot;/&gt;&lt;width val=&quot;42&quot;/&gt;&lt;height val=&quot;37&quot;/&gt;&lt;hasText val=&quot;1&quot;/&gt;&lt;/Image&gt;&lt;/ThreeDShapeInfo&gt;"/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D37BB50-1C0D-48E0-88F3-93ED08F97F32}_7.png&quot;/&gt;&lt;left val=&quot;328&quot;/&gt;&lt;top val=&quot;344&quot;/&gt;&lt;width val=&quot;214&quot;/&gt;&lt;height val=&quot;68&quot;/&gt;&lt;hasText val=&quot;1&quot;/&gt;&lt;/Image&gt;&lt;/ThreeDShapeInfo&gt;"/>
  <p:tag name="PRESENTER_SHAPEINFO" val="&lt;ThreeDShapeInfo&gt;&lt;uuid val=&quot;{E96D1E25-04BB-4490-AE26-DE6788D7ECCC}&quot;/&gt;&lt;isInvalidForFieldText val=&quot;0&quot;/&gt;&lt;Image&gt;&lt;filename val=&quot;C:\Users\bfoltz\Documents\My Adobe Presentations\SBE13ch08\data\asimages\{E96D1E25-04BB-4490-AE26-DE6788D7ECCC}.png&quot;/&gt;&lt;left val=&quot;328&quot;/&gt;&lt;top val=&quot;344&quot;/&gt;&lt;width val=&quot;214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BA285FD5-1CE6-4C58-BF54-6DD855B4E2A4}_7.png&quot;/&gt;&lt;left val=&quot;457&quot;/&gt;&lt;top val=&quot;343&quot;/&gt;&lt;width val=&quot;214&quot;/&gt;&lt;height val=&quot;68&quot;/&gt;&lt;hasText val=&quot;1&quot;/&gt;&lt;/Image&gt;&lt;/ThreeDShapeInfo&gt;"/>
  <p:tag name="PRESENTER_SHAPEINFO" val="&lt;ThreeDShapeInfo&gt;&lt;uuid val=&quot;{7801AE42-2797-4B73-9504-4791CD327B60}&quot;/&gt;&lt;isInvalidForFieldText val=&quot;0&quot;/&gt;&lt;Image&gt;&lt;filename val=&quot;C:\Users\bfoltz\Documents\My Adobe Presentations\SBE13ch08\data\asimages\{7801AE42-2797-4B73-9504-4791CD327B60}.png&quot;/&gt;&lt;left val=&quot;457&quot;/&gt;&lt;top val=&quot;343&quot;/&gt;&lt;width val=&quot;214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24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02E83758-DD0C-4FBB-87EF-12BFCCEDF14E}_7.png&quot;/&gt;&lt;left val=&quot;408&quot;/&gt;&lt;top val=&quot;211&quot;/&gt;&lt;width val=&quot;136&quot;/&gt;&lt;height val=&quot;81&quot;/&gt;&lt;hasText val=&quot;1&quot;/&gt;&lt;/Image&gt;&lt;/ThreeDShapeInfo&gt;"/>
  <p:tag name="PRESENTER_SHAPEINFO" val="&lt;ThreeDShapeInfo&gt;&lt;uuid val=&quot;{7D0ACA30-C41E-4E20-8BD9-2FB37AB2E8AA}&quot;/&gt;&lt;isInvalidForFieldText val=&quot;0&quot;/&gt;&lt;Image&gt;&lt;filename val=&quot;C:\Users\bfoltz\Documents\My Adobe Presentations\SBE13ch08\data\asimages\{7D0ACA30-C41E-4E20-8BD9-2FB37AB2E8AA}.png&quot;/&gt;&lt;left val=&quot;408&quot;/&gt;&lt;top val=&quot;211&quot;/&gt;&lt;width val=&quot;136&quot;/&gt;&lt;height val=&quot;81&quot;/&gt;&lt;hasText val=&quot;1&quot;/&gt;&lt;/Image&gt;&lt;/ThreeDShapeInfo&gt;"/>
  <p:tag name="PRESENTER_SHAPETEXTINFO" val="&lt;ShapeTextInfo&gt;&lt;TableIndex row=&quot;-1&quot; col=&quot;-1&quot;&gt;&lt;linesCount val=&quot;2&quot;/&gt;&lt;lineCharCount val=&quot;14&quot;/&gt;&lt;lineCharCount val=&quot;14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DF5A7024-43F3-476D-A93B-F73D909F9634}_7.png&quot;/&gt;&lt;left val=&quot;212&quot;/&gt;&lt;top val=&quot;425&quot;/&gt;&lt;width val=&quot;229&quot;/&gt;&lt;height val=&quot;34&quot;/&gt;&lt;hasText val=&quot;1&quot;/&gt;&lt;/Image&gt;&lt;/ThreeDShapeInfo&gt;"/>
  <p:tag name="PRESENTER_SHAPEINFO" val="&lt;ThreeDShapeInfo&gt;&lt;uuid val=&quot;{A2D2CC5A-90AC-42AC-82AE-235C14E2DF96}&quot;/&gt;&lt;isInvalidForFieldText val=&quot;0&quot;/&gt;&lt;Image&gt;&lt;filename val=&quot;C:\Users\bfoltz\Documents\My Adobe Presentations\SBE13ch08\data\asimages\{A2D2CC5A-90AC-42AC-82AE-235C14E2DF96}.png&quot;/&gt;&lt;left val=&quot;212&quot;/&gt;&lt;top val=&quot;425&quot;/&gt;&lt;width val=&quot;229&quot;/&gt;&lt;height val=&quot;34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EF5E07A7-CF1D-47D4-BAD1-A68A07C5A693}_7.png&quot;/&gt;&lt;left val=&quot;444&quot;/&gt;&lt;top val=&quot;395&quot;/&gt;&lt;width val=&quot;229&quot;/&gt;&lt;height val=&quot;35&quot;/&gt;&lt;hasText val=&quot;1&quot;/&gt;&lt;/Image&gt;&lt;/ThreeDShapeInfo&gt;"/>
  <p:tag name="PRESENTER_SHAPEINFO" val="&lt;ThreeDShapeInfo&gt;&lt;uuid val=&quot;{61DE9A74-B904-4414-9ECB-26714274221C}&quot;/&gt;&lt;isInvalidForFieldText val=&quot;0&quot;/&gt;&lt;Image&gt;&lt;filename val=&quot;C:\Users\bfoltz\Documents\My Adobe Presentations\SBE13ch08\data\asimages\{61DE9A74-B904-4414-9ECB-26714274221C}.png&quot;/&gt;&lt;left val=&quot;444&quot;/&gt;&lt;top val=&quot;395&quot;/&gt;&lt;width val=&quot;229&quot;/&gt;&lt;height val=&quot;35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F5E36C05-82FE-40CB-96C7-1A4EB82CBA3E}_7.png&quot;/&gt;&lt;left val=&quot;842&quot;/&gt;&lt;top val=&quot;507&quot;/&gt;&lt;width val=&quot;50&quot;/&gt;&lt;height val=&quot;26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51803443-F90B-433B-91C8-051FBBE72E4C}_7.png&quot;/&gt;&lt;left val=&quot;55&quot;/&gt;&lt;top val=&quot;40&quot;/&gt;&lt;width val=&quot;827&quot;/&gt;&lt;height val=&quot;69&quot;/&gt;&lt;hasText val=&quot;1&quot;/&gt;&lt;/Image&gt;&lt;/ThreeDShapeInfo&gt;"/>
  <p:tag name="PRESENTER_SHAPETEXTINFO" val="&lt;ShapeTextInfo&gt;&lt;TableIndex row=&quot;-1&quot; col=&quot;-1&quot;&gt;&lt;linesCount val=&quot;1&quot;/&gt;&lt;lineCharCount val=&quot;49&quot;/&gt;&lt;/TableIndex&gt;&lt;/ShapeTextInfo&gt;"/>
</p:tagLst>
</file>

<file path=ppt/theme/theme1.xml><?xml version="1.0" encoding="utf-8"?>
<a:theme xmlns:a="http://schemas.openxmlformats.org/drawingml/2006/main" name="SBE13ch01_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SBE13ch01_New</Template>
  <TotalTime>0</TotalTime>
  <Pages>26</Pages>
  <Words>3326</Words>
  <Application>Microsoft Office PowerPoint</Application>
  <PresentationFormat>Custom</PresentationFormat>
  <Paragraphs>419</Paragraphs>
  <Slides>51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Book Antiqua</vt:lpstr>
      <vt:lpstr>Calibri</vt:lpstr>
      <vt:lpstr>Calibri Light</vt:lpstr>
      <vt:lpstr>Cambria Math</vt:lpstr>
      <vt:lpstr>Monotype Sorts</vt:lpstr>
      <vt:lpstr>MS Reference Serif</vt:lpstr>
      <vt:lpstr>Symbol</vt:lpstr>
      <vt:lpstr>SBE13ch01_New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2021-03-27T05:47:13Z</dcterms:created>
  <dcterms:modified xsi:type="dcterms:W3CDTF">2021-03-27T05:47:23Z</dcterms:modified>
</cp:coreProperties>
</file>