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p:sldMasterIdLst>
    <p:sldMasterId id="2147483669" r:id="rId1"/>
  </p:sldMasterIdLst>
  <p:notesMasterIdLst>
    <p:notesMasterId r:id="rId72"/>
  </p:notesMasterIdLst>
  <p:handoutMasterIdLst>
    <p:handoutMasterId r:id="rId73"/>
  </p:handoutMasterIdLst>
  <p:sldIdLst>
    <p:sldId id="494" r:id="rId2"/>
    <p:sldId id="443" r:id="rId3"/>
    <p:sldId id="444" r:id="rId4"/>
    <p:sldId id="498" r:id="rId5"/>
    <p:sldId id="445" r:id="rId6"/>
    <p:sldId id="446" r:id="rId7"/>
    <p:sldId id="447" r:id="rId8"/>
    <p:sldId id="448" r:id="rId9"/>
    <p:sldId id="449" r:id="rId10"/>
    <p:sldId id="450" r:id="rId11"/>
    <p:sldId id="451" r:id="rId12"/>
    <p:sldId id="452" r:id="rId13"/>
    <p:sldId id="453" r:id="rId14"/>
    <p:sldId id="454" r:id="rId15"/>
    <p:sldId id="495" r:id="rId16"/>
    <p:sldId id="496" r:id="rId17"/>
    <p:sldId id="497" r:id="rId18"/>
    <p:sldId id="499" r:id="rId19"/>
    <p:sldId id="500" r:id="rId20"/>
    <p:sldId id="337" r:id="rId21"/>
    <p:sldId id="455" r:id="rId22"/>
    <p:sldId id="456" r:id="rId23"/>
    <p:sldId id="501" r:id="rId24"/>
    <p:sldId id="502" r:id="rId25"/>
    <p:sldId id="503" r:id="rId26"/>
    <p:sldId id="504" r:id="rId27"/>
    <p:sldId id="505" r:id="rId28"/>
    <p:sldId id="506" r:id="rId29"/>
    <p:sldId id="507" r:id="rId30"/>
    <p:sldId id="508" r:id="rId31"/>
    <p:sldId id="509" r:id="rId32"/>
    <p:sldId id="510" r:id="rId33"/>
    <p:sldId id="511" r:id="rId34"/>
    <p:sldId id="462" r:id="rId35"/>
    <p:sldId id="463" r:id="rId36"/>
    <p:sldId id="457" r:id="rId37"/>
    <p:sldId id="379" r:id="rId38"/>
    <p:sldId id="461" r:id="rId39"/>
    <p:sldId id="458" r:id="rId40"/>
    <p:sldId id="464" r:id="rId41"/>
    <p:sldId id="466" r:id="rId42"/>
    <p:sldId id="386" r:id="rId43"/>
    <p:sldId id="465" r:id="rId44"/>
    <p:sldId id="460" r:id="rId45"/>
    <p:sldId id="467" r:id="rId46"/>
    <p:sldId id="392" r:id="rId47"/>
    <p:sldId id="394" r:id="rId48"/>
    <p:sldId id="468" r:id="rId49"/>
    <p:sldId id="469" r:id="rId50"/>
    <p:sldId id="472" r:id="rId51"/>
    <p:sldId id="473" r:id="rId52"/>
    <p:sldId id="470" r:id="rId53"/>
    <p:sldId id="471" r:id="rId54"/>
    <p:sldId id="478" r:id="rId55"/>
    <p:sldId id="479" r:id="rId56"/>
    <p:sldId id="480" r:id="rId57"/>
    <p:sldId id="481" r:id="rId58"/>
    <p:sldId id="482" r:id="rId59"/>
    <p:sldId id="483" r:id="rId60"/>
    <p:sldId id="484" r:id="rId61"/>
    <p:sldId id="486" r:id="rId62"/>
    <p:sldId id="487" r:id="rId63"/>
    <p:sldId id="488" r:id="rId64"/>
    <p:sldId id="489" r:id="rId65"/>
    <p:sldId id="490" r:id="rId66"/>
    <p:sldId id="491" r:id="rId67"/>
    <p:sldId id="492" r:id="rId68"/>
    <p:sldId id="517" r:id="rId69"/>
    <p:sldId id="516" r:id="rId70"/>
    <p:sldId id="284" r:id="rId71"/>
  </p:sldIdLst>
  <p:sldSz cx="12161838" cy="6858000"/>
  <p:notesSz cx="6858000" cy="9144000"/>
  <p:embeddedFontLst>
    <p:embeddedFont>
      <p:font typeface="Book Antiqua" panose="02040602050305030304" pitchFamily="18" charset="0"/>
      <p:regular r:id="rId74"/>
      <p:bold r:id="rId75"/>
      <p:italic r:id="rId76"/>
      <p:boldItalic r:id="rId77"/>
    </p:embeddedFont>
    <p:embeddedFont>
      <p:font typeface="Calibri" panose="020F0502020204030204" pitchFamily="34" charset="0"/>
      <p:regular r:id="rId78"/>
      <p:bold r:id="rId79"/>
      <p:italic r:id="rId80"/>
      <p:boldItalic r:id="rId81"/>
    </p:embeddedFont>
    <p:embeddedFont>
      <p:font typeface="Calibri Light" panose="020F0302020204030204" pitchFamily="34" charset="0"/>
      <p:regular r:id="rId82"/>
      <p:italic r:id="rId83"/>
    </p:embeddedFont>
    <p:embeddedFont>
      <p:font typeface="Cambria Math" panose="02040503050406030204" pitchFamily="18" charset="0"/>
      <p:regular r:id="rId84"/>
    </p:embeddedFont>
    <p:embeddedFont>
      <p:font typeface="MS Reference Serif" panose="020B0604020202020204" charset="0"/>
      <p:regular r:id="rId85"/>
      <p:bold r:id="rId86"/>
      <p:italic r:id="rId87"/>
      <p:boldItalic r:id="rId88"/>
    </p:embeddedFont>
  </p:embeddedFont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1pPr>
    <a:lvl2pPr marL="4572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2pPr>
    <a:lvl3pPr marL="9144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3pPr>
    <a:lvl4pPr marL="13716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4pPr>
    <a:lvl5pPr marL="1828800" algn="ctr" rtl="0" eaLnBrk="0" fontAlgn="base" hangingPunct="0">
      <a:spcBef>
        <a:spcPct val="0"/>
      </a:spcBef>
      <a:spcAft>
        <a:spcPct val="0"/>
      </a:spcAft>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5pPr>
    <a:lvl6pPr marL="22860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6pPr>
    <a:lvl7pPr marL="27432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7pPr>
    <a:lvl8pPr marL="32004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8pPr>
    <a:lvl9pPr marL="3657600" algn="l" defTabSz="914400" rtl="0" eaLnBrk="1" latinLnBrk="0" hangingPunct="1">
      <a:defRPr sz="2200" kern="1200">
        <a:solidFill>
          <a:schemeClr val="tx1"/>
        </a:solidFill>
        <a:effectLst>
          <a:outerShdw blurRad="38100" dist="38100" dir="2700000" algn="tl">
            <a:srgbClr val="000000">
              <a:alpha val="43137"/>
            </a:srgbClr>
          </a:outerShdw>
        </a:effectLst>
        <a:latin typeface="MS Reference Serif" pitchFamily="18" charset="0"/>
        <a:ea typeface="+mn-ea"/>
        <a:cs typeface="+mn-cs"/>
      </a:defRPr>
    </a:lvl9pPr>
  </p:defaultTextStyle>
  <p:extLst>
    <p:ext uri="{EFAFB233-063F-42B5-8137-9DF3F51BA10A}">
      <p15:sldGuideLst xmlns:p15="http://schemas.microsoft.com/office/powerpoint/2012/main">
        <p15:guide id="1" orient="horz" pos="633">
          <p15:clr>
            <a:srgbClr val="A4A3A4"/>
          </p15:clr>
        </p15:guide>
        <p15:guide id="2" pos="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A44"/>
    <a:srgbClr val="660033"/>
    <a:srgbClr val="6F0505"/>
    <a:srgbClr val="000000"/>
    <a:srgbClr val="990033"/>
    <a:srgbClr val="72AF2F"/>
    <a:srgbClr val="3B7679"/>
    <a:srgbClr val="5A882C"/>
    <a:srgbClr val="0066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83" autoAdjust="0"/>
    <p:restoredTop sz="90929"/>
  </p:normalViewPr>
  <p:slideViewPr>
    <p:cSldViewPr snapToGrid="0">
      <p:cViewPr varScale="1">
        <p:scale>
          <a:sx n="80" d="100"/>
          <a:sy n="80" d="100"/>
        </p:scale>
        <p:origin x="1013" y="58"/>
      </p:cViewPr>
      <p:guideLst>
        <p:guide orient="horz" pos="633"/>
        <p:guide pos="6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9.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font" Target="fonts/font15.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0FB3E30B-8692-414D-B1B2-93F9830008D9}" type="slidenum">
              <a:rPr lang="en-US" sz="1400">
                <a:effectLst/>
                <a:latin typeface="Book Antiqua" pitchFamily="18" charset="0"/>
              </a:rPr>
              <a:pPr algn="r"/>
              <a:t>‹#›</a:t>
            </a:fld>
            <a:endParaRPr lang="en-US" sz="1400">
              <a:effectLst/>
              <a:latin typeface="Book Antiqua" pitchFamily="18" charset="0"/>
            </a:endParaRPr>
          </a:p>
        </p:txBody>
      </p:sp>
    </p:spTree>
    <p:extLst>
      <p:ext uri="{BB962C8B-B14F-4D97-AF65-F5344CB8AC3E}">
        <p14:creationId xmlns:p14="http://schemas.microsoft.com/office/powerpoint/2010/main" val="4244007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0"/>
            <a:r>
              <a:rPr lang="en-US"/>
              <a:t>Second Level</a:t>
            </a:r>
          </a:p>
          <a:p>
            <a:pPr lvl="0"/>
            <a:r>
              <a:rPr lang="en-US"/>
              <a:t>Third Level</a:t>
            </a:r>
          </a:p>
          <a:p>
            <a:pPr lvl="0"/>
            <a:r>
              <a:rPr lang="en-US"/>
              <a:t>Fourth Level</a:t>
            </a:r>
          </a:p>
          <a:p>
            <a:pPr lvl="0"/>
            <a:r>
              <a:rPr lang="en-US"/>
              <a:t>Fifth Level</a:t>
            </a:r>
          </a:p>
        </p:txBody>
      </p:sp>
      <p:sp>
        <p:nvSpPr>
          <p:cNvPr id="2051" name="Rectangle 3"/>
          <p:cNvSpPr>
            <a:spLocks noGrp="1" noRot="1" noChangeAspect="1" noChangeArrowheads="1" noTextEdit="1"/>
          </p:cNvSpPr>
          <p:nvPr>
            <p:ph type="sldImg" idx="2"/>
          </p:nvPr>
        </p:nvSpPr>
        <p:spPr bwMode="auto">
          <a:xfrm>
            <a:off x="400050" y="692150"/>
            <a:ext cx="6057900" cy="34163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381750" y="8750300"/>
            <a:ext cx="406400" cy="301625"/>
          </a:xfrm>
          <a:prstGeom prst="rect">
            <a:avLst/>
          </a:prstGeom>
          <a:noFill/>
          <a:ln w="12700">
            <a:noFill/>
            <a:miter lim="800000"/>
            <a:headEnd/>
            <a:tailEnd/>
          </a:ln>
          <a:effectLst/>
        </p:spPr>
        <p:txBody>
          <a:bodyPr wrap="none" lIns="90488" tIns="44450" rIns="90488" bIns="44450" anchor="ctr">
            <a:spAutoFit/>
          </a:bodyPr>
          <a:lstStyle/>
          <a:p>
            <a:pPr algn="r"/>
            <a:fld id="{E3B011A0-6335-4352-8D60-EA0C7BE32164}" type="slidenum">
              <a:rPr lang="en-US" sz="1400">
                <a:effectLst/>
                <a:latin typeface="Book Antiqua" pitchFamily="18" charset="0"/>
              </a:rPr>
              <a:pPr algn="r"/>
              <a:t>‹#›</a:t>
            </a:fld>
            <a:endParaRPr lang="en-US" sz="1400">
              <a:effectLst/>
              <a:latin typeface="Book Antiqua" pitchFamily="18" charset="0"/>
            </a:endParaRPr>
          </a:p>
        </p:txBody>
      </p:sp>
    </p:spTree>
    <p:extLst>
      <p:ext uri="{BB962C8B-B14F-4D97-AF65-F5344CB8AC3E}">
        <p14:creationId xmlns:p14="http://schemas.microsoft.com/office/powerpoint/2010/main" val="561490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8183C1DF-5E15-4B5F-BDE0-920118E0A9B4}" type="slidenum">
              <a:rPr lang="en-US" smtClean="0"/>
              <a:t>1</a:t>
            </a:fld>
            <a:endParaRPr lang="en-US" dirty="0"/>
          </a:p>
        </p:txBody>
      </p:sp>
      <p:sp>
        <p:nvSpPr>
          <p:cNvPr id="6" name="Header Placeholder 5"/>
          <p:cNvSpPr>
            <a:spLocks noGrp="1"/>
          </p:cNvSpPr>
          <p:nvPr>
            <p:ph type="hdr" sz="quarter" idx="12"/>
          </p:nvPr>
        </p:nvSpPr>
        <p:spPr/>
        <p:txBody>
          <a:bodyPr/>
          <a:lstStyle/>
          <a:p>
            <a:r>
              <a:rPr lang="en-US"/>
              <a:t>Essentials of Modern Business Statistics 7e</a:t>
            </a:r>
          </a:p>
        </p:txBody>
      </p:sp>
    </p:spTree>
    <p:extLst>
      <p:ext uri="{BB962C8B-B14F-4D97-AF65-F5344CB8AC3E}">
        <p14:creationId xmlns:p14="http://schemas.microsoft.com/office/powerpoint/2010/main" val="287864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400050" y="692150"/>
            <a:ext cx="6057900" cy="3416300"/>
          </a:xfrm>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902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400050" y="692150"/>
            <a:ext cx="6057900" cy="3416300"/>
          </a:xfrm>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326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400050" y="692150"/>
            <a:ext cx="6057900" cy="3416300"/>
          </a:xfrm>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702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xfrm>
            <a:off x="400050" y="692150"/>
            <a:ext cx="6057900" cy="3416300"/>
          </a:xfrm>
          <a:ln/>
        </p:spPr>
      </p:sp>
      <p:sp>
        <p:nvSpPr>
          <p:cNvPr id="26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a:xfrm>
            <a:off x="400050" y="692150"/>
            <a:ext cx="6057900" cy="3416300"/>
          </a:xfrm>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ChangeArrowheads="1" noTextEdit="1"/>
          </p:cNvSpPr>
          <p:nvPr>
            <p:ph type="sldImg"/>
          </p:nvPr>
        </p:nvSpPr>
        <p:spPr>
          <a:xfrm>
            <a:off x="400050" y="692150"/>
            <a:ext cx="6057900" cy="3416300"/>
          </a:xfrm>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400050" y="692150"/>
            <a:ext cx="6057900" cy="3416300"/>
          </a:xfrm>
          <a:ln/>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00050" y="692150"/>
            <a:ext cx="6057900" cy="3416300"/>
          </a:xfrm>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0230" y="3602038"/>
            <a:ext cx="912137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7" name="Title 1"/>
          <p:cNvSpPr>
            <a:spLocks noGrp="1"/>
          </p:cNvSpPr>
          <p:nvPr>
            <p:ph type="title"/>
          </p:nvPr>
        </p:nvSpPr>
        <p:spPr>
          <a:xfrm>
            <a:off x="836127" y="640081"/>
            <a:ext cx="10489585" cy="727075"/>
          </a:xfrm>
        </p:spPr>
        <p:txBody>
          <a:bodyPr/>
          <a:lstStyle/>
          <a:p>
            <a:r>
              <a:rPr lang="en-US"/>
              <a:t>Click to edit Master title style</a:t>
            </a:r>
          </a:p>
        </p:txBody>
      </p:sp>
    </p:spTree>
    <p:extLst>
      <p:ext uri="{BB962C8B-B14F-4D97-AF65-F5344CB8AC3E}">
        <p14:creationId xmlns:p14="http://schemas.microsoft.com/office/powerpoint/2010/main" val="8505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640079"/>
            <a:ext cx="2622396"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6126" y="640079"/>
            <a:ext cx="7715166"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800">
                <a:latin typeface="+mn-lt"/>
              </a:defRPr>
            </a:lvl1pPr>
            <a:lvl2pPr>
              <a:defRPr sz="2800">
                <a:latin typeface="+mn-lt"/>
              </a:defRPr>
            </a:lvl2pPr>
            <a:lvl3pPr>
              <a:defRPr sz="2800">
                <a:latin typeface="+mn-lt"/>
              </a:defRPr>
            </a:lvl3pPr>
            <a:lvl4pPr>
              <a:defRPr sz="2800">
                <a:latin typeface="+mn-lt"/>
              </a:defRPr>
            </a:lvl4pPr>
            <a:lvl5pPr>
              <a:defRPr sz="2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47928265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8"/>
            <a:ext cx="10489585"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29792" y="4589464"/>
            <a:ext cx="10489585" cy="137401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7596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6126" y="1463040"/>
            <a:ext cx="516878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6931" y="1463040"/>
            <a:ext cx="5168781"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7711" y="1463040"/>
            <a:ext cx="514502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7711" y="2298811"/>
            <a:ext cx="5145027"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463040"/>
            <a:ext cx="5170365"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56931" y="2298811"/>
            <a:ext cx="5170365"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
        <p:nvSpPr>
          <p:cNvPr id="10" name="Title 1"/>
          <p:cNvSpPr>
            <a:spLocks noGrp="1"/>
          </p:cNvSpPr>
          <p:nvPr>
            <p:ph type="title"/>
          </p:nvPr>
        </p:nvSpPr>
        <p:spPr>
          <a:xfrm>
            <a:off x="836127" y="640081"/>
            <a:ext cx="10489585" cy="727075"/>
          </a:xfrm>
        </p:spPr>
        <p:txBody>
          <a:bodyPr/>
          <a:lstStyle/>
          <a:p>
            <a:r>
              <a:rPr lang="en-US"/>
              <a:t>Click to edit Master title style</a:t>
            </a:r>
          </a:p>
        </p:txBody>
      </p:sp>
    </p:spTree>
    <p:extLst>
      <p:ext uri="{BB962C8B-B14F-4D97-AF65-F5344CB8AC3E}">
        <p14:creationId xmlns:p14="http://schemas.microsoft.com/office/powerpoint/2010/main" val="183772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640081"/>
            <a:ext cx="3922509"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70365" y="640079"/>
            <a:ext cx="615693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7711" y="1838227"/>
            <a:ext cx="3922509"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640081"/>
            <a:ext cx="3922509"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70365" y="640080"/>
            <a:ext cx="615693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7711" y="1838228"/>
            <a:ext cx="3922509"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rgbClr val="FCCA44">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6127" y="640081"/>
            <a:ext cx="10489585" cy="7270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6127" y="1463040"/>
            <a:ext cx="10489585"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699774" y="6448509"/>
            <a:ext cx="625938" cy="272967"/>
          </a:xfrm>
          <a:prstGeom prst="rect">
            <a:avLst/>
          </a:prstGeom>
        </p:spPr>
        <p:txBody>
          <a:bodyPr vert="horz" lIns="91440" tIns="45720" rIns="91440" bIns="45720" rtlCol="0" anchor="ctr"/>
          <a:lstStyle>
            <a:lvl1pPr algn="r">
              <a:defRPr sz="1200">
                <a:solidFill>
                  <a:schemeClr val="tx1">
                    <a:tint val="75000"/>
                  </a:schemeClr>
                </a:solidFill>
                <a:effectLst/>
                <a:latin typeface="+mn-lt"/>
              </a:defRPr>
            </a:lvl1pPr>
          </a:lstStyle>
          <a:p>
            <a:fld id="{949EBC64-41CB-41B8-B6DF-9B1367312BD4}" type="slidenum">
              <a:rPr lang="en-US" smtClean="0"/>
              <a:pPr/>
              <a:t>‹#›</a:t>
            </a:fld>
            <a:endParaRPr lang="en-US"/>
          </a:p>
        </p:txBody>
      </p:sp>
      <p:pic>
        <p:nvPicPr>
          <p:cNvPr id="7"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464389"/>
            <a:ext cx="12196108"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 y="6248402"/>
            <a:ext cx="12196106"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6227806" y="48578"/>
            <a:ext cx="5097906" cy="369332"/>
          </a:xfrm>
          <a:prstGeom prst="rect">
            <a:avLst/>
          </a:prstGeom>
        </p:spPr>
        <p:txBody>
          <a:bodyPr wrap="square">
            <a:spAutoFit/>
          </a:bodyPr>
          <a:lstStyle/>
          <a:p>
            <a:pPr algn="r"/>
            <a:r>
              <a:rPr lang="en-US" sz="1800" b="1" dirty="0">
                <a:solidFill>
                  <a:schemeClr val="bg1"/>
                </a:solidFill>
                <a:effectLst/>
                <a:latin typeface="+mn-lt"/>
              </a:rPr>
              <a:t>Statistical Methods and Data Analysis</a:t>
            </a:r>
          </a:p>
        </p:txBody>
      </p:sp>
      <p:sp>
        <p:nvSpPr>
          <p:cNvPr id="13" name="Rectangle 12"/>
          <p:cNvSpPr/>
          <p:nvPr userDrawn="1"/>
        </p:nvSpPr>
        <p:spPr>
          <a:xfrm flipV="1">
            <a:off x="0" y="6175652"/>
            <a:ext cx="12191997" cy="79652"/>
          </a:xfrm>
          <a:prstGeom prst="rect">
            <a:avLst/>
          </a:prstGeom>
          <a:solidFill>
            <a:srgbClr val="FCC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zoom/>
  </p:transition>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49EBC64-41CB-41B8-B6DF-9B1367312BD4}" type="slidenum">
              <a:rPr lang="en-US" smtClean="0"/>
              <a:t>1</a:t>
            </a:fld>
            <a:endParaRPr lang="en-US" dirty="0"/>
          </a:p>
        </p:txBody>
      </p:sp>
      <p:sp>
        <p:nvSpPr>
          <p:cNvPr id="11" name="Text Placeholder 5">
            <a:extLst>
              <a:ext uri="{FF2B5EF4-FFF2-40B4-BE49-F238E27FC236}">
                <a16:creationId xmlns:a16="http://schemas.microsoft.com/office/drawing/2014/main" id="{45721C63-C29E-42BE-A037-9CA9B0220969}"/>
              </a:ext>
            </a:extLst>
          </p:cNvPr>
          <p:cNvSpPr txBox="1">
            <a:spLocks/>
          </p:cNvSpPr>
          <p:nvPr/>
        </p:nvSpPr>
        <p:spPr>
          <a:xfrm>
            <a:off x="795398" y="948715"/>
            <a:ext cx="5620721" cy="7352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sz="3200" dirty="0">
                <a:effectLst/>
              </a:rPr>
              <a:t>Chapter 9</a:t>
            </a:r>
          </a:p>
        </p:txBody>
      </p:sp>
      <p:sp>
        <p:nvSpPr>
          <p:cNvPr id="12" name="Title 3">
            <a:extLst>
              <a:ext uri="{FF2B5EF4-FFF2-40B4-BE49-F238E27FC236}">
                <a16:creationId xmlns:a16="http://schemas.microsoft.com/office/drawing/2014/main" id="{8726E7C2-824D-476F-AB60-48F07549A05B}"/>
              </a:ext>
            </a:extLst>
          </p:cNvPr>
          <p:cNvSpPr txBox="1">
            <a:spLocks/>
          </p:cNvSpPr>
          <p:nvPr/>
        </p:nvSpPr>
        <p:spPr>
          <a:xfrm>
            <a:off x="804276" y="2592280"/>
            <a:ext cx="5620721" cy="1046465"/>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fontAlgn="auto">
              <a:spcAft>
                <a:spcPts val="0"/>
              </a:spcAft>
            </a:pPr>
            <a:r>
              <a:rPr lang="en-US" sz="3600" dirty="0">
                <a:effectLst/>
                <a:latin typeface="+mn-lt"/>
              </a:rPr>
              <a:t>Hypothesis Testing</a:t>
            </a:r>
          </a:p>
        </p:txBody>
      </p:sp>
      <p:pic>
        <p:nvPicPr>
          <p:cNvPr id="6" name="Picture 5">
            <a:extLst>
              <a:ext uri="{FF2B5EF4-FFF2-40B4-BE49-F238E27FC236}">
                <a16:creationId xmlns:a16="http://schemas.microsoft.com/office/drawing/2014/main" id="{D3360CCA-2A35-4C9F-841C-21DC74E1D26E}"/>
              </a:ext>
            </a:extLst>
          </p:cNvPr>
          <p:cNvPicPr>
            <a:picLocks noChangeAspect="1"/>
          </p:cNvPicPr>
          <p:nvPr/>
        </p:nvPicPr>
        <p:blipFill rotWithShape="1">
          <a:blip r:embed="rId3"/>
          <a:srcRect t="4160" r="12669" b="4931"/>
          <a:stretch/>
        </p:blipFill>
        <p:spPr>
          <a:xfrm>
            <a:off x="6979295" y="1063690"/>
            <a:ext cx="5178491" cy="4478694"/>
          </a:xfrm>
          <a:prstGeom prst="rect">
            <a:avLst/>
          </a:prstGeom>
        </p:spPr>
      </p:pic>
    </p:spTree>
    <p:extLst>
      <p:ext uri="{BB962C8B-B14F-4D97-AF65-F5344CB8AC3E}">
        <p14:creationId xmlns:p14="http://schemas.microsoft.com/office/powerpoint/2010/main" val="2491435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Null and Alternative Hypotheses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kern="0" dirty="0">
                <a:solidFill>
                  <a:srgbClr val="000000"/>
                </a:solidFill>
                <a:cs typeface="Arial" panose="020B0604020202020204" pitchFamily="34" charset="0"/>
              </a:rPr>
              <a:t>Null Hypothesis formulation</a:t>
            </a:r>
          </a:p>
          <a:p>
            <a:pPr marL="0" indent="0">
              <a:buNone/>
            </a:pPr>
            <a:endParaRPr lang="en-US" dirty="0">
              <a:solidFill>
                <a:srgbClr val="000000"/>
              </a:solidFill>
              <a:cs typeface="Arial" panose="020B0604020202020204" pitchFamily="34" charset="0"/>
            </a:endParaRPr>
          </a:p>
          <a:p>
            <a:pPr lvl="1"/>
            <a:r>
              <a:rPr lang="en-US" dirty="0">
                <a:solidFill>
                  <a:srgbClr val="000000"/>
                </a:solidFill>
                <a:cs typeface="Arial" panose="020B0604020202020204" pitchFamily="34" charset="0"/>
              </a:rPr>
              <a:t>We might begin with a belief or assumption that a statement about the value of a population parameter is true.</a:t>
            </a:r>
          </a:p>
          <a:p>
            <a:pPr lvl="1"/>
            <a:r>
              <a:rPr lang="en-US" dirty="0">
                <a:solidFill>
                  <a:srgbClr val="000000"/>
                </a:solidFill>
                <a:cs typeface="Arial" panose="020B0604020202020204" pitchFamily="34" charset="0"/>
              </a:rPr>
              <a:t>We then using a hypothesis test to challenge the assumption and determine if there is statistical evidence to conclude that the assumption is incorrect.</a:t>
            </a:r>
          </a:p>
          <a:p>
            <a:pPr lvl="1"/>
            <a:r>
              <a:rPr lang="en-US" dirty="0">
                <a:solidFill>
                  <a:srgbClr val="000000"/>
                </a:solidFill>
                <a:cs typeface="Arial" panose="020B0604020202020204" pitchFamily="34" charset="0"/>
              </a:rPr>
              <a:t>In these situations, it is helpful to develop the null hypothesis first.</a:t>
            </a:r>
          </a:p>
          <a:p>
            <a:pPr marL="457200" lvl="1" indent="0">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10</a:t>
            </a:fld>
            <a:endParaRPr lang="en-US"/>
          </a:p>
        </p:txBody>
      </p:sp>
    </p:spTree>
    <p:extLst>
      <p:ext uri="{BB962C8B-B14F-4D97-AF65-F5344CB8AC3E}">
        <p14:creationId xmlns:p14="http://schemas.microsoft.com/office/powerpoint/2010/main" val="61650360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Null and Alternative Hypotheses</a:t>
            </a:r>
            <a:endParaRPr lang="en-IN" dirty="0"/>
          </a:p>
        </p:txBody>
      </p:sp>
      <p:sp>
        <p:nvSpPr>
          <p:cNvPr id="3" name="Content Placeholder 2"/>
          <p:cNvSpPr>
            <a:spLocks noGrp="1"/>
          </p:cNvSpPr>
          <p:nvPr>
            <p:ph idx="1"/>
          </p:nvPr>
        </p:nvSpPr>
        <p:spPr/>
        <p:txBody>
          <a:bodyPr>
            <a:normAutofit/>
          </a:bodyPr>
          <a:lstStyle/>
          <a:p>
            <a:r>
              <a:rPr lang="en-US" kern="0" dirty="0">
                <a:solidFill>
                  <a:srgbClr val="000000"/>
                </a:solidFill>
                <a:cs typeface="Arial" panose="020B0604020202020204" pitchFamily="34" charset="0"/>
              </a:rPr>
              <a:t>Null Hypothesis as an Assumption to be Challenged</a:t>
            </a:r>
          </a:p>
          <a:p>
            <a:pPr marL="0" indent="0">
              <a:buSzPct val="100000"/>
              <a:buNone/>
            </a:pPr>
            <a:r>
              <a:rPr lang="en-US" b="1" u="sng" dirty="0">
                <a:solidFill>
                  <a:srgbClr val="000000"/>
                </a:solidFill>
                <a:cs typeface="Arial" panose="020B0604020202020204" pitchFamily="34" charset="0"/>
              </a:rPr>
              <a:t>Example:</a:t>
            </a:r>
            <a:r>
              <a:rPr lang="en-US" dirty="0">
                <a:solidFill>
                  <a:srgbClr val="000000"/>
                </a:solidFill>
                <a:cs typeface="Arial" panose="020B0604020202020204" pitchFamily="34" charset="0"/>
              </a:rPr>
              <a:t>  </a:t>
            </a:r>
          </a:p>
          <a:p>
            <a:pPr marL="0" indent="0">
              <a:buSzPct val="100000"/>
              <a:buNone/>
            </a:pPr>
            <a:r>
              <a:rPr lang="en-US" dirty="0">
                <a:solidFill>
                  <a:srgbClr val="000000"/>
                </a:solidFill>
                <a:cs typeface="Arial" panose="020B0604020202020204" pitchFamily="34" charset="0"/>
              </a:rPr>
              <a:t>The label on a soft drink bottle states that it contains 67.6 fluid ounces.</a:t>
            </a:r>
          </a:p>
          <a:p>
            <a:pPr marL="1371600" lvl="3" indent="0">
              <a:buSzPct val="100000"/>
              <a:buNone/>
            </a:pPr>
            <a:r>
              <a:rPr lang="en-US" dirty="0">
                <a:solidFill>
                  <a:srgbClr val="000000"/>
                </a:solidFill>
                <a:cs typeface="Arial" panose="020B0604020202020204" pitchFamily="34" charset="0"/>
              </a:rPr>
              <a:t>  </a:t>
            </a:r>
          </a:p>
          <a:p>
            <a:pPr lvl="3">
              <a:buSzPct val="100000"/>
              <a:buFont typeface="Wingdings" panose="05000000000000000000" pitchFamily="2" charset="2"/>
              <a:buChar char="ü"/>
            </a:pPr>
            <a:r>
              <a:rPr lang="en-US" dirty="0">
                <a:solidFill>
                  <a:srgbClr val="000000"/>
                </a:solidFill>
                <a:cs typeface="Arial" panose="020B0604020202020204" pitchFamily="34" charset="0"/>
              </a:rPr>
              <a:t> Null Hypothesis:  </a:t>
            </a:r>
          </a:p>
          <a:p>
            <a:pPr marL="2286000" lvl="5" indent="0">
              <a:buSzPct val="100000"/>
              <a:buNone/>
            </a:pPr>
            <a:r>
              <a:rPr lang="en-US" sz="2800" dirty="0">
                <a:solidFill>
                  <a:srgbClr val="000000"/>
                </a:solidFill>
                <a:cs typeface="Arial" panose="020B0604020202020204" pitchFamily="34" charset="0"/>
              </a:rPr>
              <a:t>	The label is correct.   </a:t>
            </a:r>
            <a:r>
              <a:rPr lang="en-US" sz="2800" i="1" dirty="0">
                <a:solidFill>
                  <a:srgbClr val="000000"/>
                </a:solidFill>
                <a:latin typeface="Symbol" panose="05050102010706020507" pitchFamily="18" charset="2"/>
                <a:cs typeface="Arial" panose="020B0604020202020204" pitchFamily="34" charset="0"/>
              </a:rPr>
              <a:t>m</a:t>
            </a:r>
            <a:r>
              <a:rPr lang="en-US" sz="2800" dirty="0">
                <a:solidFill>
                  <a:srgbClr val="000000"/>
                </a:solidFill>
                <a:cs typeface="Arial" panose="020B0604020202020204" pitchFamily="34" charset="0"/>
              </a:rPr>
              <a:t> </a:t>
            </a:r>
            <a:r>
              <a:rPr lang="en-US" sz="2800" u="sng" dirty="0">
                <a:solidFill>
                  <a:srgbClr val="000000"/>
                </a:solidFill>
                <a:cs typeface="Arial" panose="020B0604020202020204" pitchFamily="34" charset="0"/>
              </a:rPr>
              <a:t>&gt;</a:t>
            </a:r>
            <a:r>
              <a:rPr lang="en-US" sz="2800" dirty="0">
                <a:solidFill>
                  <a:srgbClr val="000000"/>
                </a:solidFill>
                <a:cs typeface="Arial" panose="020B0604020202020204" pitchFamily="34" charset="0"/>
              </a:rPr>
              <a:t> 67.6 ounces.</a:t>
            </a:r>
          </a:p>
          <a:p>
            <a:pPr marL="2286000" lvl="5" indent="0">
              <a:buSzPct val="100000"/>
              <a:buNone/>
            </a:pPr>
            <a:endParaRPr lang="en-US" sz="2800" dirty="0">
              <a:solidFill>
                <a:srgbClr val="000000"/>
              </a:solidFill>
              <a:cs typeface="Arial" panose="020B0604020202020204" pitchFamily="34" charset="0"/>
            </a:endParaRPr>
          </a:p>
          <a:p>
            <a:pPr lvl="3">
              <a:buSzPct val="100000"/>
              <a:buFont typeface="Wingdings" panose="05000000000000000000" pitchFamily="2" charset="2"/>
              <a:buChar char="ü"/>
            </a:pPr>
            <a:r>
              <a:rPr lang="en-US" dirty="0">
                <a:solidFill>
                  <a:srgbClr val="000000"/>
                </a:solidFill>
                <a:cs typeface="Arial" panose="020B0604020202020204" pitchFamily="34" charset="0"/>
              </a:rPr>
              <a:t> Alternative Hypothesis:  </a:t>
            </a:r>
          </a:p>
          <a:p>
            <a:pPr marL="1828800" lvl="4" indent="0">
              <a:buSzPct val="100000"/>
              <a:buNone/>
            </a:pPr>
            <a:r>
              <a:rPr lang="en-US" dirty="0">
                <a:solidFill>
                  <a:srgbClr val="000000"/>
                </a:solidFill>
                <a:cs typeface="Arial" panose="020B0604020202020204" pitchFamily="34" charset="0"/>
              </a:rPr>
              <a:t>	The label is incorrect.   </a:t>
            </a:r>
            <a:r>
              <a:rPr lang="en-US" i="1" dirty="0">
                <a:solidFill>
                  <a:srgbClr val="000000"/>
                </a:solidFill>
                <a:latin typeface="Symbol" panose="05050102010706020507" pitchFamily="18" charset="2"/>
                <a:cs typeface="Arial" panose="020B0604020202020204" pitchFamily="34" charset="0"/>
              </a:rPr>
              <a:t>m</a:t>
            </a:r>
            <a:r>
              <a:rPr lang="en-US" dirty="0">
                <a:solidFill>
                  <a:srgbClr val="000000"/>
                </a:solidFill>
                <a:cs typeface="Arial" panose="020B0604020202020204" pitchFamily="34" charset="0"/>
              </a:rPr>
              <a:t> &lt; 67.6 ounces.</a:t>
            </a:r>
          </a:p>
          <a:p>
            <a:pPr marL="0" indent="0">
              <a:buSzPct val="100000"/>
              <a:buNone/>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11</a:t>
            </a:fld>
            <a:endParaRPr lang="en-US"/>
          </a:p>
        </p:txBody>
      </p:sp>
    </p:spTree>
    <p:extLst>
      <p:ext uri="{BB962C8B-B14F-4D97-AF65-F5344CB8AC3E}">
        <p14:creationId xmlns:p14="http://schemas.microsoft.com/office/powerpoint/2010/main" val="43445042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27" y="684471"/>
            <a:ext cx="10489585" cy="727075"/>
          </a:xfrm>
        </p:spPr>
        <p:txBody>
          <a:bodyPr>
            <a:normAutofit fontScale="90000"/>
          </a:bodyPr>
          <a:lstStyle/>
          <a:p>
            <a:r>
              <a:rPr lang="en-US" dirty="0">
                <a:cs typeface="Arial" panose="020B0604020202020204" pitchFamily="34" charset="0"/>
              </a:rPr>
              <a:t>Summary of Forms for Null and Alternative Hypotheses about a Population Mean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6127" y="1578454"/>
                <a:ext cx="10489585" cy="4572000"/>
              </a:xfrm>
            </p:spPr>
            <p:txBody>
              <a:bodyPr>
                <a:normAutofit fontScale="92500" lnSpcReduction="10000"/>
              </a:bodyPr>
              <a:lstStyle/>
              <a:p>
                <a:r>
                  <a:rPr lang="en-US" dirty="0">
                    <a:solidFill>
                      <a:srgbClr val="000000"/>
                    </a:solidFill>
                    <a:cs typeface="Arial" panose="020B0604020202020204" pitchFamily="34" charset="0"/>
                  </a:rPr>
                  <a:t>The </a:t>
                </a:r>
                <a:r>
                  <a:rPr lang="en-US" u="sng" dirty="0">
                    <a:solidFill>
                      <a:srgbClr val="000000"/>
                    </a:solidFill>
                    <a:cs typeface="Arial" panose="020B0604020202020204" pitchFamily="34" charset="0"/>
                  </a:rPr>
                  <a:t>equality</a:t>
                </a:r>
                <a:r>
                  <a:rPr lang="en-US" dirty="0">
                    <a:solidFill>
                      <a:srgbClr val="000000"/>
                    </a:solidFill>
                    <a:cs typeface="Arial" panose="020B0604020202020204" pitchFamily="34" charset="0"/>
                  </a:rPr>
                  <a:t> part of the hypotheses always appears in the null hypothesis.</a:t>
                </a:r>
              </a:p>
              <a:p>
                <a:r>
                  <a:rPr lang="en-US" dirty="0">
                    <a:solidFill>
                      <a:srgbClr val="000000"/>
                    </a:solidFill>
                    <a:cs typeface="Arial" panose="020B0604020202020204" pitchFamily="34" charset="0"/>
                  </a:rPr>
                  <a:t>In general, a hypothesis test about the value of a population mean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must take one of the following three forms (where </a:t>
                </a:r>
                <a:r>
                  <a:rPr lang="en-US" i="1"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is the hypothesized value of the population mean).</a:t>
                </a:r>
                <a:endParaRPr lang="en-IN" dirty="0"/>
              </a:p>
              <a:p>
                <a:pPr marL="0" indent="0" algn="ctr">
                  <a:buNone/>
                </a:pP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 </m:t>
                    </m:r>
                    <m:r>
                      <a:rPr lang="en-US" i="1">
                        <a:solidFill>
                          <a:srgbClr val="000000"/>
                        </a:solidFill>
                        <a:latin typeface="Cambria Math"/>
                        <a:ea typeface="Cambria Math"/>
                      </a:rPr>
                      <m:t>𝜇</m:t>
                    </m:r>
                    <m:r>
                      <a:rPr lang="en-US" i="1">
                        <a:solidFill>
                          <a:srgbClr val="000000"/>
                        </a:solidFill>
                        <a:latin typeface="Cambria Math"/>
                        <a:ea typeface="Cambria Math"/>
                      </a:rPr>
                      <m:t> </m:t>
                    </m:r>
                  </m:oMath>
                </a14:m>
                <a:r>
                  <a:rPr lang="en-US" dirty="0">
                    <a:solidFill>
                      <a:srgbClr val="000000"/>
                    </a:solidFill>
                    <a:ea typeface="Cambria Math"/>
                  </a:rPr>
                  <a: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𝜇</m:t>
                        </m:r>
                      </m:e>
                      <m:sub>
                        <m:r>
                          <a:rPr lang="en-US" i="1">
                            <a:solidFill>
                              <a:srgbClr val="000000"/>
                            </a:solidFill>
                            <a:latin typeface="Cambria Math"/>
                            <a:ea typeface="Cambria Math"/>
                          </a:rPr>
                          <m:t>0</m:t>
                        </m:r>
                      </m:sub>
                    </m:sSub>
                  </m:oMath>
                </a14:m>
                <a:r>
                  <a:rPr lang="en-US" dirty="0">
                    <a:solidFill>
                      <a:srgbClr val="000000"/>
                    </a:solidFill>
                  </a:rPr>
                  <a:t>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 </m:t>
                    </m:r>
                    <m:r>
                      <a:rPr lang="en-US" i="1">
                        <a:solidFill>
                          <a:srgbClr val="000000"/>
                        </a:solidFill>
                        <a:latin typeface="Cambria Math"/>
                        <a:ea typeface="Cambria Math"/>
                      </a:rPr>
                      <m:t>𝜇</m:t>
                    </m:r>
                    <m:r>
                      <a:rPr lang="en-US" i="1">
                        <a:solidFill>
                          <a:srgbClr val="000000"/>
                        </a:solidFill>
                        <a:latin typeface="Cambria Math"/>
                        <a:ea typeface="Cambria Math"/>
                      </a:rPr>
                      <m:t> </m:t>
                    </m:r>
                  </m:oMath>
                </a14:m>
                <a:r>
                  <a:rPr lang="en-US" dirty="0">
                    <a:solidFill>
                      <a:srgbClr val="000000"/>
                    </a:solidFill>
                    <a:ea typeface="Cambria Math"/>
                  </a:rPr>
                  <a: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𝜇</m:t>
                        </m:r>
                      </m:e>
                      <m:sub>
                        <m:r>
                          <a:rPr lang="en-US" i="1">
                            <a:solidFill>
                              <a:srgbClr val="000000"/>
                            </a:solidFill>
                            <a:latin typeface="Cambria Math"/>
                            <a:ea typeface="Cambria Math"/>
                          </a:rPr>
                          <m:t>0</m:t>
                        </m:r>
                      </m:sub>
                    </m:sSub>
                  </m:oMath>
                </a14:m>
                <a:r>
                  <a:rPr lang="en-US" dirty="0">
                    <a:solidFill>
                      <a:srgbClr val="000000"/>
                    </a:solidFill>
                  </a:rPr>
                  <a:t> 	</a:t>
                </a:r>
              </a:p>
              <a:p>
                <a:pPr marL="0" indent="0" algn="ctr">
                  <a:buNone/>
                </a:pPr>
                <a14:m>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 </m:t>
                    </m:r>
                    <m:r>
                      <a:rPr lang="en-US" i="1">
                        <a:solidFill>
                          <a:srgbClr val="000000"/>
                        </a:solidFill>
                        <a:latin typeface="Cambria Math"/>
                        <a:ea typeface="Cambria Math"/>
                      </a:rPr>
                      <m:t>𝜇</m:t>
                    </m:r>
                    <m:r>
                      <a:rPr lang="en-US" i="1">
                        <a:solidFill>
                          <a:srgbClr val="000000"/>
                        </a:solidFill>
                        <a:latin typeface="Cambria Math"/>
                        <a:ea typeface="Cambria Math"/>
                      </a:rPr>
                      <m:t> </m:t>
                    </m:r>
                  </m:oMath>
                </a14:m>
                <a:r>
                  <a:rPr lang="en-US" dirty="0">
                    <a:solidFill>
                      <a:srgbClr val="000000"/>
                    </a:solidFill>
                    <a:ea typeface="Cambria Math"/>
                  </a:rPr>
                  <a:t>&lt;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𝜇</m:t>
                        </m:r>
                      </m:e>
                      <m:sub>
                        <m:r>
                          <a:rPr lang="en-US" i="1">
                            <a:solidFill>
                              <a:srgbClr val="000000"/>
                            </a:solidFill>
                            <a:latin typeface="Cambria Math"/>
                            <a:ea typeface="Cambria Math"/>
                          </a:rPr>
                          <m:t>0</m:t>
                        </m:r>
                      </m:sub>
                    </m:sSub>
                  </m:oMath>
                </a14:m>
                <a:r>
                  <a:rPr lang="en-US" dirty="0">
                    <a:solidFill>
                      <a:srgbClr val="000000"/>
                    </a:solidFill>
                  </a:rPr>
                  <a:t>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 </m:t>
                    </m:r>
                    <m:r>
                      <a:rPr lang="en-US" i="1">
                        <a:solidFill>
                          <a:srgbClr val="000000"/>
                        </a:solidFill>
                        <a:latin typeface="Cambria Math"/>
                        <a:ea typeface="Cambria Math"/>
                      </a:rPr>
                      <m:t>𝜇</m:t>
                    </m:r>
                    <m:r>
                      <a:rPr lang="en-US" i="1">
                        <a:solidFill>
                          <a:srgbClr val="000000"/>
                        </a:solidFill>
                        <a:latin typeface="Cambria Math"/>
                        <a:ea typeface="Cambria Math"/>
                      </a:rPr>
                      <m:t> </m:t>
                    </m:r>
                  </m:oMath>
                </a14:m>
                <a:r>
                  <a:rPr lang="en-US" dirty="0">
                    <a:solidFill>
                      <a:srgbClr val="000000"/>
                    </a:solidFill>
                    <a:ea typeface="Cambria Math"/>
                  </a:rPr>
                  <a:t>&gt;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𝜇</m:t>
                        </m:r>
                      </m:e>
                      <m:sub>
                        <m:r>
                          <a:rPr lang="en-US" i="1">
                            <a:solidFill>
                              <a:srgbClr val="000000"/>
                            </a:solidFill>
                            <a:latin typeface="Cambria Math"/>
                            <a:ea typeface="Cambria Math"/>
                          </a:rPr>
                          <m:t>0</m:t>
                        </m:r>
                      </m:sub>
                    </m:sSub>
                  </m:oMath>
                </a14:m>
                <a:r>
                  <a:rPr lang="en-US" dirty="0">
                    <a:solidFill>
                      <a:srgbClr val="000000"/>
                    </a:solidFill>
                  </a:rPr>
                  <a:t>	</a:t>
                </a:r>
              </a:p>
              <a:p>
                <a:pPr marL="0" indent="0" algn="ctr">
                  <a:buNone/>
                </a:pPr>
                <a:r>
                  <a:rPr lang="en-US" dirty="0">
                    <a:solidFill>
                      <a:srgbClr val="000000"/>
                    </a:solidFill>
                    <a:cs typeface="Arial" panose="020B0604020202020204" pitchFamily="34" charset="0"/>
                  </a:rPr>
                  <a:t>One-tailed (lower-tail)	One-tailed (upper-tail)</a:t>
                </a:r>
              </a:p>
              <a:p>
                <a:pPr marL="0" indent="0" algn="ctr">
                  <a:buNone/>
                </a:pPr>
                <a:endParaRPr lang="en-US" dirty="0">
                  <a:solidFill>
                    <a:srgbClr val="000000"/>
                  </a:solidFill>
                  <a:cs typeface="Arial" panose="020B0604020202020204" pitchFamily="34" charset="0"/>
                </a:endParaRPr>
              </a:p>
              <a:p>
                <a:pPr marL="2514600" lvl="6" indent="0">
                  <a:spcBef>
                    <a:spcPct val="20000"/>
                  </a:spcBef>
                  <a:buSzPct val="100000"/>
                  <a:buNone/>
                </a:pPr>
                <a14:m>
                  <m:oMath xmlns:m="http://schemas.openxmlformats.org/officeDocument/2006/math">
                    <m:sSub>
                      <m:sSubPr>
                        <m:ctrlPr>
                          <a:rPr lang="en-US" sz="3000" i="1">
                            <a:solidFill>
                              <a:srgbClr val="000000"/>
                            </a:solidFill>
                            <a:latin typeface="Cambria Math" panose="02040503050406030204" pitchFamily="18" charset="0"/>
                          </a:rPr>
                        </m:ctrlPr>
                      </m:sSubPr>
                      <m:e>
                        <m:r>
                          <a:rPr lang="en-US" sz="3000" i="1">
                            <a:solidFill>
                              <a:srgbClr val="000000"/>
                            </a:solidFill>
                            <a:latin typeface="Cambria Math" panose="02040503050406030204" pitchFamily="18" charset="0"/>
                          </a:rPr>
                          <m:t>𝐻</m:t>
                        </m:r>
                      </m:e>
                      <m:sub>
                        <m:r>
                          <a:rPr lang="en-US" sz="3000" i="1">
                            <a:solidFill>
                              <a:srgbClr val="000000"/>
                            </a:solidFill>
                            <a:latin typeface="Cambria Math" panose="02040503050406030204" pitchFamily="18" charset="0"/>
                          </a:rPr>
                          <m:t>0</m:t>
                        </m:r>
                      </m:sub>
                    </m:sSub>
                    <m:r>
                      <a:rPr lang="en-US" sz="3000" i="1">
                        <a:solidFill>
                          <a:srgbClr val="000000"/>
                        </a:solidFill>
                        <a:latin typeface="Cambria Math" panose="02040503050406030204" pitchFamily="18" charset="0"/>
                      </a:rPr>
                      <m:t>: </m:t>
                    </m:r>
                    <m:r>
                      <a:rPr lang="en-US" sz="3000" i="1">
                        <a:solidFill>
                          <a:srgbClr val="000000"/>
                        </a:solidFill>
                        <a:latin typeface="Cambria Math" panose="02040503050406030204" pitchFamily="18" charset="0"/>
                        <a:ea typeface="Cambria Math"/>
                      </a:rPr>
                      <m:t>𝜇</m:t>
                    </m:r>
                    <m:r>
                      <a:rPr lang="en-US" sz="3000" i="1">
                        <a:solidFill>
                          <a:srgbClr val="000000"/>
                        </a:solidFill>
                        <a:latin typeface="Cambria Math" panose="02040503050406030204" pitchFamily="18" charset="0"/>
                        <a:ea typeface="Cambria Math"/>
                      </a:rPr>
                      <m:t> </m:t>
                    </m:r>
                  </m:oMath>
                </a14:m>
                <a:r>
                  <a:rPr lang="en-US" sz="3000" dirty="0">
                    <a:solidFill>
                      <a:srgbClr val="000000"/>
                    </a:solidFill>
                    <a:ea typeface="Cambria Math"/>
                  </a:rPr>
                  <a:t>=</a:t>
                </a:r>
                <a14:m>
                  <m:oMath xmlns:m="http://schemas.openxmlformats.org/officeDocument/2006/math">
                    <m:r>
                      <a:rPr lang="en-US" sz="3000" i="1">
                        <a:solidFill>
                          <a:srgbClr val="000000"/>
                        </a:solidFill>
                        <a:latin typeface="Cambria Math" panose="02040503050406030204" pitchFamily="18" charset="0"/>
                        <a:ea typeface="Cambria Math"/>
                      </a:rPr>
                      <m:t> </m:t>
                    </m:r>
                    <m:sSub>
                      <m:sSubPr>
                        <m:ctrlPr>
                          <a:rPr lang="en-US" sz="3000" i="1">
                            <a:solidFill>
                              <a:srgbClr val="000000"/>
                            </a:solidFill>
                            <a:latin typeface="Cambria Math" panose="02040503050406030204" pitchFamily="18" charset="0"/>
                            <a:ea typeface="Cambria Math"/>
                          </a:rPr>
                        </m:ctrlPr>
                      </m:sSubPr>
                      <m:e>
                        <m:r>
                          <a:rPr lang="en-US" sz="3000" i="1">
                            <a:solidFill>
                              <a:srgbClr val="000000"/>
                            </a:solidFill>
                            <a:latin typeface="Cambria Math" panose="02040503050406030204" pitchFamily="18" charset="0"/>
                            <a:ea typeface="Cambria Math"/>
                          </a:rPr>
                          <m:t>𝜇</m:t>
                        </m:r>
                      </m:e>
                      <m:sub>
                        <m:r>
                          <a:rPr lang="en-US" sz="3000" i="1">
                            <a:solidFill>
                              <a:srgbClr val="000000"/>
                            </a:solidFill>
                            <a:latin typeface="Cambria Math" panose="02040503050406030204" pitchFamily="18" charset="0"/>
                            <a:ea typeface="Cambria Math"/>
                          </a:rPr>
                          <m:t>0</m:t>
                        </m:r>
                      </m:sub>
                    </m:sSub>
                  </m:oMath>
                </a14:m>
                <a:endParaRPr lang="en-IN" sz="3000" dirty="0">
                  <a:solidFill>
                    <a:srgbClr val="000000"/>
                  </a:solidFill>
                  <a:ea typeface="Cambria Math"/>
                </a:endParaRPr>
              </a:p>
              <a:p>
                <a:pPr marL="2514600" lvl="6" indent="0">
                  <a:spcBef>
                    <a:spcPct val="20000"/>
                  </a:spcBef>
                  <a:buSzPct val="100000"/>
                  <a:buNone/>
                </a:pPr>
                <a14:m>
                  <m:oMath xmlns:m="http://schemas.openxmlformats.org/officeDocument/2006/math">
                    <m:sSub>
                      <m:sSubPr>
                        <m:ctrlPr>
                          <a:rPr lang="en-US" sz="3000" i="1">
                            <a:solidFill>
                              <a:srgbClr val="000000"/>
                            </a:solidFill>
                            <a:latin typeface="Cambria Math" panose="02040503050406030204" pitchFamily="18" charset="0"/>
                          </a:rPr>
                        </m:ctrlPr>
                      </m:sSubPr>
                      <m:e>
                        <m:r>
                          <a:rPr lang="en-US" sz="3000" i="1">
                            <a:solidFill>
                              <a:srgbClr val="000000"/>
                            </a:solidFill>
                            <a:latin typeface="Cambria Math" panose="02040503050406030204" pitchFamily="18" charset="0"/>
                          </a:rPr>
                          <m:t>𝐻</m:t>
                        </m:r>
                      </m:e>
                      <m:sub>
                        <m:r>
                          <a:rPr lang="en-US" sz="3000" i="1">
                            <a:solidFill>
                              <a:srgbClr val="000000"/>
                            </a:solidFill>
                            <a:latin typeface="Cambria Math" panose="02040503050406030204" pitchFamily="18" charset="0"/>
                          </a:rPr>
                          <m:t>𝑎</m:t>
                        </m:r>
                      </m:sub>
                    </m:sSub>
                    <m:r>
                      <a:rPr lang="en-US" sz="3000" i="1">
                        <a:solidFill>
                          <a:srgbClr val="000000"/>
                        </a:solidFill>
                        <a:latin typeface="Cambria Math" panose="02040503050406030204" pitchFamily="18" charset="0"/>
                      </a:rPr>
                      <m:t>: </m:t>
                    </m:r>
                    <m:r>
                      <a:rPr lang="en-US" sz="3000" i="1">
                        <a:solidFill>
                          <a:srgbClr val="000000"/>
                        </a:solidFill>
                        <a:latin typeface="Cambria Math" panose="02040503050406030204" pitchFamily="18" charset="0"/>
                        <a:ea typeface="Cambria Math"/>
                      </a:rPr>
                      <m:t>𝜇</m:t>
                    </m:r>
                    <m:r>
                      <a:rPr lang="en-US" sz="3000" i="1">
                        <a:solidFill>
                          <a:srgbClr val="000000"/>
                        </a:solidFill>
                        <a:latin typeface="Cambria Math" panose="02040503050406030204" pitchFamily="18" charset="0"/>
                        <a:ea typeface="Cambria Math"/>
                      </a:rPr>
                      <m:t> </m:t>
                    </m:r>
                  </m:oMath>
                </a14:m>
                <a:r>
                  <a:rPr lang="en-US" sz="3000" dirty="0">
                    <a:solidFill>
                      <a:srgbClr val="000000"/>
                    </a:solidFill>
                    <a:ea typeface="Cambria Math"/>
                  </a:rPr>
                  <a:t>≠</a:t>
                </a:r>
                <a14:m>
                  <m:oMath xmlns:m="http://schemas.openxmlformats.org/officeDocument/2006/math">
                    <m:r>
                      <a:rPr lang="en-US" sz="3000" i="1">
                        <a:solidFill>
                          <a:srgbClr val="000000"/>
                        </a:solidFill>
                        <a:latin typeface="Cambria Math" panose="02040503050406030204" pitchFamily="18" charset="0"/>
                        <a:ea typeface="Cambria Math"/>
                      </a:rPr>
                      <m:t> </m:t>
                    </m:r>
                    <m:sSub>
                      <m:sSubPr>
                        <m:ctrlPr>
                          <a:rPr lang="en-US" sz="3000" i="1">
                            <a:solidFill>
                              <a:srgbClr val="000000"/>
                            </a:solidFill>
                            <a:latin typeface="Cambria Math" panose="02040503050406030204" pitchFamily="18" charset="0"/>
                            <a:ea typeface="Cambria Math"/>
                          </a:rPr>
                        </m:ctrlPr>
                      </m:sSubPr>
                      <m:e>
                        <m:r>
                          <a:rPr lang="en-US" sz="3000" i="1">
                            <a:solidFill>
                              <a:srgbClr val="000000"/>
                            </a:solidFill>
                            <a:latin typeface="Cambria Math" panose="02040503050406030204" pitchFamily="18" charset="0"/>
                            <a:ea typeface="Cambria Math"/>
                          </a:rPr>
                          <m:t>𝜇</m:t>
                        </m:r>
                      </m:e>
                      <m:sub>
                        <m:r>
                          <a:rPr lang="en-US" sz="3000" i="1">
                            <a:solidFill>
                              <a:srgbClr val="000000"/>
                            </a:solidFill>
                            <a:latin typeface="Cambria Math" panose="02040503050406030204" pitchFamily="18" charset="0"/>
                            <a:ea typeface="Cambria Math"/>
                          </a:rPr>
                          <m:t>0</m:t>
                        </m:r>
                      </m:sub>
                    </m:sSub>
                  </m:oMath>
                </a14:m>
                <a:r>
                  <a:rPr lang="en-US" sz="3000" dirty="0">
                    <a:solidFill>
                      <a:srgbClr val="000000"/>
                    </a:solidFill>
                    <a:cs typeface="Arial" panose="020B0604020202020204" pitchFamily="34" charset="0"/>
                  </a:rPr>
                  <a:t> 	Two-tailed test</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6127" y="1578454"/>
                <a:ext cx="10489585" cy="4572000"/>
              </a:xfrm>
              <a:blipFill>
                <a:blip r:embed="rId2"/>
                <a:stretch>
                  <a:fillRect l="-872" t="-2667" r="-1104" b="-9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12</a:t>
            </a:fld>
            <a:endParaRPr lang="en-US"/>
          </a:p>
        </p:txBody>
      </p:sp>
    </p:spTree>
    <p:extLst>
      <p:ext uri="{BB962C8B-B14F-4D97-AF65-F5344CB8AC3E}">
        <p14:creationId xmlns:p14="http://schemas.microsoft.com/office/powerpoint/2010/main" val="3783063470"/>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and Alternative Hypotheses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u="sng" dirty="0"/>
              <a:t>Example:</a:t>
            </a:r>
            <a:r>
              <a:rPr lang="en-US" b="1" dirty="0"/>
              <a:t> </a:t>
            </a:r>
            <a:r>
              <a:rPr lang="en-US" dirty="0"/>
              <a:t>Metro EMS</a:t>
            </a:r>
          </a:p>
          <a:p>
            <a:pPr marL="0" indent="0">
              <a:buNone/>
            </a:pPr>
            <a:endParaRPr lang="en-US" dirty="0"/>
          </a:p>
          <a:p>
            <a:pPr>
              <a:lnSpc>
                <a:spcPct val="80000"/>
              </a:lnSpc>
              <a:spcBef>
                <a:spcPct val="20000"/>
              </a:spcBef>
              <a:buClr>
                <a:srgbClr val="66FFFF"/>
              </a:buClr>
              <a:buSzPct val="75000"/>
              <a:buNone/>
            </a:pPr>
            <a:r>
              <a:rPr lang="en-US" dirty="0">
                <a:solidFill>
                  <a:srgbClr val="000000"/>
                </a:solidFill>
                <a:cs typeface="Arial" panose="020B0604020202020204" pitchFamily="34" charset="0"/>
              </a:rPr>
              <a:t>	A major west coast city hospital provides one of the most comprehensive emergency medical services in the world. Operating in a multiple hospital system with approximately 20 mobile medical units, the service goal is to respond to medical emergencies with a mean time of 12 minutes or less.</a:t>
            </a:r>
          </a:p>
          <a:p>
            <a:pPr indent="0">
              <a:lnSpc>
                <a:spcPct val="80000"/>
              </a:lnSpc>
              <a:spcBef>
                <a:spcPct val="20000"/>
              </a:spcBef>
              <a:buClr>
                <a:srgbClr val="66FFFF"/>
              </a:buClr>
              <a:buSzPct val="75000"/>
              <a:buNone/>
            </a:pPr>
            <a:r>
              <a:rPr lang="en-US" dirty="0">
                <a:solidFill>
                  <a:srgbClr val="000000"/>
                </a:solidFill>
                <a:cs typeface="Arial" panose="020B0604020202020204" pitchFamily="34" charset="0"/>
              </a:rPr>
              <a:t>The director of medical services wants to formulate a hypothesis test that could use a sample of emergency response times to determine whether or not the service goal of 12 minutes or less is being achieved.</a:t>
            </a:r>
          </a:p>
          <a:p>
            <a:pPr marL="0" indent="0">
              <a:buNone/>
            </a:pPr>
            <a:r>
              <a:rPr lang="en-US" dirty="0"/>
              <a:t>	</a:t>
            </a:r>
          </a:p>
          <a:p>
            <a:pPr marL="0" indent="0">
              <a:buNone/>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13</a:t>
            </a:fld>
            <a:endParaRPr lang="en-US"/>
          </a:p>
        </p:txBody>
      </p:sp>
    </p:spTree>
    <p:extLst>
      <p:ext uri="{BB962C8B-B14F-4D97-AF65-F5344CB8AC3E}">
        <p14:creationId xmlns:p14="http://schemas.microsoft.com/office/powerpoint/2010/main" val="317084192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t>Null and Alternative Hypotheses</a:t>
            </a:r>
            <a:endParaRPr lang="en-IN" dirty="0"/>
          </a:p>
        </p:txBody>
      </p:sp>
      <p:sp>
        <p:nvSpPr>
          <p:cNvPr id="3" name="Content Placeholder 2"/>
          <p:cNvSpPr>
            <a:spLocks noGrp="1"/>
          </p:cNvSpPr>
          <p:nvPr>
            <p:ph idx="1"/>
          </p:nvPr>
        </p:nvSpPr>
        <p:spPr/>
        <p:txBody>
          <a:bodyPr/>
          <a:lstStyle/>
          <a:p>
            <a:endParaRPr lang="en-US" i="1" dirty="0">
              <a:solidFill>
                <a:srgbClr val="000000"/>
              </a:solidFill>
              <a:cs typeface="Arial" panose="020B0604020202020204" pitchFamily="34" charset="0"/>
            </a:endParaRPr>
          </a:p>
          <a:p>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12	The emergency service is meeting the response 				goal; no follow-up action is necessary.</a:t>
            </a:r>
          </a:p>
          <a:p>
            <a:r>
              <a:rPr lang="en-US" i="1" dirty="0">
                <a:solidFill>
                  <a:srgbClr val="000000"/>
                </a:solidFill>
                <a:cs typeface="Arial" panose="020B0604020202020204" pitchFamily="34" charset="0"/>
              </a:rPr>
              <a:t>H</a:t>
            </a:r>
            <a:r>
              <a:rPr lang="en-US" sz="3200"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&gt; 12	The emergency service is not meeting the response 			goal; appropriate follow-up action is necessary.</a:t>
            </a:r>
          </a:p>
          <a:p>
            <a:endParaRPr lang="en-US" dirty="0">
              <a:solidFill>
                <a:srgbClr val="000000"/>
              </a:solidFill>
              <a:cs typeface="Arial" panose="020B0604020202020204" pitchFamily="34" charset="0"/>
            </a:endParaRPr>
          </a:p>
          <a:p>
            <a:pPr algn="ctr">
              <a:spcBef>
                <a:spcPct val="20000"/>
              </a:spcBef>
              <a:buClr>
                <a:srgbClr val="66FFFF"/>
              </a:buClr>
              <a:buSzPct val="75000"/>
              <a:buNone/>
            </a:pPr>
            <a:r>
              <a:rPr lang="en-US" dirty="0">
                <a:solidFill>
                  <a:srgbClr val="000000"/>
                </a:solidFill>
                <a:cs typeface="Arial" panose="020B0604020202020204" pitchFamily="34" charset="0"/>
              </a:rPr>
              <a:t>where: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 mean response time for the population</a:t>
            </a:r>
          </a:p>
          <a:p>
            <a:pPr>
              <a:spcBef>
                <a:spcPct val="20000"/>
              </a:spcBef>
              <a:buClr>
                <a:srgbClr val="66FFFF"/>
              </a:buClr>
              <a:buSzPct val="75000"/>
              <a:buNone/>
            </a:pPr>
            <a:r>
              <a:rPr lang="en-US" dirty="0">
                <a:solidFill>
                  <a:srgbClr val="000000"/>
                </a:solidFill>
                <a:cs typeface="Arial" panose="020B0604020202020204" pitchFamily="34" charset="0"/>
              </a:rPr>
              <a:t>	         		      of medical emergency requests</a:t>
            </a:r>
          </a:p>
          <a:p>
            <a:pPr marL="0" indent="0" algn="ctr">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14</a:t>
            </a:fld>
            <a:endParaRPr lang="en-US"/>
          </a:p>
        </p:txBody>
      </p:sp>
    </p:spTree>
    <p:extLst>
      <p:ext uri="{BB962C8B-B14F-4D97-AF65-F5344CB8AC3E}">
        <p14:creationId xmlns:p14="http://schemas.microsoft.com/office/powerpoint/2010/main" val="2043987472"/>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a:t>Question for Practice: Null and Alternative Hypotheses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solidFill>
                  <a:srgbClr val="000000"/>
                </a:solidFill>
                <a:cs typeface="Arial" panose="020B0604020202020204" pitchFamily="34" charset="0"/>
              </a:rPr>
              <a:t>A production line operation is designed to fill cartons with laundry detergent to a mean weight of 32 ounces. A sample of cartons is periodically selected and weighed to determine whether underfilling or overfilling is occurring. If the sample data lead to a conclusion of underfilling or overfilling, the production line will be shut down and adjusted to obtain proper filling.</a:t>
            </a:r>
          </a:p>
          <a:p>
            <a:pPr marL="514350" indent="-514350" algn="just">
              <a:buFont typeface="+mj-lt"/>
              <a:buAutoNum type="alphaLcPeriod"/>
            </a:pPr>
            <a:r>
              <a:rPr lang="en-IN" sz="2600" dirty="0">
                <a:solidFill>
                  <a:srgbClr val="000000"/>
                </a:solidFill>
                <a:cs typeface="Arial" panose="020B0604020202020204" pitchFamily="34" charset="0"/>
              </a:rPr>
              <a:t>Formulate the null and alternative hypotheses that will help in deciding whether to shut down and adjust the production line.</a:t>
            </a:r>
          </a:p>
          <a:p>
            <a:pPr marL="514350" indent="-514350" algn="just">
              <a:buFont typeface="+mj-lt"/>
              <a:buAutoNum type="alphaLcPeriod"/>
            </a:pPr>
            <a:r>
              <a:rPr lang="en-IN" sz="2600" dirty="0">
                <a:solidFill>
                  <a:srgbClr val="000000"/>
                </a:solidFill>
                <a:cs typeface="Arial" panose="020B0604020202020204" pitchFamily="34" charset="0"/>
              </a:rPr>
              <a:t>Comment on the conclusion and the decision when h</a:t>
            </a:r>
            <a:r>
              <a:rPr lang="en-IN" sz="2600" baseline="-25000" dirty="0">
                <a:solidFill>
                  <a:srgbClr val="000000"/>
                </a:solidFill>
                <a:cs typeface="Arial" panose="020B0604020202020204" pitchFamily="34" charset="0"/>
              </a:rPr>
              <a:t>0</a:t>
            </a:r>
            <a:r>
              <a:rPr lang="en-IN" sz="2600" dirty="0">
                <a:solidFill>
                  <a:srgbClr val="000000"/>
                </a:solidFill>
                <a:cs typeface="Arial" panose="020B0604020202020204" pitchFamily="34" charset="0"/>
              </a:rPr>
              <a:t> cannot be rejected.</a:t>
            </a:r>
          </a:p>
          <a:p>
            <a:pPr marL="514350" indent="-514350" algn="just">
              <a:buFont typeface="+mj-lt"/>
              <a:buAutoNum type="alphaLcPeriod"/>
            </a:pPr>
            <a:r>
              <a:rPr lang="en-IN" sz="2600" dirty="0">
                <a:solidFill>
                  <a:srgbClr val="000000"/>
                </a:solidFill>
                <a:cs typeface="Arial" panose="020B0604020202020204" pitchFamily="34" charset="0"/>
              </a:rPr>
              <a:t>Comment on the conclusion and the decision when h</a:t>
            </a:r>
            <a:r>
              <a:rPr lang="en-IN" sz="2600" baseline="-25000" dirty="0">
                <a:solidFill>
                  <a:srgbClr val="000000"/>
                </a:solidFill>
                <a:cs typeface="Arial" panose="020B0604020202020204" pitchFamily="34" charset="0"/>
              </a:rPr>
              <a:t>0</a:t>
            </a:r>
            <a:r>
              <a:rPr lang="en-IN" sz="2600" dirty="0">
                <a:solidFill>
                  <a:srgbClr val="000000"/>
                </a:solidFill>
                <a:cs typeface="Arial" panose="020B0604020202020204" pitchFamily="34" charset="0"/>
              </a:rPr>
              <a:t> can be rejected.</a:t>
            </a:r>
            <a:endParaRPr lang="en-US" sz="2600" dirty="0">
              <a:solidFill>
                <a:srgbClr val="000000"/>
              </a:solidFill>
              <a:cs typeface="Arial" panose="020B0604020202020204" pitchFamily="34" charset="0"/>
            </a:endParaRPr>
          </a:p>
          <a:p>
            <a:pPr algn="just"/>
            <a:endParaRPr lang="en-US" dirty="0">
              <a:solidFill>
                <a:srgbClr val="000000"/>
              </a:solidFill>
              <a:cs typeface="Arial" panose="020B0604020202020204" pitchFamily="34" charset="0"/>
            </a:endParaRPr>
          </a:p>
          <a:p>
            <a:pPr algn="just"/>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15</a:t>
            </a:fld>
            <a:endParaRPr lang="en-US"/>
          </a:p>
        </p:txBody>
      </p:sp>
    </p:spTree>
    <p:extLst>
      <p:ext uri="{BB962C8B-B14F-4D97-AF65-F5344CB8AC3E}">
        <p14:creationId xmlns:p14="http://schemas.microsoft.com/office/powerpoint/2010/main" val="2071067033"/>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a:t>Question for Practice: Null and Alternative Hypotheses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solidFill>
                  <a:srgbClr val="000000"/>
                </a:solidFill>
                <a:cs typeface="Arial" panose="020B0604020202020204" pitchFamily="34" charset="0"/>
              </a:rPr>
              <a:t>The manager of an automobile dealership is considering a new bonus plan designed to increase sales volume. Currently, the mean sales volume is 14 automobiles per month. The manager wants to conduct a research study to see whether the new bonus plan increases sales volume. To collect data on the plan, a sample of sales personnel will be allowed to sell under the new bonus plan for a one-month period.</a:t>
            </a:r>
          </a:p>
          <a:p>
            <a:pPr marL="0" indent="0" algn="just">
              <a:buNone/>
            </a:pPr>
            <a:r>
              <a:rPr lang="en-IN" dirty="0">
                <a:solidFill>
                  <a:srgbClr val="000000"/>
                </a:solidFill>
                <a:cs typeface="Arial" panose="020B0604020202020204" pitchFamily="34" charset="0"/>
              </a:rPr>
              <a:t>a. Develop the null and alternative hypotheses most appropriate for this situation.</a:t>
            </a:r>
          </a:p>
          <a:p>
            <a:pPr marL="0" indent="0" algn="just">
              <a:buNone/>
            </a:pPr>
            <a:r>
              <a:rPr lang="en-IN" dirty="0">
                <a:solidFill>
                  <a:srgbClr val="000000"/>
                </a:solidFill>
                <a:cs typeface="Arial" panose="020B0604020202020204" pitchFamily="34" charset="0"/>
              </a:rPr>
              <a:t>b. Comment on the conclusion when h</a:t>
            </a:r>
            <a:r>
              <a:rPr lang="en-IN" baseline="-25000" dirty="0">
                <a:solidFill>
                  <a:srgbClr val="000000"/>
                </a:solidFill>
                <a:cs typeface="Arial" panose="020B0604020202020204" pitchFamily="34" charset="0"/>
              </a:rPr>
              <a:t>0</a:t>
            </a:r>
            <a:r>
              <a:rPr lang="en-IN" dirty="0">
                <a:solidFill>
                  <a:srgbClr val="000000"/>
                </a:solidFill>
                <a:cs typeface="Arial" panose="020B0604020202020204" pitchFamily="34" charset="0"/>
              </a:rPr>
              <a:t> cannot be rejected.</a:t>
            </a:r>
          </a:p>
          <a:p>
            <a:pPr marL="0" indent="0" algn="just">
              <a:buNone/>
            </a:pPr>
            <a:r>
              <a:rPr lang="en-IN" dirty="0">
                <a:solidFill>
                  <a:srgbClr val="000000"/>
                </a:solidFill>
                <a:cs typeface="Arial" panose="020B0604020202020204" pitchFamily="34" charset="0"/>
              </a:rPr>
              <a:t>c. Comment on the conclusion when h</a:t>
            </a:r>
            <a:r>
              <a:rPr lang="en-IN" baseline="-25000" dirty="0">
                <a:solidFill>
                  <a:srgbClr val="000000"/>
                </a:solidFill>
                <a:cs typeface="Arial" panose="020B0604020202020204" pitchFamily="34" charset="0"/>
              </a:rPr>
              <a:t>0</a:t>
            </a:r>
            <a:r>
              <a:rPr lang="en-IN" dirty="0">
                <a:solidFill>
                  <a:srgbClr val="000000"/>
                </a:solidFill>
                <a:cs typeface="Arial" panose="020B0604020202020204" pitchFamily="34" charset="0"/>
              </a:rPr>
              <a:t> can be rejected.</a:t>
            </a:r>
            <a:endParaRPr lang="en-US" dirty="0">
              <a:solidFill>
                <a:srgbClr val="000000"/>
              </a:solidFill>
              <a:cs typeface="Arial" panose="020B0604020202020204" pitchFamily="34" charset="0"/>
            </a:endParaRPr>
          </a:p>
          <a:p>
            <a:pPr algn="just"/>
            <a:endParaRPr lang="en-US" dirty="0">
              <a:solidFill>
                <a:srgbClr val="000000"/>
              </a:solidFill>
              <a:cs typeface="Arial" panose="020B0604020202020204" pitchFamily="34" charset="0"/>
            </a:endParaRPr>
          </a:p>
          <a:p>
            <a:pPr algn="just"/>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16</a:t>
            </a:fld>
            <a:endParaRPr lang="en-US"/>
          </a:p>
        </p:txBody>
      </p:sp>
    </p:spTree>
    <p:extLst>
      <p:ext uri="{BB962C8B-B14F-4D97-AF65-F5344CB8AC3E}">
        <p14:creationId xmlns:p14="http://schemas.microsoft.com/office/powerpoint/2010/main" val="851403502"/>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kern="0" dirty="0"/>
              <a:t>Question for Practice: Null and Alternative Hypotheses</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a:solidFill>
                  <a:srgbClr val="000000"/>
                </a:solidFill>
                <a:cs typeface="Arial" panose="020B0604020202020204" pitchFamily="34" charset="0"/>
              </a:rPr>
              <a:t>Because of high production-changeover time and costs, a director of manufacturing must convince management that a proposed manufacturing method reduces costs before the new method can be implemented. The current production method operates with a mean cost of $220 per hour. A research study will measure the cost of the new method over a sample production period.</a:t>
            </a:r>
          </a:p>
          <a:p>
            <a:pPr marL="0" indent="0" algn="just">
              <a:buNone/>
            </a:pPr>
            <a:r>
              <a:rPr lang="en-IN" dirty="0">
                <a:solidFill>
                  <a:srgbClr val="000000"/>
                </a:solidFill>
                <a:cs typeface="Arial" panose="020B0604020202020204" pitchFamily="34" charset="0"/>
              </a:rPr>
              <a:t>a. Develop the null and alternative hypotheses most appropriate for this study.</a:t>
            </a:r>
          </a:p>
          <a:p>
            <a:pPr marL="0" indent="0" algn="just">
              <a:buNone/>
            </a:pPr>
            <a:r>
              <a:rPr lang="en-IN" dirty="0">
                <a:solidFill>
                  <a:srgbClr val="000000"/>
                </a:solidFill>
                <a:cs typeface="Arial" panose="020B0604020202020204" pitchFamily="34" charset="0"/>
              </a:rPr>
              <a:t>b. Comment on the conclusion when h</a:t>
            </a:r>
            <a:r>
              <a:rPr lang="en-IN" baseline="-25000" dirty="0">
                <a:solidFill>
                  <a:srgbClr val="000000"/>
                </a:solidFill>
                <a:cs typeface="Arial" panose="020B0604020202020204" pitchFamily="34" charset="0"/>
              </a:rPr>
              <a:t>0 </a:t>
            </a:r>
            <a:r>
              <a:rPr lang="en-IN" dirty="0">
                <a:solidFill>
                  <a:srgbClr val="000000"/>
                </a:solidFill>
                <a:cs typeface="Arial" panose="020B0604020202020204" pitchFamily="34" charset="0"/>
              </a:rPr>
              <a:t>cannot be rejected.</a:t>
            </a:r>
          </a:p>
          <a:p>
            <a:pPr marL="0" indent="0" algn="just">
              <a:buNone/>
            </a:pPr>
            <a:r>
              <a:rPr lang="en-IN" dirty="0">
                <a:solidFill>
                  <a:srgbClr val="000000"/>
                </a:solidFill>
                <a:cs typeface="Arial" panose="020B0604020202020204" pitchFamily="34" charset="0"/>
              </a:rPr>
              <a:t>c. Comment on the conclusion when h</a:t>
            </a:r>
            <a:r>
              <a:rPr lang="en-IN" baseline="-25000" dirty="0">
                <a:solidFill>
                  <a:srgbClr val="000000"/>
                </a:solidFill>
                <a:cs typeface="Arial" panose="020B0604020202020204" pitchFamily="34" charset="0"/>
              </a:rPr>
              <a:t>0</a:t>
            </a:r>
            <a:r>
              <a:rPr lang="en-IN" dirty="0">
                <a:solidFill>
                  <a:srgbClr val="000000"/>
                </a:solidFill>
                <a:cs typeface="Arial" panose="020B0604020202020204" pitchFamily="34" charset="0"/>
              </a:rPr>
              <a:t> can be rejected</a:t>
            </a:r>
            <a:endParaRPr lang="en-US" dirty="0">
              <a:solidFill>
                <a:srgbClr val="000000"/>
              </a:solidFill>
              <a:cs typeface="Arial" panose="020B0604020202020204" pitchFamily="34" charset="0"/>
            </a:endParaRPr>
          </a:p>
          <a:p>
            <a:pPr algn="just"/>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17</a:t>
            </a:fld>
            <a:endParaRPr lang="en-US"/>
          </a:p>
        </p:txBody>
      </p:sp>
    </p:spTree>
    <p:extLst>
      <p:ext uri="{BB962C8B-B14F-4D97-AF65-F5344CB8AC3E}">
        <p14:creationId xmlns:p14="http://schemas.microsoft.com/office/powerpoint/2010/main" val="131813337"/>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44" name="Rectangle 12"/>
          <p:cNvSpPr>
            <a:spLocks noChangeArrowheads="1"/>
          </p:cNvSpPr>
          <p:nvPr/>
        </p:nvSpPr>
        <p:spPr bwMode="auto">
          <a:xfrm>
            <a:off x="965037" y="1491879"/>
            <a:ext cx="7170417" cy="495300"/>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r>
              <a:rPr lang="en-IN" sz="2400" b="1" u="sng" dirty="0">
                <a:solidFill>
                  <a:srgbClr val="000000"/>
                </a:solidFill>
                <a:effectLst/>
                <a:latin typeface="Arial" panose="020B0604020202020204" pitchFamily="34" charset="0"/>
                <a:cs typeface="Arial" panose="020B0604020202020204" pitchFamily="34" charset="0"/>
              </a:rPr>
              <a:t>Example:</a:t>
            </a:r>
            <a:r>
              <a:rPr lang="en-IN" sz="2400" dirty="0">
                <a:solidFill>
                  <a:srgbClr val="000000"/>
                </a:solidFill>
                <a:effectLst/>
                <a:latin typeface="Arial" panose="020B0604020202020204" pitchFamily="34" charset="0"/>
                <a:cs typeface="Arial" panose="020B0604020202020204" pitchFamily="34" charset="0"/>
              </a:rPr>
              <a:t> Four Possible Outcomes for a Court Case</a:t>
            </a:r>
            <a:r>
              <a:rPr lang="en-US" sz="2400" dirty="0">
                <a:solidFill>
                  <a:srgbClr val="000000"/>
                </a:solidFill>
                <a:effectLst/>
                <a:latin typeface="Arial" panose="020B0604020202020204" pitchFamily="34" charset="0"/>
                <a:cs typeface="Arial" panose="020B0604020202020204" pitchFamily="34" charset="0"/>
              </a:rPr>
              <a:t> </a:t>
            </a:r>
          </a:p>
        </p:txBody>
      </p:sp>
      <p:sp>
        <p:nvSpPr>
          <p:cNvPr id="3" name="Title 2"/>
          <p:cNvSpPr>
            <a:spLocks noGrp="1"/>
          </p:cNvSpPr>
          <p:nvPr>
            <p:ph type="title"/>
          </p:nvPr>
        </p:nvSpPr>
        <p:spPr/>
        <p:txBody>
          <a:bodyPr>
            <a:normAutofit/>
          </a:bodyPr>
          <a:lstStyle/>
          <a:p>
            <a:r>
              <a:rPr lang="en-US" dirty="0">
                <a:cs typeface="Arial" panose="020B0604020202020204" pitchFamily="34" charset="0"/>
              </a:rPr>
              <a:t>Type I and Type II Errors</a:t>
            </a:r>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18</a:t>
            </a:fld>
            <a:endParaRPr lang="en-US"/>
          </a:p>
        </p:txBody>
      </p:sp>
      <p:pic>
        <p:nvPicPr>
          <p:cNvPr id="24" name="Picture 23">
            <a:extLst>
              <a:ext uri="{FF2B5EF4-FFF2-40B4-BE49-F238E27FC236}">
                <a16:creationId xmlns:a16="http://schemas.microsoft.com/office/drawing/2014/main" id="{0D86DEE9-4131-45D7-9215-5B124866E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620" y="2075995"/>
            <a:ext cx="8497487" cy="3258005"/>
          </a:xfrm>
          <a:prstGeom prst="rect">
            <a:avLst/>
          </a:prstGeom>
        </p:spPr>
      </p:pic>
    </p:spTree>
    <p:extLst>
      <p:ext uri="{BB962C8B-B14F-4D97-AF65-F5344CB8AC3E}">
        <p14:creationId xmlns:p14="http://schemas.microsoft.com/office/powerpoint/2010/main" val="355779408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44" name="Rectangle 12"/>
          <p:cNvSpPr>
            <a:spLocks noChangeArrowheads="1"/>
          </p:cNvSpPr>
          <p:nvPr/>
        </p:nvSpPr>
        <p:spPr bwMode="auto">
          <a:xfrm>
            <a:off x="965036" y="1491879"/>
            <a:ext cx="8053457" cy="495300"/>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gn="l"/>
            <a:r>
              <a:rPr lang="en-IN" sz="2400" dirty="0">
                <a:solidFill>
                  <a:srgbClr val="000000"/>
                </a:solidFill>
                <a:effectLst/>
                <a:latin typeface="Arial" panose="020B0604020202020204" pitchFamily="34" charset="0"/>
                <a:cs typeface="Arial" panose="020B0604020202020204" pitchFamily="34" charset="0"/>
              </a:rPr>
              <a:t>Nonrejection and rejection regions for the court case.</a:t>
            </a:r>
            <a:r>
              <a:rPr lang="en-US" sz="2400" dirty="0">
                <a:solidFill>
                  <a:srgbClr val="000000"/>
                </a:solidFill>
                <a:effectLst/>
                <a:latin typeface="Arial" panose="020B0604020202020204" pitchFamily="34" charset="0"/>
                <a:cs typeface="Arial" panose="020B0604020202020204" pitchFamily="34" charset="0"/>
              </a:rPr>
              <a:t> </a:t>
            </a:r>
          </a:p>
        </p:txBody>
      </p:sp>
      <p:sp>
        <p:nvSpPr>
          <p:cNvPr id="3" name="Title 2"/>
          <p:cNvSpPr>
            <a:spLocks noGrp="1"/>
          </p:cNvSpPr>
          <p:nvPr>
            <p:ph type="title"/>
          </p:nvPr>
        </p:nvSpPr>
        <p:spPr/>
        <p:txBody>
          <a:bodyPr>
            <a:normAutofit/>
          </a:bodyPr>
          <a:lstStyle/>
          <a:p>
            <a:r>
              <a:rPr lang="en-US" dirty="0">
                <a:cs typeface="Arial" panose="020B0604020202020204" pitchFamily="34" charset="0"/>
              </a:rPr>
              <a:t>Rejection and Nonrejection Regions</a:t>
            </a:r>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19</a:t>
            </a:fld>
            <a:endParaRPr lang="en-US"/>
          </a:p>
        </p:txBody>
      </p:sp>
      <p:pic>
        <p:nvPicPr>
          <p:cNvPr id="6" name="Picture 5">
            <a:extLst>
              <a:ext uri="{FF2B5EF4-FFF2-40B4-BE49-F238E27FC236}">
                <a16:creationId xmlns:a16="http://schemas.microsoft.com/office/drawing/2014/main" id="{1F78797C-275F-40AE-A288-2A9ED4C2D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228" y="2456995"/>
            <a:ext cx="7811591" cy="3258005"/>
          </a:xfrm>
          <a:prstGeom prst="rect">
            <a:avLst/>
          </a:prstGeom>
        </p:spPr>
      </p:pic>
    </p:spTree>
    <p:extLst>
      <p:ext uri="{BB962C8B-B14F-4D97-AF65-F5344CB8AC3E}">
        <p14:creationId xmlns:p14="http://schemas.microsoft.com/office/powerpoint/2010/main" val="360556270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sz="2800" dirty="0">
              <a:solidFill>
                <a:srgbClr val="000000"/>
              </a:solidFill>
              <a:cs typeface="Arial" panose="020B0604020202020204" pitchFamily="34" charset="0"/>
            </a:endParaRPr>
          </a:p>
          <a:p>
            <a:r>
              <a:rPr lang="en-US" sz="2800" dirty="0">
                <a:solidFill>
                  <a:srgbClr val="000000"/>
                </a:solidFill>
                <a:cs typeface="Arial" panose="020B0604020202020204" pitchFamily="34" charset="0"/>
              </a:rPr>
              <a:t>Developing Null and Alternative Hypotheses</a:t>
            </a:r>
          </a:p>
          <a:p>
            <a:r>
              <a:rPr lang="en-US" sz="2800" dirty="0">
                <a:solidFill>
                  <a:srgbClr val="000000"/>
                </a:solidFill>
                <a:cs typeface="Arial" panose="020B0604020202020204" pitchFamily="34" charset="0"/>
              </a:rPr>
              <a:t>Type I and Type II Errors</a:t>
            </a:r>
          </a:p>
          <a:p>
            <a:r>
              <a:rPr lang="en-US" sz="2800" dirty="0">
                <a:solidFill>
                  <a:srgbClr val="000000"/>
                </a:solidFill>
                <a:cs typeface="Arial" panose="020B0604020202020204" pitchFamily="34" charset="0"/>
              </a:rPr>
              <a:t>Population Mean:  </a:t>
            </a:r>
            <a:r>
              <a:rPr lang="en-US" sz="2800" i="1" dirty="0">
                <a:solidFill>
                  <a:srgbClr val="000000"/>
                </a:solidFill>
                <a:latin typeface="Symbol" panose="05050102010706020507" pitchFamily="18" charset="2"/>
                <a:cs typeface="Arial" panose="020B0604020202020204" pitchFamily="34" charset="0"/>
              </a:rPr>
              <a:t>s</a:t>
            </a:r>
            <a:r>
              <a:rPr lang="en-US" sz="2800" dirty="0">
                <a:solidFill>
                  <a:srgbClr val="000000"/>
                </a:solidFill>
                <a:cs typeface="Arial" panose="020B0604020202020204" pitchFamily="34" charset="0"/>
              </a:rPr>
              <a:t>  Known</a:t>
            </a:r>
          </a:p>
          <a:p>
            <a:r>
              <a:rPr lang="en-US" sz="2800" dirty="0">
                <a:solidFill>
                  <a:srgbClr val="000000"/>
                </a:solidFill>
                <a:cs typeface="Arial" panose="020B0604020202020204" pitchFamily="34" charset="0"/>
              </a:rPr>
              <a:t>Population Mean:  </a:t>
            </a:r>
            <a:r>
              <a:rPr lang="en-US" sz="2800" i="1" dirty="0">
                <a:solidFill>
                  <a:srgbClr val="000000"/>
                </a:solidFill>
                <a:latin typeface="Symbol" panose="05050102010706020507" pitchFamily="18" charset="2"/>
                <a:cs typeface="Arial" panose="020B0604020202020204" pitchFamily="34" charset="0"/>
              </a:rPr>
              <a:t>s</a:t>
            </a:r>
            <a:r>
              <a:rPr lang="en-US" sz="2800" dirty="0">
                <a:solidFill>
                  <a:srgbClr val="000000"/>
                </a:solidFill>
                <a:cs typeface="Arial" panose="020B0604020202020204" pitchFamily="34" charset="0"/>
              </a:rPr>
              <a:t>  Unknown</a:t>
            </a:r>
          </a:p>
          <a:p>
            <a:r>
              <a:rPr lang="en-US" sz="2800" dirty="0">
                <a:solidFill>
                  <a:srgbClr val="000000"/>
                </a:solidFill>
                <a:cs typeface="Arial" panose="020B0604020202020204" pitchFamily="34" charset="0"/>
              </a:rPr>
              <a:t>Population Proportion</a:t>
            </a:r>
          </a:p>
          <a:p>
            <a:endParaRPr lang="en-US" sz="2800" dirty="0">
              <a:solidFill>
                <a:srgbClr val="000000"/>
              </a:solidFill>
              <a:cs typeface="Arial" panose="020B0604020202020204" pitchFamily="34" charset="0"/>
            </a:endParaRPr>
          </a:p>
          <a:p>
            <a:endParaRPr lang="en-US" sz="2800" dirty="0">
              <a:solidFill>
                <a:srgbClr val="000000"/>
              </a:solidFill>
              <a:cs typeface="Arial" panose="020B0604020202020204" pitchFamily="34" charset="0"/>
            </a:endParaRPr>
          </a:p>
          <a:p>
            <a:endParaRPr lang="en-IN" sz="2800" dirty="0"/>
          </a:p>
        </p:txBody>
      </p:sp>
      <p:sp>
        <p:nvSpPr>
          <p:cNvPr id="2" name="Slide Number Placeholder 1"/>
          <p:cNvSpPr>
            <a:spLocks noGrp="1"/>
          </p:cNvSpPr>
          <p:nvPr>
            <p:ph type="sldNum" sz="quarter" idx="12"/>
          </p:nvPr>
        </p:nvSpPr>
        <p:spPr/>
        <p:txBody>
          <a:bodyPr/>
          <a:lstStyle/>
          <a:p>
            <a:fld id="{949EBC64-41CB-41B8-B6DF-9B1367312BD4}" type="slidenum">
              <a:rPr lang="en-US" smtClean="0"/>
              <a:t>2</a:t>
            </a:fld>
            <a:endParaRPr lang="en-US"/>
          </a:p>
        </p:txBody>
      </p:sp>
      <p:sp>
        <p:nvSpPr>
          <p:cNvPr id="7" name="Rectangle 16">
            <a:extLst>
              <a:ext uri="{FF2B5EF4-FFF2-40B4-BE49-F238E27FC236}">
                <a16:creationId xmlns:a16="http://schemas.microsoft.com/office/drawing/2014/main" id="{D9ECFB6B-E89C-4B63-A4C7-CD406648D624}"/>
              </a:ext>
            </a:extLst>
          </p:cNvPr>
          <p:cNvSpPr>
            <a:spLocks noGrp="1" noChangeArrowheads="1"/>
          </p:cNvSpPr>
          <p:nvPr>
            <p:ph type="title"/>
            <p:custDataLst>
              <p:tags r:id="rId1"/>
            </p:custDataLst>
          </p:nvPr>
        </p:nvSpPr>
        <p:spPr>
          <a:xfrm>
            <a:off x="869606" y="742673"/>
            <a:ext cx="10337562" cy="814387"/>
          </a:xfrm>
          <a:noFill/>
          <a:ln/>
        </p:spPr>
        <p:txBody>
          <a:bodyPr>
            <a:noAutofit/>
          </a:bodyPr>
          <a:lstStyle/>
          <a:p>
            <a:pPr algn="l"/>
            <a:r>
              <a:rPr lang="en-US" dirty="0"/>
              <a:t>Contents</a:t>
            </a:r>
          </a:p>
        </p:txBody>
      </p:sp>
    </p:spTree>
    <p:extLst>
      <p:ext uri="{BB962C8B-B14F-4D97-AF65-F5344CB8AC3E}">
        <p14:creationId xmlns:p14="http://schemas.microsoft.com/office/powerpoint/2010/main" val="2915234583"/>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ChangeArrowheads="1"/>
          </p:cNvSpPr>
          <p:nvPr/>
        </p:nvSpPr>
        <p:spPr bwMode="auto">
          <a:xfrm>
            <a:off x="4298872" y="2884488"/>
            <a:ext cx="3547203" cy="1244600"/>
          </a:xfrm>
          <a:prstGeom prst="rect">
            <a:avLst/>
          </a:prstGeom>
          <a:noFill/>
          <a:ln w="28575">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dirty="0">
                <a:solidFill>
                  <a:srgbClr val="000000"/>
                </a:solidFill>
                <a:effectLst/>
                <a:latin typeface="+mn-lt"/>
                <a:cs typeface="Arial" panose="020B0604020202020204" pitchFamily="34" charset="0"/>
              </a:rPr>
              <a:t>Correct</a:t>
            </a:r>
          </a:p>
          <a:p>
            <a:r>
              <a:rPr lang="en-US" sz="2400" dirty="0">
                <a:solidFill>
                  <a:srgbClr val="000000"/>
                </a:solidFill>
                <a:effectLst/>
                <a:latin typeface="+mn-lt"/>
                <a:cs typeface="Arial" panose="020B0604020202020204" pitchFamily="34" charset="0"/>
              </a:rPr>
              <a:t>Decision</a:t>
            </a:r>
          </a:p>
        </p:txBody>
      </p:sp>
      <p:sp>
        <p:nvSpPr>
          <p:cNvPr id="172036" name="Rectangle 4"/>
          <p:cNvSpPr>
            <a:spLocks noChangeArrowheads="1"/>
          </p:cNvSpPr>
          <p:nvPr/>
        </p:nvSpPr>
        <p:spPr bwMode="auto">
          <a:xfrm>
            <a:off x="7879858" y="2884488"/>
            <a:ext cx="3538757" cy="1244600"/>
          </a:xfrm>
          <a:prstGeom prst="rect">
            <a:avLst/>
          </a:prstGeom>
          <a:solidFill>
            <a:schemeClr val="bg2"/>
          </a:solidFill>
          <a:ln w="28575">
            <a:noFill/>
            <a:miter lim="800000"/>
            <a:headEnd/>
            <a:tailEnd/>
          </a:ln>
          <a:effectLst/>
          <a:scene3d>
            <a:camera prst="orthographicFront">
              <a:rot lat="0" lon="0" rev="0"/>
            </a:camera>
            <a:lightRig rig="balanced" dir="t">
              <a:rot lat="0" lon="0" rev="8700000"/>
            </a:lightRig>
          </a:scene3d>
          <a:sp3d/>
        </p:spPr>
        <p:txBody>
          <a:bodyPr wrap="none" anchor="ctr"/>
          <a:lstStyle/>
          <a:p>
            <a:r>
              <a:rPr lang="en-US" sz="2400" dirty="0">
                <a:effectLst/>
                <a:latin typeface="+mn-lt"/>
                <a:cs typeface="Arial" panose="020B0604020202020204" pitchFamily="34" charset="0"/>
              </a:rPr>
              <a:t>Type II Error</a:t>
            </a:r>
          </a:p>
        </p:txBody>
      </p:sp>
      <p:sp>
        <p:nvSpPr>
          <p:cNvPr id="172037" name="Rectangle 5"/>
          <p:cNvSpPr>
            <a:spLocks noChangeArrowheads="1"/>
          </p:cNvSpPr>
          <p:nvPr/>
        </p:nvSpPr>
        <p:spPr bwMode="auto">
          <a:xfrm>
            <a:off x="7879858" y="4149726"/>
            <a:ext cx="3538757" cy="1266825"/>
          </a:xfrm>
          <a:prstGeom prst="rect">
            <a:avLst/>
          </a:prstGeom>
          <a:noFill/>
          <a:ln w="28575">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a:lnSpc>
                <a:spcPct val="80000"/>
              </a:lnSpc>
              <a:spcBef>
                <a:spcPct val="20000"/>
              </a:spcBef>
            </a:pPr>
            <a:r>
              <a:rPr lang="en-US" sz="2400" dirty="0">
                <a:solidFill>
                  <a:srgbClr val="000000"/>
                </a:solidFill>
                <a:effectLst/>
                <a:latin typeface="+mn-lt"/>
                <a:cs typeface="Arial" panose="020B0604020202020204" pitchFamily="34" charset="0"/>
              </a:rPr>
              <a:t>Correct</a:t>
            </a:r>
          </a:p>
          <a:p>
            <a:pPr>
              <a:lnSpc>
                <a:spcPct val="80000"/>
              </a:lnSpc>
              <a:spcBef>
                <a:spcPct val="20000"/>
              </a:spcBef>
            </a:pPr>
            <a:r>
              <a:rPr lang="en-US" sz="2400" dirty="0">
                <a:solidFill>
                  <a:srgbClr val="000000"/>
                </a:solidFill>
                <a:effectLst/>
                <a:latin typeface="+mn-lt"/>
                <a:cs typeface="Arial" panose="020B0604020202020204" pitchFamily="34" charset="0"/>
              </a:rPr>
              <a:t>Decision</a:t>
            </a:r>
          </a:p>
        </p:txBody>
      </p:sp>
      <p:sp>
        <p:nvSpPr>
          <p:cNvPr id="172038" name="Rectangle 6"/>
          <p:cNvSpPr>
            <a:spLocks noChangeArrowheads="1"/>
          </p:cNvSpPr>
          <p:nvPr/>
        </p:nvSpPr>
        <p:spPr bwMode="auto">
          <a:xfrm>
            <a:off x="4309430" y="4149726"/>
            <a:ext cx="3538757" cy="1266825"/>
          </a:xfrm>
          <a:prstGeom prst="rect">
            <a:avLst/>
          </a:prstGeom>
          <a:solidFill>
            <a:schemeClr val="bg2"/>
          </a:solidFill>
          <a:ln w="28575">
            <a:noFill/>
            <a:miter lim="800000"/>
            <a:headEnd/>
            <a:tailEnd/>
          </a:ln>
          <a:effectLst/>
          <a:scene3d>
            <a:camera prst="orthographicFront">
              <a:rot lat="0" lon="0" rev="0"/>
            </a:camera>
            <a:lightRig rig="balanced" dir="t">
              <a:rot lat="0" lon="0" rev="8700000"/>
            </a:lightRig>
          </a:scene3d>
          <a:sp3d/>
        </p:spPr>
        <p:txBody>
          <a:bodyPr wrap="none" anchor="ctr"/>
          <a:lstStyle/>
          <a:p>
            <a:r>
              <a:rPr lang="en-US" sz="2400" dirty="0">
                <a:effectLst/>
                <a:latin typeface="+mn-lt"/>
                <a:cs typeface="Arial" panose="020B0604020202020204" pitchFamily="34" charset="0"/>
              </a:rPr>
              <a:t>Type I Error</a:t>
            </a:r>
            <a:endParaRPr lang="en-US" sz="2000" dirty="0">
              <a:effectLst/>
              <a:latin typeface="+mn-lt"/>
              <a:cs typeface="Arial" panose="020B0604020202020204" pitchFamily="34" charset="0"/>
            </a:endParaRPr>
          </a:p>
        </p:txBody>
      </p:sp>
      <p:sp>
        <p:nvSpPr>
          <p:cNvPr id="172039" name="Rectangle 7"/>
          <p:cNvSpPr>
            <a:spLocks noChangeArrowheads="1"/>
          </p:cNvSpPr>
          <p:nvPr/>
        </p:nvSpPr>
        <p:spPr bwMode="auto">
          <a:xfrm>
            <a:off x="886801" y="4154488"/>
            <a:ext cx="3441631" cy="1263650"/>
          </a:xfrm>
          <a:prstGeom prst="rect">
            <a:avLst/>
          </a:prstGeom>
          <a:noFill/>
          <a:ln w="28575">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dirty="0">
                <a:solidFill>
                  <a:srgbClr val="000000"/>
                </a:solidFill>
                <a:effectLst/>
                <a:latin typeface="Arial" panose="020B0604020202020204" pitchFamily="34" charset="0"/>
                <a:cs typeface="Arial" panose="020B0604020202020204" pitchFamily="34" charset="0"/>
              </a:rPr>
              <a:t>Reject </a:t>
            </a:r>
            <a:r>
              <a:rPr lang="en-US" sz="2400" i="1" dirty="0">
                <a:solidFill>
                  <a:srgbClr val="000000"/>
                </a:solidFill>
                <a:effectLst/>
                <a:latin typeface="Arial" panose="020B0604020202020204" pitchFamily="34" charset="0"/>
                <a:cs typeface="Arial" panose="020B0604020202020204" pitchFamily="34" charset="0"/>
              </a:rPr>
              <a:t>H</a:t>
            </a:r>
            <a:r>
              <a:rPr lang="en-US" sz="2400" baseline="-25000" dirty="0">
                <a:solidFill>
                  <a:srgbClr val="000000"/>
                </a:solidFill>
                <a:effectLst/>
                <a:latin typeface="Arial" panose="020B0604020202020204" pitchFamily="34" charset="0"/>
                <a:cs typeface="Arial" panose="020B0604020202020204" pitchFamily="34" charset="0"/>
              </a:rPr>
              <a:t>0</a:t>
            </a:r>
          </a:p>
          <a:p>
            <a:r>
              <a:rPr lang="en-US" sz="2400" dirty="0">
                <a:solidFill>
                  <a:srgbClr val="000000"/>
                </a:solidFill>
                <a:effectLst/>
                <a:latin typeface="Arial" panose="020B0604020202020204" pitchFamily="34" charset="0"/>
                <a:cs typeface="Arial" panose="020B0604020202020204" pitchFamily="34" charset="0"/>
              </a:rPr>
              <a:t>(Conclude </a:t>
            </a:r>
            <a:r>
              <a:rPr lang="en-US" sz="2400" i="1" dirty="0">
                <a:solidFill>
                  <a:srgbClr val="000000"/>
                </a:solidFill>
                <a:effectLst/>
                <a:latin typeface="Symbol" panose="05050102010706020507" pitchFamily="18" charset="2"/>
                <a:cs typeface="Arial" panose="020B0604020202020204" pitchFamily="34" charset="0"/>
              </a:rPr>
              <a:t>m</a:t>
            </a:r>
            <a:r>
              <a:rPr lang="en-US" sz="2400" dirty="0">
                <a:solidFill>
                  <a:srgbClr val="000000"/>
                </a:solidFill>
                <a:effectLst/>
                <a:latin typeface="Arial" panose="020B0604020202020204" pitchFamily="34" charset="0"/>
                <a:cs typeface="Arial" panose="020B0604020202020204" pitchFamily="34" charset="0"/>
              </a:rPr>
              <a:t> &gt; 12)</a:t>
            </a:r>
            <a:endParaRPr lang="en-US" sz="2400" baseline="-25000" dirty="0">
              <a:solidFill>
                <a:srgbClr val="000000"/>
              </a:solidFill>
              <a:effectLst/>
              <a:latin typeface="Arial" panose="020B0604020202020204" pitchFamily="34" charset="0"/>
              <a:cs typeface="Arial" panose="020B0604020202020204" pitchFamily="34" charset="0"/>
            </a:endParaRPr>
          </a:p>
        </p:txBody>
      </p:sp>
      <p:sp>
        <p:nvSpPr>
          <p:cNvPr id="172040" name="Rectangle 8"/>
          <p:cNvSpPr>
            <a:spLocks noChangeArrowheads="1"/>
          </p:cNvSpPr>
          <p:nvPr/>
        </p:nvSpPr>
        <p:spPr bwMode="auto">
          <a:xfrm>
            <a:off x="897358" y="2884488"/>
            <a:ext cx="3395180" cy="1244600"/>
          </a:xfrm>
          <a:prstGeom prst="rect">
            <a:avLst/>
          </a:prstGeom>
          <a:noFill/>
          <a:ln w="28575">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dirty="0">
                <a:solidFill>
                  <a:srgbClr val="000000"/>
                </a:solidFill>
                <a:effectLst/>
                <a:latin typeface="Arial" panose="020B0604020202020204" pitchFamily="34" charset="0"/>
                <a:cs typeface="Arial" panose="020B0604020202020204" pitchFamily="34" charset="0"/>
              </a:rPr>
              <a:t>Accept </a:t>
            </a:r>
            <a:r>
              <a:rPr lang="en-US" sz="2400" i="1" dirty="0">
                <a:solidFill>
                  <a:srgbClr val="000000"/>
                </a:solidFill>
                <a:effectLst/>
                <a:latin typeface="Arial" panose="020B0604020202020204" pitchFamily="34" charset="0"/>
                <a:cs typeface="Arial" panose="020B0604020202020204" pitchFamily="34" charset="0"/>
              </a:rPr>
              <a:t>H</a:t>
            </a:r>
            <a:r>
              <a:rPr lang="en-US" sz="2400" baseline="-25000" dirty="0">
                <a:solidFill>
                  <a:srgbClr val="000000"/>
                </a:solidFill>
                <a:effectLst/>
                <a:latin typeface="Arial" panose="020B0604020202020204" pitchFamily="34" charset="0"/>
                <a:cs typeface="Arial" panose="020B0604020202020204" pitchFamily="34" charset="0"/>
              </a:rPr>
              <a:t>0</a:t>
            </a:r>
          </a:p>
          <a:p>
            <a:r>
              <a:rPr lang="en-US" sz="2400" dirty="0">
                <a:solidFill>
                  <a:srgbClr val="000000"/>
                </a:solidFill>
                <a:effectLst/>
                <a:latin typeface="Arial" panose="020B0604020202020204" pitchFamily="34" charset="0"/>
                <a:cs typeface="Arial" panose="020B0604020202020204" pitchFamily="34" charset="0"/>
              </a:rPr>
              <a:t>(Conclude</a:t>
            </a:r>
            <a:r>
              <a:rPr lang="en-US" dirty="0">
                <a:solidFill>
                  <a:srgbClr val="000000"/>
                </a:solidFill>
                <a:effectLst/>
                <a:latin typeface="Arial" panose="020B0604020202020204" pitchFamily="34" charset="0"/>
                <a:cs typeface="Arial" panose="020B0604020202020204" pitchFamily="34" charset="0"/>
              </a:rPr>
              <a:t> </a:t>
            </a:r>
            <a:r>
              <a:rPr lang="en-US" sz="2400" i="1" dirty="0">
                <a:solidFill>
                  <a:srgbClr val="000000"/>
                </a:solidFill>
                <a:effectLst/>
                <a:latin typeface="Symbol" panose="05050102010706020507" pitchFamily="18" charset="2"/>
                <a:cs typeface="Arial" panose="020B0604020202020204" pitchFamily="34" charset="0"/>
              </a:rPr>
              <a:t>m</a:t>
            </a:r>
            <a:r>
              <a:rPr lang="en-US" sz="2400" dirty="0">
                <a:solidFill>
                  <a:srgbClr val="000000"/>
                </a:solidFill>
                <a:effectLst/>
                <a:latin typeface="Arial" panose="020B0604020202020204" pitchFamily="34" charset="0"/>
                <a:cs typeface="Arial" panose="020B0604020202020204" pitchFamily="34" charset="0"/>
              </a:rPr>
              <a:t> </a:t>
            </a:r>
            <a:r>
              <a:rPr lang="en-US" sz="2400" u="sng" dirty="0">
                <a:solidFill>
                  <a:srgbClr val="000000"/>
                </a:solidFill>
                <a:effectLst/>
                <a:latin typeface="Arial" panose="020B0604020202020204" pitchFamily="34" charset="0"/>
                <a:cs typeface="Arial" panose="020B0604020202020204" pitchFamily="34" charset="0"/>
              </a:rPr>
              <a:t>&lt;</a:t>
            </a:r>
            <a:r>
              <a:rPr lang="en-US" sz="2400" dirty="0">
                <a:solidFill>
                  <a:srgbClr val="000000"/>
                </a:solidFill>
                <a:effectLst/>
                <a:latin typeface="Arial" panose="020B0604020202020204" pitchFamily="34" charset="0"/>
                <a:cs typeface="Arial" panose="020B0604020202020204" pitchFamily="34" charset="0"/>
              </a:rPr>
              <a:t> 12)</a:t>
            </a:r>
            <a:endParaRPr lang="en-US" dirty="0">
              <a:solidFill>
                <a:srgbClr val="000000"/>
              </a:solidFill>
              <a:effectLst/>
              <a:latin typeface="Arial" panose="020B0604020202020204" pitchFamily="34" charset="0"/>
              <a:cs typeface="Arial" panose="020B0604020202020204" pitchFamily="34" charset="0"/>
            </a:endParaRPr>
          </a:p>
        </p:txBody>
      </p:sp>
      <p:sp>
        <p:nvSpPr>
          <p:cNvPr id="172041" name="Rectangle 9"/>
          <p:cNvSpPr>
            <a:spLocks noChangeArrowheads="1"/>
          </p:cNvSpPr>
          <p:nvPr/>
        </p:nvSpPr>
        <p:spPr bwMode="auto">
          <a:xfrm>
            <a:off x="4307318" y="1787525"/>
            <a:ext cx="3538757" cy="1092200"/>
          </a:xfrm>
          <a:prstGeom prst="rect">
            <a:avLst/>
          </a:prstGeom>
          <a:noFill/>
          <a:ln w="28575">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i="1" dirty="0">
                <a:solidFill>
                  <a:srgbClr val="000000"/>
                </a:solidFill>
                <a:effectLst/>
                <a:latin typeface="Arial" panose="020B0604020202020204" pitchFamily="34" charset="0"/>
                <a:cs typeface="Arial" panose="020B0604020202020204" pitchFamily="34" charset="0"/>
              </a:rPr>
              <a:t>H</a:t>
            </a:r>
            <a:r>
              <a:rPr lang="en-US" sz="2400" baseline="-25000" dirty="0">
                <a:solidFill>
                  <a:srgbClr val="000000"/>
                </a:solidFill>
                <a:effectLst/>
                <a:latin typeface="Arial" panose="020B0604020202020204" pitchFamily="34" charset="0"/>
                <a:cs typeface="Arial" panose="020B0604020202020204" pitchFamily="34" charset="0"/>
              </a:rPr>
              <a:t>0 </a:t>
            </a:r>
            <a:r>
              <a:rPr lang="en-US" sz="2400" dirty="0">
                <a:solidFill>
                  <a:srgbClr val="000000"/>
                </a:solidFill>
                <a:effectLst/>
                <a:latin typeface="Arial" panose="020B0604020202020204" pitchFamily="34" charset="0"/>
                <a:cs typeface="Arial" panose="020B0604020202020204" pitchFamily="34" charset="0"/>
              </a:rPr>
              <a:t>True</a:t>
            </a:r>
          </a:p>
          <a:p>
            <a:r>
              <a:rPr lang="en-US" sz="2400" dirty="0">
                <a:solidFill>
                  <a:srgbClr val="000000"/>
                </a:solidFill>
                <a:effectLst/>
                <a:latin typeface="Arial" panose="020B0604020202020204" pitchFamily="34" charset="0"/>
                <a:cs typeface="Arial" panose="020B0604020202020204" pitchFamily="34" charset="0"/>
              </a:rPr>
              <a:t>(</a:t>
            </a:r>
            <a:r>
              <a:rPr lang="en-US" sz="2400" i="1" dirty="0">
                <a:solidFill>
                  <a:srgbClr val="000000"/>
                </a:solidFill>
                <a:effectLst/>
                <a:latin typeface="Symbol" panose="05050102010706020507" pitchFamily="18" charset="2"/>
                <a:cs typeface="Arial" panose="020B0604020202020204" pitchFamily="34" charset="0"/>
              </a:rPr>
              <a:t>m</a:t>
            </a:r>
            <a:r>
              <a:rPr lang="en-US" sz="2400" dirty="0">
                <a:solidFill>
                  <a:srgbClr val="000000"/>
                </a:solidFill>
                <a:effectLst/>
                <a:latin typeface="Arial" panose="020B0604020202020204" pitchFamily="34" charset="0"/>
                <a:cs typeface="Arial" panose="020B0604020202020204" pitchFamily="34" charset="0"/>
              </a:rPr>
              <a:t> </a:t>
            </a:r>
            <a:r>
              <a:rPr lang="en-US" sz="2400" u="sng" dirty="0">
                <a:solidFill>
                  <a:srgbClr val="000000"/>
                </a:solidFill>
                <a:effectLst/>
                <a:latin typeface="Arial" panose="020B0604020202020204" pitchFamily="34" charset="0"/>
                <a:cs typeface="Arial" panose="020B0604020202020204" pitchFamily="34" charset="0"/>
              </a:rPr>
              <a:t>&lt;</a:t>
            </a:r>
            <a:r>
              <a:rPr lang="en-US" sz="2400" dirty="0">
                <a:solidFill>
                  <a:srgbClr val="000000"/>
                </a:solidFill>
                <a:effectLst/>
                <a:latin typeface="Arial" panose="020B0604020202020204" pitchFamily="34" charset="0"/>
                <a:cs typeface="Arial" panose="020B0604020202020204" pitchFamily="34" charset="0"/>
              </a:rPr>
              <a:t> 12)</a:t>
            </a:r>
          </a:p>
        </p:txBody>
      </p:sp>
      <p:sp>
        <p:nvSpPr>
          <p:cNvPr id="172042" name="Rectangle 10"/>
          <p:cNvSpPr>
            <a:spLocks noChangeArrowheads="1"/>
          </p:cNvSpPr>
          <p:nvPr/>
        </p:nvSpPr>
        <p:spPr bwMode="auto">
          <a:xfrm>
            <a:off x="7879858" y="1787525"/>
            <a:ext cx="3538757" cy="1092200"/>
          </a:xfrm>
          <a:prstGeom prst="rect">
            <a:avLst/>
          </a:prstGeom>
          <a:noFill/>
          <a:ln w="28575">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i="1" dirty="0">
                <a:solidFill>
                  <a:srgbClr val="000000"/>
                </a:solidFill>
                <a:effectLst/>
                <a:latin typeface="Arial" panose="020B0604020202020204" pitchFamily="34" charset="0"/>
                <a:cs typeface="Arial" panose="020B0604020202020204" pitchFamily="34" charset="0"/>
              </a:rPr>
              <a:t>H</a:t>
            </a:r>
            <a:r>
              <a:rPr lang="en-US" sz="2800" baseline="-25000" dirty="0">
                <a:solidFill>
                  <a:srgbClr val="000000"/>
                </a:solidFill>
                <a:effectLst/>
                <a:latin typeface="Arial" panose="020B0604020202020204" pitchFamily="34" charset="0"/>
                <a:cs typeface="Arial" panose="020B0604020202020204" pitchFamily="34" charset="0"/>
              </a:rPr>
              <a:t>0 </a:t>
            </a:r>
            <a:r>
              <a:rPr lang="en-US" sz="2400" dirty="0">
                <a:solidFill>
                  <a:srgbClr val="000000"/>
                </a:solidFill>
                <a:effectLst/>
                <a:latin typeface="Arial" panose="020B0604020202020204" pitchFamily="34" charset="0"/>
                <a:cs typeface="Arial" panose="020B0604020202020204" pitchFamily="34" charset="0"/>
              </a:rPr>
              <a:t>False</a:t>
            </a:r>
          </a:p>
          <a:p>
            <a:r>
              <a:rPr lang="en-US" sz="2400" dirty="0">
                <a:solidFill>
                  <a:srgbClr val="000000"/>
                </a:solidFill>
                <a:effectLst/>
                <a:latin typeface="Arial" panose="020B0604020202020204" pitchFamily="34" charset="0"/>
                <a:cs typeface="Arial" panose="020B0604020202020204" pitchFamily="34" charset="0"/>
              </a:rPr>
              <a:t>(</a:t>
            </a:r>
            <a:r>
              <a:rPr lang="en-US" sz="2400" i="1" dirty="0">
                <a:solidFill>
                  <a:srgbClr val="000000"/>
                </a:solidFill>
                <a:effectLst/>
                <a:latin typeface="Symbol" panose="05050102010706020507" pitchFamily="18" charset="2"/>
                <a:cs typeface="Arial" panose="020B0604020202020204" pitchFamily="34" charset="0"/>
              </a:rPr>
              <a:t>m</a:t>
            </a:r>
            <a:r>
              <a:rPr lang="en-US" sz="2400" dirty="0">
                <a:solidFill>
                  <a:srgbClr val="000000"/>
                </a:solidFill>
                <a:effectLst/>
                <a:latin typeface="Arial" panose="020B0604020202020204" pitchFamily="34" charset="0"/>
                <a:cs typeface="Arial" panose="020B0604020202020204" pitchFamily="34" charset="0"/>
              </a:rPr>
              <a:t> &gt; 12)</a:t>
            </a:r>
          </a:p>
        </p:txBody>
      </p:sp>
      <p:sp>
        <p:nvSpPr>
          <p:cNvPr id="172043" name="Rectangle 11"/>
          <p:cNvSpPr>
            <a:spLocks noChangeArrowheads="1"/>
          </p:cNvSpPr>
          <p:nvPr/>
        </p:nvSpPr>
        <p:spPr bwMode="auto">
          <a:xfrm>
            <a:off x="861464" y="2393950"/>
            <a:ext cx="3412071" cy="476250"/>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dirty="0">
                <a:solidFill>
                  <a:srgbClr val="000000"/>
                </a:solidFill>
                <a:effectLst/>
                <a:latin typeface="+mn-lt"/>
                <a:cs typeface="Arial" panose="020B0604020202020204" pitchFamily="34" charset="0"/>
              </a:rPr>
              <a:t>Test Conclusion</a:t>
            </a:r>
          </a:p>
        </p:txBody>
      </p:sp>
      <p:sp>
        <p:nvSpPr>
          <p:cNvPr id="172044" name="Rectangle 12"/>
          <p:cNvSpPr>
            <a:spLocks noChangeArrowheads="1"/>
          </p:cNvSpPr>
          <p:nvPr/>
        </p:nvSpPr>
        <p:spPr bwMode="auto">
          <a:xfrm>
            <a:off x="4281980" y="1231900"/>
            <a:ext cx="7170417" cy="495300"/>
          </a:xfrm>
          <a:prstGeom prst="rect">
            <a:avLst/>
          </a:prstGeom>
          <a:noFill/>
          <a:ln w="1270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dirty="0">
                <a:solidFill>
                  <a:srgbClr val="000000"/>
                </a:solidFill>
                <a:effectLst/>
                <a:latin typeface="Arial" panose="020B0604020202020204" pitchFamily="34" charset="0"/>
                <a:cs typeface="Arial" panose="020B0604020202020204" pitchFamily="34" charset="0"/>
              </a:rPr>
              <a:t>Population (Actual) Condition </a:t>
            </a:r>
          </a:p>
        </p:txBody>
      </p:sp>
      <p:grpSp>
        <p:nvGrpSpPr>
          <p:cNvPr id="172046" name="Group 14"/>
          <p:cNvGrpSpPr>
            <a:grpSpLocks/>
          </p:cNvGrpSpPr>
          <p:nvPr/>
        </p:nvGrpSpPr>
        <p:grpSpPr bwMode="auto">
          <a:xfrm>
            <a:off x="886800" y="1765300"/>
            <a:ext cx="10540260" cy="3657600"/>
            <a:chOff x="420" y="1464"/>
            <a:chExt cx="4992" cy="2304"/>
          </a:xfrm>
          <a:effectLst/>
        </p:grpSpPr>
        <p:sp>
          <p:nvSpPr>
            <p:cNvPr id="172047" name="Line 15"/>
            <p:cNvSpPr>
              <a:spLocks noChangeShapeType="1"/>
            </p:cNvSpPr>
            <p:nvPr/>
          </p:nvSpPr>
          <p:spPr bwMode="auto">
            <a:xfrm>
              <a:off x="3720" y="1482"/>
              <a:ext cx="0" cy="2280"/>
            </a:xfrm>
            <a:prstGeom prst="line">
              <a:avLst/>
            </a:prstGeom>
            <a:noFill/>
            <a:ln w="57150">
              <a:solidFill>
                <a:srgbClr val="B2B2B2"/>
              </a:solidFill>
              <a:round/>
              <a:headEnd/>
              <a:tailEnd/>
            </a:ln>
            <a:effectLst/>
          </p:spPr>
          <p:txBody>
            <a:bodyPr/>
            <a:lstStyle/>
            <a:p>
              <a:endParaRPr lang="en-US">
                <a:solidFill>
                  <a:srgbClr val="000000"/>
                </a:solidFill>
                <a:latin typeface="Arial" panose="020B0604020202020204" pitchFamily="34" charset="0"/>
                <a:cs typeface="Arial" panose="020B0604020202020204" pitchFamily="34" charset="0"/>
              </a:endParaRPr>
            </a:p>
          </p:txBody>
        </p:sp>
        <p:sp>
          <p:nvSpPr>
            <p:cNvPr id="172048" name="Rectangle 16"/>
            <p:cNvSpPr>
              <a:spLocks noChangeArrowheads="1"/>
            </p:cNvSpPr>
            <p:nvPr/>
          </p:nvSpPr>
          <p:spPr bwMode="auto">
            <a:xfrm>
              <a:off x="2040" y="1464"/>
              <a:ext cx="3372" cy="2304"/>
            </a:xfrm>
            <a:prstGeom prst="rect">
              <a:avLst/>
            </a:prstGeom>
            <a:noFill/>
            <a:ln w="57150">
              <a:solidFill>
                <a:srgbClr val="B2B2B2"/>
              </a:solidFill>
              <a:miter lim="800000"/>
              <a:headEnd/>
              <a:tailEnd/>
            </a:ln>
            <a:effectLst/>
          </p:spPr>
          <p:txBody>
            <a:bodyPr wrap="none" anchor="ctr"/>
            <a:lstStyle/>
            <a:p>
              <a:endParaRPr lang="en-US">
                <a:solidFill>
                  <a:srgbClr val="000000"/>
                </a:solidFill>
                <a:latin typeface="Arial" panose="020B0604020202020204" pitchFamily="34" charset="0"/>
                <a:cs typeface="Arial" panose="020B0604020202020204" pitchFamily="34" charset="0"/>
              </a:endParaRPr>
            </a:p>
          </p:txBody>
        </p:sp>
        <p:sp>
          <p:nvSpPr>
            <p:cNvPr id="172049" name="Line 17"/>
            <p:cNvSpPr>
              <a:spLocks noChangeShapeType="1"/>
            </p:cNvSpPr>
            <p:nvPr/>
          </p:nvSpPr>
          <p:spPr bwMode="auto">
            <a:xfrm rot="-5400000">
              <a:off x="3720" y="480"/>
              <a:ext cx="0" cy="3372"/>
            </a:xfrm>
            <a:prstGeom prst="line">
              <a:avLst/>
            </a:prstGeom>
            <a:noFill/>
            <a:ln w="57150">
              <a:solidFill>
                <a:srgbClr val="B2B2B2"/>
              </a:solidFill>
              <a:round/>
              <a:headEnd/>
              <a:tailEnd/>
            </a:ln>
            <a:effectLst/>
          </p:spPr>
          <p:txBody>
            <a:bodyPr/>
            <a:lstStyle/>
            <a:p>
              <a:endParaRPr lang="en-US">
                <a:solidFill>
                  <a:srgbClr val="000000"/>
                </a:solidFill>
                <a:latin typeface="Arial" panose="020B0604020202020204" pitchFamily="34" charset="0"/>
                <a:cs typeface="Arial" panose="020B0604020202020204" pitchFamily="34" charset="0"/>
              </a:endParaRPr>
            </a:p>
          </p:txBody>
        </p:sp>
        <p:sp>
          <p:nvSpPr>
            <p:cNvPr id="172050" name="Rectangle 18"/>
            <p:cNvSpPr>
              <a:spLocks noChangeArrowheads="1"/>
            </p:cNvSpPr>
            <p:nvPr/>
          </p:nvSpPr>
          <p:spPr bwMode="auto">
            <a:xfrm>
              <a:off x="420" y="2172"/>
              <a:ext cx="1620" cy="1596"/>
            </a:xfrm>
            <a:prstGeom prst="rect">
              <a:avLst/>
            </a:prstGeom>
            <a:noFill/>
            <a:ln w="57150">
              <a:solidFill>
                <a:srgbClr val="B2B2B2"/>
              </a:solidFill>
              <a:miter lim="800000"/>
              <a:headEnd/>
              <a:tailEnd/>
            </a:ln>
            <a:effectLst/>
          </p:spPr>
          <p:txBody>
            <a:bodyPr wrap="none" anchor="ctr"/>
            <a:lstStyle/>
            <a:p>
              <a:endParaRPr lang="en-US">
                <a:solidFill>
                  <a:srgbClr val="000000"/>
                </a:solidFill>
                <a:latin typeface="Arial" panose="020B0604020202020204" pitchFamily="34" charset="0"/>
                <a:cs typeface="Arial" panose="020B0604020202020204" pitchFamily="34" charset="0"/>
              </a:endParaRPr>
            </a:p>
          </p:txBody>
        </p:sp>
        <p:sp>
          <p:nvSpPr>
            <p:cNvPr id="172051" name="Line 19"/>
            <p:cNvSpPr>
              <a:spLocks noChangeShapeType="1"/>
            </p:cNvSpPr>
            <p:nvPr/>
          </p:nvSpPr>
          <p:spPr bwMode="auto">
            <a:xfrm rot="-5400000">
              <a:off x="1233" y="2154"/>
              <a:ext cx="0" cy="1608"/>
            </a:xfrm>
            <a:prstGeom prst="line">
              <a:avLst/>
            </a:prstGeom>
            <a:noFill/>
            <a:ln w="57150">
              <a:solidFill>
                <a:srgbClr val="B2B2B2"/>
              </a:solidFill>
              <a:round/>
              <a:headEnd/>
              <a:tailEnd/>
            </a:ln>
            <a:effectLst/>
          </p:spPr>
          <p:txBody>
            <a:bodyPr/>
            <a:lstStyle/>
            <a:p>
              <a:endParaRPr lang="en-US">
                <a:solidFill>
                  <a:srgbClr val="000000"/>
                </a:solidFill>
                <a:latin typeface="Arial" panose="020B0604020202020204" pitchFamily="34" charset="0"/>
                <a:cs typeface="Arial" panose="020B0604020202020204" pitchFamily="34" charset="0"/>
              </a:endParaRPr>
            </a:p>
          </p:txBody>
        </p:sp>
        <p:sp>
          <p:nvSpPr>
            <p:cNvPr id="172052" name="Line 20"/>
            <p:cNvSpPr>
              <a:spLocks noChangeShapeType="1"/>
            </p:cNvSpPr>
            <p:nvPr/>
          </p:nvSpPr>
          <p:spPr bwMode="auto">
            <a:xfrm rot="-5400000">
              <a:off x="3720" y="1272"/>
              <a:ext cx="0" cy="3372"/>
            </a:xfrm>
            <a:prstGeom prst="line">
              <a:avLst/>
            </a:prstGeom>
            <a:noFill/>
            <a:ln w="57150">
              <a:solidFill>
                <a:srgbClr val="B2B2B2"/>
              </a:solidFill>
              <a:round/>
              <a:headEnd/>
              <a:tailEnd/>
            </a:ln>
            <a:effectLst/>
          </p:spPr>
          <p:txBody>
            <a:bodyPr/>
            <a:lstStyle/>
            <a:p>
              <a:endParaRPr lang="en-US">
                <a:solidFill>
                  <a:srgbClr val="000000"/>
                </a:solidFill>
                <a:latin typeface="Arial" panose="020B0604020202020204" pitchFamily="34" charset="0"/>
                <a:cs typeface="Arial" panose="020B0604020202020204" pitchFamily="34" charset="0"/>
              </a:endParaRPr>
            </a:p>
          </p:txBody>
        </p:sp>
      </p:grpSp>
      <p:sp>
        <p:nvSpPr>
          <p:cNvPr id="3" name="Title 2"/>
          <p:cNvSpPr>
            <a:spLocks noGrp="1"/>
          </p:cNvSpPr>
          <p:nvPr>
            <p:ph type="title"/>
          </p:nvPr>
        </p:nvSpPr>
        <p:spPr/>
        <p:txBody>
          <a:bodyPr>
            <a:normAutofit/>
          </a:bodyPr>
          <a:lstStyle/>
          <a:p>
            <a:r>
              <a:rPr lang="en-US" dirty="0">
                <a:cs typeface="Arial" panose="020B0604020202020204" pitchFamily="34" charset="0"/>
              </a:rPr>
              <a:t>Type I and Type II Errors</a:t>
            </a:r>
            <a:endParaRPr lang="en-IN" dirty="0"/>
          </a:p>
        </p:txBody>
      </p:sp>
      <p:sp>
        <p:nvSpPr>
          <p:cNvPr id="5" name="Content Placeholder 4"/>
          <p:cNvSpPr>
            <a:spLocks noGrp="1"/>
          </p:cNvSpPr>
          <p:nvPr>
            <p:ph idx="1"/>
          </p:nvPr>
        </p:nvSpPr>
        <p:spPr>
          <a:xfrm>
            <a:off x="827680" y="1409191"/>
            <a:ext cx="10489585" cy="391076"/>
          </a:xfrm>
        </p:spPr>
        <p:txBody>
          <a:bodyPr>
            <a:normAutofit fontScale="92500" lnSpcReduction="20000"/>
          </a:bodyPr>
          <a:lstStyle/>
          <a:p>
            <a:pPr marL="0" indent="0">
              <a:buNone/>
            </a:pPr>
            <a:r>
              <a:rPr lang="en-US" b="1" u="sng" dirty="0"/>
              <a:t>Example:</a:t>
            </a:r>
            <a:r>
              <a:rPr lang="en-US" b="1" dirty="0"/>
              <a:t> </a:t>
            </a:r>
            <a:r>
              <a:rPr lang="en-US" dirty="0"/>
              <a:t>Metro EMS</a:t>
            </a:r>
          </a:p>
          <a:p>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20</a:t>
            </a:fld>
            <a:endParaRPr lang="en-US"/>
          </a:p>
        </p:txBody>
      </p:sp>
    </p:spTree>
    <p:extLst>
      <p:ext uri="{BB962C8B-B14F-4D97-AF65-F5344CB8AC3E}">
        <p14:creationId xmlns:p14="http://schemas.microsoft.com/office/powerpoint/2010/main" val="2568422191"/>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Error</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Because hypothesis tests are based on sample data, we must allow for the possibility of errors.</a:t>
            </a:r>
          </a:p>
          <a:p>
            <a:pPr marL="0" indent="0">
              <a:buNone/>
            </a:pPr>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A </a:t>
            </a:r>
            <a:r>
              <a:rPr lang="en-US" u="sng" dirty="0">
                <a:solidFill>
                  <a:srgbClr val="000000"/>
                </a:solidFill>
                <a:latin typeface="Arial" panose="020B0604020202020204" pitchFamily="34" charset="0"/>
                <a:cs typeface="Arial" panose="020B0604020202020204" pitchFamily="34" charset="0"/>
              </a:rPr>
              <a:t>Type I error</a:t>
            </a:r>
            <a:r>
              <a:rPr lang="en-US" dirty="0">
                <a:solidFill>
                  <a:srgbClr val="000000"/>
                </a:solidFill>
                <a:latin typeface="Arial" panose="020B0604020202020204" pitchFamily="34" charset="0"/>
                <a:cs typeface="Arial" panose="020B0604020202020204" pitchFamily="34" charset="0"/>
              </a:rPr>
              <a:t> is rejecting </a:t>
            </a:r>
            <a:r>
              <a:rPr lang="en-US" i="1" dirty="0">
                <a:solidFill>
                  <a:srgbClr val="000000"/>
                </a:solidFill>
                <a:latin typeface="Arial" panose="020B0604020202020204" pitchFamily="34" charset="0"/>
                <a:cs typeface="Arial" panose="020B0604020202020204" pitchFamily="34" charset="0"/>
              </a:rPr>
              <a:t>H</a:t>
            </a:r>
            <a:r>
              <a:rPr lang="en-US" baseline="-25000" dirty="0">
                <a:solidFill>
                  <a:srgbClr val="000000"/>
                </a:solidFill>
                <a:latin typeface="Arial" panose="020B0604020202020204" pitchFamily="34" charset="0"/>
                <a:cs typeface="Arial" panose="020B0604020202020204" pitchFamily="34" charset="0"/>
              </a:rPr>
              <a:t>0</a:t>
            </a:r>
            <a:r>
              <a:rPr lang="en-US" dirty="0">
                <a:solidFill>
                  <a:srgbClr val="000000"/>
                </a:solidFill>
                <a:latin typeface="Arial" panose="020B0604020202020204" pitchFamily="34" charset="0"/>
                <a:cs typeface="Arial" panose="020B0604020202020204" pitchFamily="34" charset="0"/>
              </a:rPr>
              <a:t> when it is true.</a:t>
            </a:r>
          </a:p>
          <a:p>
            <a:pPr marL="0" indent="0">
              <a:buNone/>
            </a:pPr>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The probability of making a Type I error when the null hypothesis is true as an equality is called the </a:t>
            </a:r>
            <a:r>
              <a:rPr lang="en-US" u="sng" dirty="0">
                <a:solidFill>
                  <a:srgbClr val="000000"/>
                </a:solidFill>
                <a:latin typeface="Arial" panose="020B0604020202020204" pitchFamily="34" charset="0"/>
                <a:cs typeface="Arial" panose="020B0604020202020204" pitchFamily="34" charset="0"/>
              </a:rPr>
              <a:t>level of significance</a:t>
            </a:r>
            <a:r>
              <a:rPr lang="en-US" dirty="0">
                <a:solidFill>
                  <a:srgbClr val="000000"/>
                </a:solidFill>
                <a:latin typeface="Arial" panose="020B0604020202020204" pitchFamily="34" charset="0"/>
                <a:cs typeface="Arial" panose="020B0604020202020204" pitchFamily="34" charset="0"/>
              </a:rPr>
              <a:t>.</a:t>
            </a:r>
          </a:p>
          <a:p>
            <a:pPr marL="0" indent="0">
              <a:buNone/>
            </a:pPr>
            <a:endParaRPr lang="en-US" dirty="0">
              <a:solidFill>
                <a:srgbClr val="000000"/>
              </a:solidFill>
              <a:latin typeface="Arial" panose="020B0604020202020204" pitchFamily="34" charset="0"/>
              <a:cs typeface="Arial" panose="020B0604020202020204" pitchFamily="34" charset="0"/>
            </a:endParaRPr>
          </a:p>
          <a:p>
            <a:r>
              <a:rPr lang="en-US" dirty="0">
                <a:solidFill>
                  <a:srgbClr val="000000"/>
                </a:solidFill>
                <a:latin typeface="Arial" panose="020B0604020202020204" pitchFamily="34" charset="0"/>
                <a:cs typeface="Arial" panose="020B0604020202020204" pitchFamily="34" charset="0"/>
              </a:rPr>
              <a:t>Applications of hypothesis testing that only control the Type I error are often called </a:t>
            </a:r>
            <a:r>
              <a:rPr lang="en-US" u="sng" dirty="0">
                <a:solidFill>
                  <a:srgbClr val="000000"/>
                </a:solidFill>
                <a:latin typeface="Arial" panose="020B0604020202020204" pitchFamily="34" charset="0"/>
                <a:cs typeface="Arial" panose="020B0604020202020204" pitchFamily="34" charset="0"/>
              </a:rPr>
              <a:t>significance tests</a:t>
            </a:r>
            <a:r>
              <a:rPr lang="en-US" dirty="0">
                <a:solidFill>
                  <a:srgbClr val="000000"/>
                </a:solidFill>
                <a:latin typeface="Arial" panose="020B0604020202020204" pitchFamily="34" charset="0"/>
                <a:cs typeface="Arial" panose="020B0604020202020204" pitchFamily="34" charset="0"/>
              </a:rPr>
              <a:t>.</a:t>
            </a:r>
          </a:p>
          <a:p>
            <a:endParaRPr lang="en-US" dirty="0">
              <a:solidFill>
                <a:srgbClr val="000000"/>
              </a:solidFill>
              <a:latin typeface="Arial" panose="020B0604020202020204" pitchFamily="34" charset="0"/>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21</a:t>
            </a:fld>
            <a:endParaRPr lang="en-US"/>
          </a:p>
        </p:txBody>
      </p:sp>
    </p:spTree>
    <p:extLst>
      <p:ext uri="{BB962C8B-B14F-4D97-AF65-F5344CB8AC3E}">
        <p14:creationId xmlns:p14="http://schemas.microsoft.com/office/powerpoint/2010/main" val="760860210"/>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Type II Error</a:t>
            </a:r>
            <a:endParaRPr lang="en-IN" dirty="0"/>
          </a:p>
        </p:txBody>
      </p:sp>
      <p:sp>
        <p:nvSpPr>
          <p:cNvPr id="3" name="Content Placeholder 2"/>
          <p:cNvSpPr>
            <a:spLocks noGrp="1"/>
          </p:cNvSpPr>
          <p:nvPr>
            <p:ph idx="1"/>
          </p:nvPr>
        </p:nvSpPr>
        <p:spPr/>
        <p:txBody>
          <a:bodyPr/>
          <a:lstStyle/>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A </a:t>
            </a:r>
            <a:r>
              <a:rPr lang="en-US" u="sng" dirty="0">
                <a:solidFill>
                  <a:srgbClr val="000000"/>
                </a:solidFill>
                <a:cs typeface="Arial" panose="020B0604020202020204" pitchFamily="34" charset="0"/>
              </a:rPr>
              <a:t>Type II error</a:t>
            </a:r>
            <a:r>
              <a:rPr lang="en-US" dirty="0">
                <a:solidFill>
                  <a:srgbClr val="000000"/>
                </a:solidFill>
                <a:cs typeface="Arial" panose="020B0604020202020204" pitchFamily="34" charset="0"/>
              </a:rPr>
              <a:t> is accepting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when it is false.</a:t>
            </a:r>
          </a:p>
          <a:p>
            <a:pPr marL="0" indent="0">
              <a:buNone/>
            </a:pPr>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It is difficult to control the probability of making a Type II error.</a:t>
            </a:r>
          </a:p>
          <a:p>
            <a:pPr marL="0" indent="0">
              <a:buNone/>
            </a:pPr>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Statisticians avoid the risk of making a Type II error by using “do not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and not “accept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22</a:t>
            </a:fld>
            <a:endParaRPr lang="en-US"/>
          </a:p>
        </p:txBody>
      </p:sp>
    </p:spTree>
    <p:extLst>
      <p:ext uri="{BB962C8B-B14F-4D97-AF65-F5344CB8AC3E}">
        <p14:creationId xmlns:p14="http://schemas.microsoft.com/office/powerpoint/2010/main" val="1631389503"/>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Tails of a Test</a:t>
            </a:r>
          </a:p>
        </p:txBody>
      </p:sp>
      <p:sp>
        <p:nvSpPr>
          <p:cNvPr id="3" name="Content Placeholder 2"/>
          <p:cNvSpPr>
            <a:spLocks noGrp="1"/>
          </p:cNvSpPr>
          <p:nvPr>
            <p:ph idx="1"/>
          </p:nvPr>
        </p:nvSpPr>
        <p:spPr/>
        <p:txBody>
          <a:bodyPr/>
          <a:lstStyle/>
          <a:p>
            <a:r>
              <a:rPr lang="en-IN" dirty="0">
                <a:solidFill>
                  <a:srgbClr val="000000"/>
                </a:solidFill>
                <a:cs typeface="Arial" panose="020B0604020202020204" pitchFamily="34" charset="0"/>
              </a:rPr>
              <a:t>A </a:t>
            </a:r>
            <a:r>
              <a:rPr lang="en-IN" u="sng" dirty="0">
                <a:solidFill>
                  <a:schemeClr val="accent1">
                    <a:lumMod val="75000"/>
                  </a:schemeClr>
                </a:solidFill>
                <a:cs typeface="Arial" panose="020B0604020202020204" pitchFamily="34" charset="0"/>
              </a:rPr>
              <a:t>two-tailed</a:t>
            </a:r>
            <a:r>
              <a:rPr lang="en-IN" dirty="0">
                <a:solidFill>
                  <a:srgbClr val="000000"/>
                </a:solidFill>
                <a:cs typeface="Arial" panose="020B0604020202020204" pitchFamily="34" charset="0"/>
              </a:rPr>
              <a:t> test has rejection regions in both tails, a </a:t>
            </a:r>
            <a:r>
              <a:rPr lang="en-IN" u="sng" dirty="0">
                <a:solidFill>
                  <a:schemeClr val="accent1">
                    <a:lumMod val="75000"/>
                  </a:schemeClr>
                </a:solidFill>
                <a:cs typeface="Arial" panose="020B0604020202020204" pitchFamily="34" charset="0"/>
              </a:rPr>
              <a:t>left-tailed</a:t>
            </a:r>
            <a:r>
              <a:rPr lang="en-IN" dirty="0">
                <a:solidFill>
                  <a:srgbClr val="000000"/>
                </a:solidFill>
                <a:cs typeface="Arial" panose="020B0604020202020204" pitchFamily="34" charset="0"/>
              </a:rPr>
              <a:t> test has the rejection region in the left tail, and a </a:t>
            </a:r>
            <a:r>
              <a:rPr lang="en-IN" u="sng" dirty="0">
                <a:solidFill>
                  <a:schemeClr val="accent1">
                    <a:lumMod val="75000"/>
                  </a:schemeClr>
                </a:solidFill>
                <a:cs typeface="Arial" panose="020B0604020202020204" pitchFamily="34" charset="0"/>
              </a:rPr>
              <a:t>right-tailed</a:t>
            </a:r>
            <a:r>
              <a:rPr lang="en-IN" dirty="0">
                <a:solidFill>
                  <a:srgbClr val="000000"/>
                </a:solidFill>
                <a:cs typeface="Arial" panose="020B0604020202020204" pitchFamily="34" charset="0"/>
              </a:rPr>
              <a:t> test has the rejection region in the right tail of the distribution curve.</a:t>
            </a: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23</a:t>
            </a:fld>
            <a:endParaRPr lang="en-US"/>
          </a:p>
        </p:txBody>
      </p:sp>
    </p:spTree>
    <p:extLst>
      <p:ext uri="{BB962C8B-B14F-4D97-AF65-F5344CB8AC3E}">
        <p14:creationId xmlns:p14="http://schemas.microsoft.com/office/powerpoint/2010/main" val="3558308397"/>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Two-Tailed Test</a:t>
            </a:r>
          </a:p>
        </p:txBody>
      </p:sp>
      <p:sp>
        <p:nvSpPr>
          <p:cNvPr id="3" name="Content Placeholder 2"/>
          <p:cNvSpPr>
            <a:spLocks noGrp="1"/>
          </p:cNvSpPr>
          <p:nvPr>
            <p:ph idx="1"/>
          </p:nvPr>
        </p:nvSpPr>
        <p:spPr/>
        <p:txBody>
          <a:bodyPr/>
          <a:lstStyle/>
          <a:p>
            <a:pPr algn="just"/>
            <a:r>
              <a:rPr lang="en-IN" dirty="0">
                <a:solidFill>
                  <a:srgbClr val="000000"/>
                </a:solidFill>
                <a:cs typeface="Arial" panose="020B0604020202020204" pitchFamily="34" charset="0"/>
              </a:rPr>
              <a:t>According to the U.S. Bureau of </a:t>
            </a:r>
            <a:r>
              <a:rPr lang="en-IN" dirty="0" err="1">
                <a:solidFill>
                  <a:srgbClr val="000000"/>
                </a:solidFill>
                <a:cs typeface="Arial" panose="020B0604020202020204" pitchFamily="34" charset="0"/>
              </a:rPr>
              <a:t>Labor</a:t>
            </a:r>
            <a:r>
              <a:rPr lang="en-IN" dirty="0">
                <a:solidFill>
                  <a:srgbClr val="000000"/>
                </a:solidFill>
                <a:cs typeface="Arial" panose="020B0604020202020204" pitchFamily="34" charset="0"/>
              </a:rPr>
              <a:t> Statistics, people in the United States who had a bachelor’s degree and were employed earned an average of $1038 a week in 2010.  Suppose an economist wants to check whether this mean has </a:t>
            </a:r>
            <a:r>
              <a:rPr lang="en-IN" dirty="0">
                <a:solidFill>
                  <a:schemeClr val="accent1">
                    <a:lumMod val="75000"/>
                  </a:schemeClr>
                </a:solidFill>
                <a:cs typeface="Arial" panose="020B0604020202020204" pitchFamily="34" charset="0"/>
              </a:rPr>
              <a:t>changed</a:t>
            </a:r>
            <a:r>
              <a:rPr lang="en-IN" dirty="0">
                <a:solidFill>
                  <a:srgbClr val="000000"/>
                </a:solidFill>
                <a:cs typeface="Arial" panose="020B0604020202020204" pitchFamily="34" charset="0"/>
              </a:rPr>
              <a:t> since 2010. The key word here is </a:t>
            </a:r>
            <a:r>
              <a:rPr lang="en-IN" dirty="0">
                <a:solidFill>
                  <a:schemeClr val="accent1">
                    <a:lumMod val="75000"/>
                  </a:schemeClr>
                </a:solidFill>
                <a:cs typeface="Arial" panose="020B0604020202020204" pitchFamily="34" charset="0"/>
              </a:rPr>
              <a:t>changed</a:t>
            </a:r>
            <a:r>
              <a:rPr lang="en-IN" dirty="0">
                <a:solidFill>
                  <a:srgbClr val="000000"/>
                </a:solidFill>
                <a:cs typeface="Arial" panose="020B0604020202020204" pitchFamily="34" charset="0"/>
              </a:rPr>
              <a:t>.</a:t>
            </a:r>
          </a:p>
          <a:p>
            <a:pPr algn="just"/>
            <a:r>
              <a:rPr lang="en-IN" dirty="0">
                <a:solidFill>
                  <a:srgbClr val="000000"/>
                </a:solidFill>
                <a:cs typeface="Arial" panose="020B0604020202020204" pitchFamily="34" charset="0"/>
              </a:rPr>
              <a:t>The mean weekly earning of employed Americans with a bachelor’s degree has changed if it is either increased or decreased since 2010. This is an example of a two tailed test. </a:t>
            </a:r>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24</a:t>
            </a:fld>
            <a:endParaRPr lang="en-US"/>
          </a:p>
        </p:txBody>
      </p:sp>
    </p:spTree>
    <p:extLst>
      <p:ext uri="{BB962C8B-B14F-4D97-AF65-F5344CB8AC3E}">
        <p14:creationId xmlns:p14="http://schemas.microsoft.com/office/powerpoint/2010/main" val="260413181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Two-Tailed Test</a:t>
            </a:r>
          </a:p>
        </p:txBody>
      </p:sp>
      <p:sp>
        <p:nvSpPr>
          <p:cNvPr id="3" name="Content Placeholder 2"/>
          <p:cNvSpPr>
            <a:spLocks noGrp="1"/>
          </p:cNvSpPr>
          <p:nvPr>
            <p:ph idx="1"/>
          </p:nvPr>
        </p:nvSpPr>
        <p:spPr/>
        <p:txBody>
          <a:bodyPr/>
          <a:lstStyle/>
          <a:p>
            <a:pPr algn="just"/>
            <a:r>
              <a:rPr lang="en-IN" dirty="0">
                <a:solidFill>
                  <a:srgbClr val="000000"/>
                </a:solidFill>
                <a:cs typeface="Arial" panose="020B0604020202020204" pitchFamily="34" charset="0"/>
              </a:rPr>
              <a:t>Let μ be the mean weekly earning of employed Americans with a bachelor’s degree. The two possible decisions are</a:t>
            </a:r>
          </a:p>
          <a:p>
            <a:pPr lvl="1" algn="just"/>
            <a:r>
              <a:rPr lang="en-IN" dirty="0">
                <a:solidFill>
                  <a:srgbClr val="000000"/>
                </a:solidFill>
                <a:cs typeface="Arial" panose="020B0604020202020204" pitchFamily="34" charset="0"/>
              </a:rPr>
              <a:t>H0 : μ = $1038 (The mean weekly earning of employed Americans with a bachelor’s degree has not changed since 2010)</a:t>
            </a:r>
          </a:p>
          <a:p>
            <a:pPr lvl="1" algn="just"/>
            <a:r>
              <a:rPr lang="en-IN" dirty="0">
                <a:solidFill>
                  <a:srgbClr val="000000"/>
                </a:solidFill>
                <a:cs typeface="Arial" panose="020B0604020202020204" pitchFamily="34" charset="0"/>
              </a:rPr>
              <a:t>H1 : μ ≠ $1038 (The mean weekly earning of employed Americans with a bachelor’s degree has changed since 2010)</a:t>
            </a:r>
            <a:endParaRPr lang="en-US" dirty="0">
              <a:solidFill>
                <a:srgbClr val="000000"/>
              </a:solidFill>
              <a:cs typeface="Arial" panose="020B0604020202020204" pitchFamily="34" charset="0"/>
            </a:endParaRPr>
          </a:p>
          <a:p>
            <a:pPr algn="just"/>
            <a:r>
              <a:rPr lang="en-IN" dirty="0"/>
              <a:t>Whether a test is two–tailed or one–tailed is determined by the sign in the alternative hypothesis. </a:t>
            </a:r>
          </a:p>
          <a:p>
            <a:pPr algn="just"/>
            <a:r>
              <a:rPr lang="en-IN" dirty="0"/>
              <a:t>If the alternative hypothesis has a not equal to (≠) sign, it is a two–tailed test.</a:t>
            </a:r>
          </a:p>
        </p:txBody>
      </p:sp>
      <p:sp>
        <p:nvSpPr>
          <p:cNvPr id="4" name="Slide Number Placeholder 3"/>
          <p:cNvSpPr>
            <a:spLocks noGrp="1"/>
          </p:cNvSpPr>
          <p:nvPr>
            <p:ph type="sldNum" sz="quarter" idx="12"/>
          </p:nvPr>
        </p:nvSpPr>
        <p:spPr/>
        <p:txBody>
          <a:bodyPr/>
          <a:lstStyle/>
          <a:p>
            <a:fld id="{949EBC64-41CB-41B8-B6DF-9B1367312BD4}" type="slidenum">
              <a:rPr lang="en-US" smtClean="0"/>
              <a:t>25</a:t>
            </a:fld>
            <a:endParaRPr lang="en-US"/>
          </a:p>
        </p:txBody>
      </p:sp>
    </p:spTree>
    <p:extLst>
      <p:ext uri="{BB962C8B-B14F-4D97-AF65-F5344CB8AC3E}">
        <p14:creationId xmlns:p14="http://schemas.microsoft.com/office/powerpoint/2010/main" val="2313402762"/>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6183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8575" cy="6858000"/>
          </a:xfrm>
          <a:prstGeom prst="rect">
            <a:avLst/>
          </a:prstGeom>
          <a:solidFill>
            <a:srgbClr val="3F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496" y="2074363"/>
            <a:ext cx="274554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A Two-Tailed Test</a:t>
            </a:r>
          </a:p>
        </p:txBody>
      </p:sp>
      <p:pic>
        <p:nvPicPr>
          <p:cNvPr id="7" name="Picture 6" descr="A screenshot of text&#10;&#10;Description automatically generated">
            <a:extLst>
              <a:ext uri="{FF2B5EF4-FFF2-40B4-BE49-F238E27FC236}">
                <a16:creationId xmlns:a16="http://schemas.microsoft.com/office/drawing/2014/main" id="{AE8CE79A-F2E6-48AD-925C-CCE003D3A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608" y="1365811"/>
            <a:ext cx="7170416" cy="4122989"/>
          </a:xfrm>
          <a:prstGeom prst="rect">
            <a:avLst/>
          </a:prstGeom>
        </p:spPr>
      </p:pic>
      <p:sp>
        <p:nvSpPr>
          <p:cNvPr id="4" name="Slide Number Placeholder 3"/>
          <p:cNvSpPr>
            <a:spLocks noGrp="1"/>
          </p:cNvSpPr>
          <p:nvPr>
            <p:ph type="sldNum" sz="quarter" idx="12"/>
          </p:nvPr>
        </p:nvSpPr>
        <p:spPr>
          <a:xfrm>
            <a:off x="11282275" y="6356350"/>
            <a:ext cx="558624" cy="365125"/>
          </a:xfrm>
        </p:spPr>
        <p:txBody>
          <a:bodyPr vert="horz" lIns="91440" tIns="45720" rIns="91440" bIns="45720" rtlCol="0" anchor="ctr">
            <a:normAutofit/>
          </a:bodyPr>
          <a:lstStyle/>
          <a:p>
            <a:pPr eaLnBrk="1" hangingPunct="1">
              <a:spcAft>
                <a:spcPts val="600"/>
              </a:spcAft>
            </a:pPr>
            <a:fld id="{949EBC64-41CB-41B8-B6DF-9B1367312BD4}" type="slidenum">
              <a:rPr lang="en-US">
                <a:solidFill>
                  <a:srgbClr val="898989"/>
                </a:solidFill>
              </a:rPr>
              <a:pPr eaLnBrk="1" hangingPunct="1">
                <a:spcAft>
                  <a:spcPts val="600"/>
                </a:spcAft>
              </a:pPr>
              <a:t>26</a:t>
            </a:fld>
            <a:endParaRPr lang="en-US">
              <a:solidFill>
                <a:srgbClr val="898989"/>
              </a:solidFill>
            </a:endParaRPr>
          </a:p>
        </p:txBody>
      </p:sp>
    </p:spTree>
    <p:extLst>
      <p:ext uri="{BB962C8B-B14F-4D97-AF65-F5344CB8AC3E}">
        <p14:creationId xmlns:p14="http://schemas.microsoft.com/office/powerpoint/2010/main" val="2052465131"/>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Left-Tailed Test</a:t>
            </a:r>
          </a:p>
        </p:txBody>
      </p:sp>
      <p:sp>
        <p:nvSpPr>
          <p:cNvPr id="3" name="Content Placeholder 2"/>
          <p:cNvSpPr>
            <a:spLocks noGrp="1"/>
          </p:cNvSpPr>
          <p:nvPr>
            <p:ph idx="1"/>
          </p:nvPr>
        </p:nvSpPr>
        <p:spPr/>
        <p:txBody>
          <a:bodyPr/>
          <a:lstStyle/>
          <a:p>
            <a:pPr algn="just"/>
            <a:r>
              <a:rPr lang="en-IN" dirty="0">
                <a:solidFill>
                  <a:srgbClr val="000000"/>
                </a:solidFill>
                <a:cs typeface="Arial" panose="020B0604020202020204" pitchFamily="34" charset="0"/>
              </a:rPr>
              <a:t>Reconsider the example of the mean amount of soda in all soft-drink cans produced by a company. The company claims that these cans, on average, contain 12 ounces of soda. However, if these cans contain less than the claimed amount of soda, then the company can be accused of cheating. Suppose a consumer agency wants to test whether the mean amount of soda per can is </a:t>
            </a:r>
            <a:r>
              <a:rPr lang="en-IN" dirty="0">
                <a:solidFill>
                  <a:schemeClr val="accent1">
                    <a:lumMod val="75000"/>
                  </a:schemeClr>
                </a:solidFill>
                <a:cs typeface="Arial" panose="020B0604020202020204" pitchFamily="34" charset="0"/>
              </a:rPr>
              <a:t>less than</a:t>
            </a:r>
            <a:r>
              <a:rPr lang="en-IN" dirty="0">
                <a:solidFill>
                  <a:srgbClr val="000000"/>
                </a:solidFill>
                <a:cs typeface="Arial" panose="020B0604020202020204" pitchFamily="34" charset="0"/>
              </a:rPr>
              <a:t> 12 ounces. Note that the key phrase this time is </a:t>
            </a:r>
            <a:r>
              <a:rPr lang="en-IN" dirty="0">
                <a:solidFill>
                  <a:schemeClr val="accent1">
                    <a:lumMod val="75000"/>
                  </a:schemeClr>
                </a:solidFill>
                <a:cs typeface="Arial" panose="020B0604020202020204" pitchFamily="34" charset="0"/>
              </a:rPr>
              <a:t>less than</a:t>
            </a:r>
            <a:r>
              <a:rPr lang="en-IN" dirty="0">
                <a:solidFill>
                  <a:srgbClr val="000000"/>
                </a:solidFill>
                <a:cs typeface="Arial" panose="020B0604020202020204" pitchFamily="34" charset="0"/>
              </a:rPr>
              <a:t>, which indicates a left-tailed test.</a:t>
            </a: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27</a:t>
            </a:fld>
            <a:endParaRPr lang="en-US"/>
          </a:p>
        </p:txBody>
      </p:sp>
    </p:spTree>
    <p:extLst>
      <p:ext uri="{BB962C8B-B14F-4D97-AF65-F5344CB8AC3E}">
        <p14:creationId xmlns:p14="http://schemas.microsoft.com/office/powerpoint/2010/main" val="207820356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Left-Tailed Test</a:t>
            </a:r>
          </a:p>
        </p:txBody>
      </p:sp>
      <p:sp>
        <p:nvSpPr>
          <p:cNvPr id="3" name="Content Placeholder 2"/>
          <p:cNvSpPr>
            <a:spLocks noGrp="1"/>
          </p:cNvSpPr>
          <p:nvPr>
            <p:ph idx="1"/>
          </p:nvPr>
        </p:nvSpPr>
        <p:spPr/>
        <p:txBody>
          <a:bodyPr/>
          <a:lstStyle/>
          <a:p>
            <a:pPr algn="just"/>
            <a:r>
              <a:rPr lang="en-IN" dirty="0"/>
              <a:t>Let μ be the mean amount of soda in all cans. The two possible decisions are</a:t>
            </a:r>
          </a:p>
          <a:p>
            <a:pPr lvl="1" algn="just"/>
            <a:r>
              <a:rPr lang="en-IN" dirty="0"/>
              <a:t>H0 : μ = 12 ounces (The mean is equal to 12 ounces)</a:t>
            </a:r>
          </a:p>
          <a:p>
            <a:pPr lvl="1" algn="just"/>
            <a:r>
              <a:rPr lang="en-IN" dirty="0"/>
              <a:t>H1 : μ  &lt; 12 ounces (The mean is less than 12 ounces)</a:t>
            </a:r>
          </a:p>
          <a:p>
            <a:pPr algn="just"/>
            <a:r>
              <a:rPr lang="en-IN" dirty="0"/>
              <a:t>In this case, we can also write the null hypothesis as H0 : μ ≥ 12. This will not affect the result of the test as long as the sign in H1 is less than (&lt;). </a:t>
            </a:r>
          </a:p>
          <a:p>
            <a:pPr algn="just"/>
            <a:r>
              <a:rPr lang="en-IN" dirty="0"/>
              <a:t>When the alternative hypothesis has a less than (&lt;) sign, the test is always left–tailed.</a:t>
            </a: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28</a:t>
            </a:fld>
            <a:endParaRPr lang="en-US"/>
          </a:p>
        </p:txBody>
      </p:sp>
    </p:spTree>
    <p:extLst>
      <p:ext uri="{BB962C8B-B14F-4D97-AF65-F5344CB8AC3E}">
        <p14:creationId xmlns:p14="http://schemas.microsoft.com/office/powerpoint/2010/main" val="2796798964"/>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6183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8575" cy="6858000"/>
          </a:xfrm>
          <a:prstGeom prst="rect">
            <a:avLst/>
          </a:prstGeom>
          <a:solidFill>
            <a:srgbClr val="3B4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496" y="2074363"/>
            <a:ext cx="274554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A Left-Tailed Test</a:t>
            </a:r>
          </a:p>
        </p:txBody>
      </p:sp>
      <p:pic>
        <p:nvPicPr>
          <p:cNvPr id="7" name="Picture 6">
            <a:extLst>
              <a:ext uri="{FF2B5EF4-FFF2-40B4-BE49-F238E27FC236}">
                <a16:creationId xmlns:a16="http://schemas.microsoft.com/office/drawing/2014/main" id="{47EDECC8-A3C5-402C-9423-5CB48763B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608" y="1315001"/>
            <a:ext cx="7170416" cy="4224608"/>
          </a:xfrm>
          <a:prstGeom prst="rect">
            <a:avLst/>
          </a:prstGeom>
        </p:spPr>
      </p:pic>
      <p:sp>
        <p:nvSpPr>
          <p:cNvPr id="4" name="Slide Number Placeholder 3"/>
          <p:cNvSpPr>
            <a:spLocks noGrp="1"/>
          </p:cNvSpPr>
          <p:nvPr>
            <p:ph type="sldNum" sz="quarter" idx="12"/>
          </p:nvPr>
        </p:nvSpPr>
        <p:spPr>
          <a:xfrm>
            <a:off x="11282275" y="6356350"/>
            <a:ext cx="558624" cy="365125"/>
          </a:xfrm>
        </p:spPr>
        <p:txBody>
          <a:bodyPr vert="horz" lIns="91440" tIns="45720" rIns="91440" bIns="45720" rtlCol="0" anchor="ctr">
            <a:normAutofit/>
          </a:bodyPr>
          <a:lstStyle/>
          <a:p>
            <a:pPr eaLnBrk="1" hangingPunct="1">
              <a:spcAft>
                <a:spcPts val="600"/>
              </a:spcAft>
            </a:pPr>
            <a:fld id="{949EBC64-41CB-41B8-B6DF-9B1367312BD4}" type="slidenum">
              <a:rPr lang="en-US">
                <a:solidFill>
                  <a:srgbClr val="898989"/>
                </a:solidFill>
              </a:rPr>
              <a:pPr eaLnBrk="1" hangingPunct="1">
                <a:spcAft>
                  <a:spcPts val="600"/>
                </a:spcAft>
              </a:pPr>
              <a:t>29</a:t>
            </a:fld>
            <a:endParaRPr lang="en-US">
              <a:solidFill>
                <a:srgbClr val="898989"/>
              </a:solidFill>
            </a:endParaRPr>
          </a:p>
        </p:txBody>
      </p:sp>
    </p:spTree>
    <p:extLst>
      <p:ext uri="{BB962C8B-B14F-4D97-AF65-F5344CB8AC3E}">
        <p14:creationId xmlns:p14="http://schemas.microsoft.com/office/powerpoint/2010/main" val="374360662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endParaRPr lang="en-IN" dirty="0"/>
          </a:p>
        </p:txBody>
      </p:sp>
      <p:sp>
        <p:nvSpPr>
          <p:cNvPr id="3" name="Content Placeholder 2"/>
          <p:cNvSpPr>
            <a:spLocks noGrp="1"/>
          </p:cNvSpPr>
          <p:nvPr>
            <p:ph idx="1"/>
          </p:nvPr>
        </p:nvSpPr>
        <p:spPr/>
        <p:txBody>
          <a:bodyPr/>
          <a:lstStyle/>
          <a:p>
            <a:r>
              <a:rPr lang="en-US" u="sng" dirty="0">
                <a:solidFill>
                  <a:srgbClr val="000000"/>
                </a:solidFill>
                <a:cs typeface="Arial" panose="020B0604020202020204" pitchFamily="34" charset="0"/>
              </a:rPr>
              <a:t>Hypothesis testing</a:t>
            </a:r>
            <a:r>
              <a:rPr lang="en-US" dirty="0">
                <a:solidFill>
                  <a:srgbClr val="000000"/>
                </a:solidFill>
                <a:cs typeface="Arial" panose="020B0604020202020204" pitchFamily="34" charset="0"/>
              </a:rPr>
              <a:t> can be used to determine whether a statement about the value of a population parameter should or should not be rejected.</a:t>
            </a:r>
          </a:p>
          <a:p>
            <a:r>
              <a:rPr lang="en-US" dirty="0">
                <a:solidFill>
                  <a:srgbClr val="000000"/>
                </a:solidFill>
                <a:cs typeface="Arial" panose="020B0604020202020204" pitchFamily="34" charset="0"/>
              </a:rPr>
              <a:t>The </a:t>
            </a:r>
            <a:r>
              <a:rPr lang="en-US" u="sng" dirty="0">
                <a:solidFill>
                  <a:srgbClr val="000000"/>
                </a:solidFill>
                <a:cs typeface="Arial" panose="020B0604020202020204" pitchFamily="34" charset="0"/>
              </a:rPr>
              <a:t>null hypothesis</a:t>
            </a:r>
            <a:r>
              <a:rPr lang="en-US" i="1" dirty="0">
                <a:solidFill>
                  <a:srgbClr val="000000"/>
                </a:solidFill>
                <a:cs typeface="Arial" panose="020B0604020202020204" pitchFamily="34" charset="0"/>
              </a:rPr>
              <a:t>, </a:t>
            </a:r>
            <a:r>
              <a:rPr lang="en-US" dirty="0">
                <a:solidFill>
                  <a:srgbClr val="000000"/>
                </a:solidFill>
                <a:cs typeface="Arial" panose="020B0604020202020204" pitchFamily="34" charset="0"/>
              </a:rPr>
              <a:t>denoted by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i="1" dirty="0">
                <a:solidFill>
                  <a:srgbClr val="000000"/>
                </a:solidFill>
                <a:cs typeface="Arial" panose="020B0604020202020204" pitchFamily="34" charset="0"/>
              </a:rPr>
              <a:t>, </a:t>
            </a:r>
            <a:r>
              <a:rPr lang="en-US" dirty="0">
                <a:solidFill>
                  <a:srgbClr val="000000"/>
                </a:solidFill>
                <a:cs typeface="Arial" panose="020B0604020202020204" pitchFamily="34" charset="0"/>
              </a:rPr>
              <a:t>is a tentative assumption about a population parameter.</a:t>
            </a:r>
          </a:p>
          <a:p>
            <a:r>
              <a:rPr lang="en-US" dirty="0">
                <a:solidFill>
                  <a:srgbClr val="000000"/>
                </a:solidFill>
                <a:cs typeface="Arial" panose="020B0604020202020204" pitchFamily="34" charset="0"/>
              </a:rPr>
              <a:t>The </a:t>
            </a:r>
            <a:r>
              <a:rPr lang="en-US" u="sng" dirty="0">
                <a:solidFill>
                  <a:srgbClr val="000000"/>
                </a:solidFill>
                <a:cs typeface="Arial" panose="020B0604020202020204" pitchFamily="34" charset="0"/>
              </a:rPr>
              <a:t>alternative hypothesis</a:t>
            </a:r>
            <a:r>
              <a:rPr lang="en-US" dirty="0">
                <a:solidFill>
                  <a:srgbClr val="000000"/>
                </a:solidFill>
                <a:cs typeface="Arial" panose="020B0604020202020204" pitchFamily="34" charset="0"/>
              </a:rPr>
              <a:t>, denoted by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is the opposite of what is stated in the null hypothesis.</a:t>
            </a:r>
          </a:p>
          <a:p>
            <a:r>
              <a:rPr lang="en-US" dirty="0">
                <a:solidFill>
                  <a:srgbClr val="000000"/>
                </a:solidFill>
                <a:cs typeface="Arial" panose="020B0604020202020204" pitchFamily="34" charset="0"/>
              </a:rPr>
              <a:t>The hypothesis testing procedure uses data from a sample to test the two competing statements indicated by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and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a:t>
            </a: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a:t>
            </a:fld>
            <a:endParaRPr lang="en-US"/>
          </a:p>
        </p:txBody>
      </p:sp>
    </p:spTree>
    <p:extLst>
      <p:ext uri="{BB962C8B-B14F-4D97-AF65-F5344CB8AC3E}">
        <p14:creationId xmlns:p14="http://schemas.microsoft.com/office/powerpoint/2010/main" val="4277912385"/>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Right-Tailed Test</a:t>
            </a:r>
          </a:p>
        </p:txBody>
      </p:sp>
      <p:sp>
        <p:nvSpPr>
          <p:cNvPr id="3" name="Content Placeholder 2"/>
          <p:cNvSpPr>
            <a:spLocks noGrp="1"/>
          </p:cNvSpPr>
          <p:nvPr>
            <p:ph idx="1"/>
          </p:nvPr>
        </p:nvSpPr>
        <p:spPr/>
        <p:txBody>
          <a:bodyPr/>
          <a:lstStyle/>
          <a:p>
            <a:pPr algn="just"/>
            <a:r>
              <a:rPr lang="en-IN" dirty="0">
                <a:solidFill>
                  <a:srgbClr val="000000"/>
                </a:solidFill>
                <a:cs typeface="Arial" panose="020B0604020202020204" pitchFamily="34" charset="0"/>
              </a:rPr>
              <a:t>According to www.city-data.com, the average price of homes in West Orange, New Jersey, was $459,204 in 2009.  Suppose a real estate researcher wants to check whether the current mean price of homes in this town is </a:t>
            </a:r>
            <a:r>
              <a:rPr lang="en-IN" dirty="0">
                <a:solidFill>
                  <a:schemeClr val="accent1">
                    <a:lumMod val="75000"/>
                  </a:schemeClr>
                </a:solidFill>
                <a:cs typeface="Arial" panose="020B0604020202020204" pitchFamily="34" charset="0"/>
              </a:rPr>
              <a:t>higher than</a:t>
            </a:r>
            <a:r>
              <a:rPr lang="en-IN" dirty="0">
                <a:solidFill>
                  <a:srgbClr val="000000"/>
                </a:solidFill>
                <a:cs typeface="Arial" panose="020B0604020202020204" pitchFamily="34" charset="0"/>
              </a:rPr>
              <a:t> $459,204. The key phrase in this case is </a:t>
            </a:r>
            <a:r>
              <a:rPr lang="en-IN" dirty="0">
                <a:solidFill>
                  <a:schemeClr val="accent1">
                    <a:lumMod val="75000"/>
                  </a:schemeClr>
                </a:solidFill>
                <a:cs typeface="Arial" panose="020B0604020202020204" pitchFamily="34" charset="0"/>
              </a:rPr>
              <a:t>higher than</a:t>
            </a:r>
            <a:r>
              <a:rPr lang="en-IN" dirty="0">
                <a:solidFill>
                  <a:srgbClr val="000000"/>
                </a:solidFill>
                <a:cs typeface="Arial" panose="020B0604020202020204" pitchFamily="34" charset="0"/>
              </a:rPr>
              <a:t>, which indicates a right-tailed test. </a:t>
            </a:r>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30</a:t>
            </a:fld>
            <a:endParaRPr lang="en-US"/>
          </a:p>
        </p:txBody>
      </p:sp>
    </p:spTree>
    <p:extLst>
      <p:ext uri="{BB962C8B-B14F-4D97-AF65-F5344CB8AC3E}">
        <p14:creationId xmlns:p14="http://schemas.microsoft.com/office/powerpoint/2010/main" val="4191805916"/>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 Right-Tailed Test</a:t>
            </a:r>
          </a:p>
        </p:txBody>
      </p:sp>
      <p:sp>
        <p:nvSpPr>
          <p:cNvPr id="3" name="Content Placeholder 2"/>
          <p:cNvSpPr>
            <a:spLocks noGrp="1"/>
          </p:cNvSpPr>
          <p:nvPr>
            <p:ph idx="1"/>
          </p:nvPr>
        </p:nvSpPr>
        <p:spPr/>
        <p:txBody>
          <a:bodyPr/>
          <a:lstStyle/>
          <a:p>
            <a:pPr algn="just"/>
            <a:r>
              <a:rPr lang="en-IN" dirty="0">
                <a:solidFill>
                  <a:srgbClr val="000000"/>
                </a:solidFill>
                <a:cs typeface="Arial" panose="020B0604020202020204" pitchFamily="34" charset="0"/>
              </a:rPr>
              <a:t>Let μ be the current mean price of homes in this town. The two possible decisions are</a:t>
            </a:r>
          </a:p>
          <a:p>
            <a:pPr lvl="1" algn="just"/>
            <a:r>
              <a:rPr lang="en-IN" dirty="0">
                <a:solidFill>
                  <a:srgbClr val="000000"/>
                </a:solidFill>
                <a:cs typeface="Arial" panose="020B0604020202020204" pitchFamily="34" charset="0"/>
              </a:rPr>
              <a:t>H0 : μ = $459,204 (The current mean price of homes in this town is not higher than $459,204)</a:t>
            </a:r>
          </a:p>
          <a:p>
            <a:pPr lvl="1" algn="just"/>
            <a:r>
              <a:rPr lang="en-IN" dirty="0">
                <a:solidFill>
                  <a:srgbClr val="000000"/>
                </a:solidFill>
                <a:cs typeface="Arial" panose="020B0604020202020204" pitchFamily="34" charset="0"/>
              </a:rPr>
              <a:t>H1 : μ &gt; $459,204 (The current mean price of homes in this town is higher than $459,204)</a:t>
            </a:r>
          </a:p>
          <a:p>
            <a:pPr algn="just"/>
            <a:r>
              <a:rPr lang="en-IN" dirty="0"/>
              <a:t>When the alternative hypothesis has a greater than (&gt;) sign, the test is always right–tailed.</a:t>
            </a:r>
          </a:p>
        </p:txBody>
      </p:sp>
      <p:sp>
        <p:nvSpPr>
          <p:cNvPr id="4" name="Slide Number Placeholder 3"/>
          <p:cNvSpPr>
            <a:spLocks noGrp="1"/>
          </p:cNvSpPr>
          <p:nvPr>
            <p:ph type="sldNum" sz="quarter" idx="12"/>
          </p:nvPr>
        </p:nvSpPr>
        <p:spPr/>
        <p:txBody>
          <a:bodyPr/>
          <a:lstStyle/>
          <a:p>
            <a:fld id="{949EBC64-41CB-41B8-B6DF-9B1367312BD4}" type="slidenum">
              <a:rPr lang="en-US" smtClean="0"/>
              <a:t>31</a:t>
            </a:fld>
            <a:endParaRPr lang="en-US"/>
          </a:p>
        </p:txBody>
      </p:sp>
    </p:spTree>
    <p:extLst>
      <p:ext uri="{BB962C8B-B14F-4D97-AF65-F5344CB8AC3E}">
        <p14:creationId xmlns:p14="http://schemas.microsoft.com/office/powerpoint/2010/main" val="3400951332"/>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6183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08575" cy="6858000"/>
          </a:xfrm>
          <a:prstGeom prst="rect">
            <a:avLst/>
          </a:prstGeom>
          <a:solidFill>
            <a:srgbClr val="3F4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496" y="2074363"/>
            <a:ext cx="2745545"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A Right-Tailed Test</a:t>
            </a:r>
          </a:p>
        </p:txBody>
      </p:sp>
      <p:pic>
        <p:nvPicPr>
          <p:cNvPr id="7" name="Picture 6" descr="A screenshot of a cell phone&#10;&#10;Description automatically generated">
            <a:extLst>
              <a:ext uri="{FF2B5EF4-FFF2-40B4-BE49-F238E27FC236}">
                <a16:creationId xmlns:a16="http://schemas.microsoft.com/office/drawing/2014/main" id="{EABDEC98-71A3-4219-A90A-1D7DA0AFC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608" y="1159662"/>
            <a:ext cx="7170416" cy="4535287"/>
          </a:xfrm>
          <a:prstGeom prst="rect">
            <a:avLst/>
          </a:prstGeom>
        </p:spPr>
      </p:pic>
      <p:sp>
        <p:nvSpPr>
          <p:cNvPr id="4" name="Slide Number Placeholder 3"/>
          <p:cNvSpPr>
            <a:spLocks noGrp="1"/>
          </p:cNvSpPr>
          <p:nvPr>
            <p:ph type="sldNum" sz="quarter" idx="12"/>
          </p:nvPr>
        </p:nvSpPr>
        <p:spPr>
          <a:xfrm>
            <a:off x="11282275" y="6356350"/>
            <a:ext cx="558624" cy="365125"/>
          </a:xfrm>
        </p:spPr>
        <p:txBody>
          <a:bodyPr vert="horz" lIns="91440" tIns="45720" rIns="91440" bIns="45720" rtlCol="0" anchor="ctr">
            <a:normAutofit/>
          </a:bodyPr>
          <a:lstStyle/>
          <a:p>
            <a:pPr eaLnBrk="1" hangingPunct="1">
              <a:spcAft>
                <a:spcPts val="600"/>
              </a:spcAft>
            </a:pPr>
            <a:fld id="{949EBC64-41CB-41B8-B6DF-9B1367312BD4}" type="slidenum">
              <a:rPr lang="en-US">
                <a:solidFill>
                  <a:srgbClr val="898989"/>
                </a:solidFill>
              </a:rPr>
              <a:pPr eaLnBrk="1" hangingPunct="1">
                <a:spcAft>
                  <a:spcPts val="600"/>
                </a:spcAft>
              </a:pPr>
              <a:t>32</a:t>
            </a:fld>
            <a:endParaRPr lang="en-US">
              <a:solidFill>
                <a:srgbClr val="898989"/>
              </a:solidFill>
            </a:endParaRPr>
          </a:p>
        </p:txBody>
      </p:sp>
    </p:spTree>
    <p:extLst>
      <p:ext uri="{BB962C8B-B14F-4D97-AF65-F5344CB8AC3E}">
        <p14:creationId xmlns:p14="http://schemas.microsoft.com/office/powerpoint/2010/main" val="2426330781"/>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61837"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5155" y="643467"/>
            <a:ext cx="11183189" cy="744836"/>
          </a:xfrm>
        </p:spPr>
        <p:txBody>
          <a:bodyPr vert="horz" lIns="91440" tIns="45720" rIns="91440" bIns="45720" rtlCol="0" anchor="ctr">
            <a:normAutofit/>
          </a:bodyPr>
          <a:lstStyle/>
          <a:p>
            <a:r>
              <a:rPr lang="en-US" sz="3200" kern="1200">
                <a:solidFill>
                  <a:schemeClr val="bg1"/>
                </a:solidFill>
                <a:latin typeface="+mj-lt"/>
                <a:ea typeface="+mj-ea"/>
                <a:cs typeface="+mj-cs"/>
              </a:rPr>
              <a:t>Summary: Signs in H</a:t>
            </a:r>
            <a:r>
              <a:rPr lang="en-US" sz="3200" kern="1200" baseline="-25000">
                <a:solidFill>
                  <a:schemeClr val="bg1"/>
                </a:solidFill>
                <a:latin typeface="+mj-lt"/>
                <a:ea typeface="+mj-ea"/>
                <a:cs typeface="+mj-cs"/>
              </a:rPr>
              <a:t>0</a:t>
            </a:r>
            <a:r>
              <a:rPr lang="en-US" sz="3200" kern="1200">
                <a:solidFill>
                  <a:schemeClr val="bg1"/>
                </a:solidFill>
                <a:latin typeface="+mj-lt"/>
                <a:ea typeface="+mj-ea"/>
                <a:cs typeface="+mj-cs"/>
              </a:rPr>
              <a:t> and H</a:t>
            </a:r>
            <a:r>
              <a:rPr lang="en-US" sz="3200" kern="1200" baseline="-25000">
                <a:solidFill>
                  <a:schemeClr val="bg1"/>
                </a:solidFill>
                <a:latin typeface="+mj-lt"/>
                <a:ea typeface="+mj-ea"/>
                <a:cs typeface="+mj-cs"/>
              </a:rPr>
              <a:t>a</a:t>
            </a:r>
            <a:r>
              <a:rPr lang="en-US" sz="3200" kern="1200">
                <a:solidFill>
                  <a:schemeClr val="bg1"/>
                </a:solidFill>
                <a:latin typeface="+mj-lt"/>
                <a:ea typeface="+mj-ea"/>
                <a:cs typeface="+mj-cs"/>
              </a:rPr>
              <a:t> and Tails of a Test</a:t>
            </a:r>
          </a:p>
        </p:txBody>
      </p:sp>
      <p:pic>
        <p:nvPicPr>
          <p:cNvPr id="7" name="Picture 6" descr="A screenshot of a cell phone&#10;&#10;Description automatically generated">
            <a:extLst>
              <a:ext uri="{FF2B5EF4-FFF2-40B4-BE49-F238E27FC236}">
                <a16:creationId xmlns:a16="http://schemas.microsoft.com/office/drawing/2014/main" id="{29C6477E-F72D-4206-BDF1-2D4846A1D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75" y="1982259"/>
            <a:ext cx="10878087" cy="3780135"/>
          </a:xfrm>
          <a:prstGeom prst="rect">
            <a:avLst/>
          </a:prstGeom>
        </p:spPr>
      </p:pic>
      <p:sp>
        <p:nvSpPr>
          <p:cNvPr id="4" name="Slide Number Placeholder 3"/>
          <p:cNvSpPr>
            <a:spLocks noGrp="1"/>
          </p:cNvSpPr>
          <p:nvPr>
            <p:ph type="sldNum" sz="quarter" idx="12"/>
          </p:nvPr>
        </p:nvSpPr>
        <p:spPr>
          <a:xfrm>
            <a:off x="8589297" y="6356350"/>
            <a:ext cx="2736414" cy="365125"/>
          </a:xfrm>
        </p:spPr>
        <p:txBody>
          <a:bodyPr vert="horz" lIns="91440" tIns="45720" rIns="91440" bIns="45720" rtlCol="0" anchor="ctr">
            <a:normAutofit/>
          </a:bodyPr>
          <a:lstStyle/>
          <a:p>
            <a:pPr eaLnBrk="1" hangingPunct="1">
              <a:spcAft>
                <a:spcPts val="600"/>
              </a:spcAft>
            </a:pPr>
            <a:fld id="{949EBC64-41CB-41B8-B6DF-9B1367312BD4}" type="slidenum">
              <a:rPr lang="en-US" smtClean="0"/>
              <a:pPr eaLnBrk="1" hangingPunct="1">
                <a:spcAft>
                  <a:spcPts val="600"/>
                </a:spcAft>
              </a:pPr>
              <a:t>33</a:t>
            </a:fld>
            <a:endParaRPr lang="en-US"/>
          </a:p>
        </p:txBody>
      </p:sp>
    </p:spTree>
    <p:extLst>
      <p:ext uri="{BB962C8B-B14F-4D97-AF65-F5344CB8AC3E}">
        <p14:creationId xmlns:p14="http://schemas.microsoft.com/office/powerpoint/2010/main" val="2670975228"/>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Steps of Hypothesis Testing</a:t>
            </a:r>
            <a:endParaRPr lang="en-IN" dirty="0"/>
          </a:p>
        </p:txBody>
      </p:sp>
      <p:sp>
        <p:nvSpPr>
          <p:cNvPr id="3" name="Content Placeholder 2"/>
          <p:cNvSpPr>
            <a:spLocks noGrp="1"/>
          </p:cNvSpPr>
          <p:nvPr>
            <p:ph idx="1"/>
          </p:nvPr>
        </p:nvSpPr>
        <p:spPr/>
        <p:txBody>
          <a:bodyPr/>
          <a:lstStyle/>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Step 1. Develop the null and alternative hypotheses.</a:t>
            </a:r>
          </a:p>
          <a:p>
            <a:r>
              <a:rPr lang="en-US" dirty="0">
                <a:solidFill>
                  <a:srgbClr val="000000"/>
                </a:solidFill>
                <a:cs typeface="Arial" panose="020B0604020202020204" pitchFamily="34" charset="0"/>
              </a:rPr>
              <a:t>Step 2. Specify the level of significance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a:t>
            </a:r>
          </a:p>
          <a:p>
            <a:r>
              <a:rPr lang="en-US" dirty="0">
                <a:solidFill>
                  <a:srgbClr val="000000"/>
                </a:solidFill>
                <a:cs typeface="Arial" panose="020B0604020202020204" pitchFamily="34" charset="0"/>
              </a:rPr>
              <a:t>Step 3. Collect the sample data and compute the value of the test statistic.</a:t>
            </a:r>
          </a:p>
          <a:p>
            <a:pPr marL="0" indent="0">
              <a:buNone/>
            </a:pPr>
            <a:r>
              <a:rPr lang="en-US" i="1" u="sng" dirty="0">
                <a:solidFill>
                  <a:srgbClr val="000000"/>
                </a:solidFill>
                <a:cs typeface="Arial" panose="020B0604020202020204" pitchFamily="34" charset="0"/>
              </a:rPr>
              <a:t>p</a:t>
            </a:r>
            <a:r>
              <a:rPr lang="en-US" u="sng" dirty="0">
                <a:solidFill>
                  <a:srgbClr val="000000"/>
                </a:solidFill>
                <a:cs typeface="Arial" panose="020B0604020202020204" pitchFamily="34" charset="0"/>
              </a:rPr>
              <a:t>-Value Approach</a:t>
            </a:r>
          </a:p>
          <a:p>
            <a:r>
              <a:rPr lang="en-US" dirty="0">
                <a:solidFill>
                  <a:srgbClr val="000000"/>
                </a:solidFill>
                <a:cs typeface="Arial" panose="020B0604020202020204" pitchFamily="34" charset="0"/>
              </a:rPr>
              <a:t>Step 4. Use the value of the test statistic to compute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a:t>
            </a:r>
          </a:p>
          <a:p>
            <a:r>
              <a:rPr lang="en-US" dirty="0">
                <a:solidFill>
                  <a:srgbClr val="000000"/>
                </a:solidFill>
                <a:cs typeface="Arial" panose="020B0604020202020204" pitchFamily="34" charset="0"/>
              </a:rPr>
              <a:t>Step 5.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a:t>
            </a:r>
          </a:p>
          <a:p>
            <a:pPr marL="0" indent="0">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34</a:t>
            </a:fld>
            <a:endParaRPr lang="en-US"/>
          </a:p>
        </p:txBody>
      </p:sp>
    </p:spTree>
    <p:extLst>
      <p:ext uri="{BB962C8B-B14F-4D97-AF65-F5344CB8AC3E}">
        <p14:creationId xmlns:p14="http://schemas.microsoft.com/office/powerpoint/2010/main" val="1407106133"/>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Steps of Hypothesis Testing</a:t>
            </a:r>
            <a:endParaRPr lang="en-IN" dirty="0"/>
          </a:p>
        </p:txBody>
      </p:sp>
      <p:sp>
        <p:nvSpPr>
          <p:cNvPr id="3" name="Content Placeholder 2"/>
          <p:cNvSpPr>
            <a:spLocks noGrp="1"/>
          </p:cNvSpPr>
          <p:nvPr>
            <p:ph idx="1"/>
          </p:nvPr>
        </p:nvSpPr>
        <p:spPr/>
        <p:txBody>
          <a:bodyPr/>
          <a:lstStyle/>
          <a:p>
            <a:pPr marL="0" indent="0">
              <a:buNone/>
            </a:pPr>
            <a:r>
              <a:rPr lang="en-US" u="sng" dirty="0">
                <a:solidFill>
                  <a:srgbClr val="000000"/>
                </a:solidFill>
                <a:cs typeface="Arial" panose="020B0604020202020204" pitchFamily="34" charset="0"/>
              </a:rPr>
              <a:t>Critical Value Approach</a:t>
            </a:r>
          </a:p>
          <a:p>
            <a:r>
              <a:rPr lang="en-US" dirty="0">
                <a:solidFill>
                  <a:srgbClr val="000000"/>
                </a:solidFill>
                <a:cs typeface="Arial" panose="020B0604020202020204" pitchFamily="34" charset="0"/>
              </a:rPr>
              <a:t>Step 4. Use the level of significance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to determine the critical value and the rejection rule.</a:t>
            </a:r>
          </a:p>
          <a:p>
            <a:r>
              <a:rPr lang="en-US" dirty="0">
                <a:solidFill>
                  <a:srgbClr val="000000"/>
                </a:solidFill>
                <a:cs typeface="Arial" panose="020B0604020202020204" pitchFamily="34" charset="0"/>
              </a:rPr>
              <a:t>Step 5. Use the value of the test statistic and the rejection rule to 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35</a:t>
            </a:fld>
            <a:endParaRPr lang="en-US"/>
          </a:p>
        </p:txBody>
      </p:sp>
    </p:spTree>
    <p:extLst>
      <p:ext uri="{BB962C8B-B14F-4D97-AF65-F5344CB8AC3E}">
        <p14:creationId xmlns:p14="http://schemas.microsoft.com/office/powerpoint/2010/main" val="1202739767"/>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cs typeface="Arial" panose="020B0604020202020204" pitchFamily="34" charset="0"/>
              </a:rPr>
              <a:t>p</a:t>
            </a:r>
            <a:r>
              <a:rPr lang="en-US" dirty="0">
                <a:cs typeface="Arial" panose="020B0604020202020204" pitchFamily="34" charset="0"/>
              </a:rPr>
              <a:t>-Value Approach to One-Tailed Hypothesis Testing</a:t>
            </a:r>
            <a:endParaRPr lang="en-IN" dirty="0"/>
          </a:p>
        </p:txBody>
      </p:sp>
      <p:sp>
        <p:nvSpPr>
          <p:cNvPr id="3" name="Content Placeholder 2"/>
          <p:cNvSpPr>
            <a:spLocks noGrp="1"/>
          </p:cNvSpPr>
          <p:nvPr>
            <p:ph idx="1"/>
          </p:nvPr>
        </p:nvSpPr>
        <p:spPr/>
        <p:txBody>
          <a:bodyPr/>
          <a:lstStyle/>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The </a:t>
            </a:r>
            <a:r>
              <a:rPr lang="en-US" i="1" u="sng" dirty="0">
                <a:solidFill>
                  <a:srgbClr val="000000"/>
                </a:solidFill>
                <a:cs typeface="Arial" panose="020B0604020202020204" pitchFamily="34" charset="0"/>
              </a:rPr>
              <a:t>p</a:t>
            </a:r>
            <a:r>
              <a:rPr lang="en-US" u="sng" dirty="0">
                <a:solidFill>
                  <a:srgbClr val="000000"/>
                </a:solidFill>
                <a:cs typeface="Arial" panose="020B0604020202020204" pitchFamily="34" charset="0"/>
              </a:rPr>
              <a:t>-value</a:t>
            </a:r>
            <a:r>
              <a:rPr lang="en-US" dirty="0">
                <a:solidFill>
                  <a:srgbClr val="000000"/>
                </a:solidFill>
                <a:cs typeface="Arial" panose="020B0604020202020204" pitchFamily="34" charset="0"/>
              </a:rPr>
              <a:t> is the probability computed using the test statistic, that measures the support (or lack of support) provided by the sample for the null hypothesis.</a:t>
            </a:r>
          </a:p>
          <a:p>
            <a:r>
              <a:rPr lang="en-US" dirty="0">
                <a:solidFill>
                  <a:srgbClr val="000000"/>
                </a:solidFill>
                <a:cs typeface="Arial" panose="020B0604020202020204" pitchFamily="34" charset="0"/>
              </a:rPr>
              <a:t>If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is less than or equal to the level of significance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the value of the test statistic is in the rejection region.</a:t>
            </a:r>
          </a:p>
          <a:p>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sz="1400" dirty="0">
                <a:solidFill>
                  <a:srgbClr val="000000"/>
                </a:solidFill>
                <a:cs typeface="Arial" panose="020B0604020202020204" pitchFamily="34" charset="0"/>
              </a:rPr>
              <a:t> </a:t>
            </a:r>
            <a:r>
              <a:rPr lang="en-US" dirty="0">
                <a:solidFill>
                  <a:srgbClr val="000000"/>
                </a:solidFill>
                <a:cs typeface="Arial" panose="020B0604020202020204" pitchFamily="34" charset="0"/>
              </a:rPr>
              <a:t>.</a:t>
            </a:r>
            <a:endParaRPr lang="en-US" i="1"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36</a:t>
            </a:fld>
            <a:endParaRPr lang="en-US"/>
          </a:p>
        </p:txBody>
      </p:sp>
    </p:spTree>
    <p:extLst>
      <p:ext uri="{BB962C8B-B14F-4D97-AF65-F5344CB8AC3E}">
        <p14:creationId xmlns:p14="http://schemas.microsoft.com/office/powerpoint/2010/main" val="3317915345"/>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ChangeArrowheads="1"/>
          </p:cNvSpPr>
          <p:nvPr/>
        </p:nvSpPr>
        <p:spPr bwMode="auto">
          <a:xfrm>
            <a:off x="977454" y="488236"/>
            <a:ext cx="10337562" cy="754792"/>
          </a:xfrm>
          <a:prstGeom prst="rect">
            <a:avLst/>
          </a:prstGeom>
          <a:noFill/>
          <a:ln w="12700">
            <a:noFill/>
            <a:miter lim="800000"/>
            <a:headEnd/>
            <a:tailEnd/>
          </a:ln>
          <a:effectLst/>
        </p:spPr>
        <p:txBody>
          <a:bodyPr lIns="90488" tIns="44450" rIns="90488" bIns="44450" anchor="ctr"/>
          <a:lstStyle/>
          <a:p>
            <a:pPr algn="l"/>
            <a:endParaRPr lang="en-US" sz="3200" dirty="0">
              <a:effectLst/>
              <a:latin typeface="+mn-lt"/>
              <a:cs typeface="Arial" panose="020B0604020202020204" pitchFamily="34" charset="0"/>
            </a:endParaRPr>
          </a:p>
        </p:txBody>
      </p:sp>
      <p:sp>
        <p:nvSpPr>
          <p:cNvPr id="257030" name="Rectangle 6"/>
          <p:cNvSpPr>
            <a:spLocks noChangeArrowheads="1"/>
          </p:cNvSpPr>
          <p:nvPr/>
        </p:nvSpPr>
        <p:spPr bwMode="auto">
          <a:xfrm>
            <a:off x="1002982" y="3250666"/>
            <a:ext cx="5776873" cy="609600"/>
          </a:xfrm>
          <a:prstGeom prst="rect">
            <a:avLst/>
          </a:prstGeom>
          <a:noFill/>
          <a:ln w="12700">
            <a:noFill/>
            <a:miter lim="800000"/>
            <a:headEnd/>
            <a:tailEnd/>
          </a:ln>
          <a:effectLst/>
        </p:spPr>
        <p:txBody>
          <a:bodyPr wrap="none" anchor="ctr"/>
          <a:lstStyle/>
          <a:p>
            <a:pPr marL="342900" indent="-342900" algn="l">
              <a:buSzPct val="100000"/>
              <a:buFont typeface="Arial" panose="020B0604020202020204" pitchFamily="34" charset="0"/>
              <a:buChar char="•"/>
            </a:pPr>
            <a:endParaRPr lang="en-US" sz="2400" i="1" dirty="0">
              <a:solidFill>
                <a:srgbClr val="000000"/>
              </a:solidFill>
              <a:effectLst/>
              <a:latin typeface="+mn-lt"/>
              <a:cs typeface="Arial" panose="020B0604020202020204" pitchFamily="34" charset="0"/>
            </a:endParaRPr>
          </a:p>
        </p:txBody>
      </p:sp>
      <p:sp>
        <p:nvSpPr>
          <p:cNvPr id="257031" name="Rectangle 7"/>
          <p:cNvSpPr>
            <a:spLocks noChangeArrowheads="1"/>
          </p:cNvSpPr>
          <p:nvPr/>
        </p:nvSpPr>
        <p:spPr bwMode="auto">
          <a:xfrm>
            <a:off x="1002981" y="1060534"/>
            <a:ext cx="9932168" cy="1441696"/>
          </a:xfrm>
          <a:prstGeom prst="rect">
            <a:avLst/>
          </a:prstGeom>
          <a:noFill/>
          <a:ln w="12700">
            <a:noFill/>
            <a:miter lim="800000"/>
            <a:headEnd/>
            <a:tailEnd/>
          </a:ln>
          <a:effectLst/>
        </p:spPr>
        <p:txBody>
          <a:bodyPr wrap="square" anchor="ctr"/>
          <a:lstStyle/>
          <a:p>
            <a:pPr marL="346075" indent="-346075" algn="l">
              <a:lnSpc>
                <a:spcPct val="110000"/>
              </a:lnSpc>
              <a:buSzPct val="100000"/>
              <a:buFont typeface="Arial" panose="020B0604020202020204" pitchFamily="34" charset="0"/>
              <a:buChar char="•"/>
            </a:pPr>
            <a:endParaRPr lang="en-US" sz="2400" dirty="0">
              <a:solidFill>
                <a:srgbClr val="000000"/>
              </a:solidFill>
              <a:effectLst/>
              <a:latin typeface="+mn-lt"/>
              <a:cs typeface="Arial" panose="020B0604020202020204" pitchFamily="34" charset="0"/>
            </a:endParaRPr>
          </a:p>
        </p:txBody>
      </p:sp>
      <p:sp>
        <p:nvSpPr>
          <p:cNvPr id="257032" name="Rectangle 8"/>
          <p:cNvSpPr>
            <a:spLocks noChangeArrowheads="1"/>
          </p:cNvSpPr>
          <p:nvPr/>
        </p:nvSpPr>
        <p:spPr bwMode="auto">
          <a:xfrm>
            <a:off x="1002981" y="2340391"/>
            <a:ext cx="10388237" cy="1063872"/>
          </a:xfrm>
          <a:prstGeom prst="rect">
            <a:avLst/>
          </a:prstGeom>
          <a:noFill/>
          <a:ln w="12700">
            <a:noFill/>
            <a:miter lim="800000"/>
            <a:headEnd/>
            <a:tailEnd/>
          </a:ln>
          <a:effectLst/>
        </p:spPr>
        <p:txBody>
          <a:bodyPr wrap="square" anchor="ctr"/>
          <a:lstStyle/>
          <a:p>
            <a:pPr marL="342900" indent="-342900" algn="l">
              <a:lnSpc>
                <a:spcPct val="90000"/>
              </a:lnSpc>
              <a:spcBef>
                <a:spcPct val="20000"/>
              </a:spcBef>
              <a:buSzPct val="100000"/>
              <a:buFont typeface="Arial" panose="020B0604020202020204" pitchFamily="34" charset="0"/>
              <a:buChar char="•"/>
            </a:pPr>
            <a:endParaRPr lang="en-US" dirty="0">
              <a:solidFill>
                <a:srgbClr val="000000"/>
              </a:solidFill>
              <a:effectLst/>
              <a:latin typeface="+mn-lt"/>
              <a:cs typeface="Arial" panose="020B0604020202020204" pitchFamily="34" charset="0"/>
            </a:endParaRPr>
          </a:p>
        </p:txBody>
      </p:sp>
      <p:sp>
        <p:nvSpPr>
          <p:cNvPr id="3" name="Title 2"/>
          <p:cNvSpPr>
            <a:spLocks noGrp="1"/>
          </p:cNvSpPr>
          <p:nvPr>
            <p:ph type="title"/>
          </p:nvPr>
        </p:nvSpPr>
        <p:spPr/>
        <p:txBody>
          <a:bodyPr>
            <a:normAutofit/>
          </a:bodyPr>
          <a:lstStyle/>
          <a:p>
            <a:r>
              <a:rPr lang="en-US" dirty="0">
                <a:cs typeface="Arial" panose="020B0604020202020204" pitchFamily="34" charset="0"/>
              </a:rPr>
              <a:t>Suggested Guidelines for Interpreting </a:t>
            </a:r>
            <a:r>
              <a:rPr lang="en-US" i="1" dirty="0">
                <a:cs typeface="Arial" panose="020B0604020202020204" pitchFamily="34" charset="0"/>
              </a:rPr>
              <a:t>p</a:t>
            </a:r>
            <a:r>
              <a:rPr lang="en-US" dirty="0">
                <a:cs typeface="Arial" panose="020B0604020202020204" pitchFamily="34" charset="0"/>
              </a:rPr>
              <a:t>-Values</a:t>
            </a:r>
            <a:endParaRPr lang="en-IN" dirty="0"/>
          </a:p>
        </p:txBody>
      </p:sp>
      <p:sp>
        <p:nvSpPr>
          <p:cNvPr id="4" name="Content Placeholder 3"/>
          <p:cNvSpPr>
            <a:spLocks noGrp="1"/>
          </p:cNvSpPr>
          <p:nvPr>
            <p:ph idx="1"/>
          </p:nvPr>
        </p:nvSpPr>
        <p:spPr/>
        <p:txBody>
          <a:bodyPr/>
          <a:lstStyle/>
          <a:p>
            <a:pPr>
              <a:buSzPct val="100000"/>
            </a:pPr>
            <a:r>
              <a:rPr lang="en-US" u="sng" dirty="0">
                <a:solidFill>
                  <a:srgbClr val="000000"/>
                </a:solidFill>
                <a:cs typeface="Arial" panose="020B0604020202020204" pitchFamily="34" charset="0"/>
              </a:rPr>
              <a:t>Less than .01</a:t>
            </a:r>
          </a:p>
          <a:p>
            <a:pPr marL="0" indent="0">
              <a:buSzPct val="90000"/>
              <a:buNone/>
            </a:pPr>
            <a:r>
              <a:rPr lang="en-US" dirty="0">
                <a:solidFill>
                  <a:srgbClr val="000000"/>
                </a:solidFill>
                <a:cs typeface="Arial" panose="020B0604020202020204" pitchFamily="34" charset="0"/>
              </a:rPr>
              <a:t>           Overwhelming evidence to conclude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is true.</a:t>
            </a:r>
          </a:p>
          <a:p>
            <a:pPr>
              <a:spcBef>
                <a:spcPct val="20000"/>
              </a:spcBef>
              <a:buSzPct val="100000"/>
            </a:pPr>
            <a:r>
              <a:rPr lang="en-US" u="sng" dirty="0">
                <a:solidFill>
                  <a:srgbClr val="000000"/>
                </a:solidFill>
                <a:cs typeface="Arial" panose="020B0604020202020204" pitchFamily="34" charset="0"/>
              </a:rPr>
              <a:t>Between .01 and .05</a:t>
            </a:r>
          </a:p>
          <a:p>
            <a:pPr marL="0" indent="0">
              <a:spcBef>
                <a:spcPct val="20000"/>
              </a:spcBef>
              <a:buSzPct val="100000"/>
              <a:buNone/>
            </a:pPr>
            <a:r>
              <a:rPr lang="en-US" dirty="0">
                <a:solidFill>
                  <a:srgbClr val="000000"/>
                </a:solidFill>
                <a:cs typeface="Arial" panose="020B0604020202020204" pitchFamily="34" charset="0"/>
              </a:rPr>
              <a:t>	Strong evidence to conclude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is true.</a:t>
            </a:r>
          </a:p>
          <a:p>
            <a:pPr>
              <a:spcBef>
                <a:spcPct val="20000"/>
              </a:spcBef>
              <a:buSzPct val="100000"/>
            </a:pPr>
            <a:r>
              <a:rPr lang="en-US" u="sng" dirty="0">
                <a:solidFill>
                  <a:srgbClr val="000000"/>
                </a:solidFill>
                <a:cs typeface="Arial" panose="020B0604020202020204" pitchFamily="34" charset="0"/>
              </a:rPr>
              <a:t>Between .05 and .10</a:t>
            </a:r>
          </a:p>
          <a:p>
            <a:pPr marL="0" indent="0">
              <a:spcBef>
                <a:spcPct val="20000"/>
              </a:spcBef>
              <a:buSzPct val="100000"/>
              <a:buNone/>
            </a:pPr>
            <a:r>
              <a:rPr lang="en-US" dirty="0">
                <a:solidFill>
                  <a:srgbClr val="000000"/>
                </a:solidFill>
                <a:cs typeface="Arial" panose="020B0604020202020204" pitchFamily="34" charset="0"/>
              </a:rPr>
              <a:t>           Weak evidence to conclude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is true.</a:t>
            </a:r>
          </a:p>
          <a:p>
            <a:pPr>
              <a:spcBef>
                <a:spcPct val="20000"/>
              </a:spcBef>
              <a:buSzPct val="100000"/>
            </a:pPr>
            <a:r>
              <a:rPr lang="en-US" u="sng" dirty="0">
                <a:solidFill>
                  <a:srgbClr val="000000"/>
                </a:solidFill>
                <a:cs typeface="Arial" panose="020B0604020202020204" pitchFamily="34" charset="0"/>
              </a:rPr>
              <a:t>Greater than .10</a:t>
            </a:r>
          </a:p>
          <a:p>
            <a:pPr marL="0" indent="0">
              <a:spcBef>
                <a:spcPct val="20000"/>
              </a:spcBef>
              <a:buSzPct val="100000"/>
              <a:buNone/>
            </a:pPr>
            <a:r>
              <a:rPr lang="en-US" dirty="0">
                <a:solidFill>
                  <a:srgbClr val="000000"/>
                </a:solidFill>
                <a:cs typeface="Arial" panose="020B0604020202020204" pitchFamily="34" charset="0"/>
              </a:rPr>
              <a:t>           Insufficient evidence to conclude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is true.</a:t>
            </a:r>
          </a:p>
          <a:p>
            <a:pPr marL="0" indent="0">
              <a:spcBef>
                <a:spcPct val="20000"/>
              </a:spcBef>
              <a:buSzPct val="100000"/>
              <a:buNone/>
            </a:pPr>
            <a:endParaRPr lang="en-US" dirty="0">
              <a:solidFill>
                <a:srgbClr val="000000"/>
              </a:solidFill>
              <a:cs typeface="Arial" panose="020B0604020202020204" pitchFamily="34" charset="0"/>
            </a:endParaRPr>
          </a:p>
          <a:p>
            <a:pPr>
              <a:spcBef>
                <a:spcPct val="20000"/>
              </a:spcBef>
              <a:buSzPct val="100000"/>
            </a:pPr>
            <a:endParaRPr lang="en-US" dirty="0">
              <a:solidFill>
                <a:srgbClr val="000000"/>
              </a:solidFill>
              <a:cs typeface="Arial" panose="020B0604020202020204" pitchFamily="34" charset="0"/>
            </a:endParaRPr>
          </a:p>
          <a:p>
            <a:pPr>
              <a:buSzPct val="90000"/>
            </a:pPr>
            <a:endParaRPr lang="en-US" dirty="0">
              <a:solidFill>
                <a:srgbClr val="000000"/>
              </a:solidFill>
              <a:cs typeface="Arial" panose="020B0604020202020204" pitchFamily="34" charset="0"/>
            </a:endParaRPr>
          </a:p>
          <a:p>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37</a:t>
            </a:fld>
            <a:endParaRPr lang="en-US"/>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Critical Value Approach to One-Tailed Hypothesis Testing</a:t>
            </a:r>
            <a:endParaRPr lang="en-IN" dirty="0"/>
          </a:p>
        </p:txBody>
      </p:sp>
      <p:sp>
        <p:nvSpPr>
          <p:cNvPr id="3" name="Content Placeholder 2"/>
          <p:cNvSpPr>
            <a:spLocks noGrp="1"/>
          </p:cNvSpPr>
          <p:nvPr>
            <p:ph idx="1"/>
          </p:nvPr>
        </p:nvSpPr>
        <p:spPr/>
        <p:txBody>
          <a:bodyPr>
            <a:normAutofit lnSpcReduction="10000"/>
          </a:bodyPr>
          <a:lstStyle/>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The test statistic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has a standard normal probability distribution.</a:t>
            </a:r>
          </a:p>
          <a:p>
            <a:r>
              <a:rPr lang="en-US" dirty="0">
                <a:solidFill>
                  <a:srgbClr val="000000"/>
                </a:solidFill>
                <a:cs typeface="Arial" panose="020B0604020202020204" pitchFamily="34" charset="0"/>
              </a:rPr>
              <a:t>We can use the standard normal probability distribution table to find the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-value with an area of </a:t>
            </a:r>
            <a:r>
              <a:rPr lang="en-US" i="1" dirty="0">
                <a:solidFill>
                  <a:srgbClr val="000000"/>
                </a:solidFill>
                <a:cs typeface="Arial" panose="020B0604020202020204" pitchFamily="34" charset="0"/>
              </a:rPr>
              <a:t>a</a:t>
            </a:r>
            <a:r>
              <a:rPr lang="en-US" dirty="0">
                <a:solidFill>
                  <a:srgbClr val="000000"/>
                </a:solidFill>
                <a:cs typeface="Arial" panose="020B0604020202020204" pitchFamily="34" charset="0"/>
              </a:rPr>
              <a:t> in the lower (or upper) tail of the distribution.</a:t>
            </a:r>
          </a:p>
          <a:p>
            <a:r>
              <a:rPr lang="en-US" dirty="0">
                <a:solidFill>
                  <a:srgbClr val="000000"/>
                </a:solidFill>
                <a:cs typeface="Arial" panose="020B0604020202020204" pitchFamily="34" charset="0"/>
              </a:rPr>
              <a:t>The value of the test statistic that establishes the boundary of the rejection region is called the </a:t>
            </a:r>
            <a:r>
              <a:rPr lang="en-US" u="sng" dirty="0">
                <a:solidFill>
                  <a:srgbClr val="000000"/>
                </a:solidFill>
                <a:cs typeface="Arial" panose="020B0604020202020204" pitchFamily="34" charset="0"/>
              </a:rPr>
              <a:t>critical value</a:t>
            </a:r>
            <a:r>
              <a:rPr lang="en-US" dirty="0">
                <a:solidFill>
                  <a:srgbClr val="000000"/>
                </a:solidFill>
                <a:cs typeface="Arial" panose="020B0604020202020204" pitchFamily="34" charset="0"/>
              </a:rPr>
              <a:t> for the test.</a:t>
            </a:r>
          </a:p>
          <a:p>
            <a:r>
              <a:rPr lang="en-US" dirty="0">
                <a:solidFill>
                  <a:srgbClr val="000000"/>
                </a:solidFill>
                <a:cs typeface="Arial" panose="020B0604020202020204" pitchFamily="34" charset="0"/>
              </a:rPr>
              <a:t>The rejection rule is:</a:t>
            </a:r>
          </a:p>
          <a:p>
            <a:pPr marL="457200" lvl="1" indent="0">
              <a:spcBef>
                <a:spcPct val="20000"/>
              </a:spcBef>
              <a:buSzPct val="75000"/>
              <a:buNone/>
            </a:pPr>
            <a:r>
              <a:rPr lang="en-US" sz="2400" dirty="0">
                <a:solidFill>
                  <a:srgbClr val="000000"/>
                </a:solidFill>
                <a:cs typeface="Arial" panose="020B0604020202020204" pitchFamily="34" charset="0"/>
              </a:rPr>
              <a:t>	</a:t>
            </a:r>
            <a:r>
              <a:rPr lang="en-US" dirty="0">
                <a:solidFill>
                  <a:srgbClr val="000000"/>
                </a:solidFill>
                <a:cs typeface="Arial" panose="020B0604020202020204" pitchFamily="34" charset="0"/>
              </a:rPr>
              <a:t>Lower tail:  </a:t>
            </a:r>
            <a:r>
              <a:rPr lang="en-US" sz="2400" dirty="0">
                <a:solidFill>
                  <a:srgbClr val="000000"/>
                </a:solidFill>
                <a:cs typeface="Arial" panose="020B0604020202020204" pitchFamily="34" charset="0"/>
              </a:rPr>
              <a:t>Reject </a:t>
            </a:r>
            <a:r>
              <a:rPr lang="en-US" sz="2400" i="1" dirty="0">
                <a:solidFill>
                  <a:srgbClr val="000000"/>
                </a:solidFill>
                <a:cs typeface="Arial" panose="020B0604020202020204" pitchFamily="34" charset="0"/>
              </a:rPr>
              <a:t>H</a:t>
            </a:r>
            <a:r>
              <a:rPr lang="en-US" sz="2400" baseline="-25000" dirty="0">
                <a:solidFill>
                  <a:srgbClr val="000000"/>
                </a:solidFill>
                <a:cs typeface="Arial" panose="020B0604020202020204" pitchFamily="34" charset="0"/>
              </a:rPr>
              <a:t>0</a:t>
            </a:r>
            <a:r>
              <a:rPr lang="en-US" sz="2400" dirty="0">
                <a:solidFill>
                  <a:srgbClr val="000000"/>
                </a:solidFill>
                <a:cs typeface="Arial" panose="020B0604020202020204" pitchFamily="34" charset="0"/>
              </a:rPr>
              <a:t> if </a:t>
            </a:r>
            <a:r>
              <a:rPr lang="en-US" sz="2400" i="1" dirty="0">
                <a:solidFill>
                  <a:srgbClr val="000000"/>
                </a:solidFill>
                <a:cs typeface="Arial" panose="020B0604020202020204" pitchFamily="34" charset="0"/>
              </a:rPr>
              <a:t>z</a:t>
            </a:r>
            <a:r>
              <a:rPr lang="en-US" sz="2400" dirty="0">
                <a:solidFill>
                  <a:srgbClr val="000000"/>
                </a:solidFill>
                <a:cs typeface="Arial" panose="020B0604020202020204" pitchFamily="34" charset="0"/>
              </a:rPr>
              <a:t> </a:t>
            </a:r>
            <a:r>
              <a:rPr lang="en-US" sz="2400" u="sng" dirty="0">
                <a:solidFill>
                  <a:srgbClr val="000000"/>
                </a:solidFill>
                <a:cs typeface="Arial" panose="020B0604020202020204" pitchFamily="34" charset="0"/>
              </a:rPr>
              <a:t>&lt;</a:t>
            </a:r>
            <a:r>
              <a:rPr lang="en-US" sz="2400" dirty="0">
                <a:solidFill>
                  <a:srgbClr val="000000"/>
                </a:solidFill>
                <a:cs typeface="Arial" panose="020B0604020202020204" pitchFamily="34" charset="0"/>
              </a:rPr>
              <a:t> -</a:t>
            </a:r>
            <a:r>
              <a:rPr lang="en-US" sz="2400" i="1" dirty="0">
                <a:solidFill>
                  <a:srgbClr val="000000"/>
                </a:solidFill>
                <a:cs typeface="Arial" panose="020B0604020202020204" pitchFamily="34" charset="0"/>
              </a:rPr>
              <a:t>z</a:t>
            </a:r>
            <a:r>
              <a:rPr lang="en-US" sz="2400" i="1" baseline="-25000" dirty="0">
                <a:solidFill>
                  <a:srgbClr val="000000"/>
                </a:solidFill>
                <a:latin typeface="Symbol" panose="05050102010706020507" pitchFamily="18" charset="2"/>
                <a:cs typeface="Arial" panose="020B0604020202020204" pitchFamily="34" charset="0"/>
              </a:rPr>
              <a:t></a:t>
            </a:r>
            <a:endParaRPr lang="en-US" sz="2400" dirty="0">
              <a:solidFill>
                <a:srgbClr val="000000"/>
              </a:solidFill>
              <a:latin typeface="Symbol" panose="05050102010706020507" pitchFamily="18" charset="2"/>
              <a:cs typeface="Arial" panose="020B0604020202020204" pitchFamily="34" charset="0"/>
            </a:endParaRPr>
          </a:p>
          <a:p>
            <a:pPr marL="457200" lvl="1" indent="0">
              <a:spcBef>
                <a:spcPct val="20000"/>
              </a:spcBef>
              <a:buSzPct val="75000"/>
              <a:buNone/>
            </a:pPr>
            <a:r>
              <a:rPr lang="en-US" sz="2400" dirty="0">
                <a:solidFill>
                  <a:srgbClr val="000000"/>
                </a:solidFill>
                <a:cs typeface="Arial" panose="020B0604020202020204" pitchFamily="34" charset="0"/>
              </a:rPr>
              <a:t>       </a:t>
            </a:r>
            <a:r>
              <a:rPr lang="en-US" dirty="0">
                <a:solidFill>
                  <a:srgbClr val="000000"/>
                </a:solidFill>
                <a:cs typeface="Arial" panose="020B0604020202020204" pitchFamily="34" charset="0"/>
              </a:rPr>
              <a:t>Upper tail:  </a:t>
            </a:r>
            <a:r>
              <a:rPr lang="en-US" sz="2400" dirty="0">
                <a:solidFill>
                  <a:srgbClr val="000000"/>
                </a:solidFill>
                <a:cs typeface="Arial" panose="020B0604020202020204" pitchFamily="34" charset="0"/>
              </a:rPr>
              <a:t>Reject </a:t>
            </a:r>
            <a:r>
              <a:rPr lang="en-US" sz="2400" i="1" dirty="0">
                <a:solidFill>
                  <a:srgbClr val="000000"/>
                </a:solidFill>
                <a:cs typeface="Arial" panose="020B0604020202020204" pitchFamily="34" charset="0"/>
              </a:rPr>
              <a:t>H</a:t>
            </a:r>
            <a:r>
              <a:rPr lang="en-US" sz="2400" baseline="-25000" dirty="0">
                <a:solidFill>
                  <a:srgbClr val="000000"/>
                </a:solidFill>
                <a:cs typeface="Arial" panose="020B0604020202020204" pitchFamily="34" charset="0"/>
              </a:rPr>
              <a:t>0</a:t>
            </a:r>
            <a:r>
              <a:rPr lang="en-US" sz="2400" dirty="0">
                <a:solidFill>
                  <a:srgbClr val="000000"/>
                </a:solidFill>
                <a:cs typeface="Arial" panose="020B0604020202020204" pitchFamily="34" charset="0"/>
              </a:rPr>
              <a:t> if </a:t>
            </a:r>
            <a:r>
              <a:rPr lang="en-US" sz="2400" i="1" dirty="0">
                <a:solidFill>
                  <a:srgbClr val="000000"/>
                </a:solidFill>
                <a:cs typeface="Arial" panose="020B0604020202020204" pitchFamily="34" charset="0"/>
              </a:rPr>
              <a:t>z</a:t>
            </a:r>
            <a:r>
              <a:rPr lang="en-US" sz="2400" dirty="0">
                <a:solidFill>
                  <a:srgbClr val="000000"/>
                </a:solidFill>
                <a:cs typeface="Arial" panose="020B0604020202020204" pitchFamily="34" charset="0"/>
              </a:rPr>
              <a:t> </a:t>
            </a:r>
            <a:r>
              <a:rPr lang="en-US" sz="2400" u="sng" dirty="0">
                <a:solidFill>
                  <a:srgbClr val="000000"/>
                </a:solidFill>
                <a:cs typeface="Arial" panose="020B0604020202020204" pitchFamily="34" charset="0"/>
              </a:rPr>
              <a:t>&gt;</a:t>
            </a:r>
            <a:r>
              <a:rPr lang="en-US" sz="2400" dirty="0">
                <a:solidFill>
                  <a:srgbClr val="000000"/>
                </a:solidFill>
                <a:cs typeface="Arial" panose="020B0604020202020204" pitchFamily="34" charset="0"/>
              </a:rPr>
              <a:t> </a:t>
            </a:r>
            <a:r>
              <a:rPr lang="en-US" sz="2400" i="1" dirty="0">
                <a:solidFill>
                  <a:srgbClr val="000000"/>
                </a:solidFill>
                <a:cs typeface="Arial" panose="020B0604020202020204" pitchFamily="34" charset="0"/>
              </a:rPr>
              <a:t>z</a:t>
            </a:r>
            <a:r>
              <a:rPr lang="en-US" sz="2400" i="1" baseline="-25000" dirty="0">
                <a:solidFill>
                  <a:srgbClr val="000000"/>
                </a:solidFill>
                <a:latin typeface="Symbol" panose="05050102010706020507" pitchFamily="18" charset="2"/>
                <a:cs typeface="Arial" panose="020B0604020202020204" pitchFamily="34" charset="0"/>
              </a:rPr>
              <a:t></a:t>
            </a:r>
            <a:endParaRPr lang="en-US" dirty="0">
              <a:solidFill>
                <a:srgbClr val="000000"/>
              </a:solidFill>
              <a:latin typeface="Symbol" panose="05050102010706020507" pitchFamily="18" charset="2"/>
              <a:cs typeface="Arial" panose="020B0604020202020204" pitchFamily="34" charset="0"/>
            </a:endParaRPr>
          </a:p>
          <a:p>
            <a:endParaRPr lang="en-US" dirty="0">
              <a:solidFill>
                <a:srgbClr val="000000"/>
              </a:solidFill>
              <a:latin typeface="Arial" panose="020B0604020202020204" pitchFamily="34" charset="0"/>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38</a:t>
            </a:fld>
            <a:endParaRPr lang="en-US"/>
          </a:p>
        </p:txBody>
      </p:sp>
    </p:spTree>
    <p:extLst>
      <p:ext uri="{BB962C8B-B14F-4D97-AF65-F5344CB8AC3E}">
        <p14:creationId xmlns:p14="http://schemas.microsoft.com/office/powerpoint/2010/main" val="3451256333"/>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Lower-Tailed Test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IN" b="1" u="sng" dirty="0"/>
                  <a:t>Example</a:t>
                </a:r>
                <a:r>
                  <a:rPr lang="en-IN" dirty="0"/>
                  <a:t>: Hilltop Coffee</a:t>
                </a:r>
              </a:p>
              <a:p>
                <a:pPr marL="0" indent="0">
                  <a:buNone/>
                </a:pPr>
                <a:endParaRPr lang="en-IN" dirty="0"/>
              </a:p>
              <a:p>
                <a:pPr marL="0" indent="0">
                  <a:buNone/>
                </a:pPr>
                <a:r>
                  <a:rPr lang="en-IN" dirty="0"/>
                  <a:t>FTC wants to check Hilltop’s claim that its large can of coffee contains 3 pounds of coffee. </a:t>
                </a:r>
                <a:r>
                  <a:rPr lang="en-US" dirty="0">
                    <a:solidFill>
                      <a:srgbClr val="000000"/>
                    </a:solidFill>
                    <a:cs typeface="Arial" panose="020B0604020202020204" pitchFamily="34" charset="0"/>
                  </a:rPr>
                  <a:t>The FTC director wants to perform a hypothesis test, with a .01 level of significance, to check </a:t>
                </a:r>
                <a:r>
                  <a:rPr lang="en-IN" dirty="0"/>
                  <a:t>Hilltop’s claim. Suppose a random sample of 36 cans provides a sample mean of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𝑥</m:t>
                        </m:r>
                      </m:e>
                    </m:acc>
                    <m:r>
                      <a:rPr lang="en-US" i="1">
                        <a:solidFill>
                          <a:srgbClr val="000000"/>
                        </a:solidFill>
                        <a:latin typeface="Cambria Math" panose="02040503050406030204" pitchFamily="18" charset="0"/>
                      </a:rPr>
                      <m:t> </m:t>
                    </m:r>
                  </m:oMath>
                </a14:m>
                <a:r>
                  <a:rPr lang="en-US" dirty="0">
                    <a:cs typeface="Arial" panose="020B0604020202020204" pitchFamily="34" charset="0"/>
                  </a:rPr>
                  <a:t> = 2.92 pounds. </a:t>
                </a:r>
              </a:p>
              <a:p>
                <a:pPr marL="0" indent="0">
                  <a:buNone/>
                </a:pPr>
                <a:r>
                  <a:rPr lang="en-IN" dirty="0"/>
                  <a:t>Previous FTC tests show that the population standard deviation can be assumed known with a value of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 0.18 and also show that the population of filling weights can be assumed to have a normal distribution. </a:t>
                </a:r>
                <a:endParaRPr lang="en-IN" dirty="0"/>
              </a:p>
              <a:p>
                <a:pPr marL="0" indent="0">
                  <a:buNone/>
                </a:pPr>
                <a:endParaRPr lang="en-IN" dirty="0"/>
              </a:p>
              <a:p>
                <a:pPr marL="0" indent="0">
                  <a:buNone/>
                </a:pPr>
                <a:r>
                  <a:rPr lang="en-US" i="1" dirty="0">
                    <a:solidFill>
                      <a:srgbClr val="000000"/>
                    </a:solidFill>
                    <a:latin typeface="Arial" panose="020B0604020202020204" pitchFamily="34" charset="0"/>
                    <a:cs typeface="Arial" panose="020B0604020202020204" pitchFamily="34" charset="0"/>
                  </a:rPr>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6" t="-2667" r="-122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39</a:t>
            </a:fld>
            <a:endParaRPr lang="en-US"/>
          </a:p>
        </p:txBody>
      </p:sp>
    </p:spTree>
    <p:extLst>
      <p:ext uri="{BB962C8B-B14F-4D97-AF65-F5344CB8AC3E}">
        <p14:creationId xmlns:p14="http://schemas.microsoft.com/office/powerpoint/2010/main" val="3077723993"/>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27" y="684471"/>
            <a:ext cx="10489585" cy="727075"/>
          </a:xfrm>
        </p:spPr>
        <p:txBody>
          <a:bodyPr>
            <a:normAutofit/>
          </a:bodyPr>
          <a:lstStyle/>
          <a:p>
            <a:r>
              <a:rPr lang="en-US" dirty="0">
                <a:cs typeface="Arial" panose="020B0604020202020204" pitchFamily="34" charset="0"/>
              </a:rPr>
              <a:t>Definition: Null and Alternative Hypotheses</a:t>
            </a:r>
            <a:endParaRPr lang="en-IN" dirty="0"/>
          </a:p>
        </p:txBody>
      </p:sp>
      <p:sp>
        <p:nvSpPr>
          <p:cNvPr id="3" name="Content Placeholder 2"/>
          <p:cNvSpPr>
            <a:spLocks noGrp="1"/>
          </p:cNvSpPr>
          <p:nvPr>
            <p:ph idx="1"/>
          </p:nvPr>
        </p:nvSpPr>
        <p:spPr>
          <a:xfrm>
            <a:off x="836127" y="1578454"/>
            <a:ext cx="10489585" cy="4572000"/>
          </a:xfrm>
        </p:spPr>
        <p:txBody>
          <a:bodyPr>
            <a:normAutofit/>
          </a:bodyPr>
          <a:lstStyle/>
          <a:p>
            <a:r>
              <a:rPr lang="en-IN" dirty="0">
                <a:solidFill>
                  <a:srgbClr val="000000"/>
                </a:solidFill>
              </a:rPr>
              <a:t>A </a:t>
            </a:r>
            <a:r>
              <a:rPr lang="en-IN" u="sng" dirty="0">
                <a:solidFill>
                  <a:schemeClr val="accent1">
                    <a:lumMod val="75000"/>
                  </a:schemeClr>
                </a:solidFill>
              </a:rPr>
              <a:t>null hypothesis</a:t>
            </a:r>
            <a:r>
              <a:rPr lang="en-IN" dirty="0">
                <a:solidFill>
                  <a:srgbClr val="000000"/>
                </a:solidFill>
              </a:rPr>
              <a:t> is a claim (or statement) about a population parameter that is assumed to be true until it is declared false.</a:t>
            </a:r>
          </a:p>
          <a:p>
            <a:r>
              <a:rPr lang="en-IN" dirty="0">
                <a:solidFill>
                  <a:srgbClr val="000000"/>
                </a:solidFill>
              </a:rPr>
              <a:t>An </a:t>
            </a:r>
            <a:r>
              <a:rPr lang="en-IN" u="sng" dirty="0">
                <a:solidFill>
                  <a:schemeClr val="accent1">
                    <a:lumMod val="75000"/>
                  </a:schemeClr>
                </a:solidFill>
              </a:rPr>
              <a:t>alternative hypothesis</a:t>
            </a:r>
            <a:r>
              <a:rPr lang="en-IN" dirty="0">
                <a:solidFill>
                  <a:srgbClr val="000000"/>
                </a:solidFill>
              </a:rPr>
              <a:t> is a claim about a population parameter that will be declared true if the null hypothesis is declared to be false. </a:t>
            </a:r>
          </a:p>
          <a:p>
            <a:endParaRPr lang="en-IN"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a:t>
            </a:fld>
            <a:endParaRPr lang="en-US"/>
          </a:p>
        </p:txBody>
      </p:sp>
    </p:spTree>
    <p:extLst>
      <p:ext uri="{BB962C8B-B14F-4D97-AF65-F5344CB8AC3E}">
        <p14:creationId xmlns:p14="http://schemas.microsoft.com/office/powerpoint/2010/main" val="1648333157"/>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One-Tailed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IN" b="1" u="sng" dirty="0"/>
                  <a:t>Example</a:t>
                </a:r>
                <a:r>
                  <a:rPr lang="en-IN" dirty="0"/>
                  <a:t>: Hilltop Coffee</a:t>
                </a:r>
                <a:endParaRPr lang="en-US" i="1" dirty="0">
                  <a:solidFill>
                    <a:srgbClr val="000000"/>
                  </a:solidFill>
                  <a:cs typeface="Arial" panose="020B0604020202020204" pitchFamily="34" charset="0"/>
                </a:endParaRPr>
              </a:p>
              <a:p>
                <a:pPr lvl="1">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and Critical Value Approaches</a:t>
                </a:r>
              </a:p>
              <a:p>
                <a:pPr marL="0" indent="0">
                  <a:buNone/>
                </a:pPr>
                <a:endParaRPr lang="en-US" dirty="0">
                  <a:solidFill>
                    <a:srgbClr val="000000"/>
                  </a:solidFill>
                  <a:cs typeface="Arial" panose="020B0604020202020204" pitchFamily="34" charset="0"/>
                </a:endParaRPr>
              </a:p>
              <a:p>
                <a:pPr marL="514350" indent="-514350">
                  <a:buAutoNum type="arabicPeriod"/>
                </a:pPr>
                <a:r>
                  <a:rPr lang="en-US" dirty="0">
                    <a:solidFill>
                      <a:srgbClr val="000000"/>
                    </a:solidFill>
                    <a:cs typeface="Arial" panose="020B0604020202020204" pitchFamily="34" charset="0"/>
                  </a:rPr>
                  <a:t>Develop the hypotheses.</a:t>
                </a:r>
              </a:p>
              <a:p>
                <a:pPr marL="0" indent="0" algn="ctr">
                  <a:buNone/>
                </a:pP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 </a:t>
                </a:r>
                <a:r>
                  <a:rPr lang="en-US" dirty="0">
                    <a:solidFill>
                      <a:srgbClr val="000000"/>
                    </a:solidFill>
                    <a:cs typeface="Arial" panose="020B0604020202020204" pitchFamily="34" charset="0"/>
                  </a:rPr>
                  <a:t>≥ 3</a:t>
                </a:r>
              </a:p>
              <a:p>
                <a:pPr marL="0" indent="0" algn="ctr">
                  <a:buNone/>
                </a:pPr>
                <a:r>
                  <a:rPr lang="en-US" i="1" dirty="0">
                    <a:solidFill>
                      <a:srgbClr val="000000"/>
                    </a:solidFill>
                    <a:cs typeface="Arial" panose="020B0604020202020204" pitchFamily="34" charset="0"/>
                  </a:rPr>
                  <a:t>H</a:t>
                </a:r>
                <a:r>
                  <a:rPr lang="en-US" sz="3200"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i="1" dirty="0">
                    <a:solidFill>
                      <a:srgbClr val="000000"/>
                    </a:solidFill>
                    <a:cs typeface="Arial" panose="020B0604020202020204" pitchFamily="34" charset="0"/>
                  </a:rPr>
                  <a:t> </a:t>
                </a:r>
                <a:r>
                  <a:rPr lang="en-US" dirty="0">
                    <a:solidFill>
                      <a:srgbClr val="000000"/>
                    </a:solidFill>
                    <a:cs typeface="Arial" panose="020B0604020202020204" pitchFamily="34" charset="0"/>
                  </a:rPr>
                  <a:t>&lt; 3</a:t>
                </a:r>
              </a:p>
              <a:p>
                <a:pPr marL="514350" indent="-514350">
                  <a:buAutoNum type="arabicPeriod" startAt="2"/>
                </a:pPr>
                <a:r>
                  <a:rPr lang="en-US" dirty="0">
                    <a:solidFill>
                      <a:srgbClr val="000000"/>
                    </a:solidFill>
                    <a:cs typeface="Arial" panose="020B0604020202020204" pitchFamily="34" charset="0"/>
                  </a:rPr>
                  <a:t>Specify the level of significance.</a:t>
                </a:r>
              </a:p>
              <a:p>
                <a:pPr marL="0" indent="0" algn="ctr">
                  <a:buNone/>
                </a:pPr>
                <a:r>
                  <a:rPr lang="el-GR" i="1" dirty="0">
                    <a:solidFill>
                      <a:srgbClr val="000000"/>
                    </a:solidFill>
                    <a:cs typeface="Arial" panose="020B0604020202020204" pitchFamily="34" charset="0"/>
                  </a:rPr>
                  <a:t>α</a:t>
                </a:r>
                <a:r>
                  <a:rPr lang="en-IN" i="1" dirty="0">
                    <a:solidFill>
                      <a:srgbClr val="000000"/>
                    </a:solidFill>
                    <a:cs typeface="Arial" panose="020B0604020202020204" pitchFamily="34" charset="0"/>
                  </a:rPr>
                  <a:t> </a:t>
                </a:r>
                <a:r>
                  <a:rPr lang="en-US" dirty="0">
                    <a:solidFill>
                      <a:srgbClr val="000000"/>
                    </a:solidFill>
                    <a:cs typeface="Arial" panose="020B0604020202020204" pitchFamily="34" charset="0"/>
                  </a:rPr>
                  <a:t>= .01</a:t>
                </a:r>
              </a:p>
              <a:p>
                <a:pPr marL="514350" indent="-514350">
                  <a:buAutoNum type="arabicPeriod" startAt="3"/>
                </a:pPr>
                <a:r>
                  <a:rPr lang="en-US" dirty="0">
                    <a:solidFill>
                      <a:srgbClr val="000000"/>
                    </a:solidFill>
                    <a:cs typeface="Arial" panose="020B0604020202020204" pitchFamily="34" charset="0"/>
                  </a:rPr>
                  <a:t>Compute the value of the test statistic.</a:t>
                </a:r>
              </a:p>
              <a:p>
                <a:pPr marL="0" indent="0" algn="ctr">
                  <a:buNone/>
                </a:pPr>
                <a14:m>
                  <m:oMath xmlns:m="http://schemas.openxmlformats.org/officeDocument/2006/math">
                    <m:r>
                      <a:rPr lang="en-US" i="1">
                        <a:solidFill>
                          <a:srgbClr val="000000"/>
                        </a:solidFill>
                        <a:latin typeface="Cambria Math"/>
                      </a:rPr>
                      <m:t>𝑧</m:t>
                    </m:r>
                    <m:r>
                      <a:rPr lang="en-US" i="1">
                        <a:solidFill>
                          <a:srgbClr val="000000"/>
                        </a:solidFill>
                        <a:latin typeface="Cambria Math"/>
                      </a:rPr>
                      <m:t>=</m:t>
                    </m:r>
                    <m:f>
                      <m:fPr>
                        <m:ctrlPr>
                          <a:rPr lang="en-US" i="1">
                            <a:solidFill>
                              <a:srgbClr val="000000"/>
                            </a:solidFill>
                            <a:latin typeface="Cambria Math" panose="02040503050406030204" pitchFamily="18" charset="0"/>
                          </a:rPr>
                        </m:ctrlPr>
                      </m:fPr>
                      <m:num>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𝑥</m:t>
                            </m:r>
                          </m:e>
                        </m:acc>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𝜇</m:t>
                            </m:r>
                          </m:e>
                          <m:sub>
                            <m:r>
                              <a:rPr lang="en-US" i="1">
                                <a:solidFill>
                                  <a:srgbClr val="000000"/>
                                </a:solidFill>
                                <a:latin typeface="Cambria Math"/>
                              </a:rPr>
                              <m:t>0</m:t>
                            </m:r>
                          </m:sub>
                        </m:sSub>
                      </m:num>
                      <m:den>
                        <m:f>
                          <m:fPr>
                            <m:type m:val="lin"/>
                            <m:ctrlPr>
                              <a:rPr lang="en-US" i="1">
                                <a:solidFill>
                                  <a:srgbClr val="000000"/>
                                </a:solidFill>
                                <a:latin typeface="Cambria Math" panose="02040503050406030204" pitchFamily="18" charset="0"/>
                                <a:ea typeface="Cambria Math"/>
                              </a:rPr>
                            </m:ctrlPr>
                          </m:fPr>
                          <m:num>
                            <m:r>
                              <a:rPr lang="en-US" i="1">
                                <a:solidFill>
                                  <a:srgbClr val="000000"/>
                                </a:solidFill>
                                <a:latin typeface="Cambria Math"/>
                                <a:ea typeface="Cambria Math"/>
                              </a:rPr>
                              <m:t>𝜎</m:t>
                            </m:r>
                          </m:num>
                          <m:den>
                            <m:rad>
                              <m:radPr>
                                <m:degHide m:val="on"/>
                                <m:ctrlPr>
                                  <a:rPr lang="en-US" i="1">
                                    <a:solidFill>
                                      <a:srgbClr val="000000"/>
                                    </a:solidFill>
                                    <a:latin typeface="Cambria Math" panose="02040503050406030204" pitchFamily="18" charset="0"/>
                                    <a:ea typeface="Cambria Math"/>
                                  </a:rPr>
                                </m:ctrlPr>
                              </m:radPr>
                              <m:deg/>
                              <m:e>
                                <m:r>
                                  <a:rPr lang="en-US" i="1">
                                    <a:solidFill>
                                      <a:srgbClr val="000000"/>
                                    </a:solidFill>
                                    <a:latin typeface="Cambria Math"/>
                                    <a:ea typeface="Cambria Math"/>
                                  </a:rPr>
                                  <m:t>𝑛</m:t>
                                </m:r>
                              </m:e>
                            </m:rad>
                          </m:den>
                        </m:f>
                      </m:den>
                    </m:f>
                    <m:r>
                      <a:rPr lang="en-US" i="1">
                        <a:solidFill>
                          <a:srgbClr val="000000"/>
                        </a:solidFill>
                        <a:latin typeface="Cambria Math"/>
                      </a:rPr>
                      <m:t>=</m:t>
                    </m:r>
                    <m:f>
                      <m:fPr>
                        <m:ctrlPr>
                          <a:rPr lang="en-US" i="1">
                            <a:solidFill>
                              <a:srgbClr val="000000"/>
                            </a:solidFill>
                            <a:latin typeface="Cambria Math" panose="02040503050406030204" pitchFamily="18" charset="0"/>
                          </a:rPr>
                        </m:ctrlPr>
                      </m:fPr>
                      <m:num>
                        <m:r>
                          <a:rPr lang="en-IN" b="0" i="1" smtClean="0">
                            <a:solidFill>
                              <a:srgbClr val="000000"/>
                            </a:solidFill>
                            <a:latin typeface="Cambria Math" panose="02040503050406030204" pitchFamily="18" charset="0"/>
                          </a:rPr>
                          <m:t>2.92 − 3</m:t>
                        </m:r>
                      </m:num>
                      <m:den>
                        <m:r>
                          <a:rPr lang="en-IN" b="0" i="1" smtClean="0">
                            <a:solidFill>
                              <a:srgbClr val="000000"/>
                            </a:solidFill>
                            <a:latin typeface="Cambria Math" panose="02040503050406030204" pitchFamily="18" charset="0"/>
                          </a:rPr>
                          <m:t>.18</m:t>
                        </m:r>
                        <m:r>
                          <a:rPr lang="en-US" i="1">
                            <a:solidFill>
                              <a:srgbClr val="000000"/>
                            </a:solidFill>
                            <a:latin typeface="Cambria Math"/>
                          </a:rPr>
                          <m:t>/</m:t>
                        </m:r>
                        <m:rad>
                          <m:radPr>
                            <m:degHide m:val="on"/>
                            <m:ctrlPr>
                              <a:rPr lang="en-US" i="1">
                                <a:solidFill>
                                  <a:srgbClr val="000000"/>
                                </a:solidFill>
                                <a:latin typeface="Cambria Math" panose="02040503050406030204" pitchFamily="18" charset="0"/>
                              </a:rPr>
                            </m:ctrlPr>
                          </m:radPr>
                          <m:deg/>
                          <m:e>
                            <m:r>
                              <a:rPr lang="en-IN" b="0" i="1" smtClean="0">
                                <a:solidFill>
                                  <a:srgbClr val="000000"/>
                                </a:solidFill>
                                <a:latin typeface="Cambria Math" panose="02040503050406030204" pitchFamily="18" charset="0"/>
                              </a:rPr>
                              <m:t>36</m:t>
                            </m:r>
                          </m:e>
                        </m:rad>
                      </m:den>
                    </m:f>
                  </m:oMath>
                </a14:m>
                <a:r>
                  <a:rPr lang="en-US" dirty="0">
                    <a:solidFill>
                      <a:srgbClr val="000000"/>
                    </a:solidFill>
                    <a:cs typeface="Arial" panose="020B0604020202020204" pitchFamily="34" charset="0"/>
                  </a:rPr>
                  <a:t>=  - </a:t>
                </a:r>
                <a:r>
                  <a:rPr lang="en-US" sz="2400" dirty="0">
                    <a:solidFill>
                      <a:srgbClr val="000000"/>
                    </a:solidFill>
                    <a:cs typeface="Arial" panose="020B0604020202020204" pitchFamily="34" charset="0"/>
                  </a:rPr>
                  <a:t>2.67</a:t>
                </a:r>
              </a:p>
              <a:p>
                <a:pPr marL="514350" indent="-514350">
                  <a:buAutoNum type="arabicPeriod" startAt="3"/>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buAutoNum type="arabicPeriod" startAt="2"/>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buAutoNum type="arabicPeriod"/>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6" t="-2667" b="-1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40</a:t>
            </a:fld>
            <a:endParaRPr lang="en-US"/>
          </a:p>
        </p:txBody>
      </p:sp>
    </p:spTree>
    <p:extLst>
      <p:ext uri="{BB962C8B-B14F-4D97-AF65-F5344CB8AC3E}">
        <p14:creationId xmlns:p14="http://schemas.microsoft.com/office/powerpoint/2010/main" val="3626459419"/>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One-Tailed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u="sng" dirty="0"/>
              <a:t>Example</a:t>
            </a:r>
            <a:r>
              <a:rPr lang="en-IN" dirty="0"/>
              <a:t>: Hilltop Coffee</a:t>
            </a:r>
            <a:endParaRPr lang="en-US" dirty="0">
              <a:solidFill>
                <a:srgbClr val="000000"/>
              </a:solidFill>
              <a:cs typeface="Arial" panose="020B0604020202020204" pitchFamily="34" charset="0"/>
            </a:endParaRPr>
          </a:p>
          <a:p>
            <a:pPr lvl="1">
              <a:buFont typeface="Wingdings" panose="05000000000000000000" pitchFamily="2" charset="2"/>
              <a:buChar char="q"/>
            </a:pPr>
            <a:r>
              <a:rPr lang="en-US" dirty="0">
                <a:solidFill>
                  <a:srgbClr val="000000"/>
                </a:solidFill>
                <a:cs typeface="Arial" panose="020B0604020202020204" pitchFamily="34" charset="0"/>
              </a:rPr>
              <a:t>Critical Value Approach</a:t>
            </a:r>
          </a:p>
          <a:p>
            <a:pPr marL="0" indent="0">
              <a:buNone/>
            </a:pPr>
            <a:r>
              <a:rPr lang="en-US" dirty="0">
                <a:solidFill>
                  <a:srgbClr val="000000"/>
                </a:solidFill>
                <a:cs typeface="Arial" panose="020B0604020202020204" pitchFamily="34" charset="0"/>
              </a:rPr>
              <a:t>	4.  Determine the critical value and rejection rule.</a:t>
            </a:r>
          </a:p>
          <a:p>
            <a:pPr marL="0" indent="0" algn="ctr">
              <a:buNone/>
            </a:pPr>
            <a:r>
              <a:rPr lang="en-US" dirty="0">
                <a:solidFill>
                  <a:srgbClr val="000000"/>
                </a:solidFill>
                <a:cs typeface="Arial" panose="020B0604020202020204" pitchFamily="34" charset="0"/>
              </a:rPr>
              <a:t>For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 .01,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 -2.33</a:t>
            </a:r>
          </a:p>
          <a:p>
            <a:pPr marL="0" indent="0" algn="ctr">
              <a:buNone/>
            </a:pP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 -2.33</a:t>
            </a:r>
          </a:p>
          <a:p>
            <a:pPr marL="0" indent="0" algn="ctr">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5.  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lgn="ctr">
              <a:buNone/>
            </a:pPr>
            <a:r>
              <a:rPr lang="en-US" dirty="0">
                <a:solidFill>
                  <a:srgbClr val="000000"/>
                </a:solidFill>
                <a:cs typeface="Arial" panose="020B0604020202020204" pitchFamily="34" charset="0"/>
              </a:rPr>
              <a:t>Because -2.67 &lt; -2.33, we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lgn="ctr">
              <a:buNone/>
            </a:pPr>
            <a:endParaRPr lang="en-US" dirty="0">
              <a:solidFill>
                <a:srgbClr val="000000"/>
              </a:solidFill>
              <a:cs typeface="Arial" panose="020B0604020202020204" pitchFamily="34" charset="0"/>
            </a:endParaRPr>
          </a:p>
          <a:p>
            <a:pPr marL="0" indent="0" algn="ctr">
              <a:buNone/>
            </a:pPr>
            <a:r>
              <a:rPr lang="en-US" dirty="0">
                <a:solidFill>
                  <a:srgbClr val="000000"/>
                </a:solidFill>
                <a:cs typeface="Arial" panose="020B0604020202020204" pitchFamily="34" charset="0"/>
              </a:rPr>
              <a:t>We conclude that Hilltop Coffee is underfilling cans.</a:t>
            </a: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lgn="ctr">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41</a:t>
            </a:fld>
            <a:endParaRPr lang="en-US"/>
          </a:p>
        </p:txBody>
      </p:sp>
    </p:spTree>
    <p:extLst>
      <p:ext uri="{BB962C8B-B14F-4D97-AF65-F5344CB8AC3E}">
        <p14:creationId xmlns:p14="http://schemas.microsoft.com/office/powerpoint/2010/main" val="2704956070"/>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933910" y="449474"/>
            <a:ext cx="10337562" cy="810925"/>
          </a:xfrm>
          <a:prstGeom prst="rect">
            <a:avLst/>
          </a:prstGeom>
          <a:noFill/>
          <a:ln w="12700">
            <a:noFill/>
            <a:miter lim="800000"/>
            <a:headEnd/>
            <a:tailEnd/>
          </a:ln>
          <a:effectLst/>
        </p:spPr>
        <p:txBody>
          <a:bodyPr lIns="90488" tIns="44450" rIns="90488" bIns="44450" anchor="ctr"/>
          <a:lstStyle/>
          <a:p>
            <a:pPr algn="l"/>
            <a:endParaRPr lang="en-US" sz="3200" dirty="0">
              <a:effectLst/>
              <a:latin typeface="+mn-lt"/>
              <a:cs typeface="Arial" panose="020B0604020202020204" pitchFamily="34" charset="0"/>
            </a:endParaRPr>
          </a:p>
        </p:txBody>
      </p:sp>
      <p:sp>
        <p:nvSpPr>
          <p:cNvPr id="3" name="Title 2"/>
          <p:cNvSpPr>
            <a:spLocks noGrp="1"/>
          </p:cNvSpPr>
          <p:nvPr>
            <p:ph type="title"/>
          </p:nvPr>
        </p:nvSpPr>
        <p:spPr/>
        <p:txBody>
          <a:bodyPr>
            <a:normAutofit fontScale="90000"/>
          </a:bodyPr>
          <a:lstStyle/>
          <a:p>
            <a:r>
              <a:rPr lang="en-US" dirty="0">
                <a:cs typeface="Arial" panose="020B0604020202020204" pitchFamily="34" charset="0"/>
              </a:rPr>
              <a:t>Critical Value Approach to One-Tailed Hypothesis Testing</a:t>
            </a:r>
            <a:endParaRPr lang="en-IN" dirty="0"/>
          </a:p>
        </p:txBody>
      </p:sp>
      <p:sp>
        <p:nvSpPr>
          <p:cNvPr id="4" name="Content Placeholder 3"/>
          <p:cNvSpPr>
            <a:spLocks noGrp="1"/>
          </p:cNvSpPr>
          <p:nvPr>
            <p:ph idx="1"/>
          </p:nvPr>
        </p:nvSpPr>
        <p:spPr/>
        <p:txBody>
          <a:bodyPr/>
          <a:lstStyle/>
          <a:p>
            <a:pPr marL="0" indent="0">
              <a:buNone/>
            </a:pPr>
            <a:r>
              <a:rPr lang="en-IN" b="1" u="sng" dirty="0"/>
              <a:t>Example</a:t>
            </a:r>
            <a:r>
              <a:rPr lang="en-IN" dirty="0"/>
              <a:t>: Hilltop Coffee</a:t>
            </a:r>
          </a:p>
          <a:p>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42</a:t>
            </a:fld>
            <a:endParaRPr lang="en-US"/>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3062149" y="2166909"/>
            <a:ext cx="7637625" cy="3385751"/>
          </a:xfrm>
          <a:prstGeom prst="rect">
            <a:avLst/>
          </a:prstGeom>
        </p:spPr>
      </p:pic>
      <p:sp>
        <p:nvSpPr>
          <p:cNvPr id="11" name="Line 6"/>
          <p:cNvSpPr>
            <a:spLocks noChangeShapeType="1"/>
          </p:cNvSpPr>
          <p:nvPr/>
        </p:nvSpPr>
        <p:spPr bwMode="auto">
          <a:xfrm>
            <a:off x="5384237" y="2971593"/>
            <a:ext cx="0" cy="2139950"/>
          </a:xfrm>
          <a:prstGeom prst="line">
            <a:avLst/>
          </a:prstGeom>
          <a:noFill/>
          <a:ln w="12700">
            <a:solidFill>
              <a:schemeClr val="tx1"/>
            </a:solidFill>
            <a:round/>
            <a:headEnd/>
            <a:tailEnd/>
          </a:ln>
          <a:effectLst/>
        </p:spPr>
        <p:txBody>
          <a:bodyPr wrap="none" anchor="ctr"/>
          <a:lstStyle/>
          <a:p>
            <a:endParaRPr lang="en-US"/>
          </a:p>
        </p:txBody>
      </p:sp>
      <p:sp>
        <p:nvSpPr>
          <p:cNvPr id="12" name="Line 11"/>
          <p:cNvSpPr>
            <a:spLocks noChangeShapeType="1"/>
          </p:cNvSpPr>
          <p:nvPr/>
        </p:nvSpPr>
        <p:spPr bwMode="auto">
          <a:xfrm>
            <a:off x="5384234" y="4752631"/>
            <a:ext cx="1511784"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3" name="Rectangle 13"/>
          <p:cNvSpPr>
            <a:spLocks noChangeArrowheads="1"/>
          </p:cNvSpPr>
          <p:nvPr/>
        </p:nvSpPr>
        <p:spPr bwMode="auto">
          <a:xfrm>
            <a:off x="6880829" y="4478256"/>
            <a:ext cx="2018502" cy="459100"/>
          </a:xfrm>
          <a:prstGeom prst="rect">
            <a:avLst/>
          </a:prstGeom>
          <a:noFill/>
          <a:ln w="12700">
            <a:noFill/>
            <a:miter lim="800000"/>
            <a:headEnd/>
            <a:tailEnd/>
          </a:ln>
          <a:effectLst/>
        </p:spPr>
        <p:txBody>
          <a:bodyPr wrap="none" lIns="90488" tIns="44450" rIns="90488" bIns="44450">
            <a:spAutoFit/>
          </a:bodyPr>
          <a:lstStyle/>
          <a:p>
            <a:pPr algn="l"/>
            <a:r>
              <a:rPr lang="en-US" sz="2000" dirty="0">
                <a:solidFill>
                  <a:srgbClr val="000000"/>
                </a:solidFill>
                <a:effectLst/>
                <a:latin typeface="+mn-lt"/>
                <a:cs typeface="Arial" panose="020B0604020202020204" pitchFamily="34" charset="0"/>
              </a:rPr>
              <a:t>Do Not Reject </a:t>
            </a:r>
            <a:r>
              <a:rPr lang="en-US" sz="2400" i="1" dirty="0">
                <a:solidFill>
                  <a:srgbClr val="000000"/>
                </a:solidFill>
                <a:effectLst/>
                <a:latin typeface="Arial" panose="020B0604020202020204" pitchFamily="34" charset="0"/>
                <a:cs typeface="Arial" panose="020B0604020202020204" pitchFamily="34" charset="0"/>
              </a:rPr>
              <a:t>H</a:t>
            </a:r>
            <a:r>
              <a:rPr lang="en-US" sz="2400" baseline="-25000" dirty="0">
                <a:solidFill>
                  <a:srgbClr val="000000"/>
                </a:solidFill>
                <a:effectLst/>
                <a:latin typeface="Arial" panose="020B0604020202020204" pitchFamily="34" charset="0"/>
                <a:cs typeface="Arial" panose="020B0604020202020204" pitchFamily="34" charset="0"/>
              </a:rPr>
              <a:t>0</a:t>
            </a:r>
          </a:p>
        </p:txBody>
      </p:sp>
      <p:sp>
        <p:nvSpPr>
          <p:cNvPr id="14" name="Line 7"/>
          <p:cNvSpPr>
            <a:spLocks noChangeShapeType="1"/>
          </p:cNvSpPr>
          <p:nvPr/>
        </p:nvSpPr>
        <p:spPr bwMode="auto">
          <a:xfrm flipH="1">
            <a:off x="4522772" y="3636963"/>
            <a:ext cx="861464"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5" name="Rectangle 12"/>
          <p:cNvSpPr>
            <a:spLocks noChangeArrowheads="1"/>
          </p:cNvSpPr>
          <p:nvPr/>
        </p:nvSpPr>
        <p:spPr bwMode="auto">
          <a:xfrm>
            <a:off x="3340638" y="3359602"/>
            <a:ext cx="1252267" cy="459100"/>
          </a:xfrm>
          <a:prstGeom prst="rect">
            <a:avLst/>
          </a:prstGeom>
          <a:noFill/>
          <a:ln w="12700">
            <a:noFill/>
            <a:miter lim="800000"/>
            <a:headEnd/>
            <a:tailEnd/>
          </a:ln>
          <a:effectLst/>
        </p:spPr>
        <p:txBody>
          <a:bodyPr wrap="none" lIns="90488" tIns="44450" rIns="90488" bIns="44450">
            <a:spAutoFit/>
          </a:bodyPr>
          <a:lstStyle/>
          <a:p>
            <a:pPr algn="l"/>
            <a:r>
              <a:rPr lang="en-US" sz="2000" dirty="0">
                <a:solidFill>
                  <a:srgbClr val="000000"/>
                </a:solidFill>
                <a:effectLst/>
                <a:latin typeface="+mn-lt"/>
                <a:cs typeface="Arial" panose="020B0604020202020204" pitchFamily="34" charset="0"/>
              </a:rPr>
              <a:t>Reject</a:t>
            </a:r>
            <a:r>
              <a:rPr lang="en-US" sz="2400" dirty="0">
                <a:solidFill>
                  <a:srgbClr val="000000"/>
                </a:solidFill>
                <a:effectLst/>
                <a:latin typeface="Arial" panose="020B0604020202020204" pitchFamily="34" charset="0"/>
                <a:cs typeface="Arial" panose="020B0604020202020204" pitchFamily="34" charset="0"/>
              </a:rPr>
              <a:t> </a:t>
            </a:r>
            <a:r>
              <a:rPr lang="en-US" sz="2400" i="1" dirty="0">
                <a:solidFill>
                  <a:srgbClr val="000000"/>
                </a:solidFill>
                <a:effectLst/>
                <a:latin typeface="Arial" panose="020B0604020202020204" pitchFamily="34" charset="0"/>
                <a:cs typeface="Arial" panose="020B0604020202020204" pitchFamily="34" charset="0"/>
              </a:rPr>
              <a:t>H</a:t>
            </a:r>
            <a:r>
              <a:rPr lang="en-US" sz="2400" baseline="-25000" dirty="0">
                <a:solidFill>
                  <a:srgbClr val="000000"/>
                </a:solidFill>
                <a:effectLst/>
                <a:latin typeface="Arial" panose="020B0604020202020204" pitchFamily="34" charset="0"/>
                <a:cs typeface="Arial" panose="020B0604020202020204" pitchFamily="34" charset="0"/>
              </a:rPr>
              <a:t>0</a:t>
            </a: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One-Tailed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lstStyle/>
          <a:p>
            <a:pPr marL="0" indent="0">
              <a:buNone/>
            </a:pPr>
            <a:r>
              <a:rPr lang="en-IN" b="1" u="sng" dirty="0"/>
              <a:t>Example</a:t>
            </a:r>
            <a:r>
              <a:rPr lang="en-IN" dirty="0"/>
              <a:t>: Hilltop Coffee</a:t>
            </a:r>
            <a:endParaRPr lang="en-US" i="1" dirty="0">
              <a:solidFill>
                <a:srgbClr val="000000"/>
              </a:solidFill>
              <a:cs typeface="Arial" panose="020B0604020202020204" pitchFamily="34" charset="0"/>
            </a:endParaRPr>
          </a:p>
          <a:p>
            <a:pPr lvl="1">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Approach</a:t>
            </a:r>
          </a:p>
          <a:p>
            <a:pPr>
              <a:buFont typeface="Wingdings" panose="05000000000000000000" pitchFamily="2" charset="2"/>
              <a:buChar char="q"/>
            </a:pPr>
            <a:endParaRPr lang="en-US" dirty="0">
              <a:solidFill>
                <a:srgbClr val="000000"/>
              </a:solidFill>
              <a:cs typeface="Arial" panose="020B0604020202020204" pitchFamily="34" charset="0"/>
            </a:endParaRPr>
          </a:p>
          <a:p>
            <a:pPr marL="971550" lvl="1" indent="-514350">
              <a:buAutoNum type="arabicPeriod" startAt="4"/>
            </a:pPr>
            <a:r>
              <a:rPr lang="en-US" dirty="0">
                <a:solidFill>
                  <a:srgbClr val="000000"/>
                </a:solidFill>
                <a:cs typeface="Arial" panose="020B0604020202020204" pitchFamily="34" charset="0"/>
              </a:rPr>
              <a:t>Compute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a:t>
            </a:r>
          </a:p>
          <a:p>
            <a:pPr marL="457200" lvl="1" indent="0">
              <a:buNone/>
            </a:pPr>
            <a:r>
              <a:rPr lang="en-US" dirty="0">
                <a:solidFill>
                  <a:srgbClr val="000000"/>
                </a:solidFill>
                <a:cs typeface="Arial" panose="020B0604020202020204" pitchFamily="34" charset="0"/>
              </a:rPr>
              <a:t>	For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 - 2.67, using standard normal probability, we find that the 	lower tail area is .0038. </a:t>
            </a:r>
          </a:p>
          <a:p>
            <a:pPr marL="457200" lvl="1" indent="0">
              <a:buNone/>
            </a:pPr>
            <a:endParaRPr lang="en-US" dirty="0">
              <a:solidFill>
                <a:srgbClr val="000000"/>
              </a:solidFill>
              <a:cs typeface="Arial" panose="020B0604020202020204" pitchFamily="34" charset="0"/>
            </a:endParaRPr>
          </a:p>
          <a:p>
            <a:pPr marL="971550" lvl="1" indent="-514350">
              <a:buAutoNum type="arabicPeriod" startAt="5"/>
            </a:pPr>
            <a:r>
              <a:rPr lang="en-US" dirty="0">
                <a:solidFill>
                  <a:srgbClr val="000000"/>
                </a:solidFill>
                <a:cs typeface="Arial" panose="020B0604020202020204" pitchFamily="34" charset="0"/>
              </a:rPr>
              <a:t>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457200" lvl="1" indent="0">
              <a:buNone/>
            </a:pPr>
            <a:r>
              <a:rPr lang="en-US" dirty="0">
                <a:solidFill>
                  <a:srgbClr val="000000"/>
                </a:solidFill>
                <a:cs typeface="Arial" panose="020B0604020202020204" pitchFamily="34" charset="0"/>
              </a:rPr>
              <a:t>	Because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 .0038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 .01, we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457200" lvl="1" indent="0">
              <a:buNone/>
            </a:pPr>
            <a:endParaRPr lang="en-US" dirty="0">
              <a:solidFill>
                <a:srgbClr val="000000"/>
              </a:solidFill>
              <a:cs typeface="Arial" panose="020B0604020202020204" pitchFamily="34" charset="0"/>
            </a:endParaRPr>
          </a:p>
          <a:p>
            <a:pPr marL="457200" lvl="1" indent="0">
              <a:buNone/>
            </a:pPr>
            <a:endParaRPr lang="en-US" dirty="0">
              <a:solidFill>
                <a:srgbClr val="000000"/>
              </a:solidFill>
              <a:cs typeface="Arial" panose="020B0604020202020204" pitchFamily="34" charset="0"/>
            </a:endParaRPr>
          </a:p>
          <a:p>
            <a:pPr marL="971550" lvl="1" indent="-514350">
              <a:buAutoNum type="arabicPeriod" startAt="5"/>
            </a:pPr>
            <a:endParaRPr lang="en-US" dirty="0">
              <a:solidFill>
                <a:srgbClr val="000000"/>
              </a:solidFill>
              <a:cs typeface="Arial" panose="020B0604020202020204" pitchFamily="34" charset="0"/>
            </a:endParaRPr>
          </a:p>
          <a:p>
            <a:pPr marL="457200" lvl="1" indent="0">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43</a:t>
            </a:fld>
            <a:endParaRPr lang="en-US"/>
          </a:p>
        </p:txBody>
      </p:sp>
    </p:spTree>
    <p:extLst>
      <p:ext uri="{BB962C8B-B14F-4D97-AF65-F5344CB8AC3E}">
        <p14:creationId xmlns:p14="http://schemas.microsoft.com/office/powerpoint/2010/main" val="1556338693"/>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Lower-Tailed Test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a:xfrm>
            <a:off x="836127" y="1463040"/>
            <a:ext cx="10489585" cy="4572000"/>
          </a:xfrm>
        </p:spPr>
        <p:txBody>
          <a:bodyPr/>
          <a:lstStyle/>
          <a:p>
            <a:pPr marL="0" indent="0">
              <a:buNone/>
            </a:pPr>
            <a:r>
              <a:rPr lang="en-IN" b="1" u="sng" dirty="0"/>
              <a:t>Example</a:t>
            </a:r>
            <a:r>
              <a:rPr lang="en-IN" dirty="0"/>
              <a:t>: Hilltop Coffee</a:t>
            </a:r>
          </a:p>
          <a:p>
            <a:pPr marL="0" indent="0">
              <a:buNone/>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44</a:t>
            </a:fld>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5614080" y="1198032"/>
            <a:ext cx="6153851" cy="4982782"/>
          </a:xfrm>
          <a:prstGeom prst="rect">
            <a:avLst/>
          </a:prstGeom>
        </p:spPr>
      </p:pic>
      <p:sp>
        <p:nvSpPr>
          <p:cNvPr id="6" name="Rectangle 5"/>
          <p:cNvSpPr/>
          <p:nvPr/>
        </p:nvSpPr>
        <p:spPr>
          <a:xfrm>
            <a:off x="932967" y="2915479"/>
            <a:ext cx="2578859" cy="954107"/>
          </a:xfrm>
          <a:prstGeom prst="rect">
            <a:avLst/>
          </a:prstGeom>
        </p:spPr>
        <p:txBody>
          <a:bodyPr wrap="square">
            <a:spAutoFit/>
          </a:bodyPr>
          <a:lstStyle/>
          <a:p>
            <a:r>
              <a:rPr lang="en-US" sz="2800" i="1" dirty="0">
                <a:solidFill>
                  <a:srgbClr val="000000"/>
                </a:solidFill>
                <a:effectLst/>
                <a:latin typeface="+mn-lt"/>
                <a:cs typeface="Arial" panose="020B0604020202020204" pitchFamily="34" charset="0"/>
              </a:rPr>
              <a:t>p</a:t>
            </a:r>
            <a:r>
              <a:rPr lang="en-US" sz="2800" dirty="0">
                <a:solidFill>
                  <a:srgbClr val="000000"/>
                </a:solidFill>
                <a:effectLst/>
                <a:latin typeface="+mn-lt"/>
                <a:cs typeface="Arial" panose="020B0604020202020204" pitchFamily="34" charset="0"/>
              </a:rPr>
              <a:t>-Value </a:t>
            </a:r>
            <a:r>
              <a:rPr lang="en-US" sz="2800" u="sng" dirty="0">
                <a:solidFill>
                  <a:srgbClr val="000000"/>
                </a:solidFill>
                <a:effectLst/>
                <a:latin typeface="+mn-lt"/>
                <a:cs typeface="Arial" panose="020B0604020202020204" pitchFamily="34" charset="0"/>
              </a:rPr>
              <a:t>&lt;</a:t>
            </a:r>
            <a:r>
              <a:rPr lang="en-US" sz="2800" dirty="0">
                <a:solidFill>
                  <a:srgbClr val="000000"/>
                </a:solidFill>
                <a:effectLst/>
                <a:latin typeface="+mn-lt"/>
                <a:cs typeface="Arial" panose="020B0604020202020204" pitchFamily="34" charset="0"/>
              </a:rPr>
              <a:t> </a:t>
            </a:r>
            <a:r>
              <a:rPr lang="el-GR" sz="2800" i="1" dirty="0">
                <a:solidFill>
                  <a:srgbClr val="000000"/>
                </a:solidFill>
                <a:effectLst/>
                <a:latin typeface="+mn-lt"/>
                <a:cs typeface="Arial" panose="020B0604020202020204" pitchFamily="34" charset="0"/>
              </a:rPr>
              <a:t>α</a:t>
            </a:r>
            <a:r>
              <a:rPr lang="en-US" sz="2800" dirty="0">
                <a:solidFill>
                  <a:srgbClr val="000000"/>
                </a:solidFill>
                <a:effectLst/>
                <a:latin typeface="+mn-lt"/>
                <a:cs typeface="Arial" panose="020B0604020202020204" pitchFamily="34" charset="0"/>
              </a:rPr>
              <a:t> ,</a:t>
            </a:r>
          </a:p>
          <a:p>
            <a:r>
              <a:rPr lang="en-US" sz="2800" dirty="0">
                <a:solidFill>
                  <a:srgbClr val="000000"/>
                </a:solidFill>
                <a:effectLst/>
                <a:latin typeface="+mn-lt"/>
                <a:cs typeface="Arial" panose="020B0604020202020204" pitchFamily="34" charset="0"/>
              </a:rPr>
              <a:t>so reject </a:t>
            </a:r>
            <a:r>
              <a:rPr lang="en-US" sz="2800" i="1" dirty="0">
                <a:solidFill>
                  <a:srgbClr val="000000"/>
                </a:solidFill>
                <a:effectLst/>
                <a:latin typeface="+mn-lt"/>
                <a:cs typeface="Arial" panose="020B0604020202020204" pitchFamily="34" charset="0"/>
              </a:rPr>
              <a:t>H</a:t>
            </a:r>
            <a:r>
              <a:rPr lang="en-US" sz="2800" baseline="-25000" dirty="0">
                <a:solidFill>
                  <a:srgbClr val="000000"/>
                </a:solidFill>
                <a:effectLst/>
                <a:latin typeface="+mn-lt"/>
                <a:cs typeface="Arial" panose="020B0604020202020204" pitchFamily="34" charset="0"/>
              </a:rPr>
              <a:t>0</a:t>
            </a:r>
            <a:r>
              <a:rPr lang="en-US" sz="2800" dirty="0">
                <a:solidFill>
                  <a:srgbClr val="000000"/>
                </a:solidFill>
                <a:effectLst/>
                <a:latin typeface="+mn-lt"/>
                <a:cs typeface="Arial" panose="020B0604020202020204" pitchFamily="34" charset="0"/>
              </a:rPr>
              <a:t>.</a:t>
            </a:r>
          </a:p>
        </p:txBody>
      </p:sp>
    </p:spTree>
    <p:extLst>
      <p:ext uri="{BB962C8B-B14F-4D97-AF65-F5344CB8AC3E}">
        <p14:creationId xmlns:p14="http://schemas.microsoft.com/office/powerpoint/2010/main" val="947803371"/>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cs typeface="Arial" panose="020B0604020202020204" pitchFamily="34" charset="0"/>
              </a:rPr>
              <a:t>p</a:t>
            </a:r>
            <a:r>
              <a:rPr lang="en-US" dirty="0">
                <a:cs typeface="Arial" panose="020B0604020202020204" pitchFamily="34" charset="0"/>
              </a:rPr>
              <a:t>-Value Approach to Two-Tailed Hypothesis Testing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000000"/>
                </a:solidFill>
                <a:cs typeface="Arial" panose="020B0604020202020204" pitchFamily="34" charset="0"/>
              </a:rPr>
              <a:t>Compute the </a:t>
            </a:r>
            <a:r>
              <a:rPr lang="en-US" i="1" u="sng" dirty="0">
                <a:solidFill>
                  <a:srgbClr val="000000"/>
                </a:solidFill>
                <a:cs typeface="Arial" panose="020B0604020202020204" pitchFamily="34" charset="0"/>
              </a:rPr>
              <a:t>p</a:t>
            </a:r>
            <a:r>
              <a:rPr lang="en-US" u="sng" dirty="0">
                <a:solidFill>
                  <a:srgbClr val="000000"/>
                </a:solidFill>
                <a:cs typeface="Arial" panose="020B0604020202020204" pitchFamily="34" charset="0"/>
              </a:rPr>
              <a:t>-value</a:t>
            </a:r>
            <a:r>
              <a:rPr lang="en-US" dirty="0">
                <a:solidFill>
                  <a:srgbClr val="000000"/>
                </a:solidFill>
                <a:cs typeface="Arial" panose="020B0604020202020204" pitchFamily="34" charset="0"/>
              </a:rPr>
              <a:t> using the following three steps:</a:t>
            </a:r>
          </a:p>
          <a:p>
            <a:pPr marL="514350" indent="-514350">
              <a:buAutoNum type="arabicPeriod"/>
            </a:pPr>
            <a:endParaRPr lang="en-US" dirty="0">
              <a:solidFill>
                <a:srgbClr val="000000"/>
              </a:solidFill>
              <a:cs typeface="Arial" panose="020B0604020202020204" pitchFamily="34" charset="0"/>
            </a:endParaRPr>
          </a:p>
          <a:p>
            <a:pPr marL="514350" indent="-514350">
              <a:buAutoNum type="arabicPeriod"/>
            </a:pPr>
            <a:r>
              <a:rPr lang="en-US" dirty="0">
                <a:solidFill>
                  <a:srgbClr val="000000"/>
                </a:solidFill>
                <a:cs typeface="Arial" panose="020B0604020202020204" pitchFamily="34" charset="0"/>
              </a:rPr>
              <a:t>Compute the value of the test statistic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a:t>
            </a:r>
          </a:p>
          <a:p>
            <a:pPr marL="514350" indent="-514350">
              <a:buFont typeface="Wingdings" panose="05000000000000000000" pitchFamily="2" charset="2"/>
              <a:buAutoNum type="arabicPeriod"/>
            </a:pP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is in the upper tail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&gt; 0), compute the probability that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is greater than or equal to the value of the test statistic. 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is in the lower tail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&lt; 0), compute the probability that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is less than or equal to the value of the test statistic. </a:t>
            </a:r>
          </a:p>
          <a:p>
            <a:pPr marL="514350" indent="-514350">
              <a:buFont typeface="Wingdings" panose="05000000000000000000" pitchFamily="2" charset="2"/>
              <a:buAutoNum type="arabicPeriod"/>
            </a:pPr>
            <a:r>
              <a:rPr lang="en-US" dirty="0">
                <a:solidFill>
                  <a:srgbClr val="000000"/>
                </a:solidFill>
                <a:cs typeface="Arial" panose="020B0604020202020204" pitchFamily="34" charset="0"/>
              </a:rPr>
              <a:t>Double the tail area obtained in step 2 to obtain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a:t>
            </a:r>
          </a:p>
          <a:p>
            <a:pPr marL="0" indent="0">
              <a:buNone/>
            </a:pPr>
            <a:endParaRPr lang="en-US" dirty="0">
              <a:solidFill>
                <a:srgbClr val="000000"/>
              </a:solidFill>
              <a:cs typeface="Arial" panose="020B0604020202020204" pitchFamily="34" charset="0"/>
            </a:endParaRPr>
          </a:p>
          <a:p>
            <a:pPr marL="0" indent="0" algn="ctr">
              <a:buNone/>
            </a:pPr>
            <a:r>
              <a:rPr lang="en-US" dirty="0">
                <a:solidFill>
                  <a:srgbClr val="000000"/>
                </a:solidFill>
                <a:cs typeface="Arial" panose="020B0604020202020204" pitchFamily="34" charset="0"/>
              </a:rPr>
              <a:t>The rejection rule: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sz="1400" dirty="0">
                <a:solidFill>
                  <a:srgbClr val="000000"/>
                </a:solidFill>
                <a:cs typeface="Arial" panose="020B0604020202020204" pitchFamily="34" charset="0"/>
              </a:rPr>
              <a:t> </a:t>
            </a:r>
            <a:r>
              <a:rPr lang="en-US" dirty="0">
                <a:solidFill>
                  <a:srgbClr val="000000"/>
                </a:solidFill>
                <a:cs typeface="Arial" panose="020B0604020202020204" pitchFamily="34" charset="0"/>
              </a:rPr>
              <a:t>.</a:t>
            </a:r>
            <a:endParaRPr lang="en-US" i="1" dirty="0">
              <a:solidFill>
                <a:srgbClr val="000000"/>
              </a:solidFill>
              <a:cs typeface="Arial" panose="020B0604020202020204" pitchFamily="34" charset="0"/>
            </a:endParaRPr>
          </a:p>
          <a:p>
            <a:pPr marL="514350" indent="-514350">
              <a:buFont typeface="Wingdings" panose="05000000000000000000" pitchFamily="2" charset="2"/>
              <a:buAutoNum type="arabicPeriod"/>
            </a:pPr>
            <a:endParaRPr lang="en-US" dirty="0">
              <a:solidFill>
                <a:srgbClr val="000000"/>
              </a:solidFill>
              <a:cs typeface="Arial" panose="020B0604020202020204" pitchFamily="34" charset="0"/>
            </a:endParaRPr>
          </a:p>
          <a:p>
            <a:pPr marL="514350" indent="-514350">
              <a:buFont typeface="Wingdings" panose="05000000000000000000" pitchFamily="2" charset="2"/>
              <a:buAutoNum type="arabicPeriod"/>
            </a:pPr>
            <a:endParaRPr lang="en-US" dirty="0">
              <a:solidFill>
                <a:srgbClr val="000000"/>
              </a:solidFill>
              <a:cs typeface="Arial" panose="020B0604020202020204" pitchFamily="34" charset="0"/>
            </a:endParaRPr>
          </a:p>
          <a:p>
            <a:pPr marL="514350" indent="-514350">
              <a:buAutoNum type="arabicPeriod"/>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45</a:t>
            </a:fld>
            <a:endParaRPr lang="en-US"/>
          </a:p>
        </p:txBody>
      </p:sp>
    </p:spTree>
    <p:extLst>
      <p:ext uri="{BB962C8B-B14F-4D97-AF65-F5344CB8AC3E}">
        <p14:creationId xmlns:p14="http://schemas.microsoft.com/office/powerpoint/2010/main" val="988146268"/>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966568" y="467053"/>
            <a:ext cx="10337562" cy="779519"/>
          </a:xfrm>
          <a:prstGeom prst="rect">
            <a:avLst/>
          </a:prstGeom>
          <a:noFill/>
          <a:ln w="12700">
            <a:noFill/>
            <a:miter lim="800000"/>
            <a:headEnd/>
            <a:tailEnd/>
          </a:ln>
          <a:effectLst/>
        </p:spPr>
        <p:txBody>
          <a:bodyPr lIns="90488" tIns="44450" rIns="90488" bIns="44450" anchor="ctr"/>
          <a:lstStyle/>
          <a:p>
            <a:pPr algn="l"/>
            <a:endParaRPr lang="en-US" sz="3200" dirty="0">
              <a:effectLst/>
              <a:latin typeface="+mn-lt"/>
              <a:cs typeface="Arial" panose="020B0604020202020204" pitchFamily="34" charset="0"/>
            </a:endParaRPr>
          </a:p>
        </p:txBody>
      </p:sp>
      <p:sp>
        <p:nvSpPr>
          <p:cNvPr id="282627" name="Rectangle 3"/>
          <p:cNvSpPr>
            <a:spLocks noChangeArrowheads="1"/>
          </p:cNvSpPr>
          <p:nvPr/>
        </p:nvSpPr>
        <p:spPr bwMode="auto">
          <a:xfrm>
            <a:off x="1082817" y="4018178"/>
            <a:ext cx="8766658" cy="838200"/>
          </a:xfrm>
          <a:prstGeom prst="rect">
            <a:avLst/>
          </a:prstGeom>
          <a:noFill/>
          <a:ln w="12700">
            <a:noFill/>
            <a:miter lim="800000"/>
            <a:headEnd/>
            <a:tailEnd/>
          </a:ln>
          <a:effectLst/>
        </p:spPr>
        <p:txBody>
          <a:bodyPr wrap="none" anchor="ctr"/>
          <a:lstStyle/>
          <a:p>
            <a:pPr marL="342900" indent="-342900" algn="l">
              <a:buSzPct val="100000"/>
              <a:buFont typeface="Arial" panose="020B0604020202020204" pitchFamily="34" charset="0"/>
              <a:buChar char="•"/>
            </a:pPr>
            <a:endParaRPr lang="en-US" sz="2400" i="1" dirty="0">
              <a:solidFill>
                <a:srgbClr val="000000"/>
              </a:solidFill>
              <a:effectLst/>
              <a:latin typeface="+mn-lt"/>
              <a:cs typeface="Arial" panose="020B0604020202020204" pitchFamily="34" charset="0"/>
            </a:endParaRPr>
          </a:p>
        </p:txBody>
      </p:sp>
      <p:sp>
        <p:nvSpPr>
          <p:cNvPr id="282628" name="Rectangle 4"/>
          <p:cNvSpPr>
            <a:spLocks noChangeArrowheads="1"/>
          </p:cNvSpPr>
          <p:nvPr/>
        </p:nvSpPr>
        <p:spPr bwMode="auto">
          <a:xfrm>
            <a:off x="996318" y="1076326"/>
            <a:ext cx="9932168" cy="606425"/>
          </a:xfrm>
          <a:prstGeom prst="rect">
            <a:avLst/>
          </a:prstGeom>
          <a:noFill/>
          <a:ln w="12700">
            <a:noFill/>
            <a:miter lim="800000"/>
            <a:headEnd/>
            <a:tailEnd/>
          </a:ln>
          <a:effectLst/>
        </p:spPr>
        <p:txBody>
          <a:bodyPr wrap="none" anchor="ctr"/>
          <a:lstStyle/>
          <a:p>
            <a:pPr marL="342900" indent="-342900" algn="l">
              <a:lnSpc>
                <a:spcPct val="110000"/>
              </a:lnSpc>
              <a:buSzPct val="100000"/>
              <a:buFont typeface="Arial" panose="020B0604020202020204" pitchFamily="34" charset="0"/>
              <a:buChar char="•"/>
            </a:pPr>
            <a:endParaRPr lang="en-US" sz="2400" dirty="0">
              <a:solidFill>
                <a:srgbClr val="000000"/>
              </a:solidFill>
              <a:effectLst/>
              <a:latin typeface="+mn-lt"/>
              <a:cs typeface="Arial" panose="020B0604020202020204" pitchFamily="34" charset="0"/>
            </a:endParaRPr>
          </a:p>
        </p:txBody>
      </p:sp>
      <p:sp>
        <p:nvSpPr>
          <p:cNvPr id="3" name="Title 2"/>
          <p:cNvSpPr>
            <a:spLocks noGrp="1"/>
          </p:cNvSpPr>
          <p:nvPr>
            <p:ph type="title"/>
          </p:nvPr>
        </p:nvSpPr>
        <p:spPr/>
        <p:txBody>
          <a:bodyPr>
            <a:normAutofit fontScale="90000"/>
          </a:bodyPr>
          <a:lstStyle/>
          <a:p>
            <a:r>
              <a:rPr lang="en-US" dirty="0">
                <a:cs typeface="Arial" panose="020B0604020202020204" pitchFamily="34" charset="0"/>
              </a:rPr>
              <a:t>Critical Value Approach to Two-Tailed Hypothesis Testing</a:t>
            </a:r>
            <a:endParaRPr lang="en-IN" dirty="0"/>
          </a:p>
        </p:txBody>
      </p:sp>
      <p:sp>
        <p:nvSpPr>
          <p:cNvPr id="4" name="Content Placeholder 3"/>
          <p:cNvSpPr>
            <a:spLocks noGrp="1"/>
          </p:cNvSpPr>
          <p:nvPr>
            <p:ph idx="1"/>
          </p:nvPr>
        </p:nvSpPr>
        <p:spPr>
          <a:xfrm>
            <a:off x="717609" y="1440330"/>
            <a:ext cx="10489585" cy="4572000"/>
          </a:xfrm>
        </p:spPr>
        <p:txBody>
          <a:bodyPr/>
          <a:lstStyle/>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The critical values will occur in both the lower and upper tails of the standard normal curve.</a:t>
            </a:r>
          </a:p>
          <a:p>
            <a:r>
              <a:rPr lang="en-US" dirty="0">
                <a:solidFill>
                  <a:srgbClr val="000000"/>
                </a:solidFill>
                <a:cs typeface="Arial" panose="020B0604020202020204" pitchFamily="34" charset="0"/>
              </a:rPr>
              <a:t>Use the standard normal probability distribution table to find </a:t>
            </a:r>
            <a:r>
              <a:rPr lang="en-US" i="1" dirty="0">
                <a:solidFill>
                  <a:srgbClr val="000000"/>
                </a:solidFill>
                <a:cs typeface="Arial" panose="020B0604020202020204" pitchFamily="34" charset="0"/>
              </a:rPr>
              <a:t>z</a:t>
            </a:r>
            <a:r>
              <a:rPr lang="en-US" i="1"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r>
              <a:rPr lang="en-US" dirty="0">
                <a:solidFill>
                  <a:srgbClr val="000000"/>
                </a:solidFill>
                <a:cs typeface="Arial" panose="020B0604020202020204" pitchFamily="34" charset="0"/>
              </a:rPr>
              <a:t> (the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-value with an area of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/2 in the upper tail of the distribution).</a:t>
            </a:r>
          </a:p>
          <a:p>
            <a:r>
              <a:rPr lang="en-US" dirty="0">
                <a:solidFill>
                  <a:srgbClr val="000000"/>
                </a:solidFill>
                <a:cs typeface="Arial" panose="020B0604020202020204" pitchFamily="34" charset="0"/>
              </a:rPr>
              <a:t>The rejection rule is: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i="1"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r>
              <a:rPr lang="en-US" dirty="0">
                <a:solidFill>
                  <a:srgbClr val="000000"/>
                </a:solidFill>
                <a:cs typeface="Arial" panose="020B0604020202020204" pitchFamily="34" charset="0"/>
              </a:rPr>
              <a:t>  or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i="1"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r>
              <a:rPr lang="en-US" dirty="0">
                <a:solidFill>
                  <a:srgbClr val="000000"/>
                </a:solidFill>
                <a:cs typeface="Arial" panose="020B0604020202020204" pitchFamily="34" charset="0"/>
              </a:rPr>
              <a:t>.</a:t>
            </a:r>
          </a:p>
          <a:p>
            <a:endParaRPr lang="en-US" dirty="0">
              <a:solidFill>
                <a:srgbClr val="000000"/>
              </a:solidFill>
              <a:cs typeface="Arial" panose="020B0604020202020204" pitchFamily="34" charset="0"/>
            </a:endParaRPr>
          </a:p>
          <a:p>
            <a:endParaRPr lang="en-US" i="1" dirty="0">
              <a:solidFill>
                <a:srgbClr val="000000"/>
              </a:solidFill>
              <a:cs typeface="Arial" panose="020B0604020202020204" pitchFamily="34" charset="0"/>
            </a:endParaRPr>
          </a:p>
          <a:p>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46</a:t>
            </a:fld>
            <a:endParaRPr lang="en-US"/>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933910" y="474188"/>
            <a:ext cx="10337562" cy="761498"/>
          </a:xfrm>
          <a:prstGeom prst="rect">
            <a:avLst/>
          </a:prstGeom>
          <a:noFill/>
          <a:ln w="12700">
            <a:noFill/>
            <a:miter lim="800000"/>
            <a:headEnd/>
            <a:tailEnd/>
          </a:ln>
          <a:effectLst/>
        </p:spPr>
        <p:txBody>
          <a:bodyPr lIns="90488" tIns="44450" rIns="90488" bIns="44450" anchor="ctr"/>
          <a:lstStyle/>
          <a:p>
            <a:pPr algn="l"/>
            <a:endParaRPr lang="en-US" sz="3200" dirty="0">
              <a:effectLst/>
              <a:latin typeface="+mn-lt"/>
              <a:cs typeface="Arial" panose="020B0604020202020204" pitchFamily="34" charset="0"/>
            </a:endParaRPr>
          </a:p>
        </p:txBody>
      </p:sp>
      <p:sp>
        <p:nvSpPr>
          <p:cNvPr id="284677" name="Rectangle 5"/>
          <p:cNvSpPr>
            <a:spLocks noChangeArrowheads="1"/>
          </p:cNvSpPr>
          <p:nvPr/>
        </p:nvSpPr>
        <p:spPr bwMode="auto">
          <a:xfrm>
            <a:off x="996318" y="1254125"/>
            <a:ext cx="10126420" cy="609600"/>
          </a:xfrm>
          <a:prstGeom prst="rect">
            <a:avLst/>
          </a:prstGeom>
          <a:noFill/>
          <a:ln w="12700">
            <a:noFill/>
            <a:miter lim="800000"/>
            <a:headEnd/>
            <a:tailEnd/>
          </a:ln>
          <a:effectLst/>
        </p:spPr>
        <p:txBody>
          <a:bodyPr wrap="square" anchor="ctr"/>
          <a:lstStyle/>
          <a:p>
            <a:pPr marL="342900" indent="-342900" algn="l">
              <a:buSzPct val="100000"/>
              <a:buFont typeface="Arial" panose="020B0604020202020204" pitchFamily="34" charset="0"/>
              <a:buChar char="•"/>
            </a:pPr>
            <a:endParaRPr lang="en-US" sz="2400" i="1" dirty="0">
              <a:solidFill>
                <a:srgbClr val="000000"/>
              </a:solidFill>
              <a:effectLst/>
              <a:latin typeface="+mn-lt"/>
              <a:cs typeface="Arial" panose="020B0604020202020204" pitchFamily="34" charset="0"/>
            </a:endParaRPr>
          </a:p>
        </p:txBody>
      </p:sp>
      <p:sp>
        <p:nvSpPr>
          <p:cNvPr id="3" name="Title 2"/>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4" name="Content Placeholder 3"/>
          <p:cNvSpPr>
            <a:spLocks noGrp="1"/>
          </p:cNvSpPr>
          <p:nvPr>
            <p:ph idx="1"/>
          </p:nvPr>
        </p:nvSpPr>
        <p:spPr/>
        <p:txBody>
          <a:bodyPr/>
          <a:lstStyle/>
          <a:p>
            <a:pPr marL="0" indent="0">
              <a:buNone/>
            </a:pPr>
            <a:r>
              <a:rPr lang="en-IN" b="1" u="sng" dirty="0"/>
              <a:t>Example</a:t>
            </a:r>
            <a:r>
              <a:rPr lang="en-IN" dirty="0"/>
              <a:t>: MaxFlight Inc. </a:t>
            </a:r>
          </a:p>
          <a:p>
            <a:pPr marL="0" indent="0">
              <a:buNone/>
            </a:pPr>
            <a:r>
              <a:rPr lang="en-IN" dirty="0"/>
              <a:t>MaxFlight produces golf balls with a mean driving distance of 295 yards. Its quality control program involves taking periodic samples of 50 golf balls to monitor the manufacturing process. </a:t>
            </a:r>
          </a:p>
          <a:p>
            <a:pPr marL="0" indent="0">
              <a:buNone/>
            </a:pPr>
            <a:r>
              <a:rPr lang="en-US" dirty="0">
                <a:solidFill>
                  <a:srgbClr val="000000"/>
                </a:solidFill>
                <a:cs typeface="Arial" panose="020B0604020202020204" pitchFamily="34" charset="0"/>
              </a:rPr>
              <a:t>Quality assurance procedures call for the continuation of the process if the sample results are consistent with the assumption that the mean driving distance for the population of golf balls is 295 yards; otherwise the process will be adjusted</a:t>
            </a:r>
            <a:endParaRPr lang="en-IN" dirty="0"/>
          </a:p>
          <a:p>
            <a:pPr marL="0" indent="0">
              <a:buNone/>
            </a:pP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949EBC64-41CB-41B8-B6DF-9B1367312BD4}" type="slidenum">
              <a:rPr lang="en-US" smtClean="0"/>
              <a:t>47</a:t>
            </a:fld>
            <a:endParaRPr lang="en-US"/>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lstStyle/>
          <a:p>
            <a:pPr marL="0" indent="0">
              <a:buNone/>
            </a:pPr>
            <a:r>
              <a:rPr lang="en-IN" b="1" u="sng" dirty="0"/>
              <a:t>Example</a:t>
            </a:r>
            <a:r>
              <a:rPr lang="en-IN" dirty="0"/>
              <a:t>: MaxFlight Inc. </a:t>
            </a:r>
          </a:p>
          <a:p>
            <a:pPr marL="0" indent="0">
              <a:buNone/>
            </a:pPr>
            <a:endParaRPr lang="en-IN" dirty="0"/>
          </a:p>
          <a:p>
            <a:pPr marL="0" indent="0">
              <a:buNone/>
            </a:pPr>
            <a:r>
              <a:rPr lang="en-US" dirty="0">
                <a:solidFill>
                  <a:srgbClr val="000000"/>
                </a:solidFill>
                <a:cs typeface="Arial" panose="020B0604020202020204" pitchFamily="34" charset="0"/>
              </a:rPr>
              <a:t>Assume that a sample of 50 golf balls provided a sample mean of 297.6 yards. The population standard deviation is believed to be 12 yards. </a:t>
            </a:r>
          </a:p>
          <a:p>
            <a:pPr marL="0" indent="0">
              <a:buNone/>
            </a:pPr>
            <a:r>
              <a:rPr lang="en-US" dirty="0">
                <a:solidFill>
                  <a:srgbClr val="000000"/>
                </a:solidFill>
                <a:cs typeface="Arial" panose="020B0604020202020204" pitchFamily="34" charset="0"/>
              </a:rPr>
              <a:t> Perform a hypothesis test, at the .05 level of significance, to help determine whether the ball manufacturing process should continue operating or be stopped and corrected.</a:t>
            </a: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48</a:t>
            </a:fld>
            <a:endParaRPr lang="en-US"/>
          </a:p>
        </p:txBody>
      </p:sp>
    </p:spTree>
    <p:extLst>
      <p:ext uri="{BB962C8B-B14F-4D97-AF65-F5344CB8AC3E}">
        <p14:creationId xmlns:p14="http://schemas.microsoft.com/office/powerpoint/2010/main" val="3295457509"/>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IN" b="1" u="sng" dirty="0"/>
                  <a:t>Example</a:t>
                </a:r>
                <a:r>
                  <a:rPr lang="en-IN" dirty="0"/>
                  <a:t>: MaxFlight Inc. </a:t>
                </a:r>
              </a:p>
              <a:p>
                <a:pPr lvl="1">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and Critical Value Approaches</a:t>
                </a:r>
              </a:p>
              <a:p>
                <a:pPr marL="514350" indent="-514350">
                  <a:buAutoNum type="arabicPeriod"/>
                </a:pPr>
                <a:r>
                  <a:rPr lang="en-US" dirty="0">
                    <a:solidFill>
                      <a:srgbClr val="000000"/>
                    </a:solidFill>
                    <a:cs typeface="Arial" panose="020B0604020202020204" pitchFamily="34" charset="0"/>
                  </a:rPr>
                  <a:t>Determine the hypotheses.</a:t>
                </a:r>
              </a:p>
              <a:p>
                <a:pPr marL="0" indent="0" algn="ctr">
                  <a:buNone/>
                </a:pP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 </m:t>
                    </m:r>
                    <m:r>
                      <a:rPr lang="en-US" i="1">
                        <a:solidFill>
                          <a:srgbClr val="000000"/>
                        </a:solidFill>
                        <a:latin typeface="Cambria Math"/>
                        <a:ea typeface="Cambria Math"/>
                      </a:rPr>
                      <m:t>𝜇</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a:t>
                </a:r>
                <a14:m>
                  <m:oMath xmlns:m="http://schemas.openxmlformats.org/officeDocument/2006/math">
                    <m:r>
                      <a:rPr lang="en-IN" b="0" i="1" smtClean="0">
                        <a:solidFill>
                          <a:srgbClr val="000000"/>
                        </a:solidFill>
                        <a:latin typeface="Cambria Math" panose="02040503050406030204" pitchFamily="18" charset="0"/>
                        <a:ea typeface="Cambria Math"/>
                      </a:rPr>
                      <m:t>295</m:t>
                    </m:r>
                  </m:oMath>
                </a14:m>
                <a:endParaRPr lang="en-US" dirty="0">
                  <a:solidFill>
                    <a:srgbClr val="000000"/>
                  </a:solidFill>
                  <a:cs typeface="Arial" panose="020B0604020202020204" pitchFamily="34" charset="0"/>
                </a:endParaRPr>
              </a:p>
              <a:p>
                <a:pPr marL="0" indent="0" algn="ctr">
                  <a:buNone/>
                </a:pPr>
                <a14:m>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 </m:t>
                    </m:r>
                    <m:r>
                      <a:rPr lang="en-US" i="1">
                        <a:solidFill>
                          <a:srgbClr val="000000"/>
                        </a:solidFill>
                        <a:latin typeface="Cambria Math"/>
                        <a:ea typeface="Cambria Math"/>
                      </a:rPr>
                      <m:t>𝜇</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a:t>
                </a:r>
                <a14:m>
                  <m:oMath xmlns:m="http://schemas.openxmlformats.org/officeDocument/2006/math">
                    <m:r>
                      <a:rPr lang="en-IN" b="0" i="1" smtClean="0">
                        <a:solidFill>
                          <a:srgbClr val="000000"/>
                        </a:solidFill>
                        <a:latin typeface="Cambria Math" panose="02040503050406030204" pitchFamily="18" charset="0"/>
                        <a:ea typeface="Cambria Math"/>
                      </a:rPr>
                      <m:t>295</m:t>
                    </m:r>
                  </m:oMath>
                </a14:m>
                <a:endParaRPr lang="en-US" dirty="0">
                  <a:solidFill>
                    <a:srgbClr val="000000"/>
                  </a:solidFill>
                  <a:cs typeface="Arial" panose="020B0604020202020204" pitchFamily="34" charset="0"/>
                </a:endParaRPr>
              </a:p>
              <a:p>
                <a:pPr marL="0" indent="0" algn="ctr">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2.     Specify the level of significance.</a:t>
                </a:r>
              </a:p>
              <a:p>
                <a:pPr marL="0" indent="0" algn="ctr">
                  <a:buNone/>
                </a:pPr>
                <a:r>
                  <a:rPr lang="el-GR" i="1" dirty="0">
                    <a:solidFill>
                      <a:srgbClr val="000000"/>
                    </a:solidFill>
                    <a:cs typeface="Arial" panose="020B0604020202020204" pitchFamily="34" charset="0"/>
                  </a:rPr>
                  <a:t>α</a:t>
                </a:r>
                <a:r>
                  <a:rPr lang="en-IN" i="1" dirty="0">
                    <a:solidFill>
                      <a:srgbClr val="000000"/>
                    </a:solidFill>
                    <a:cs typeface="Arial" panose="020B0604020202020204" pitchFamily="34" charset="0"/>
                  </a:rPr>
                  <a:t> </a:t>
                </a:r>
                <a:r>
                  <a:rPr lang="en-US" dirty="0">
                    <a:solidFill>
                      <a:srgbClr val="000000"/>
                    </a:solidFill>
                    <a:cs typeface="Arial" panose="020B0604020202020204" pitchFamily="34" charset="0"/>
                  </a:rPr>
                  <a:t>= .05</a:t>
                </a:r>
              </a:p>
              <a:p>
                <a:pPr marL="0" indent="0" algn="ctr">
                  <a:buNone/>
                </a:pPr>
                <a:endParaRPr lang="en-US" dirty="0">
                  <a:solidFill>
                    <a:srgbClr val="000000"/>
                  </a:solidFill>
                  <a:cs typeface="Arial" panose="020B0604020202020204" pitchFamily="34" charset="0"/>
                </a:endParaRPr>
              </a:p>
              <a:p>
                <a:pPr marL="514350" indent="-514350">
                  <a:buAutoNum type="arabicPeriod" startAt="3"/>
                </a:pPr>
                <a:r>
                  <a:rPr lang="en-US" dirty="0">
                    <a:solidFill>
                      <a:srgbClr val="000000"/>
                    </a:solidFill>
                    <a:cs typeface="Arial" panose="020B0604020202020204" pitchFamily="34" charset="0"/>
                  </a:rPr>
                  <a:t>Compute the value of the test statistic.</a:t>
                </a:r>
              </a:p>
              <a:p>
                <a:pPr marL="514350" indent="-514350">
                  <a:buAutoNum type="arabicPeriod" startAt="3"/>
                </a:pPr>
                <a:endParaRPr lang="en-US" dirty="0">
                  <a:solidFill>
                    <a:srgbClr val="000000"/>
                  </a:solidFill>
                  <a:cs typeface="Arial" panose="020B0604020202020204" pitchFamily="34" charset="0"/>
                </a:endParaRPr>
              </a:p>
              <a:p>
                <a:pPr marL="0" indent="0" algn="ctr">
                  <a:buNone/>
                </a:pPr>
                <a14:m>
                  <m:oMath xmlns:m="http://schemas.openxmlformats.org/officeDocument/2006/math">
                    <m:r>
                      <a:rPr lang="en-US" sz="3000" i="1">
                        <a:solidFill>
                          <a:srgbClr val="000000"/>
                        </a:solidFill>
                        <a:latin typeface="Cambria Math"/>
                      </a:rPr>
                      <m:t>𝑧</m:t>
                    </m:r>
                    <m:r>
                      <a:rPr lang="en-US" sz="3000" i="1">
                        <a:solidFill>
                          <a:srgbClr val="000000"/>
                        </a:solidFill>
                        <a:latin typeface="Cambria Math"/>
                      </a:rPr>
                      <m:t>=</m:t>
                    </m:r>
                    <m:f>
                      <m:fPr>
                        <m:ctrlPr>
                          <a:rPr lang="en-US" sz="3000" i="1">
                            <a:solidFill>
                              <a:srgbClr val="000000"/>
                            </a:solidFill>
                            <a:latin typeface="Cambria Math" panose="02040503050406030204" pitchFamily="18" charset="0"/>
                          </a:rPr>
                        </m:ctrlPr>
                      </m:fPr>
                      <m:num>
                        <m:acc>
                          <m:accPr>
                            <m:chr m:val="̅"/>
                            <m:ctrlPr>
                              <a:rPr lang="en-US" sz="3000" i="1">
                                <a:solidFill>
                                  <a:srgbClr val="000000"/>
                                </a:solidFill>
                                <a:latin typeface="Cambria Math" panose="02040503050406030204" pitchFamily="18" charset="0"/>
                              </a:rPr>
                            </m:ctrlPr>
                          </m:accPr>
                          <m:e>
                            <m:r>
                              <a:rPr lang="en-US" sz="3000" i="1">
                                <a:solidFill>
                                  <a:srgbClr val="000000"/>
                                </a:solidFill>
                                <a:latin typeface="Cambria Math"/>
                              </a:rPr>
                              <m:t>𝑥</m:t>
                            </m:r>
                          </m:e>
                        </m:acc>
                        <m:r>
                          <a:rPr lang="en-US" sz="3000" i="1">
                            <a:solidFill>
                              <a:srgbClr val="000000"/>
                            </a:solidFill>
                            <a:latin typeface="Cambria Math"/>
                          </a:rPr>
                          <m:t>−</m:t>
                        </m:r>
                        <m:sSub>
                          <m:sSubPr>
                            <m:ctrlPr>
                              <a:rPr lang="en-US" sz="3000" i="1">
                                <a:solidFill>
                                  <a:srgbClr val="000000"/>
                                </a:solidFill>
                                <a:latin typeface="Cambria Math" panose="02040503050406030204" pitchFamily="18" charset="0"/>
                              </a:rPr>
                            </m:ctrlPr>
                          </m:sSubPr>
                          <m:e>
                            <m:r>
                              <a:rPr lang="en-US" sz="3000" i="1">
                                <a:solidFill>
                                  <a:srgbClr val="000000"/>
                                </a:solidFill>
                                <a:latin typeface="Cambria Math"/>
                                <a:ea typeface="Cambria Math"/>
                              </a:rPr>
                              <m:t>𝜇</m:t>
                            </m:r>
                          </m:e>
                          <m:sub>
                            <m:r>
                              <a:rPr lang="en-US" sz="3000" i="1">
                                <a:solidFill>
                                  <a:srgbClr val="000000"/>
                                </a:solidFill>
                                <a:latin typeface="Cambria Math"/>
                              </a:rPr>
                              <m:t>0</m:t>
                            </m:r>
                          </m:sub>
                        </m:sSub>
                      </m:num>
                      <m:den>
                        <m:f>
                          <m:fPr>
                            <m:type m:val="lin"/>
                            <m:ctrlPr>
                              <a:rPr lang="en-US" sz="3000" i="1">
                                <a:solidFill>
                                  <a:srgbClr val="000000"/>
                                </a:solidFill>
                                <a:latin typeface="Cambria Math" panose="02040503050406030204" pitchFamily="18" charset="0"/>
                                <a:ea typeface="Cambria Math"/>
                              </a:rPr>
                            </m:ctrlPr>
                          </m:fPr>
                          <m:num>
                            <m:r>
                              <a:rPr lang="en-US" sz="3000" i="1">
                                <a:solidFill>
                                  <a:srgbClr val="000000"/>
                                </a:solidFill>
                                <a:latin typeface="Cambria Math"/>
                                <a:ea typeface="Cambria Math"/>
                              </a:rPr>
                              <m:t>𝜎</m:t>
                            </m:r>
                          </m:num>
                          <m:den>
                            <m:rad>
                              <m:radPr>
                                <m:degHide m:val="on"/>
                                <m:ctrlPr>
                                  <a:rPr lang="en-US" sz="3000" i="1">
                                    <a:solidFill>
                                      <a:srgbClr val="000000"/>
                                    </a:solidFill>
                                    <a:latin typeface="Cambria Math" panose="02040503050406030204" pitchFamily="18" charset="0"/>
                                    <a:ea typeface="Cambria Math"/>
                                  </a:rPr>
                                </m:ctrlPr>
                              </m:radPr>
                              <m:deg/>
                              <m:e>
                                <m:r>
                                  <a:rPr lang="en-US" sz="3000" i="1">
                                    <a:solidFill>
                                      <a:srgbClr val="000000"/>
                                    </a:solidFill>
                                    <a:latin typeface="Cambria Math"/>
                                    <a:ea typeface="Cambria Math"/>
                                  </a:rPr>
                                  <m:t>𝑛</m:t>
                                </m:r>
                              </m:e>
                            </m:rad>
                          </m:den>
                        </m:f>
                      </m:den>
                    </m:f>
                    <m:r>
                      <a:rPr lang="en-US" sz="3000" i="1">
                        <a:solidFill>
                          <a:srgbClr val="000000"/>
                        </a:solidFill>
                        <a:latin typeface="Cambria Math"/>
                      </a:rPr>
                      <m:t>=</m:t>
                    </m:r>
                    <m:f>
                      <m:fPr>
                        <m:ctrlPr>
                          <a:rPr lang="en-US" sz="3000" i="1">
                            <a:solidFill>
                              <a:srgbClr val="000000"/>
                            </a:solidFill>
                            <a:latin typeface="Cambria Math" panose="02040503050406030204" pitchFamily="18" charset="0"/>
                          </a:rPr>
                        </m:ctrlPr>
                      </m:fPr>
                      <m:num>
                        <m:r>
                          <a:rPr lang="en-IN" sz="3000" b="0" i="1" smtClean="0">
                            <a:solidFill>
                              <a:srgbClr val="000000"/>
                            </a:solidFill>
                            <a:latin typeface="Cambria Math" panose="02040503050406030204" pitchFamily="18" charset="0"/>
                          </a:rPr>
                          <m:t>297.6 −295</m:t>
                        </m:r>
                      </m:num>
                      <m:den>
                        <m:r>
                          <a:rPr lang="en-IN" sz="3000" b="0" i="1" smtClean="0">
                            <a:solidFill>
                              <a:srgbClr val="000000"/>
                            </a:solidFill>
                            <a:latin typeface="Cambria Math" panose="02040503050406030204" pitchFamily="18" charset="0"/>
                          </a:rPr>
                          <m:t>12</m:t>
                        </m:r>
                        <m:r>
                          <a:rPr lang="en-US" sz="3000" i="1">
                            <a:solidFill>
                              <a:srgbClr val="000000"/>
                            </a:solidFill>
                            <a:latin typeface="Cambria Math"/>
                          </a:rPr>
                          <m:t>/</m:t>
                        </m:r>
                        <m:rad>
                          <m:radPr>
                            <m:degHide m:val="on"/>
                            <m:ctrlPr>
                              <a:rPr lang="en-US" sz="3000" i="1">
                                <a:solidFill>
                                  <a:srgbClr val="000000"/>
                                </a:solidFill>
                                <a:latin typeface="Cambria Math" panose="02040503050406030204" pitchFamily="18" charset="0"/>
                              </a:rPr>
                            </m:ctrlPr>
                          </m:radPr>
                          <m:deg/>
                          <m:e>
                            <m:r>
                              <a:rPr lang="en-IN" sz="3000" b="0" i="1" smtClean="0">
                                <a:solidFill>
                                  <a:srgbClr val="000000"/>
                                </a:solidFill>
                                <a:latin typeface="Cambria Math" panose="02040503050406030204" pitchFamily="18" charset="0"/>
                              </a:rPr>
                              <m:t>50</m:t>
                            </m:r>
                          </m:e>
                        </m:rad>
                      </m:den>
                    </m:f>
                  </m:oMath>
                </a14:m>
                <a:r>
                  <a:rPr lang="en-US" sz="3000" dirty="0">
                    <a:solidFill>
                      <a:srgbClr val="000000"/>
                    </a:solidFill>
                    <a:cs typeface="Arial" panose="020B0604020202020204" pitchFamily="34" charset="0"/>
                  </a:rPr>
                  <a:t> </a:t>
                </a:r>
                <a:r>
                  <a:rPr lang="en-US" dirty="0">
                    <a:solidFill>
                      <a:srgbClr val="000000"/>
                    </a:solidFill>
                    <a:cs typeface="Arial" panose="020B0604020202020204" pitchFamily="34" charset="0"/>
                  </a:rPr>
                  <a:t>=  1.53</a:t>
                </a:r>
              </a:p>
              <a:p>
                <a:pPr marL="0" indent="0" algn="ctr">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a:buFont typeface="Symbol" panose="05050102010706020507" pitchFamily="18" charset="2"/>
                  <a:buChar char="a"/>
                </a:pPr>
                <a:endParaRPr lang="en-US" dirty="0">
                  <a:solidFill>
                    <a:srgbClr val="000000"/>
                  </a:solidFill>
                  <a:cs typeface="Arial" panose="020B0604020202020204" pitchFamily="34" charset="0"/>
                </a:endParaRPr>
              </a:p>
              <a:p>
                <a:pPr marL="0" indent="0" algn="ctr">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buFont typeface="Wingdings" panose="05000000000000000000" pitchFamily="2" charset="2"/>
                  <a:buAutoNum type="arabicPeriod"/>
                </a:pPr>
                <a:endParaRPr lang="en-US" dirty="0">
                  <a:solidFill>
                    <a:srgbClr val="000000"/>
                  </a:solidFill>
                  <a:cs typeface="Arial" panose="020B0604020202020204" pitchFamily="34" charset="0"/>
                </a:endParaRPr>
              </a:p>
              <a:p>
                <a:pPr marL="514350" indent="-514350">
                  <a:buAutoNum type="arabicPeriod"/>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5" t="-280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49</a:t>
            </a:fld>
            <a:endParaRPr lang="en-US"/>
          </a:p>
        </p:txBody>
      </p:sp>
    </p:spTree>
    <p:extLst>
      <p:ext uri="{BB962C8B-B14F-4D97-AF65-F5344CB8AC3E}">
        <p14:creationId xmlns:p14="http://schemas.microsoft.com/office/powerpoint/2010/main" val="180686464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dirty="0"/>
              <a:t>Developing Null and Alternative Hypotheses</a:t>
            </a:r>
            <a:endParaRPr lang="en-IN" dirty="0"/>
          </a:p>
        </p:txBody>
      </p:sp>
      <p:sp>
        <p:nvSpPr>
          <p:cNvPr id="3" name="Content Placeholder 2"/>
          <p:cNvSpPr>
            <a:spLocks noGrp="1"/>
          </p:cNvSpPr>
          <p:nvPr>
            <p:ph idx="1"/>
          </p:nvPr>
        </p:nvSpPr>
        <p:spPr/>
        <p:txBody>
          <a:bodyPr/>
          <a:lstStyle/>
          <a:p>
            <a:r>
              <a:rPr lang="en-US" dirty="0">
                <a:solidFill>
                  <a:srgbClr val="000000"/>
                </a:solidFill>
                <a:cs typeface="Arial" panose="020B0604020202020204" pitchFamily="34" charset="0"/>
              </a:rPr>
              <a:t>It is not always obvious how the null and alternative hypotheses should be formulated.</a:t>
            </a:r>
          </a:p>
          <a:p>
            <a:r>
              <a:rPr lang="en-US" dirty="0">
                <a:solidFill>
                  <a:srgbClr val="000000"/>
                </a:solidFill>
                <a:cs typeface="Arial" panose="020B0604020202020204" pitchFamily="34" charset="0"/>
              </a:rPr>
              <a:t>Care must be taken to structure the hypotheses appropriately so that the test conclusion provides the information the researcher wants.</a:t>
            </a:r>
          </a:p>
          <a:p>
            <a:r>
              <a:rPr lang="en-US" dirty="0">
                <a:solidFill>
                  <a:srgbClr val="000000"/>
                </a:solidFill>
                <a:cs typeface="Arial" panose="020B0604020202020204" pitchFamily="34" charset="0"/>
              </a:rPr>
              <a:t>The context of the situation is very important in determining how the hypotheses should be stated.</a:t>
            </a:r>
          </a:p>
          <a:p>
            <a:r>
              <a:rPr lang="en-US" dirty="0">
                <a:solidFill>
                  <a:srgbClr val="000000"/>
                </a:solidFill>
                <a:cs typeface="Arial" panose="020B0604020202020204" pitchFamily="34" charset="0"/>
              </a:rPr>
              <a:t>In some cases it is easier to identify the alternative hypothesis first.  In other cases the null is easier.</a:t>
            </a:r>
          </a:p>
          <a:p>
            <a:r>
              <a:rPr lang="en-US" dirty="0">
                <a:solidFill>
                  <a:srgbClr val="000000"/>
                </a:solidFill>
                <a:cs typeface="Arial" panose="020B0604020202020204" pitchFamily="34" charset="0"/>
              </a:rPr>
              <a:t>Correct hypothesis formulation will take practice.</a:t>
            </a:r>
          </a:p>
          <a:p>
            <a:pPr marL="0" indent="0">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a:t>
            </a:fld>
            <a:endParaRPr lang="en-US"/>
          </a:p>
        </p:txBody>
      </p:sp>
    </p:spTree>
    <p:extLst>
      <p:ext uri="{BB962C8B-B14F-4D97-AF65-F5344CB8AC3E}">
        <p14:creationId xmlns:p14="http://schemas.microsoft.com/office/powerpoint/2010/main" val="2928474349"/>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u="sng" dirty="0"/>
              <a:t>Example</a:t>
            </a:r>
            <a:r>
              <a:rPr lang="en-IN" dirty="0"/>
              <a:t>: MaxFlight Inc. </a:t>
            </a:r>
          </a:p>
          <a:p>
            <a:pPr lvl="1">
              <a:buFont typeface="Wingdings" panose="05000000000000000000" pitchFamily="2" charset="2"/>
              <a:buChar char="q"/>
            </a:pPr>
            <a:r>
              <a:rPr lang="en-US" dirty="0">
                <a:solidFill>
                  <a:srgbClr val="000000"/>
                </a:solidFill>
                <a:cs typeface="Arial" panose="020B0604020202020204" pitchFamily="34" charset="0"/>
              </a:rPr>
              <a:t>Critical Value Approach</a:t>
            </a:r>
          </a:p>
          <a:p>
            <a:pPr marL="514350" indent="-514350">
              <a:buAutoNum type="arabicPeriod" startAt="4"/>
            </a:pPr>
            <a:r>
              <a:rPr lang="en-US" dirty="0">
                <a:solidFill>
                  <a:srgbClr val="000000"/>
                </a:solidFill>
                <a:cs typeface="Arial" panose="020B0604020202020204" pitchFamily="34" charset="0"/>
              </a:rPr>
              <a:t>Determine the critical value and rejection rule.</a:t>
            </a:r>
          </a:p>
          <a:p>
            <a:pPr marL="0" indent="0" algn="ctr">
              <a:buNone/>
            </a:pPr>
            <a:r>
              <a:rPr lang="en-US" dirty="0">
                <a:solidFill>
                  <a:srgbClr val="000000"/>
                </a:solidFill>
                <a:cs typeface="Arial" panose="020B0604020202020204" pitchFamily="34" charset="0"/>
              </a:rPr>
              <a:t>For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/2 = .05/2 = .025,  </a:t>
            </a:r>
            <a:r>
              <a:rPr lang="en-US" i="1" dirty="0">
                <a:solidFill>
                  <a:srgbClr val="000000"/>
                </a:solidFill>
                <a:cs typeface="Arial" panose="020B0604020202020204" pitchFamily="34" charset="0"/>
              </a:rPr>
              <a:t>z</a:t>
            </a:r>
            <a:r>
              <a:rPr lang="en-US" baseline="-25000" dirty="0">
                <a:solidFill>
                  <a:srgbClr val="000000"/>
                </a:solidFill>
                <a:cs typeface="Arial" panose="020B0604020202020204" pitchFamily="34" charset="0"/>
              </a:rPr>
              <a:t>.025</a:t>
            </a:r>
            <a:r>
              <a:rPr lang="en-US" dirty="0">
                <a:solidFill>
                  <a:srgbClr val="000000"/>
                </a:solidFill>
                <a:cs typeface="Arial" panose="020B0604020202020204" pitchFamily="34" charset="0"/>
              </a:rPr>
              <a:t> = 1.96</a:t>
            </a:r>
          </a:p>
          <a:p>
            <a:pPr marL="0" indent="0" algn="ctr">
              <a:buNone/>
            </a:pP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- 1.96  or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1.96</a:t>
            </a:r>
          </a:p>
          <a:p>
            <a:pPr marL="0" indent="0" algn="ctr">
              <a:buNone/>
            </a:pPr>
            <a:endParaRPr lang="en-US" dirty="0">
              <a:solidFill>
                <a:srgbClr val="000000"/>
              </a:solidFill>
              <a:cs typeface="Arial" panose="020B0604020202020204" pitchFamily="34" charset="0"/>
            </a:endParaRPr>
          </a:p>
          <a:p>
            <a:pPr marL="514350" indent="-514350">
              <a:buAutoNum type="arabicPeriod" startAt="5"/>
            </a:pPr>
            <a:r>
              <a:rPr lang="en-US" dirty="0">
                <a:solidFill>
                  <a:srgbClr val="000000"/>
                </a:solidFill>
                <a:cs typeface="Arial" panose="020B0604020202020204" pitchFamily="34" charset="0"/>
              </a:rPr>
              <a:t>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lgn="ctr">
              <a:buNone/>
            </a:pPr>
            <a:r>
              <a:rPr lang="en-US" dirty="0">
                <a:solidFill>
                  <a:srgbClr val="000000"/>
                </a:solidFill>
                <a:cs typeface="Arial" panose="020B0604020202020204" pitchFamily="34" charset="0"/>
              </a:rPr>
              <a:t>Because 1.53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1.96, we cannot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a:spcBef>
                <a:spcPct val="20000"/>
              </a:spcBef>
              <a:buClr>
                <a:srgbClr val="66FFFF"/>
              </a:buClr>
              <a:buSzPct val="75000"/>
              <a:buNone/>
            </a:pPr>
            <a:r>
              <a:rPr lang="en-US" dirty="0">
                <a:solidFill>
                  <a:srgbClr val="000000"/>
                </a:solidFill>
                <a:cs typeface="Arial" panose="020B0604020202020204" pitchFamily="34" charset="0"/>
              </a:rPr>
              <a:t>			</a:t>
            </a:r>
          </a:p>
          <a:p>
            <a:pPr algn="ctr">
              <a:spcBef>
                <a:spcPct val="20000"/>
              </a:spcBef>
              <a:buClr>
                <a:srgbClr val="66FFFF"/>
              </a:buClr>
              <a:buSzPct val="75000"/>
              <a:buNone/>
            </a:pPr>
            <a:r>
              <a:rPr lang="en-US" dirty="0">
                <a:solidFill>
                  <a:srgbClr val="000000"/>
                </a:solidFill>
                <a:cs typeface="Arial" panose="020B0604020202020204" pitchFamily="34" charset="0"/>
              </a:rPr>
              <a:t>			There is sufficient statistical evidence to</a:t>
            </a:r>
          </a:p>
          <a:p>
            <a:pPr algn="ctr">
              <a:spcBef>
                <a:spcPct val="20000"/>
              </a:spcBef>
              <a:buClr>
                <a:srgbClr val="66FFFF"/>
              </a:buClr>
              <a:buSzPct val="75000"/>
              <a:buNone/>
            </a:pPr>
            <a:r>
              <a:rPr lang="en-US" dirty="0">
                <a:solidFill>
                  <a:srgbClr val="000000"/>
                </a:solidFill>
                <a:cs typeface="Arial" panose="020B0604020202020204" pitchFamily="34" charset="0"/>
              </a:rPr>
              <a:t>			infer that the null hypothesis cannot be rejected.</a:t>
            </a:r>
          </a:p>
          <a:p>
            <a:pPr>
              <a:spcBef>
                <a:spcPct val="20000"/>
              </a:spcBef>
              <a:buClr>
                <a:srgbClr val="66FFFF"/>
              </a:buClr>
              <a:buSzPct val="75000"/>
              <a:buNone/>
            </a:pPr>
            <a:r>
              <a:rPr lang="en-US" dirty="0">
                <a:solidFill>
                  <a:srgbClr val="000000"/>
                </a:solidFill>
                <a:cs typeface="Arial" panose="020B0604020202020204" pitchFamily="34" charset="0"/>
              </a:rPr>
              <a:t>			</a:t>
            </a:r>
          </a:p>
          <a:p>
            <a:pPr marL="0" indent="0" algn="ctr">
              <a:buNone/>
            </a:pPr>
            <a:endParaRPr lang="en-US" dirty="0">
              <a:solidFill>
                <a:srgbClr val="000000"/>
              </a:solidFill>
              <a:cs typeface="Arial" panose="020B0604020202020204" pitchFamily="34" charset="0"/>
            </a:endParaRPr>
          </a:p>
          <a:p>
            <a:pPr marL="514350" indent="-514350" algn="ctr">
              <a:buAutoNum type="arabicPeriod" startAt="5"/>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lgn="ctr">
              <a:buNone/>
            </a:pPr>
            <a:endParaRPr lang="en-US" dirty="0">
              <a:solidFill>
                <a:srgbClr val="000000"/>
              </a:solidFill>
              <a:cs typeface="Arial" panose="020B0604020202020204" pitchFamily="34" charset="0"/>
            </a:endParaRPr>
          </a:p>
          <a:p>
            <a:pPr marL="514350" indent="-514350" algn="ctr">
              <a:buAutoNum type="arabicPeriod" startAt="4"/>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50</a:t>
            </a:fld>
            <a:endParaRPr lang="en-US"/>
          </a:p>
        </p:txBody>
      </p:sp>
    </p:spTree>
    <p:extLst>
      <p:ext uri="{BB962C8B-B14F-4D97-AF65-F5344CB8AC3E}">
        <p14:creationId xmlns:p14="http://schemas.microsoft.com/office/powerpoint/2010/main" val="1716691362"/>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lstStyle/>
          <a:p>
            <a:pPr marL="0" indent="0">
              <a:buNone/>
            </a:pPr>
            <a:r>
              <a:rPr lang="en-IN" b="1" u="sng" dirty="0"/>
              <a:t>Example</a:t>
            </a:r>
            <a:r>
              <a:rPr lang="en-IN" dirty="0"/>
              <a:t>: MaxFlight Inc. </a:t>
            </a:r>
          </a:p>
          <a:p>
            <a:pPr lvl="1">
              <a:buFont typeface="Wingdings" panose="05000000000000000000" pitchFamily="2" charset="2"/>
              <a:buChar char="q"/>
            </a:pPr>
            <a:r>
              <a:rPr lang="en-US" dirty="0">
                <a:solidFill>
                  <a:srgbClr val="000000"/>
                </a:solidFill>
                <a:cs typeface="Arial" panose="020B0604020202020204" pitchFamily="34" charset="0"/>
              </a:rPr>
              <a:t>Critical Value Approach</a:t>
            </a: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51</a:t>
            </a:fld>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3592656" y="2411895"/>
            <a:ext cx="7733056" cy="3425479"/>
          </a:xfrm>
          <a:prstGeom prst="rect">
            <a:avLst/>
          </a:prstGeom>
        </p:spPr>
      </p:pic>
    </p:spTree>
    <p:extLst>
      <p:ext uri="{BB962C8B-B14F-4D97-AF65-F5344CB8AC3E}">
        <p14:creationId xmlns:p14="http://schemas.microsoft.com/office/powerpoint/2010/main" val="1490502937"/>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u="sng" dirty="0"/>
              <a:t>Example</a:t>
            </a:r>
            <a:r>
              <a:rPr lang="en-IN" dirty="0"/>
              <a:t>: MaxFlight Inc. </a:t>
            </a:r>
          </a:p>
          <a:p>
            <a:pPr lvl="1">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Approach</a:t>
            </a:r>
          </a:p>
          <a:p>
            <a:pPr marL="514350" indent="-514350">
              <a:buAutoNum type="arabicPeriod" startAt="4"/>
            </a:pPr>
            <a:r>
              <a:rPr lang="en-US" dirty="0">
                <a:solidFill>
                  <a:srgbClr val="000000"/>
                </a:solidFill>
                <a:cs typeface="Arial" panose="020B0604020202020204" pitchFamily="34" charset="0"/>
              </a:rPr>
              <a:t>Compute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a:t>
            </a:r>
          </a:p>
          <a:p>
            <a:pPr marL="0" indent="0">
              <a:buNone/>
            </a:pPr>
            <a:endParaRPr lang="en-US" dirty="0">
              <a:solidFill>
                <a:srgbClr val="000000"/>
              </a:solidFill>
              <a:cs typeface="Arial" panose="020B0604020202020204" pitchFamily="34" charset="0"/>
            </a:endParaRPr>
          </a:p>
          <a:p>
            <a:pPr marL="457200" lvl="1" indent="0" algn="ctr">
              <a:buNone/>
            </a:pPr>
            <a:r>
              <a:rPr lang="en-US" dirty="0">
                <a:solidFill>
                  <a:srgbClr val="000000"/>
                </a:solidFill>
                <a:cs typeface="Arial" panose="020B0604020202020204" pitchFamily="34" charset="0"/>
              </a:rPr>
              <a:t>For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 1.53, the standard normal distribution table shows,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&lt; 1.53) = .9370</a:t>
            </a:r>
          </a:p>
          <a:p>
            <a:pPr marL="0" indent="0" algn="ctr">
              <a:buNone/>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 2(1 - .9370) =    .1260</a:t>
            </a:r>
          </a:p>
          <a:p>
            <a:pPr marL="0" indent="0" algn="ctr">
              <a:buNone/>
            </a:pPr>
            <a:endParaRPr lang="en-US" dirty="0">
              <a:solidFill>
                <a:srgbClr val="000000"/>
              </a:solidFill>
              <a:cs typeface="Arial" panose="020B0604020202020204" pitchFamily="34" charset="0"/>
            </a:endParaRPr>
          </a:p>
          <a:p>
            <a:pPr marL="514350" indent="-514350">
              <a:buAutoNum type="arabicPeriod" startAt="5"/>
            </a:pPr>
            <a:r>
              <a:rPr lang="en-US" dirty="0">
                <a:solidFill>
                  <a:srgbClr val="000000"/>
                </a:solidFill>
                <a:cs typeface="Arial" panose="020B0604020202020204" pitchFamily="34" charset="0"/>
              </a:rPr>
              <a:t>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514350" indent="-514350">
              <a:buAutoNum type="arabicPeriod" startAt="5"/>
            </a:pPr>
            <a:endParaRPr lang="en-US" dirty="0">
              <a:solidFill>
                <a:srgbClr val="000000"/>
              </a:solidFill>
              <a:cs typeface="Arial" panose="020B0604020202020204" pitchFamily="34" charset="0"/>
            </a:endParaRPr>
          </a:p>
          <a:p>
            <a:pPr marL="457200" lvl="1" indent="0" algn="ctr">
              <a:buNone/>
            </a:pPr>
            <a:r>
              <a:rPr lang="en-US" dirty="0">
                <a:solidFill>
                  <a:srgbClr val="000000"/>
                </a:solidFill>
                <a:cs typeface="Arial" panose="020B0604020202020204" pitchFamily="34" charset="0"/>
              </a:rPr>
              <a:t>Because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 .1260 &gt;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 .05, we do not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p>
          <a:p>
            <a:pPr>
              <a:spcBef>
                <a:spcPct val="20000"/>
              </a:spcBef>
              <a:buClr>
                <a:srgbClr val="66FFFF"/>
              </a:buClr>
              <a:buSzPct val="75000"/>
              <a:buNone/>
            </a:pPr>
            <a:r>
              <a:rPr lang="en-US" sz="2400" dirty="0">
                <a:solidFill>
                  <a:srgbClr val="000000"/>
                </a:solidFill>
                <a:cs typeface="Arial" panose="020B0604020202020204" pitchFamily="34" charset="0"/>
              </a:rPr>
              <a:t>	</a:t>
            </a:r>
          </a:p>
          <a:p>
            <a:pPr>
              <a:spcBef>
                <a:spcPct val="20000"/>
              </a:spcBef>
              <a:buClr>
                <a:srgbClr val="66FFFF"/>
              </a:buClr>
              <a:buSzPct val="75000"/>
              <a:buNone/>
            </a:pPr>
            <a:r>
              <a:rPr lang="en-US" sz="2400" dirty="0">
                <a:solidFill>
                  <a:srgbClr val="000000"/>
                </a:solidFill>
                <a:cs typeface="Arial" panose="020B0604020202020204" pitchFamily="34" charset="0"/>
              </a:rPr>
              <a:t>	There is sufficient statistical evidence to infer that the null hypothesis is true and so no action needs to be taken to adjust </a:t>
            </a:r>
            <a:r>
              <a:rPr lang="en-US" sz="2400" dirty="0" err="1">
                <a:solidFill>
                  <a:srgbClr val="000000"/>
                </a:solidFill>
                <a:cs typeface="Arial" panose="020B0604020202020204" pitchFamily="34" charset="0"/>
              </a:rPr>
              <a:t>MaxFlight’s</a:t>
            </a:r>
            <a:r>
              <a:rPr lang="en-US" sz="2400" dirty="0">
                <a:solidFill>
                  <a:srgbClr val="000000"/>
                </a:solidFill>
                <a:cs typeface="Arial" panose="020B0604020202020204" pitchFamily="34" charset="0"/>
              </a:rPr>
              <a:t> manufacturing process. </a:t>
            </a:r>
          </a:p>
          <a:p>
            <a:pPr marL="457200" lvl="1" indent="0" algn="ctr">
              <a:buNone/>
            </a:pPr>
            <a:endParaRPr lang="en-US" baseline="-25000" dirty="0">
              <a:solidFill>
                <a:srgbClr val="000000"/>
              </a:solidFill>
              <a:cs typeface="Arial" panose="020B0604020202020204" pitchFamily="34" charset="0"/>
            </a:endParaRPr>
          </a:p>
          <a:p>
            <a:pPr marL="457200" lvl="1" indent="0" algn="ctr">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pPr marL="514350" indent="-514350">
              <a:buAutoNum type="arabicPeriod" startAt="4"/>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52</a:t>
            </a:fld>
            <a:endParaRPr lang="en-US"/>
          </a:p>
        </p:txBody>
      </p:sp>
    </p:spTree>
    <p:extLst>
      <p:ext uri="{BB962C8B-B14F-4D97-AF65-F5344CB8AC3E}">
        <p14:creationId xmlns:p14="http://schemas.microsoft.com/office/powerpoint/2010/main" val="2135373783"/>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Two-Tailed Tests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Known</a:t>
            </a:r>
            <a:endParaRPr lang="en-IN" dirty="0"/>
          </a:p>
        </p:txBody>
      </p:sp>
      <p:sp>
        <p:nvSpPr>
          <p:cNvPr id="3" name="Content Placeholder 2"/>
          <p:cNvSpPr>
            <a:spLocks noGrp="1"/>
          </p:cNvSpPr>
          <p:nvPr>
            <p:ph idx="1"/>
          </p:nvPr>
        </p:nvSpPr>
        <p:spPr/>
        <p:txBody>
          <a:bodyPr/>
          <a:lstStyle/>
          <a:p>
            <a:pPr marL="0" indent="0">
              <a:buNone/>
            </a:pPr>
            <a:r>
              <a:rPr lang="en-IN" b="1" u="sng" dirty="0"/>
              <a:t>Example</a:t>
            </a:r>
            <a:r>
              <a:rPr lang="en-IN" dirty="0"/>
              <a:t>: MaxFlight Inc. </a:t>
            </a:r>
          </a:p>
          <a:p>
            <a:pPr>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Approach</a:t>
            </a: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53</a:t>
            </a:fld>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4142847" y="1881810"/>
            <a:ext cx="7805393" cy="3853712"/>
          </a:xfrm>
          <a:prstGeom prst="rect">
            <a:avLst/>
          </a:prstGeom>
        </p:spPr>
      </p:pic>
    </p:spTree>
    <p:extLst>
      <p:ext uri="{BB962C8B-B14F-4D97-AF65-F5344CB8AC3E}">
        <p14:creationId xmlns:p14="http://schemas.microsoft.com/office/powerpoint/2010/main" val="2639098780"/>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About a Population Mean:  </a:t>
            </a:r>
            <a:r>
              <a:rPr lang="en-US" i="1" dirty="0">
                <a:latin typeface="Symbol" panose="05050102010706020507" pitchFamily="18" charset="2"/>
              </a:rPr>
              <a:t>s</a:t>
            </a:r>
            <a:r>
              <a:rPr lang="en-US" dirty="0"/>
              <a:t>  Unknown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	</a:t>
                </a:r>
              </a:p>
              <a:p>
                <a:pPr marL="0" indent="0">
                  <a:buNone/>
                </a:pPr>
                <a:r>
                  <a:rPr lang="en-US" dirty="0"/>
                  <a:t>	Test Statistic:</a:t>
                </a:r>
              </a:p>
              <a:p>
                <a:pPr marL="0" indent="0">
                  <a:buNone/>
                </a:pPr>
                <a14:m>
                  <m:oMathPara xmlns:m="http://schemas.openxmlformats.org/officeDocument/2006/math">
                    <m:oMathParaPr>
                      <m:jc m:val="center"/>
                    </m:oMathParaPr>
                    <m:oMath xmlns:m="http://schemas.openxmlformats.org/officeDocument/2006/math">
                      <m:r>
                        <a:rPr lang="en-US" i="1">
                          <a:solidFill>
                            <a:srgbClr val="000000"/>
                          </a:solidFill>
                          <a:latin typeface="Cambria Math"/>
                        </a:rPr>
                        <m:t>𝑡</m:t>
                      </m:r>
                      <m:r>
                        <a:rPr lang="en-US" i="1">
                          <a:solidFill>
                            <a:srgbClr val="000000"/>
                          </a:solidFill>
                          <a:latin typeface="Cambria Math"/>
                        </a:rPr>
                        <m:t>=</m:t>
                      </m:r>
                      <m:f>
                        <m:fPr>
                          <m:ctrlPr>
                            <a:rPr lang="en-US" i="1">
                              <a:solidFill>
                                <a:srgbClr val="000000"/>
                              </a:solidFill>
                              <a:latin typeface="Cambria Math" panose="02040503050406030204" pitchFamily="18" charset="0"/>
                            </a:rPr>
                          </m:ctrlPr>
                        </m:fPr>
                        <m:num>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𝑥</m:t>
                              </m:r>
                            </m:e>
                          </m:acc>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𝜇</m:t>
                              </m:r>
                            </m:e>
                            <m:sub>
                              <m:r>
                                <a:rPr lang="en-US" i="1">
                                  <a:solidFill>
                                    <a:srgbClr val="000000"/>
                                  </a:solidFill>
                                  <a:latin typeface="Cambria Math"/>
                                </a:rPr>
                                <m:t>0</m:t>
                              </m:r>
                            </m:sub>
                          </m:sSub>
                        </m:num>
                        <m:den>
                          <m:f>
                            <m:fPr>
                              <m:type m:val="lin"/>
                              <m:ctrlPr>
                                <a:rPr lang="en-US" i="1">
                                  <a:solidFill>
                                    <a:srgbClr val="000000"/>
                                  </a:solidFill>
                                  <a:latin typeface="Cambria Math" panose="02040503050406030204" pitchFamily="18" charset="0"/>
                                </a:rPr>
                              </m:ctrlPr>
                            </m:fPr>
                            <m:num>
                              <m:r>
                                <a:rPr lang="en-US" i="1">
                                  <a:solidFill>
                                    <a:srgbClr val="000000"/>
                                  </a:solidFill>
                                  <a:latin typeface="Cambria Math"/>
                                </a:rPr>
                                <m:t>𝑠</m:t>
                              </m:r>
                            </m:num>
                            <m:den>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a:rPr>
                                    <m:t>𝑛</m:t>
                                  </m:r>
                                </m:e>
                              </m:rad>
                            </m:den>
                          </m:f>
                        </m:den>
                      </m:f>
                    </m:oMath>
                  </m:oMathPara>
                </a14:m>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This test statistic has a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distribution with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 - 1 degrees of freedom.</a:t>
                </a:r>
              </a:p>
              <a:p>
                <a:pPr marL="0" indent="0">
                  <a:buNone/>
                </a:pPr>
                <a:endParaRPr lang="en-US" dirty="0">
                  <a:solidFill>
                    <a:srgbClr val="000000"/>
                  </a:solidFill>
                  <a:cs typeface="Arial" panose="020B0604020202020204" pitchFamily="34" charset="0"/>
                </a:endParaRPr>
              </a:p>
              <a:p>
                <a:pPr algn="ctr"/>
                <a:endParaRPr lang="en-US"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6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54</a:t>
            </a:fld>
            <a:endParaRPr lang="en-US"/>
          </a:p>
        </p:txBody>
      </p:sp>
    </p:spTree>
    <p:extLst>
      <p:ext uri="{BB962C8B-B14F-4D97-AF65-F5344CB8AC3E}">
        <p14:creationId xmlns:p14="http://schemas.microsoft.com/office/powerpoint/2010/main" val="2921841787"/>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Tests About a Population Mean:  </a:t>
            </a:r>
            <a:r>
              <a:rPr lang="en-US" i="1" dirty="0">
                <a:latin typeface="Symbol" panose="05050102010706020507" pitchFamily="18" charset="2"/>
              </a:rPr>
              <a:t>s</a:t>
            </a:r>
            <a:r>
              <a:rPr lang="en-US" dirty="0"/>
              <a:t>  Unknown</a:t>
            </a:r>
            <a:endParaRPr lang="en-IN" dirty="0"/>
          </a:p>
        </p:txBody>
      </p:sp>
      <p:sp>
        <p:nvSpPr>
          <p:cNvPr id="3" name="Content Placeholder 2"/>
          <p:cNvSpPr>
            <a:spLocks noGrp="1"/>
          </p:cNvSpPr>
          <p:nvPr>
            <p:ph idx="1"/>
          </p:nvPr>
        </p:nvSpPr>
        <p:spPr/>
        <p:txBody>
          <a:bodyPr/>
          <a:lstStyle/>
          <a:p>
            <a:pPr lvl="1"/>
            <a:r>
              <a:rPr lang="en-US" dirty="0">
                <a:solidFill>
                  <a:srgbClr val="000000"/>
                </a:solidFill>
                <a:cs typeface="Arial" panose="020B0604020202020204" pitchFamily="34" charset="0"/>
              </a:rPr>
              <a:t>Rejection Rule: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Approach</a:t>
            </a:r>
          </a:p>
          <a:p>
            <a:pPr marL="457200" lvl="1" indent="0">
              <a:buNone/>
            </a:pPr>
            <a:r>
              <a:rPr lang="en-US" dirty="0">
                <a:solidFill>
                  <a:srgbClr val="000000"/>
                </a:solidFill>
                <a:cs typeface="Arial" panose="020B0604020202020204" pitchFamily="34" charset="0"/>
              </a:rPr>
              <a:t>		</a:t>
            </a:r>
          </a:p>
          <a:p>
            <a:pPr marL="457200" lvl="1" indent="0">
              <a:buNone/>
            </a:pPr>
            <a:r>
              <a:rPr lang="en-US" dirty="0">
                <a:solidFill>
                  <a:srgbClr val="000000"/>
                </a:solidFill>
                <a:cs typeface="Arial" panose="020B0604020202020204" pitchFamily="34" charset="0"/>
              </a:rPr>
              <a:t>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p </a:t>
            </a:r>
            <a:r>
              <a:rPr lang="en-US" dirty="0">
                <a:solidFill>
                  <a:srgbClr val="000000"/>
                </a:solidFill>
                <a:cs typeface="Arial" panose="020B0604020202020204" pitchFamily="34" charset="0"/>
              </a:rPr>
              <a:t>–value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a:t>
            </a:r>
          </a:p>
          <a:p>
            <a:pPr lvl="1"/>
            <a:endParaRPr lang="en-US" i="1" baseline="-25000" dirty="0">
              <a:solidFill>
                <a:srgbClr val="000000"/>
              </a:solidFill>
              <a:latin typeface="Symbol" panose="05050102010706020507" pitchFamily="18" charset="2"/>
              <a:cs typeface="Arial" panose="020B0604020202020204" pitchFamily="34" charset="0"/>
            </a:endParaRPr>
          </a:p>
          <a:p>
            <a:pPr lvl="1"/>
            <a:r>
              <a:rPr lang="en-US" dirty="0">
                <a:solidFill>
                  <a:srgbClr val="000000"/>
                </a:solidFill>
                <a:cs typeface="Arial" panose="020B0604020202020204" pitchFamily="34" charset="0"/>
              </a:rPr>
              <a:t>Rejection Rule:  Critical Value Approach</a:t>
            </a:r>
          </a:p>
          <a:p>
            <a:pPr lvl="1"/>
            <a:endParaRPr lang="en-US" baseline="-25000" dirty="0">
              <a:solidFill>
                <a:srgbClr val="000000"/>
              </a:solidFill>
              <a:cs typeface="Arial" panose="020B0604020202020204" pitchFamily="34" charset="0"/>
            </a:endParaRPr>
          </a:p>
          <a:p>
            <a:pPr marL="914400" lvl="2" indent="0">
              <a:buNone/>
            </a:pPr>
            <a:r>
              <a:rPr lang="en-US" i="1" dirty="0">
                <a:solidFill>
                  <a:srgbClr val="000000"/>
                </a:solidFill>
                <a:cs typeface="Arial" panose="020B0604020202020204" pitchFamily="34" charset="0"/>
              </a:rPr>
              <a:t>	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t</a:t>
            </a:r>
            <a:r>
              <a:rPr lang="en-US" baseline="-25000" dirty="0">
                <a:solidFill>
                  <a:srgbClr val="000000"/>
                </a:solidFill>
                <a:latin typeface="Symbol" panose="05050102010706020507" pitchFamily="18" charset="2"/>
                <a:cs typeface="Arial" panose="020B0604020202020204" pitchFamily="34" charset="0"/>
              </a:rPr>
              <a:t></a:t>
            </a:r>
          </a:p>
          <a:p>
            <a:pPr marL="914400" lvl="2" indent="0">
              <a:buNone/>
            </a:pPr>
            <a:r>
              <a:rPr lang="en-US" i="1" dirty="0">
                <a:solidFill>
                  <a:srgbClr val="000000"/>
                </a:solidFill>
                <a:cs typeface="Arial" panose="020B0604020202020204" pitchFamily="34" charset="0"/>
              </a:rPr>
              <a:t>	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t</a:t>
            </a:r>
            <a:r>
              <a:rPr lang="en-US" baseline="-25000" dirty="0">
                <a:solidFill>
                  <a:srgbClr val="000000"/>
                </a:solidFill>
                <a:latin typeface="Symbol" panose="05050102010706020507" pitchFamily="18" charset="2"/>
                <a:cs typeface="Arial" panose="020B0604020202020204" pitchFamily="34" charset="0"/>
              </a:rPr>
              <a:t></a:t>
            </a:r>
          </a:p>
          <a:p>
            <a:pPr marL="914400" lvl="2" indent="0">
              <a:buNone/>
            </a:pPr>
            <a:r>
              <a:rPr lang="en-US" i="1" dirty="0">
                <a:solidFill>
                  <a:srgbClr val="000000"/>
                </a:solidFill>
                <a:cs typeface="Arial" panose="020B0604020202020204" pitchFamily="34" charset="0"/>
              </a:rPr>
              <a:t>	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 </a:t>
            </a:r>
            <a:r>
              <a:rPr lang="en-US" i="1"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 </a:t>
            </a:r>
            <a:r>
              <a:rPr lang="en-US" i="1" dirty="0">
                <a:solidFill>
                  <a:srgbClr val="000000"/>
                </a:solidFill>
                <a:cs typeface="Arial" panose="020B0604020202020204" pitchFamily="34" charset="0"/>
              </a:rPr>
              <a:t>t</a:t>
            </a:r>
            <a:r>
              <a:rPr lang="en-US"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r>
              <a:rPr lang="en-US" dirty="0">
                <a:solidFill>
                  <a:srgbClr val="000000"/>
                </a:solidFill>
                <a:cs typeface="Arial" panose="020B0604020202020204" pitchFamily="34" charset="0"/>
              </a:rPr>
              <a:t> or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t</a:t>
            </a:r>
            <a:r>
              <a:rPr lang="en-US"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p>
          <a:p>
            <a:pPr marL="914400" lvl="2" indent="0">
              <a:buNone/>
            </a:pPr>
            <a:endParaRPr lang="en-US" baseline="-25000" dirty="0">
              <a:solidFill>
                <a:srgbClr val="000000"/>
              </a:solidFill>
              <a:cs typeface="Arial" panose="020B0604020202020204" pitchFamily="34" charset="0"/>
            </a:endParaRPr>
          </a:p>
          <a:p>
            <a:pPr marL="914400" lvl="2" indent="0">
              <a:buNone/>
            </a:pPr>
            <a:endParaRPr lang="en-US" baseline="-25000" dirty="0">
              <a:solidFill>
                <a:srgbClr val="000000"/>
              </a:solidFill>
              <a:latin typeface="Symbol" panose="05050102010706020507" pitchFamily="18" charset="2"/>
              <a:cs typeface="Arial" panose="020B0604020202020204" pitchFamily="34" charset="0"/>
            </a:endParaRPr>
          </a:p>
          <a:p>
            <a:pPr marL="914400" lvl="2" indent="0">
              <a:buNone/>
            </a:pPr>
            <a:endParaRPr lang="en-US" baseline="-25000" dirty="0">
              <a:solidFill>
                <a:srgbClr val="000000"/>
              </a:solidFill>
              <a:cs typeface="Arial" panose="020B0604020202020204" pitchFamily="34" charset="0"/>
            </a:endParaRPr>
          </a:p>
          <a:p>
            <a:pPr marL="914400" lvl="2" indent="0">
              <a:buNone/>
            </a:pPr>
            <a:endParaRPr lang="en-US" baseline="-25000" dirty="0">
              <a:solidFill>
                <a:srgbClr val="000000"/>
              </a:solidFill>
              <a:latin typeface="Symbol" panose="05050102010706020507" pitchFamily="18" charset="2"/>
              <a:cs typeface="Arial" panose="020B0604020202020204" pitchFamily="34" charset="0"/>
            </a:endParaRPr>
          </a:p>
          <a:p>
            <a:pPr marL="914400" lvl="2" indent="0">
              <a:buNone/>
            </a:pPr>
            <a:endParaRPr lang="en-US" baseline="-25000" dirty="0">
              <a:solidFill>
                <a:srgbClr val="000000"/>
              </a:solidFill>
              <a:cs typeface="Arial" panose="020B0604020202020204" pitchFamily="34" charset="0"/>
            </a:endParaRPr>
          </a:p>
          <a:p>
            <a:pPr lvl="2"/>
            <a:endParaRPr lang="en-US" baseline="-25000" dirty="0">
              <a:solidFill>
                <a:srgbClr val="000000"/>
              </a:solidFill>
              <a:cs typeface="Arial" panose="020B0604020202020204" pitchFamily="34" charset="0"/>
            </a:endParaRPr>
          </a:p>
          <a:p>
            <a:pPr lvl="1"/>
            <a:endParaRPr lang="en-US" i="1" baseline="-25000" dirty="0">
              <a:solidFill>
                <a:srgbClr val="000000"/>
              </a:solidFill>
              <a:latin typeface="Symbol" panose="05050102010706020507" pitchFamily="18" charset="2"/>
              <a:cs typeface="Arial" panose="020B0604020202020204" pitchFamily="34" charset="0"/>
            </a:endParaRPr>
          </a:p>
          <a:p>
            <a:pPr lvl="1"/>
            <a:endParaRPr lang="en-US" baseline="-25000"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55</a:t>
            </a:fld>
            <a:endParaRPr lang="en-US"/>
          </a:p>
        </p:txBody>
      </p:sp>
    </p:spTree>
    <p:extLst>
      <p:ext uri="{BB962C8B-B14F-4D97-AF65-F5344CB8AC3E}">
        <p14:creationId xmlns:p14="http://schemas.microsoft.com/office/powerpoint/2010/main" val="2699275964"/>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 </a:t>
            </a:r>
            <a:r>
              <a:rPr lang="en-US" dirty="0"/>
              <a:t>-Values and the </a:t>
            </a:r>
            <a:r>
              <a:rPr lang="en-US" i="1" dirty="0"/>
              <a:t>t</a:t>
            </a:r>
            <a:r>
              <a:rPr lang="en-US" dirty="0"/>
              <a:t> Distribution </a:t>
            </a:r>
            <a:endParaRPr lang="en-IN" dirty="0"/>
          </a:p>
        </p:txBody>
      </p:sp>
      <p:sp>
        <p:nvSpPr>
          <p:cNvPr id="3" name="Content Placeholder 2"/>
          <p:cNvSpPr>
            <a:spLocks noGrp="1"/>
          </p:cNvSpPr>
          <p:nvPr>
            <p:ph idx="1"/>
          </p:nvPr>
        </p:nvSpPr>
        <p:spPr/>
        <p:txBody>
          <a:bodyPr/>
          <a:lstStyle/>
          <a:p>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The format of the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distribution table provided in most statistics textbooks does not have sufficient detail to determine the </a:t>
            </a:r>
            <a:r>
              <a:rPr lang="en-US" u="sng" dirty="0">
                <a:solidFill>
                  <a:srgbClr val="000000"/>
                </a:solidFill>
                <a:cs typeface="Arial" panose="020B0604020202020204" pitchFamily="34" charset="0"/>
              </a:rPr>
              <a:t>exact</a:t>
            </a:r>
            <a:r>
              <a:rPr lang="en-US" i="1" dirty="0">
                <a:solidFill>
                  <a:srgbClr val="000000"/>
                </a:solidFill>
                <a:cs typeface="Arial" panose="020B0604020202020204" pitchFamily="34" charset="0"/>
              </a:rPr>
              <a:t> p</a:t>
            </a:r>
            <a:r>
              <a:rPr lang="en-US" dirty="0">
                <a:solidFill>
                  <a:srgbClr val="000000"/>
                </a:solidFill>
                <a:cs typeface="Arial" panose="020B0604020202020204" pitchFamily="34" charset="0"/>
              </a:rPr>
              <a:t>-value for a hypothesis test.</a:t>
            </a:r>
          </a:p>
          <a:p>
            <a:r>
              <a:rPr lang="en-US" dirty="0">
                <a:solidFill>
                  <a:srgbClr val="000000"/>
                </a:solidFill>
                <a:cs typeface="Arial" panose="020B0604020202020204" pitchFamily="34" charset="0"/>
              </a:rPr>
              <a:t>However, we can still use the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distribution table to identify a </a:t>
            </a:r>
            <a:r>
              <a:rPr lang="en-US" u="sng" dirty="0">
                <a:solidFill>
                  <a:srgbClr val="000000"/>
                </a:solidFill>
                <a:cs typeface="Arial" panose="020B0604020202020204" pitchFamily="34" charset="0"/>
              </a:rPr>
              <a:t>range</a:t>
            </a:r>
            <a:r>
              <a:rPr lang="en-US" dirty="0">
                <a:solidFill>
                  <a:srgbClr val="000000"/>
                </a:solidFill>
                <a:cs typeface="Arial" panose="020B0604020202020204" pitchFamily="34" charset="0"/>
              </a:rPr>
              <a:t> for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a:t>
            </a:r>
          </a:p>
          <a:p>
            <a:r>
              <a:rPr lang="en-US" dirty="0">
                <a:solidFill>
                  <a:srgbClr val="000000"/>
                </a:solidFill>
                <a:cs typeface="Arial" panose="020B0604020202020204" pitchFamily="34" charset="0"/>
              </a:rPr>
              <a:t>An advantage of computer software packages is that the computer output will provide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for the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distribution.</a:t>
            </a:r>
          </a:p>
          <a:p>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56</a:t>
            </a:fld>
            <a:endParaRPr lang="en-US"/>
          </a:p>
        </p:txBody>
      </p:sp>
    </p:spTree>
    <p:extLst>
      <p:ext uri="{BB962C8B-B14F-4D97-AF65-F5344CB8AC3E}">
        <p14:creationId xmlns:p14="http://schemas.microsoft.com/office/powerpoint/2010/main" val="2582441884"/>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 </a:t>
            </a:r>
            <a:r>
              <a:rPr lang="en-US" dirty="0"/>
              <a:t>-Values and the </a:t>
            </a:r>
            <a:r>
              <a:rPr lang="en-US" i="1" dirty="0"/>
              <a:t>t</a:t>
            </a:r>
            <a:r>
              <a:rPr lang="en-US" dirty="0"/>
              <a:t> Distribution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IN" b="1" u="sng" dirty="0"/>
                  <a:t>Example</a:t>
                </a:r>
                <a:r>
                  <a:rPr lang="en-IN" dirty="0"/>
                  <a:t>: </a:t>
                </a:r>
              </a:p>
              <a:p>
                <a:pPr marL="0" indent="0">
                  <a:buNone/>
                </a:pPr>
                <a:r>
                  <a:rPr lang="en-IN" dirty="0"/>
                  <a:t>A business travel magazine wants to classify transatlantic gateway airports according to the mean rating for the population of business travellers. A rating 	scale with a low score of 0 and a high score of 10 will be used, and airports with a population mean rating greater than 7 will be designated as superior service airports. </a:t>
                </a:r>
              </a:p>
              <a:p>
                <a:pPr marL="0" indent="0">
                  <a:buNone/>
                </a:pPr>
                <a:r>
                  <a:rPr lang="en-IN" dirty="0"/>
                  <a:t>A sample of 60 business travellers were surveyed at the London’s Heathrow Airport which provided a sample mean rating of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𝑥</m:t>
                        </m:r>
                      </m:e>
                    </m:acc>
                  </m:oMath>
                </a14:m>
                <a:r>
                  <a:rPr lang="en-IN" dirty="0"/>
                  <a:t> = 7.25 and a sample standard deviation of </a:t>
                </a:r>
                <a:r>
                  <a:rPr lang="en-IN" i="1" dirty="0"/>
                  <a:t>s </a:t>
                </a:r>
                <a:r>
                  <a:rPr lang="en-IN" dirty="0"/>
                  <a:t>= 1.052. </a:t>
                </a:r>
              </a:p>
              <a:p>
                <a:pPr marL="0" indent="0">
                  <a:buNone/>
                </a:pPr>
                <a:r>
                  <a:rPr lang="en-IN" dirty="0"/>
                  <a:t>Do the data indicate that Heathrow should be designated as a superior service airport?</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62" t="-2933" r="-180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57</a:t>
            </a:fld>
            <a:endParaRPr lang="en-US"/>
          </a:p>
        </p:txBody>
      </p:sp>
    </p:spTree>
    <p:extLst>
      <p:ext uri="{BB962C8B-B14F-4D97-AF65-F5344CB8AC3E}">
        <p14:creationId xmlns:p14="http://schemas.microsoft.com/office/powerpoint/2010/main" val="2555459247"/>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One-Tailed Test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Unknown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1">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and Critical Value Approaches</a:t>
                </a:r>
              </a:p>
              <a:p>
                <a:pPr>
                  <a:buFont typeface="Wingdings" panose="05000000000000000000" pitchFamily="2" charset="2"/>
                  <a:buChar char="q"/>
                </a:pPr>
                <a:endParaRPr lang="en-US" dirty="0">
                  <a:solidFill>
                    <a:srgbClr val="000000"/>
                  </a:solidFill>
                  <a:cs typeface="Arial" panose="020B0604020202020204" pitchFamily="34" charset="0"/>
                </a:endParaRPr>
              </a:p>
              <a:p>
                <a:pPr marL="514350" indent="-514350">
                  <a:buAutoNum type="arabicPeriod"/>
                </a:pPr>
                <a:r>
                  <a:rPr lang="en-US" dirty="0">
                    <a:solidFill>
                      <a:srgbClr val="000000"/>
                    </a:solidFill>
                    <a:cs typeface="Arial" panose="020B0604020202020204" pitchFamily="34" charset="0"/>
                  </a:rPr>
                  <a:t>Determine the hypotheses.</a:t>
                </a:r>
              </a:p>
              <a:p>
                <a:pPr marL="0" indent="0" algn="ctr">
                  <a:buNone/>
                </a:pP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7</a:t>
                </a:r>
              </a:p>
              <a:p>
                <a:pPr marL="0" indent="0" algn="ctr">
                  <a:buNone/>
                </a:pPr>
                <a:r>
                  <a:rPr lang="en-US" i="1" dirty="0">
                    <a:solidFill>
                      <a:srgbClr val="000000"/>
                    </a:solidFill>
                    <a:cs typeface="Arial" panose="020B0604020202020204" pitchFamily="34" charset="0"/>
                  </a:rPr>
                  <a:t>H</a:t>
                </a:r>
                <a:r>
                  <a:rPr lang="en-US" sz="3200" baseline="-25000" dirty="0">
                    <a:solidFill>
                      <a:srgbClr val="000000"/>
                    </a:solidFill>
                    <a:cs typeface="Arial" panose="020B0604020202020204" pitchFamily="34" charset="0"/>
                  </a:rPr>
                  <a:t>a</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m</a:t>
                </a:r>
                <a:r>
                  <a:rPr lang="en-US" dirty="0">
                    <a:solidFill>
                      <a:srgbClr val="000000"/>
                    </a:solidFill>
                    <a:cs typeface="Arial" panose="020B0604020202020204" pitchFamily="34" charset="0"/>
                  </a:rPr>
                  <a:t> &gt; 7</a:t>
                </a:r>
              </a:p>
              <a:p>
                <a:pPr marL="514350" indent="-514350">
                  <a:buAutoNum type="arabicPeriod" startAt="2"/>
                </a:pPr>
                <a:r>
                  <a:rPr lang="en-US" dirty="0">
                    <a:solidFill>
                      <a:srgbClr val="000000"/>
                    </a:solidFill>
                    <a:cs typeface="Arial" panose="020B0604020202020204" pitchFamily="34" charset="0"/>
                  </a:rPr>
                  <a:t>Specify the level of significance.</a:t>
                </a:r>
              </a:p>
              <a:p>
                <a:pPr marL="0" indent="0">
                  <a:buNone/>
                </a:pPr>
                <a:r>
                  <a:rPr lang="en-IN" i="1" dirty="0">
                    <a:solidFill>
                      <a:srgbClr val="000000"/>
                    </a:solidFill>
                    <a:cs typeface="Arial" panose="020B0604020202020204" pitchFamily="34" charset="0"/>
                  </a:rPr>
                  <a:t>					</a:t>
                </a:r>
                <a:r>
                  <a:rPr lang="el-GR" i="1" dirty="0">
                    <a:solidFill>
                      <a:srgbClr val="000000"/>
                    </a:solidFill>
                    <a:cs typeface="Arial" panose="020B0604020202020204" pitchFamily="34" charset="0"/>
                  </a:rPr>
                  <a:t>α</a:t>
                </a:r>
                <a:r>
                  <a:rPr lang="en-US" dirty="0">
                    <a:solidFill>
                      <a:srgbClr val="000000"/>
                    </a:solidFill>
                    <a:cs typeface="Arial" panose="020B0604020202020204" pitchFamily="34" charset="0"/>
                  </a:rPr>
                  <a:t>= .05</a:t>
                </a:r>
              </a:p>
              <a:p>
                <a:pPr marL="514350" indent="-514350">
                  <a:buAutoNum type="arabicPeriod" startAt="3"/>
                </a:pPr>
                <a:r>
                  <a:rPr lang="en-US" dirty="0">
                    <a:solidFill>
                      <a:srgbClr val="000000"/>
                    </a:solidFill>
                    <a:cs typeface="Arial" panose="020B0604020202020204" pitchFamily="34" charset="0"/>
                  </a:rPr>
                  <a:t>Compute the value of the test statistic.</a:t>
                </a:r>
              </a:p>
              <a:p>
                <a:pPr marL="0" indent="0" algn="ctr">
                  <a:buNone/>
                </a:pPr>
                <a14:m>
                  <m:oMath xmlns:m="http://schemas.openxmlformats.org/officeDocument/2006/math">
                    <m:r>
                      <a:rPr lang="en-US" i="1">
                        <a:solidFill>
                          <a:srgbClr val="000000"/>
                        </a:solidFill>
                        <a:latin typeface="Cambria Math"/>
                      </a:rPr>
                      <m:t>𝑡</m:t>
                    </m:r>
                    <m:r>
                      <a:rPr lang="en-US" i="1">
                        <a:solidFill>
                          <a:srgbClr val="000000"/>
                        </a:solidFill>
                        <a:latin typeface="Cambria Math"/>
                      </a:rPr>
                      <m:t>=</m:t>
                    </m:r>
                    <m:f>
                      <m:fPr>
                        <m:ctrlPr>
                          <a:rPr lang="en-US" i="1">
                            <a:solidFill>
                              <a:srgbClr val="000000"/>
                            </a:solidFill>
                            <a:latin typeface="Cambria Math" panose="02040503050406030204" pitchFamily="18" charset="0"/>
                          </a:rPr>
                        </m:ctrlPr>
                      </m:fPr>
                      <m:num>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𝑥</m:t>
                            </m:r>
                          </m:e>
                        </m:acc>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𝜇</m:t>
                            </m:r>
                          </m:e>
                          <m:sub>
                            <m:r>
                              <a:rPr lang="en-US" i="1">
                                <a:solidFill>
                                  <a:srgbClr val="000000"/>
                                </a:solidFill>
                                <a:latin typeface="Cambria Math"/>
                              </a:rPr>
                              <m:t>0</m:t>
                            </m:r>
                          </m:sub>
                        </m:sSub>
                      </m:num>
                      <m:den>
                        <m:f>
                          <m:fPr>
                            <m:type m:val="lin"/>
                            <m:ctrlPr>
                              <a:rPr lang="en-US" i="1">
                                <a:solidFill>
                                  <a:srgbClr val="000000"/>
                                </a:solidFill>
                                <a:latin typeface="Cambria Math" panose="02040503050406030204" pitchFamily="18" charset="0"/>
                                <a:ea typeface="Cambria Math"/>
                              </a:rPr>
                            </m:ctrlPr>
                          </m:fPr>
                          <m:num>
                            <m:r>
                              <a:rPr lang="en-US" i="1">
                                <a:solidFill>
                                  <a:srgbClr val="000000"/>
                                </a:solidFill>
                                <a:latin typeface="Cambria Math"/>
                                <a:ea typeface="Cambria Math"/>
                              </a:rPr>
                              <m:t>𝑠</m:t>
                            </m:r>
                          </m:num>
                          <m:den>
                            <m:rad>
                              <m:radPr>
                                <m:degHide m:val="on"/>
                                <m:ctrlPr>
                                  <a:rPr lang="en-US" i="1">
                                    <a:solidFill>
                                      <a:srgbClr val="000000"/>
                                    </a:solidFill>
                                    <a:latin typeface="Cambria Math" panose="02040503050406030204" pitchFamily="18" charset="0"/>
                                    <a:ea typeface="Cambria Math"/>
                                  </a:rPr>
                                </m:ctrlPr>
                              </m:radPr>
                              <m:deg/>
                              <m:e>
                                <m:r>
                                  <a:rPr lang="en-US" i="1">
                                    <a:solidFill>
                                      <a:srgbClr val="000000"/>
                                    </a:solidFill>
                                    <a:latin typeface="Cambria Math"/>
                                    <a:ea typeface="Cambria Math"/>
                                  </a:rPr>
                                  <m:t>𝑛</m:t>
                                </m:r>
                              </m:e>
                            </m:rad>
                          </m:den>
                        </m:f>
                      </m:den>
                    </m:f>
                    <m:r>
                      <a:rPr lang="en-US" i="1">
                        <a:solidFill>
                          <a:srgbClr val="000000"/>
                        </a:solidFill>
                        <a:latin typeface="Cambria Math"/>
                      </a:rPr>
                      <m:t>=</m:t>
                    </m:r>
                    <m:f>
                      <m:fPr>
                        <m:ctrlPr>
                          <a:rPr lang="en-US" i="1">
                            <a:solidFill>
                              <a:srgbClr val="000000"/>
                            </a:solidFill>
                            <a:latin typeface="Cambria Math" panose="02040503050406030204" pitchFamily="18" charset="0"/>
                          </a:rPr>
                        </m:ctrlPr>
                      </m:fPr>
                      <m:num>
                        <m:r>
                          <a:rPr lang="en-IN" b="0" i="1" smtClean="0">
                            <a:solidFill>
                              <a:srgbClr val="000000"/>
                            </a:solidFill>
                            <a:latin typeface="Cambria Math" panose="02040503050406030204" pitchFamily="18" charset="0"/>
                          </a:rPr>
                          <m:t>7.25 </m:t>
                        </m:r>
                        <m:r>
                          <a:rPr lang="en-US" i="1">
                            <a:solidFill>
                              <a:srgbClr val="000000"/>
                            </a:solidFill>
                            <a:latin typeface="Cambria Math"/>
                          </a:rPr>
                          <m:t>−</m:t>
                        </m:r>
                        <m:r>
                          <a:rPr lang="en-IN" b="0" i="1" smtClean="0">
                            <a:solidFill>
                              <a:srgbClr val="000000"/>
                            </a:solidFill>
                            <a:latin typeface="Cambria Math" panose="02040503050406030204" pitchFamily="18" charset="0"/>
                          </a:rPr>
                          <m:t>7</m:t>
                        </m:r>
                      </m:num>
                      <m:den>
                        <m:r>
                          <a:rPr lang="en-IN" b="0" i="1" smtClean="0">
                            <a:solidFill>
                              <a:srgbClr val="000000"/>
                            </a:solidFill>
                            <a:latin typeface="Cambria Math" panose="02040503050406030204" pitchFamily="18" charset="0"/>
                          </a:rPr>
                          <m:t>1.052</m:t>
                        </m:r>
                        <m:r>
                          <a:rPr lang="en-US" i="1">
                            <a:solidFill>
                              <a:srgbClr val="000000"/>
                            </a:solidFill>
                            <a:latin typeface="Cambria Math"/>
                          </a:rPr>
                          <m:t>/</m:t>
                        </m:r>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a:rPr>
                              <m:t>6</m:t>
                            </m:r>
                            <m:r>
                              <a:rPr lang="en-IN" b="0" i="1" smtClean="0">
                                <a:solidFill>
                                  <a:srgbClr val="000000"/>
                                </a:solidFill>
                                <a:latin typeface="Cambria Math" panose="02040503050406030204" pitchFamily="18" charset="0"/>
                              </a:rPr>
                              <m:t>0</m:t>
                            </m:r>
                          </m:e>
                        </m:rad>
                      </m:den>
                    </m:f>
                  </m:oMath>
                </a14:m>
                <a:r>
                  <a:rPr lang="en-US" dirty="0">
                    <a:solidFill>
                      <a:srgbClr val="000000"/>
                    </a:solidFill>
                    <a:cs typeface="Arial" panose="020B0604020202020204" pitchFamily="34" charset="0"/>
                  </a:rPr>
                  <a:t> =   </a:t>
                </a:r>
                <a:r>
                  <a:rPr lang="en-US" sz="2400" dirty="0">
                    <a:solidFill>
                      <a:srgbClr val="000000"/>
                    </a:solidFill>
                    <a:cs typeface="Arial" panose="020B0604020202020204" pitchFamily="34" charset="0"/>
                  </a:rPr>
                  <a:t>1.84</a:t>
                </a:r>
              </a:p>
              <a:p>
                <a:pPr marL="514350" indent="-514350">
                  <a:buAutoNum type="arabicPeriod" startAt="3"/>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buAutoNum type="arabicPeriod" startAt="2"/>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lgn="ctr">
                  <a:buAutoNum type="arabicPeriod"/>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pPr>
                  <a:buFont typeface="Wingdings" panose="05000000000000000000" pitchFamily="2" charset="2"/>
                  <a:buChar char="q"/>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20" t="-29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58</a:t>
            </a:fld>
            <a:endParaRPr lang="en-US"/>
          </a:p>
        </p:txBody>
      </p:sp>
    </p:spTree>
    <p:extLst>
      <p:ext uri="{BB962C8B-B14F-4D97-AF65-F5344CB8AC3E}">
        <p14:creationId xmlns:p14="http://schemas.microsoft.com/office/powerpoint/2010/main" val="3619325110"/>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One-Tailed Test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Unknown</a:t>
            </a:r>
            <a:endParaRPr lang="en-IN" dirty="0"/>
          </a:p>
        </p:txBody>
      </p:sp>
      <p:sp>
        <p:nvSpPr>
          <p:cNvPr id="3" name="Content Placeholder 2"/>
          <p:cNvSpPr>
            <a:spLocks noGrp="1"/>
          </p:cNvSpPr>
          <p:nvPr>
            <p:ph idx="1"/>
          </p:nvPr>
        </p:nvSpPr>
        <p:spPr/>
        <p:txBody>
          <a:bodyPr>
            <a:normAutofit fontScale="92500" lnSpcReduction="20000"/>
          </a:bodyPr>
          <a:lstStyle/>
          <a:p>
            <a:pPr lvl="1">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Approach</a:t>
            </a:r>
          </a:p>
          <a:p>
            <a:pPr marL="457200" lvl="1" indent="0">
              <a:buNone/>
            </a:pPr>
            <a:endParaRPr lang="en-US" dirty="0">
              <a:solidFill>
                <a:srgbClr val="000000"/>
              </a:solidFill>
              <a:cs typeface="Arial" panose="020B0604020202020204" pitchFamily="34" charset="0"/>
            </a:endParaRPr>
          </a:p>
          <a:p>
            <a:pPr marL="514350" indent="-514350">
              <a:buAutoNum type="arabicPeriod" startAt="4"/>
            </a:pPr>
            <a:r>
              <a:rPr lang="en-US" dirty="0">
                <a:solidFill>
                  <a:srgbClr val="000000"/>
                </a:solidFill>
                <a:cs typeface="Arial" panose="020B0604020202020204" pitchFamily="34" charset="0"/>
              </a:rPr>
              <a:t>Compute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a:t>
            </a:r>
          </a:p>
          <a:p>
            <a:pPr marL="0" indent="0">
              <a:buNone/>
            </a:pPr>
            <a:r>
              <a:rPr lang="en-US" dirty="0">
                <a:solidFill>
                  <a:srgbClr val="000000"/>
                </a:solidFill>
                <a:cs typeface="Arial" panose="020B0604020202020204" pitchFamily="34" charset="0"/>
              </a:rPr>
              <a:t>	For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 1.84,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must be less than .05</a:t>
            </a:r>
          </a:p>
          <a:p>
            <a:pPr marL="457200" lvl="1" indent="0">
              <a:buNone/>
            </a:pPr>
            <a:r>
              <a:rPr lang="en-US" dirty="0">
                <a:solidFill>
                  <a:srgbClr val="000000"/>
                </a:solidFill>
                <a:cs typeface="Arial" panose="020B0604020202020204" pitchFamily="34" charset="0"/>
              </a:rPr>
              <a:t>	(for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 1.671) and greater than .025 (for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 2.001).</a:t>
            </a:r>
          </a:p>
          <a:p>
            <a:pPr marL="0" indent="0">
              <a:buNone/>
            </a:pPr>
            <a:r>
              <a:rPr lang="en-US" dirty="0">
                <a:solidFill>
                  <a:srgbClr val="000000"/>
                </a:solidFill>
                <a:cs typeface="Arial" panose="020B0604020202020204" pitchFamily="34" charset="0"/>
              </a:rPr>
              <a:t>		.025 &lt;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&lt; .05</a:t>
            </a:r>
          </a:p>
          <a:p>
            <a:pPr marL="0" indent="0">
              <a:buNone/>
            </a:pPr>
            <a:endParaRPr lang="en-US" dirty="0">
              <a:solidFill>
                <a:srgbClr val="000000"/>
              </a:solidFill>
              <a:cs typeface="Arial" panose="020B0604020202020204" pitchFamily="34" charset="0"/>
            </a:endParaRPr>
          </a:p>
          <a:p>
            <a:pPr marL="514350" indent="-514350">
              <a:buAutoNum type="arabicPeriod" startAt="5"/>
            </a:pPr>
            <a:r>
              <a:rPr lang="en-US" dirty="0">
                <a:solidFill>
                  <a:srgbClr val="000000"/>
                </a:solidFill>
                <a:cs typeface="Arial" panose="020B0604020202020204" pitchFamily="34" charset="0"/>
              </a:rPr>
              <a:t>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buNone/>
            </a:pPr>
            <a:r>
              <a:rPr lang="en-US" dirty="0">
                <a:solidFill>
                  <a:srgbClr val="000000"/>
                </a:solidFill>
                <a:cs typeface="Arial" panose="020B0604020202020204" pitchFamily="34" charset="0"/>
              </a:rPr>
              <a:t>	Because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 .05, we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We reject the null hypothesis. Heathrow should be classified as a superior service airport. </a:t>
            </a:r>
          </a:p>
          <a:p>
            <a:pPr marL="0" indent="0">
              <a:buNone/>
            </a:pPr>
            <a:endParaRPr lang="en-US" dirty="0">
              <a:solidFill>
                <a:srgbClr val="000000"/>
              </a:solidFill>
              <a:cs typeface="Arial" panose="020B0604020202020204" pitchFamily="34" charset="0"/>
            </a:endParaRPr>
          </a:p>
          <a:p>
            <a:pPr marL="514350" indent="-514350">
              <a:buAutoNum type="arabicPeriod" startAt="5"/>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buAutoNum type="arabicPeriod" startAt="4"/>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59</a:t>
            </a:fld>
            <a:endParaRPr lang="en-US"/>
          </a:p>
        </p:txBody>
      </p:sp>
    </p:spTree>
    <p:extLst>
      <p:ext uri="{BB962C8B-B14F-4D97-AF65-F5344CB8AC3E}">
        <p14:creationId xmlns:p14="http://schemas.microsoft.com/office/powerpoint/2010/main" val="387347403"/>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Null and Alternative Hypotheses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Alternative Hypothesis as a Research Hypothesis</a:t>
            </a:r>
          </a:p>
          <a:p>
            <a:pPr lvl="1"/>
            <a:endParaRPr lang="en-US" dirty="0">
              <a:solidFill>
                <a:srgbClr val="000000"/>
              </a:solidFill>
              <a:cs typeface="Arial" panose="020B0604020202020204" pitchFamily="34" charset="0"/>
            </a:endParaRPr>
          </a:p>
          <a:p>
            <a:pPr lvl="1"/>
            <a:r>
              <a:rPr lang="en-US" dirty="0">
                <a:solidFill>
                  <a:srgbClr val="000000"/>
                </a:solidFill>
                <a:cs typeface="Arial" panose="020B0604020202020204" pitchFamily="34" charset="0"/>
              </a:rPr>
              <a:t>Many applications of hypothesis testing involve an attempt to gather evidence in support of a research hypothesis.</a:t>
            </a:r>
          </a:p>
          <a:p>
            <a:pPr lvl="1"/>
            <a:r>
              <a:rPr lang="en-US" dirty="0">
                <a:solidFill>
                  <a:srgbClr val="000000"/>
                </a:solidFill>
                <a:cs typeface="Arial" panose="020B0604020202020204" pitchFamily="34" charset="0"/>
              </a:rPr>
              <a:t>In such cases, it is often best to begin with the alternative hypothesis and make it the conclusion that the researcher hopes to support.</a:t>
            </a:r>
          </a:p>
          <a:p>
            <a:pPr lvl="1"/>
            <a:r>
              <a:rPr lang="en-US" dirty="0">
                <a:solidFill>
                  <a:srgbClr val="000000"/>
                </a:solidFill>
                <a:cs typeface="Arial" panose="020B0604020202020204" pitchFamily="34" charset="0"/>
              </a:rPr>
              <a:t>The conclusion that the research hypothesis is true is made if the sample data provide sufficient evidence to show that the null hypothesis can be rejected.</a:t>
            </a:r>
          </a:p>
          <a:p>
            <a:pPr lvl="1"/>
            <a:endParaRPr lang="en-US" dirty="0">
              <a:solidFill>
                <a:srgbClr val="000000"/>
              </a:solidFill>
              <a:cs typeface="Arial" panose="020B0604020202020204" pitchFamily="34" charset="0"/>
            </a:endParaRPr>
          </a:p>
          <a:p>
            <a:pPr lvl="1"/>
            <a:endParaRPr lang="en-US" dirty="0">
              <a:solidFill>
                <a:srgbClr val="000000"/>
              </a:solidFill>
              <a:cs typeface="Arial" panose="020B0604020202020204" pitchFamily="34" charset="0"/>
            </a:endParaRPr>
          </a:p>
          <a:p>
            <a:endParaRPr lang="en-US" dirty="0"/>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a:t>
            </a:fld>
            <a:endParaRPr lang="en-US"/>
          </a:p>
        </p:txBody>
      </p:sp>
    </p:spTree>
    <p:extLst>
      <p:ext uri="{BB962C8B-B14F-4D97-AF65-F5344CB8AC3E}">
        <p14:creationId xmlns:p14="http://schemas.microsoft.com/office/powerpoint/2010/main" val="2387891796"/>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cs typeface="Arial" panose="020B0604020202020204" pitchFamily="34" charset="0"/>
              </a:rPr>
              <a:t>One-Tailed Test About a Population Mean:  </a:t>
            </a:r>
            <a:r>
              <a:rPr lang="en-US" i="1" dirty="0">
                <a:latin typeface="Symbol" panose="05050102010706020507" pitchFamily="18" charset="2"/>
                <a:cs typeface="Arial" panose="020B0604020202020204" pitchFamily="34" charset="0"/>
              </a:rPr>
              <a:t>s</a:t>
            </a:r>
            <a:r>
              <a:rPr lang="en-US" dirty="0">
                <a:cs typeface="Arial" panose="020B0604020202020204" pitchFamily="34" charset="0"/>
              </a:rPr>
              <a:t>  Unknown</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q"/>
            </a:pPr>
            <a:r>
              <a:rPr lang="en-US" dirty="0">
                <a:solidFill>
                  <a:srgbClr val="000000"/>
                </a:solidFill>
                <a:cs typeface="Arial" panose="020B0604020202020204" pitchFamily="34" charset="0"/>
              </a:rPr>
              <a:t>Critical Value Approach</a:t>
            </a:r>
          </a:p>
          <a:p>
            <a:pPr marL="457200" lvl="1" indent="0">
              <a:buNone/>
            </a:pPr>
            <a:endParaRPr lang="en-US" dirty="0">
              <a:solidFill>
                <a:srgbClr val="000000"/>
              </a:solidFill>
              <a:cs typeface="Arial" panose="020B0604020202020204" pitchFamily="34" charset="0"/>
            </a:endParaRPr>
          </a:p>
          <a:p>
            <a:pPr marL="514350" indent="-514350">
              <a:buAutoNum type="arabicPeriod" startAt="4"/>
            </a:pPr>
            <a:r>
              <a:rPr lang="en-US" dirty="0">
                <a:solidFill>
                  <a:srgbClr val="000000"/>
                </a:solidFill>
                <a:cs typeface="Arial" panose="020B0604020202020204" pitchFamily="34" charset="0"/>
              </a:rPr>
              <a:t>Determine the critical value and rejection rule.</a:t>
            </a:r>
          </a:p>
          <a:p>
            <a:pPr marL="0" indent="0">
              <a:buNone/>
            </a:pPr>
            <a:r>
              <a:rPr lang="en-US" dirty="0">
                <a:solidFill>
                  <a:srgbClr val="000000"/>
                </a:solidFill>
                <a:cs typeface="Arial" panose="020B0604020202020204" pitchFamily="34" charset="0"/>
              </a:rPr>
              <a:t>	For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 .05 and </a:t>
            </a:r>
            <a:r>
              <a:rPr lang="en-US" dirty="0" err="1">
                <a:solidFill>
                  <a:srgbClr val="000000"/>
                </a:solidFill>
                <a:cs typeface="Arial" panose="020B0604020202020204" pitchFamily="34" charset="0"/>
              </a:rPr>
              <a:t>d.f.</a:t>
            </a:r>
            <a:r>
              <a:rPr lang="en-US" dirty="0">
                <a:solidFill>
                  <a:srgbClr val="000000"/>
                </a:solidFill>
                <a:cs typeface="Arial" panose="020B0604020202020204" pitchFamily="34" charset="0"/>
              </a:rPr>
              <a:t> = 60 – 1 = 59,  </a:t>
            </a:r>
            <a:r>
              <a:rPr lang="en-US" i="1" dirty="0">
                <a:solidFill>
                  <a:srgbClr val="000000"/>
                </a:solidFill>
                <a:cs typeface="Arial" panose="020B0604020202020204" pitchFamily="34" charset="0"/>
              </a:rPr>
              <a:t>t</a:t>
            </a:r>
            <a:r>
              <a:rPr lang="en-US" baseline="-25000" dirty="0">
                <a:solidFill>
                  <a:srgbClr val="000000"/>
                </a:solidFill>
                <a:cs typeface="Arial" panose="020B0604020202020204" pitchFamily="34" charset="0"/>
              </a:rPr>
              <a:t>.05</a:t>
            </a:r>
            <a:r>
              <a:rPr lang="en-US" dirty="0">
                <a:solidFill>
                  <a:srgbClr val="000000"/>
                </a:solidFill>
                <a:cs typeface="Arial" panose="020B0604020202020204" pitchFamily="34" charset="0"/>
              </a:rPr>
              <a:t> = 1.671</a:t>
            </a:r>
          </a:p>
          <a:p>
            <a:pPr marL="0" indent="0" algn="ctr">
              <a:buNone/>
            </a:pP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if </a:t>
            </a:r>
            <a:r>
              <a:rPr lang="en-US" i="1" dirty="0">
                <a:solidFill>
                  <a:srgbClr val="000000"/>
                </a:solidFill>
                <a:cs typeface="Arial" panose="020B0604020202020204" pitchFamily="34" charset="0"/>
              </a:rPr>
              <a:t>t</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1.671</a:t>
            </a:r>
          </a:p>
          <a:p>
            <a:pPr marL="0" indent="0" algn="ctr">
              <a:buNone/>
            </a:pPr>
            <a:endParaRPr lang="en-US" dirty="0">
              <a:solidFill>
                <a:srgbClr val="000000"/>
              </a:solidFill>
              <a:cs typeface="Arial" panose="020B0604020202020204" pitchFamily="34" charset="0"/>
            </a:endParaRPr>
          </a:p>
          <a:p>
            <a:pPr marL="514350" indent="-514350">
              <a:buAutoNum type="arabicPeriod" startAt="5"/>
            </a:pPr>
            <a:r>
              <a:rPr lang="en-US" dirty="0">
                <a:solidFill>
                  <a:srgbClr val="000000"/>
                </a:solidFill>
                <a:cs typeface="Arial" panose="020B0604020202020204" pitchFamily="34" charset="0"/>
              </a:rPr>
              <a:t>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buNone/>
            </a:pPr>
            <a:r>
              <a:rPr lang="en-US" dirty="0">
                <a:solidFill>
                  <a:srgbClr val="000000"/>
                </a:solidFill>
                <a:cs typeface="Arial" panose="020B0604020202020204" pitchFamily="34" charset="0"/>
              </a:rPr>
              <a:t>	Because 1.84 &gt; 1.669, we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Heathrow should be 	classified as a superior service airport. </a:t>
            </a:r>
          </a:p>
          <a:p>
            <a:pPr marL="514350" indent="-514350">
              <a:buAutoNum type="arabicPeriod" startAt="5"/>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lgn="ctr">
              <a:buNone/>
            </a:pPr>
            <a:endParaRPr lang="en-US" dirty="0">
              <a:solidFill>
                <a:srgbClr val="000000"/>
              </a:solidFill>
              <a:cs typeface="Arial" panose="020B0604020202020204" pitchFamily="34" charset="0"/>
            </a:endParaRPr>
          </a:p>
          <a:p>
            <a:pPr marL="514350" indent="-514350">
              <a:buAutoNum type="arabicPeriod" startAt="4"/>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60</a:t>
            </a:fld>
            <a:endParaRPr lang="en-US"/>
          </a:p>
        </p:txBody>
      </p:sp>
    </p:spTree>
    <p:extLst>
      <p:ext uri="{BB962C8B-B14F-4D97-AF65-F5344CB8AC3E}">
        <p14:creationId xmlns:p14="http://schemas.microsoft.com/office/powerpoint/2010/main" val="2522381933"/>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27" y="756626"/>
            <a:ext cx="10489585" cy="727075"/>
          </a:xfrm>
        </p:spPr>
        <p:txBody>
          <a:bodyPr>
            <a:normAutofit fontScale="90000"/>
          </a:bodyPr>
          <a:lstStyle/>
          <a:p>
            <a:r>
              <a:rPr lang="en-US" dirty="0">
                <a:cs typeface="Arial" panose="020B0604020202020204" pitchFamily="34" charset="0"/>
              </a:rPr>
              <a:t>A Summary of Forms for Null and Alternative Hypotheses About a Population Proportion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6127" y="1570620"/>
                <a:ext cx="10489585" cy="4572000"/>
              </a:xfrm>
            </p:spPr>
            <p:txBody>
              <a:bodyPr/>
              <a:lstStyle/>
              <a:p>
                <a:r>
                  <a:rPr lang="en-US" dirty="0">
                    <a:solidFill>
                      <a:srgbClr val="000000"/>
                    </a:solidFill>
                    <a:cs typeface="Arial" panose="020B0604020202020204" pitchFamily="34" charset="0"/>
                  </a:rPr>
                  <a:t>The equality part of the hypotheses always appears in the null hypothesis.</a:t>
                </a:r>
              </a:p>
              <a:p>
                <a:r>
                  <a:rPr lang="en-US" dirty="0">
                    <a:solidFill>
                      <a:srgbClr val="000000"/>
                    </a:solidFill>
                    <a:cs typeface="Arial" panose="020B0604020202020204" pitchFamily="34" charset="0"/>
                  </a:rPr>
                  <a:t>In general, a hypothesis test about the value of a population proportion </a:t>
                </a:r>
                <a:r>
                  <a:rPr lang="en-US" i="1" dirty="0">
                    <a:solidFill>
                      <a:srgbClr val="000000"/>
                    </a:solidFill>
                    <a:cs typeface="Arial" panose="020B0604020202020204" pitchFamily="34" charset="0"/>
                  </a:rPr>
                  <a:t>p</a:t>
                </a:r>
                <a:r>
                  <a:rPr lang="en-US" baseline="-25000" dirty="0">
                    <a:solidFill>
                      <a:srgbClr val="000000"/>
                    </a:solidFill>
                    <a:cs typeface="Arial" panose="020B0604020202020204" pitchFamily="34" charset="0"/>
                  </a:rPr>
                  <a:t> </a:t>
                </a:r>
                <a:r>
                  <a:rPr lang="en-US" dirty="0">
                    <a:solidFill>
                      <a:srgbClr val="000000"/>
                    </a:solidFill>
                    <a:cs typeface="Arial" panose="020B0604020202020204" pitchFamily="34" charset="0"/>
                  </a:rPr>
                  <a:t>must take one of the following three forms (where </a:t>
                </a:r>
                <a:r>
                  <a:rPr lang="en-US" i="1" dirty="0">
                    <a:solidFill>
                      <a:srgbClr val="000000"/>
                    </a:solidFill>
                    <a:cs typeface="Arial" panose="020B0604020202020204" pitchFamily="34" charset="0"/>
                  </a:rPr>
                  <a:t>p</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is the hypothesized value of the population proportion).</a:t>
                </a:r>
              </a:p>
              <a:p>
                <a:pPr marL="0" indent="0">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One-tailed (lower tail) -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𝑝</m:t>
                        </m:r>
                      </m:e>
                      <m:sub>
                        <m:r>
                          <a:rPr lang="en-US" i="1">
                            <a:solidFill>
                              <a:srgbClr val="000000"/>
                            </a:solidFill>
                            <a:latin typeface="Cambria Math"/>
                            <a:ea typeface="Cambria Math"/>
                          </a:rPr>
                          <m:t>0</m:t>
                        </m:r>
                      </m:sub>
                    </m:sSub>
                  </m:oMath>
                </a14:m>
                <a:r>
                  <a:rPr lang="en-US" dirty="0">
                    <a:solidFill>
                      <a:srgbClr val="000000"/>
                    </a:solidFill>
                    <a:cs typeface="Arial" panose="020B0604020202020204" pitchFamily="34" charset="0"/>
                  </a:rPr>
                  <a:t>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&lt;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𝑝</m:t>
                        </m:r>
                      </m:e>
                      <m:sub>
                        <m:r>
                          <a:rPr lang="en-US" i="1">
                            <a:solidFill>
                              <a:srgbClr val="000000"/>
                            </a:solidFill>
                            <a:latin typeface="Cambria Math"/>
                            <a:ea typeface="Cambria Math"/>
                          </a:rPr>
                          <m:t>0</m:t>
                        </m:r>
                      </m:sub>
                    </m:sSub>
                  </m:oMath>
                </a14:m>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One-tailed (upper tail) -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𝑝</m:t>
                        </m:r>
                      </m:e>
                      <m:sub>
                        <m:r>
                          <a:rPr lang="en-US" i="1">
                            <a:solidFill>
                              <a:srgbClr val="000000"/>
                            </a:solidFill>
                            <a:latin typeface="Cambria Math"/>
                            <a:ea typeface="Cambria Math"/>
                          </a:rPr>
                          <m:t>0</m:t>
                        </m:r>
                      </m:sub>
                    </m:sSub>
                    <m:sSub>
                      <m:sSubPr>
                        <m:ctrlPr>
                          <a:rPr lang="en-US" i="1">
                            <a:solidFill>
                              <a:srgbClr val="000000"/>
                            </a:solidFill>
                            <a:latin typeface="Cambria Math" panose="02040503050406030204" pitchFamily="18" charset="0"/>
                          </a:rPr>
                        </m:ctrlPr>
                      </m:sSubPr>
                      <m:e>
                        <m:r>
                          <a:rPr lang="en-IN" b="0" i="1" smtClean="0">
                            <a:solidFill>
                              <a:srgbClr val="000000"/>
                            </a:solidFill>
                            <a:latin typeface="Cambria Math" panose="02040503050406030204" pitchFamily="18" charset="0"/>
                          </a:rPr>
                          <m:t>   </m:t>
                        </m:r>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&gt;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𝑝</m:t>
                        </m:r>
                      </m:e>
                      <m:sub>
                        <m:r>
                          <a:rPr lang="en-US" i="1">
                            <a:solidFill>
                              <a:srgbClr val="000000"/>
                            </a:solidFill>
                            <a:latin typeface="Cambria Math"/>
                            <a:ea typeface="Cambria Math"/>
                          </a:rPr>
                          <m:t>0</m:t>
                        </m:r>
                      </m:sub>
                    </m:sSub>
                  </m:oMath>
                </a14:m>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Two-tailed -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𝑝</m:t>
                        </m:r>
                      </m:e>
                      <m:sub>
                        <m:r>
                          <a:rPr lang="en-US" i="1">
                            <a:solidFill>
                              <a:srgbClr val="000000"/>
                            </a:solidFill>
                            <a:latin typeface="Cambria Math"/>
                            <a:ea typeface="Cambria Math"/>
                          </a:rPr>
                          <m:t>0</m:t>
                        </m:r>
                      </m:sub>
                    </m:sSub>
                  </m:oMath>
                </a14:m>
                <a:r>
                  <a:rPr lang="en-US" dirty="0">
                    <a:solidFill>
                      <a:srgbClr val="000000"/>
                    </a:solidFill>
                    <a:cs typeface="Arial" panose="020B0604020202020204" pitchFamily="34" charset="0"/>
                  </a:rPr>
                  <a:t> </a:t>
                </a:r>
                <a14:m>
                  <m:oMath xmlns:m="http://schemas.openxmlformats.org/officeDocument/2006/math">
                    <m:r>
                      <a:rPr lang="en-IN" b="0" i="0" smtClean="0">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oMath>
                </a14:m>
                <a:r>
                  <a:rPr lang="en-US" dirty="0">
                    <a:solidFill>
                      <a:srgbClr val="000000"/>
                    </a:solidFill>
                    <a:ea typeface="Cambria Math"/>
                    <a:cs typeface="Arial" panose="020B0604020202020204" pitchFamily="34" charset="0"/>
                  </a:rPr>
                  <a:t>≠</a:t>
                </a:r>
                <a14:m>
                  <m:oMath xmlns:m="http://schemas.openxmlformats.org/officeDocument/2006/math">
                    <m:r>
                      <a:rPr lang="en-US" i="1">
                        <a:solidFill>
                          <a:srgbClr val="000000"/>
                        </a:solidFill>
                        <a:latin typeface="Cambria Math"/>
                        <a:ea typeface="Cambria Math"/>
                      </a:rPr>
                      <m:t> </m:t>
                    </m:r>
                    <m:sSub>
                      <m:sSubPr>
                        <m:ctrlPr>
                          <a:rPr lang="en-US" i="1">
                            <a:solidFill>
                              <a:srgbClr val="000000"/>
                            </a:solidFill>
                            <a:latin typeface="Cambria Math" panose="02040503050406030204" pitchFamily="18" charset="0"/>
                            <a:ea typeface="Cambria Math"/>
                          </a:rPr>
                        </m:ctrlPr>
                      </m:sSubPr>
                      <m:e>
                        <m:r>
                          <a:rPr lang="en-US" i="1">
                            <a:solidFill>
                              <a:srgbClr val="000000"/>
                            </a:solidFill>
                            <a:latin typeface="Cambria Math"/>
                            <a:ea typeface="Cambria Math"/>
                          </a:rPr>
                          <m:t>𝑝</m:t>
                        </m:r>
                      </m:e>
                      <m:sub>
                        <m:r>
                          <a:rPr lang="en-US" i="1">
                            <a:solidFill>
                              <a:srgbClr val="000000"/>
                            </a:solidFill>
                            <a:latin typeface="Cambria Math"/>
                            <a:ea typeface="Cambria Math"/>
                          </a:rPr>
                          <m:t>0</m:t>
                        </m:r>
                      </m:sub>
                    </m:sSub>
                  </m:oMath>
                </a14:m>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US" dirty="0">
                  <a:solidFill>
                    <a:srgbClr val="000000"/>
                  </a:solidFill>
                  <a:cs typeface="Arial" panose="020B0604020202020204" pitchFamily="34"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6127" y="1570620"/>
                <a:ext cx="10489585" cy="4572000"/>
              </a:xfrm>
              <a:blipFill>
                <a:blip r:embed="rId2"/>
                <a:stretch>
                  <a:fillRect l="-988" t="-2267" r="-19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61</a:t>
            </a:fld>
            <a:endParaRPr lang="en-US"/>
          </a:p>
        </p:txBody>
      </p:sp>
    </p:spTree>
    <p:extLst>
      <p:ext uri="{BB962C8B-B14F-4D97-AF65-F5344CB8AC3E}">
        <p14:creationId xmlns:p14="http://schemas.microsoft.com/office/powerpoint/2010/main" val="2368512323"/>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Tests About a Population Proportion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solidFill>
                    <a:srgbClr val="000000"/>
                  </a:solidFill>
                  <a:cs typeface="Arial" panose="020B0604020202020204" pitchFamily="34" charset="0"/>
                </a:endParaRPr>
              </a:p>
              <a:p>
                <a:pPr lvl="3">
                  <a:buFont typeface="Wingdings" panose="05000000000000000000" pitchFamily="2" charset="2"/>
                  <a:buChar char="§"/>
                </a:pPr>
                <a:r>
                  <a:rPr lang="en-US" dirty="0">
                    <a:solidFill>
                      <a:srgbClr val="000000"/>
                    </a:solidFill>
                    <a:cs typeface="Arial" panose="020B0604020202020204" pitchFamily="34" charset="0"/>
                  </a:rPr>
                  <a:t>Test Statistic: </a:t>
                </a:r>
                <a14:m>
                  <m:oMath xmlns:m="http://schemas.openxmlformats.org/officeDocument/2006/math">
                    <m:r>
                      <a:rPr lang="en-US" i="1">
                        <a:solidFill>
                          <a:srgbClr val="000000"/>
                        </a:solidFill>
                        <a:latin typeface="Cambria Math"/>
                      </a:rPr>
                      <m:t>𝑧</m:t>
                    </m:r>
                    <m:r>
                      <a:rPr lang="en-US" i="1">
                        <a:solidFill>
                          <a:srgbClr val="000000"/>
                        </a:solidFill>
                        <a:latin typeface="Cambria Math"/>
                      </a:rPr>
                      <m:t>=</m:t>
                    </m:r>
                    <m:f>
                      <m:fPr>
                        <m:ctrlPr>
                          <a:rPr lang="en-US" i="1">
                            <a:solidFill>
                              <a:srgbClr val="000000"/>
                            </a:solidFill>
                            <a:latin typeface="Cambria Math" panose="02040503050406030204" pitchFamily="18" charset="0"/>
                          </a:rPr>
                        </m:ctrlPr>
                      </m:fPr>
                      <m:num>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𝑝</m:t>
                            </m:r>
                          </m:e>
                        </m:acc>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𝑝</m:t>
                            </m:r>
                          </m:e>
                          <m:sub>
                            <m:r>
                              <a:rPr lang="en-US" i="1">
                                <a:solidFill>
                                  <a:srgbClr val="000000"/>
                                </a:solidFill>
                                <a:latin typeface="Cambria Math"/>
                              </a:rPr>
                              <m:t>0</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𝜎</m:t>
                            </m:r>
                          </m:e>
                          <m:sub>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𝑝</m:t>
                                </m:r>
                              </m:e>
                            </m:acc>
                          </m:sub>
                        </m:sSub>
                      </m:den>
                    </m:f>
                  </m:oMath>
                </a14:m>
                <a:endParaRPr lang="en-US" dirty="0">
                  <a:solidFill>
                    <a:srgbClr val="000000"/>
                  </a:solidFill>
                </a:endParaRPr>
              </a:p>
              <a:p>
                <a:endParaRPr lang="en-US" dirty="0">
                  <a:solidFill>
                    <a:srgbClr val="000000"/>
                  </a:solidFill>
                </a:endParaRPr>
              </a:p>
              <a:p>
                <a:pPr marL="0" indent="0">
                  <a:buNone/>
                </a:pPr>
                <a:r>
                  <a:rPr lang="en-US" dirty="0">
                    <a:solidFill>
                      <a:srgbClr val="000000"/>
                    </a:solidFill>
                    <a:cs typeface="Arial" panose="020B0604020202020204" pitchFamily="34" charset="0"/>
                  </a:rPr>
                  <a:t>		where: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𝜎</m:t>
                        </m:r>
                      </m:e>
                      <m:sub>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𝑝</m:t>
                            </m:r>
                          </m:e>
                        </m:acc>
                      </m:sub>
                    </m:sSub>
                    <m:r>
                      <a:rPr lang="en-US" i="1">
                        <a:solidFill>
                          <a:srgbClr val="000000"/>
                        </a:solidFill>
                        <a:latin typeface="Cambria Math"/>
                      </a:rPr>
                      <m:t>=</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𝑝</m:t>
                                </m:r>
                              </m:e>
                              <m:sub>
                                <m:r>
                                  <a:rPr lang="en-US" i="1">
                                    <a:solidFill>
                                      <a:srgbClr val="000000"/>
                                    </a:solidFill>
                                    <a:latin typeface="Cambria Math"/>
                                  </a:rPr>
                                  <m:t>0</m:t>
                                </m:r>
                              </m:sub>
                            </m:sSub>
                            <m:d>
                              <m:dPr>
                                <m:ctrlPr>
                                  <a:rPr lang="en-US" i="1">
                                    <a:solidFill>
                                      <a:srgbClr val="000000"/>
                                    </a:solidFill>
                                    <a:latin typeface="Cambria Math" panose="02040503050406030204" pitchFamily="18" charset="0"/>
                                  </a:rPr>
                                </m:ctrlPr>
                              </m:dPr>
                              <m:e>
                                <m:r>
                                  <a:rPr lang="en-US" i="1">
                                    <a:solidFill>
                                      <a:srgbClr val="000000"/>
                                    </a:solidFill>
                                    <a:latin typeface="Cambria Math"/>
                                  </a:rPr>
                                  <m:t>1−</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𝑝</m:t>
                                    </m:r>
                                  </m:e>
                                  <m:sub>
                                    <m:r>
                                      <a:rPr lang="en-US" i="1">
                                        <a:solidFill>
                                          <a:srgbClr val="000000"/>
                                        </a:solidFill>
                                        <a:latin typeface="Cambria Math"/>
                                      </a:rPr>
                                      <m:t>0</m:t>
                                    </m:r>
                                  </m:sub>
                                </m:sSub>
                              </m:e>
                            </m:d>
                          </m:num>
                          <m:den>
                            <m:r>
                              <a:rPr lang="en-US" i="1">
                                <a:solidFill>
                                  <a:srgbClr val="000000"/>
                                </a:solidFill>
                                <a:latin typeface="Cambria Math"/>
                              </a:rPr>
                              <m:t>𝑛</m:t>
                            </m:r>
                          </m:den>
                        </m:f>
                      </m:e>
                    </m:rad>
                  </m:oMath>
                </a14:m>
                <a:endParaRPr lang="en-IN" dirty="0">
                  <a:solidFill>
                    <a:srgbClr val="000000"/>
                  </a:solidFill>
                </a:endParaRPr>
              </a:p>
              <a:p>
                <a:pPr marL="0" indent="0">
                  <a:buNone/>
                </a:pPr>
                <a:endParaRPr lang="en-IN" dirty="0">
                  <a:solidFill>
                    <a:srgbClr val="000000"/>
                  </a:solidFill>
                </a:endParaRPr>
              </a:p>
              <a:p>
                <a:pPr marL="0" indent="0">
                  <a:buNone/>
                </a:pPr>
                <a:r>
                  <a:rPr lang="en-US" dirty="0">
                    <a:solidFill>
                      <a:srgbClr val="000000"/>
                    </a:solidFill>
                    <a:cs typeface="Arial" panose="020B0604020202020204" pitchFamily="34" charset="0"/>
                  </a:rPr>
                  <a:t>		assuming </a:t>
                </a:r>
                <a:r>
                  <a:rPr lang="en-US" i="1" dirty="0">
                    <a:solidFill>
                      <a:srgbClr val="000000"/>
                    </a:solidFill>
                    <a:cs typeface="Arial" panose="020B0604020202020204" pitchFamily="34" charset="0"/>
                  </a:rPr>
                  <a:t>np</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5 and </a:t>
                </a:r>
                <a:r>
                  <a:rPr lang="en-US" i="1" dirty="0">
                    <a:solidFill>
                      <a:srgbClr val="000000"/>
                    </a:solidFill>
                    <a:cs typeface="Arial" panose="020B0604020202020204" pitchFamily="34" charset="0"/>
                  </a:rPr>
                  <a:t>n</a:t>
                </a:r>
                <a:r>
                  <a:rPr lang="en-US" dirty="0">
                    <a:solidFill>
                      <a:srgbClr val="000000"/>
                    </a:solidFill>
                    <a:cs typeface="Arial" panose="020B0604020202020204" pitchFamily="34" charset="0"/>
                  </a:rPr>
                  <a:t>(1 –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5</a:t>
                </a:r>
              </a:p>
              <a:p>
                <a:endParaRPr lang="en-US" dirty="0">
                  <a:solidFill>
                    <a:srgbClr val="000000"/>
                  </a:solidFill>
                </a:endParaRPr>
              </a:p>
              <a:p>
                <a:endParaRPr lang="en-US" dirty="0">
                  <a:solidFill>
                    <a:srgbClr val="000000"/>
                  </a:solidFill>
                  <a:cs typeface="Arial" panose="020B0604020202020204" pitchFamily="34" charset="0"/>
                </a:endParaRPr>
              </a:p>
              <a:p>
                <a:endParaRPr lang="en-US" dirty="0">
                  <a:solidFill>
                    <a:srgbClr val="000000"/>
                  </a:solidFill>
                </a:endParaRPr>
              </a:p>
              <a:p>
                <a:endParaRPr lang="en-US" baseline="-25000" dirty="0">
                  <a:solidFill>
                    <a:srgbClr val="000000"/>
                  </a:solidFill>
                  <a:cs typeface="Arial" panose="020B0604020202020204" pitchFamily="34"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62</a:t>
            </a:fld>
            <a:endParaRPr lang="en-US"/>
          </a:p>
        </p:txBody>
      </p:sp>
    </p:spTree>
    <p:extLst>
      <p:ext uri="{BB962C8B-B14F-4D97-AF65-F5344CB8AC3E}">
        <p14:creationId xmlns:p14="http://schemas.microsoft.com/office/powerpoint/2010/main" val="2196438930"/>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Tests About a Population Proportion</a:t>
            </a:r>
            <a:endParaRPr lang="en-IN" dirty="0"/>
          </a:p>
        </p:txBody>
      </p:sp>
      <p:sp>
        <p:nvSpPr>
          <p:cNvPr id="3" name="Content Placeholder 2"/>
          <p:cNvSpPr>
            <a:spLocks noGrp="1"/>
          </p:cNvSpPr>
          <p:nvPr>
            <p:ph idx="1"/>
          </p:nvPr>
        </p:nvSpPr>
        <p:spPr/>
        <p:txBody>
          <a:bodyPr/>
          <a:lstStyle/>
          <a:p>
            <a:pPr lvl="1"/>
            <a:r>
              <a:rPr lang="en-US" dirty="0">
                <a:solidFill>
                  <a:srgbClr val="000000"/>
                </a:solidFill>
                <a:cs typeface="Arial" panose="020B0604020202020204" pitchFamily="34" charset="0"/>
              </a:rPr>
              <a:t>Rejection Rule: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Approach</a:t>
            </a:r>
          </a:p>
          <a:p>
            <a:pPr marL="457200" lvl="1" indent="0">
              <a:buNone/>
            </a:pPr>
            <a:r>
              <a:rPr lang="en-US" dirty="0">
                <a:solidFill>
                  <a:srgbClr val="000000"/>
                </a:solidFill>
                <a:cs typeface="Arial" panose="020B0604020202020204" pitchFamily="34" charset="0"/>
              </a:rPr>
              <a:t>	</a:t>
            </a:r>
          </a:p>
          <a:p>
            <a:pPr marL="457200" lvl="1" indent="0">
              <a:buNone/>
            </a:pPr>
            <a:r>
              <a:rPr lang="en-US" dirty="0">
                <a:solidFill>
                  <a:srgbClr val="000000"/>
                </a:solidFill>
                <a:cs typeface="Arial" panose="020B0604020202020204" pitchFamily="34" charset="0"/>
              </a:rPr>
              <a:t>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p </a:t>
            </a:r>
            <a:r>
              <a:rPr lang="en-US" dirty="0">
                <a:solidFill>
                  <a:srgbClr val="000000"/>
                </a:solidFill>
                <a:cs typeface="Arial" panose="020B0604020202020204" pitchFamily="34" charset="0"/>
              </a:rPr>
              <a:t>–value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latin typeface="Symbol" panose="05050102010706020507" pitchFamily="18" charset="2"/>
                <a:cs typeface="Arial" panose="020B0604020202020204" pitchFamily="34" charset="0"/>
              </a:rPr>
              <a:t>a</a:t>
            </a:r>
            <a:endParaRPr lang="en-US" i="1" baseline="-25000" dirty="0">
              <a:solidFill>
                <a:srgbClr val="000000"/>
              </a:solidFill>
              <a:latin typeface="Symbol" panose="05050102010706020507" pitchFamily="18" charset="2"/>
              <a:cs typeface="Arial" panose="020B0604020202020204" pitchFamily="34" charset="0"/>
            </a:endParaRPr>
          </a:p>
          <a:p>
            <a:pPr marL="457200" lvl="1" indent="0">
              <a:buNone/>
            </a:pPr>
            <a:endParaRPr lang="en-US" i="1" baseline="-25000" dirty="0">
              <a:solidFill>
                <a:srgbClr val="000000"/>
              </a:solidFill>
              <a:latin typeface="Symbol" panose="05050102010706020507" pitchFamily="18" charset="2"/>
              <a:cs typeface="Arial" panose="020B0604020202020204" pitchFamily="34" charset="0"/>
            </a:endParaRPr>
          </a:p>
          <a:p>
            <a:pPr lvl="1"/>
            <a:r>
              <a:rPr lang="en-US" dirty="0">
                <a:solidFill>
                  <a:srgbClr val="000000"/>
                </a:solidFill>
                <a:cs typeface="Arial" panose="020B0604020202020204" pitchFamily="34" charset="0"/>
              </a:rPr>
              <a:t>Rejection Rule:  Critical Value Approach</a:t>
            </a:r>
          </a:p>
          <a:p>
            <a:pPr marL="457200" lvl="1" indent="0">
              <a:buNone/>
            </a:pPr>
            <a:r>
              <a:rPr lang="en-US" i="1" dirty="0">
                <a:solidFill>
                  <a:srgbClr val="000000"/>
                </a:solidFill>
                <a:cs typeface="Arial" panose="020B0604020202020204" pitchFamily="34" charset="0"/>
              </a:rPr>
              <a:t>		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p</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baseline="-25000" dirty="0">
                <a:solidFill>
                  <a:srgbClr val="000000"/>
                </a:solidFill>
                <a:latin typeface="Symbol" panose="05050102010706020507" pitchFamily="18" charset="2"/>
                <a:cs typeface="Arial" panose="020B0604020202020204" pitchFamily="34" charset="0"/>
              </a:rPr>
              <a:t></a:t>
            </a:r>
          </a:p>
          <a:p>
            <a:pPr marL="457200" lvl="1" indent="0">
              <a:buNone/>
            </a:pPr>
            <a:r>
              <a:rPr lang="en-US" i="1" dirty="0">
                <a:solidFill>
                  <a:srgbClr val="000000"/>
                </a:solidFill>
                <a:cs typeface="Arial" panose="020B0604020202020204" pitchFamily="34" charset="0"/>
              </a:rPr>
              <a:t>		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p</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baseline="-25000" dirty="0">
                <a:solidFill>
                  <a:srgbClr val="000000"/>
                </a:solidFill>
                <a:latin typeface="Symbol" panose="05050102010706020507" pitchFamily="18" charset="2"/>
                <a:cs typeface="Arial" panose="020B0604020202020204" pitchFamily="34" charset="0"/>
              </a:rPr>
              <a:t></a:t>
            </a:r>
          </a:p>
          <a:p>
            <a:pPr marL="457200" lvl="1" indent="0">
              <a:buNone/>
            </a:pPr>
            <a:r>
              <a:rPr lang="en-US" i="1" dirty="0">
                <a:solidFill>
                  <a:srgbClr val="000000"/>
                </a:solidFill>
                <a:cs typeface="Arial" panose="020B0604020202020204" pitchFamily="34" charset="0"/>
              </a:rPr>
              <a:t>		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 </a:t>
            </a:r>
            <a:r>
              <a:rPr lang="en-US" i="1" dirty="0">
                <a:solidFill>
                  <a:srgbClr val="000000"/>
                </a:solidFill>
                <a:cs typeface="Arial" panose="020B0604020202020204" pitchFamily="34" charset="0"/>
              </a:rPr>
              <a:t>p</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 </a:t>
            </a:r>
            <a:r>
              <a:rPr lang="en-US" dirty="0">
                <a:solidFill>
                  <a:srgbClr val="000000"/>
                </a:solidFill>
                <a:cs typeface="Arial" panose="020B0604020202020204" pitchFamily="34" charset="0"/>
              </a:rPr>
              <a:t>if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&lt;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r>
              <a:rPr lang="en-US" dirty="0">
                <a:solidFill>
                  <a:srgbClr val="000000"/>
                </a:solidFill>
                <a:cs typeface="Arial" panose="020B0604020202020204" pitchFamily="34" charset="0"/>
              </a:rPr>
              <a:t>  or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baseline="-25000" dirty="0">
                <a:solidFill>
                  <a:srgbClr val="000000"/>
                </a:solidFill>
                <a:latin typeface="Symbol" panose="05050102010706020507" pitchFamily="18" charset="2"/>
                <a:cs typeface="Arial" panose="020B0604020202020204" pitchFamily="34" charset="0"/>
              </a:rPr>
              <a:t></a:t>
            </a:r>
            <a:r>
              <a:rPr lang="en-US" baseline="-25000" dirty="0">
                <a:solidFill>
                  <a:srgbClr val="000000"/>
                </a:solidFill>
                <a:cs typeface="Arial" panose="020B0604020202020204" pitchFamily="34" charset="0"/>
              </a:rPr>
              <a:t>/2</a:t>
            </a:r>
            <a:r>
              <a:rPr lang="en-US" dirty="0">
                <a:solidFill>
                  <a:srgbClr val="000000"/>
                </a:solidFill>
                <a:cs typeface="Arial" panose="020B0604020202020204" pitchFamily="34" charset="0"/>
              </a:rPr>
              <a:t> </a:t>
            </a:r>
          </a:p>
          <a:p>
            <a:pPr marL="457200" lvl="1" indent="0">
              <a:buNone/>
            </a:pPr>
            <a:endParaRPr lang="en-US" baseline="-25000" dirty="0">
              <a:solidFill>
                <a:srgbClr val="000000"/>
              </a:solidFill>
              <a:cs typeface="Arial" panose="020B0604020202020204" pitchFamily="34" charset="0"/>
            </a:endParaRPr>
          </a:p>
          <a:p>
            <a:pPr marL="457200" lvl="1" indent="0">
              <a:buNone/>
            </a:pPr>
            <a:endParaRPr lang="en-US" baseline="-25000" dirty="0">
              <a:solidFill>
                <a:srgbClr val="000000"/>
              </a:solidFill>
              <a:latin typeface="Symbol" panose="05050102010706020507" pitchFamily="18" charset="2"/>
              <a:cs typeface="Arial" panose="020B0604020202020204" pitchFamily="34" charset="0"/>
            </a:endParaRPr>
          </a:p>
          <a:p>
            <a:pPr marL="457200" lvl="1" indent="0">
              <a:buNone/>
            </a:pPr>
            <a:endParaRPr lang="en-US" baseline="-25000" dirty="0">
              <a:solidFill>
                <a:srgbClr val="000000"/>
              </a:solidFill>
              <a:cs typeface="Arial" panose="020B0604020202020204" pitchFamily="34" charset="0"/>
            </a:endParaRPr>
          </a:p>
          <a:p>
            <a:pPr marL="457200" lvl="1" indent="0">
              <a:buNone/>
            </a:pPr>
            <a:endParaRPr lang="en-US" baseline="-25000" dirty="0">
              <a:solidFill>
                <a:srgbClr val="000000"/>
              </a:solidFill>
              <a:latin typeface="Symbol" panose="05050102010706020507" pitchFamily="18" charset="2"/>
              <a:cs typeface="Arial" panose="020B0604020202020204" pitchFamily="34" charset="0"/>
            </a:endParaRPr>
          </a:p>
          <a:p>
            <a:pPr lvl="1"/>
            <a:endParaRPr lang="en-US" baseline="-25000" dirty="0">
              <a:solidFill>
                <a:srgbClr val="000000"/>
              </a:solidFill>
              <a:cs typeface="Arial" panose="020B0604020202020204" pitchFamily="34" charset="0"/>
            </a:endParaRPr>
          </a:p>
          <a:p>
            <a:pPr lvl="1"/>
            <a:endParaRPr lang="en-US" baseline="-25000" dirty="0">
              <a:solidFill>
                <a:srgbClr val="000000"/>
              </a:solidFill>
              <a:cs typeface="Arial" panose="020B0604020202020204" pitchFamily="34" charset="0"/>
            </a:endParaRPr>
          </a:p>
          <a:p>
            <a:pPr lvl="1"/>
            <a:endParaRPr lang="en-US" baseline="-25000"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63</a:t>
            </a:fld>
            <a:endParaRPr lang="en-US"/>
          </a:p>
        </p:txBody>
      </p:sp>
    </p:spTree>
    <p:extLst>
      <p:ext uri="{BB962C8B-B14F-4D97-AF65-F5344CB8AC3E}">
        <p14:creationId xmlns:p14="http://schemas.microsoft.com/office/powerpoint/2010/main" val="1040745829"/>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panose="020B0604020202020204" pitchFamily="34" charset="0"/>
              </a:rPr>
              <a:t>Tests About a Population Proportion</a:t>
            </a:r>
            <a:endParaRPr lang="en-IN" dirty="0"/>
          </a:p>
        </p:txBody>
      </p:sp>
      <p:sp>
        <p:nvSpPr>
          <p:cNvPr id="3" name="Content Placeholder 2"/>
          <p:cNvSpPr>
            <a:spLocks noGrp="1"/>
          </p:cNvSpPr>
          <p:nvPr>
            <p:ph idx="1"/>
          </p:nvPr>
        </p:nvSpPr>
        <p:spPr/>
        <p:txBody>
          <a:bodyPr/>
          <a:lstStyle/>
          <a:p>
            <a:pPr marL="0" indent="0">
              <a:buNone/>
            </a:pPr>
            <a:r>
              <a:rPr lang="en-IN" b="1" u="sng" dirty="0"/>
              <a:t>Example</a:t>
            </a:r>
            <a:r>
              <a:rPr lang="en-IN" dirty="0"/>
              <a:t>: Pine Creek golf course</a:t>
            </a:r>
          </a:p>
          <a:p>
            <a:pPr marL="0" indent="0">
              <a:buNone/>
            </a:pPr>
            <a:endParaRPr lang="en-IN" dirty="0"/>
          </a:p>
          <a:p>
            <a:pPr marL="0" indent="0">
              <a:buNone/>
            </a:pPr>
            <a:r>
              <a:rPr lang="en-IN" dirty="0"/>
              <a:t>Over the past year, 20% of the players at Pine Creek were women. In an effort to increase the proportion of women players, Pine Creek implemented a special promotion design to attract women golfers. The manager now wants to determine if the proportion of women players has increased. </a:t>
            </a:r>
          </a:p>
          <a:p>
            <a:pPr marL="0" indent="0">
              <a:buNone/>
            </a:pPr>
            <a:r>
              <a:rPr lang="en-IN" dirty="0"/>
              <a:t>A random sample of 400 players were selected and 100 of the players were women. The level of significance is </a:t>
            </a:r>
            <a:r>
              <a:rPr lang="en-US" i="1" dirty="0">
                <a:solidFill>
                  <a:srgbClr val="000000"/>
                </a:solidFill>
                <a:latin typeface="Symbol" panose="05050102010706020507" pitchFamily="18" charset="2"/>
                <a:cs typeface="Arial" panose="020B0604020202020204" pitchFamily="34" charset="0"/>
              </a:rPr>
              <a:t>a</a:t>
            </a:r>
            <a:r>
              <a:rPr lang="en-US" i="1" dirty="0">
                <a:solidFill>
                  <a:srgbClr val="000000"/>
                </a:solidFill>
                <a:cs typeface="Arial" panose="020B0604020202020204" pitchFamily="34" charset="0"/>
              </a:rPr>
              <a:t> </a:t>
            </a:r>
            <a:r>
              <a:rPr lang="en-US" dirty="0">
                <a:solidFill>
                  <a:srgbClr val="000000"/>
                </a:solidFill>
                <a:cs typeface="Arial" panose="020B0604020202020204" pitchFamily="34" charset="0"/>
              </a:rPr>
              <a:t> = .05.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64</a:t>
            </a:fld>
            <a:endParaRPr lang="en-US"/>
          </a:p>
        </p:txBody>
      </p:sp>
    </p:spTree>
    <p:extLst>
      <p:ext uri="{BB962C8B-B14F-4D97-AF65-F5344CB8AC3E}">
        <p14:creationId xmlns:p14="http://schemas.microsoft.com/office/powerpoint/2010/main" val="3818571169"/>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Tests About a Population Proportion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lvl="2">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 and Critical Value Approaches</a:t>
                </a:r>
              </a:p>
              <a:p>
                <a:pPr marL="914400" lvl="2" indent="0">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1.  Determine the hypotheses :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𝐻</m:t>
                        </m:r>
                      </m:e>
                      <m:sub>
                        <m:r>
                          <a:rPr lang="en-US" i="1">
                            <a:solidFill>
                              <a:srgbClr val="000000"/>
                            </a:solidFill>
                            <a:latin typeface="Cambria Math"/>
                          </a:rPr>
                          <m:t>0</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r>
                      <a:rPr lang="en-US" dirty="0">
                        <a:solidFill>
                          <a:srgbClr val="000000"/>
                        </a:solidFill>
                        <a:latin typeface="Cambria Math" panose="02040503050406030204" pitchFamily="18" charset="0"/>
                        <a:ea typeface="Cambria Math"/>
                      </a:rPr>
                      <m:t>≤</m:t>
                    </m:r>
                    <m:r>
                      <a:rPr lang="en-IN" b="0" i="1" dirty="0" smtClean="0">
                        <a:solidFill>
                          <a:srgbClr val="000000"/>
                        </a:solidFill>
                        <a:latin typeface="Cambria Math" panose="02040503050406030204" pitchFamily="18" charset="0"/>
                        <a:ea typeface="Cambria Math"/>
                      </a:rPr>
                      <m:t>.</m:t>
                    </m:r>
                    <m:r>
                      <a:rPr lang="en-IN" b="0" i="1" smtClean="0">
                        <a:solidFill>
                          <a:srgbClr val="000000"/>
                        </a:solidFill>
                        <a:latin typeface="Cambria Math" panose="02040503050406030204" pitchFamily="18" charset="0"/>
                        <a:ea typeface="Cambria Math"/>
                      </a:rPr>
                      <m:t>2</m:t>
                    </m:r>
                    <m:r>
                      <a:rPr lang="en-US" i="1">
                        <a:solidFill>
                          <a:srgbClr val="000000"/>
                        </a:solidFill>
                        <a:latin typeface="Cambria Math"/>
                        <a:ea typeface="Cambria Math"/>
                      </a:rPr>
                      <m:t> </m:t>
                    </m:r>
                    <m:r>
                      <m:rPr>
                        <m:sty m:val="p"/>
                      </m:rPr>
                      <a:rPr lang="en-US">
                        <a:solidFill>
                          <a:srgbClr val="000000"/>
                        </a:solidFill>
                        <a:latin typeface="Cambria Math"/>
                        <a:ea typeface="Cambria Math"/>
                      </a:rPr>
                      <m:t>and</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  </m:t>
                        </m:r>
                        <m:r>
                          <a:rPr lang="en-US" i="1">
                            <a:solidFill>
                              <a:srgbClr val="000000"/>
                            </a:solidFill>
                            <a:latin typeface="Cambria Math"/>
                          </a:rPr>
                          <m:t>𝐻</m:t>
                        </m:r>
                      </m:e>
                      <m:sub>
                        <m:r>
                          <a:rPr lang="en-US" i="1">
                            <a:solidFill>
                              <a:srgbClr val="000000"/>
                            </a:solidFill>
                            <a:latin typeface="Cambria Math"/>
                          </a:rPr>
                          <m:t>𝑎</m:t>
                        </m:r>
                      </m:sub>
                    </m:sSub>
                    <m:r>
                      <a:rPr lang="en-US" i="1">
                        <a:solidFill>
                          <a:srgbClr val="000000"/>
                        </a:solidFill>
                        <a:latin typeface="Cambria Math"/>
                      </a:rPr>
                      <m:t>:</m:t>
                    </m:r>
                    <m:r>
                      <a:rPr lang="en-US" i="1">
                        <a:solidFill>
                          <a:srgbClr val="000000"/>
                        </a:solidFill>
                        <a:latin typeface="Cambria Math"/>
                        <a:ea typeface="Cambria Math"/>
                      </a:rPr>
                      <m:t>𝑝</m:t>
                    </m:r>
                    <m:r>
                      <a:rPr lang="en-US" i="1">
                        <a:solidFill>
                          <a:srgbClr val="000000"/>
                        </a:solidFill>
                        <a:latin typeface="Cambria Math"/>
                        <a:ea typeface="Cambria Math"/>
                      </a:rPr>
                      <m:t> </m:t>
                    </m:r>
                    <m:r>
                      <m:rPr>
                        <m:nor/>
                      </m:rPr>
                      <a:rPr lang="en-IN" b="0" i="0" smtClean="0">
                        <a:solidFill>
                          <a:srgbClr val="000000"/>
                        </a:solidFill>
                        <a:latin typeface="Cambria Math"/>
                        <a:ea typeface="Cambria Math"/>
                      </a:rPr>
                      <m:t>&gt;.2</m:t>
                    </m:r>
                  </m:oMath>
                </a14:m>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2.  Specify the level of significance. </a:t>
                </a:r>
                <a:r>
                  <a:rPr lang="en-US" i="1" dirty="0">
                    <a:solidFill>
                      <a:srgbClr val="000000"/>
                    </a:solidFill>
                    <a:latin typeface="Symbol" panose="05050102010706020507" pitchFamily="18" charset="2"/>
                    <a:cs typeface="Arial" panose="020B0604020202020204" pitchFamily="34" charset="0"/>
                  </a:rPr>
                  <a:t>a</a:t>
                </a:r>
                <a:r>
                  <a:rPr lang="en-US" i="1" dirty="0">
                    <a:solidFill>
                      <a:srgbClr val="000000"/>
                    </a:solidFill>
                    <a:cs typeface="Arial" panose="020B0604020202020204" pitchFamily="34" charset="0"/>
                  </a:rPr>
                  <a:t> </a:t>
                </a:r>
                <a:r>
                  <a:rPr lang="en-US" dirty="0">
                    <a:solidFill>
                      <a:srgbClr val="000000"/>
                    </a:solidFill>
                    <a:cs typeface="Arial" panose="020B0604020202020204" pitchFamily="34" charset="0"/>
                  </a:rPr>
                  <a:t> = .05</a:t>
                </a:r>
              </a:p>
              <a:p>
                <a:pPr marL="0" indent="0">
                  <a:buNone/>
                </a:pPr>
                <a:r>
                  <a:rPr lang="en-US" dirty="0">
                    <a:solidFill>
                      <a:srgbClr val="000000"/>
                    </a:solidFill>
                    <a:cs typeface="Arial" panose="020B0604020202020204" pitchFamily="34" charset="0"/>
                  </a:rPr>
                  <a:t>    3.  Compute the value of the test statistic.</a:t>
                </a:r>
              </a:p>
              <a:p>
                <a:pPr marL="0" indent="0">
                  <a:buNone/>
                </a:pPr>
                <a:r>
                  <a:rPr lang="en-US" dirty="0">
                    <a:solidFill>
                      <a:srgbClr val="000000"/>
                    </a:solidFill>
                    <a:cs typeface="Arial" panose="020B0604020202020204" pitchFamily="34" charset="0"/>
                  </a:rPr>
                  <a:t>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𝜎</m:t>
                        </m:r>
                      </m:e>
                      <m:sub>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𝑝</m:t>
                            </m:r>
                          </m:e>
                        </m:acc>
                      </m:sub>
                    </m:sSub>
                    <m:r>
                      <a:rPr lang="en-US" i="1">
                        <a:solidFill>
                          <a:srgbClr val="000000"/>
                        </a:solidFill>
                        <a:latin typeface="Cambria Math"/>
                      </a:rPr>
                      <m:t>=</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𝑝</m:t>
                                </m:r>
                              </m:e>
                              <m:sub>
                                <m:r>
                                  <a:rPr lang="en-US" i="1">
                                    <a:solidFill>
                                      <a:srgbClr val="000000"/>
                                    </a:solidFill>
                                    <a:latin typeface="Cambria Math"/>
                                  </a:rPr>
                                  <m:t>0</m:t>
                                </m:r>
                              </m:sub>
                            </m:sSub>
                            <m:d>
                              <m:dPr>
                                <m:ctrlPr>
                                  <a:rPr lang="en-US" i="1">
                                    <a:solidFill>
                                      <a:srgbClr val="000000"/>
                                    </a:solidFill>
                                    <a:latin typeface="Cambria Math" panose="02040503050406030204" pitchFamily="18" charset="0"/>
                                  </a:rPr>
                                </m:ctrlPr>
                              </m:dPr>
                              <m:e>
                                <m:r>
                                  <a:rPr lang="en-US" i="1">
                                    <a:solidFill>
                                      <a:srgbClr val="000000"/>
                                    </a:solidFill>
                                    <a:latin typeface="Cambria Math"/>
                                  </a:rPr>
                                  <m:t>1−</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𝑝</m:t>
                                    </m:r>
                                  </m:e>
                                  <m:sub>
                                    <m:r>
                                      <a:rPr lang="en-US" i="1">
                                        <a:solidFill>
                                          <a:srgbClr val="000000"/>
                                        </a:solidFill>
                                        <a:latin typeface="Cambria Math"/>
                                      </a:rPr>
                                      <m:t>0</m:t>
                                    </m:r>
                                  </m:sub>
                                </m:sSub>
                              </m:e>
                            </m:d>
                          </m:num>
                          <m:den>
                            <m:r>
                              <a:rPr lang="en-US" i="1">
                                <a:solidFill>
                                  <a:srgbClr val="000000"/>
                                </a:solidFill>
                                <a:latin typeface="Cambria Math"/>
                              </a:rPr>
                              <m:t>𝑛</m:t>
                            </m:r>
                          </m:den>
                        </m:f>
                      </m:e>
                    </m:rad>
                    <m:r>
                      <a:rPr lang="en-US" i="1">
                        <a:solidFill>
                          <a:srgbClr val="000000"/>
                        </a:solidFill>
                        <a:latin typeface="Cambria Math"/>
                      </a:rPr>
                      <m:t>=</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a:rPr>
                              <m:t>.</m:t>
                            </m:r>
                            <m:r>
                              <a:rPr lang="en-IN" b="0" i="1" smtClean="0">
                                <a:solidFill>
                                  <a:srgbClr val="000000"/>
                                </a:solidFill>
                                <a:latin typeface="Cambria Math" panose="02040503050406030204" pitchFamily="18" charset="0"/>
                              </a:rPr>
                              <m:t>2 </m:t>
                            </m:r>
                            <m:d>
                              <m:dPr>
                                <m:ctrlPr>
                                  <a:rPr lang="en-US" i="1">
                                    <a:solidFill>
                                      <a:srgbClr val="000000"/>
                                    </a:solidFill>
                                    <a:latin typeface="Cambria Math" panose="02040503050406030204" pitchFamily="18" charset="0"/>
                                  </a:rPr>
                                </m:ctrlPr>
                              </m:dPr>
                              <m:e>
                                <m:r>
                                  <a:rPr lang="en-US" i="1">
                                    <a:solidFill>
                                      <a:srgbClr val="000000"/>
                                    </a:solidFill>
                                    <a:latin typeface="Cambria Math"/>
                                  </a:rPr>
                                  <m:t>1−.</m:t>
                                </m:r>
                                <m:r>
                                  <a:rPr lang="en-IN" b="0" i="1" smtClean="0">
                                    <a:solidFill>
                                      <a:srgbClr val="000000"/>
                                    </a:solidFill>
                                    <a:latin typeface="Cambria Math" panose="02040503050406030204" pitchFamily="18" charset="0"/>
                                  </a:rPr>
                                  <m:t>2</m:t>
                                </m:r>
                              </m:e>
                            </m:d>
                          </m:num>
                          <m:den>
                            <m:r>
                              <a:rPr lang="en-IN" b="0" i="1" smtClean="0">
                                <a:solidFill>
                                  <a:srgbClr val="000000"/>
                                </a:solidFill>
                                <a:latin typeface="Cambria Math" panose="02040503050406030204" pitchFamily="18" charset="0"/>
                              </a:rPr>
                              <m:t>400</m:t>
                            </m:r>
                          </m:den>
                        </m:f>
                      </m:e>
                    </m:rad>
                  </m:oMath>
                </a14:m>
                <a:r>
                  <a:rPr lang="en-US" dirty="0">
                    <a:solidFill>
                      <a:srgbClr val="000000"/>
                    </a:solidFill>
                    <a:cs typeface="Arial" panose="020B0604020202020204" pitchFamily="34" charset="0"/>
                  </a:rPr>
                  <a:t> =  .02</a:t>
                </a:r>
              </a:p>
              <a:p>
                <a:pPr marL="0" indent="0">
                  <a:buNone/>
                </a:pPr>
                <a:endParaRPr lang="en-US" i="1" dirty="0">
                  <a:solidFill>
                    <a:srgbClr val="000000"/>
                  </a:solidFill>
                  <a:latin typeface="Cambria Math"/>
                </a:endParaRPr>
              </a:p>
              <a:p>
                <a:pPr marL="0" indent="0">
                  <a:buNone/>
                </a:pPr>
                <a:r>
                  <a:rPr lang="en-US" dirty="0">
                    <a:solidFill>
                      <a:srgbClr val="000000"/>
                    </a:solidFill>
                  </a:rPr>
                  <a:t>		</a:t>
                </a:r>
                <a14:m>
                  <m:oMath xmlns:m="http://schemas.openxmlformats.org/officeDocument/2006/math">
                    <m:r>
                      <a:rPr lang="en-US" i="1">
                        <a:solidFill>
                          <a:srgbClr val="000000"/>
                        </a:solidFill>
                        <a:latin typeface="Cambria Math"/>
                      </a:rPr>
                      <m:t>𝑧</m:t>
                    </m:r>
                    <m:r>
                      <a:rPr lang="en-US" i="1">
                        <a:solidFill>
                          <a:srgbClr val="000000"/>
                        </a:solidFill>
                        <a:latin typeface="Cambria Math"/>
                      </a:rPr>
                      <m:t>=</m:t>
                    </m:r>
                    <m:f>
                      <m:fPr>
                        <m:ctrlPr>
                          <a:rPr lang="en-US" i="1">
                            <a:solidFill>
                              <a:srgbClr val="000000"/>
                            </a:solidFill>
                            <a:latin typeface="Cambria Math" panose="02040503050406030204" pitchFamily="18" charset="0"/>
                          </a:rPr>
                        </m:ctrlPr>
                      </m:fPr>
                      <m:num>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𝑝</m:t>
                            </m:r>
                          </m:e>
                        </m:acc>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𝑝</m:t>
                            </m:r>
                          </m:e>
                          <m:sub>
                            <m:r>
                              <a:rPr lang="en-US" i="1">
                                <a:solidFill>
                                  <a:srgbClr val="000000"/>
                                </a:solidFill>
                                <a:latin typeface="Cambria Math"/>
                              </a:rPr>
                              <m:t>0</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a:ea typeface="Cambria Math"/>
                              </a:rPr>
                              <m:t>𝜎</m:t>
                            </m:r>
                          </m:e>
                          <m:sub>
                            <m:acc>
                              <m:accPr>
                                <m:chr m:val="̅"/>
                                <m:ctrlPr>
                                  <a:rPr lang="en-US" i="1">
                                    <a:solidFill>
                                      <a:srgbClr val="000000"/>
                                    </a:solidFill>
                                    <a:latin typeface="Cambria Math" panose="02040503050406030204" pitchFamily="18" charset="0"/>
                                  </a:rPr>
                                </m:ctrlPr>
                              </m:accPr>
                              <m:e>
                                <m:r>
                                  <a:rPr lang="en-US" i="1">
                                    <a:solidFill>
                                      <a:srgbClr val="000000"/>
                                    </a:solidFill>
                                    <a:latin typeface="Cambria Math"/>
                                  </a:rPr>
                                  <m:t>𝑝</m:t>
                                </m:r>
                              </m:e>
                            </m:acc>
                          </m:sub>
                        </m:sSub>
                      </m:den>
                    </m:f>
                    <m:r>
                      <a:rPr lang="en-US" i="1">
                        <a:solidFill>
                          <a:srgbClr val="000000"/>
                        </a:solidFill>
                        <a:latin typeface="Cambria Math"/>
                      </a:rPr>
                      <m:t>=</m:t>
                    </m:r>
                    <m:f>
                      <m:fPr>
                        <m:ctrlPr>
                          <a:rPr lang="en-US" i="1" dirty="0">
                            <a:solidFill>
                              <a:srgbClr val="000000"/>
                            </a:solidFill>
                            <a:latin typeface="Cambria Math" panose="02040503050406030204" pitchFamily="18" charset="0"/>
                          </a:rPr>
                        </m:ctrlPr>
                      </m:fPr>
                      <m:num>
                        <m:d>
                          <m:dPr>
                            <m:ctrlPr>
                              <a:rPr lang="en-US" i="1" dirty="0">
                                <a:solidFill>
                                  <a:srgbClr val="000000"/>
                                </a:solidFill>
                                <a:latin typeface="Cambria Math" panose="02040503050406030204" pitchFamily="18" charset="0"/>
                              </a:rPr>
                            </m:ctrlPr>
                          </m:dPr>
                          <m:e>
                            <m:r>
                              <a:rPr lang="en-IN" b="0" i="1" dirty="0" smtClean="0">
                                <a:solidFill>
                                  <a:srgbClr val="000000"/>
                                </a:solidFill>
                                <a:latin typeface="Cambria Math" panose="02040503050406030204" pitchFamily="18" charset="0"/>
                              </a:rPr>
                              <m:t>.25</m:t>
                            </m:r>
                          </m:e>
                        </m:d>
                        <m:r>
                          <a:rPr lang="en-US" i="1" dirty="0">
                            <a:solidFill>
                              <a:srgbClr val="000000"/>
                            </a:solidFill>
                            <a:latin typeface="Cambria Math"/>
                          </a:rPr>
                          <m:t>−.</m:t>
                        </m:r>
                        <m:r>
                          <a:rPr lang="en-IN" b="0" i="1" dirty="0" smtClean="0">
                            <a:solidFill>
                              <a:srgbClr val="000000"/>
                            </a:solidFill>
                            <a:latin typeface="Cambria Math" panose="02040503050406030204" pitchFamily="18" charset="0"/>
                          </a:rPr>
                          <m:t>20</m:t>
                        </m:r>
                      </m:num>
                      <m:den>
                        <m:r>
                          <a:rPr lang="en-US" i="1" dirty="0">
                            <a:solidFill>
                              <a:srgbClr val="000000"/>
                            </a:solidFill>
                            <a:latin typeface="Cambria Math"/>
                          </a:rPr>
                          <m:t>.0</m:t>
                        </m:r>
                        <m:r>
                          <a:rPr lang="en-IN" b="0" i="1" dirty="0" smtClean="0">
                            <a:solidFill>
                              <a:srgbClr val="000000"/>
                            </a:solidFill>
                            <a:latin typeface="Cambria Math" panose="02040503050406030204" pitchFamily="18" charset="0"/>
                          </a:rPr>
                          <m:t>2</m:t>
                        </m:r>
                      </m:den>
                    </m:f>
                  </m:oMath>
                </a14:m>
                <a:r>
                  <a:rPr lang="en-US" dirty="0">
                    <a:solidFill>
                      <a:srgbClr val="000000"/>
                    </a:solidFill>
                    <a:cs typeface="Arial" panose="020B0604020202020204" pitchFamily="34" charset="0"/>
                  </a:rPr>
                  <a:t> =    2.50</a:t>
                </a: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a:t>
                </a: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133" b="-21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949EBC64-41CB-41B8-B6DF-9B1367312BD4}" type="slidenum">
              <a:rPr lang="en-US" smtClean="0"/>
              <a:t>65</a:t>
            </a:fld>
            <a:endParaRPr lang="en-US"/>
          </a:p>
        </p:txBody>
      </p:sp>
    </p:spTree>
    <p:extLst>
      <p:ext uri="{BB962C8B-B14F-4D97-AF65-F5344CB8AC3E}">
        <p14:creationId xmlns:p14="http://schemas.microsoft.com/office/powerpoint/2010/main" val="4168623755"/>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Tests About a Population Proportion</a:t>
            </a:r>
            <a:endParaRPr lang="en-IN" dirty="0"/>
          </a:p>
        </p:txBody>
      </p:sp>
      <p:sp>
        <p:nvSpPr>
          <p:cNvPr id="3" name="Content Placeholder 2"/>
          <p:cNvSpPr>
            <a:spLocks noGrp="1"/>
          </p:cNvSpPr>
          <p:nvPr>
            <p:ph idx="1"/>
          </p:nvPr>
        </p:nvSpPr>
        <p:spPr/>
        <p:txBody>
          <a:bodyPr>
            <a:normAutofit lnSpcReduction="10000"/>
          </a:bodyPr>
          <a:lstStyle/>
          <a:p>
            <a:pPr lvl="2">
              <a:buFont typeface="Wingdings" panose="05000000000000000000" pitchFamily="2" charset="2"/>
              <a:buChar char="q"/>
            </a:pP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Approach</a:t>
            </a:r>
          </a:p>
          <a:p>
            <a:pPr marL="914400" lvl="2" indent="0">
              <a:buNone/>
            </a:pPr>
            <a:endParaRPr lang="en-US" dirty="0">
              <a:solidFill>
                <a:srgbClr val="000000"/>
              </a:solidFill>
              <a:cs typeface="Arial" panose="020B0604020202020204" pitchFamily="34" charset="0"/>
            </a:endParaRPr>
          </a:p>
          <a:p>
            <a:pPr marL="0" indent="0">
              <a:buNone/>
            </a:pPr>
            <a:r>
              <a:rPr lang="en-US" dirty="0">
                <a:solidFill>
                  <a:srgbClr val="000000"/>
                </a:solidFill>
                <a:cs typeface="Arial" panose="020B0604020202020204" pitchFamily="34" charset="0"/>
              </a:rPr>
              <a:t>     4.  Compute the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 -value.</a:t>
            </a:r>
          </a:p>
          <a:p>
            <a:pPr marL="0" indent="0">
              <a:buNone/>
            </a:pPr>
            <a:r>
              <a:rPr lang="en-US" dirty="0">
                <a:solidFill>
                  <a:srgbClr val="000000"/>
                </a:solidFill>
                <a:cs typeface="Arial" panose="020B0604020202020204" pitchFamily="34" charset="0"/>
              </a:rPr>
              <a:t>		For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 2.5, lower tail area = .9938</a:t>
            </a:r>
          </a:p>
          <a:p>
            <a:endParaRPr lang="en-US" sz="1400" dirty="0">
              <a:solidFill>
                <a:srgbClr val="000000"/>
              </a:solidFill>
              <a:cs typeface="Arial" panose="020B0604020202020204" pitchFamily="34" charset="0"/>
            </a:endParaRPr>
          </a:p>
          <a:p>
            <a:pPr marL="457200" lvl="1" indent="0">
              <a:buNone/>
            </a:pPr>
            <a:r>
              <a:rPr lang="en-US" i="1" dirty="0">
                <a:solidFill>
                  <a:srgbClr val="000000"/>
                </a:solidFill>
                <a:cs typeface="Arial" panose="020B0604020202020204" pitchFamily="34" charset="0"/>
              </a:rPr>
              <a:t>		p</a:t>
            </a:r>
            <a:r>
              <a:rPr lang="en-US" dirty="0">
                <a:solidFill>
                  <a:srgbClr val="000000"/>
                </a:solidFill>
                <a:cs typeface="Arial" panose="020B0604020202020204" pitchFamily="34" charset="0"/>
              </a:rPr>
              <a:t>-value = (1 - .9938) =   .0062</a:t>
            </a:r>
          </a:p>
          <a:p>
            <a:pPr marL="457200" lvl="1" indent="0">
              <a:buNone/>
            </a:pPr>
            <a:endParaRPr lang="en-US" dirty="0">
              <a:solidFill>
                <a:srgbClr val="000000"/>
              </a:solidFill>
              <a:cs typeface="Arial" panose="020B0604020202020204" pitchFamily="34" charset="0"/>
            </a:endParaRPr>
          </a:p>
          <a:p>
            <a:pPr marL="457200" lvl="1" indent="0">
              <a:buNone/>
            </a:pPr>
            <a:r>
              <a:rPr lang="en-US" dirty="0">
                <a:solidFill>
                  <a:srgbClr val="000000"/>
                </a:solidFill>
                <a:cs typeface="Arial" panose="020B0604020202020204" pitchFamily="34" charset="0"/>
              </a:rPr>
              <a:t>5. 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buNone/>
            </a:pPr>
            <a:endParaRPr lang="en-US" sz="2400" dirty="0">
              <a:solidFill>
                <a:srgbClr val="000000"/>
              </a:solidFill>
              <a:cs typeface="Arial" panose="020B0604020202020204" pitchFamily="34" charset="0"/>
            </a:endParaRPr>
          </a:p>
          <a:p>
            <a:pPr marL="0" indent="0">
              <a:buNone/>
            </a:pPr>
            <a:r>
              <a:rPr lang="en-US" sz="2400" dirty="0">
                <a:solidFill>
                  <a:srgbClr val="000000"/>
                </a:solidFill>
                <a:cs typeface="Arial" panose="020B0604020202020204" pitchFamily="34" charset="0"/>
              </a:rPr>
              <a:t>		</a:t>
            </a:r>
            <a:r>
              <a:rPr lang="en-US" dirty="0">
                <a:solidFill>
                  <a:srgbClr val="000000"/>
                </a:solidFill>
                <a:cs typeface="Arial" panose="020B0604020202020204" pitchFamily="34" charset="0"/>
              </a:rPr>
              <a:t>Because </a:t>
            </a:r>
            <a:r>
              <a:rPr lang="en-US" i="1" dirty="0">
                <a:solidFill>
                  <a:srgbClr val="000000"/>
                </a:solidFill>
                <a:cs typeface="Arial" panose="020B0604020202020204" pitchFamily="34" charset="0"/>
              </a:rPr>
              <a:t>p</a:t>
            </a:r>
            <a:r>
              <a:rPr lang="en-US" dirty="0">
                <a:solidFill>
                  <a:srgbClr val="000000"/>
                </a:solidFill>
                <a:cs typeface="Arial" panose="020B0604020202020204" pitchFamily="34" charset="0"/>
              </a:rPr>
              <a:t>-value = .0062 &lt; </a:t>
            </a:r>
            <a:r>
              <a:rPr lang="en-US" i="1" dirty="0">
                <a:solidFill>
                  <a:srgbClr val="000000"/>
                </a:solidFill>
                <a:latin typeface="Symbol" panose="05050102010706020507" pitchFamily="18" charset="2"/>
                <a:cs typeface="Arial" panose="020B0604020202020204" pitchFamily="34" charset="0"/>
              </a:rPr>
              <a:t>a</a:t>
            </a:r>
            <a:r>
              <a:rPr lang="en-US" dirty="0">
                <a:solidFill>
                  <a:srgbClr val="000000"/>
                </a:solidFill>
                <a:cs typeface="Arial" panose="020B0604020202020204" pitchFamily="34" charset="0"/>
              </a:rPr>
              <a:t> = .05, we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sz="2400" dirty="0">
                <a:solidFill>
                  <a:srgbClr val="000000"/>
                </a:solidFill>
                <a:cs typeface="Arial" panose="020B0604020202020204" pitchFamily="34" charset="0"/>
              </a:rPr>
              <a:t>.</a:t>
            </a:r>
          </a:p>
          <a:p>
            <a:pPr marL="457200" lvl="1" indent="0">
              <a:buNone/>
            </a:pPr>
            <a:endParaRPr lang="en-US" dirty="0">
              <a:solidFill>
                <a:srgbClr val="000000"/>
              </a:solidFill>
              <a:cs typeface="Arial" panose="020B0604020202020204" pitchFamily="34" charset="0"/>
            </a:endParaRPr>
          </a:p>
          <a:p>
            <a:pPr marL="457200" lvl="1" indent="0">
              <a:buNone/>
            </a:pPr>
            <a:endParaRPr lang="en-US" dirty="0">
              <a:solidFill>
                <a:srgbClr val="000000"/>
              </a:solidFill>
              <a:cs typeface="Arial" panose="020B0604020202020204" pitchFamily="34" charset="0"/>
            </a:endParaRPr>
          </a:p>
          <a:p>
            <a:pPr marL="514350" indent="-514350">
              <a:buAutoNum type="arabicPeriod" startAt="4"/>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66</a:t>
            </a:fld>
            <a:endParaRPr lang="en-US"/>
          </a:p>
        </p:txBody>
      </p:sp>
    </p:spTree>
    <p:extLst>
      <p:ext uri="{BB962C8B-B14F-4D97-AF65-F5344CB8AC3E}">
        <p14:creationId xmlns:p14="http://schemas.microsoft.com/office/powerpoint/2010/main" val="1599605887"/>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Tests About a Population Proportion</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q"/>
            </a:pPr>
            <a:r>
              <a:rPr lang="en-US" dirty="0">
                <a:solidFill>
                  <a:srgbClr val="000000"/>
                </a:solidFill>
                <a:cs typeface="Arial" panose="020B0604020202020204" pitchFamily="34" charset="0"/>
              </a:rPr>
              <a:t>Critical Value Approach</a:t>
            </a:r>
          </a:p>
          <a:p>
            <a:pPr marL="457200" lvl="1" indent="0">
              <a:buNone/>
            </a:pPr>
            <a:endParaRPr lang="en-US" dirty="0">
              <a:solidFill>
                <a:srgbClr val="000000"/>
              </a:solidFill>
              <a:cs typeface="Arial" panose="020B0604020202020204" pitchFamily="34" charset="0"/>
            </a:endParaRPr>
          </a:p>
          <a:p>
            <a:pPr marL="514350" indent="-514350">
              <a:buAutoNum type="arabicPeriod" startAt="4"/>
            </a:pPr>
            <a:r>
              <a:rPr lang="en-US" dirty="0">
                <a:solidFill>
                  <a:srgbClr val="000000"/>
                </a:solidFill>
                <a:cs typeface="Arial" panose="020B0604020202020204" pitchFamily="34" charset="0"/>
              </a:rPr>
              <a:t>Determine the critical values and rejection rule.</a:t>
            </a:r>
          </a:p>
          <a:p>
            <a:pPr marL="0" indent="0">
              <a:buNone/>
            </a:pP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baseline="-25000" dirty="0">
                <a:solidFill>
                  <a:srgbClr val="000000"/>
                </a:solidFill>
                <a:cs typeface="Arial" panose="020B0604020202020204" pitchFamily="34" charset="0"/>
              </a:rPr>
              <a:t>.05</a:t>
            </a:r>
            <a:r>
              <a:rPr lang="en-US" dirty="0">
                <a:solidFill>
                  <a:srgbClr val="000000"/>
                </a:solidFill>
                <a:cs typeface="Arial" panose="020B0604020202020204" pitchFamily="34" charset="0"/>
              </a:rPr>
              <a:t> = 1.645</a:t>
            </a:r>
          </a:p>
          <a:p>
            <a:pPr marL="0" indent="0">
              <a:buNone/>
            </a:pPr>
            <a:r>
              <a:rPr lang="en-US" dirty="0">
                <a:solidFill>
                  <a:srgbClr val="000000"/>
                </a:solidFill>
                <a:cs typeface="Arial" panose="020B0604020202020204" pitchFamily="34" charset="0"/>
              </a:rPr>
              <a:t>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  </a:t>
            </a:r>
            <a:r>
              <a:rPr lang="en-US" i="1" dirty="0">
                <a:solidFill>
                  <a:srgbClr val="000000"/>
                </a:solidFill>
                <a:cs typeface="Arial" panose="020B0604020202020204" pitchFamily="34" charset="0"/>
              </a:rPr>
              <a:t>z</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&gt;</a:t>
            </a:r>
            <a:r>
              <a:rPr lang="en-US" dirty="0">
                <a:solidFill>
                  <a:srgbClr val="000000"/>
                </a:solidFill>
                <a:cs typeface="Arial" panose="020B0604020202020204" pitchFamily="34" charset="0"/>
              </a:rPr>
              <a:t> 1.645</a:t>
            </a:r>
          </a:p>
          <a:p>
            <a:pPr marL="0" indent="0">
              <a:buNone/>
            </a:pPr>
            <a:endParaRPr lang="en-US" dirty="0">
              <a:solidFill>
                <a:srgbClr val="000000"/>
              </a:solidFill>
              <a:cs typeface="Arial" panose="020B0604020202020204" pitchFamily="34" charset="0"/>
            </a:endParaRPr>
          </a:p>
          <a:p>
            <a:pPr marL="514350" indent="-514350">
              <a:buAutoNum type="arabicPeriod" startAt="5"/>
            </a:pPr>
            <a:r>
              <a:rPr lang="en-US" dirty="0">
                <a:solidFill>
                  <a:srgbClr val="000000"/>
                </a:solidFill>
                <a:cs typeface="Arial" panose="020B0604020202020204" pitchFamily="34" charset="0"/>
              </a:rPr>
              <a:t>Determine whether to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0" indent="0">
              <a:buNone/>
            </a:pPr>
            <a:r>
              <a:rPr lang="en-US" dirty="0">
                <a:solidFill>
                  <a:srgbClr val="000000"/>
                </a:solidFill>
                <a:cs typeface="Arial" panose="020B0604020202020204" pitchFamily="34" charset="0"/>
              </a:rPr>
              <a:t>	Because </a:t>
            </a:r>
            <a:r>
              <a:rPr lang="en-US" i="1" dirty="0">
                <a:solidFill>
                  <a:srgbClr val="000000"/>
                </a:solidFill>
                <a:cs typeface="Arial" panose="020B0604020202020204" pitchFamily="34" charset="0"/>
              </a:rPr>
              <a:t>z = </a:t>
            </a:r>
            <a:r>
              <a:rPr lang="en-US" dirty="0">
                <a:solidFill>
                  <a:srgbClr val="000000"/>
                </a:solidFill>
                <a:cs typeface="Arial" panose="020B0604020202020204" pitchFamily="34" charset="0"/>
              </a:rPr>
              <a:t>2.5 is &gt; 1.645 we reject </a:t>
            </a:r>
            <a:r>
              <a:rPr lang="en-US" i="1" dirty="0">
                <a:solidFill>
                  <a:srgbClr val="000000"/>
                </a:solidFill>
                <a:cs typeface="Arial" panose="020B0604020202020204" pitchFamily="34" charset="0"/>
              </a:rPr>
              <a:t>H</a:t>
            </a:r>
            <a:r>
              <a:rPr lang="en-US" baseline="-25000" dirty="0">
                <a:solidFill>
                  <a:srgbClr val="000000"/>
                </a:solidFill>
                <a:cs typeface="Arial" panose="020B0604020202020204" pitchFamily="34" charset="0"/>
              </a:rPr>
              <a:t>0</a:t>
            </a:r>
            <a:r>
              <a:rPr lang="en-US" dirty="0">
                <a:solidFill>
                  <a:srgbClr val="000000"/>
                </a:solidFill>
                <a:cs typeface="Arial" panose="020B0604020202020204" pitchFamily="34" charset="0"/>
              </a:rPr>
              <a:t>.</a:t>
            </a:r>
          </a:p>
          <a:p>
            <a:pPr marL="514350" indent="-514350">
              <a:buAutoNum type="arabicPeriod" startAt="5"/>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0" indent="0">
              <a:buNone/>
            </a:pPr>
            <a:endParaRPr lang="en-US" dirty="0">
              <a:solidFill>
                <a:srgbClr val="000000"/>
              </a:solidFill>
              <a:cs typeface="Arial" panose="020B0604020202020204" pitchFamily="34" charset="0"/>
            </a:endParaRPr>
          </a:p>
          <a:p>
            <a:pPr marL="514350" indent="-514350">
              <a:buAutoNum type="arabicPeriod" startAt="4"/>
            </a:pPr>
            <a:endParaRPr lang="en-US" dirty="0">
              <a:solidFill>
                <a:srgbClr val="000000"/>
              </a:solidFill>
              <a:cs typeface="Arial" panose="020B0604020202020204" pitchFamily="34" charset="0"/>
            </a:endParaRPr>
          </a:p>
          <a:p>
            <a:pPr>
              <a:buFont typeface="Wingdings" panose="05000000000000000000" pitchFamily="2" charset="2"/>
              <a:buChar char="q"/>
            </a:pPr>
            <a:endParaRPr lang="en-US"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67</a:t>
            </a:fld>
            <a:endParaRPr lang="en-US"/>
          </a:p>
        </p:txBody>
      </p:sp>
    </p:spTree>
    <p:extLst>
      <p:ext uri="{BB962C8B-B14F-4D97-AF65-F5344CB8AC3E}">
        <p14:creationId xmlns:p14="http://schemas.microsoft.com/office/powerpoint/2010/main" val="2780157722"/>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Arial" panose="020B0604020202020204" pitchFamily="34" charset="0"/>
              </a:rPr>
              <a:t>Questions for Practice</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solidFill>
                  <a:srgbClr val="000000"/>
                </a:solidFill>
                <a:cs typeface="Arial" panose="020B0604020202020204" pitchFamily="34" charset="0"/>
              </a:rPr>
              <a:t>Young millennials, adults aged 18 to 34, are viewed as the future of the restaurant industry (NPD Group). During 2011, this group consumed a mean of 192 restaurant meals per person. Conduct a hypothesis test to determine if the poor economy caused a change in the frequency of consuming restaurant meals by young millennials in 2012.</a:t>
            </a:r>
            <a:endParaRPr lang="en-US" dirty="0">
              <a:solidFill>
                <a:srgbClr val="000000"/>
              </a:solidFill>
              <a:cs typeface="Arial" panose="020B0604020202020204" pitchFamily="34" charset="0"/>
            </a:endParaRPr>
          </a:p>
          <a:p>
            <a:pPr marL="0" indent="0" algn="just">
              <a:buNone/>
            </a:pPr>
            <a:r>
              <a:rPr lang="en-IN" dirty="0">
                <a:solidFill>
                  <a:srgbClr val="000000"/>
                </a:solidFill>
                <a:cs typeface="Arial" panose="020B0604020202020204" pitchFamily="34" charset="0"/>
              </a:rPr>
              <a:t>a. Formulate hypotheses that can be used to determine whether the annual mean number of restaurant meals per person has changed for young millennials in 2012.</a:t>
            </a:r>
          </a:p>
          <a:p>
            <a:pPr marL="0" indent="0" algn="just">
              <a:buNone/>
            </a:pPr>
            <a:r>
              <a:rPr lang="en-IN" dirty="0">
                <a:solidFill>
                  <a:srgbClr val="000000"/>
                </a:solidFill>
                <a:cs typeface="Arial" panose="020B0604020202020204" pitchFamily="34" charset="0"/>
              </a:rPr>
              <a:t>b. Based on a sample, the NPD group stated that the mean number of restaurant meals consumed by young millennials in 2012 was 182. Assume the sample size was 150 and that, based on past studies, the population standard deviation can be assumed to be </a:t>
            </a:r>
            <a:r>
              <a:rPr lang="el-GR" dirty="0">
                <a:solidFill>
                  <a:srgbClr val="000000"/>
                </a:solidFill>
                <a:cs typeface="Arial" panose="020B0604020202020204" pitchFamily="34" charset="0"/>
              </a:rPr>
              <a:t>σ</a:t>
            </a:r>
            <a:r>
              <a:rPr lang="en-IN" dirty="0">
                <a:solidFill>
                  <a:srgbClr val="000000"/>
                </a:solidFill>
                <a:cs typeface="Arial" panose="020B0604020202020204" pitchFamily="34" charset="0"/>
              </a:rPr>
              <a:t> = 55. Use the sample results to compute the test statistic and p-value for your hypothesis test.</a:t>
            </a:r>
          </a:p>
          <a:p>
            <a:pPr marL="0" indent="0" algn="just">
              <a:buNone/>
            </a:pPr>
            <a:r>
              <a:rPr lang="en-IN" dirty="0">
                <a:solidFill>
                  <a:srgbClr val="000000"/>
                </a:solidFill>
                <a:cs typeface="Arial" panose="020B0604020202020204" pitchFamily="34" charset="0"/>
              </a:rPr>
              <a:t>c. At </a:t>
            </a:r>
            <a:r>
              <a:rPr lang="el-GR" dirty="0">
                <a:solidFill>
                  <a:srgbClr val="000000"/>
                </a:solidFill>
                <a:latin typeface="Calibri" panose="020F0502020204030204" pitchFamily="34" charset="0"/>
                <a:cs typeface="Calibri" panose="020F0502020204030204" pitchFamily="34" charset="0"/>
              </a:rPr>
              <a:t>α</a:t>
            </a:r>
            <a:r>
              <a:rPr lang="en-IN" dirty="0">
                <a:solidFill>
                  <a:srgbClr val="000000"/>
                </a:solidFill>
                <a:cs typeface="Arial" panose="020B0604020202020204" pitchFamily="34" charset="0"/>
              </a:rPr>
              <a:t> = .05, what is your conclusion?</a:t>
            </a:r>
            <a:endParaRPr lang="en-US" dirty="0">
              <a:solidFill>
                <a:srgbClr val="000000"/>
              </a:solidFill>
              <a:cs typeface="Arial" panose="020B0604020202020204" pitchFamily="34" charset="0"/>
            </a:endParaRPr>
          </a:p>
          <a:p>
            <a:pPr marL="0" indent="0" algn="just">
              <a:buNone/>
            </a:pPr>
            <a:endParaRPr lang="en-US" dirty="0">
              <a:solidFill>
                <a:srgbClr val="000000"/>
              </a:solidFill>
              <a:cs typeface="Arial" panose="020B0604020202020204" pitchFamily="34" charset="0"/>
            </a:endParaRPr>
          </a:p>
          <a:p>
            <a:pPr marL="0" indent="0" algn="just">
              <a:buNone/>
            </a:pPr>
            <a:endParaRPr lang="en-US" dirty="0">
              <a:solidFill>
                <a:srgbClr val="000000"/>
              </a:solidFill>
              <a:cs typeface="Arial" panose="020B0604020202020204" pitchFamily="34" charset="0"/>
            </a:endParaRPr>
          </a:p>
          <a:p>
            <a:pPr marL="514350" indent="-514350" algn="just">
              <a:buAutoNum type="arabicPeriod" startAt="4"/>
            </a:pPr>
            <a:endParaRPr lang="en-US" dirty="0">
              <a:solidFill>
                <a:srgbClr val="000000"/>
              </a:solidFill>
              <a:cs typeface="Arial" panose="020B0604020202020204" pitchFamily="34" charset="0"/>
            </a:endParaRPr>
          </a:p>
          <a:p>
            <a:pPr algn="just">
              <a:buFont typeface="Wingdings" panose="05000000000000000000" pitchFamily="2" charset="2"/>
              <a:buChar char="q"/>
            </a:pPr>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68</a:t>
            </a:fld>
            <a:endParaRPr lang="en-US"/>
          </a:p>
        </p:txBody>
      </p:sp>
    </p:spTree>
    <p:extLst>
      <p:ext uri="{BB962C8B-B14F-4D97-AF65-F5344CB8AC3E}">
        <p14:creationId xmlns:p14="http://schemas.microsoft.com/office/powerpoint/2010/main" val="3479492690"/>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cs typeface="Arial" panose="020B0604020202020204" pitchFamily="34" charset="0"/>
              </a:rPr>
              <a:t>Questions for Practice</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IN" dirty="0">
                <a:solidFill>
                  <a:srgbClr val="000000"/>
                </a:solidFill>
                <a:cs typeface="Arial" panose="020B0604020202020204" pitchFamily="34" charset="0"/>
              </a:rPr>
              <a:t>The national mean annual salary for a school administrator is $90,000 a year (Cincinnati Enquirer, April 7, 2012). A school official took a sample of 25 school administrators in the state of Ohio to learn about salaries in that state to see if they differed from the national average.</a:t>
            </a:r>
          </a:p>
          <a:p>
            <a:pPr marL="0" indent="0" algn="just">
              <a:buNone/>
            </a:pPr>
            <a:r>
              <a:rPr lang="en-IN" dirty="0">
                <a:solidFill>
                  <a:srgbClr val="000000"/>
                </a:solidFill>
                <a:cs typeface="Arial" panose="020B0604020202020204" pitchFamily="34" charset="0"/>
              </a:rPr>
              <a:t>a. Formulate hypotheses that can be used to determine whether the population mean annual administrator salary in Ohio differs from the national mean of $90,000.</a:t>
            </a:r>
          </a:p>
          <a:p>
            <a:pPr marL="0" indent="0" algn="just">
              <a:buNone/>
            </a:pPr>
            <a:r>
              <a:rPr lang="en-IN" dirty="0">
                <a:solidFill>
                  <a:srgbClr val="000000"/>
                </a:solidFill>
                <a:cs typeface="Arial" panose="020B0604020202020204" pitchFamily="34" charset="0"/>
              </a:rPr>
              <a:t>b. The sample data for 25 Ohio administrators is contained in the file named ADMINISTRATOR. What is the p-value for your hypothesis test in part (a)?</a:t>
            </a:r>
          </a:p>
          <a:p>
            <a:pPr marL="0" indent="0" algn="just">
              <a:buNone/>
            </a:pPr>
            <a:r>
              <a:rPr lang="en-IN" dirty="0">
                <a:solidFill>
                  <a:srgbClr val="000000"/>
                </a:solidFill>
                <a:cs typeface="Arial" panose="020B0604020202020204" pitchFamily="34" charset="0"/>
              </a:rPr>
              <a:t>c. At a = .05, can your null hypothesis be rejected? What is your conclusion?</a:t>
            </a:r>
          </a:p>
          <a:p>
            <a:pPr marL="0" indent="0" algn="just">
              <a:buNone/>
            </a:pPr>
            <a:r>
              <a:rPr lang="en-IN" dirty="0">
                <a:solidFill>
                  <a:srgbClr val="000000"/>
                </a:solidFill>
                <a:cs typeface="Arial" panose="020B0604020202020204" pitchFamily="34" charset="0"/>
              </a:rPr>
              <a:t>d. Repeat the preceding hypothesis test using the critical value approach.</a:t>
            </a:r>
            <a:endParaRPr lang="en-US" dirty="0">
              <a:solidFill>
                <a:srgbClr val="000000"/>
              </a:solidFill>
              <a:cs typeface="Arial" panose="020B0604020202020204" pitchFamily="34" charset="0"/>
            </a:endParaRPr>
          </a:p>
          <a:p>
            <a:pPr marL="0" indent="0" algn="just">
              <a:buNone/>
            </a:pPr>
            <a:endParaRPr lang="en-US" dirty="0">
              <a:solidFill>
                <a:srgbClr val="000000"/>
              </a:solidFill>
              <a:cs typeface="Arial" panose="020B0604020202020204" pitchFamily="34" charset="0"/>
            </a:endParaRPr>
          </a:p>
          <a:p>
            <a:pPr marL="0" indent="0" algn="just">
              <a:buNone/>
            </a:pPr>
            <a:endParaRPr lang="en-US" dirty="0">
              <a:solidFill>
                <a:srgbClr val="000000"/>
              </a:solidFill>
              <a:cs typeface="Arial" panose="020B0604020202020204" pitchFamily="34" charset="0"/>
            </a:endParaRPr>
          </a:p>
          <a:p>
            <a:pPr marL="514350" indent="-514350" algn="just">
              <a:buAutoNum type="arabicPeriod" startAt="4"/>
            </a:pPr>
            <a:endParaRPr lang="en-US" dirty="0">
              <a:solidFill>
                <a:srgbClr val="000000"/>
              </a:solidFill>
              <a:cs typeface="Arial" panose="020B0604020202020204" pitchFamily="34" charset="0"/>
            </a:endParaRPr>
          </a:p>
          <a:p>
            <a:pPr algn="just">
              <a:buFont typeface="Wingdings" panose="05000000000000000000" pitchFamily="2" charset="2"/>
              <a:buChar char="q"/>
            </a:pPr>
            <a:endParaRPr lang="en-US" dirty="0">
              <a:solidFill>
                <a:srgbClr val="000000"/>
              </a:solidFill>
              <a:cs typeface="Arial" panose="020B0604020202020204" pitchFamily="34" charset="0"/>
            </a:endParaRPr>
          </a:p>
          <a:p>
            <a:pPr algn="just"/>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69</a:t>
            </a:fld>
            <a:endParaRPr lang="en-US"/>
          </a:p>
        </p:txBody>
      </p:sp>
    </p:spTree>
    <p:extLst>
      <p:ext uri="{BB962C8B-B14F-4D97-AF65-F5344CB8AC3E}">
        <p14:creationId xmlns:p14="http://schemas.microsoft.com/office/powerpoint/2010/main" val="3428627527"/>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Null and Alternative Hypotheses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kern="0" dirty="0">
                <a:solidFill>
                  <a:srgbClr val="000000"/>
                </a:solidFill>
                <a:cs typeface="Arial" panose="020B0604020202020204" pitchFamily="34" charset="0"/>
              </a:rPr>
              <a:t>Alternative Hypothesis as a Research Hypothesis</a:t>
            </a:r>
          </a:p>
          <a:p>
            <a:pPr marL="0" indent="0">
              <a:buSzPct val="100000"/>
              <a:buNone/>
            </a:pPr>
            <a:r>
              <a:rPr lang="en-US" b="1" u="sng" dirty="0">
                <a:solidFill>
                  <a:srgbClr val="000000"/>
                </a:solidFill>
                <a:cs typeface="Arial" panose="020B0604020202020204" pitchFamily="34" charset="0"/>
              </a:rPr>
              <a:t>Example:</a:t>
            </a:r>
            <a:r>
              <a:rPr lang="en-US" dirty="0">
                <a:solidFill>
                  <a:srgbClr val="000000"/>
                </a:solidFill>
                <a:cs typeface="Arial" panose="020B0604020202020204" pitchFamily="34" charset="0"/>
              </a:rPr>
              <a:t>  </a:t>
            </a:r>
          </a:p>
          <a:p>
            <a:pPr marL="0" indent="0">
              <a:buSzPct val="100000"/>
              <a:buNone/>
            </a:pPr>
            <a:r>
              <a:rPr lang="en-US" dirty="0">
                <a:solidFill>
                  <a:srgbClr val="000000"/>
                </a:solidFill>
                <a:cs typeface="Arial" panose="020B0604020202020204" pitchFamily="34" charset="0"/>
              </a:rPr>
              <a:t>A new teaching method is developed that is believed to be better than the current method.</a:t>
            </a:r>
          </a:p>
          <a:p>
            <a:pPr lvl="1">
              <a:buSzPct val="100000"/>
              <a:buFont typeface="Wingdings" panose="05000000000000000000" pitchFamily="2" charset="2"/>
              <a:buChar char="ü"/>
            </a:pPr>
            <a:r>
              <a:rPr lang="en-US" dirty="0">
                <a:solidFill>
                  <a:srgbClr val="000000"/>
                </a:solidFill>
                <a:cs typeface="Arial" panose="020B0604020202020204" pitchFamily="34" charset="0"/>
              </a:rPr>
              <a:t>Alternative Hypothesis:  </a:t>
            </a:r>
          </a:p>
          <a:p>
            <a:pPr marL="1828800" lvl="4" indent="0">
              <a:buSzPct val="100000"/>
              <a:buNone/>
            </a:pPr>
            <a:r>
              <a:rPr lang="en-US" dirty="0">
                <a:solidFill>
                  <a:srgbClr val="000000"/>
                </a:solidFill>
                <a:cs typeface="Arial" panose="020B0604020202020204" pitchFamily="34" charset="0"/>
              </a:rPr>
              <a:t>The new teaching method is better. </a:t>
            </a:r>
          </a:p>
          <a:p>
            <a:pPr marL="1828800" lvl="4" indent="0">
              <a:buSzPct val="100000"/>
              <a:buNone/>
            </a:pPr>
            <a:endParaRPr lang="en-US" dirty="0">
              <a:solidFill>
                <a:srgbClr val="000000"/>
              </a:solidFill>
              <a:cs typeface="Arial" panose="020B0604020202020204" pitchFamily="34" charset="0"/>
            </a:endParaRPr>
          </a:p>
          <a:p>
            <a:pPr lvl="1">
              <a:buSzPct val="100000"/>
              <a:buFont typeface="Wingdings" panose="05000000000000000000" pitchFamily="2" charset="2"/>
              <a:buChar char="ü"/>
            </a:pPr>
            <a:r>
              <a:rPr lang="en-US" dirty="0">
                <a:solidFill>
                  <a:srgbClr val="000000"/>
                </a:solidFill>
                <a:cs typeface="Arial" panose="020B0604020202020204" pitchFamily="34" charset="0"/>
              </a:rPr>
              <a:t>Null Hypothesis:  </a:t>
            </a:r>
          </a:p>
          <a:p>
            <a:pPr marL="0" indent="0">
              <a:buSzPct val="100000"/>
              <a:buNone/>
            </a:pPr>
            <a:r>
              <a:rPr lang="en-US" dirty="0">
                <a:solidFill>
                  <a:srgbClr val="000000"/>
                </a:solidFill>
                <a:cs typeface="Arial" panose="020B0604020202020204" pitchFamily="34" charset="0"/>
              </a:rPr>
              <a:t>	       	The new method is no better than the old method.</a:t>
            </a:r>
          </a:p>
          <a:p>
            <a:pPr>
              <a:buSzPct val="100000"/>
            </a:pPr>
            <a:endParaRPr lang="en-US" dirty="0">
              <a:solidFill>
                <a:srgbClr val="000000"/>
              </a:solidFill>
              <a:cs typeface="Arial" panose="020B0604020202020204" pitchFamily="34" charset="0"/>
            </a:endParaRPr>
          </a:p>
          <a:p>
            <a:pPr marL="0" indent="0">
              <a:buSzPct val="100000"/>
              <a:buNone/>
            </a:pPr>
            <a:endParaRPr lang="en-US" dirty="0">
              <a:solidFill>
                <a:srgbClr val="000000"/>
              </a:solidFill>
              <a:cs typeface="Arial" panose="020B0604020202020204" pitchFamily="34" charset="0"/>
            </a:endParaRPr>
          </a:p>
          <a:p>
            <a:endParaRPr lang="en-US" kern="0"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7</a:t>
            </a:fld>
            <a:endParaRPr lang="en-US"/>
          </a:p>
        </p:txBody>
      </p:sp>
    </p:spTree>
    <p:extLst>
      <p:ext uri="{BB962C8B-B14F-4D97-AF65-F5344CB8AC3E}">
        <p14:creationId xmlns:p14="http://schemas.microsoft.com/office/powerpoint/2010/main" val="1843854250"/>
      </p:ext>
    </p:extLst>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23024" y="549628"/>
            <a:ext cx="10337562" cy="684441"/>
          </a:xfrm>
          <a:noFill/>
          <a:ln/>
        </p:spPr>
        <p:txBody>
          <a:bodyPr/>
          <a:lstStyle/>
          <a:p>
            <a:r>
              <a:rPr lang="en-US" dirty="0"/>
              <a:t>End of Chapter 9</a:t>
            </a:r>
          </a:p>
        </p:txBody>
      </p:sp>
      <p:sp>
        <p:nvSpPr>
          <p:cNvPr id="32771" name="AutoShape 3"/>
          <p:cNvSpPr>
            <a:spLocks noChangeArrowheads="1"/>
          </p:cNvSpPr>
          <p:nvPr/>
        </p:nvSpPr>
        <p:spPr bwMode="auto">
          <a:xfrm>
            <a:off x="5050541" y="3095626"/>
            <a:ext cx="1819816" cy="1611313"/>
          </a:xfrm>
          <a:prstGeom prst="roundRect">
            <a:avLst>
              <a:gd name="adj" fmla="val 12065"/>
            </a:avLst>
          </a:prstGeom>
          <a:noFill/>
          <a:ln w="50800">
            <a:solidFill>
              <a:srgbClr val="000000"/>
            </a:solidFill>
            <a:round/>
            <a:headEnd/>
            <a:tailEnd/>
          </a:ln>
          <a:effectLst>
            <a:outerShdw dist="35921" dir="2700000" algn="ctr" rotWithShape="0">
              <a:srgbClr val="000000"/>
            </a:outerShdw>
          </a:effectLst>
        </p:spPr>
        <p:txBody>
          <a:bodyPr wrap="none" anchor="ctr"/>
          <a:lstStyle/>
          <a:p>
            <a:endParaRPr lang="en-US"/>
          </a:p>
        </p:txBody>
      </p:sp>
      <p:sp>
        <p:nvSpPr>
          <p:cNvPr id="2" name="Slide Number Placeholder 1"/>
          <p:cNvSpPr>
            <a:spLocks noGrp="1"/>
          </p:cNvSpPr>
          <p:nvPr>
            <p:ph type="sldNum" sz="quarter" idx="12"/>
          </p:nvPr>
        </p:nvSpPr>
        <p:spPr/>
        <p:txBody>
          <a:bodyPr/>
          <a:lstStyle/>
          <a:p>
            <a:fld id="{949EBC64-41CB-41B8-B6DF-9B1367312BD4}" type="slidenum">
              <a:rPr lang="en-US" smtClean="0"/>
              <a:t>70</a:t>
            </a:fld>
            <a:endParaRPr lang="en-US"/>
          </a:p>
        </p:txBody>
      </p:sp>
      <p:sp>
        <p:nvSpPr>
          <p:cNvPr id="6" name="Freeform 8"/>
          <p:cNvSpPr>
            <a:spLocks/>
          </p:cNvSpPr>
          <p:nvPr/>
        </p:nvSpPr>
        <p:spPr bwMode="auto">
          <a:xfrm>
            <a:off x="5366226" y="2073507"/>
            <a:ext cx="1681163"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solidFill>
            <a:schemeClr val="accent1">
              <a:lumMod val="40000"/>
              <a:lumOff val="60000"/>
            </a:schemeClr>
          </a:solidFill>
          <a:ln w="12700" cap="rnd"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solidFill>
                <a:srgbClr val="B43D18"/>
              </a:solidFill>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Null and Alternative Hypotheses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kern="0" dirty="0">
                <a:solidFill>
                  <a:srgbClr val="000000"/>
                </a:solidFill>
                <a:cs typeface="Arial" panose="020B0604020202020204" pitchFamily="34" charset="0"/>
              </a:rPr>
              <a:t>Alternative Hypothesis as a Research Hypothesis</a:t>
            </a:r>
          </a:p>
          <a:p>
            <a:pPr marL="0" indent="0">
              <a:buSzPct val="100000"/>
              <a:buNone/>
            </a:pPr>
            <a:r>
              <a:rPr lang="en-US" b="1" u="sng" dirty="0">
                <a:solidFill>
                  <a:srgbClr val="000000"/>
                </a:solidFill>
                <a:cs typeface="Arial" panose="020B0604020202020204" pitchFamily="34" charset="0"/>
              </a:rPr>
              <a:t>Example:</a:t>
            </a:r>
            <a:r>
              <a:rPr lang="en-US" dirty="0">
                <a:solidFill>
                  <a:srgbClr val="000000"/>
                </a:solidFill>
                <a:cs typeface="Arial" panose="020B0604020202020204" pitchFamily="34" charset="0"/>
              </a:rPr>
              <a:t>  </a:t>
            </a:r>
          </a:p>
          <a:p>
            <a:pPr marL="0" indent="0">
              <a:buSzPct val="125000"/>
              <a:buNone/>
            </a:pPr>
            <a:r>
              <a:rPr lang="en-US" dirty="0">
                <a:solidFill>
                  <a:srgbClr val="000000"/>
                </a:solidFill>
                <a:cs typeface="Arial" panose="020B0604020202020204" pitchFamily="34" charset="0"/>
              </a:rPr>
              <a:t>A new sales force bonus plan is developed in an attempt to increase sales.</a:t>
            </a:r>
          </a:p>
          <a:p>
            <a:pPr lvl="1">
              <a:buSzPct val="100000"/>
              <a:buFont typeface="Wingdings" panose="05000000000000000000" pitchFamily="2" charset="2"/>
              <a:buChar char="ü"/>
            </a:pPr>
            <a:r>
              <a:rPr lang="en-US" dirty="0">
                <a:solidFill>
                  <a:srgbClr val="000000"/>
                </a:solidFill>
                <a:cs typeface="Arial" panose="020B0604020202020204" pitchFamily="34" charset="0"/>
              </a:rPr>
              <a:t>Alternative Hypothesis:  </a:t>
            </a:r>
          </a:p>
          <a:p>
            <a:pPr marL="1371600" lvl="3" indent="0">
              <a:buSzPct val="100000"/>
              <a:buNone/>
            </a:pPr>
            <a:r>
              <a:rPr lang="en-US" dirty="0">
                <a:solidFill>
                  <a:srgbClr val="000000"/>
                </a:solidFill>
                <a:cs typeface="Arial" panose="020B0604020202020204" pitchFamily="34" charset="0"/>
              </a:rPr>
              <a:t>The new bonus plan increases sales. </a:t>
            </a:r>
          </a:p>
          <a:p>
            <a:pPr marL="1371600" lvl="3" indent="0">
              <a:buSzPct val="100000"/>
              <a:buNone/>
            </a:pPr>
            <a:endParaRPr lang="en-US" dirty="0">
              <a:solidFill>
                <a:srgbClr val="000000"/>
              </a:solidFill>
              <a:cs typeface="Arial" panose="020B0604020202020204" pitchFamily="34" charset="0"/>
            </a:endParaRPr>
          </a:p>
          <a:p>
            <a:pPr lvl="1">
              <a:buSzPct val="100000"/>
              <a:buFont typeface="Wingdings" panose="05000000000000000000" pitchFamily="2" charset="2"/>
              <a:buChar char="ü"/>
            </a:pPr>
            <a:r>
              <a:rPr lang="en-US" dirty="0">
                <a:solidFill>
                  <a:srgbClr val="000000"/>
                </a:solidFill>
                <a:cs typeface="Arial" panose="020B0604020202020204" pitchFamily="34" charset="0"/>
              </a:rPr>
              <a:t>Null Hypothesis:  </a:t>
            </a:r>
          </a:p>
          <a:p>
            <a:pPr marL="0" indent="0">
              <a:buSzPct val="125000"/>
              <a:buNone/>
            </a:pPr>
            <a:r>
              <a:rPr lang="en-US" dirty="0">
                <a:solidFill>
                  <a:srgbClr val="000000"/>
                </a:solidFill>
                <a:cs typeface="Arial" panose="020B0604020202020204" pitchFamily="34" charset="0"/>
              </a:rPr>
              <a:t>	      The new bonus plan does not increase sales.</a:t>
            </a:r>
          </a:p>
          <a:p>
            <a:pPr marL="1371600" lvl="3" indent="0">
              <a:buSzPct val="100000"/>
              <a:buNone/>
            </a:pPr>
            <a:endParaRPr lang="en-US" dirty="0">
              <a:solidFill>
                <a:srgbClr val="000000"/>
              </a:solidFill>
              <a:cs typeface="Arial" panose="020B0604020202020204" pitchFamily="34" charset="0"/>
            </a:endParaRPr>
          </a:p>
          <a:p>
            <a:pPr marL="0" indent="0">
              <a:buSzPct val="125000"/>
              <a:buNone/>
            </a:pPr>
            <a:endParaRPr lang="en-US" dirty="0">
              <a:solidFill>
                <a:srgbClr val="000000"/>
              </a:solidFill>
              <a:cs typeface="Arial" panose="020B0604020202020204" pitchFamily="34" charset="0"/>
            </a:endParaRPr>
          </a:p>
          <a:p>
            <a:endParaRPr lang="en-US" kern="0"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8</a:t>
            </a:fld>
            <a:endParaRPr lang="en-US"/>
          </a:p>
        </p:txBody>
      </p:sp>
    </p:spTree>
    <p:extLst>
      <p:ext uri="{BB962C8B-B14F-4D97-AF65-F5344CB8AC3E}">
        <p14:creationId xmlns:p14="http://schemas.microsoft.com/office/powerpoint/2010/main" val="151625435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Developing Null and Alternative Hypotheses</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kern="0" dirty="0">
                <a:solidFill>
                  <a:srgbClr val="000000"/>
                </a:solidFill>
                <a:cs typeface="Arial" panose="020B0604020202020204" pitchFamily="34" charset="0"/>
              </a:rPr>
              <a:t>Alternative Hypothesis as a Research Hypothesis</a:t>
            </a:r>
          </a:p>
          <a:p>
            <a:pPr marL="0" indent="0">
              <a:buSzPct val="100000"/>
              <a:buNone/>
            </a:pPr>
            <a:r>
              <a:rPr lang="en-US" b="1" u="sng" dirty="0">
                <a:solidFill>
                  <a:srgbClr val="000000"/>
                </a:solidFill>
                <a:cs typeface="Arial" panose="020B0604020202020204" pitchFamily="34" charset="0"/>
              </a:rPr>
              <a:t>Example:</a:t>
            </a:r>
            <a:r>
              <a:rPr lang="en-US" dirty="0">
                <a:solidFill>
                  <a:srgbClr val="000000"/>
                </a:solidFill>
                <a:cs typeface="Arial" panose="020B0604020202020204" pitchFamily="34" charset="0"/>
              </a:rPr>
              <a:t>  </a:t>
            </a:r>
          </a:p>
          <a:p>
            <a:pPr marL="0" indent="0">
              <a:buSzPct val="100000"/>
              <a:buNone/>
            </a:pPr>
            <a:r>
              <a:rPr lang="en-US" dirty="0">
                <a:solidFill>
                  <a:srgbClr val="000000"/>
                </a:solidFill>
                <a:cs typeface="Arial" panose="020B0604020202020204" pitchFamily="34" charset="0"/>
              </a:rPr>
              <a:t>A new drug is developed with the goal of lowering blood pressure more than the existing drug.</a:t>
            </a:r>
          </a:p>
          <a:p>
            <a:pPr lvl="1">
              <a:buSzPct val="100000"/>
              <a:buFont typeface="Wingdings" panose="05000000000000000000" pitchFamily="2" charset="2"/>
              <a:buChar char="ü"/>
            </a:pPr>
            <a:r>
              <a:rPr lang="en-US" dirty="0">
                <a:solidFill>
                  <a:srgbClr val="000000"/>
                </a:solidFill>
                <a:cs typeface="Arial" panose="020B0604020202020204" pitchFamily="34" charset="0"/>
              </a:rPr>
              <a:t>Alternative Hypothesis:  </a:t>
            </a:r>
          </a:p>
          <a:p>
            <a:pPr marL="457200" lvl="1" indent="0">
              <a:buSzPct val="100000"/>
              <a:buNone/>
            </a:pPr>
            <a:r>
              <a:rPr lang="en-US" dirty="0">
                <a:solidFill>
                  <a:srgbClr val="000000"/>
                </a:solidFill>
                <a:cs typeface="Arial" panose="020B0604020202020204" pitchFamily="34" charset="0"/>
              </a:rPr>
              <a:t>		The new drug lowers blood pressure more than the 		            		existing drug. </a:t>
            </a:r>
          </a:p>
          <a:p>
            <a:pPr marL="457200" lvl="1" indent="0">
              <a:buSzPct val="100000"/>
              <a:buNone/>
            </a:pPr>
            <a:endParaRPr lang="en-US" dirty="0">
              <a:solidFill>
                <a:srgbClr val="000000"/>
              </a:solidFill>
              <a:cs typeface="Arial" panose="020B0604020202020204" pitchFamily="34" charset="0"/>
            </a:endParaRPr>
          </a:p>
          <a:p>
            <a:pPr lvl="1">
              <a:buSzPct val="100000"/>
              <a:buFont typeface="Wingdings" panose="05000000000000000000" pitchFamily="2" charset="2"/>
              <a:buChar char="ü"/>
            </a:pPr>
            <a:r>
              <a:rPr lang="en-US" dirty="0">
                <a:solidFill>
                  <a:srgbClr val="000000"/>
                </a:solidFill>
                <a:cs typeface="Arial" panose="020B0604020202020204" pitchFamily="34" charset="0"/>
              </a:rPr>
              <a:t>Null Hypothesis: </a:t>
            </a:r>
          </a:p>
          <a:p>
            <a:pPr marL="1371600" lvl="3" indent="0">
              <a:buSzPct val="100000"/>
              <a:buNone/>
            </a:pPr>
            <a:r>
              <a:rPr lang="en-US" dirty="0">
                <a:solidFill>
                  <a:srgbClr val="000000"/>
                </a:solidFill>
                <a:cs typeface="Arial" panose="020B0604020202020204" pitchFamily="34" charset="0"/>
              </a:rPr>
              <a:t>	The new drug does not lower blood pressure more than 	the existing drug.</a:t>
            </a:r>
          </a:p>
          <a:p>
            <a:pPr marL="457200" lvl="1" indent="0">
              <a:buSzPct val="100000"/>
              <a:buNone/>
            </a:pPr>
            <a:endParaRPr lang="en-US" dirty="0">
              <a:solidFill>
                <a:srgbClr val="000000"/>
              </a:solidFill>
              <a:cs typeface="Arial" panose="020B0604020202020204" pitchFamily="34" charset="0"/>
            </a:endParaRPr>
          </a:p>
          <a:p>
            <a:pPr marL="0" indent="0">
              <a:buSzPct val="100000"/>
              <a:buNone/>
            </a:pPr>
            <a:endParaRPr lang="en-US" dirty="0">
              <a:solidFill>
                <a:srgbClr val="000000"/>
              </a:solidFill>
              <a:cs typeface="Arial" panose="020B0604020202020204" pitchFamily="34" charset="0"/>
            </a:endParaRPr>
          </a:p>
          <a:p>
            <a:endParaRPr lang="en-US" kern="0" dirty="0">
              <a:solidFill>
                <a:srgbClr val="000000"/>
              </a:solidFill>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949EBC64-41CB-41B8-B6DF-9B1367312BD4}" type="slidenum">
              <a:rPr lang="en-US" smtClean="0"/>
              <a:t>9</a:t>
            </a:fld>
            <a:endParaRPr lang="en-US"/>
          </a:p>
        </p:txBody>
      </p:sp>
    </p:spTree>
    <p:extLst>
      <p:ext uri="{BB962C8B-B14F-4D97-AF65-F5344CB8AC3E}">
        <p14:creationId xmlns:p14="http://schemas.microsoft.com/office/powerpoint/2010/main" val="3282280649"/>
      </p:ext>
    </p:extLst>
  </p:cSld>
  <p:clrMapOvr>
    <a:masterClrMapping/>
  </p:clrMapOvr>
  <p:transition>
    <p:zoom/>
  </p:transition>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foltz\Documents\My Adobe Presentations\SBE13ch08\data\asimages\{4AC3EE5E-65AB-4693-AC8A-E2E45829A104}_2.png&quot;/&gt;&lt;left val=&quot;55&quot;/&gt;&lt;top val=&quot;42&quot;/&gt;&lt;width val=&quot;827&quot;/&gt;&lt;height val=&quot;102&quot;/&gt;&lt;hasText val=&quot;1&quot;/&gt;&lt;/Image&gt;&lt;/ThreeDShapeInfo&gt;"/>
  <p:tag name="PRESENTER_SHAPETEXTINFO" val="&lt;ShapeTextInfo&gt;&lt;TableIndex row=&quot;-1&quot; col=&quot;-1&quot;&gt;&lt;linesCount val=&quot;2&quot;/&gt;&lt;lineCharCount val=&quot;10&quot;/&gt;&lt;lineCharCount val=&quot;19&quot;/&gt;&lt;/TableIndex&gt;&lt;/ShapeTextInfo&gt;"/>
</p:tagLst>
</file>

<file path=ppt/theme/theme1.xml><?xml version="1.0" encoding="utf-8"?>
<a:theme xmlns:a="http://schemas.openxmlformats.org/drawingml/2006/main" name="SBE13ch01_N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SBE13ch01_New</Template>
  <TotalTime>0</TotalTime>
  <Pages>29</Pages>
  <Words>4918</Words>
  <Application>Microsoft Office PowerPoint</Application>
  <PresentationFormat>Custom</PresentationFormat>
  <Paragraphs>651</Paragraphs>
  <Slides>70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Wingdings</vt:lpstr>
      <vt:lpstr>MS Reference Serif</vt:lpstr>
      <vt:lpstr>Symbol</vt:lpstr>
      <vt:lpstr>Calibri</vt:lpstr>
      <vt:lpstr>Calibri Light</vt:lpstr>
      <vt:lpstr>Book Antiqua</vt:lpstr>
      <vt:lpstr>Cambria Math</vt:lpstr>
      <vt:lpstr>Arial</vt:lpstr>
      <vt:lpstr>SBE13ch01_New</vt:lpstr>
      <vt:lpstr>PowerPoint Presentation</vt:lpstr>
      <vt:lpstr>Contents</vt:lpstr>
      <vt:lpstr>Hypothesis Testing</vt:lpstr>
      <vt:lpstr>Definition: Null and Alternative Hypotheses</vt:lpstr>
      <vt:lpstr>Developing Null and Alternative Hypotheses</vt:lpstr>
      <vt:lpstr>Developing Null and Alternative Hypotheses</vt:lpstr>
      <vt:lpstr>Developing Null and Alternative Hypotheses</vt:lpstr>
      <vt:lpstr>Developing Null and Alternative Hypotheses</vt:lpstr>
      <vt:lpstr>Developing Null and Alternative Hypotheses</vt:lpstr>
      <vt:lpstr>Developing Null and Alternative Hypotheses</vt:lpstr>
      <vt:lpstr>Developing Null and Alternative Hypotheses</vt:lpstr>
      <vt:lpstr>Summary of Forms for Null and Alternative Hypotheses about a Population Mean</vt:lpstr>
      <vt:lpstr>Null and Alternative Hypotheses</vt:lpstr>
      <vt:lpstr>Null and Alternative Hypotheses</vt:lpstr>
      <vt:lpstr>Question for Practice: Null and Alternative Hypotheses</vt:lpstr>
      <vt:lpstr>Question for Practice: Null and Alternative Hypotheses</vt:lpstr>
      <vt:lpstr>Question for Practice: Null and Alternative Hypotheses</vt:lpstr>
      <vt:lpstr>Type I and Type II Errors</vt:lpstr>
      <vt:lpstr>Rejection and Nonrejection Regions</vt:lpstr>
      <vt:lpstr>Type I and Type II Errors</vt:lpstr>
      <vt:lpstr>Type I Error</vt:lpstr>
      <vt:lpstr>Type II Error</vt:lpstr>
      <vt:lpstr>Tails of a Test</vt:lpstr>
      <vt:lpstr>A Two-Tailed Test</vt:lpstr>
      <vt:lpstr>A Two-Tailed Test</vt:lpstr>
      <vt:lpstr>A Two-Tailed Test</vt:lpstr>
      <vt:lpstr>A Left-Tailed Test</vt:lpstr>
      <vt:lpstr>A Left-Tailed Test</vt:lpstr>
      <vt:lpstr>A Left-Tailed Test</vt:lpstr>
      <vt:lpstr>A Right-Tailed Test</vt:lpstr>
      <vt:lpstr>A Right-Tailed Test</vt:lpstr>
      <vt:lpstr>A Right-Tailed Test</vt:lpstr>
      <vt:lpstr>Summary: Signs in H0 and Ha and Tails of a Test</vt:lpstr>
      <vt:lpstr>Steps of Hypothesis Testing</vt:lpstr>
      <vt:lpstr>Steps of Hypothesis Testing</vt:lpstr>
      <vt:lpstr>p-Value Approach to One-Tailed Hypothesis Testing</vt:lpstr>
      <vt:lpstr>Suggested Guidelines for Interpreting p-Values</vt:lpstr>
      <vt:lpstr>Critical Value Approach to One-Tailed Hypothesis Testing</vt:lpstr>
      <vt:lpstr>Lower-Tailed Test About a Population Mean:  s  Known</vt:lpstr>
      <vt:lpstr>One-Tailed Tests About a Population Mean:  s  Known</vt:lpstr>
      <vt:lpstr>One-Tailed Tests About a Population Mean:  s  Known</vt:lpstr>
      <vt:lpstr>Critical Value Approach to One-Tailed Hypothesis Testing</vt:lpstr>
      <vt:lpstr>One-Tailed Tests About a Population Mean:  s  Known</vt:lpstr>
      <vt:lpstr>Lower-Tailed Test About a Population Mean:  s  Known</vt:lpstr>
      <vt:lpstr>p-Value Approach to Two-Tailed Hypothesis Testing</vt:lpstr>
      <vt:lpstr>Critical Value Approach to Two-Tailed Hypothesis Testing</vt:lpstr>
      <vt:lpstr>Two-Tailed Tests About a Population Mean: s  Known</vt:lpstr>
      <vt:lpstr>Two-Tailed Tests About a Population Mean:  s  Known</vt:lpstr>
      <vt:lpstr>Two-Tailed Tests About a Population Mean:  s  Known</vt:lpstr>
      <vt:lpstr>Two-Tailed Tests About a Population Mean:  s  Known</vt:lpstr>
      <vt:lpstr>Two-Tailed Tests About a Population Mean:  s  Known</vt:lpstr>
      <vt:lpstr>Two-Tailed Tests About a Population Mean:  s  Known</vt:lpstr>
      <vt:lpstr>Two-Tailed Tests About a Population Mean:  s  Known</vt:lpstr>
      <vt:lpstr>Tests About a Population Mean:  s  Unknown</vt:lpstr>
      <vt:lpstr>Tests About a Population Mean:  s  Unknown</vt:lpstr>
      <vt:lpstr>p -Values and the t Distribution </vt:lpstr>
      <vt:lpstr>p -Values and the t Distribution </vt:lpstr>
      <vt:lpstr>One-Tailed Test About a Population Mean:  s  Unknown</vt:lpstr>
      <vt:lpstr>One-Tailed Test About a Population Mean:  s  Unknown</vt:lpstr>
      <vt:lpstr>One-Tailed Test About a Population Mean:  s  Unknown</vt:lpstr>
      <vt:lpstr>A Summary of Forms for Null and Alternative Hypotheses About a Population Proportion</vt:lpstr>
      <vt:lpstr>Tests About a Population Proportion</vt:lpstr>
      <vt:lpstr>Tests About a Population Proportion</vt:lpstr>
      <vt:lpstr>Tests About a Population Proportion</vt:lpstr>
      <vt:lpstr>Tests About a Population Proportion</vt:lpstr>
      <vt:lpstr>Tests About a Population Proportion</vt:lpstr>
      <vt:lpstr>Tests About a Population Proportion</vt:lpstr>
      <vt:lpstr>Questions for Practice</vt:lpstr>
      <vt:lpstr>Questions for Practice</vt:lpstr>
      <vt:lpstr>End of Chapter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2021-04-16T07:21:41Z</dcterms:created>
  <dcterms:modified xsi:type="dcterms:W3CDTF">2021-12-01T06:50:54Z</dcterms:modified>
</cp:coreProperties>
</file>