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42"/>
  </p:notesMasterIdLst>
  <p:sldIdLst>
    <p:sldId id="485" r:id="rId2"/>
    <p:sldId id="489" r:id="rId3"/>
    <p:sldId id="490" r:id="rId4"/>
    <p:sldId id="491" r:id="rId5"/>
    <p:sldId id="492" r:id="rId6"/>
    <p:sldId id="494" r:id="rId7"/>
    <p:sldId id="495" r:id="rId8"/>
    <p:sldId id="496" r:id="rId9"/>
    <p:sldId id="538" r:id="rId10"/>
    <p:sldId id="534" r:id="rId11"/>
    <p:sldId id="497" r:id="rId12"/>
    <p:sldId id="499" r:id="rId13"/>
    <p:sldId id="500" r:id="rId14"/>
    <p:sldId id="502" r:id="rId15"/>
    <p:sldId id="501" r:id="rId16"/>
    <p:sldId id="503" r:id="rId17"/>
    <p:sldId id="504" r:id="rId18"/>
    <p:sldId id="505" r:id="rId19"/>
    <p:sldId id="506" r:id="rId20"/>
    <p:sldId id="507" r:id="rId21"/>
    <p:sldId id="508" r:id="rId22"/>
    <p:sldId id="510" r:id="rId23"/>
    <p:sldId id="511" r:id="rId24"/>
    <p:sldId id="512" r:id="rId25"/>
    <p:sldId id="515" r:id="rId26"/>
    <p:sldId id="513" r:id="rId27"/>
    <p:sldId id="516" r:id="rId28"/>
    <p:sldId id="517" r:id="rId29"/>
    <p:sldId id="520" r:id="rId30"/>
    <p:sldId id="518" r:id="rId31"/>
    <p:sldId id="521" r:id="rId32"/>
    <p:sldId id="522" r:id="rId33"/>
    <p:sldId id="523" r:id="rId34"/>
    <p:sldId id="524" r:id="rId35"/>
    <p:sldId id="525" r:id="rId36"/>
    <p:sldId id="539" r:id="rId37"/>
    <p:sldId id="536" r:id="rId38"/>
    <p:sldId id="535" r:id="rId39"/>
    <p:sldId id="526" r:id="rId40"/>
    <p:sldId id="527" r:id="rId4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2AE"/>
    <a:srgbClr val="E9E8F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r">
              <a:defRPr sz="1300"/>
            </a:lvl1pPr>
          </a:lstStyle>
          <a:p>
            <a:fld id="{B92D665A-A7C4-49FA-BB6B-826F1D4E7F76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47" tIns="48324" rIns="96647" bIns="483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47" tIns="48324" rIns="96647" bIns="483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r">
              <a:defRPr sz="1300"/>
            </a:lvl1pPr>
          </a:lstStyle>
          <a:p>
            <a:fld id="{5D8B33FC-B199-41BE-995C-DE4EB29CBD3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B33FC-B199-41BE-995C-DE4EB29CBD3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546C3-F135-49C2-ABF5-782D19287C10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52400" y="152400"/>
            <a:ext cx="8839200" cy="6553200"/>
          </a:xfrm>
          <a:prstGeom prst="roundRect">
            <a:avLst>
              <a:gd name="adj" fmla="val 3984"/>
            </a:avLst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2886670"/>
            <a:ext cx="8839200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Linked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Insertion at End of linked list (Appending node)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685800"/>
            <a:ext cx="8610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i="1" dirty="0" smtClean="0"/>
              <a:t>Append node in a Linked List: </a:t>
            </a:r>
            <a:r>
              <a:rPr lang="en-US" i="1" dirty="0" smtClean="0"/>
              <a:t>Below</a:t>
            </a:r>
            <a:r>
              <a:rPr lang="en-US" dirty="0" smtClean="0"/>
              <a:t> function adds the node at the end of linked list. </a:t>
            </a:r>
            <a:r>
              <a:rPr lang="en-US" b="1" dirty="0" err="1" smtClean="0">
                <a:solidFill>
                  <a:srgbClr val="FF0000"/>
                </a:solidFill>
              </a:rPr>
              <a:t>New_Node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is the node to be appended and Temp is temporary pointer. START is the pointer pointing to starting of list and info is the information of node.   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i="1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2133600"/>
            <a:ext cx="8534400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i="1" dirty="0" smtClean="0"/>
              <a:t>Algorithm </a:t>
            </a:r>
            <a:r>
              <a:rPr lang="en-US" b="1" i="1" dirty="0" err="1" smtClean="0"/>
              <a:t>Append_List</a:t>
            </a:r>
            <a:r>
              <a:rPr lang="en-US" b="1" i="1" dirty="0" smtClean="0"/>
              <a:t>(START, info)</a:t>
            </a:r>
            <a:r>
              <a:rPr lang="en-US" b="1" dirty="0" smtClean="0"/>
              <a:t> 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Node* </a:t>
            </a:r>
            <a:r>
              <a:rPr lang="en-US" b="1" dirty="0" err="1" smtClean="0"/>
              <a:t>New_Node</a:t>
            </a:r>
            <a:r>
              <a:rPr lang="en-US" b="1" dirty="0" smtClean="0"/>
              <a:t>, *Temp </a:t>
            </a:r>
          </a:p>
          <a:p>
            <a:pPr marL="342900" indent="-342900">
              <a:buAutoNum type="arabicPeriod"/>
            </a:pPr>
            <a:r>
              <a:rPr lang="en-US" b="1" dirty="0" err="1" smtClean="0"/>
              <a:t>New_Node</a:t>
            </a:r>
            <a:r>
              <a:rPr lang="en-US" b="1" dirty="0" smtClean="0"/>
              <a:t> = Allocate memory   </a:t>
            </a:r>
            <a:r>
              <a:rPr lang="en-US" b="1" dirty="0" smtClean="0">
                <a:solidFill>
                  <a:srgbClr val="FF0000"/>
                </a:solidFill>
              </a:rPr>
              <a:t>\\allocate memory for new node</a:t>
            </a:r>
          </a:p>
          <a:p>
            <a:pPr marL="342900" indent="-342900">
              <a:buAutoNum type="arabicPeriod"/>
            </a:pPr>
            <a:r>
              <a:rPr lang="en-US" b="1" dirty="0" err="1" smtClean="0"/>
              <a:t>New_Node</a:t>
            </a:r>
            <a:r>
              <a:rPr lang="en-US" b="1" dirty="0" smtClean="0"/>
              <a:t> -&gt; INFO =info     </a:t>
            </a:r>
            <a:r>
              <a:rPr lang="en-US" b="1" dirty="0" smtClean="0">
                <a:solidFill>
                  <a:srgbClr val="FF0000"/>
                </a:solidFill>
              </a:rPr>
              <a:t>\\put info in INFO field of new node</a:t>
            </a:r>
          </a:p>
          <a:p>
            <a:pPr marL="342900" indent="-342900">
              <a:buAutoNum type="arabicPeriod"/>
            </a:pPr>
            <a:r>
              <a:rPr lang="en-US" b="1" dirty="0" err="1" smtClean="0"/>
              <a:t>New_Node</a:t>
            </a:r>
            <a:r>
              <a:rPr lang="en-US" b="1" dirty="0" smtClean="0"/>
              <a:t> -&gt; NEXT = </a:t>
            </a:r>
            <a:r>
              <a:rPr lang="en-US" b="1" i="1" dirty="0" smtClean="0"/>
              <a:t>NULL   </a:t>
            </a:r>
            <a:r>
              <a:rPr lang="en-US" b="1" i="1" dirty="0" smtClean="0">
                <a:solidFill>
                  <a:srgbClr val="FF0000"/>
                </a:solidFill>
              </a:rPr>
              <a:t>\\</a:t>
            </a:r>
            <a:r>
              <a:rPr lang="en-US" b="1" dirty="0" smtClean="0">
                <a:solidFill>
                  <a:srgbClr val="FF0000"/>
                </a:solidFill>
              </a:rPr>
              <a:t>make it last node by keeping NULL in NEXT field 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If (START == </a:t>
            </a:r>
            <a:r>
              <a:rPr lang="en-US" b="1" i="1" dirty="0" smtClean="0"/>
              <a:t>NULL</a:t>
            </a:r>
            <a:r>
              <a:rPr lang="en-US" b="1" dirty="0" smtClean="0"/>
              <a:t>) 	</a:t>
            </a:r>
            <a:r>
              <a:rPr lang="en-US" b="1" dirty="0" smtClean="0">
                <a:solidFill>
                  <a:srgbClr val="FF0000"/>
                </a:solidFill>
              </a:rPr>
              <a:t>\\  if there is no node in list then make new node START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	START = </a:t>
            </a:r>
            <a:r>
              <a:rPr lang="en-US" b="1" dirty="0" err="1" smtClean="0"/>
              <a:t>New_Node</a:t>
            </a:r>
            <a:r>
              <a:rPr lang="en-US" b="1" dirty="0" smtClean="0"/>
              <a:t>              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Else 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	Temp = START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	While (Temp -&gt; NEXT != </a:t>
            </a:r>
            <a:r>
              <a:rPr lang="en-US" b="1" i="1" dirty="0" smtClean="0"/>
              <a:t>NULL</a:t>
            </a:r>
            <a:r>
              <a:rPr lang="en-US" b="1" dirty="0" smtClean="0"/>
              <a:t>)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		Temp = Temp -&gt;NEXT 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	Temp -&gt; NEXT = </a:t>
            </a:r>
            <a:r>
              <a:rPr lang="en-US" b="1" dirty="0" err="1" smtClean="0"/>
              <a:t>New_Node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Insertion at given location of linked list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685800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/>
              <a:t>This algorithm adds at the specified location of linked list. </a:t>
            </a:r>
            <a:r>
              <a:rPr lang="en-US" sz="1600" b="1" dirty="0" smtClean="0">
                <a:solidFill>
                  <a:srgbClr val="FF0000"/>
                </a:solidFill>
              </a:rPr>
              <a:t>Temp</a:t>
            </a:r>
            <a:r>
              <a:rPr lang="en-US" sz="1600" b="1" dirty="0" smtClean="0"/>
              <a:t> </a:t>
            </a:r>
            <a:r>
              <a:rPr lang="en-US" sz="1600" dirty="0" smtClean="0"/>
              <a:t>is temporary pointer and </a:t>
            </a:r>
            <a:r>
              <a:rPr lang="en-US" sz="1600" b="1" dirty="0" err="1" smtClean="0">
                <a:solidFill>
                  <a:srgbClr val="FF0000"/>
                </a:solidFill>
              </a:rPr>
              <a:t>New_Node</a:t>
            </a:r>
            <a:r>
              <a:rPr lang="en-US" sz="1600" dirty="0" smtClean="0"/>
              <a:t> is the pointer to the node to be inserted. </a:t>
            </a:r>
            <a:r>
              <a:rPr lang="en-US" sz="1600" b="1" dirty="0" smtClean="0">
                <a:solidFill>
                  <a:srgbClr val="FF0000"/>
                </a:solidFill>
              </a:rPr>
              <a:t>START</a:t>
            </a:r>
            <a:r>
              <a:rPr lang="en-US" sz="1600" dirty="0" smtClean="0"/>
              <a:t> is the pointer pointing to starting of list and </a:t>
            </a:r>
            <a:r>
              <a:rPr lang="en-US" sz="1600" b="1" dirty="0" smtClean="0">
                <a:solidFill>
                  <a:srgbClr val="FF0000"/>
                </a:solidFill>
              </a:rPr>
              <a:t>info</a:t>
            </a:r>
            <a:r>
              <a:rPr lang="en-US" sz="1600" dirty="0" smtClean="0"/>
              <a:t> is the information of node. </a:t>
            </a:r>
            <a:r>
              <a:rPr lang="en-US" sz="1600" b="1" dirty="0" smtClean="0">
                <a:solidFill>
                  <a:srgbClr val="FF0000"/>
                </a:solidFill>
              </a:rPr>
              <a:t>Loc</a:t>
            </a:r>
            <a:r>
              <a:rPr lang="en-US" sz="1600" dirty="0" smtClean="0"/>
              <a:t> is the numbered location where node is to be inserted. </a:t>
            </a:r>
            <a:r>
              <a:rPr lang="en-US" sz="1600" b="1" dirty="0" err="1" smtClean="0">
                <a:solidFill>
                  <a:srgbClr val="FF0000"/>
                </a:solidFill>
              </a:rPr>
              <a:t>i</a:t>
            </a:r>
            <a:r>
              <a:rPr lang="en-US" sz="1600" dirty="0" smtClean="0"/>
              <a:t> is a loop variable.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1752600"/>
            <a:ext cx="8382000" cy="48013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i="1" dirty="0" smtClean="0"/>
              <a:t>Algorithm </a:t>
            </a:r>
            <a:r>
              <a:rPr lang="en-US" b="1" i="1" dirty="0" err="1" smtClean="0"/>
              <a:t>InsertAt_Given_Loc</a:t>
            </a:r>
            <a:r>
              <a:rPr lang="en-US" b="1" i="1" dirty="0" smtClean="0"/>
              <a:t>(START, info, Loc)</a:t>
            </a:r>
            <a:r>
              <a:rPr lang="en-US" b="1" dirty="0" smtClean="0"/>
              <a:t> 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Node * Temp=START, *</a:t>
            </a:r>
            <a:r>
              <a:rPr lang="en-US" b="1" dirty="0" err="1" smtClean="0"/>
              <a:t>New_node</a:t>
            </a:r>
            <a:endParaRPr lang="en-US" b="1" dirty="0" smtClean="0"/>
          </a:p>
          <a:p>
            <a:pPr marL="342900" indent="-342900">
              <a:buAutoNum type="arabicPeriod"/>
            </a:pPr>
            <a:r>
              <a:rPr lang="en-US" b="1" dirty="0" err="1" smtClean="0"/>
              <a:t>New_node</a:t>
            </a:r>
            <a:r>
              <a:rPr lang="en-US" b="1" dirty="0" smtClean="0"/>
              <a:t> = Allocate memory</a:t>
            </a:r>
          </a:p>
          <a:p>
            <a:pPr marL="342900" indent="-342900">
              <a:buAutoNum type="arabicPeriod"/>
            </a:pPr>
            <a:r>
              <a:rPr lang="en-US" b="1" dirty="0" err="1" smtClean="0"/>
              <a:t>New_node</a:t>
            </a:r>
            <a:r>
              <a:rPr lang="en-US" b="1" dirty="0" smtClean="0"/>
              <a:t> -&gt; INFO = info 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If (Loc==1) 	</a:t>
            </a:r>
            <a:r>
              <a:rPr lang="en-US" b="1" dirty="0" smtClean="0">
                <a:solidFill>
                  <a:srgbClr val="FF0000"/>
                </a:solidFill>
              </a:rPr>
              <a:t>// if Loc is 1 that means insert at first position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	</a:t>
            </a:r>
            <a:r>
              <a:rPr lang="en-US" b="1" dirty="0" err="1" smtClean="0"/>
              <a:t>New_node</a:t>
            </a:r>
            <a:r>
              <a:rPr lang="en-US" b="1" dirty="0" smtClean="0"/>
              <a:t> -&gt; NEXT =START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          START = </a:t>
            </a:r>
            <a:r>
              <a:rPr lang="en-US" b="1" dirty="0" err="1" smtClean="0"/>
              <a:t>New_Node</a:t>
            </a:r>
            <a:endParaRPr lang="en-US" b="1" dirty="0" smtClean="0"/>
          </a:p>
          <a:p>
            <a:pPr marL="342900" indent="-342900">
              <a:buAutoNum type="arabicPeriod"/>
            </a:pPr>
            <a:r>
              <a:rPr lang="en-US" b="1" dirty="0" smtClean="0"/>
              <a:t>Else if (Loc&gt;=2 &amp;&amp; </a:t>
            </a:r>
            <a:r>
              <a:rPr lang="en-US" b="1" dirty="0" smtClean="0"/>
              <a:t>START!=</a:t>
            </a:r>
            <a:r>
              <a:rPr lang="en-US" b="1" dirty="0" smtClean="0"/>
              <a:t>NULL)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          For (</a:t>
            </a:r>
            <a:r>
              <a:rPr lang="en-US" b="1" dirty="0" err="1" smtClean="0"/>
              <a:t>i</a:t>
            </a:r>
            <a:r>
              <a:rPr lang="en-US" b="1" dirty="0" smtClean="0"/>
              <a:t>=1; </a:t>
            </a:r>
            <a:r>
              <a:rPr lang="en-US" b="1" dirty="0" err="1" smtClean="0"/>
              <a:t>i</a:t>
            </a:r>
            <a:r>
              <a:rPr lang="en-US" b="1" dirty="0" smtClean="0"/>
              <a:t>&lt;=Loc-2; </a:t>
            </a:r>
            <a:r>
              <a:rPr lang="en-US" b="1" dirty="0" err="1" smtClean="0"/>
              <a:t>i</a:t>
            </a:r>
            <a:r>
              <a:rPr lang="en-US" b="1" dirty="0" smtClean="0"/>
              <a:t>++)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	          Temp  = Temp -&gt; NEXT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                     If (Temp == </a:t>
            </a:r>
            <a:r>
              <a:rPr lang="en-US" b="1" i="1" dirty="0" smtClean="0"/>
              <a:t>NULL</a:t>
            </a:r>
            <a:r>
              <a:rPr lang="en-US" b="1" dirty="0" smtClean="0"/>
              <a:t>)  </a:t>
            </a:r>
            <a:r>
              <a:rPr lang="en-US" b="1" dirty="0" smtClean="0">
                <a:solidFill>
                  <a:srgbClr val="FF0000"/>
                </a:solidFill>
              </a:rPr>
              <a:t>//if Loc is greater than number of nodes+1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                                Print “Loc is greater than number of nodes+1”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 		     Return            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	</a:t>
            </a:r>
            <a:r>
              <a:rPr lang="en-US" b="1" dirty="0" err="1" smtClean="0"/>
              <a:t>New_node</a:t>
            </a:r>
            <a:r>
              <a:rPr lang="en-US" b="1" dirty="0" smtClean="0"/>
              <a:t> -&gt; NEXT = Temp -&gt; NEXT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          Temp -&gt; NEXT = </a:t>
            </a:r>
            <a:r>
              <a:rPr lang="en-US" b="1" dirty="0" err="1" smtClean="0"/>
              <a:t>New_node</a:t>
            </a:r>
            <a:endParaRPr lang="en-US" b="1" dirty="0" smtClean="0"/>
          </a:p>
          <a:p>
            <a:pPr marL="342900" indent="-342900">
              <a:buAutoNum type="arabicPeriod"/>
            </a:pPr>
            <a:r>
              <a:rPr lang="en-US" b="1" dirty="0" smtClean="0"/>
              <a:t>Else    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           Print “Invalid loc”//loc</a:t>
            </a:r>
            <a:r>
              <a:rPr lang="en-US" b="1" dirty="0" smtClean="0">
                <a:sym typeface="Wingdings" pitchFamily="2" charset="2"/>
              </a:rPr>
              <a:t>&lt;=0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Deletion 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685800"/>
            <a:ext cx="8610600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Three ways to delete a node from linked list –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i="1" dirty="0" smtClean="0"/>
              <a:t>Delete from beginning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i="1" dirty="0" smtClean="0"/>
              <a:t>Delete from the end</a:t>
            </a:r>
          </a:p>
          <a:p>
            <a:pPr marL="342900" indent="-342900">
              <a:lnSpc>
                <a:spcPct val="150000"/>
              </a:lnSpc>
            </a:pPr>
            <a:r>
              <a:rPr lang="en-US" b="1" i="1" dirty="0" smtClean="0"/>
              <a:t>3.   Delete node from specified location</a:t>
            </a:r>
          </a:p>
          <a:p>
            <a:pPr marL="342900" indent="-342900">
              <a:lnSpc>
                <a:spcPct val="150000"/>
              </a:lnSpc>
            </a:pPr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NOTE: Deletion could be done on the basis of given data. Here, first find that node and then delete it.</a:t>
            </a:r>
          </a:p>
          <a:p>
            <a:pPr>
              <a:lnSpc>
                <a:spcPct val="150000"/>
              </a:lnSpc>
            </a:pPr>
            <a:endParaRPr lang="en-US" b="1" i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i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Deletion from the beginning of linked list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685800"/>
            <a:ext cx="86106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This algorithm deletes the node from the starting of linked list. </a:t>
            </a:r>
            <a:r>
              <a:rPr lang="en-US" b="1" dirty="0" smtClean="0">
                <a:solidFill>
                  <a:srgbClr val="FF0000"/>
                </a:solidFill>
              </a:rPr>
              <a:t>Temp</a:t>
            </a:r>
            <a:r>
              <a:rPr lang="en-US" dirty="0" smtClean="0"/>
              <a:t> is temporary pointer. </a:t>
            </a:r>
            <a:r>
              <a:rPr lang="en-US" b="1" dirty="0" smtClean="0">
                <a:solidFill>
                  <a:srgbClr val="FF0000"/>
                </a:solidFill>
              </a:rPr>
              <a:t>START</a:t>
            </a:r>
            <a:r>
              <a:rPr lang="en-US" dirty="0" smtClean="0"/>
              <a:t> is the pointer pointing to starting of list.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i="1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1752600"/>
            <a:ext cx="838200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i="1" dirty="0" smtClean="0"/>
              <a:t>Algorithm </a:t>
            </a:r>
            <a:r>
              <a:rPr lang="en-US" b="1" i="1" dirty="0" err="1" smtClean="0"/>
              <a:t>DeleteBeg_List</a:t>
            </a:r>
            <a:r>
              <a:rPr lang="en-US" b="1" i="1" dirty="0" smtClean="0"/>
              <a:t>(START)</a:t>
            </a:r>
            <a:r>
              <a:rPr lang="en-US" dirty="0" smtClean="0"/>
              <a:t> 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Node* Temp = START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If START ==</a:t>
            </a:r>
            <a:r>
              <a:rPr lang="en-US" b="1" i="1" dirty="0" smtClean="0"/>
              <a:t>NULL</a:t>
            </a:r>
          </a:p>
          <a:p>
            <a:pPr marL="342900" indent="-342900">
              <a:buAutoNum type="arabicPeriod"/>
            </a:pPr>
            <a:r>
              <a:rPr lang="en-US" b="1" i="1" dirty="0" smtClean="0"/>
              <a:t>            Print “Empty Linked List”</a:t>
            </a:r>
          </a:p>
          <a:p>
            <a:pPr marL="342900" indent="-342900">
              <a:buAutoNum type="arabicPeriod"/>
            </a:pPr>
            <a:r>
              <a:rPr lang="en-US" b="1" i="1" dirty="0" smtClean="0"/>
              <a:t> 	Return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START = START -&gt; NEXT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Free Temp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Deletion </a:t>
            </a:r>
            <a:r>
              <a:rPr lang="en-US" sz="280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from the End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of linked list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685800"/>
            <a:ext cx="861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This algorithm deletes the node from the end of the linked list. </a:t>
            </a:r>
            <a:r>
              <a:rPr lang="en-US" b="1" dirty="0" smtClean="0">
                <a:solidFill>
                  <a:srgbClr val="FF0000"/>
                </a:solidFill>
              </a:rPr>
              <a:t>Temp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FF0000"/>
                </a:solidFill>
              </a:rPr>
              <a:t>Temp1</a:t>
            </a:r>
            <a:r>
              <a:rPr lang="en-US" dirty="0" smtClean="0"/>
              <a:t> are temporary pointers. </a:t>
            </a:r>
            <a:r>
              <a:rPr lang="en-US" b="1" dirty="0" smtClean="0">
                <a:solidFill>
                  <a:srgbClr val="FF0000"/>
                </a:solidFill>
              </a:rPr>
              <a:t>START</a:t>
            </a:r>
            <a:r>
              <a:rPr lang="en-US" dirty="0" smtClean="0"/>
              <a:t> is the pointer pointing to starting of list.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1620083"/>
            <a:ext cx="8382000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i="1" dirty="0" smtClean="0"/>
              <a:t>Algorithm </a:t>
            </a:r>
            <a:r>
              <a:rPr lang="en-US" b="1" i="1" dirty="0" err="1" smtClean="0"/>
              <a:t>DeleteEnd_List</a:t>
            </a:r>
            <a:r>
              <a:rPr lang="en-US" b="1" i="1" dirty="0" smtClean="0"/>
              <a:t>(START)</a:t>
            </a:r>
            <a:r>
              <a:rPr lang="en-US" dirty="0" smtClean="0"/>
              <a:t> – 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Node * Temp, *Temp1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Temp1 = START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If START==</a:t>
            </a:r>
            <a:r>
              <a:rPr lang="en-US" b="1" i="1" dirty="0" smtClean="0"/>
              <a:t>NULL</a:t>
            </a:r>
            <a:r>
              <a:rPr lang="en-US" b="1" dirty="0" smtClean="0"/>
              <a:t>  </a:t>
            </a:r>
            <a:r>
              <a:rPr lang="en-US" b="1" dirty="0" smtClean="0">
                <a:solidFill>
                  <a:srgbClr val="FF0000"/>
                </a:solidFill>
              </a:rPr>
              <a:t>//checking Empty Linked list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           Print “Empty Linked List”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	 Return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If(START-&gt;NEXT==NULL) </a:t>
            </a:r>
            <a:r>
              <a:rPr lang="en-US" b="1" dirty="0" smtClean="0">
                <a:solidFill>
                  <a:srgbClr val="FF0000"/>
                </a:solidFill>
              </a:rPr>
              <a:t>// check single node list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           START=NULL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	 Free Temp1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	 Return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While (Temp1 -&gt; NEXT != </a:t>
            </a:r>
            <a:r>
              <a:rPr lang="en-US" b="1" i="1" dirty="0" smtClean="0"/>
              <a:t>NULL</a:t>
            </a:r>
            <a:r>
              <a:rPr lang="en-US" b="1" dirty="0" smtClean="0"/>
              <a:t>)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	Temp =Temp1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	Temp1 = Temp1 -&gt; NEXT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Temp -&gt; NEXT = </a:t>
            </a:r>
            <a:r>
              <a:rPr lang="en-US" b="1" i="1" dirty="0" smtClean="0"/>
              <a:t>NULL</a:t>
            </a:r>
            <a:r>
              <a:rPr lang="en-US" b="1" dirty="0" smtClean="0"/>
              <a:t> 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Free Temp1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Deletion from specified location of linked list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685801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This algorithm deletes the node from the specified location of linked list. </a:t>
            </a:r>
            <a:r>
              <a:rPr lang="en-US" b="1" dirty="0" smtClean="0">
                <a:solidFill>
                  <a:srgbClr val="FF0000"/>
                </a:solidFill>
              </a:rPr>
              <a:t>Loc</a:t>
            </a:r>
            <a:r>
              <a:rPr lang="en-US" dirty="0" smtClean="0"/>
              <a:t> is the numbered location from where node is to be deleted.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1295400"/>
            <a:ext cx="8763000" cy="53553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i="1" dirty="0" smtClean="0"/>
              <a:t>Algorithm </a:t>
            </a:r>
            <a:r>
              <a:rPr lang="en-US" b="1" i="1" dirty="0" err="1" smtClean="0"/>
              <a:t>DeleteFromLoc_List</a:t>
            </a:r>
            <a:r>
              <a:rPr lang="en-US" b="1" i="1" dirty="0" smtClean="0"/>
              <a:t>(START, Loc)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b="1" dirty="0" smtClean="0"/>
              <a:t>Node* Temp=START, *Temp1=START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If START==</a:t>
            </a:r>
            <a:r>
              <a:rPr lang="en-US" b="1" i="1" dirty="0" smtClean="0"/>
              <a:t>NULL</a:t>
            </a:r>
            <a:r>
              <a:rPr lang="en-US" b="1" dirty="0" smtClean="0"/>
              <a:t> || Loc&lt;=0 </a:t>
            </a:r>
            <a:r>
              <a:rPr lang="en-US" b="1" dirty="0" smtClean="0">
                <a:solidFill>
                  <a:srgbClr val="FF0000"/>
                </a:solidFill>
              </a:rPr>
              <a:t>//checking Empty Linked list or invalid loc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           Print “Empty Linked List or invalid loc”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	 Return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If(Loc==1) </a:t>
            </a:r>
            <a:r>
              <a:rPr lang="en-US" b="1" dirty="0" smtClean="0">
                <a:solidFill>
                  <a:srgbClr val="FF0000"/>
                </a:solidFill>
              </a:rPr>
              <a:t>// Delete first node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           START= START-&gt;NEXT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	 Free Temp1	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Else if (Loc&gt;=2 &amp;&amp; START-&gt;NEXT!=NULL )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           For (</a:t>
            </a:r>
            <a:r>
              <a:rPr lang="en-US" b="1" dirty="0" err="1" smtClean="0"/>
              <a:t>i</a:t>
            </a:r>
            <a:r>
              <a:rPr lang="en-US" b="1" dirty="0" smtClean="0"/>
              <a:t>=1; </a:t>
            </a:r>
            <a:r>
              <a:rPr lang="en-US" b="1" dirty="0" err="1" smtClean="0"/>
              <a:t>i</a:t>
            </a:r>
            <a:r>
              <a:rPr lang="en-US" b="1" dirty="0" smtClean="0"/>
              <a:t>&lt;=Loc-2; </a:t>
            </a:r>
            <a:r>
              <a:rPr lang="en-US" b="1" dirty="0" err="1" smtClean="0"/>
              <a:t>i</a:t>
            </a:r>
            <a:r>
              <a:rPr lang="en-US" b="1" dirty="0" smtClean="0"/>
              <a:t>++)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	           Temp  = Temp -&gt; NEXT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	           If (Temp-&gt;NEXT==NULL)  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                               Print “Loc is greater than total number of nodes”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 		   Return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           Temp1 = Temp -&gt;NEXT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           Temp -&gt; NEXT = Temp1 -&gt; NEXT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            Free Temp1 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Else    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	Print “Loc is greater than total number of nodes”</a:t>
            </a:r>
            <a:endParaRPr lang="en-US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Searching element in singly linked list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b="1" dirty="0" smtClean="0"/>
              <a:t>Only linear search – As there is no efficient way to find out the middle of linked list.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This algorithm searches the node in linked list. If element is found then return the location number of node or return address of the node, otherwise return -1 or NULL. 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2133600"/>
            <a:ext cx="8382000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i="1" dirty="0" smtClean="0"/>
              <a:t>Algorithm </a:t>
            </a:r>
            <a:r>
              <a:rPr lang="en-US" b="1" i="1" dirty="0" err="1" smtClean="0"/>
              <a:t>SearchUnsorted_List</a:t>
            </a:r>
            <a:r>
              <a:rPr lang="en-US" b="1" i="1" dirty="0" smtClean="0"/>
              <a:t>(</a:t>
            </a:r>
            <a:r>
              <a:rPr lang="en-US" b="1" i="1" dirty="0" err="1" smtClean="0"/>
              <a:t>START,info</a:t>
            </a:r>
            <a:r>
              <a:rPr lang="en-US" b="1" i="1" dirty="0" smtClean="0"/>
              <a:t>)</a:t>
            </a:r>
            <a:r>
              <a:rPr lang="en-US" dirty="0" smtClean="0"/>
              <a:t> –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Node *Temp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Initialize Loc = 0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Temp = START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If Temp==</a:t>
            </a:r>
            <a:r>
              <a:rPr lang="en-US" b="1" i="1" dirty="0" smtClean="0"/>
              <a:t>NULL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//empty linked list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	return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While (Temp != </a:t>
            </a:r>
            <a:r>
              <a:rPr lang="en-US" b="1" i="1" dirty="0" smtClean="0"/>
              <a:t>NULL</a:t>
            </a:r>
            <a:r>
              <a:rPr lang="en-US" b="1" dirty="0" smtClean="0"/>
              <a:t>)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	Loc = Loc +1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	If (Temp-&gt;INFO == info)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		Return Loc </a:t>
            </a:r>
            <a:r>
              <a:rPr lang="en-US" b="1" dirty="0" smtClean="0">
                <a:solidFill>
                  <a:srgbClr val="FF0000"/>
                </a:solidFill>
              </a:rPr>
              <a:t>// Return Temp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	Temp = Temp -&gt; NEXT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Return -1 </a:t>
            </a:r>
            <a:r>
              <a:rPr lang="en-US" b="1" dirty="0" smtClean="0">
                <a:solidFill>
                  <a:srgbClr val="FF0000"/>
                </a:solidFill>
              </a:rPr>
              <a:t>// Return NULL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0"/>
            <a:ext cx="9144000" cy="65532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52400" y="609600"/>
            <a:ext cx="8839200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This algorithm searches the node in linked list. If element is found then return the location number of node or return address of the node; otherwise return -1 or NULL. 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1600200"/>
            <a:ext cx="8382000" cy="39703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i="1" dirty="0" smtClean="0"/>
              <a:t>Algorithm </a:t>
            </a:r>
            <a:r>
              <a:rPr lang="en-US" b="1" i="1" dirty="0" err="1" smtClean="0"/>
              <a:t>Search_Sorted_List</a:t>
            </a:r>
            <a:r>
              <a:rPr lang="en-US" b="1" i="1" dirty="0" smtClean="0"/>
              <a:t>(</a:t>
            </a:r>
            <a:r>
              <a:rPr lang="en-US" b="1" i="1" dirty="0" err="1" smtClean="0"/>
              <a:t>START,info</a:t>
            </a:r>
            <a:r>
              <a:rPr lang="en-US" b="1" i="1" dirty="0" smtClean="0"/>
              <a:t>)</a:t>
            </a:r>
            <a:r>
              <a:rPr lang="en-US" dirty="0" smtClean="0"/>
              <a:t> –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Node *Temp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Initialize Loc = 0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Temp = START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If Temp==</a:t>
            </a:r>
            <a:r>
              <a:rPr lang="en-US" b="1" i="1" dirty="0" smtClean="0"/>
              <a:t>NULL</a:t>
            </a:r>
            <a:r>
              <a:rPr lang="en-US" b="1" dirty="0" smtClean="0"/>
              <a:t> 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	Return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While (Temp  != </a:t>
            </a:r>
            <a:r>
              <a:rPr lang="en-US" b="1" i="1" dirty="0" smtClean="0"/>
              <a:t>NULL</a:t>
            </a:r>
            <a:r>
              <a:rPr lang="en-US" b="1" dirty="0" smtClean="0"/>
              <a:t>)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	Loc = Loc+1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	If (Temp-&gt;INFO == info)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		Return Loc </a:t>
            </a:r>
            <a:r>
              <a:rPr lang="en-US" b="1" dirty="0" smtClean="0">
                <a:solidFill>
                  <a:srgbClr val="FF0000"/>
                </a:solidFill>
              </a:rPr>
              <a:t>// Return Temp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	Else If (Temp-&gt;INFO &gt; info)</a:t>
            </a:r>
          </a:p>
          <a:p>
            <a:pPr marL="342900" indent="-342900">
              <a:buFontTx/>
              <a:buAutoNum type="arabicPeriod"/>
            </a:pPr>
            <a:r>
              <a:rPr lang="en-US" b="1" dirty="0" smtClean="0"/>
              <a:t> 		Return -1 </a:t>
            </a:r>
            <a:r>
              <a:rPr lang="en-US" b="1" dirty="0" smtClean="0">
                <a:solidFill>
                  <a:srgbClr val="FF0000"/>
                </a:solidFill>
              </a:rPr>
              <a:t>// Return </a:t>
            </a:r>
            <a:r>
              <a:rPr lang="en-US" b="1" i="1" dirty="0" smtClean="0">
                <a:solidFill>
                  <a:srgbClr val="FF0000"/>
                </a:solidFill>
              </a:rPr>
              <a:t>NULL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endParaRPr lang="en-US" b="1" i="1" dirty="0" smtClean="0"/>
          </a:p>
          <a:p>
            <a:pPr marL="342900" indent="-342900">
              <a:buAutoNum type="arabicPeriod"/>
            </a:pPr>
            <a:r>
              <a:rPr lang="en-US" b="1" dirty="0" smtClean="0"/>
              <a:t> 	Temp = Temp -&gt;NEXT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Return -1 </a:t>
            </a:r>
            <a:r>
              <a:rPr lang="en-US" b="1" dirty="0" smtClean="0">
                <a:solidFill>
                  <a:srgbClr val="FF0000"/>
                </a:solidFill>
              </a:rPr>
              <a:t>// Return </a:t>
            </a:r>
            <a:r>
              <a:rPr lang="en-US" b="1" i="1" dirty="0" smtClean="0">
                <a:solidFill>
                  <a:srgbClr val="FF0000"/>
                </a:solidFill>
              </a:rPr>
              <a:t>NULL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Searching element in </a:t>
            </a: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sorted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singly linked list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Reverse the singly linked list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753070"/>
            <a:ext cx="883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This algorithm reverses the linked list. </a:t>
            </a:r>
            <a:r>
              <a:rPr lang="en-US" b="1" dirty="0" err="1" smtClean="0">
                <a:solidFill>
                  <a:srgbClr val="FF0000"/>
                </a:solidFill>
              </a:rPr>
              <a:t>Pnode</a:t>
            </a:r>
            <a:r>
              <a:rPr lang="en-US" b="1" dirty="0" smtClean="0">
                <a:solidFill>
                  <a:srgbClr val="FF0000"/>
                </a:solidFill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</a:rPr>
              <a:t>Cnode</a:t>
            </a:r>
            <a:r>
              <a:rPr lang="en-US" b="1" dirty="0" smtClean="0">
                <a:solidFill>
                  <a:srgbClr val="FF0000"/>
                </a:solidFill>
              </a:rPr>
              <a:t>, </a:t>
            </a:r>
            <a:r>
              <a:rPr lang="en-US" dirty="0" smtClean="0"/>
              <a:t>and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Nnode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are temporary pointers. </a:t>
            </a:r>
            <a:r>
              <a:rPr lang="en-US" b="1" dirty="0" smtClean="0">
                <a:solidFill>
                  <a:srgbClr val="FF0000"/>
                </a:solidFill>
              </a:rPr>
              <a:t>START </a:t>
            </a:r>
            <a:r>
              <a:rPr lang="en-US" dirty="0" smtClean="0"/>
              <a:t>is the pointer pointing to starting  node of the linked list.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1828800"/>
            <a:ext cx="8382000" cy="36933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i="1" dirty="0" smtClean="0"/>
              <a:t>Algorithm </a:t>
            </a:r>
            <a:r>
              <a:rPr lang="en-US" b="1" i="1" dirty="0" err="1" smtClean="0"/>
              <a:t>Reverse_List</a:t>
            </a:r>
            <a:r>
              <a:rPr lang="en-US" b="1" i="1" dirty="0" smtClean="0"/>
              <a:t>(START)</a:t>
            </a:r>
            <a:r>
              <a:rPr lang="en-US" b="1" dirty="0" smtClean="0"/>
              <a:t> – 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Node *</a:t>
            </a:r>
            <a:r>
              <a:rPr lang="en-US" b="1" dirty="0" err="1" smtClean="0"/>
              <a:t>Cnode</a:t>
            </a:r>
            <a:r>
              <a:rPr lang="en-US" b="1" dirty="0" smtClean="0"/>
              <a:t>, *</a:t>
            </a:r>
            <a:r>
              <a:rPr lang="en-US" b="1" dirty="0" err="1" smtClean="0"/>
              <a:t>Pnode</a:t>
            </a:r>
            <a:r>
              <a:rPr lang="en-US" b="1" dirty="0" smtClean="0"/>
              <a:t>, *</a:t>
            </a:r>
            <a:r>
              <a:rPr lang="en-US" b="1" dirty="0" err="1" smtClean="0"/>
              <a:t>Nnode</a:t>
            </a:r>
            <a:endParaRPr lang="en-US" b="1" dirty="0" smtClean="0"/>
          </a:p>
          <a:p>
            <a:pPr marL="342900" indent="-342900">
              <a:buAutoNum type="arabicPeriod"/>
            </a:pPr>
            <a:r>
              <a:rPr lang="en-US" b="1" dirty="0" smtClean="0"/>
              <a:t>If START==NULL </a:t>
            </a:r>
            <a:r>
              <a:rPr lang="en-US" b="1" dirty="0" smtClean="0">
                <a:solidFill>
                  <a:srgbClr val="FF0000"/>
                </a:solidFill>
              </a:rPr>
              <a:t>// check Empty linked list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           Return</a:t>
            </a:r>
          </a:p>
          <a:p>
            <a:pPr marL="342900" indent="-342900">
              <a:buAutoNum type="arabicPeriod"/>
            </a:pPr>
            <a:r>
              <a:rPr lang="en-US" b="1" dirty="0" err="1" smtClean="0"/>
              <a:t>Cnode</a:t>
            </a:r>
            <a:r>
              <a:rPr lang="en-US" b="1" dirty="0" smtClean="0"/>
              <a:t> =START</a:t>
            </a:r>
          </a:p>
          <a:p>
            <a:pPr marL="342900" indent="-342900">
              <a:buAutoNum type="arabicPeriod"/>
            </a:pPr>
            <a:r>
              <a:rPr lang="en-US" b="1" dirty="0" err="1" smtClean="0"/>
              <a:t>Nnode</a:t>
            </a:r>
            <a:r>
              <a:rPr lang="en-US" b="1" dirty="0" smtClean="0"/>
              <a:t> = </a:t>
            </a:r>
            <a:r>
              <a:rPr lang="en-US" b="1" dirty="0" err="1" smtClean="0"/>
              <a:t>Cnode</a:t>
            </a:r>
            <a:r>
              <a:rPr lang="en-US" b="1" dirty="0" smtClean="0"/>
              <a:t> -&gt;NEXT</a:t>
            </a:r>
          </a:p>
          <a:p>
            <a:pPr marL="342900" indent="-342900">
              <a:buAutoNum type="arabicPeriod"/>
            </a:pPr>
            <a:r>
              <a:rPr lang="en-US" b="1" dirty="0" err="1" smtClean="0"/>
              <a:t>Cnode</a:t>
            </a:r>
            <a:r>
              <a:rPr lang="en-US" b="1" dirty="0" smtClean="0"/>
              <a:t> -&gt; NEXT =NULL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While (</a:t>
            </a:r>
            <a:r>
              <a:rPr lang="en-US" b="1" dirty="0" err="1" smtClean="0"/>
              <a:t>Nnode</a:t>
            </a:r>
            <a:r>
              <a:rPr lang="en-US" b="1" dirty="0" smtClean="0"/>
              <a:t> != </a:t>
            </a:r>
            <a:r>
              <a:rPr lang="en-US" b="1" i="1" dirty="0" smtClean="0"/>
              <a:t>NULL</a:t>
            </a:r>
            <a:r>
              <a:rPr lang="en-US" b="1" dirty="0" smtClean="0"/>
              <a:t>)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	</a:t>
            </a:r>
            <a:r>
              <a:rPr lang="en-US" b="1" dirty="0" err="1" smtClean="0"/>
              <a:t>Pnode</a:t>
            </a:r>
            <a:r>
              <a:rPr lang="en-US" b="1" dirty="0" smtClean="0"/>
              <a:t> = </a:t>
            </a:r>
            <a:r>
              <a:rPr lang="en-US" b="1" dirty="0" err="1" smtClean="0"/>
              <a:t>Cnode</a:t>
            </a:r>
            <a:endParaRPr lang="en-US" b="1" dirty="0" smtClean="0"/>
          </a:p>
          <a:p>
            <a:pPr marL="342900" indent="-342900">
              <a:buAutoNum type="arabicPeriod"/>
            </a:pPr>
            <a:r>
              <a:rPr lang="en-US" b="1" dirty="0" smtClean="0"/>
              <a:t> 	</a:t>
            </a:r>
            <a:r>
              <a:rPr lang="en-US" b="1" dirty="0" err="1" smtClean="0"/>
              <a:t>Cnode</a:t>
            </a:r>
            <a:r>
              <a:rPr lang="en-US" b="1" dirty="0" smtClean="0"/>
              <a:t> = </a:t>
            </a:r>
            <a:r>
              <a:rPr lang="en-US" b="1" dirty="0" err="1" smtClean="0"/>
              <a:t>Nnode</a:t>
            </a:r>
            <a:endParaRPr lang="en-US" b="1" dirty="0" smtClean="0"/>
          </a:p>
          <a:p>
            <a:pPr marL="342900" indent="-342900">
              <a:buAutoNum type="arabicPeriod"/>
            </a:pPr>
            <a:r>
              <a:rPr lang="en-US" b="1" dirty="0" smtClean="0"/>
              <a:t> 	</a:t>
            </a:r>
            <a:r>
              <a:rPr lang="en-US" b="1" dirty="0" err="1" smtClean="0"/>
              <a:t>Nnode</a:t>
            </a:r>
            <a:r>
              <a:rPr lang="en-US" b="1" dirty="0" smtClean="0"/>
              <a:t> = </a:t>
            </a:r>
            <a:r>
              <a:rPr lang="en-US" b="1" dirty="0" err="1" smtClean="0"/>
              <a:t>Nnode</a:t>
            </a:r>
            <a:r>
              <a:rPr lang="en-US" b="1" dirty="0" smtClean="0"/>
              <a:t> -&gt;NEXT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	</a:t>
            </a:r>
            <a:r>
              <a:rPr lang="en-US" b="1" dirty="0" err="1" smtClean="0"/>
              <a:t>Cnode</a:t>
            </a:r>
            <a:r>
              <a:rPr lang="en-US" b="1" dirty="0" smtClean="0"/>
              <a:t> -&gt; NEXT = </a:t>
            </a:r>
            <a:r>
              <a:rPr lang="en-US" b="1" dirty="0" err="1" smtClean="0"/>
              <a:t>Pnode</a:t>
            </a:r>
            <a:endParaRPr lang="en-US" b="1" dirty="0" smtClean="0"/>
          </a:p>
          <a:p>
            <a:pPr marL="342900" indent="-342900">
              <a:buAutoNum type="arabicPeriod"/>
            </a:pPr>
            <a:r>
              <a:rPr lang="en-US" b="1" dirty="0" smtClean="0"/>
              <a:t> START = </a:t>
            </a:r>
            <a:r>
              <a:rPr lang="en-US" b="1" dirty="0" err="1" smtClean="0"/>
              <a:t>Cnode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Arrays Vs. Linked List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" y="685800"/>
          <a:ext cx="8610600" cy="611987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305300"/>
                <a:gridCol w="4305300"/>
              </a:tblGrid>
              <a:tr h="4340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Array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Linked List</a:t>
                      </a:r>
                      <a:endParaRPr lang="en-US" sz="2400" dirty="0"/>
                    </a:p>
                  </a:txBody>
                  <a:tcPr/>
                </a:tc>
              </a:tr>
              <a:tr h="607608">
                <a:tc>
                  <a:txBody>
                    <a:bodyPr/>
                    <a:lstStyle/>
                    <a:p>
                      <a:r>
                        <a:rPr lang="en-US" dirty="0" smtClean="0"/>
                        <a:t>Elements</a:t>
                      </a:r>
                      <a:r>
                        <a:rPr lang="en-US" baseline="0" dirty="0" smtClean="0"/>
                        <a:t> stored at contiguous memory locations.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Elements</a:t>
                      </a:r>
                      <a:r>
                        <a:rPr lang="en-US" baseline="0" dirty="0" smtClean="0"/>
                        <a:t> stored at discrete memory locations. </a:t>
                      </a:r>
                      <a:endParaRPr lang="en-US" dirty="0"/>
                    </a:p>
                  </a:txBody>
                  <a:tcPr/>
                </a:tc>
              </a:tr>
              <a:tr h="69441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Size of array is static and can not be changed at later stage if need arise.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fixed size, can grow and shrink very efficiently</a:t>
                      </a:r>
                      <a:endParaRPr lang="en-US" dirty="0"/>
                    </a:p>
                  </a:txBody>
                  <a:tcPr/>
                </a:tc>
              </a:tr>
              <a:tr h="1388819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Ø"/>
                      </a:pPr>
                      <a:r>
                        <a:rPr lang="en-US" dirty="0" smtClean="0"/>
                        <a:t>Array elements can be randomly accessed using </a:t>
                      </a:r>
                      <a:r>
                        <a:rPr lang="en-US" b="1" dirty="0" smtClean="0"/>
                        <a:t>subscript variable. 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e.g.  a[0],a[1],a[3]  etc.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None/>
                      </a:pPr>
                      <a:r>
                        <a:rPr lang="en-US" dirty="0" smtClean="0"/>
                        <a:t>Random access of any node is not possible in linked list we have to traverse through the linked list for accessing element. So </a:t>
                      </a:r>
                      <a:r>
                        <a:rPr lang="en-US" b="1" dirty="0" smtClean="0"/>
                        <a:t>O(n) </a:t>
                      </a:r>
                      <a:r>
                        <a:rPr lang="en-US" dirty="0" smtClean="0"/>
                        <a:t>time is required for accessing particular element .</a:t>
                      </a:r>
                    </a:p>
                  </a:txBody>
                  <a:tcPr/>
                </a:tc>
              </a:tr>
              <a:tr h="868012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Searching – </a:t>
                      </a:r>
                    </a:p>
                    <a:p>
                      <a:r>
                        <a:rPr lang="en-US" baseline="0" dirty="0" smtClean="0"/>
                        <a:t>Unsorted list – Linear O(n)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Sorted list – Binary O(log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baseline="0" dirty="0" smtClean="0"/>
                        <a:t>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Searching – Only Linear O(n)</a:t>
                      </a:r>
                      <a:endParaRPr lang="en-US" dirty="0"/>
                    </a:p>
                  </a:txBody>
                  <a:tcPr/>
                </a:tc>
              </a:tr>
              <a:tr h="975372">
                <a:tc>
                  <a:txBody>
                    <a:bodyPr/>
                    <a:lstStyle/>
                    <a:p>
                      <a:r>
                        <a:rPr lang="en-US" dirty="0" smtClean="0"/>
                        <a:t>Insertion – </a:t>
                      </a:r>
                    </a:p>
                    <a:p>
                      <a:r>
                        <a:rPr lang="en-US" baseline="0" dirty="0" smtClean="0"/>
                        <a:t>Shift all element one position right,</a:t>
                      </a:r>
                    </a:p>
                    <a:p>
                      <a:r>
                        <a:rPr lang="en-US" dirty="0" smtClean="0"/>
                        <a:t>Less efficient than in linked 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Insertion –</a:t>
                      </a:r>
                    </a:p>
                    <a:p>
                      <a:r>
                        <a:rPr lang="en-US" dirty="0" smtClean="0"/>
                        <a:t>Only some pointers need to be managed, more</a:t>
                      </a:r>
                      <a:r>
                        <a:rPr lang="en-US" baseline="0" dirty="0" smtClean="0"/>
                        <a:t> efficient than in array</a:t>
                      </a:r>
                      <a:endParaRPr lang="en-US" dirty="0"/>
                    </a:p>
                  </a:txBody>
                  <a:tcPr/>
                </a:tc>
              </a:tr>
              <a:tr h="975372">
                <a:tc>
                  <a:txBody>
                    <a:bodyPr/>
                    <a:lstStyle/>
                    <a:p>
                      <a:r>
                        <a:rPr lang="en-US" dirty="0" smtClean="0"/>
                        <a:t>Deletion</a:t>
                      </a:r>
                      <a:r>
                        <a:rPr lang="en-US" baseline="0" dirty="0" smtClean="0"/>
                        <a:t> – Shift all element one position left, </a:t>
                      </a:r>
                      <a:r>
                        <a:rPr lang="en-US" dirty="0" smtClean="0"/>
                        <a:t>Less efficient than in linked 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Deletion</a:t>
                      </a:r>
                      <a:r>
                        <a:rPr lang="en-US" baseline="0" dirty="0" smtClean="0"/>
                        <a:t> – </a:t>
                      </a:r>
                      <a:r>
                        <a:rPr lang="en-US" dirty="0" smtClean="0"/>
                        <a:t>Only some pointers need to be managed, more</a:t>
                      </a:r>
                      <a:r>
                        <a:rPr lang="en-US" baseline="0" dirty="0" smtClean="0"/>
                        <a:t> efficient than in array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Basics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i="1" u="sng" dirty="0" smtClean="0"/>
              <a:t>Linked List </a:t>
            </a:r>
            <a:r>
              <a:rPr lang="en-US" dirty="0" smtClean="0"/>
              <a:t>–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   It is a collection of similar data elements stored at discrete memory locations and connected by a pointer (link). Hence size can grow or shrink at any point of time.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   Data elements are called </a:t>
            </a:r>
            <a:r>
              <a:rPr lang="en-US" b="1" dirty="0" smtClean="0"/>
              <a:t>nodes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      Types –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Linear linked list or singly linked list  or one way list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Doubly linked list or two way list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Circular linked list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Header linked list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Doubly Linked list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   Each node have three fields – 	1. Information    2. Pointer to next node  </a:t>
            </a:r>
          </a:p>
          <a:p>
            <a:pPr lvl="8">
              <a:lnSpc>
                <a:spcPct val="150000"/>
              </a:lnSpc>
            </a:pPr>
            <a:r>
              <a:rPr lang="en-US" dirty="0" smtClean="0"/>
              <a:t>3. Pointer to previous node</a:t>
            </a:r>
          </a:p>
          <a:p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304800" y="5791200"/>
          <a:ext cx="838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START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Group 43"/>
          <p:cNvGrpSpPr/>
          <p:nvPr/>
        </p:nvGrpSpPr>
        <p:grpSpPr>
          <a:xfrm>
            <a:off x="685800" y="4648200"/>
            <a:ext cx="609600" cy="1143000"/>
            <a:chOff x="685800" y="4648200"/>
            <a:chExt cx="609600" cy="1143000"/>
          </a:xfrm>
        </p:grpSpPr>
        <p:cxnSp>
          <p:nvCxnSpPr>
            <p:cNvPr id="41" name="Straight Connector 40"/>
            <p:cNvCxnSpPr/>
            <p:nvPr/>
          </p:nvCxnSpPr>
          <p:spPr>
            <a:xfrm flipV="1">
              <a:off x="685800" y="4648200"/>
              <a:ext cx="0" cy="114300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685800" y="4648200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228600" y="1730276"/>
            <a:ext cx="8229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Representation of node –</a:t>
            </a:r>
          </a:p>
          <a:p>
            <a:r>
              <a:rPr lang="en-US" dirty="0" err="1" smtClean="0"/>
              <a:t>struct</a:t>
            </a:r>
            <a:r>
              <a:rPr lang="en-US" dirty="0" smtClean="0"/>
              <a:t> Node{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Node *PREV;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INFO;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Node *NEXT;</a:t>
            </a:r>
          </a:p>
          <a:p>
            <a:r>
              <a:rPr lang="en-US" dirty="0" smtClean="0"/>
              <a:t> };</a:t>
            </a:r>
          </a:p>
          <a:p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smtClean="0"/>
              <a:t>Node  </a:t>
            </a:r>
            <a:r>
              <a:rPr lang="en-US" dirty="0" smtClean="0"/>
              <a:t>Node;</a:t>
            </a:r>
          </a:p>
          <a:p>
            <a:r>
              <a:rPr lang="en-US" b="1" i="1" dirty="0" smtClean="0"/>
              <a:t>For head –</a:t>
            </a:r>
          </a:p>
          <a:p>
            <a:r>
              <a:rPr lang="en-US" dirty="0" smtClean="0"/>
              <a:t>Node  *START, *END</a:t>
            </a:r>
            <a:endParaRPr lang="en-US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1295400" y="4419600"/>
          <a:ext cx="1295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800"/>
                <a:gridCol w="431800"/>
                <a:gridCol w="431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3124200" y="4419600"/>
          <a:ext cx="1371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57200"/>
                <a:gridCol w="457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4953000" y="4419600"/>
          <a:ext cx="1143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6553200" y="4419600"/>
          <a:ext cx="1143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3" name="Straight Arrow Connector 32"/>
          <p:cNvCxnSpPr/>
          <p:nvPr/>
        </p:nvCxnSpPr>
        <p:spPr>
          <a:xfrm>
            <a:off x="2438400" y="46482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267200" y="46482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943600" y="46482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3" name="Group 55"/>
          <p:cNvGrpSpPr/>
          <p:nvPr/>
        </p:nvGrpSpPr>
        <p:grpSpPr>
          <a:xfrm>
            <a:off x="1371600" y="3886200"/>
            <a:ext cx="2094931" cy="713096"/>
            <a:chOff x="1371600" y="3605283"/>
            <a:chExt cx="2094931" cy="994013"/>
          </a:xfrm>
        </p:grpSpPr>
        <p:cxnSp>
          <p:nvCxnSpPr>
            <p:cNvPr id="53" name="Straight Arrow Connector 52"/>
            <p:cNvCxnSpPr/>
            <p:nvPr/>
          </p:nvCxnSpPr>
          <p:spPr>
            <a:xfrm flipH="1">
              <a:off x="1371600" y="4191000"/>
              <a:ext cx="1137" cy="22405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Freeform 54"/>
            <p:cNvSpPr/>
            <p:nvPr/>
          </p:nvSpPr>
          <p:spPr>
            <a:xfrm>
              <a:off x="1378424" y="3605283"/>
              <a:ext cx="2088107" cy="994013"/>
            </a:xfrm>
            <a:custGeom>
              <a:avLst/>
              <a:gdLst>
                <a:gd name="connsiteX0" fmla="*/ 0 w 2088107"/>
                <a:gd name="connsiteY0" fmla="*/ 584580 h 994013"/>
                <a:gd name="connsiteX1" fmla="*/ 736979 w 2088107"/>
                <a:gd name="connsiteY1" fmla="*/ 38669 h 994013"/>
                <a:gd name="connsiteX2" fmla="*/ 1869743 w 2088107"/>
                <a:gd name="connsiteY2" fmla="*/ 816592 h 994013"/>
                <a:gd name="connsiteX3" fmla="*/ 2047164 w 2088107"/>
                <a:gd name="connsiteY3" fmla="*/ 994013 h 99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8107" h="994013">
                  <a:moveTo>
                    <a:pt x="0" y="584580"/>
                  </a:moveTo>
                  <a:cubicBezTo>
                    <a:pt x="212677" y="292290"/>
                    <a:pt x="425355" y="0"/>
                    <a:pt x="736979" y="38669"/>
                  </a:cubicBezTo>
                  <a:cubicBezTo>
                    <a:pt x="1048603" y="77338"/>
                    <a:pt x="1651379" y="657368"/>
                    <a:pt x="1869743" y="816592"/>
                  </a:cubicBezTo>
                  <a:cubicBezTo>
                    <a:pt x="2088107" y="975816"/>
                    <a:pt x="2067635" y="984914"/>
                    <a:pt x="2047164" y="994013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56"/>
          <p:cNvGrpSpPr/>
          <p:nvPr/>
        </p:nvGrpSpPr>
        <p:grpSpPr>
          <a:xfrm>
            <a:off x="3200400" y="3886200"/>
            <a:ext cx="2018731" cy="765413"/>
            <a:chOff x="1371600" y="3605283"/>
            <a:chExt cx="2094931" cy="994013"/>
          </a:xfrm>
        </p:grpSpPr>
        <p:cxnSp>
          <p:nvCxnSpPr>
            <p:cNvPr id="58" name="Straight Arrow Connector 57"/>
            <p:cNvCxnSpPr/>
            <p:nvPr/>
          </p:nvCxnSpPr>
          <p:spPr>
            <a:xfrm flipH="1">
              <a:off x="1371600" y="4191000"/>
              <a:ext cx="1137" cy="2240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Freeform 58"/>
            <p:cNvSpPr/>
            <p:nvPr/>
          </p:nvSpPr>
          <p:spPr>
            <a:xfrm>
              <a:off x="1378424" y="3605283"/>
              <a:ext cx="2088107" cy="994013"/>
            </a:xfrm>
            <a:custGeom>
              <a:avLst/>
              <a:gdLst>
                <a:gd name="connsiteX0" fmla="*/ 0 w 2088107"/>
                <a:gd name="connsiteY0" fmla="*/ 584580 h 994013"/>
                <a:gd name="connsiteX1" fmla="*/ 736979 w 2088107"/>
                <a:gd name="connsiteY1" fmla="*/ 38669 h 994013"/>
                <a:gd name="connsiteX2" fmla="*/ 1869743 w 2088107"/>
                <a:gd name="connsiteY2" fmla="*/ 816592 h 994013"/>
                <a:gd name="connsiteX3" fmla="*/ 2047164 w 2088107"/>
                <a:gd name="connsiteY3" fmla="*/ 994013 h 99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8107" h="994013">
                  <a:moveTo>
                    <a:pt x="0" y="584580"/>
                  </a:moveTo>
                  <a:cubicBezTo>
                    <a:pt x="212677" y="292290"/>
                    <a:pt x="425355" y="0"/>
                    <a:pt x="736979" y="38669"/>
                  </a:cubicBezTo>
                  <a:cubicBezTo>
                    <a:pt x="1048603" y="77338"/>
                    <a:pt x="1651379" y="657368"/>
                    <a:pt x="1869743" y="816592"/>
                  </a:cubicBezTo>
                  <a:cubicBezTo>
                    <a:pt x="2088107" y="975816"/>
                    <a:pt x="2067635" y="984914"/>
                    <a:pt x="2047164" y="994013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59"/>
          <p:cNvGrpSpPr/>
          <p:nvPr/>
        </p:nvGrpSpPr>
        <p:grpSpPr>
          <a:xfrm>
            <a:off x="5029200" y="3886200"/>
            <a:ext cx="1790131" cy="689213"/>
            <a:chOff x="1371600" y="3605283"/>
            <a:chExt cx="2094931" cy="994013"/>
          </a:xfrm>
        </p:grpSpPr>
        <p:cxnSp>
          <p:nvCxnSpPr>
            <p:cNvPr id="61" name="Straight Arrow Connector 60"/>
            <p:cNvCxnSpPr/>
            <p:nvPr/>
          </p:nvCxnSpPr>
          <p:spPr>
            <a:xfrm flipH="1">
              <a:off x="1371600" y="4191000"/>
              <a:ext cx="1137" cy="22405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Freeform 61"/>
            <p:cNvSpPr/>
            <p:nvPr/>
          </p:nvSpPr>
          <p:spPr>
            <a:xfrm>
              <a:off x="1378424" y="3605283"/>
              <a:ext cx="2088107" cy="994013"/>
            </a:xfrm>
            <a:custGeom>
              <a:avLst/>
              <a:gdLst>
                <a:gd name="connsiteX0" fmla="*/ 0 w 2088107"/>
                <a:gd name="connsiteY0" fmla="*/ 584580 h 994013"/>
                <a:gd name="connsiteX1" fmla="*/ 736979 w 2088107"/>
                <a:gd name="connsiteY1" fmla="*/ 38669 h 994013"/>
                <a:gd name="connsiteX2" fmla="*/ 1869743 w 2088107"/>
                <a:gd name="connsiteY2" fmla="*/ 816592 h 994013"/>
                <a:gd name="connsiteX3" fmla="*/ 2047164 w 2088107"/>
                <a:gd name="connsiteY3" fmla="*/ 994013 h 99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8107" h="994013">
                  <a:moveTo>
                    <a:pt x="0" y="584580"/>
                  </a:moveTo>
                  <a:cubicBezTo>
                    <a:pt x="212677" y="292290"/>
                    <a:pt x="425355" y="0"/>
                    <a:pt x="736979" y="38669"/>
                  </a:cubicBezTo>
                  <a:cubicBezTo>
                    <a:pt x="1048603" y="77338"/>
                    <a:pt x="1651379" y="657368"/>
                    <a:pt x="1869743" y="816592"/>
                  </a:cubicBezTo>
                  <a:cubicBezTo>
                    <a:pt x="2088107" y="975816"/>
                    <a:pt x="2067635" y="984914"/>
                    <a:pt x="2047164" y="994013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43"/>
          <p:cNvGrpSpPr/>
          <p:nvPr/>
        </p:nvGrpSpPr>
        <p:grpSpPr>
          <a:xfrm>
            <a:off x="7620000" y="4572000"/>
            <a:ext cx="838200" cy="1143000"/>
            <a:chOff x="304800" y="4572000"/>
            <a:chExt cx="381000" cy="1143000"/>
          </a:xfrm>
        </p:grpSpPr>
        <p:cxnSp>
          <p:nvCxnSpPr>
            <p:cNvPr id="36" name="Straight Connector 35"/>
            <p:cNvCxnSpPr/>
            <p:nvPr/>
          </p:nvCxnSpPr>
          <p:spPr>
            <a:xfrm flipV="1">
              <a:off x="685800" y="4572000"/>
              <a:ext cx="0" cy="114300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>
              <a:off x="304800" y="4572000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8077200" y="5725160"/>
          <a:ext cx="838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Creating a doubly linked list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914400"/>
            <a:ext cx="86106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This function creates an empty linked list and START is a pointer pointing to created list.</a:t>
            </a:r>
          </a:p>
          <a:p>
            <a:pPr marL="342900" indent="-342900">
              <a:lnSpc>
                <a:spcPct val="150000"/>
              </a:lnSpc>
            </a:pPr>
            <a:r>
              <a:rPr lang="en-US" b="1" i="1" dirty="0" smtClean="0"/>
              <a:t>Algorithm </a:t>
            </a:r>
            <a:r>
              <a:rPr lang="en-US" b="1" i="1" dirty="0" err="1" smtClean="0"/>
              <a:t>Create_DList</a:t>
            </a:r>
            <a:r>
              <a:rPr lang="en-US" b="1" i="1" dirty="0" smtClean="0"/>
              <a:t>()</a:t>
            </a:r>
            <a:r>
              <a:rPr lang="en-US" dirty="0" smtClean="0"/>
              <a:t> –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Node *START, *END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START= </a:t>
            </a:r>
            <a:r>
              <a:rPr lang="en-US" i="1" dirty="0" smtClean="0"/>
              <a:t>NULL</a:t>
            </a:r>
            <a:r>
              <a:rPr lang="en-US" dirty="0" smtClean="0"/>
              <a:t>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END = </a:t>
            </a:r>
            <a:r>
              <a:rPr lang="en-US" i="1" dirty="0" smtClean="0"/>
              <a:t>NULL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Traversing of Doubly linked list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685800"/>
            <a:ext cx="87630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This function visits each node of linked list only once. </a:t>
            </a:r>
            <a:r>
              <a:rPr lang="en-US" b="1" dirty="0" smtClean="0">
                <a:solidFill>
                  <a:srgbClr val="FF0000"/>
                </a:solidFill>
              </a:rPr>
              <a:t>Temp</a:t>
            </a:r>
            <a:r>
              <a:rPr lang="en-US" dirty="0" smtClean="0"/>
              <a:t> is a temporary pointer to node. </a:t>
            </a:r>
            <a:r>
              <a:rPr lang="en-US" b="1" dirty="0" smtClean="0">
                <a:solidFill>
                  <a:srgbClr val="FF0000"/>
                </a:solidFill>
              </a:rPr>
              <a:t>START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FF0000"/>
                </a:solidFill>
              </a:rPr>
              <a:t>END </a:t>
            </a:r>
            <a:r>
              <a:rPr lang="en-US" dirty="0" smtClean="0"/>
              <a:t>are the pointers pointing to starting of list and end of list respectively.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i="1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1676400"/>
            <a:ext cx="838200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i="1" dirty="0" smtClean="0"/>
              <a:t>Algorithm </a:t>
            </a:r>
            <a:r>
              <a:rPr lang="en-US" b="1" i="1" dirty="0" err="1" smtClean="0"/>
              <a:t>Traverse_Dlist_Forward</a:t>
            </a:r>
            <a:r>
              <a:rPr lang="en-US" b="1" i="1" dirty="0" smtClean="0"/>
              <a:t>(START)</a:t>
            </a:r>
            <a:r>
              <a:rPr lang="en-US" dirty="0" smtClean="0"/>
              <a:t> – </a:t>
            </a:r>
          </a:p>
          <a:p>
            <a:pPr marL="342900" indent="-342900">
              <a:buAutoNum type="arabicPeriod"/>
            </a:pPr>
            <a:r>
              <a:rPr lang="en-US" dirty="0" smtClean="0"/>
              <a:t>Node *Temp</a:t>
            </a:r>
          </a:p>
          <a:p>
            <a:pPr marL="342900" indent="-342900">
              <a:buAutoNum type="arabicPeriod"/>
            </a:pPr>
            <a:r>
              <a:rPr lang="en-US" dirty="0" smtClean="0"/>
              <a:t>Temp = START</a:t>
            </a:r>
          </a:p>
          <a:p>
            <a:pPr marL="342900" indent="-342900">
              <a:buAutoNum type="arabicPeriod"/>
            </a:pPr>
            <a:r>
              <a:rPr lang="en-US" dirty="0" smtClean="0"/>
              <a:t>While (Temp != </a:t>
            </a:r>
            <a:r>
              <a:rPr lang="en-US" i="1" dirty="0" smtClean="0"/>
              <a:t>NULL</a:t>
            </a:r>
            <a:r>
              <a:rPr lang="en-US" dirty="0" smtClean="0"/>
              <a:t>) 		</a:t>
            </a:r>
          </a:p>
          <a:p>
            <a:pPr marL="342900" indent="-342900">
              <a:buAutoNum type="arabicPeriod"/>
            </a:pPr>
            <a:r>
              <a:rPr lang="en-US" dirty="0" smtClean="0"/>
              <a:t> 	Print Temp -&gt; INFO 	</a:t>
            </a:r>
          </a:p>
          <a:p>
            <a:pPr marL="342900" indent="-342900">
              <a:buAutoNum type="arabicPeriod"/>
            </a:pPr>
            <a:r>
              <a:rPr lang="en-US" dirty="0" smtClean="0"/>
              <a:t> 	Temp = Temp -&gt; NEXT</a:t>
            </a:r>
            <a:endParaRPr lang="en-US" i="1" dirty="0" smtClean="0"/>
          </a:p>
          <a:p>
            <a:pPr marL="342900" indent="-342900"/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04800" y="4572000"/>
            <a:ext cx="838200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i="1" dirty="0" smtClean="0"/>
              <a:t>Algorithm </a:t>
            </a:r>
            <a:r>
              <a:rPr lang="en-US" b="1" i="1" dirty="0" err="1" smtClean="0"/>
              <a:t>Traverse_Dlist_Backward</a:t>
            </a:r>
            <a:r>
              <a:rPr lang="en-US" b="1" i="1" dirty="0" smtClean="0"/>
              <a:t>(END)</a:t>
            </a:r>
            <a:r>
              <a:rPr lang="en-US" dirty="0" smtClean="0"/>
              <a:t> – </a:t>
            </a:r>
          </a:p>
          <a:p>
            <a:pPr marL="342900" indent="-342900">
              <a:buAutoNum type="arabicPeriod"/>
            </a:pPr>
            <a:r>
              <a:rPr lang="en-US" dirty="0" smtClean="0"/>
              <a:t>Node *Temp</a:t>
            </a:r>
          </a:p>
          <a:p>
            <a:pPr marL="342900" indent="-342900">
              <a:buAutoNum type="arabicPeriod"/>
            </a:pPr>
            <a:r>
              <a:rPr lang="en-US" dirty="0" smtClean="0"/>
              <a:t>Temp = END</a:t>
            </a:r>
          </a:p>
          <a:p>
            <a:pPr marL="342900" indent="-342900">
              <a:buAutoNum type="arabicPeriod"/>
            </a:pPr>
            <a:r>
              <a:rPr lang="en-US" dirty="0" smtClean="0"/>
              <a:t>While (Temp != </a:t>
            </a:r>
            <a:r>
              <a:rPr lang="en-US" i="1" dirty="0" smtClean="0"/>
              <a:t>NULL</a:t>
            </a:r>
            <a:r>
              <a:rPr lang="en-US" dirty="0" smtClean="0"/>
              <a:t>) 		</a:t>
            </a:r>
          </a:p>
          <a:p>
            <a:pPr marL="342900" indent="-342900">
              <a:buAutoNum type="arabicPeriod"/>
            </a:pPr>
            <a:r>
              <a:rPr lang="en-US" dirty="0" smtClean="0"/>
              <a:t> 	Print Temp -&gt; INFO 	</a:t>
            </a:r>
          </a:p>
          <a:p>
            <a:pPr marL="342900" indent="-342900">
              <a:buAutoNum type="arabicPeriod"/>
            </a:pPr>
            <a:r>
              <a:rPr lang="en-US" dirty="0" smtClean="0"/>
              <a:t> 	Temp = Temp -&gt; PREV</a:t>
            </a:r>
            <a:endParaRPr lang="en-US" i="1" dirty="0" smtClean="0"/>
          </a:p>
          <a:p>
            <a:pPr marL="342900" indent="-342900"/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81000" y="3657600"/>
            <a:ext cx="281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OR (from last to first) 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Insertion 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685800"/>
            <a:ext cx="861060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Three ways to insert a node into doubly linked list –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i="1" dirty="0" smtClean="0"/>
              <a:t>Insert at beginning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i="1" dirty="0" smtClean="0"/>
              <a:t>Insert at the end (also known as appending)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i="1" dirty="0" smtClean="0"/>
              <a:t>Insert at specified location</a:t>
            </a:r>
          </a:p>
          <a:p>
            <a:pPr marL="342900" indent="-342900">
              <a:lnSpc>
                <a:spcPct val="150000"/>
              </a:lnSpc>
            </a:pPr>
            <a:endParaRPr lang="en-US" b="1" i="1" dirty="0" smtClean="0"/>
          </a:p>
          <a:p>
            <a:pPr>
              <a:lnSpc>
                <a:spcPct val="150000"/>
              </a:lnSpc>
            </a:pPr>
            <a:endParaRPr lang="en-US" b="1" i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i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Insertion at beginning of Doubly linked list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685800"/>
            <a:ext cx="86106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This function adds the node at the starting of linked list. </a:t>
            </a:r>
            <a:r>
              <a:rPr lang="en-US" b="1" dirty="0" err="1" smtClean="0">
                <a:solidFill>
                  <a:srgbClr val="FF0000"/>
                </a:solidFill>
              </a:rPr>
              <a:t>New_node</a:t>
            </a:r>
            <a:r>
              <a:rPr lang="en-US" dirty="0" smtClean="0"/>
              <a:t> is temporary pointer to node to be inserted into list. </a:t>
            </a:r>
            <a:r>
              <a:rPr lang="en-US" b="1" dirty="0" smtClean="0">
                <a:solidFill>
                  <a:srgbClr val="FF0000"/>
                </a:solidFill>
              </a:rPr>
              <a:t>START </a:t>
            </a:r>
            <a:r>
              <a:rPr lang="en-US" dirty="0" smtClean="0"/>
              <a:t>and</a:t>
            </a:r>
            <a:r>
              <a:rPr lang="en-US" b="1" dirty="0" smtClean="0">
                <a:solidFill>
                  <a:srgbClr val="FF0000"/>
                </a:solidFill>
              </a:rPr>
              <a:t> END </a:t>
            </a:r>
            <a:r>
              <a:rPr lang="en-US" dirty="0" smtClean="0"/>
              <a:t>are the pointers pointing to first and last nodes in a doubly linked list and </a:t>
            </a:r>
            <a:r>
              <a:rPr lang="en-US" b="1" dirty="0" smtClean="0">
                <a:solidFill>
                  <a:srgbClr val="FF0000"/>
                </a:solidFill>
              </a:rPr>
              <a:t>info</a:t>
            </a:r>
            <a:r>
              <a:rPr lang="en-US" dirty="0" smtClean="0"/>
              <a:t> is the information of node.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1981200"/>
            <a:ext cx="8382000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i="1" dirty="0" smtClean="0"/>
              <a:t>Algorithm </a:t>
            </a:r>
            <a:r>
              <a:rPr lang="en-US" b="1" i="1" dirty="0" err="1" smtClean="0"/>
              <a:t>InsertBeg_DList</a:t>
            </a:r>
            <a:r>
              <a:rPr lang="en-US" b="1" i="1" dirty="0" smtClean="0"/>
              <a:t>(START,END, info)</a:t>
            </a:r>
            <a:r>
              <a:rPr lang="en-US" dirty="0" smtClean="0"/>
              <a:t> – 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Node *</a:t>
            </a:r>
            <a:r>
              <a:rPr lang="en-US" b="1" dirty="0" err="1" smtClean="0"/>
              <a:t>New_node</a:t>
            </a:r>
            <a:r>
              <a:rPr lang="en-US" b="1" dirty="0" smtClean="0"/>
              <a:t> </a:t>
            </a:r>
          </a:p>
          <a:p>
            <a:pPr marL="342900" indent="-342900">
              <a:buAutoNum type="arabicPeriod"/>
            </a:pPr>
            <a:r>
              <a:rPr lang="en-US" b="1" dirty="0" err="1" smtClean="0"/>
              <a:t>New_node</a:t>
            </a:r>
            <a:r>
              <a:rPr lang="en-US" b="1" dirty="0" smtClean="0"/>
              <a:t> = Allocate memory</a:t>
            </a:r>
          </a:p>
          <a:p>
            <a:pPr marL="342900" indent="-342900">
              <a:buAutoNum type="arabicPeriod"/>
            </a:pPr>
            <a:r>
              <a:rPr lang="en-US" b="1" dirty="0" err="1" smtClean="0"/>
              <a:t>New_node</a:t>
            </a:r>
            <a:r>
              <a:rPr lang="en-US" b="1" dirty="0" smtClean="0"/>
              <a:t> -&gt; INFO =info</a:t>
            </a:r>
          </a:p>
          <a:p>
            <a:pPr marL="342900" indent="-342900">
              <a:buAutoNum type="arabicPeriod"/>
            </a:pPr>
            <a:r>
              <a:rPr lang="en-US" b="1" dirty="0" err="1" smtClean="0"/>
              <a:t>New_node</a:t>
            </a:r>
            <a:r>
              <a:rPr lang="en-US" b="1" dirty="0" smtClean="0"/>
              <a:t> -&gt; NEXT = </a:t>
            </a:r>
            <a:r>
              <a:rPr lang="en-US" b="1" i="1" dirty="0" smtClean="0"/>
              <a:t>START</a:t>
            </a:r>
          </a:p>
          <a:p>
            <a:pPr marL="342900" indent="-342900">
              <a:buAutoNum type="arabicPeriod"/>
            </a:pPr>
            <a:r>
              <a:rPr lang="en-US" b="1" dirty="0" err="1" smtClean="0"/>
              <a:t>New_node</a:t>
            </a:r>
            <a:r>
              <a:rPr lang="en-US" b="1" dirty="0" smtClean="0"/>
              <a:t> -&gt;PREV </a:t>
            </a:r>
            <a:r>
              <a:rPr lang="en-US" b="1" i="1" dirty="0" smtClean="0"/>
              <a:t>= NULL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If  START==NULL   </a:t>
            </a:r>
            <a:r>
              <a:rPr lang="en-US" b="1" dirty="0" smtClean="0">
                <a:solidFill>
                  <a:srgbClr val="FF0000"/>
                </a:solidFill>
              </a:rPr>
              <a:t>//  linked list is empty</a:t>
            </a:r>
          </a:p>
          <a:p>
            <a:pPr marL="342900" indent="-342900">
              <a:buFontTx/>
              <a:buAutoNum type="arabicPeriod"/>
            </a:pPr>
            <a:r>
              <a:rPr lang="en-US" b="1" i="1" dirty="0" smtClean="0"/>
              <a:t>           </a:t>
            </a:r>
            <a:r>
              <a:rPr lang="en-US" b="1" dirty="0" smtClean="0"/>
              <a:t>START = </a:t>
            </a:r>
            <a:r>
              <a:rPr lang="en-US" b="1" dirty="0" err="1" smtClean="0"/>
              <a:t>New_node</a:t>
            </a:r>
            <a:r>
              <a:rPr lang="en-US" b="1" dirty="0" smtClean="0"/>
              <a:t> </a:t>
            </a:r>
          </a:p>
          <a:p>
            <a:pPr marL="342900" indent="-342900">
              <a:buFontTx/>
              <a:buAutoNum type="arabicPeriod"/>
            </a:pPr>
            <a:r>
              <a:rPr lang="en-US" b="1" dirty="0" smtClean="0"/>
              <a:t>           END= </a:t>
            </a:r>
            <a:r>
              <a:rPr lang="en-US" b="1" dirty="0" err="1" smtClean="0"/>
              <a:t>New_node</a:t>
            </a:r>
            <a:r>
              <a:rPr lang="en-US" b="1" dirty="0" smtClean="0"/>
              <a:t> </a:t>
            </a:r>
          </a:p>
          <a:p>
            <a:pPr marL="342900" indent="-342900">
              <a:buFontTx/>
              <a:buAutoNum type="arabicPeriod"/>
            </a:pPr>
            <a:r>
              <a:rPr lang="en-US" b="1" dirty="0" smtClean="0"/>
              <a:t>else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          START -&gt; PREV=  </a:t>
            </a:r>
            <a:r>
              <a:rPr lang="en-US" b="1" dirty="0" err="1" smtClean="0"/>
              <a:t>New_node</a:t>
            </a:r>
            <a:r>
              <a:rPr lang="en-US" b="1" dirty="0" smtClean="0"/>
              <a:t> 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          START = </a:t>
            </a:r>
            <a:r>
              <a:rPr lang="en-US" b="1" dirty="0" err="1" smtClean="0"/>
              <a:t>New_node</a:t>
            </a:r>
            <a:r>
              <a:rPr lang="en-US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Insertion at End(Appending) of Doubly linked list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685801"/>
            <a:ext cx="861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This function add the node at the end of linked list. </a:t>
            </a:r>
            <a:r>
              <a:rPr lang="en-US" b="1" dirty="0" err="1" smtClean="0">
                <a:solidFill>
                  <a:srgbClr val="FF0000"/>
                </a:solidFill>
              </a:rPr>
              <a:t>New_node</a:t>
            </a:r>
            <a:r>
              <a:rPr lang="en-US" dirty="0" smtClean="0"/>
              <a:t> is temporary pointers. </a:t>
            </a:r>
            <a:r>
              <a:rPr lang="en-US" b="1" dirty="0" smtClean="0">
                <a:solidFill>
                  <a:srgbClr val="FF0000"/>
                </a:solidFill>
              </a:rPr>
              <a:t>START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FF0000"/>
                </a:solidFill>
              </a:rPr>
              <a:t>END</a:t>
            </a:r>
            <a:r>
              <a:rPr lang="en-US" dirty="0" smtClean="0"/>
              <a:t> are the pointers pointing to starting of list and end of list respectively. info is the information of node.    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1676400"/>
            <a:ext cx="8382000" cy="36933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i="1" dirty="0" smtClean="0"/>
              <a:t>Algorithm </a:t>
            </a:r>
            <a:r>
              <a:rPr lang="en-US" b="1" i="1" dirty="0" err="1" smtClean="0"/>
              <a:t>InsertEnd_DList</a:t>
            </a:r>
            <a:r>
              <a:rPr lang="en-US" b="1" i="1" dirty="0" smtClean="0"/>
              <a:t>(START </a:t>
            </a:r>
            <a:r>
              <a:rPr lang="en-US" dirty="0" smtClean="0"/>
              <a:t>,</a:t>
            </a:r>
            <a:r>
              <a:rPr lang="en-US" b="1" i="1" dirty="0" smtClean="0"/>
              <a:t>END, info)</a:t>
            </a:r>
            <a:r>
              <a:rPr lang="en-US" dirty="0" smtClean="0"/>
              <a:t> – 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Node  *</a:t>
            </a:r>
            <a:r>
              <a:rPr lang="en-US" b="1" dirty="0" err="1" smtClean="0"/>
              <a:t>New_node</a:t>
            </a:r>
            <a:endParaRPr lang="en-US" b="1" dirty="0" smtClean="0"/>
          </a:p>
          <a:p>
            <a:pPr marL="342900" indent="-342900">
              <a:buAutoNum type="arabicPeriod"/>
            </a:pPr>
            <a:r>
              <a:rPr lang="en-US" b="1" dirty="0" smtClean="0"/>
              <a:t> </a:t>
            </a:r>
            <a:r>
              <a:rPr lang="en-US" b="1" dirty="0" err="1" smtClean="0"/>
              <a:t>New_node</a:t>
            </a:r>
            <a:r>
              <a:rPr lang="en-US" b="1" dirty="0" smtClean="0"/>
              <a:t> = Allocate memory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</a:t>
            </a:r>
            <a:r>
              <a:rPr lang="en-US" b="1" dirty="0" err="1" smtClean="0"/>
              <a:t>New_node</a:t>
            </a:r>
            <a:r>
              <a:rPr lang="en-US" b="1" dirty="0" smtClean="0"/>
              <a:t> -&gt; INFO =info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</a:t>
            </a:r>
            <a:r>
              <a:rPr lang="en-US" b="1" dirty="0" err="1" smtClean="0"/>
              <a:t>New_node</a:t>
            </a:r>
            <a:r>
              <a:rPr lang="en-US" b="1" dirty="0" smtClean="0"/>
              <a:t> -&gt; NEXT = </a:t>
            </a:r>
            <a:r>
              <a:rPr lang="en-US" b="1" i="1" dirty="0" smtClean="0"/>
              <a:t>NULL</a:t>
            </a:r>
            <a:endParaRPr lang="en-US" b="1" dirty="0" smtClean="0"/>
          </a:p>
          <a:p>
            <a:pPr marL="342900" indent="-342900">
              <a:buAutoNum type="arabicPeriod"/>
            </a:pPr>
            <a:r>
              <a:rPr lang="en-US" b="1" dirty="0" smtClean="0"/>
              <a:t>If (START == </a:t>
            </a:r>
            <a:r>
              <a:rPr lang="en-US" b="1" i="1" dirty="0" smtClean="0"/>
              <a:t>NULL  OR</a:t>
            </a:r>
            <a:r>
              <a:rPr lang="en-US" b="1" dirty="0" smtClean="0"/>
              <a:t>  END</a:t>
            </a:r>
            <a:r>
              <a:rPr lang="en-US" b="1" i="1" dirty="0" smtClean="0"/>
              <a:t> == NULL</a:t>
            </a:r>
            <a:r>
              <a:rPr lang="en-US" b="1" dirty="0" smtClean="0"/>
              <a:t>)  \\  if there is no node in list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	</a:t>
            </a:r>
            <a:r>
              <a:rPr lang="en-US" b="1" dirty="0" err="1" smtClean="0"/>
              <a:t>New_node</a:t>
            </a:r>
            <a:r>
              <a:rPr lang="en-US" b="1" dirty="0" smtClean="0"/>
              <a:t> -&gt; PREV = </a:t>
            </a:r>
            <a:r>
              <a:rPr lang="en-US" b="1" i="1" dirty="0" smtClean="0"/>
              <a:t>NULL</a:t>
            </a:r>
          </a:p>
          <a:p>
            <a:pPr marL="342900" indent="-342900">
              <a:buAutoNum type="arabicPeriod"/>
            </a:pPr>
            <a:r>
              <a:rPr lang="en-US" b="1" i="1" dirty="0" smtClean="0"/>
              <a:t> 	</a:t>
            </a:r>
            <a:r>
              <a:rPr lang="en-US" b="1" dirty="0" smtClean="0"/>
              <a:t>START = </a:t>
            </a:r>
            <a:r>
              <a:rPr lang="en-US" b="1" dirty="0" err="1" smtClean="0"/>
              <a:t>New_node</a:t>
            </a:r>
            <a:endParaRPr lang="en-US" b="1" dirty="0" smtClean="0"/>
          </a:p>
          <a:p>
            <a:pPr marL="342900" indent="-342900">
              <a:buAutoNum type="arabicPeriod"/>
            </a:pPr>
            <a:r>
              <a:rPr lang="en-US" b="1" dirty="0" smtClean="0"/>
              <a:t> 	END = </a:t>
            </a:r>
            <a:r>
              <a:rPr lang="en-US" b="1" dirty="0" err="1" smtClean="0"/>
              <a:t>New_node</a:t>
            </a:r>
            <a:endParaRPr lang="en-US" b="1" dirty="0" smtClean="0"/>
          </a:p>
          <a:p>
            <a:pPr marL="342900" indent="-342900">
              <a:buAutoNum type="arabicPeriod"/>
            </a:pPr>
            <a:r>
              <a:rPr lang="en-US" b="1" dirty="0" smtClean="0"/>
              <a:t>Else 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	</a:t>
            </a:r>
            <a:r>
              <a:rPr lang="en-US" b="1" dirty="0" err="1" smtClean="0"/>
              <a:t>New_node</a:t>
            </a:r>
            <a:r>
              <a:rPr lang="en-US" b="1" dirty="0" smtClean="0"/>
              <a:t> -&gt; PREV = </a:t>
            </a:r>
            <a:r>
              <a:rPr lang="en-US" b="1" i="1" dirty="0" smtClean="0"/>
              <a:t>END</a:t>
            </a:r>
          </a:p>
          <a:p>
            <a:pPr marL="342900" indent="-342900">
              <a:buAutoNum type="arabicPeriod"/>
            </a:pPr>
            <a:r>
              <a:rPr lang="en-US" b="1" i="1" dirty="0" smtClean="0"/>
              <a:t> 	</a:t>
            </a:r>
            <a:r>
              <a:rPr lang="en-US" b="1" dirty="0" smtClean="0"/>
              <a:t>END -&gt; NEXT = </a:t>
            </a:r>
            <a:r>
              <a:rPr lang="en-US" b="1" dirty="0" err="1" smtClean="0"/>
              <a:t>New_node</a:t>
            </a:r>
            <a:endParaRPr lang="en-US" b="1" dirty="0" smtClean="0"/>
          </a:p>
          <a:p>
            <a:pPr marL="342900" indent="-342900">
              <a:buAutoNum type="arabicPeriod"/>
            </a:pPr>
            <a:r>
              <a:rPr lang="en-US" b="1" dirty="0" smtClean="0"/>
              <a:t> 	END = </a:t>
            </a:r>
            <a:r>
              <a:rPr lang="en-US" b="1" dirty="0" err="1" smtClean="0"/>
              <a:t>New_node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Insertion at specified location of doubly linked list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685800"/>
            <a:ext cx="8382000" cy="57554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600" b="1" i="1" dirty="0" smtClean="0"/>
              <a:t>Algorithm </a:t>
            </a:r>
            <a:r>
              <a:rPr lang="en-US" sz="1600" b="1" i="1" dirty="0" err="1" smtClean="0"/>
              <a:t>InsertAt_Loc_DList</a:t>
            </a:r>
            <a:r>
              <a:rPr lang="en-US" sz="1600" b="1" i="1" dirty="0" smtClean="0"/>
              <a:t>(START,END, info, Loc)</a:t>
            </a:r>
            <a:r>
              <a:rPr lang="en-US" sz="1600" dirty="0" smtClean="0"/>
              <a:t> – </a:t>
            </a:r>
          </a:p>
          <a:p>
            <a:pPr marL="342900" indent="-342900">
              <a:buAutoNum type="arabicPeriod"/>
            </a:pPr>
            <a:r>
              <a:rPr lang="en-US" sz="1600" b="1" dirty="0" smtClean="0"/>
              <a:t>Node *Temp=START, *</a:t>
            </a:r>
            <a:r>
              <a:rPr lang="en-US" sz="1600" b="1" dirty="0" err="1" smtClean="0"/>
              <a:t>New_node</a:t>
            </a:r>
            <a:endParaRPr lang="en-US" sz="1600" b="1" dirty="0" smtClean="0"/>
          </a:p>
          <a:p>
            <a:pPr marL="342900" indent="-342900">
              <a:buAutoNum type="arabicPeriod"/>
            </a:pPr>
            <a:r>
              <a:rPr lang="en-US" sz="1600" b="1" dirty="0" err="1" smtClean="0"/>
              <a:t>New_node</a:t>
            </a:r>
            <a:r>
              <a:rPr lang="en-US" sz="1600" b="1" dirty="0" smtClean="0"/>
              <a:t> = Allocate memory</a:t>
            </a:r>
          </a:p>
          <a:p>
            <a:pPr marL="342900" indent="-342900">
              <a:buAutoNum type="arabicPeriod"/>
            </a:pPr>
            <a:r>
              <a:rPr lang="en-US" sz="1600" b="1" dirty="0" err="1" smtClean="0"/>
              <a:t>New_node</a:t>
            </a:r>
            <a:r>
              <a:rPr lang="en-US" sz="1600" b="1" dirty="0" smtClean="0"/>
              <a:t> -&gt; INFO = info </a:t>
            </a:r>
          </a:p>
          <a:p>
            <a:pPr marL="342900" indent="-342900">
              <a:buAutoNum type="arabicPeriod"/>
            </a:pPr>
            <a:r>
              <a:rPr lang="en-US" sz="1600" b="1" dirty="0" smtClean="0"/>
              <a:t>If Loc==1</a:t>
            </a:r>
          </a:p>
          <a:p>
            <a:pPr marL="342900" indent="-342900">
              <a:buAutoNum type="arabicPeriod"/>
            </a:pPr>
            <a:r>
              <a:rPr lang="en-US" sz="1600" b="1" dirty="0" smtClean="0"/>
              <a:t>            </a:t>
            </a:r>
            <a:r>
              <a:rPr lang="en-US" sz="1600" b="1" dirty="0" err="1" smtClean="0"/>
              <a:t>New_node</a:t>
            </a:r>
            <a:r>
              <a:rPr lang="en-US" sz="1600" b="1" dirty="0" smtClean="0"/>
              <a:t> -&gt; NEXT = </a:t>
            </a:r>
            <a:r>
              <a:rPr lang="en-US" sz="1600" b="1" i="1" dirty="0" smtClean="0"/>
              <a:t>START</a:t>
            </a:r>
          </a:p>
          <a:p>
            <a:pPr marL="342900" indent="-342900">
              <a:buAutoNum type="arabicPeriod"/>
            </a:pPr>
            <a:r>
              <a:rPr lang="en-US" sz="1600" b="1" dirty="0" smtClean="0"/>
              <a:t>            </a:t>
            </a:r>
            <a:r>
              <a:rPr lang="en-US" sz="1600" b="1" dirty="0" err="1" smtClean="0"/>
              <a:t>New_node</a:t>
            </a:r>
            <a:r>
              <a:rPr lang="en-US" sz="1600" b="1" dirty="0" smtClean="0"/>
              <a:t> -&gt;PREV </a:t>
            </a:r>
            <a:r>
              <a:rPr lang="en-US" sz="1600" b="1" i="1" dirty="0" smtClean="0"/>
              <a:t>= NULL</a:t>
            </a:r>
            <a:r>
              <a:rPr lang="en-US" sz="1600" b="1" dirty="0" smtClean="0"/>
              <a:t>            </a:t>
            </a:r>
          </a:p>
          <a:p>
            <a:pPr marL="342900" indent="-342900">
              <a:buAutoNum type="arabicPeriod"/>
            </a:pPr>
            <a:r>
              <a:rPr lang="en-US" sz="1600" b="1" dirty="0" smtClean="0"/>
              <a:t>            If  START==NULL   </a:t>
            </a:r>
            <a:r>
              <a:rPr lang="en-US" sz="1600" b="1" dirty="0" smtClean="0">
                <a:solidFill>
                  <a:srgbClr val="FF0000"/>
                </a:solidFill>
              </a:rPr>
              <a:t>//  linked list is empty</a:t>
            </a:r>
            <a:endParaRPr lang="en-US" sz="1600" b="1" i="1" dirty="0" smtClean="0"/>
          </a:p>
          <a:p>
            <a:pPr marL="342900" indent="-342900">
              <a:buAutoNum type="arabicPeriod"/>
            </a:pPr>
            <a:r>
              <a:rPr lang="en-US" sz="1600" b="1" dirty="0" smtClean="0"/>
              <a:t>                        END=</a:t>
            </a:r>
            <a:r>
              <a:rPr lang="en-US" sz="1600" b="1" dirty="0" err="1" smtClean="0"/>
              <a:t>New_node</a:t>
            </a:r>
            <a:endParaRPr lang="en-US" sz="1600" b="1" dirty="0" smtClean="0"/>
          </a:p>
          <a:p>
            <a:pPr marL="342900" indent="-342900">
              <a:buAutoNum type="arabicPeriod"/>
            </a:pPr>
            <a:r>
              <a:rPr lang="en-US" sz="1600" b="1" dirty="0" smtClean="0"/>
              <a:t>            Else   START -&gt; PREV=  </a:t>
            </a:r>
            <a:r>
              <a:rPr lang="en-US" sz="1600" b="1" dirty="0" err="1" smtClean="0"/>
              <a:t>New_node</a:t>
            </a:r>
            <a:r>
              <a:rPr lang="en-US" sz="1600" b="1" dirty="0" smtClean="0"/>
              <a:t> </a:t>
            </a:r>
          </a:p>
          <a:p>
            <a:pPr marL="342900" indent="-342900">
              <a:buAutoNum type="arabicPeriod"/>
            </a:pPr>
            <a:r>
              <a:rPr lang="en-US" sz="1600" b="1" dirty="0" smtClean="0"/>
              <a:t>            START = </a:t>
            </a:r>
            <a:r>
              <a:rPr lang="en-US" sz="1600" b="1" dirty="0" err="1" smtClean="0"/>
              <a:t>New_node</a:t>
            </a:r>
            <a:endParaRPr lang="en-US" sz="1600" b="1" dirty="0" smtClean="0"/>
          </a:p>
          <a:p>
            <a:pPr marL="342900" indent="-342900">
              <a:buAutoNum type="arabicPeriod"/>
            </a:pPr>
            <a:r>
              <a:rPr lang="en-US" sz="1600" b="1" dirty="0" smtClean="0"/>
              <a:t>Else if (Loc&gt;=2 &amp;&amp; Temp!=NULL)</a:t>
            </a:r>
          </a:p>
          <a:p>
            <a:pPr marL="342900" indent="-342900">
              <a:buAutoNum type="arabicPeriod"/>
            </a:pPr>
            <a:r>
              <a:rPr lang="en-US" sz="1600" b="1" dirty="0" smtClean="0"/>
              <a:t>             For (</a:t>
            </a:r>
            <a:r>
              <a:rPr lang="en-US" sz="1600" b="1" dirty="0" err="1" smtClean="0"/>
              <a:t>i</a:t>
            </a:r>
            <a:r>
              <a:rPr lang="en-US" sz="1600" b="1" dirty="0" smtClean="0"/>
              <a:t>=1; </a:t>
            </a:r>
            <a:r>
              <a:rPr lang="en-US" sz="1600" b="1" dirty="0" err="1" smtClean="0"/>
              <a:t>i</a:t>
            </a:r>
            <a:r>
              <a:rPr lang="en-US" sz="1600" b="1" dirty="0" smtClean="0"/>
              <a:t>&lt;=Loc-2; </a:t>
            </a:r>
            <a:r>
              <a:rPr lang="en-US" sz="1600" b="1" dirty="0" err="1" smtClean="0"/>
              <a:t>i</a:t>
            </a:r>
            <a:r>
              <a:rPr lang="en-US" sz="1600" b="1" dirty="0" smtClean="0"/>
              <a:t>=i+1)</a:t>
            </a:r>
          </a:p>
          <a:p>
            <a:pPr marL="342900" indent="-342900">
              <a:buAutoNum type="arabicPeriod"/>
            </a:pPr>
            <a:r>
              <a:rPr lang="en-US" sz="1600" b="1" dirty="0" smtClean="0"/>
              <a:t> 	            Temp  = Temp -&gt; NEXT</a:t>
            </a:r>
          </a:p>
          <a:p>
            <a:pPr marL="342900" indent="-342900">
              <a:buAutoNum type="arabicPeriod"/>
            </a:pPr>
            <a:r>
              <a:rPr lang="en-US" sz="1600" b="1" dirty="0" smtClean="0"/>
              <a:t> 	            If (Temp == </a:t>
            </a:r>
            <a:r>
              <a:rPr lang="en-US" sz="1600" b="1" i="1" dirty="0" smtClean="0"/>
              <a:t>NULL</a:t>
            </a:r>
            <a:r>
              <a:rPr lang="en-US" sz="1600" b="1" dirty="0" smtClean="0"/>
              <a:t>)  </a:t>
            </a:r>
            <a:r>
              <a:rPr lang="en-US" sz="1600" b="1" dirty="0" smtClean="0">
                <a:solidFill>
                  <a:srgbClr val="FF0000"/>
                </a:solidFill>
              </a:rPr>
              <a:t>//if Loc is greater than number of nodes+1</a:t>
            </a:r>
          </a:p>
          <a:p>
            <a:pPr marL="342900" indent="-342900">
              <a:buAutoNum type="arabicPeriod"/>
            </a:pPr>
            <a:r>
              <a:rPr lang="en-US" sz="1600" b="1" dirty="0" smtClean="0"/>
              <a:t>                                 Print “Loc is greater than number of nodes+1”</a:t>
            </a:r>
          </a:p>
          <a:p>
            <a:pPr marL="342900" indent="-342900">
              <a:buAutoNum type="arabicPeriod"/>
            </a:pPr>
            <a:r>
              <a:rPr lang="en-US" sz="1600" b="1" dirty="0" smtClean="0"/>
              <a:t>  		 Return            </a:t>
            </a:r>
          </a:p>
          <a:p>
            <a:pPr marL="342900" indent="-342900">
              <a:buAutoNum type="arabicPeriod"/>
            </a:pPr>
            <a:r>
              <a:rPr lang="en-US" sz="1600" b="1" dirty="0" smtClean="0"/>
              <a:t>               </a:t>
            </a:r>
            <a:r>
              <a:rPr lang="en-US" sz="1600" b="1" dirty="0" err="1" smtClean="0"/>
              <a:t>New_node</a:t>
            </a:r>
            <a:r>
              <a:rPr lang="en-US" sz="1600" b="1" dirty="0" smtClean="0"/>
              <a:t> -&gt; NEXT = Temp -&gt; NEXT</a:t>
            </a:r>
          </a:p>
          <a:p>
            <a:pPr marL="342900" indent="-342900">
              <a:buAutoNum type="arabicPeriod"/>
            </a:pPr>
            <a:r>
              <a:rPr lang="en-US" sz="1600" b="1" dirty="0" smtClean="0"/>
              <a:t>               </a:t>
            </a:r>
            <a:r>
              <a:rPr lang="en-US" sz="1600" b="1" dirty="0" err="1" smtClean="0"/>
              <a:t>New_node</a:t>
            </a:r>
            <a:r>
              <a:rPr lang="en-US" sz="1600" b="1" dirty="0" smtClean="0"/>
              <a:t> -&gt; PREV = Temp</a:t>
            </a:r>
          </a:p>
          <a:p>
            <a:pPr marL="342900" indent="-342900">
              <a:buAutoNum type="arabicPeriod"/>
            </a:pPr>
            <a:r>
              <a:rPr lang="en-US" sz="1600" b="1" dirty="0" smtClean="0"/>
              <a:t>               If Temp -&gt; NEXT!=NULL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sz="1600" b="1" dirty="0" smtClean="0"/>
              <a:t>                          (Temp -&gt; NEXT) -&gt; PREV = </a:t>
            </a:r>
            <a:r>
              <a:rPr lang="en-US" sz="1600" b="1" dirty="0" err="1" smtClean="0"/>
              <a:t>New_node</a:t>
            </a:r>
            <a:r>
              <a:rPr lang="en-US" sz="1600" b="1" dirty="0" smtClean="0"/>
              <a:t>  </a:t>
            </a:r>
            <a:r>
              <a:rPr lang="en-US" sz="1600" b="1" dirty="0" smtClean="0">
                <a:solidFill>
                  <a:srgbClr val="FF0000"/>
                </a:solidFill>
              </a:rPr>
              <a:t> // only when LOC is not a last node</a:t>
            </a:r>
            <a:endParaRPr lang="en-US" sz="1600" b="1" dirty="0" smtClean="0"/>
          </a:p>
          <a:p>
            <a:pPr marL="342900" indent="-342900">
              <a:buAutoNum type="arabicPeriod"/>
            </a:pPr>
            <a:r>
              <a:rPr lang="en-US" sz="1600" b="1" dirty="0" smtClean="0"/>
              <a:t>               Temp -&gt; NEXT = </a:t>
            </a:r>
            <a:r>
              <a:rPr lang="en-US" sz="1600" b="1" dirty="0" err="1" smtClean="0"/>
              <a:t>New_node</a:t>
            </a:r>
            <a:endParaRPr lang="en-US" sz="1600" b="1" dirty="0" smtClean="0"/>
          </a:p>
          <a:p>
            <a:pPr marL="342900" indent="-342900">
              <a:buAutoNum type="arabicPeriod"/>
            </a:pPr>
            <a:r>
              <a:rPr lang="en-US" sz="1600" b="1" dirty="0" smtClean="0"/>
              <a:t>Else Print “Invalid loc” //Loc&lt;=0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Deletion 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685800"/>
            <a:ext cx="8610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Three ways to Delete a node from linked list –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i="1" dirty="0" smtClean="0"/>
              <a:t>Delete from beginning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i="1" dirty="0" smtClean="0"/>
              <a:t>Delete from the end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i="1" dirty="0" smtClean="0"/>
              <a:t>Delete from specified location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b="1" i="1" dirty="0" smtClean="0"/>
          </a:p>
          <a:p>
            <a:pPr marL="342900" indent="-342900">
              <a:lnSpc>
                <a:spcPct val="150000"/>
              </a:lnSpc>
            </a:pPr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NOTE: Deletion could be done on the basis of information available at any          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             node. Here, first find that node and then delete it.</a:t>
            </a:r>
          </a:p>
          <a:p>
            <a:pPr>
              <a:lnSpc>
                <a:spcPct val="150000"/>
              </a:lnSpc>
            </a:pPr>
            <a:endParaRPr lang="en-US" b="1" i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i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Deletion at beginning of linked list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685801"/>
            <a:ext cx="861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This function delete the node from the starting of linked list. </a:t>
            </a:r>
            <a:r>
              <a:rPr lang="en-US" b="1" dirty="0" smtClean="0">
                <a:solidFill>
                  <a:srgbClr val="FF0000"/>
                </a:solidFill>
              </a:rPr>
              <a:t>Temp</a:t>
            </a:r>
            <a:r>
              <a:rPr lang="en-US" dirty="0" smtClean="0"/>
              <a:t> is temporary pointer. START and END are the pointers pointing to starting of list and end of list. </a:t>
            </a:r>
            <a:endParaRPr lang="en-US" i="1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1828800"/>
            <a:ext cx="838200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i="1" dirty="0" smtClean="0"/>
              <a:t>Algorithm </a:t>
            </a:r>
            <a:r>
              <a:rPr lang="en-US" b="1" i="1" dirty="0" err="1" smtClean="0"/>
              <a:t>DeleteBeg_DList</a:t>
            </a:r>
            <a:r>
              <a:rPr lang="en-US" b="1" i="1" dirty="0" smtClean="0"/>
              <a:t>(START,END)</a:t>
            </a:r>
            <a:r>
              <a:rPr lang="en-US" dirty="0" smtClean="0"/>
              <a:t> – 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Node *Temp = START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If Temp ==</a:t>
            </a:r>
            <a:r>
              <a:rPr lang="en-US" b="1" i="1" dirty="0" smtClean="0"/>
              <a:t>NULL // Empty list</a:t>
            </a:r>
          </a:p>
          <a:p>
            <a:pPr marL="342900" indent="-342900">
              <a:buAutoNum type="arabicPeriod"/>
            </a:pPr>
            <a:r>
              <a:rPr lang="en-US" b="1" i="1" dirty="0" smtClean="0"/>
              <a:t> 	Exit</a:t>
            </a:r>
          </a:p>
          <a:p>
            <a:pPr marL="342900" indent="-342900">
              <a:buAutoNum type="arabicPeriod"/>
            </a:pPr>
            <a:r>
              <a:rPr lang="en-US" b="1" i="1" dirty="0" smtClean="0"/>
              <a:t> </a:t>
            </a:r>
            <a:r>
              <a:rPr lang="en-US" b="1" dirty="0" smtClean="0"/>
              <a:t>If (START == END) </a:t>
            </a:r>
            <a:r>
              <a:rPr lang="en-US" b="1" dirty="0" smtClean="0">
                <a:solidFill>
                  <a:srgbClr val="FF0000"/>
                </a:solidFill>
              </a:rPr>
              <a:t>// Single Node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	START = END </a:t>
            </a:r>
            <a:r>
              <a:rPr lang="en-US" b="1" i="1" dirty="0" smtClean="0"/>
              <a:t>=NULL</a:t>
            </a:r>
          </a:p>
          <a:p>
            <a:pPr marL="342900" indent="-342900">
              <a:buAutoNum type="arabicPeriod"/>
            </a:pPr>
            <a:r>
              <a:rPr lang="en-US" b="1" i="1" dirty="0" smtClean="0"/>
              <a:t> ELSE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	(Temp -&gt;NEXT) -&gt; PREV =</a:t>
            </a:r>
            <a:r>
              <a:rPr lang="en-US" b="1" i="1" dirty="0" smtClean="0"/>
              <a:t>NULL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	START = START -&gt; NEXT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Free Temp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Deletion at End of linked list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685800"/>
            <a:ext cx="86106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This function delete the node at the end of linked list. Temp and Temp1 are temporary pointers. END is the pointer pointing to end of list.   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i="1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1676400"/>
            <a:ext cx="8382000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i="1" dirty="0" smtClean="0"/>
              <a:t>Algorithm </a:t>
            </a:r>
            <a:r>
              <a:rPr lang="en-US" b="1" i="1" dirty="0" err="1" smtClean="0"/>
              <a:t>DeleteEnd_List</a:t>
            </a:r>
            <a:r>
              <a:rPr lang="en-US" b="1" i="1" dirty="0" smtClean="0"/>
              <a:t>(START,END)</a:t>
            </a:r>
            <a:r>
              <a:rPr lang="en-US" dirty="0" smtClean="0"/>
              <a:t> – 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Node *Temp, *Temp1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Temp = END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If Temp==</a:t>
            </a:r>
            <a:r>
              <a:rPr lang="en-US" b="1" i="1" dirty="0" smtClean="0"/>
              <a:t>NULL</a:t>
            </a:r>
            <a:r>
              <a:rPr lang="en-US" b="1" dirty="0" smtClean="0"/>
              <a:t> 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	return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If (START == END) </a:t>
            </a:r>
            <a:r>
              <a:rPr lang="en-US" b="1" dirty="0" smtClean="0">
                <a:solidFill>
                  <a:srgbClr val="FF0000"/>
                </a:solidFill>
              </a:rPr>
              <a:t>// Single Node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	START = END </a:t>
            </a:r>
            <a:r>
              <a:rPr lang="en-US" b="1" i="1" dirty="0" smtClean="0"/>
              <a:t>=NULL</a:t>
            </a:r>
            <a:endParaRPr lang="en-US" b="1" dirty="0" smtClean="0"/>
          </a:p>
          <a:p>
            <a:pPr marL="342900" indent="-342900">
              <a:buAutoNum type="arabicPeriod"/>
            </a:pPr>
            <a:r>
              <a:rPr lang="en-US" b="1" dirty="0" smtClean="0"/>
              <a:t>Else 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          Temp1 = Temp -&gt; PREV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          Temp1 -&gt; NEXT = </a:t>
            </a:r>
            <a:r>
              <a:rPr lang="en-US" b="1" i="1" dirty="0" smtClean="0"/>
              <a:t>NULL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          END = Temp1 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Free Temp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Linear Linked list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   Each node has two fields – 	1.  Data (Information)	2. Pointer to next node</a:t>
            </a:r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95400" y="4429760"/>
          <a:ext cx="1295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700"/>
                <a:gridCol w="647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INFO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048000" y="4429760"/>
          <a:ext cx="1295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700"/>
                <a:gridCol w="647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INFO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648200" y="4429760"/>
          <a:ext cx="1219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/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INFO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172200" y="4429760"/>
          <a:ext cx="1371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INFO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NULL</a:t>
                      </a:r>
                      <a:endParaRPr lang="en-US" i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2286000" y="46482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886200" y="46482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410200" y="46482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90600" y="48884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819400" y="4876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419600" y="4876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943600" y="4876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304800" y="5791200"/>
          <a:ext cx="838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START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Group 43"/>
          <p:cNvGrpSpPr/>
          <p:nvPr/>
        </p:nvGrpSpPr>
        <p:grpSpPr>
          <a:xfrm>
            <a:off x="685800" y="4648200"/>
            <a:ext cx="609600" cy="1143000"/>
            <a:chOff x="685800" y="4648200"/>
            <a:chExt cx="609600" cy="1143000"/>
          </a:xfrm>
        </p:grpSpPr>
        <p:cxnSp>
          <p:nvCxnSpPr>
            <p:cNvPr id="41" name="Straight Connector 40"/>
            <p:cNvCxnSpPr/>
            <p:nvPr/>
          </p:nvCxnSpPr>
          <p:spPr>
            <a:xfrm flipV="1">
              <a:off x="685800" y="4648200"/>
              <a:ext cx="0" cy="114300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685800" y="4648200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228600" y="1524000"/>
            <a:ext cx="822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Representation of node –</a:t>
            </a:r>
          </a:p>
          <a:p>
            <a:r>
              <a:rPr lang="en-US" dirty="0" err="1" smtClean="0"/>
              <a:t>struct</a:t>
            </a:r>
            <a:r>
              <a:rPr lang="en-US" dirty="0" smtClean="0"/>
              <a:t> Node{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INFO;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Node *NEXT;</a:t>
            </a:r>
          </a:p>
          <a:p>
            <a:r>
              <a:rPr lang="en-US" dirty="0" smtClean="0"/>
              <a:t>};</a:t>
            </a:r>
          </a:p>
          <a:p>
            <a:r>
              <a:rPr lang="en-US" b="1" i="1" dirty="0" smtClean="0"/>
              <a:t>For start or head –</a:t>
            </a:r>
          </a:p>
          <a:p>
            <a:r>
              <a:rPr lang="en-US" dirty="0" err="1" smtClean="0"/>
              <a:t>struct</a:t>
            </a:r>
            <a:r>
              <a:rPr lang="en-US" dirty="0" smtClean="0"/>
              <a:t> Node *START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Deletion from specified location of linked list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838200"/>
            <a:ext cx="8382000" cy="56938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400" b="1" i="1" dirty="0" smtClean="0"/>
              <a:t>Algorithm </a:t>
            </a:r>
            <a:r>
              <a:rPr lang="en-US" sz="1400" b="1" i="1" dirty="0" err="1" smtClean="0"/>
              <a:t>DeleteFromLoc_DList</a:t>
            </a:r>
            <a:r>
              <a:rPr lang="en-US" sz="1400" b="1" i="1" dirty="0" smtClean="0"/>
              <a:t>(START, END, Loc)</a:t>
            </a:r>
            <a:r>
              <a:rPr lang="en-US" sz="1400" dirty="0" smtClean="0"/>
              <a:t> –</a:t>
            </a:r>
          </a:p>
          <a:p>
            <a:pPr marL="342900" indent="-342900">
              <a:buAutoNum type="arabicPeriod"/>
            </a:pPr>
            <a:r>
              <a:rPr lang="en-US" sz="1400" b="1" dirty="0" smtClean="0"/>
              <a:t>Node *Temp=START, *Temp1=START</a:t>
            </a:r>
          </a:p>
          <a:p>
            <a:pPr marL="342900" indent="-342900">
              <a:buAutoNum type="arabicPeriod"/>
            </a:pPr>
            <a:r>
              <a:rPr lang="en-US" sz="1400" b="1" dirty="0" smtClean="0"/>
              <a:t>If START==</a:t>
            </a:r>
            <a:r>
              <a:rPr lang="en-US" sz="1400" b="1" i="1" dirty="0" smtClean="0"/>
              <a:t>NULL</a:t>
            </a:r>
            <a:r>
              <a:rPr lang="en-US" sz="1400" b="1" dirty="0" smtClean="0"/>
              <a:t>  || Loc&lt;=0</a:t>
            </a:r>
            <a:r>
              <a:rPr lang="en-US" sz="1400" b="1" dirty="0" smtClean="0">
                <a:solidFill>
                  <a:srgbClr val="FF0000"/>
                </a:solidFill>
              </a:rPr>
              <a:t>//checking Empty Linked list or invalid Loc</a:t>
            </a:r>
          </a:p>
          <a:p>
            <a:pPr marL="342900" indent="-342900">
              <a:buAutoNum type="arabicPeriod"/>
            </a:pPr>
            <a:r>
              <a:rPr lang="en-US" sz="1400" b="1" dirty="0" smtClean="0"/>
              <a:t>            Print “Empty Linked List or Loc is invalid ”</a:t>
            </a:r>
          </a:p>
          <a:p>
            <a:pPr marL="342900" indent="-342900">
              <a:buAutoNum type="arabicPeriod"/>
            </a:pPr>
            <a:r>
              <a:rPr lang="en-US" sz="1400" b="1" dirty="0" smtClean="0"/>
              <a:t>            Return</a:t>
            </a:r>
          </a:p>
          <a:p>
            <a:pPr marL="342900" indent="-342900">
              <a:buAutoNum type="arabicPeriod"/>
            </a:pPr>
            <a:r>
              <a:rPr lang="en-US" sz="1400" b="1" dirty="0" smtClean="0"/>
              <a:t>If(Loc==1) </a:t>
            </a:r>
            <a:r>
              <a:rPr lang="en-US" sz="1400" b="1" dirty="0" smtClean="0">
                <a:solidFill>
                  <a:srgbClr val="FF0000"/>
                </a:solidFill>
              </a:rPr>
              <a:t>// Delete first node</a:t>
            </a:r>
          </a:p>
          <a:p>
            <a:pPr marL="342900" indent="-342900">
              <a:buAutoNum type="arabicPeriod"/>
            </a:pPr>
            <a:r>
              <a:rPr lang="en-US" sz="1400" b="1" dirty="0" smtClean="0"/>
              <a:t>            If (START == END) </a:t>
            </a:r>
            <a:r>
              <a:rPr lang="en-US" sz="1400" b="1" dirty="0" smtClean="0">
                <a:solidFill>
                  <a:srgbClr val="FF0000"/>
                </a:solidFill>
              </a:rPr>
              <a:t>// Single Node</a:t>
            </a:r>
          </a:p>
          <a:p>
            <a:pPr marL="342900" indent="-342900">
              <a:buAutoNum type="arabicPeriod"/>
            </a:pPr>
            <a:r>
              <a:rPr lang="en-US" sz="1400" b="1" dirty="0" smtClean="0"/>
              <a:t> 	            START = END </a:t>
            </a:r>
            <a:r>
              <a:rPr lang="en-US" sz="1400" b="1" i="1" dirty="0" smtClean="0"/>
              <a:t>=NULL</a:t>
            </a:r>
          </a:p>
          <a:p>
            <a:pPr marL="342900" indent="-342900">
              <a:buAutoNum type="arabicPeriod"/>
            </a:pPr>
            <a:r>
              <a:rPr lang="en-US" sz="1400" b="1" i="1" dirty="0" smtClean="0"/>
              <a:t>            ELSE</a:t>
            </a:r>
          </a:p>
          <a:p>
            <a:pPr marL="342900" indent="-342900">
              <a:buAutoNum type="arabicPeriod"/>
            </a:pPr>
            <a:r>
              <a:rPr lang="en-US" sz="1400" b="1" dirty="0" smtClean="0"/>
              <a:t> 	            (Temp -&gt;NEXT) -&gt; PREV =</a:t>
            </a:r>
            <a:r>
              <a:rPr lang="en-US" sz="1400" b="1" i="1" dirty="0" smtClean="0"/>
              <a:t>NULL</a:t>
            </a:r>
          </a:p>
          <a:p>
            <a:pPr marL="342900" indent="-342900">
              <a:buAutoNum type="arabicPeriod"/>
            </a:pPr>
            <a:r>
              <a:rPr lang="en-US" sz="1400" b="1" dirty="0" smtClean="0"/>
              <a:t> 	            START = START -&gt; NEXT             </a:t>
            </a:r>
          </a:p>
          <a:p>
            <a:pPr marL="342900" indent="-342900">
              <a:buAutoNum type="arabicPeriod"/>
            </a:pPr>
            <a:r>
              <a:rPr lang="en-US" sz="1400" b="1" dirty="0" smtClean="0"/>
              <a:t>Else if (Loc&gt;=2 &amp;&amp; Temp-&gt;NEXT!=NULL)</a:t>
            </a:r>
          </a:p>
          <a:p>
            <a:pPr marL="342900" indent="-342900">
              <a:buAutoNum type="arabicPeriod"/>
            </a:pPr>
            <a:r>
              <a:rPr lang="en-US" sz="1400" b="1" dirty="0" smtClean="0"/>
              <a:t>            For (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=1; 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&lt;=Loc-2; 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++)</a:t>
            </a:r>
          </a:p>
          <a:p>
            <a:pPr marL="342900" indent="-342900">
              <a:buAutoNum type="arabicPeriod"/>
            </a:pPr>
            <a:r>
              <a:rPr lang="en-US" sz="1400" b="1" dirty="0" smtClean="0"/>
              <a:t> 	           Temp  = Temp -&gt; NEXT</a:t>
            </a:r>
          </a:p>
          <a:p>
            <a:pPr marL="342900" indent="-342900">
              <a:buAutoNum type="arabicPeriod"/>
            </a:pPr>
            <a:r>
              <a:rPr lang="en-US" sz="1400" b="1" dirty="0" smtClean="0"/>
              <a:t> 	           If (Temp-&gt;NEXT==NULL)  </a:t>
            </a:r>
          </a:p>
          <a:p>
            <a:pPr marL="342900" indent="-342900">
              <a:buAutoNum type="arabicPeriod"/>
            </a:pPr>
            <a:r>
              <a:rPr lang="en-US" sz="1400" b="1" dirty="0" smtClean="0"/>
              <a:t>                                Print “Loc is greater than total number of nodes”</a:t>
            </a:r>
          </a:p>
          <a:p>
            <a:pPr marL="342900" indent="-342900">
              <a:buAutoNum type="arabicPeriod"/>
            </a:pPr>
            <a:r>
              <a:rPr lang="en-US" sz="1400" b="1" dirty="0" smtClean="0"/>
              <a:t>                                Return</a:t>
            </a:r>
          </a:p>
          <a:p>
            <a:pPr marL="342900" indent="-342900">
              <a:buAutoNum type="arabicPeriod"/>
            </a:pPr>
            <a:r>
              <a:rPr lang="en-US" sz="1400" b="1" dirty="0" smtClean="0"/>
              <a:t>            Temp1 = Temp -&gt;NEXT</a:t>
            </a:r>
          </a:p>
          <a:p>
            <a:pPr marL="342900" indent="-342900">
              <a:buAutoNum type="arabicPeriod"/>
            </a:pPr>
            <a:r>
              <a:rPr lang="en-US" sz="1400" b="1" dirty="0" smtClean="0"/>
              <a:t>            Temp -&gt; NEXT = Temp1 -&gt; NEXT</a:t>
            </a:r>
          </a:p>
          <a:p>
            <a:pPr marL="342900" indent="-342900">
              <a:buFontTx/>
              <a:buAutoNum type="arabicPeriod"/>
            </a:pPr>
            <a:r>
              <a:rPr lang="en-US" sz="1400" b="1" dirty="0" smtClean="0"/>
              <a:t>            If Temp1-&gt;NEXT!=NULL</a:t>
            </a:r>
          </a:p>
          <a:p>
            <a:pPr marL="342900" indent="-342900">
              <a:buAutoNum type="arabicPeriod"/>
            </a:pPr>
            <a:r>
              <a:rPr lang="en-US" sz="1400" b="1" dirty="0" smtClean="0"/>
              <a:t>                        (Temp1-&gt;NEXT) -&gt;PREV = Temp </a:t>
            </a:r>
            <a:r>
              <a:rPr lang="en-US" sz="1400" b="1" dirty="0" smtClean="0">
                <a:solidFill>
                  <a:srgbClr val="FF0000"/>
                </a:solidFill>
              </a:rPr>
              <a:t>// only when LOC is not a last node</a:t>
            </a:r>
          </a:p>
          <a:p>
            <a:pPr marL="342900" indent="-342900">
              <a:buAutoNum type="arabicPeriod"/>
            </a:pPr>
            <a:r>
              <a:rPr lang="en-US" sz="1400" b="1" dirty="0" smtClean="0"/>
              <a:t>           Else   END=Temp           </a:t>
            </a:r>
          </a:p>
          <a:p>
            <a:pPr marL="342900" indent="-342900">
              <a:buAutoNum type="arabicPeriod"/>
            </a:pPr>
            <a:r>
              <a:rPr lang="en-US" sz="1400" b="1" dirty="0" smtClean="0"/>
              <a:t>Else    </a:t>
            </a:r>
          </a:p>
          <a:p>
            <a:pPr marL="342900" indent="-342900">
              <a:buAutoNum type="arabicPeriod"/>
            </a:pPr>
            <a:r>
              <a:rPr lang="en-US" sz="1400" b="1" dirty="0" smtClean="0"/>
              <a:t>            Print “Loc is greater than total number of nodes”</a:t>
            </a:r>
          </a:p>
          <a:p>
            <a:pPr marL="342900" indent="-342900">
              <a:buAutoNum type="arabicPeriod"/>
            </a:pPr>
            <a:r>
              <a:rPr lang="en-US" sz="1400" b="1" dirty="0" smtClean="0"/>
              <a:t>            Return</a:t>
            </a:r>
          </a:p>
          <a:p>
            <a:pPr marL="342900" indent="-342900">
              <a:buAutoNum type="arabicPeriod"/>
            </a:pPr>
            <a:r>
              <a:rPr lang="en-US" sz="1400" b="1" dirty="0" smtClean="0"/>
              <a:t>Free Temp1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Singly Vs. Doubly Linked List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" y="914398"/>
          <a:ext cx="8382000" cy="541020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191000"/>
                <a:gridCol w="4191000"/>
              </a:tblGrid>
              <a:tr h="6087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Singly</a:t>
                      </a:r>
                      <a:r>
                        <a:rPr lang="en-US" sz="2400" baseline="0" dirty="0" smtClean="0"/>
                        <a:t> Linked List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Doubly Linked List</a:t>
                      </a:r>
                      <a:endParaRPr lang="en-US" sz="2400" dirty="0"/>
                    </a:p>
                  </a:txBody>
                  <a:tcPr/>
                </a:tc>
              </a:tr>
              <a:tr h="97376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Node has two fields.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Node has three</a:t>
                      </a:r>
                      <a:r>
                        <a:rPr lang="en-US" baseline="0" dirty="0" smtClean="0"/>
                        <a:t> fields.</a:t>
                      </a:r>
                      <a:endParaRPr lang="en-US" dirty="0"/>
                    </a:p>
                  </a:txBody>
                  <a:tcPr anchor="ctr"/>
                </a:tc>
              </a:tr>
              <a:tr h="766598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Reverse</a:t>
                      </a:r>
                      <a:r>
                        <a:rPr lang="en-US" baseline="0" dirty="0" smtClean="0"/>
                        <a:t> traversing is not possible.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Reverse traversing</a:t>
                      </a:r>
                      <a:r>
                        <a:rPr lang="en-US" baseline="0" dirty="0" smtClean="0"/>
                        <a:t> is possible.</a:t>
                      </a:r>
                      <a:endParaRPr lang="en-US" dirty="0"/>
                    </a:p>
                  </a:txBody>
                  <a:tcPr anchor="ctr"/>
                </a:tc>
              </a:tr>
              <a:tr h="1372204">
                <a:tc>
                  <a:txBody>
                    <a:bodyPr/>
                    <a:lstStyle/>
                    <a:p>
                      <a:pPr algn="just"/>
                      <a:endParaRPr lang="en-US" dirty="0" smtClean="0"/>
                    </a:p>
                    <a:p>
                      <a:pPr algn="just"/>
                      <a:r>
                        <a:rPr lang="en-US" dirty="0" smtClean="0"/>
                        <a:t>Insertion at the end of linked list takes O(n) time.</a:t>
                      </a:r>
                    </a:p>
                    <a:p>
                      <a:pPr algn="just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endParaRPr lang="en-US" dirty="0" smtClean="0"/>
                    </a:p>
                    <a:p>
                      <a:pPr algn="just"/>
                      <a:r>
                        <a:rPr lang="en-US" dirty="0" smtClean="0"/>
                        <a:t>Insertion at the end of linked list take  constant time</a:t>
                      </a:r>
                    </a:p>
                    <a:p>
                      <a:pPr algn="just"/>
                      <a:endParaRPr lang="en-US" dirty="0"/>
                    </a:p>
                  </a:txBody>
                  <a:tcPr anchor="ctr"/>
                </a:tc>
              </a:tr>
              <a:tr h="1688867">
                <a:tc>
                  <a:txBody>
                    <a:bodyPr/>
                    <a:lstStyle/>
                    <a:p>
                      <a:pPr algn="just"/>
                      <a:endParaRPr lang="en-US" dirty="0" smtClean="0"/>
                    </a:p>
                    <a:p>
                      <a:pPr algn="just"/>
                      <a:r>
                        <a:rPr lang="en-US" dirty="0" smtClean="0"/>
                        <a:t>Deletion at the end of linked list take O(n) time and deletion before specified location is not possible.</a:t>
                      </a:r>
                    </a:p>
                    <a:p>
                      <a:pPr algn="just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endParaRPr lang="en-US" dirty="0" smtClean="0"/>
                    </a:p>
                    <a:p>
                      <a:pPr algn="just"/>
                      <a:r>
                        <a:rPr lang="en-US" dirty="0" smtClean="0"/>
                        <a:t>Deletion at the end of linked list take constant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time and deletion before specified location is also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possible.</a:t>
                      </a:r>
                    </a:p>
                    <a:p>
                      <a:pPr algn="just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Exercises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Write an algorithm for searching in doubly linked list.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Write an algorithm to sorting a singly linked list.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Why reverse algorithm is not needed in doubly linked list. Justify your answer comparing with singly linked list.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Write an algorithm to delete the entire singly linked list or doubly linked list.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Circular Linked list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762000"/>
            <a:ext cx="88392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/>
              <a:t>It could be singly or doubly linked list. 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For singly circular linked list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   Each node have two fields – 	1. Information	2. Pointer to next node</a:t>
            </a:r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95400" y="4429760"/>
          <a:ext cx="1295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700"/>
                <a:gridCol w="647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048000" y="4429760"/>
          <a:ext cx="1295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700"/>
                <a:gridCol w="647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648200" y="4429760"/>
          <a:ext cx="1219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172200" y="4429760"/>
          <a:ext cx="1371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2286000" y="46482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886200" y="46482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410200" y="46482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90600" y="48884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819400" y="4876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419600" y="4876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943600" y="4876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6858000" y="5638800"/>
          <a:ext cx="838200" cy="447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447040">
                <a:tc>
                  <a:txBody>
                    <a:bodyPr/>
                    <a:lstStyle/>
                    <a:p>
                      <a:r>
                        <a:rPr lang="en-US" dirty="0" smtClean="0"/>
                        <a:t>END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28600" y="2083475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Representation of node –</a:t>
            </a:r>
          </a:p>
          <a:p>
            <a:r>
              <a:rPr lang="en-US" dirty="0" err="1" smtClean="0"/>
              <a:t>struct</a:t>
            </a:r>
            <a:r>
              <a:rPr lang="en-US" dirty="0" smtClean="0"/>
              <a:t> Node{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INFO;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Node *NEXT;</a:t>
            </a:r>
          </a:p>
          <a:p>
            <a:r>
              <a:rPr lang="en-US" dirty="0" smtClean="0"/>
              <a:t>};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7162800" y="4648200"/>
            <a:ext cx="838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001000" y="4648200"/>
            <a:ext cx="0" cy="7620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1600200" y="5410200"/>
            <a:ext cx="64008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1600200" y="48006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6200000" flipV="1">
            <a:off x="6210300" y="4914900"/>
            <a:ext cx="762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Supported operations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848410"/>
            <a:ext cx="8610600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All the operations which can be performed on singly or doubly linked list can be extended to circular linked list by maintaining last node next pointer to first node.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Creating empty linked list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Appending nodes to linked list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Traversing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Insertion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Deletion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Searching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Sorting </a:t>
            </a:r>
          </a:p>
          <a:p>
            <a:pPr marL="342900" indent="-342900">
              <a:lnSpc>
                <a:spcPct val="15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How do we know end of list ?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sz="2000" dirty="0" smtClean="0"/>
              <a:t>	Compare next pointer field with address of first node or head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Circular Linked list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Advantages: 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   Any node can be a starting point. We can traverse the whole list by starting from any point. We just need to stop when the first visited node is visited again.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   It saves time when we have to go to the first node from the last node. It can be done in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   single step because there is no need to traverse in between the nodes. But in doubly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   linked list, we will have to go through in between nodes. </a:t>
            </a:r>
            <a:br>
              <a:rPr lang="en-US" dirty="0" smtClean="0"/>
            </a:b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Disadvantages: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1.    It is not easy to reverse the circular linked list. If proper care is not taken, then the problem of infinite loop can occur.</a:t>
            </a:r>
            <a:br>
              <a:rPr lang="en-US" dirty="0" smtClean="0"/>
            </a:br>
            <a:r>
              <a:rPr lang="en-US" dirty="0" smtClean="0"/>
              <a:t>2.    If we want to go back to the previous node, then we can not do it in single step.  Entire  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   circle to be covered.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Circular Linked list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For circular linked list should we maintain START or END pointer ?</a:t>
            </a:r>
            <a:endParaRPr lang="en-US" sz="2000" dirty="0" smtClean="0"/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For insertion of node in the beginning we need to traverse the whole list.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Also, for insertion at the end, the whole list has to be traversed.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If instead of start pointer we take a pointer to the last node then in both the cases there won’t be any need to traverse the whole list.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So insertion in the beginning or at the end takes constant time irrespective of the length of the list.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endParaRPr lang="en-US" dirty="0" smtClean="0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Circular Linked list(Insert at beginning)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 smtClean="0"/>
              <a:t>  </a:t>
            </a:r>
            <a:r>
              <a:rPr lang="en-US" b="1" i="1" dirty="0" smtClean="0"/>
              <a:t>Algorithm </a:t>
            </a:r>
            <a:r>
              <a:rPr lang="en-US" b="1" i="1" dirty="0" err="1" smtClean="0"/>
              <a:t>InsertBeg_List</a:t>
            </a:r>
            <a:r>
              <a:rPr lang="en-US" b="1" i="1" dirty="0" smtClean="0"/>
              <a:t>(END, info)</a:t>
            </a:r>
            <a:r>
              <a:rPr lang="en-US" dirty="0" smtClean="0"/>
              <a:t>  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Node * </a:t>
            </a:r>
            <a:r>
              <a:rPr lang="en-US" b="1" dirty="0" err="1" smtClean="0"/>
              <a:t>New_node</a:t>
            </a:r>
            <a:endParaRPr lang="en-US" b="1" dirty="0" smtClean="0"/>
          </a:p>
          <a:p>
            <a:pPr marL="342900" indent="-342900">
              <a:buAutoNum type="arabicPeriod"/>
            </a:pPr>
            <a:r>
              <a:rPr lang="en-US" b="1" dirty="0" err="1" smtClean="0"/>
              <a:t>New_Node</a:t>
            </a:r>
            <a:r>
              <a:rPr lang="en-US" b="1" dirty="0" smtClean="0"/>
              <a:t> = Allocate memory   </a:t>
            </a:r>
            <a:r>
              <a:rPr lang="en-US" b="1" dirty="0" smtClean="0">
                <a:solidFill>
                  <a:srgbClr val="FF0000"/>
                </a:solidFill>
              </a:rPr>
              <a:t>\\allocate memory for new node</a:t>
            </a:r>
          </a:p>
          <a:p>
            <a:pPr marL="342900" indent="-342900">
              <a:buAutoNum type="arabicPeriod"/>
            </a:pPr>
            <a:r>
              <a:rPr lang="en-US" b="1" dirty="0" err="1" smtClean="0"/>
              <a:t>New_Node</a:t>
            </a:r>
            <a:r>
              <a:rPr lang="en-US" b="1" dirty="0" smtClean="0"/>
              <a:t> -&gt; INFO =info     </a:t>
            </a:r>
            <a:r>
              <a:rPr lang="en-US" b="1" dirty="0" smtClean="0">
                <a:solidFill>
                  <a:srgbClr val="FF0000"/>
                </a:solidFill>
              </a:rPr>
              <a:t>\\put info in INFO field of new node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If END==NULL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 	</a:t>
            </a:r>
            <a:r>
              <a:rPr lang="en-US" b="1" dirty="0" err="1" smtClean="0"/>
              <a:t>New_node</a:t>
            </a:r>
            <a:r>
              <a:rPr lang="en-US" b="1" dirty="0" smtClean="0"/>
              <a:t> -&gt; NEXT = </a:t>
            </a:r>
            <a:r>
              <a:rPr lang="en-US" b="1" dirty="0" err="1" smtClean="0"/>
              <a:t>New_node</a:t>
            </a:r>
            <a:endParaRPr lang="en-US" b="1" dirty="0" smtClean="0"/>
          </a:p>
          <a:p>
            <a:pPr marL="342900" indent="-342900">
              <a:buAutoNum type="arabicPeriod"/>
            </a:pPr>
            <a:r>
              <a:rPr lang="en-US" b="1" dirty="0" smtClean="0"/>
              <a:t>           END=</a:t>
            </a:r>
            <a:r>
              <a:rPr lang="en-US" b="1" dirty="0" err="1" smtClean="0"/>
              <a:t>New_node</a:t>
            </a:r>
            <a:endParaRPr lang="en-US" b="1" dirty="0" smtClean="0"/>
          </a:p>
          <a:p>
            <a:pPr marL="342900" indent="-342900">
              <a:buAutoNum type="arabicPeriod"/>
            </a:pPr>
            <a:r>
              <a:rPr lang="en-US" b="1" dirty="0" smtClean="0"/>
              <a:t>Else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          </a:t>
            </a:r>
            <a:r>
              <a:rPr lang="en-US" b="1" dirty="0" err="1" smtClean="0"/>
              <a:t>New_node</a:t>
            </a:r>
            <a:r>
              <a:rPr lang="en-US" b="1" dirty="0" smtClean="0"/>
              <a:t> -&gt; NEXT = END-&gt;NEXT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          END-&gt;NEXT = </a:t>
            </a:r>
            <a:r>
              <a:rPr lang="en-US" b="1" dirty="0" err="1" smtClean="0"/>
              <a:t>New_node</a:t>
            </a:r>
            <a:endParaRPr lang="en-US" b="1" dirty="0" smtClean="0"/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 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endParaRPr lang="en-US" dirty="0" smtClean="0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Circular Linked list(Insert at the end)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838200"/>
            <a:ext cx="7315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b="1" i="1" dirty="0" smtClean="0"/>
              <a:t>Algorithm </a:t>
            </a:r>
            <a:r>
              <a:rPr lang="en-US" b="1" i="1" dirty="0" err="1" smtClean="0"/>
              <a:t>InsertAt_Last_List</a:t>
            </a:r>
            <a:r>
              <a:rPr lang="en-US" b="1" i="1" dirty="0" smtClean="0"/>
              <a:t>(</a:t>
            </a:r>
            <a:r>
              <a:rPr lang="en-US" dirty="0" smtClean="0"/>
              <a:t>END</a:t>
            </a:r>
            <a:r>
              <a:rPr lang="en-US" b="1" i="1" dirty="0" smtClean="0"/>
              <a:t>, info)</a:t>
            </a:r>
            <a:r>
              <a:rPr lang="en-US" dirty="0" smtClean="0"/>
              <a:t>  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Node *</a:t>
            </a:r>
            <a:r>
              <a:rPr lang="en-US" b="1" dirty="0" err="1" smtClean="0"/>
              <a:t>New_node</a:t>
            </a:r>
            <a:endParaRPr lang="en-US" b="1" dirty="0" smtClean="0"/>
          </a:p>
          <a:p>
            <a:pPr marL="342900" indent="-342900">
              <a:buAutoNum type="arabicPeriod"/>
            </a:pPr>
            <a:r>
              <a:rPr lang="en-US" b="1" dirty="0" err="1" smtClean="0"/>
              <a:t>New_Node</a:t>
            </a:r>
            <a:r>
              <a:rPr lang="en-US" b="1" dirty="0" smtClean="0"/>
              <a:t> = Allocate memory   </a:t>
            </a:r>
            <a:r>
              <a:rPr lang="en-US" b="1" dirty="0" smtClean="0">
                <a:solidFill>
                  <a:srgbClr val="FF0000"/>
                </a:solidFill>
              </a:rPr>
              <a:t>\\allocate memory for new node</a:t>
            </a:r>
          </a:p>
          <a:p>
            <a:pPr marL="342900" indent="-342900">
              <a:buAutoNum type="arabicPeriod"/>
            </a:pPr>
            <a:r>
              <a:rPr lang="en-US" b="1" dirty="0" err="1" smtClean="0"/>
              <a:t>New_Node</a:t>
            </a:r>
            <a:r>
              <a:rPr lang="en-US" b="1" dirty="0" smtClean="0"/>
              <a:t> -&gt; INFO =info     </a:t>
            </a:r>
            <a:r>
              <a:rPr lang="en-US" b="1" dirty="0" smtClean="0">
                <a:solidFill>
                  <a:srgbClr val="FF0000"/>
                </a:solidFill>
              </a:rPr>
              <a:t>\\put info in INFO field of new node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If END ==NULL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 	</a:t>
            </a:r>
            <a:r>
              <a:rPr lang="en-US" b="1" dirty="0" err="1" smtClean="0"/>
              <a:t>New_node</a:t>
            </a:r>
            <a:r>
              <a:rPr lang="en-US" b="1" dirty="0" smtClean="0"/>
              <a:t> -&gt; NEXT = </a:t>
            </a:r>
            <a:r>
              <a:rPr lang="en-US" b="1" dirty="0" err="1" smtClean="0"/>
              <a:t>New_node</a:t>
            </a:r>
            <a:endParaRPr lang="en-US" b="1" dirty="0" smtClean="0"/>
          </a:p>
          <a:p>
            <a:pPr marL="342900" indent="-342900">
              <a:buAutoNum type="arabicPeriod"/>
            </a:pPr>
            <a:r>
              <a:rPr lang="en-US" b="1" dirty="0" smtClean="0"/>
              <a:t>           END =</a:t>
            </a:r>
            <a:r>
              <a:rPr lang="en-US" b="1" dirty="0" err="1" smtClean="0"/>
              <a:t>New_node</a:t>
            </a:r>
            <a:endParaRPr lang="en-US" b="1" dirty="0" smtClean="0"/>
          </a:p>
          <a:p>
            <a:pPr marL="342900" indent="-342900">
              <a:buAutoNum type="arabicPeriod"/>
            </a:pPr>
            <a:r>
              <a:rPr lang="en-US" b="1" dirty="0" smtClean="0"/>
              <a:t>Else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          </a:t>
            </a:r>
            <a:r>
              <a:rPr lang="en-US" b="1" dirty="0" err="1" smtClean="0"/>
              <a:t>New_node</a:t>
            </a:r>
            <a:r>
              <a:rPr lang="en-US" b="1" dirty="0" smtClean="0"/>
              <a:t> -&gt; NEXT = END </a:t>
            </a:r>
            <a:r>
              <a:rPr lang="en-US" b="1" i="1" dirty="0" smtClean="0"/>
              <a:t>-&gt;NEXT</a:t>
            </a:r>
          </a:p>
          <a:p>
            <a:pPr marL="342900" indent="-342900">
              <a:buAutoNum type="arabicPeriod"/>
            </a:pPr>
            <a:r>
              <a:rPr lang="en-US" b="1" i="1" dirty="0" smtClean="0"/>
              <a:t>           </a:t>
            </a:r>
            <a:r>
              <a:rPr lang="en-US" b="1" dirty="0" smtClean="0"/>
              <a:t>END </a:t>
            </a:r>
            <a:r>
              <a:rPr lang="en-US" b="1" i="1" dirty="0" smtClean="0"/>
              <a:t>-&gt;NEXT</a:t>
            </a:r>
            <a:r>
              <a:rPr lang="en-US" b="1" dirty="0" smtClean="0"/>
              <a:t> = </a:t>
            </a:r>
            <a:r>
              <a:rPr lang="en-US" b="1" dirty="0" err="1" smtClean="0"/>
              <a:t>New_node</a:t>
            </a:r>
            <a:endParaRPr lang="en-US" b="1" dirty="0" smtClean="0"/>
          </a:p>
          <a:p>
            <a:pPr marL="342900" indent="-342900">
              <a:buAutoNum type="arabicPeriod"/>
            </a:pPr>
            <a:r>
              <a:rPr lang="en-US" b="1" dirty="0" smtClean="0"/>
              <a:t>           END =</a:t>
            </a:r>
            <a:r>
              <a:rPr lang="en-US" b="1" dirty="0" err="1" smtClean="0"/>
              <a:t>New_node</a:t>
            </a:r>
            <a:r>
              <a:rPr lang="en-US" b="1" dirty="0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Header Linked list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A Header linked list is one more variant of linked list. In Header linked list, we have a special node present at the beginning of the linked list.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Header node keeps information about list like number of nodes, sorted or not sorted etc.</a:t>
            </a:r>
            <a:r>
              <a:rPr lang="en-US" b="1" dirty="0" smtClean="0"/>
              <a:t> 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28800"/>
            <a:ext cx="8305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Operations on linear linked list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914400"/>
            <a:ext cx="8610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Creating empty linked list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Traversing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Insertion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Deletion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Searching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Sorting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Application of Linked list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838200"/>
            <a:ext cx="7543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To implement scheduling algorithms in Operating Systems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To represent sparse matrices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To implement other data structures like stack, queue, tree etc.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To manipulate polynomials</a:t>
            </a:r>
          </a:p>
          <a:p>
            <a:pPr>
              <a:buFont typeface="Wingdings" pitchFamily="2" charset="2"/>
              <a:buChar char="Ø"/>
            </a:pPr>
            <a:r>
              <a:rPr lang="en-US" b="1" i="1" dirty="0" smtClean="0"/>
              <a:t>In image viewer</a:t>
            </a:r>
            <a:r>
              <a:rPr lang="en-US" dirty="0" smtClean="0"/>
              <a:t> – Previous and next images are linked, hence can be accessed by next and previous button. Open a folder that has images. Use Microsoft Image Viewer to view the images. In the User Interface, '-&gt;' button is your </a:t>
            </a:r>
            <a:r>
              <a:rPr lang="en-US" b="1" dirty="0" smtClean="0"/>
              <a:t>node-&gt;next</a:t>
            </a:r>
            <a:r>
              <a:rPr lang="en-US" dirty="0" smtClean="0"/>
              <a:t>; The '&lt;-' button is your </a:t>
            </a:r>
            <a:r>
              <a:rPr lang="en-US" b="1" dirty="0" smtClean="0"/>
              <a:t>node-&gt;prev.</a:t>
            </a:r>
          </a:p>
          <a:p>
            <a:endParaRPr lang="en-US" dirty="0" smtClean="0"/>
          </a:p>
          <a:p>
            <a:r>
              <a:rPr lang="en-US" dirty="0" smtClean="0"/>
              <a:t>For other application visit following link: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https://www.geeksforgeeks.org/applications-of-linked-list-data-structure/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Creating a linked list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914400"/>
            <a:ext cx="86106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b="1" i="1" dirty="0" smtClean="0"/>
          </a:p>
          <a:p>
            <a:pPr>
              <a:lnSpc>
                <a:spcPct val="150000"/>
              </a:lnSpc>
            </a:pPr>
            <a:endParaRPr lang="en-US" sz="20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sz="20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b="1" i="1" dirty="0" smtClean="0"/>
          </a:p>
          <a:p>
            <a:pPr>
              <a:lnSpc>
                <a:spcPct val="150000"/>
              </a:lnSpc>
            </a:pPr>
            <a:r>
              <a:rPr lang="en-US" b="1" i="1" dirty="0" smtClean="0"/>
              <a:t>Algorithm </a:t>
            </a:r>
            <a:r>
              <a:rPr lang="en-US" b="1" i="1" dirty="0" err="1" smtClean="0"/>
              <a:t>Create_List</a:t>
            </a:r>
            <a:r>
              <a:rPr lang="en-US" b="1" i="1" dirty="0" smtClean="0"/>
              <a:t>()  </a:t>
            </a:r>
            <a:endParaRPr lang="en-US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dirty="0" smtClean="0"/>
              <a:t>Node *</a:t>
            </a:r>
            <a:r>
              <a:rPr lang="en-US" dirty="0" smtClean="0"/>
              <a:t> START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START= </a:t>
            </a:r>
            <a:r>
              <a:rPr lang="en-US" i="1" dirty="0" smtClean="0"/>
              <a:t>NULL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smtClean="0"/>
              <a:t>Return </a:t>
            </a:r>
            <a:r>
              <a:rPr lang="en-US" dirty="0" smtClean="0"/>
              <a:t>START</a:t>
            </a:r>
            <a:endParaRPr lang="en-US" i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i="1" dirty="0" smtClean="0"/>
          </a:p>
          <a:p>
            <a:pPr marL="342900" indent="-342900">
              <a:lnSpc>
                <a:spcPct val="150000"/>
              </a:lnSpc>
            </a:pPr>
            <a:endParaRPr lang="en-US" dirty="0" smtClean="0"/>
          </a:p>
          <a:p>
            <a:pPr marL="342900" indent="-342900">
              <a:lnSpc>
                <a:spcPct val="150000"/>
              </a:lnSpc>
            </a:pPr>
            <a:r>
              <a:rPr lang="en-US" dirty="0" smtClean="0"/>
              <a:t>This function creates an empty linked list where START is a pointer pointing to created list. </a:t>
            </a:r>
          </a:p>
          <a:p>
            <a:pPr marL="342900" indent="-342900">
              <a:lnSpc>
                <a:spcPct val="15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657600" y="2971800"/>
            <a:ext cx="4419600" cy="212365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//C program </a:t>
            </a:r>
            <a:endParaRPr lang="en-US" sz="2000" b="1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 smtClean="0">
                <a:solidFill>
                  <a:srgbClr val="000000"/>
                </a:solidFill>
              </a:rPr>
              <a:t>struct</a:t>
            </a:r>
            <a:r>
              <a:rPr lang="en-US" sz="2000" dirty="0" smtClean="0">
                <a:solidFill>
                  <a:srgbClr val="000000"/>
                </a:solidFill>
              </a:rPr>
              <a:t> Node* </a:t>
            </a:r>
            <a:r>
              <a:rPr lang="en-US" sz="2000" b="1" dirty="0" smtClean="0">
                <a:solidFill>
                  <a:srgbClr val="000000"/>
                </a:solidFill>
              </a:rPr>
              <a:t> </a:t>
            </a:r>
            <a:r>
              <a:rPr lang="en-US" sz="2000" b="1" dirty="0" err="1" smtClean="0"/>
              <a:t>Create_List</a:t>
            </a:r>
            <a:r>
              <a:rPr lang="en-US" sz="2000" b="1" dirty="0" smtClean="0"/>
              <a:t>(</a:t>
            </a:r>
            <a:r>
              <a:rPr lang="en-US" sz="2000" b="1" dirty="0" smtClean="0">
                <a:solidFill>
                  <a:srgbClr val="000000"/>
                </a:solidFill>
              </a:rPr>
              <a:t>)</a:t>
            </a:r>
            <a:endParaRPr kumimoji="0" lang="en-US" sz="20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{   </a:t>
            </a:r>
            <a:r>
              <a:rPr lang="en-US" sz="2000" b="1" dirty="0" err="1" smtClean="0"/>
              <a:t>struct</a:t>
            </a:r>
            <a:r>
              <a:rPr lang="en-US" sz="2000" b="1" dirty="0" smtClean="0"/>
              <a:t> Node *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</a:rPr>
              <a:t> S</a:t>
            </a:r>
            <a:r>
              <a:rPr lang="en-US" sz="2000" b="1" i="1" dirty="0" smtClean="0"/>
              <a:t>TART</a:t>
            </a:r>
            <a:r>
              <a:rPr lang="en-US" sz="2000" b="1" dirty="0" smtClean="0">
                <a:solidFill>
                  <a:srgbClr val="000000"/>
                </a:solidFill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00"/>
                </a:solidFill>
              </a:rPr>
              <a:t>    S</a:t>
            </a:r>
            <a:r>
              <a:rPr lang="en-US" sz="2000" b="1" i="1" dirty="0" smtClean="0"/>
              <a:t>TART=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NULL;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    return </a:t>
            </a:r>
            <a:r>
              <a:rPr lang="en-US" sz="2000" b="1" dirty="0" smtClean="0">
                <a:solidFill>
                  <a:srgbClr val="000000"/>
                </a:solidFill>
              </a:rPr>
              <a:t>S</a:t>
            </a:r>
            <a:r>
              <a:rPr lang="en-US" sz="2000" b="1" i="1" dirty="0" smtClean="0"/>
              <a:t>TART;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  }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838200"/>
            <a:ext cx="411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struct</a:t>
            </a:r>
            <a:r>
              <a:rPr lang="en-US" b="1" dirty="0" smtClean="0"/>
              <a:t> Node{</a:t>
            </a:r>
          </a:p>
          <a:p>
            <a:r>
              <a:rPr lang="en-US" b="1" dirty="0" smtClean="0"/>
              <a:t>	</a:t>
            </a:r>
            <a:r>
              <a:rPr lang="en-US" b="1" dirty="0" err="1" smtClean="0"/>
              <a:t>int</a:t>
            </a:r>
            <a:r>
              <a:rPr lang="en-US" b="1" dirty="0" smtClean="0"/>
              <a:t> INFO;</a:t>
            </a:r>
          </a:p>
          <a:p>
            <a:r>
              <a:rPr lang="en-US" b="1" dirty="0" smtClean="0"/>
              <a:t>	</a:t>
            </a:r>
            <a:r>
              <a:rPr lang="en-US" b="1" dirty="0" err="1" smtClean="0"/>
              <a:t>struct</a:t>
            </a:r>
            <a:r>
              <a:rPr lang="en-US" b="1" dirty="0" smtClean="0"/>
              <a:t> Node *NEXT;</a:t>
            </a:r>
          </a:p>
          <a:p>
            <a:r>
              <a:rPr lang="en-US" b="1" dirty="0" smtClean="0"/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Traversing of linked list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685800"/>
            <a:ext cx="86106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i="1" dirty="0" smtClean="0"/>
              <a:t>Traversing the Linked List: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This function visits each node of linked list only once. </a:t>
            </a:r>
            <a:r>
              <a:rPr lang="en-US" b="1" dirty="0" smtClean="0"/>
              <a:t>Temp</a:t>
            </a:r>
            <a:r>
              <a:rPr lang="en-US" dirty="0" smtClean="0"/>
              <a:t> is a temporary pointer to node. </a:t>
            </a:r>
            <a:r>
              <a:rPr lang="en-US" b="1" dirty="0" smtClean="0"/>
              <a:t>START</a:t>
            </a:r>
            <a:r>
              <a:rPr lang="en-US" dirty="0" smtClean="0"/>
              <a:t> is the pointer pointing to starting of list.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2362200"/>
            <a:ext cx="358140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i="1" dirty="0" smtClean="0"/>
              <a:t>Algorithm </a:t>
            </a:r>
            <a:r>
              <a:rPr lang="en-US" b="1" i="1" dirty="0" err="1" smtClean="0"/>
              <a:t>Traverse_List</a:t>
            </a:r>
            <a:r>
              <a:rPr lang="en-US" b="1" i="1" dirty="0" smtClean="0"/>
              <a:t>(START)</a:t>
            </a:r>
            <a:r>
              <a:rPr lang="en-US" dirty="0" smtClean="0"/>
              <a:t> 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Node *</a:t>
            </a:r>
            <a:r>
              <a:rPr lang="en-US" dirty="0" smtClean="0"/>
              <a:t>  Temp</a:t>
            </a:r>
          </a:p>
          <a:p>
            <a:pPr marL="342900" indent="-342900">
              <a:buAutoNum type="arabicPeriod"/>
            </a:pPr>
            <a:r>
              <a:rPr lang="en-US" dirty="0" smtClean="0"/>
              <a:t>Temp = START</a:t>
            </a:r>
          </a:p>
          <a:p>
            <a:pPr marL="342900" indent="-342900">
              <a:buAutoNum type="arabicPeriod"/>
            </a:pPr>
            <a:r>
              <a:rPr lang="en-US" dirty="0" smtClean="0"/>
              <a:t>While (Temp != </a:t>
            </a:r>
            <a:r>
              <a:rPr lang="en-US" i="1" dirty="0" smtClean="0"/>
              <a:t>NULL</a:t>
            </a:r>
            <a:r>
              <a:rPr lang="en-US" dirty="0" smtClean="0"/>
              <a:t>) 	</a:t>
            </a:r>
          </a:p>
          <a:p>
            <a:pPr marL="342900" indent="-342900">
              <a:buAutoNum type="arabicPeriod"/>
            </a:pPr>
            <a:r>
              <a:rPr lang="en-US" dirty="0" smtClean="0"/>
              <a:t> 	Print Temp -&gt; INFO 	</a:t>
            </a:r>
          </a:p>
          <a:p>
            <a:pPr marL="342900" indent="-342900">
              <a:buAutoNum type="arabicPeriod"/>
            </a:pPr>
            <a:r>
              <a:rPr lang="en-US" dirty="0" smtClean="0"/>
              <a:t> 	Temp = Temp -&gt; NEXT</a:t>
            </a:r>
            <a:endParaRPr lang="en-US" i="1" dirty="0" smtClean="0"/>
          </a:p>
          <a:p>
            <a:pPr marL="342900" indent="-342900"/>
            <a:endParaRPr lang="en-US" dirty="0" smtClean="0"/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4419600" y="2362200"/>
            <a:ext cx="4419600" cy="292387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</a:rPr>
              <a:t>void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lang="en-US" sz="2000" b="1" i="1" dirty="0" err="1" smtClean="0"/>
              <a:t>Traverse_List</a:t>
            </a:r>
            <a:r>
              <a:rPr lang="en-US" sz="2000" b="1" i="1" dirty="0" smtClean="0"/>
              <a:t>(</a:t>
            </a:r>
            <a:r>
              <a:rPr lang="en-US" sz="2000" b="1" i="1" dirty="0" err="1" smtClean="0"/>
              <a:t>struct</a:t>
            </a:r>
            <a:r>
              <a:rPr lang="en-US" sz="2000" b="1" i="1" dirty="0" smtClean="0"/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Node*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S</a:t>
            </a:r>
            <a:r>
              <a:rPr lang="en-US" sz="2000" b="1" i="1" dirty="0" smtClean="0"/>
              <a:t>TART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b="1" dirty="0" err="1" smtClean="0"/>
              <a:t>struct</a:t>
            </a:r>
            <a:r>
              <a:rPr lang="en-US" sz="2000" b="1" dirty="0" smtClean="0"/>
              <a:t> Node *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</a:rPr>
              <a:t>Temp; //Temp pointer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00"/>
                </a:solidFill>
              </a:rPr>
              <a:t>Temp= S</a:t>
            </a:r>
            <a:r>
              <a:rPr lang="en-US" sz="2000" b="1" i="1" dirty="0" smtClean="0"/>
              <a:t>TART;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 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</a:rPr>
              <a:t>while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(</a:t>
            </a:r>
            <a:r>
              <a:rPr lang="en-US" sz="2000" b="1" dirty="0" smtClean="0">
                <a:solidFill>
                  <a:srgbClr val="000000"/>
                </a:solidFill>
              </a:rPr>
              <a:t>Temp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!= NULL)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  {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     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FF1493"/>
                </a:solidFill>
                <a:effectLst/>
              </a:rPr>
              <a:t>printf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rPr>
              <a:t>" %d 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, </a:t>
            </a:r>
            <a:r>
              <a:rPr lang="en-US" sz="2000" b="1" dirty="0" smtClean="0">
                <a:solidFill>
                  <a:srgbClr val="000000"/>
                </a:solidFill>
              </a:rPr>
              <a:t>Temp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-&gt;</a:t>
            </a:r>
            <a:r>
              <a:rPr lang="en-US" sz="2000" dirty="0" smtClean="0"/>
              <a:t> INFO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);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     </a:t>
            </a:r>
            <a:r>
              <a:rPr lang="en-US" sz="2000" b="1" dirty="0" smtClean="0">
                <a:solidFill>
                  <a:srgbClr val="000000"/>
                </a:solidFill>
              </a:rPr>
              <a:t> Temp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= </a:t>
            </a:r>
            <a:r>
              <a:rPr lang="en-US" sz="2000" b="1" dirty="0" smtClean="0">
                <a:solidFill>
                  <a:srgbClr val="000000"/>
                </a:solidFill>
              </a:rPr>
              <a:t>Temp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-&gt;</a:t>
            </a:r>
            <a:r>
              <a:rPr lang="en-US" sz="2000" dirty="0" smtClean="0">
                <a:solidFill>
                  <a:srgbClr val="000000"/>
                </a:solidFill>
              </a:rPr>
              <a:t>NEXT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  }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</a:rPr>
              <a:t>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Insertion 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685800"/>
            <a:ext cx="861060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Three ways to insert a node into linked list –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i="1" dirty="0" smtClean="0"/>
              <a:t>Insert at beginning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i="1" dirty="0" smtClean="0"/>
              <a:t>Insert at the end (appending node)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b="1" i="1" dirty="0" smtClean="0"/>
              <a:t>Insert at specified location</a:t>
            </a:r>
          </a:p>
          <a:p>
            <a:pPr marL="342900" indent="-342900">
              <a:lnSpc>
                <a:spcPct val="150000"/>
              </a:lnSpc>
            </a:pPr>
            <a:endParaRPr lang="en-US" b="1" i="1" dirty="0" smtClean="0"/>
          </a:p>
          <a:p>
            <a:pPr>
              <a:lnSpc>
                <a:spcPct val="150000"/>
              </a:lnSpc>
            </a:pPr>
            <a:endParaRPr lang="en-US" b="1" i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i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Insertion at beginning of linked list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14400"/>
            <a:ext cx="83820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In this case, a new node is inserted before the current head node. </a:t>
            </a:r>
            <a:r>
              <a:rPr lang="en-US" sz="2000" b="1" i="1" dirty="0" smtClean="0"/>
              <a:t>Only one next pointer needs to </a:t>
            </a:r>
            <a:r>
              <a:rPr lang="en-US" sz="2000" b="1" dirty="0" smtClean="0"/>
              <a:t>be modified (</a:t>
            </a:r>
            <a:r>
              <a:rPr lang="en-US" sz="2000" b="1" i="1" dirty="0" smtClean="0"/>
              <a:t>new node’s next pointer) and </a:t>
            </a:r>
            <a:r>
              <a:rPr lang="en-US" sz="2000" b="1" dirty="0" smtClean="0"/>
              <a:t>It can be done in two steps:</a:t>
            </a:r>
          </a:p>
          <a:p>
            <a:endParaRPr lang="en-US" sz="2000" b="1" dirty="0" smtClean="0"/>
          </a:p>
          <a:p>
            <a:r>
              <a:rPr lang="en-US" dirty="0" smtClean="0"/>
              <a:t>Step 1. Update the next pointer of new node, to point to the current  START or head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81000" y="4267200"/>
            <a:ext cx="6112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Step 2. Update START or head pointer to point to the new node.</a:t>
            </a:r>
            <a:endParaRPr lang="en-US" dirty="0"/>
          </a:p>
        </p:txBody>
      </p:sp>
      <p:pic>
        <p:nvPicPr>
          <p:cNvPr id="10" name="Picture 9" descr="LINK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661" y="2667000"/>
            <a:ext cx="8516539" cy="1543265"/>
          </a:xfrm>
          <a:prstGeom prst="rect">
            <a:avLst/>
          </a:prstGeom>
        </p:spPr>
      </p:pic>
      <p:pic>
        <p:nvPicPr>
          <p:cNvPr id="14" name="Picture 13" descr="LINK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2661" y="4857535"/>
            <a:ext cx="8516539" cy="15432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Insertion at beginning of linked list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685800"/>
            <a:ext cx="861060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i="1" dirty="0" smtClean="0"/>
              <a:t>Insert at the Beginning of the Linked List: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This function inserts a new node at the starting of linked list. </a:t>
            </a:r>
            <a:r>
              <a:rPr lang="en-US" b="1" dirty="0" err="1" smtClean="0">
                <a:solidFill>
                  <a:srgbClr val="FF0000"/>
                </a:solidFill>
              </a:rPr>
              <a:t>New_Node</a:t>
            </a:r>
            <a:r>
              <a:rPr lang="en-US" dirty="0" smtClean="0"/>
              <a:t> is temporary pointer to node to be inserted into list. </a:t>
            </a:r>
            <a:r>
              <a:rPr lang="en-US" b="1" dirty="0" smtClean="0">
                <a:solidFill>
                  <a:srgbClr val="FF0000"/>
                </a:solidFill>
              </a:rPr>
              <a:t>START</a:t>
            </a:r>
            <a:r>
              <a:rPr lang="en-US" dirty="0" smtClean="0"/>
              <a:t> is the pointer pointing to starting of list and </a:t>
            </a:r>
            <a:r>
              <a:rPr lang="en-US" b="1" dirty="0" smtClean="0">
                <a:solidFill>
                  <a:srgbClr val="FF0000"/>
                </a:solidFill>
              </a:rPr>
              <a:t>info</a:t>
            </a:r>
            <a:r>
              <a:rPr lang="en-US" dirty="0" smtClean="0"/>
              <a:t> is the data of new node.   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i="1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2561272"/>
            <a:ext cx="838200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i="1" dirty="0" smtClean="0"/>
              <a:t>Algorithm </a:t>
            </a:r>
            <a:r>
              <a:rPr lang="en-US" b="1" i="1" dirty="0" err="1" smtClean="0"/>
              <a:t>InsertBeg_List</a:t>
            </a:r>
            <a:r>
              <a:rPr lang="en-US" b="1" i="1" dirty="0" smtClean="0"/>
              <a:t>(START, info)</a:t>
            </a:r>
            <a:r>
              <a:rPr lang="en-US" b="1" dirty="0" smtClean="0"/>
              <a:t>  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Node * </a:t>
            </a:r>
            <a:r>
              <a:rPr lang="en-US" b="1" dirty="0" err="1" smtClean="0"/>
              <a:t>New_node</a:t>
            </a:r>
            <a:endParaRPr lang="en-US" b="1" dirty="0" smtClean="0"/>
          </a:p>
          <a:p>
            <a:pPr marL="342900" indent="-342900">
              <a:buAutoNum type="arabicPeriod"/>
            </a:pPr>
            <a:r>
              <a:rPr lang="en-US" b="1" dirty="0" err="1" smtClean="0"/>
              <a:t>New_Node</a:t>
            </a:r>
            <a:r>
              <a:rPr lang="en-US" b="1" dirty="0" smtClean="0"/>
              <a:t> = Allocate memory   </a:t>
            </a:r>
            <a:r>
              <a:rPr lang="en-US" b="1" dirty="0" smtClean="0">
                <a:solidFill>
                  <a:srgbClr val="FF0000"/>
                </a:solidFill>
              </a:rPr>
              <a:t>\\allocate memory for new node</a:t>
            </a:r>
          </a:p>
          <a:p>
            <a:pPr marL="342900" indent="-342900">
              <a:buAutoNum type="arabicPeriod"/>
            </a:pPr>
            <a:r>
              <a:rPr lang="en-US" b="1" dirty="0" err="1" smtClean="0"/>
              <a:t>New_Node</a:t>
            </a:r>
            <a:r>
              <a:rPr lang="en-US" b="1" dirty="0" smtClean="0"/>
              <a:t> -&gt; INFO =info     </a:t>
            </a:r>
            <a:r>
              <a:rPr lang="en-US" b="1" dirty="0" smtClean="0">
                <a:solidFill>
                  <a:srgbClr val="FF0000"/>
                </a:solidFill>
              </a:rPr>
              <a:t>\\put info in INFO field of new node</a:t>
            </a:r>
          </a:p>
          <a:p>
            <a:pPr marL="342900" indent="-342900">
              <a:buAutoNum type="arabicPeriod"/>
            </a:pPr>
            <a:r>
              <a:rPr lang="en-US" b="1" dirty="0" err="1" smtClean="0"/>
              <a:t>New_node</a:t>
            </a:r>
            <a:r>
              <a:rPr lang="en-US" b="1" dirty="0" smtClean="0"/>
              <a:t> -&gt; NEXT = </a:t>
            </a:r>
            <a:r>
              <a:rPr lang="en-US" b="1" i="1" dirty="0" smtClean="0"/>
              <a:t>START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START = </a:t>
            </a:r>
            <a:r>
              <a:rPr lang="en-US" b="1" dirty="0" err="1" smtClean="0"/>
              <a:t>New_node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12981</TotalTime>
  <Words>2411</Words>
  <Application>Microsoft Office PowerPoint</Application>
  <PresentationFormat>On-screen Show (4:3)</PresentationFormat>
  <Paragraphs>517</Paragraphs>
  <Slides>40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ashish.gupta</dc:creator>
  <cp:lastModifiedBy>kunjbihari.meena</cp:lastModifiedBy>
  <cp:revision>995</cp:revision>
  <dcterms:created xsi:type="dcterms:W3CDTF">2013-01-01T04:30:55Z</dcterms:created>
  <dcterms:modified xsi:type="dcterms:W3CDTF">2022-09-26T04:28:10Z</dcterms:modified>
</cp:coreProperties>
</file>