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sldIdLst>
    <p:sldId id="256" r:id="rId2"/>
    <p:sldId id="257" r:id="rId3"/>
    <p:sldId id="258" r:id="rId4"/>
    <p:sldId id="259" r:id="rId5"/>
    <p:sldId id="260" r:id="rId6"/>
    <p:sldId id="281" r:id="rId7"/>
    <p:sldId id="282" r:id="rId8"/>
    <p:sldId id="283" r:id="rId9"/>
    <p:sldId id="284" r:id="rId10"/>
    <p:sldId id="285" r:id="rId11"/>
    <p:sldId id="286" r:id="rId12"/>
    <p:sldId id="287" r:id="rId13"/>
    <p:sldId id="302" r:id="rId14"/>
    <p:sldId id="261" r:id="rId15"/>
    <p:sldId id="262" r:id="rId16"/>
    <p:sldId id="263" r:id="rId17"/>
    <p:sldId id="303" r:id="rId18"/>
    <p:sldId id="268" r:id="rId19"/>
    <p:sldId id="269" r:id="rId20"/>
    <p:sldId id="270" r:id="rId21"/>
    <p:sldId id="264" r:id="rId22"/>
    <p:sldId id="265" r:id="rId23"/>
    <p:sldId id="266" r:id="rId24"/>
    <p:sldId id="267" r:id="rId25"/>
    <p:sldId id="300" r:id="rId26"/>
    <p:sldId id="271" r:id="rId27"/>
    <p:sldId id="306" r:id="rId28"/>
    <p:sldId id="272" r:id="rId29"/>
    <p:sldId id="273" r:id="rId30"/>
    <p:sldId id="278" r:id="rId31"/>
    <p:sldId id="304" r:id="rId32"/>
    <p:sldId id="275" r:id="rId33"/>
    <p:sldId id="279" r:id="rId34"/>
    <p:sldId id="276" r:id="rId35"/>
    <p:sldId id="277" r:id="rId36"/>
    <p:sldId id="280" r:id="rId37"/>
    <p:sldId id="288" r:id="rId38"/>
    <p:sldId id="292" r:id="rId39"/>
    <p:sldId id="301" r:id="rId40"/>
    <p:sldId id="293" r:id="rId41"/>
    <p:sldId id="294" r:id="rId42"/>
    <p:sldId id="295" r:id="rId43"/>
    <p:sldId id="297" r:id="rId44"/>
    <p:sldId id="305"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451" autoAdjust="0"/>
  </p:normalViewPr>
  <p:slideViewPr>
    <p:cSldViewPr snapToGrid="0">
      <p:cViewPr varScale="1">
        <p:scale>
          <a:sx n="78" d="100"/>
          <a:sy n="78" d="100"/>
        </p:scale>
        <p:origin x="79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        Tune-up Parts Cost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3"/>
            </a:solidFill>
            <a:ln w="12700">
              <a:solidFill>
                <a:schemeClr val="tx1"/>
              </a:solidFill>
            </a:ln>
            <a:effectLst/>
          </c:spPr>
          <c:invertIfNegative val="0"/>
          <c:val>
            <c:numRef>
              <c:f>Sheet1!$B$2:$B$6</c:f>
              <c:numCache>
                <c:formatCode>General</c:formatCode>
                <c:ptCount val="5"/>
                <c:pt idx="0">
                  <c:v>2</c:v>
                </c:pt>
                <c:pt idx="1">
                  <c:v>13</c:v>
                </c:pt>
                <c:pt idx="2">
                  <c:v>16</c:v>
                </c:pt>
                <c:pt idx="3">
                  <c:v>7</c:v>
                </c:pt>
                <c:pt idx="4">
                  <c:v>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Frequency</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50-59</c:v>
                      </c:pt>
                      <c:pt idx="1">
                        <c:v>60-69</c:v>
                      </c:pt>
                      <c:pt idx="2">
                        <c:v>70-79</c:v>
                      </c:pt>
                      <c:pt idx="3">
                        <c:v>80-89</c:v>
                      </c:pt>
                      <c:pt idx="4">
                        <c:v>90-99</c:v>
                      </c:pt>
                    </c:strCache>
                  </c:strRef>
                </c15:cat>
              </c15:filteredCategoryTitle>
            </c:ext>
            <c:ext xmlns:c16="http://schemas.microsoft.com/office/drawing/2014/chart" uri="{C3380CC4-5D6E-409C-BE32-E72D297353CC}">
              <c16:uniqueId val="{00000000-03D4-4397-AF71-9E278C5FB59A}"/>
            </c:ext>
          </c:extLst>
        </c:ser>
        <c:dLbls>
          <c:showLegendKey val="0"/>
          <c:showVal val="0"/>
          <c:showCatName val="0"/>
          <c:showSerName val="0"/>
          <c:showPercent val="0"/>
          <c:showBubbleSize val="0"/>
        </c:dLbls>
        <c:gapWidth val="0"/>
        <c:axId val="396169736"/>
        <c:axId val="396170128"/>
      </c:barChart>
      <c:catAx>
        <c:axId val="396169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Parts Cost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170128"/>
        <c:crosses val="autoZero"/>
        <c:auto val="1"/>
        <c:lblAlgn val="ctr"/>
        <c:lblOffset val="100"/>
        <c:noMultiLvlLbl val="0"/>
      </c:catAx>
      <c:valAx>
        <c:axId val="39617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169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1FA9D-1C08-4442-AA5E-105421B133EB}" type="doc">
      <dgm:prSet loTypeId="urn:microsoft.com/office/officeart/2005/8/layout/process1" loCatId="process" qsTypeId="urn:microsoft.com/office/officeart/2005/8/quickstyle/simple1" qsCatId="simple" csTypeId="urn:microsoft.com/office/officeart/2005/8/colors/accent3_2" csCatId="accent3" phldr="1"/>
      <dgm:spPr/>
      <dgm:t>
        <a:bodyPr/>
        <a:lstStyle/>
        <a:p>
          <a:endParaRPr lang="en-US"/>
        </a:p>
      </dgm:t>
    </dgm:pt>
    <dgm:pt modelId="{3444C639-7FAB-43DF-AFBB-09B7FCBC4816}">
      <dgm:prSet phldrT="[Text]"/>
      <dgm:spPr/>
      <dgm:t>
        <a:bodyPr/>
        <a:lstStyle/>
        <a:p>
          <a:r>
            <a:rPr lang="en-US" sz="1800" b="0" cap="none" spc="0" dirty="0">
              <a:ln w="0"/>
              <a:solidFill>
                <a:schemeClr val="tx1"/>
              </a:solidFill>
              <a:effectLst/>
            </a:rPr>
            <a:t>Step 1</a:t>
          </a:r>
        </a:p>
      </dgm:t>
    </dgm:pt>
    <dgm:pt modelId="{33442963-E807-45B4-8238-ECDCC9238A26}" type="parTrans" cxnId="{A6A02004-07F7-4CD0-8FC1-3723167B82E2}">
      <dgm:prSet/>
      <dgm:spPr/>
      <dgm:t>
        <a:bodyPr/>
        <a:lstStyle/>
        <a:p>
          <a:endParaRPr lang="en-US" b="0" cap="none" spc="0">
            <a:ln w="0"/>
            <a:solidFill>
              <a:schemeClr val="tx1"/>
            </a:solidFill>
            <a:effectLst/>
          </a:endParaRPr>
        </a:p>
      </dgm:t>
    </dgm:pt>
    <dgm:pt modelId="{8F05D305-5DAD-4556-AB32-ECC8590BF299}" type="sibTrans" cxnId="{A6A02004-07F7-4CD0-8FC1-3723167B82E2}">
      <dgm:prSet/>
      <dgm:spPr/>
      <dgm:t>
        <a:bodyPr/>
        <a:lstStyle/>
        <a:p>
          <a:endParaRPr lang="en-US" b="0" cap="none" spc="0" dirty="0">
            <a:ln w="0"/>
            <a:solidFill>
              <a:schemeClr val="tx1"/>
            </a:solidFill>
            <a:effectLst/>
          </a:endParaRPr>
        </a:p>
      </dgm:t>
    </dgm:pt>
    <dgm:pt modelId="{A2DFCE3B-0C65-439A-B80A-52263FBB270D}">
      <dgm:prSet phldrT="[Text]" custT="1"/>
      <dgm:spPr/>
      <dgm:t>
        <a:bodyPr/>
        <a:lstStyle/>
        <a:p>
          <a:r>
            <a:rPr lang="en-US" sz="1600" b="0" cap="none" spc="0" dirty="0">
              <a:ln w="0"/>
              <a:solidFill>
                <a:schemeClr val="tx1"/>
              </a:solidFill>
              <a:effectLst/>
            </a:rPr>
            <a:t>Population consists of all tune ups.  Average cost of parts is unknown.</a:t>
          </a:r>
        </a:p>
      </dgm:t>
    </dgm:pt>
    <dgm:pt modelId="{B7751FF4-E4DB-4DEA-9CFA-CB3824BCDC75}" type="parTrans" cxnId="{980E5883-BDDF-4AA1-AEA1-64FC477B06A9}">
      <dgm:prSet/>
      <dgm:spPr/>
      <dgm:t>
        <a:bodyPr/>
        <a:lstStyle/>
        <a:p>
          <a:endParaRPr lang="en-US" b="0" cap="none" spc="0">
            <a:ln w="0"/>
            <a:solidFill>
              <a:schemeClr val="tx1"/>
            </a:solidFill>
            <a:effectLst/>
          </a:endParaRPr>
        </a:p>
      </dgm:t>
    </dgm:pt>
    <dgm:pt modelId="{10987F76-3E29-429A-8BCF-3BDDD8DC67C6}" type="sibTrans" cxnId="{980E5883-BDDF-4AA1-AEA1-64FC477B06A9}">
      <dgm:prSet/>
      <dgm:spPr/>
      <dgm:t>
        <a:bodyPr/>
        <a:lstStyle/>
        <a:p>
          <a:endParaRPr lang="en-US" b="0" cap="none" spc="0">
            <a:ln w="0"/>
            <a:solidFill>
              <a:schemeClr val="tx1"/>
            </a:solidFill>
            <a:effectLst/>
          </a:endParaRPr>
        </a:p>
      </dgm:t>
    </dgm:pt>
    <dgm:pt modelId="{E2573128-B300-445C-906F-FC5866F942A3}">
      <dgm:prSet phldrT="[Text]"/>
      <dgm:spPr/>
      <dgm:t>
        <a:bodyPr/>
        <a:lstStyle/>
        <a:p>
          <a:r>
            <a:rPr lang="en-US" sz="1900" b="0" cap="none" spc="0" dirty="0">
              <a:ln w="0"/>
              <a:solidFill>
                <a:schemeClr val="tx1"/>
              </a:solidFill>
              <a:effectLst/>
            </a:rPr>
            <a:t>Step 2</a:t>
          </a:r>
        </a:p>
      </dgm:t>
    </dgm:pt>
    <dgm:pt modelId="{90C257B9-D7EE-4DBF-81C1-72F2C731231D}" type="parTrans" cxnId="{E60B2434-5852-495B-8204-75DA216D835D}">
      <dgm:prSet/>
      <dgm:spPr/>
      <dgm:t>
        <a:bodyPr/>
        <a:lstStyle/>
        <a:p>
          <a:endParaRPr lang="en-US" b="0" cap="none" spc="0">
            <a:ln w="0"/>
            <a:solidFill>
              <a:schemeClr val="tx1"/>
            </a:solidFill>
            <a:effectLst/>
          </a:endParaRPr>
        </a:p>
      </dgm:t>
    </dgm:pt>
    <dgm:pt modelId="{35604C7D-565F-4B34-B795-F63B7C869FD1}" type="sibTrans" cxnId="{E60B2434-5852-495B-8204-75DA216D835D}">
      <dgm:prSet/>
      <dgm:spPr/>
      <dgm:t>
        <a:bodyPr/>
        <a:lstStyle/>
        <a:p>
          <a:endParaRPr lang="en-US" b="0" cap="none" spc="0" dirty="0">
            <a:ln w="0"/>
            <a:solidFill>
              <a:schemeClr val="tx1"/>
            </a:solidFill>
            <a:effectLst/>
          </a:endParaRPr>
        </a:p>
      </dgm:t>
    </dgm:pt>
    <dgm:pt modelId="{6A654BAF-0F7C-435B-B424-096107E6E3A7}">
      <dgm:prSet phldrT="[Text]" custT="1"/>
      <dgm:spPr/>
      <dgm:t>
        <a:bodyPr/>
        <a:lstStyle/>
        <a:p>
          <a:r>
            <a:rPr lang="en-US" sz="1600" b="0" cap="none" spc="0" dirty="0">
              <a:ln w="0"/>
              <a:solidFill>
                <a:schemeClr val="tx1"/>
              </a:solidFill>
              <a:effectLst/>
            </a:rPr>
            <a:t>A sample of 50 engine tune-ups is examined.</a:t>
          </a:r>
        </a:p>
      </dgm:t>
    </dgm:pt>
    <dgm:pt modelId="{EE7BEA42-2A38-415F-8C03-D2874E369D64}" type="parTrans" cxnId="{144F5488-002C-413A-96AD-3D7F768F88DB}">
      <dgm:prSet/>
      <dgm:spPr/>
      <dgm:t>
        <a:bodyPr/>
        <a:lstStyle/>
        <a:p>
          <a:endParaRPr lang="en-US" b="0" cap="none" spc="0">
            <a:ln w="0"/>
            <a:solidFill>
              <a:schemeClr val="tx1"/>
            </a:solidFill>
            <a:effectLst/>
          </a:endParaRPr>
        </a:p>
      </dgm:t>
    </dgm:pt>
    <dgm:pt modelId="{336EBD53-0C0A-48AF-9571-D76318D255DF}" type="sibTrans" cxnId="{144F5488-002C-413A-96AD-3D7F768F88DB}">
      <dgm:prSet/>
      <dgm:spPr/>
      <dgm:t>
        <a:bodyPr/>
        <a:lstStyle/>
        <a:p>
          <a:endParaRPr lang="en-US" b="0" cap="none" spc="0">
            <a:ln w="0"/>
            <a:solidFill>
              <a:schemeClr val="tx1"/>
            </a:solidFill>
            <a:effectLst/>
          </a:endParaRPr>
        </a:p>
      </dgm:t>
    </dgm:pt>
    <dgm:pt modelId="{F0E3A60C-8B84-4DE5-88A1-10A1619BA148}">
      <dgm:prSet phldrT="[Text]"/>
      <dgm:spPr/>
      <dgm:t>
        <a:bodyPr/>
        <a:lstStyle/>
        <a:p>
          <a:r>
            <a:rPr lang="en-US" sz="1900" b="0" cap="none" spc="0" dirty="0">
              <a:ln w="0"/>
              <a:solidFill>
                <a:schemeClr val="tx1"/>
              </a:solidFill>
              <a:effectLst/>
            </a:rPr>
            <a:t>Step 3</a:t>
          </a:r>
        </a:p>
      </dgm:t>
    </dgm:pt>
    <dgm:pt modelId="{EB8725B6-7339-49E0-8A53-4A489DAECF09}" type="parTrans" cxnId="{A6E4DFF7-9500-4309-929F-97FC95F58DE3}">
      <dgm:prSet/>
      <dgm:spPr/>
      <dgm:t>
        <a:bodyPr/>
        <a:lstStyle/>
        <a:p>
          <a:endParaRPr lang="en-US" b="0" cap="none" spc="0">
            <a:ln w="0"/>
            <a:solidFill>
              <a:schemeClr val="tx1"/>
            </a:solidFill>
            <a:effectLst/>
          </a:endParaRPr>
        </a:p>
      </dgm:t>
    </dgm:pt>
    <dgm:pt modelId="{F8AF115E-498C-4A97-A03A-A54C97464DBB}" type="sibTrans" cxnId="{A6E4DFF7-9500-4309-929F-97FC95F58DE3}">
      <dgm:prSet/>
      <dgm:spPr/>
      <dgm:t>
        <a:bodyPr/>
        <a:lstStyle/>
        <a:p>
          <a:endParaRPr lang="en-US" b="0" cap="none" spc="0" dirty="0">
            <a:ln w="0"/>
            <a:solidFill>
              <a:schemeClr val="tx1"/>
            </a:solidFill>
            <a:effectLst/>
          </a:endParaRPr>
        </a:p>
      </dgm:t>
    </dgm:pt>
    <dgm:pt modelId="{F232EAE1-798D-4CD1-AF4C-57790F500A0E}">
      <dgm:prSet phldrT="[Text]" custT="1"/>
      <dgm:spPr/>
      <dgm:t>
        <a:bodyPr/>
        <a:lstStyle/>
        <a:p>
          <a:r>
            <a:rPr lang="en-US" sz="1600" b="0" cap="none" spc="0" dirty="0">
              <a:ln w="0"/>
              <a:solidFill>
                <a:schemeClr val="tx1"/>
              </a:solidFill>
              <a:effectLst/>
            </a:rPr>
            <a:t>The sample data provides a sample average parts cost of $79 per tune-up.</a:t>
          </a:r>
        </a:p>
      </dgm:t>
    </dgm:pt>
    <dgm:pt modelId="{968DB898-171A-4955-85F4-350AED14E1D9}" type="parTrans" cxnId="{7FA291C0-3E49-4283-BE3B-18EE81162876}">
      <dgm:prSet/>
      <dgm:spPr/>
      <dgm:t>
        <a:bodyPr/>
        <a:lstStyle/>
        <a:p>
          <a:endParaRPr lang="en-US" b="0" cap="none" spc="0">
            <a:ln w="0"/>
            <a:solidFill>
              <a:schemeClr val="tx1"/>
            </a:solidFill>
            <a:effectLst/>
          </a:endParaRPr>
        </a:p>
      </dgm:t>
    </dgm:pt>
    <dgm:pt modelId="{993D046C-B118-435B-973A-E2D74407E459}" type="sibTrans" cxnId="{7FA291C0-3E49-4283-BE3B-18EE81162876}">
      <dgm:prSet/>
      <dgm:spPr/>
      <dgm:t>
        <a:bodyPr/>
        <a:lstStyle/>
        <a:p>
          <a:endParaRPr lang="en-US" b="0" cap="none" spc="0">
            <a:ln w="0"/>
            <a:solidFill>
              <a:schemeClr val="tx1"/>
            </a:solidFill>
            <a:effectLst/>
          </a:endParaRPr>
        </a:p>
      </dgm:t>
    </dgm:pt>
    <dgm:pt modelId="{E9FBF217-C9CD-4D35-9D59-A5E376E2ED1B}">
      <dgm:prSet phldrT="[Text]"/>
      <dgm:spPr/>
      <dgm:t>
        <a:bodyPr/>
        <a:lstStyle/>
        <a:p>
          <a:r>
            <a:rPr lang="en-US" sz="1900" b="0" cap="none" spc="0" dirty="0">
              <a:ln w="0"/>
              <a:solidFill>
                <a:schemeClr val="tx1"/>
              </a:solidFill>
              <a:effectLst/>
            </a:rPr>
            <a:t>Step 4</a:t>
          </a:r>
        </a:p>
      </dgm:t>
    </dgm:pt>
    <dgm:pt modelId="{1BC31E09-796C-407A-A8D6-727099FF1448}" type="parTrans" cxnId="{820D38D0-6B75-4976-B12B-FB7B869B9E93}">
      <dgm:prSet/>
      <dgm:spPr/>
      <dgm:t>
        <a:bodyPr/>
        <a:lstStyle/>
        <a:p>
          <a:endParaRPr lang="en-US" b="0" cap="none" spc="0">
            <a:ln w="0"/>
            <a:solidFill>
              <a:schemeClr val="tx1"/>
            </a:solidFill>
            <a:effectLst/>
          </a:endParaRPr>
        </a:p>
      </dgm:t>
    </dgm:pt>
    <dgm:pt modelId="{73B43E57-86D6-41EA-9E53-5C3F49217CFC}" type="sibTrans" cxnId="{820D38D0-6B75-4976-B12B-FB7B869B9E93}">
      <dgm:prSet/>
      <dgm:spPr/>
      <dgm:t>
        <a:bodyPr/>
        <a:lstStyle/>
        <a:p>
          <a:endParaRPr lang="en-US" b="0" cap="none" spc="0">
            <a:ln w="0"/>
            <a:solidFill>
              <a:schemeClr val="tx1"/>
            </a:solidFill>
            <a:effectLst/>
          </a:endParaRPr>
        </a:p>
      </dgm:t>
    </dgm:pt>
    <dgm:pt modelId="{E56CC88F-9D5E-4FE4-9F0A-CEFFEAE6803C}">
      <dgm:prSet phldrT="[Text]" custT="1"/>
      <dgm:spPr/>
      <dgm:t>
        <a:bodyPr/>
        <a:lstStyle/>
        <a:p>
          <a:r>
            <a:rPr lang="en-US" sz="1600" b="0" cap="none" spc="0" dirty="0">
              <a:ln w="0"/>
              <a:solidFill>
                <a:schemeClr val="tx1"/>
              </a:solidFill>
              <a:effectLst/>
            </a:rPr>
            <a:t>The sample average is used to estimate the population average.</a:t>
          </a:r>
        </a:p>
      </dgm:t>
    </dgm:pt>
    <dgm:pt modelId="{BEB3C97C-1BCB-4055-A885-A9A0A35F90E2}" type="parTrans" cxnId="{2C30C336-B730-463A-8B0B-98D649C2F1EA}">
      <dgm:prSet/>
      <dgm:spPr/>
      <dgm:t>
        <a:bodyPr/>
        <a:lstStyle/>
        <a:p>
          <a:endParaRPr lang="en-US" b="0" cap="none" spc="0">
            <a:ln w="0"/>
            <a:solidFill>
              <a:schemeClr val="tx1"/>
            </a:solidFill>
            <a:effectLst/>
          </a:endParaRPr>
        </a:p>
      </dgm:t>
    </dgm:pt>
    <dgm:pt modelId="{0D256597-A19E-4A15-BDD1-DF7A1A554E60}" type="sibTrans" cxnId="{2C30C336-B730-463A-8B0B-98D649C2F1EA}">
      <dgm:prSet/>
      <dgm:spPr/>
      <dgm:t>
        <a:bodyPr/>
        <a:lstStyle/>
        <a:p>
          <a:endParaRPr lang="en-US" b="0" cap="none" spc="0">
            <a:ln w="0"/>
            <a:solidFill>
              <a:schemeClr val="tx1"/>
            </a:solidFill>
            <a:effectLst/>
          </a:endParaRPr>
        </a:p>
      </dgm:t>
    </dgm:pt>
    <dgm:pt modelId="{A189412D-38B2-471B-867F-1AD7465CF8B7}" type="pres">
      <dgm:prSet presAssocID="{5CC1FA9D-1C08-4442-AA5E-105421B133EB}" presName="Name0" presStyleCnt="0">
        <dgm:presLayoutVars>
          <dgm:dir/>
          <dgm:resizeHandles val="exact"/>
        </dgm:presLayoutVars>
      </dgm:prSet>
      <dgm:spPr/>
    </dgm:pt>
    <dgm:pt modelId="{C380352A-E2AD-47E5-99F4-933819C2E0B2}" type="pres">
      <dgm:prSet presAssocID="{3444C639-7FAB-43DF-AFBB-09B7FCBC4816}" presName="node" presStyleLbl="node1" presStyleIdx="0" presStyleCnt="4">
        <dgm:presLayoutVars>
          <dgm:bulletEnabled val="1"/>
        </dgm:presLayoutVars>
      </dgm:prSet>
      <dgm:spPr/>
    </dgm:pt>
    <dgm:pt modelId="{A2D2AAA5-51D1-4D8E-901C-CB2C415652D3}" type="pres">
      <dgm:prSet presAssocID="{8F05D305-5DAD-4556-AB32-ECC8590BF299}" presName="sibTrans" presStyleLbl="sibTrans2D1" presStyleIdx="0" presStyleCnt="3"/>
      <dgm:spPr/>
    </dgm:pt>
    <dgm:pt modelId="{4687F46E-5DC6-4A60-A4AD-02EEF8042C98}" type="pres">
      <dgm:prSet presAssocID="{8F05D305-5DAD-4556-AB32-ECC8590BF299}" presName="connectorText" presStyleLbl="sibTrans2D1" presStyleIdx="0" presStyleCnt="3"/>
      <dgm:spPr/>
    </dgm:pt>
    <dgm:pt modelId="{6E1FF621-BEB2-4503-BD4B-D87ACDC28CD8}" type="pres">
      <dgm:prSet presAssocID="{E2573128-B300-445C-906F-FC5866F942A3}" presName="node" presStyleLbl="node1" presStyleIdx="1" presStyleCnt="4">
        <dgm:presLayoutVars>
          <dgm:bulletEnabled val="1"/>
        </dgm:presLayoutVars>
      </dgm:prSet>
      <dgm:spPr/>
    </dgm:pt>
    <dgm:pt modelId="{9FFF0875-58F4-4FC2-B3EA-61486CB2CEA7}" type="pres">
      <dgm:prSet presAssocID="{35604C7D-565F-4B34-B795-F63B7C869FD1}" presName="sibTrans" presStyleLbl="sibTrans2D1" presStyleIdx="1" presStyleCnt="3"/>
      <dgm:spPr/>
    </dgm:pt>
    <dgm:pt modelId="{854F02DC-981C-4EBC-A9D6-8754A728CF68}" type="pres">
      <dgm:prSet presAssocID="{35604C7D-565F-4B34-B795-F63B7C869FD1}" presName="connectorText" presStyleLbl="sibTrans2D1" presStyleIdx="1" presStyleCnt="3"/>
      <dgm:spPr/>
    </dgm:pt>
    <dgm:pt modelId="{99ABA506-3AE6-41D5-8262-B177908FAEBF}" type="pres">
      <dgm:prSet presAssocID="{F0E3A60C-8B84-4DE5-88A1-10A1619BA148}" presName="node" presStyleLbl="node1" presStyleIdx="2" presStyleCnt="4">
        <dgm:presLayoutVars>
          <dgm:bulletEnabled val="1"/>
        </dgm:presLayoutVars>
      </dgm:prSet>
      <dgm:spPr/>
    </dgm:pt>
    <dgm:pt modelId="{47DB989D-6170-4E49-863B-9C06A9386107}" type="pres">
      <dgm:prSet presAssocID="{F8AF115E-498C-4A97-A03A-A54C97464DBB}" presName="sibTrans" presStyleLbl="sibTrans2D1" presStyleIdx="2" presStyleCnt="3"/>
      <dgm:spPr/>
    </dgm:pt>
    <dgm:pt modelId="{EA22D200-7FC1-4B7A-BB3A-B28131306125}" type="pres">
      <dgm:prSet presAssocID="{F8AF115E-498C-4A97-A03A-A54C97464DBB}" presName="connectorText" presStyleLbl="sibTrans2D1" presStyleIdx="2" presStyleCnt="3"/>
      <dgm:spPr/>
    </dgm:pt>
    <dgm:pt modelId="{D6378F48-A195-4164-B612-3CB563A71D72}" type="pres">
      <dgm:prSet presAssocID="{E9FBF217-C9CD-4D35-9D59-A5E376E2ED1B}" presName="node" presStyleLbl="node1" presStyleIdx="3" presStyleCnt="4">
        <dgm:presLayoutVars>
          <dgm:bulletEnabled val="1"/>
        </dgm:presLayoutVars>
      </dgm:prSet>
      <dgm:spPr/>
    </dgm:pt>
  </dgm:ptLst>
  <dgm:cxnLst>
    <dgm:cxn modelId="{A6A02004-07F7-4CD0-8FC1-3723167B82E2}" srcId="{5CC1FA9D-1C08-4442-AA5E-105421B133EB}" destId="{3444C639-7FAB-43DF-AFBB-09B7FCBC4816}" srcOrd="0" destOrd="0" parTransId="{33442963-E807-45B4-8238-ECDCC9238A26}" sibTransId="{8F05D305-5DAD-4556-AB32-ECC8590BF299}"/>
    <dgm:cxn modelId="{7CCA4609-A303-46D6-A3DC-37CD366ED7F8}" type="presOf" srcId="{A2DFCE3B-0C65-439A-B80A-52263FBB270D}" destId="{C380352A-E2AD-47E5-99F4-933819C2E0B2}" srcOrd="0" destOrd="1" presId="urn:microsoft.com/office/officeart/2005/8/layout/process1"/>
    <dgm:cxn modelId="{4CFD140A-0321-4697-8C9F-95BBEC2B8322}" type="presOf" srcId="{8F05D305-5DAD-4556-AB32-ECC8590BF299}" destId="{4687F46E-5DC6-4A60-A4AD-02EEF8042C98}" srcOrd="1" destOrd="0" presId="urn:microsoft.com/office/officeart/2005/8/layout/process1"/>
    <dgm:cxn modelId="{CFE9F820-E878-4CDD-8618-693F49F2DB92}" type="presOf" srcId="{F8AF115E-498C-4A97-A03A-A54C97464DBB}" destId="{47DB989D-6170-4E49-863B-9C06A9386107}" srcOrd="0" destOrd="0" presId="urn:microsoft.com/office/officeart/2005/8/layout/process1"/>
    <dgm:cxn modelId="{CC027926-AFDC-41AC-85C2-81CD9C471DC1}" type="presOf" srcId="{E9FBF217-C9CD-4D35-9D59-A5E376E2ED1B}" destId="{D6378F48-A195-4164-B612-3CB563A71D72}" srcOrd="0" destOrd="0" presId="urn:microsoft.com/office/officeart/2005/8/layout/process1"/>
    <dgm:cxn modelId="{E60B2434-5852-495B-8204-75DA216D835D}" srcId="{5CC1FA9D-1C08-4442-AA5E-105421B133EB}" destId="{E2573128-B300-445C-906F-FC5866F942A3}" srcOrd="1" destOrd="0" parTransId="{90C257B9-D7EE-4DBF-81C1-72F2C731231D}" sibTransId="{35604C7D-565F-4B34-B795-F63B7C869FD1}"/>
    <dgm:cxn modelId="{2C30C336-B730-463A-8B0B-98D649C2F1EA}" srcId="{E9FBF217-C9CD-4D35-9D59-A5E376E2ED1B}" destId="{E56CC88F-9D5E-4FE4-9F0A-CEFFEAE6803C}" srcOrd="0" destOrd="0" parTransId="{BEB3C97C-1BCB-4055-A885-A9A0A35F90E2}" sibTransId="{0D256597-A19E-4A15-BDD1-DF7A1A554E60}"/>
    <dgm:cxn modelId="{6C18013F-3CE8-4471-B1B1-6D7BD2EE9A51}" type="presOf" srcId="{8F05D305-5DAD-4556-AB32-ECC8590BF299}" destId="{A2D2AAA5-51D1-4D8E-901C-CB2C415652D3}" srcOrd="0" destOrd="0" presId="urn:microsoft.com/office/officeart/2005/8/layout/process1"/>
    <dgm:cxn modelId="{32FFDB43-4A1B-4A88-989B-3B8F88BF0FF2}" type="presOf" srcId="{F8AF115E-498C-4A97-A03A-A54C97464DBB}" destId="{EA22D200-7FC1-4B7A-BB3A-B28131306125}" srcOrd="1" destOrd="0" presId="urn:microsoft.com/office/officeart/2005/8/layout/process1"/>
    <dgm:cxn modelId="{D173404D-8F98-4B9F-93F1-90D440F9BED4}" type="presOf" srcId="{5CC1FA9D-1C08-4442-AA5E-105421B133EB}" destId="{A189412D-38B2-471B-867F-1AD7465CF8B7}" srcOrd="0" destOrd="0" presId="urn:microsoft.com/office/officeart/2005/8/layout/process1"/>
    <dgm:cxn modelId="{C72B3E56-441D-4444-BDD3-EA459EA71FC8}" type="presOf" srcId="{F232EAE1-798D-4CD1-AF4C-57790F500A0E}" destId="{99ABA506-3AE6-41D5-8262-B177908FAEBF}" srcOrd="0" destOrd="1" presId="urn:microsoft.com/office/officeart/2005/8/layout/process1"/>
    <dgm:cxn modelId="{454A607F-B839-4B06-BF19-9C95CB19DB68}" type="presOf" srcId="{E2573128-B300-445C-906F-FC5866F942A3}" destId="{6E1FF621-BEB2-4503-BD4B-D87ACDC28CD8}" srcOrd="0" destOrd="0" presId="urn:microsoft.com/office/officeart/2005/8/layout/process1"/>
    <dgm:cxn modelId="{A0DD6580-4760-4D72-96B9-3D8AF8E838C7}" type="presOf" srcId="{35604C7D-565F-4B34-B795-F63B7C869FD1}" destId="{854F02DC-981C-4EBC-A9D6-8754A728CF68}" srcOrd="1" destOrd="0" presId="urn:microsoft.com/office/officeart/2005/8/layout/process1"/>
    <dgm:cxn modelId="{7E5A8A81-D9C1-4C3D-89BC-960D363ED5DE}" type="presOf" srcId="{3444C639-7FAB-43DF-AFBB-09B7FCBC4816}" destId="{C380352A-E2AD-47E5-99F4-933819C2E0B2}" srcOrd="0" destOrd="0" presId="urn:microsoft.com/office/officeart/2005/8/layout/process1"/>
    <dgm:cxn modelId="{980E5883-BDDF-4AA1-AEA1-64FC477B06A9}" srcId="{3444C639-7FAB-43DF-AFBB-09B7FCBC4816}" destId="{A2DFCE3B-0C65-439A-B80A-52263FBB270D}" srcOrd="0" destOrd="0" parTransId="{B7751FF4-E4DB-4DEA-9CFA-CB3824BCDC75}" sibTransId="{10987F76-3E29-429A-8BCF-3BDDD8DC67C6}"/>
    <dgm:cxn modelId="{7962A884-2879-4234-A5CB-0B6F6D16CCEB}" type="presOf" srcId="{F0E3A60C-8B84-4DE5-88A1-10A1619BA148}" destId="{99ABA506-3AE6-41D5-8262-B177908FAEBF}" srcOrd="0" destOrd="0" presId="urn:microsoft.com/office/officeart/2005/8/layout/process1"/>
    <dgm:cxn modelId="{144F5488-002C-413A-96AD-3D7F768F88DB}" srcId="{E2573128-B300-445C-906F-FC5866F942A3}" destId="{6A654BAF-0F7C-435B-B424-096107E6E3A7}" srcOrd="0" destOrd="0" parTransId="{EE7BEA42-2A38-415F-8C03-D2874E369D64}" sibTransId="{336EBD53-0C0A-48AF-9571-D76318D255DF}"/>
    <dgm:cxn modelId="{B0A9C3AE-E8E7-4856-AF57-7070EBE00D92}" type="presOf" srcId="{E56CC88F-9D5E-4FE4-9F0A-CEFFEAE6803C}" destId="{D6378F48-A195-4164-B612-3CB563A71D72}" srcOrd="0" destOrd="1" presId="urn:microsoft.com/office/officeart/2005/8/layout/process1"/>
    <dgm:cxn modelId="{7FA291C0-3E49-4283-BE3B-18EE81162876}" srcId="{F0E3A60C-8B84-4DE5-88A1-10A1619BA148}" destId="{F232EAE1-798D-4CD1-AF4C-57790F500A0E}" srcOrd="0" destOrd="0" parTransId="{968DB898-171A-4955-85F4-350AED14E1D9}" sibTransId="{993D046C-B118-435B-973A-E2D74407E459}"/>
    <dgm:cxn modelId="{EB5726C2-F9E6-4018-B232-840CEF178581}" type="presOf" srcId="{6A654BAF-0F7C-435B-B424-096107E6E3A7}" destId="{6E1FF621-BEB2-4503-BD4B-D87ACDC28CD8}" srcOrd="0" destOrd="1" presId="urn:microsoft.com/office/officeart/2005/8/layout/process1"/>
    <dgm:cxn modelId="{5F9386C4-D124-4017-B7F1-38D0B1775F82}" type="presOf" srcId="{35604C7D-565F-4B34-B795-F63B7C869FD1}" destId="{9FFF0875-58F4-4FC2-B3EA-61486CB2CEA7}" srcOrd="0" destOrd="0" presId="urn:microsoft.com/office/officeart/2005/8/layout/process1"/>
    <dgm:cxn modelId="{820D38D0-6B75-4976-B12B-FB7B869B9E93}" srcId="{5CC1FA9D-1C08-4442-AA5E-105421B133EB}" destId="{E9FBF217-C9CD-4D35-9D59-A5E376E2ED1B}" srcOrd="3" destOrd="0" parTransId="{1BC31E09-796C-407A-A8D6-727099FF1448}" sibTransId="{73B43E57-86D6-41EA-9E53-5C3F49217CFC}"/>
    <dgm:cxn modelId="{A6E4DFF7-9500-4309-929F-97FC95F58DE3}" srcId="{5CC1FA9D-1C08-4442-AA5E-105421B133EB}" destId="{F0E3A60C-8B84-4DE5-88A1-10A1619BA148}" srcOrd="2" destOrd="0" parTransId="{EB8725B6-7339-49E0-8A53-4A489DAECF09}" sibTransId="{F8AF115E-498C-4A97-A03A-A54C97464DBB}"/>
    <dgm:cxn modelId="{4E97F1B7-D5BA-4EEF-8591-48CFBD9C50F6}" type="presParOf" srcId="{A189412D-38B2-471B-867F-1AD7465CF8B7}" destId="{C380352A-E2AD-47E5-99F4-933819C2E0B2}" srcOrd="0" destOrd="0" presId="urn:microsoft.com/office/officeart/2005/8/layout/process1"/>
    <dgm:cxn modelId="{7237B738-F2BD-4E7E-A611-B25AB63C8DB1}" type="presParOf" srcId="{A189412D-38B2-471B-867F-1AD7465CF8B7}" destId="{A2D2AAA5-51D1-4D8E-901C-CB2C415652D3}" srcOrd="1" destOrd="0" presId="urn:microsoft.com/office/officeart/2005/8/layout/process1"/>
    <dgm:cxn modelId="{83A096F7-8AE4-4911-92CB-295A0AA76855}" type="presParOf" srcId="{A2D2AAA5-51D1-4D8E-901C-CB2C415652D3}" destId="{4687F46E-5DC6-4A60-A4AD-02EEF8042C98}" srcOrd="0" destOrd="0" presId="urn:microsoft.com/office/officeart/2005/8/layout/process1"/>
    <dgm:cxn modelId="{E2A8DAC8-7354-420A-8B33-0F53FA9DE383}" type="presParOf" srcId="{A189412D-38B2-471B-867F-1AD7465CF8B7}" destId="{6E1FF621-BEB2-4503-BD4B-D87ACDC28CD8}" srcOrd="2" destOrd="0" presId="urn:microsoft.com/office/officeart/2005/8/layout/process1"/>
    <dgm:cxn modelId="{17955524-561B-4CA4-8A64-0200DDC88AEB}" type="presParOf" srcId="{A189412D-38B2-471B-867F-1AD7465CF8B7}" destId="{9FFF0875-58F4-4FC2-B3EA-61486CB2CEA7}" srcOrd="3" destOrd="0" presId="urn:microsoft.com/office/officeart/2005/8/layout/process1"/>
    <dgm:cxn modelId="{20B4C6F2-BC3F-4A01-AA9F-557513FD75F1}" type="presParOf" srcId="{9FFF0875-58F4-4FC2-B3EA-61486CB2CEA7}" destId="{854F02DC-981C-4EBC-A9D6-8754A728CF68}" srcOrd="0" destOrd="0" presId="urn:microsoft.com/office/officeart/2005/8/layout/process1"/>
    <dgm:cxn modelId="{D3A2DB91-FD1F-4BDD-B041-F7D0A5E97200}" type="presParOf" srcId="{A189412D-38B2-471B-867F-1AD7465CF8B7}" destId="{99ABA506-3AE6-41D5-8262-B177908FAEBF}" srcOrd="4" destOrd="0" presId="urn:microsoft.com/office/officeart/2005/8/layout/process1"/>
    <dgm:cxn modelId="{75152049-DD46-49D6-9B01-6A7E500CAAE3}" type="presParOf" srcId="{A189412D-38B2-471B-867F-1AD7465CF8B7}" destId="{47DB989D-6170-4E49-863B-9C06A9386107}" srcOrd="5" destOrd="0" presId="urn:microsoft.com/office/officeart/2005/8/layout/process1"/>
    <dgm:cxn modelId="{09A12258-D4C4-4739-8E56-B6055BEA5A22}" type="presParOf" srcId="{47DB989D-6170-4E49-863B-9C06A9386107}" destId="{EA22D200-7FC1-4B7A-BB3A-B28131306125}" srcOrd="0" destOrd="0" presId="urn:microsoft.com/office/officeart/2005/8/layout/process1"/>
    <dgm:cxn modelId="{D05069AD-8D93-4C52-A14F-5F0C66EEE4F9}" type="presParOf" srcId="{A189412D-38B2-471B-867F-1AD7465CF8B7}" destId="{D6378F48-A195-4164-B612-3CB563A71D7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0352A-E2AD-47E5-99F4-933819C2E0B2}">
      <dsp:nvSpPr>
        <dsp:cNvPr id="0" name=""/>
        <dsp:cNvSpPr/>
      </dsp:nvSpPr>
      <dsp:spPr>
        <a:xfrm>
          <a:off x="4621" y="1537800"/>
          <a:ext cx="2020453" cy="14963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800100">
            <a:lnSpc>
              <a:spcPct val="90000"/>
            </a:lnSpc>
            <a:spcBef>
              <a:spcPct val="0"/>
            </a:spcBef>
            <a:spcAft>
              <a:spcPct val="35000"/>
            </a:spcAft>
            <a:buNone/>
          </a:pPr>
          <a:r>
            <a:rPr lang="en-US" sz="1800" b="0" kern="1200" cap="none" spc="0" dirty="0">
              <a:ln w="0"/>
              <a:solidFill>
                <a:schemeClr val="tx1"/>
              </a:solidFill>
              <a:effectLst/>
            </a:rPr>
            <a:t>Step 1</a:t>
          </a:r>
        </a:p>
        <a:p>
          <a:pPr marL="171450" lvl="1" indent="-171450" algn="l" defTabSz="711200">
            <a:lnSpc>
              <a:spcPct val="90000"/>
            </a:lnSpc>
            <a:spcBef>
              <a:spcPct val="0"/>
            </a:spcBef>
            <a:spcAft>
              <a:spcPct val="15000"/>
            </a:spcAft>
            <a:buChar char="•"/>
          </a:pPr>
          <a:r>
            <a:rPr lang="en-US" sz="1600" b="0" kern="1200" cap="none" spc="0" dirty="0">
              <a:ln w="0"/>
              <a:solidFill>
                <a:schemeClr val="tx1"/>
              </a:solidFill>
              <a:effectLst/>
            </a:rPr>
            <a:t>Population consists of all tune ups.  Average cost of parts is unknown.</a:t>
          </a:r>
        </a:p>
      </dsp:txBody>
      <dsp:txXfrm>
        <a:off x="48449" y="1581628"/>
        <a:ext cx="1932797" cy="1408742"/>
      </dsp:txXfrm>
    </dsp:sp>
    <dsp:sp modelId="{A2D2AAA5-51D1-4D8E-901C-CB2C415652D3}">
      <dsp:nvSpPr>
        <dsp:cNvPr id="0" name=""/>
        <dsp:cNvSpPr/>
      </dsp:nvSpPr>
      <dsp:spPr>
        <a:xfrm>
          <a:off x="2227119" y="2035463"/>
          <a:ext cx="428336" cy="5010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b="0" kern="1200" cap="none" spc="0" dirty="0">
            <a:ln w="0"/>
            <a:solidFill>
              <a:schemeClr val="tx1"/>
            </a:solidFill>
            <a:effectLst/>
          </a:endParaRPr>
        </a:p>
      </dsp:txBody>
      <dsp:txXfrm>
        <a:off x="2227119" y="2135677"/>
        <a:ext cx="299835" cy="300644"/>
      </dsp:txXfrm>
    </dsp:sp>
    <dsp:sp modelId="{6E1FF621-BEB2-4503-BD4B-D87ACDC28CD8}">
      <dsp:nvSpPr>
        <dsp:cNvPr id="0" name=""/>
        <dsp:cNvSpPr/>
      </dsp:nvSpPr>
      <dsp:spPr>
        <a:xfrm>
          <a:off x="2833255" y="1537800"/>
          <a:ext cx="2020453" cy="14963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844550">
            <a:lnSpc>
              <a:spcPct val="90000"/>
            </a:lnSpc>
            <a:spcBef>
              <a:spcPct val="0"/>
            </a:spcBef>
            <a:spcAft>
              <a:spcPct val="35000"/>
            </a:spcAft>
            <a:buNone/>
          </a:pPr>
          <a:r>
            <a:rPr lang="en-US" sz="1900" b="0" kern="1200" cap="none" spc="0" dirty="0">
              <a:ln w="0"/>
              <a:solidFill>
                <a:schemeClr val="tx1"/>
              </a:solidFill>
              <a:effectLst/>
            </a:rPr>
            <a:t>Step 2</a:t>
          </a:r>
        </a:p>
        <a:p>
          <a:pPr marL="171450" lvl="1" indent="-171450" algn="l" defTabSz="711200">
            <a:lnSpc>
              <a:spcPct val="90000"/>
            </a:lnSpc>
            <a:spcBef>
              <a:spcPct val="0"/>
            </a:spcBef>
            <a:spcAft>
              <a:spcPct val="15000"/>
            </a:spcAft>
            <a:buChar char="•"/>
          </a:pPr>
          <a:r>
            <a:rPr lang="en-US" sz="1600" b="0" kern="1200" cap="none" spc="0" dirty="0">
              <a:ln w="0"/>
              <a:solidFill>
                <a:schemeClr val="tx1"/>
              </a:solidFill>
              <a:effectLst/>
            </a:rPr>
            <a:t>A sample of 50 engine tune-ups is examined.</a:t>
          </a:r>
        </a:p>
      </dsp:txBody>
      <dsp:txXfrm>
        <a:off x="2877083" y="1581628"/>
        <a:ext cx="1932797" cy="1408742"/>
      </dsp:txXfrm>
    </dsp:sp>
    <dsp:sp modelId="{9FFF0875-58F4-4FC2-B3EA-61486CB2CEA7}">
      <dsp:nvSpPr>
        <dsp:cNvPr id="0" name=""/>
        <dsp:cNvSpPr/>
      </dsp:nvSpPr>
      <dsp:spPr>
        <a:xfrm>
          <a:off x="5055754" y="2035463"/>
          <a:ext cx="428336" cy="5010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b="0" kern="1200" cap="none" spc="0" dirty="0">
            <a:ln w="0"/>
            <a:solidFill>
              <a:schemeClr val="tx1"/>
            </a:solidFill>
            <a:effectLst/>
          </a:endParaRPr>
        </a:p>
      </dsp:txBody>
      <dsp:txXfrm>
        <a:off x="5055754" y="2135677"/>
        <a:ext cx="299835" cy="300644"/>
      </dsp:txXfrm>
    </dsp:sp>
    <dsp:sp modelId="{99ABA506-3AE6-41D5-8262-B177908FAEBF}">
      <dsp:nvSpPr>
        <dsp:cNvPr id="0" name=""/>
        <dsp:cNvSpPr/>
      </dsp:nvSpPr>
      <dsp:spPr>
        <a:xfrm>
          <a:off x="5661890" y="1537800"/>
          <a:ext cx="2020453" cy="14963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844550">
            <a:lnSpc>
              <a:spcPct val="90000"/>
            </a:lnSpc>
            <a:spcBef>
              <a:spcPct val="0"/>
            </a:spcBef>
            <a:spcAft>
              <a:spcPct val="35000"/>
            </a:spcAft>
            <a:buNone/>
          </a:pPr>
          <a:r>
            <a:rPr lang="en-US" sz="1900" b="0" kern="1200" cap="none" spc="0" dirty="0">
              <a:ln w="0"/>
              <a:solidFill>
                <a:schemeClr val="tx1"/>
              </a:solidFill>
              <a:effectLst/>
            </a:rPr>
            <a:t>Step 3</a:t>
          </a:r>
        </a:p>
        <a:p>
          <a:pPr marL="171450" lvl="1" indent="-171450" algn="l" defTabSz="711200">
            <a:lnSpc>
              <a:spcPct val="90000"/>
            </a:lnSpc>
            <a:spcBef>
              <a:spcPct val="0"/>
            </a:spcBef>
            <a:spcAft>
              <a:spcPct val="15000"/>
            </a:spcAft>
            <a:buChar char="•"/>
          </a:pPr>
          <a:r>
            <a:rPr lang="en-US" sz="1600" b="0" kern="1200" cap="none" spc="0" dirty="0">
              <a:ln w="0"/>
              <a:solidFill>
                <a:schemeClr val="tx1"/>
              </a:solidFill>
              <a:effectLst/>
            </a:rPr>
            <a:t>The sample data provides a sample average parts cost of $79 per tune-up.</a:t>
          </a:r>
        </a:p>
      </dsp:txBody>
      <dsp:txXfrm>
        <a:off x="5705718" y="1581628"/>
        <a:ext cx="1932797" cy="1408742"/>
      </dsp:txXfrm>
    </dsp:sp>
    <dsp:sp modelId="{47DB989D-6170-4E49-863B-9C06A9386107}">
      <dsp:nvSpPr>
        <dsp:cNvPr id="0" name=""/>
        <dsp:cNvSpPr/>
      </dsp:nvSpPr>
      <dsp:spPr>
        <a:xfrm>
          <a:off x="7884389" y="2035463"/>
          <a:ext cx="428336" cy="50107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b="0" kern="1200" cap="none" spc="0" dirty="0">
            <a:ln w="0"/>
            <a:solidFill>
              <a:schemeClr val="tx1"/>
            </a:solidFill>
            <a:effectLst/>
          </a:endParaRPr>
        </a:p>
      </dsp:txBody>
      <dsp:txXfrm>
        <a:off x="7884389" y="2135677"/>
        <a:ext cx="299835" cy="300644"/>
      </dsp:txXfrm>
    </dsp:sp>
    <dsp:sp modelId="{D6378F48-A195-4164-B612-3CB563A71D72}">
      <dsp:nvSpPr>
        <dsp:cNvPr id="0" name=""/>
        <dsp:cNvSpPr/>
      </dsp:nvSpPr>
      <dsp:spPr>
        <a:xfrm>
          <a:off x="8490525" y="1537800"/>
          <a:ext cx="2020453" cy="14963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844550">
            <a:lnSpc>
              <a:spcPct val="90000"/>
            </a:lnSpc>
            <a:spcBef>
              <a:spcPct val="0"/>
            </a:spcBef>
            <a:spcAft>
              <a:spcPct val="35000"/>
            </a:spcAft>
            <a:buNone/>
          </a:pPr>
          <a:r>
            <a:rPr lang="en-US" sz="1900" b="0" kern="1200" cap="none" spc="0" dirty="0">
              <a:ln w="0"/>
              <a:solidFill>
                <a:schemeClr val="tx1"/>
              </a:solidFill>
              <a:effectLst/>
            </a:rPr>
            <a:t>Step 4</a:t>
          </a:r>
        </a:p>
        <a:p>
          <a:pPr marL="171450" lvl="1" indent="-171450" algn="l" defTabSz="711200">
            <a:lnSpc>
              <a:spcPct val="90000"/>
            </a:lnSpc>
            <a:spcBef>
              <a:spcPct val="0"/>
            </a:spcBef>
            <a:spcAft>
              <a:spcPct val="15000"/>
            </a:spcAft>
            <a:buChar char="•"/>
          </a:pPr>
          <a:r>
            <a:rPr lang="en-US" sz="1600" b="0" kern="1200" cap="none" spc="0" dirty="0">
              <a:ln w="0"/>
              <a:solidFill>
                <a:schemeClr val="tx1"/>
              </a:solidFill>
              <a:effectLst/>
            </a:rPr>
            <a:t>The sample average is used to estimate the population average.</a:t>
          </a:r>
        </a:p>
      </dsp:txBody>
      <dsp:txXfrm>
        <a:off x="8534353" y="1581628"/>
        <a:ext cx="1932797" cy="1408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7" name="Title 1"/>
          <p:cNvSpPr>
            <a:spLocks noGrp="1"/>
          </p:cNvSpPr>
          <p:nvPr>
            <p:ph type="title"/>
          </p:nvPr>
        </p:nvSpPr>
        <p:spPr>
          <a:xfrm>
            <a:off x="838200" y="640080"/>
            <a:ext cx="10515600" cy="727075"/>
          </a:xfrm>
        </p:spPr>
        <p:txBody>
          <a:bodyPr/>
          <a:lstStyle/>
          <a:p>
            <a:r>
              <a:rPr lang="en-US"/>
              <a:t>Click to edit Master title style</a:t>
            </a:r>
          </a:p>
        </p:txBody>
      </p:sp>
    </p:spTree>
    <p:extLst>
      <p:ext uri="{BB962C8B-B14F-4D97-AF65-F5344CB8AC3E}">
        <p14:creationId xmlns:p14="http://schemas.microsoft.com/office/powerpoint/2010/main" val="8505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37401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7596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63040"/>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63040"/>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
        <p:nvSpPr>
          <p:cNvPr id="10" name="Title 1"/>
          <p:cNvSpPr>
            <a:spLocks noGrp="1"/>
          </p:cNvSpPr>
          <p:nvPr>
            <p:ph type="title"/>
          </p:nvPr>
        </p:nvSpPr>
        <p:spPr>
          <a:xfrm>
            <a:off x="838200" y="640080"/>
            <a:ext cx="10515600" cy="727075"/>
          </a:xfrm>
        </p:spPr>
        <p:txBody>
          <a:bodyPr/>
          <a:lstStyle/>
          <a:p>
            <a:r>
              <a:rPr lang="en-US"/>
              <a:t>Click to edit Master title style</a:t>
            </a:r>
          </a:p>
        </p:txBody>
      </p:sp>
    </p:spTree>
    <p:extLst>
      <p:ext uri="{BB962C8B-B14F-4D97-AF65-F5344CB8AC3E}">
        <p14:creationId xmlns:p14="http://schemas.microsoft.com/office/powerpoint/2010/main" val="183772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rgbClr val="BF2317">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 y="6248401"/>
            <a:ext cx="12226353"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7001758" y="48578"/>
            <a:ext cx="4352042" cy="369332"/>
          </a:xfrm>
          <a:prstGeom prst="rect">
            <a:avLst/>
          </a:prstGeom>
        </p:spPr>
        <p:txBody>
          <a:bodyPr wrap="square">
            <a:spAutoFit/>
          </a:bodyPr>
          <a:lstStyle/>
          <a:p>
            <a:pPr algn="r"/>
            <a:r>
              <a:rPr lang="en-US" dirty="0">
                <a:solidFill>
                  <a:schemeClr val="bg1"/>
                </a:solidFill>
              </a:rPr>
              <a:t>Statistical Methods and Data Analysis</a:t>
            </a:r>
          </a:p>
        </p:txBody>
      </p:sp>
      <p:sp>
        <p:nvSpPr>
          <p:cNvPr id="13" name="Rectangle 12"/>
          <p:cNvSpPr/>
          <p:nvPr userDrawn="1"/>
        </p:nvSpPr>
        <p:spPr>
          <a:xfrm flipV="1">
            <a:off x="0" y="6175652"/>
            <a:ext cx="12191997" cy="79652"/>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070F571-5C64-4C5D-BB65-6CA8E461129C}"/>
              </a:ext>
            </a:extLst>
          </p:cNvPr>
          <p:cNvPicPr>
            <a:picLocks noChangeAspect="1"/>
          </p:cNvPicPr>
          <p:nvPr/>
        </p:nvPicPr>
        <p:blipFill rotWithShape="1">
          <a:blip r:embed="rId2"/>
          <a:srcRect t="4160" r="12669" b="4931"/>
          <a:stretch/>
        </p:blipFill>
        <p:spPr>
          <a:xfrm>
            <a:off x="3523488" y="10"/>
            <a:ext cx="8668512" cy="6857990"/>
          </a:xfrm>
          <a:prstGeom prst="rect">
            <a:avLst/>
          </a:prstGeom>
        </p:spPr>
      </p:pic>
      <p:sp>
        <p:nvSpPr>
          <p:cNvPr id="24"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3E3DBB41-5701-4BBF-8788-E5C532C8D44F}"/>
              </a:ext>
            </a:extLst>
          </p:cNvPr>
          <p:cNvSpPr txBox="1">
            <a:spLocks/>
          </p:cNvSpPr>
          <p:nvPr/>
        </p:nvSpPr>
        <p:spPr>
          <a:xfrm>
            <a:off x="477981" y="1122363"/>
            <a:ext cx="4023360" cy="581406"/>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Bef>
                <a:spcPct val="0"/>
              </a:spcBef>
              <a:spcAft>
                <a:spcPts val="600"/>
              </a:spcAft>
              <a:buNone/>
            </a:pPr>
            <a:r>
              <a:rPr lang="en-US" sz="3200" dirty="0">
                <a:effectLst/>
                <a:latin typeface="+mj-lt"/>
                <a:ea typeface="+mj-ea"/>
                <a:cs typeface="+mj-cs"/>
              </a:rPr>
              <a:t>Chapter 1</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949EBC64-41CB-41B8-B6DF-9B1367312BD4}" type="slidenum">
              <a:rPr lang="en-US">
                <a:solidFill>
                  <a:schemeClr val="tx1"/>
                </a:solidFill>
                <a:latin typeface="Calibri" panose="020F0502020204030204"/>
              </a:rPr>
              <a:pPr>
                <a:spcAft>
                  <a:spcPts val="600"/>
                </a:spcAft>
                <a:defRPr/>
              </a:pPr>
              <a:t>1</a:t>
            </a:fld>
            <a:endParaRPr lang="en-US">
              <a:solidFill>
                <a:schemeClr val="tx1"/>
              </a:solidFill>
              <a:latin typeface="Calibri" panose="020F0502020204030204"/>
            </a:endParaRPr>
          </a:p>
        </p:txBody>
      </p:sp>
      <p:sp>
        <p:nvSpPr>
          <p:cNvPr id="11" name="Title 3">
            <a:extLst>
              <a:ext uri="{FF2B5EF4-FFF2-40B4-BE49-F238E27FC236}">
                <a16:creationId xmlns:a16="http://schemas.microsoft.com/office/drawing/2014/main" id="{C18B6EB9-6428-4CB3-9C3E-AB08B440D7B6}"/>
              </a:ext>
            </a:extLst>
          </p:cNvPr>
          <p:cNvSpPr txBox="1">
            <a:spLocks/>
          </p:cNvSpPr>
          <p:nvPr/>
        </p:nvSpPr>
        <p:spPr>
          <a:xfrm>
            <a:off x="477981" y="3585342"/>
            <a:ext cx="4023360" cy="1046465"/>
          </a:xfrm>
          <a:prstGeom prst="rect">
            <a:avLst/>
          </a:prstGeom>
        </p:spPr>
        <p:txBody>
          <a:bodyPr anchor="b">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pPr algn="ctr" fontAlgn="auto">
              <a:spcAft>
                <a:spcPts val="600"/>
              </a:spcAft>
            </a:pPr>
            <a:r>
              <a:rPr lang="en-US" dirty="0">
                <a:effectLst/>
                <a:latin typeface="+mn-lt"/>
              </a:rPr>
              <a:t>Data and Statistics</a:t>
            </a:r>
          </a:p>
        </p:txBody>
      </p:sp>
    </p:spTree>
    <p:extLst>
      <p:ext uri="{BB962C8B-B14F-4D97-AF65-F5344CB8AC3E}">
        <p14:creationId xmlns:p14="http://schemas.microsoft.com/office/powerpoint/2010/main" val="31136431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Descriptive Statistics</a:t>
            </a:r>
          </a:p>
        </p:txBody>
      </p:sp>
      <p:sp>
        <p:nvSpPr>
          <p:cNvPr id="3" name="Content Placeholder 2"/>
          <p:cNvSpPr>
            <a:spLocks noGrp="1"/>
          </p:cNvSpPr>
          <p:nvPr>
            <p:ph idx="1"/>
          </p:nvPr>
        </p:nvSpPr>
        <p:spPr/>
        <p:txBody>
          <a:bodyPr/>
          <a:lstStyle/>
          <a:p>
            <a:r>
              <a:rPr lang="en-US" dirty="0"/>
              <a:t>The most common numerical descriptive statistic is the mean (or average).</a:t>
            </a:r>
          </a:p>
          <a:p>
            <a:r>
              <a:rPr lang="en-US" dirty="0"/>
              <a:t>The mean demonstrates a measure of the central tendency, or </a:t>
            </a:r>
            <a:r>
              <a:rPr lang="en-US"/>
              <a:t>central location </a:t>
            </a:r>
            <a:r>
              <a:rPr lang="en-US" dirty="0"/>
              <a:t>of the data for a variable.</a:t>
            </a:r>
          </a:p>
          <a:p>
            <a:r>
              <a:rPr lang="en-US" dirty="0"/>
              <a:t>Hudson’s mean cost of parts, based on the 50 </a:t>
            </a:r>
            <a:r>
              <a:rPr lang="en-US"/>
              <a:t>tune-ups studied </a:t>
            </a:r>
            <a:r>
              <a:rPr lang="en-US" dirty="0"/>
              <a:t>is $79 (found by </a:t>
            </a:r>
            <a:r>
              <a:rPr lang="en-US"/>
              <a:t>summing </a:t>
            </a:r>
            <a:r>
              <a:rPr lang="en-US" dirty="0"/>
              <a:t>up</a:t>
            </a:r>
            <a:r>
              <a:rPr lang="en-US"/>
              <a:t> the </a:t>
            </a:r>
            <a:r>
              <a:rPr lang="en-US" dirty="0"/>
              <a:t>50 cost values and then dividing by 50).</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10</a:t>
            </a:fld>
            <a:endParaRPr lang="en-US"/>
          </a:p>
        </p:txBody>
      </p:sp>
    </p:spTree>
    <p:extLst>
      <p:ext uri="{BB962C8B-B14F-4D97-AF65-F5344CB8AC3E}">
        <p14:creationId xmlns:p14="http://schemas.microsoft.com/office/powerpoint/2010/main" val="421036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Inferential Statistics </a:t>
            </a:r>
          </a:p>
        </p:txBody>
      </p:sp>
      <p:sp>
        <p:nvSpPr>
          <p:cNvPr id="3" name="Content Placeholder 2"/>
          <p:cNvSpPr>
            <a:spLocks noGrp="1"/>
          </p:cNvSpPr>
          <p:nvPr>
            <p:ph idx="1"/>
          </p:nvPr>
        </p:nvSpPr>
        <p:spPr/>
        <p:txBody>
          <a:bodyPr/>
          <a:lstStyle/>
          <a:p>
            <a:pPr marL="0" indent="0" algn="just">
              <a:buNone/>
            </a:pPr>
            <a:r>
              <a:rPr lang="en-US" b="1" dirty="0"/>
              <a:t>Population: </a:t>
            </a:r>
            <a:r>
              <a:rPr lang="en-US" dirty="0"/>
              <a:t>The set of all elements of interest in a particular study.</a:t>
            </a:r>
          </a:p>
          <a:p>
            <a:pPr marL="0" indent="0" algn="just">
              <a:buNone/>
            </a:pPr>
            <a:r>
              <a:rPr lang="en-US" b="1" dirty="0"/>
              <a:t>Sample: </a:t>
            </a:r>
            <a:r>
              <a:rPr lang="en-US" dirty="0"/>
              <a:t>A subset of the population.</a:t>
            </a:r>
          </a:p>
          <a:p>
            <a:pPr marL="0" indent="0" algn="just">
              <a:buNone/>
            </a:pPr>
            <a:r>
              <a:rPr lang="en-US" b="1" dirty="0"/>
              <a:t>Statistical inference: </a:t>
            </a:r>
            <a:r>
              <a:rPr lang="en-US" dirty="0"/>
              <a:t>The process of using data obtained from a sample to make estimates and test hypotheses about the characteristics of a population.</a:t>
            </a:r>
          </a:p>
          <a:p>
            <a:pPr marL="0" indent="0" algn="just">
              <a:buNone/>
            </a:pPr>
            <a:r>
              <a:rPr lang="en-US" b="1" dirty="0"/>
              <a:t>Census: </a:t>
            </a:r>
            <a:r>
              <a:rPr lang="en-US" dirty="0"/>
              <a:t>Collecting data for the entire population.</a:t>
            </a:r>
          </a:p>
          <a:p>
            <a:pPr marL="0" indent="0" algn="just">
              <a:buNone/>
            </a:pPr>
            <a:r>
              <a:rPr lang="en-US" b="1" dirty="0"/>
              <a:t>Sample survey: </a:t>
            </a:r>
            <a:r>
              <a:rPr lang="en-US" dirty="0"/>
              <a:t>Collecting data for a sample.</a:t>
            </a:r>
          </a:p>
        </p:txBody>
      </p:sp>
      <p:sp>
        <p:nvSpPr>
          <p:cNvPr id="4" name="Slide Number Placeholder 3"/>
          <p:cNvSpPr>
            <a:spLocks noGrp="1"/>
          </p:cNvSpPr>
          <p:nvPr>
            <p:ph type="sldNum" sz="quarter" idx="12"/>
          </p:nvPr>
        </p:nvSpPr>
        <p:spPr/>
        <p:txBody>
          <a:bodyPr/>
          <a:lstStyle/>
          <a:p>
            <a:fld id="{949EBC64-41CB-41B8-B6DF-9B1367312BD4}" type="slidenum">
              <a:rPr lang="en-US" smtClean="0"/>
              <a:t>11</a:t>
            </a:fld>
            <a:endParaRPr lang="en-US"/>
          </a:p>
        </p:txBody>
      </p:sp>
    </p:spTree>
    <p:extLst>
      <p:ext uri="{BB962C8B-B14F-4D97-AF65-F5344CB8AC3E}">
        <p14:creationId xmlns:p14="http://schemas.microsoft.com/office/powerpoint/2010/main" val="383084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Statistical Inference</a:t>
            </a:r>
          </a:p>
        </p:txBody>
      </p:sp>
      <p:graphicFrame>
        <p:nvGraphicFramePr>
          <p:cNvPr id="7" name="Content Placeholder 6"/>
          <p:cNvGraphicFramePr>
            <a:graphicFrameLocks noGrp="1"/>
          </p:cNvGraphicFramePr>
          <p:nvPr>
            <p:ph idx="1"/>
          </p:nvPr>
        </p:nvGraphicFramePr>
        <p:xfrm>
          <a:off x="838200" y="1463675"/>
          <a:ext cx="10515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949EBC64-41CB-41B8-B6DF-9B1367312BD4}" type="slidenum">
              <a:rPr lang="en-US" smtClean="0"/>
              <a:t>12</a:t>
            </a:fld>
            <a:endParaRPr lang="en-US"/>
          </a:p>
        </p:txBody>
      </p:sp>
      <p:sp>
        <p:nvSpPr>
          <p:cNvPr id="8" name="Rectangle 7"/>
          <p:cNvSpPr/>
          <p:nvPr/>
        </p:nvSpPr>
        <p:spPr>
          <a:xfrm>
            <a:off x="838200" y="1515287"/>
            <a:ext cx="3091937" cy="461665"/>
          </a:xfrm>
          <a:prstGeom prst="rect">
            <a:avLst/>
          </a:prstGeom>
        </p:spPr>
        <p:txBody>
          <a:bodyPr wrap="none">
            <a:spAutoFit/>
          </a:bodyPr>
          <a:lstStyle/>
          <a:p>
            <a:r>
              <a:rPr lang="en-US" sz="2400" dirty="0"/>
              <a:t>Example:  Hudson Auto</a:t>
            </a:r>
          </a:p>
        </p:txBody>
      </p:sp>
    </p:spTree>
    <p:extLst>
      <p:ext uri="{BB962C8B-B14F-4D97-AF65-F5344CB8AC3E}">
        <p14:creationId xmlns:p14="http://schemas.microsoft.com/office/powerpoint/2010/main" val="161005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1F04-1B9A-40F3-BFC4-D84D7711AA12}"/>
              </a:ext>
            </a:extLst>
          </p:cNvPr>
          <p:cNvSpPr>
            <a:spLocks noGrp="1"/>
          </p:cNvSpPr>
          <p:nvPr>
            <p:ph type="title"/>
          </p:nvPr>
        </p:nvSpPr>
        <p:spPr>
          <a:xfrm>
            <a:off x="838200" y="583518"/>
            <a:ext cx="10515600" cy="727075"/>
          </a:xfrm>
        </p:spPr>
        <p:txBody>
          <a:bodyPr/>
          <a:lstStyle/>
          <a:p>
            <a:r>
              <a:rPr lang="en-IN" dirty="0"/>
              <a:t>Population and Sample</a:t>
            </a:r>
          </a:p>
        </p:txBody>
      </p:sp>
      <p:sp>
        <p:nvSpPr>
          <p:cNvPr id="4" name="Slide Number Placeholder 3">
            <a:extLst>
              <a:ext uri="{FF2B5EF4-FFF2-40B4-BE49-F238E27FC236}">
                <a16:creationId xmlns:a16="http://schemas.microsoft.com/office/drawing/2014/main" id="{6C0D2E84-297E-4957-86DC-23114DAD1A32}"/>
              </a:ext>
            </a:extLst>
          </p:cNvPr>
          <p:cNvSpPr>
            <a:spLocks noGrp="1"/>
          </p:cNvSpPr>
          <p:nvPr>
            <p:ph type="sldNum" sz="quarter" idx="12"/>
          </p:nvPr>
        </p:nvSpPr>
        <p:spPr/>
        <p:txBody>
          <a:bodyPr/>
          <a:lstStyle/>
          <a:p>
            <a:fld id="{949EBC64-41CB-41B8-B6DF-9B1367312BD4}" type="slidenum">
              <a:rPr lang="en-US" smtClean="0"/>
              <a:t>13</a:t>
            </a:fld>
            <a:endParaRPr lang="en-US"/>
          </a:p>
        </p:txBody>
      </p:sp>
      <p:sp>
        <p:nvSpPr>
          <p:cNvPr id="5" name="Rectangle 5">
            <a:extLst>
              <a:ext uri="{FF2B5EF4-FFF2-40B4-BE49-F238E27FC236}">
                <a16:creationId xmlns:a16="http://schemas.microsoft.com/office/drawing/2014/main" id="{E3393762-7B51-4444-BDF2-344F6557EDA9}"/>
              </a:ext>
            </a:extLst>
          </p:cNvPr>
          <p:cNvSpPr>
            <a:spLocks noChangeArrowheads="1"/>
          </p:cNvSpPr>
          <p:nvPr/>
        </p:nvSpPr>
        <p:spPr bwMode="auto">
          <a:xfrm>
            <a:off x="3451781" y="1327609"/>
            <a:ext cx="2819400" cy="2667000"/>
          </a:xfrm>
          <a:prstGeom prst="rect">
            <a:avLst/>
          </a:prstGeom>
          <a:solidFill>
            <a:srgbClr val="FFE57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p>
        </p:txBody>
      </p:sp>
      <p:sp>
        <p:nvSpPr>
          <p:cNvPr id="6" name="Rectangle 6">
            <a:extLst>
              <a:ext uri="{FF2B5EF4-FFF2-40B4-BE49-F238E27FC236}">
                <a16:creationId xmlns:a16="http://schemas.microsoft.com/office/drawing/2014/main" id="{5CBA68DE-102A-4E4E-AD04-232F5FB8D3A2}"/>
              </a:ext>
            </a:extLst>
          </p:cNvPr>
          <p:cNvSpPr>
            <a:spLocks noChangeArrowheads="1"/>
          </p:cNvSpPr>
          <p:nvPr/>
        </p:nvSpPr>
        <p:spPr bwMode="auto">
          <a:xfrm>
            <a:off x="5432981" y="1480009"/>
            <a:ext cx="6858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 name="Rectangle 7">
            <a:extLst>
              <a:ext uri="{FF2B5EF4-FFF2-40B4-BE49-F238E27FC236}">
                <a16:creationId xmlns:a16="http://schemas.microsoft.com/office/drawing/2014/main" id="{A36B7F10-2819-4144-870D-7BA22543FB07}"/>
              </a:ext>
            </a:extLst>
          </p:cNvPr>
          <p:cNvSpPr>
            <a:spLocks noChangeArrowheads="1"/>
          </p:cNvSpPr>
          <p:nvPr/>
        </p:nvSpPr>
        <p:spPr bwMode="auto">
          <a:xfrm>
            <a:off x="7825344" y="1327609"/>
            <a:ext cx="696912" cy="97631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Text Box 8">
            <a:extLst>
              <a:ext uri="{FF2B5EF4-FFF2-40B4-BE49-F238E27FC236}">
                <a16:creationId xmlns:a16="http://schemas.microsoft.com/office/drawing/2014/main" id="{556DEE45-C51E-4497-8399-94C3721C4D09}"/>
              </a:ext>
            </a:extLst>
          </p:cNvPr>
          <p:cNvSpPr txBox="1">
            <a:spLocks noChangeArrowheads="1"/>
          </p:cNvSpPr>
          <p:nvPr/>
        </p:nvSpPr>
        <p:spPr bwMode="auto">
          <a:xfrm>
            <a:off x="3777219" y="2465847"/>
            <a:ext cx="183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tx2"/>
                </a:solidFill>
              </a:rPr>
              <a:t>Population</a:t>
            </a:r>
          </a:p>
        </p:txBody>
      </p:sp>
      <p:sp>
        <p:nvSpPr>
          <p:cNvPr id="9" name="Text Box 9">
            <a:extLst>
              <a:ext uri="{FF2B5EF4-FFF2-40B4-BE49-F238E27FC236}">
                <a16:creationId xmlns:a16="http://schemas.microsoft.com/office/drawing/2014/main" id="{41CFB988-31DE-4BAE-BFB3-2DD05CFFA647}"/>
              </a:ext>
            </a:extLst>
          </p:cNvPr>
          <p:cNvSpPr txBox="1">
            <a:spLocks noChangeArrowheads="1"/>
          </p:cNvSpPr>
          <p:nvPr/>
        </p:nvSpPr>
        <p:spPr bwMode="auto">
          <a:xfrm>
            <a:off x="7653894" y="2465847"/>
            <a:ext cx="1316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b="1">
                <a:solidFill>
                  <a:schemeClr val="tx2"/>
                </a:solidFill>
              </a:rPr>
              <a:t>Sample</a:t>
            </a:r>
          </a:p>
        </p:txBody>
      </p:sp>
      <p:sp>
        <p:nvSpPr>
          <p:cNvPr id="10" name="Text Box 10">
            <a:extLst>
              <a:ext uri="{FF2B5EF4-FFF2-40B4-BE49-F238E27FC236}">
                <a16:creationId xmlns:a16="http://schemas.microsoft.com/office/drawing/2014/main" id="{BD9D0EB0-20FD-4C2A-A6EA-8854454B196C}"/>
              </a:ext>
            </a:extLst>
          </p:cNvPr>
          <p:cNvSpPr txBox="1">
            <a:spLocks noChangeArrowheads="1"/>
          </p:cNvSpPr>
          <p:nvPr/>
        </p:nvSpPr>
        <p:spPr bwMode="auto">
          <a:xfrm>
            <a:off x="3173969" y="4091447"/>
            <a:ext cx="3100387" cy="646331"/>
          </a:xfrm>
          <a:prstGeom prst="rect">
            <a:avLst/>
          </a:prstGeom>
          <a:solidFill>
            <a:srgbClr val="FFC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dirty="0"/>
              <a:t>Use </a:t>
            </a:r>
            <a:r>
              <a:rPr lang="en-US" altLang="en-US" b="1" dirty="0"/>
              <a:t>parameters</a:t>
            </a:r>
            <a:r>
              <a:rPr lang="en-US" altLang="en-US" dirty="0"/>
              <a:t> to summarize features</a:t>
            </a:r>
          </a:p>
        </p:txBody>
      </p:sp>
      <p:sp>
        <p:nvSpPr>
          <p:cNvPr id="11" name="Text Box 11">
            <a:extLst>
              <a:ext uri="{FF2B5EF4-FFF2-40B4-BE49-F238E27FC236}">
                <a16:creationId xmlns:a16="http://schemas.microsoft.com/office/drawing/2014/main" id="{9AA181E8-5B50-47F1-AFF1-B71441C39941}"/>
              </a:ext>
            </a:extLst>
          </p:cNvPr>
          <p:cNvSpPr txBox="1">
            <a:spLocks noChangeArrowheads="1"/>
          </p:cNvSpPr>
          <p:nvPr/>
        </p:nvSpPr>
        <p:spPr bwMode="auto">
          <a:xfrm>
            <a:off x="6817281" y="3051634"/>
            <a:ext cx="2946400" cy="646331"/>
          </a:xfrm>
          <a:prstGeom prst="rect">
            <a:avLst/>
          </a:prstGeom>
          <a:solidFill>
            <a:srgbClr val="FFC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dirty="0"/>
              <a:t>Use </a:t>
            </a:r>
            <a:r>
              <a:rPr lang="en-US" altLang="en-US" b="1" dirty="0"/>
              <a:t>statistics</a:t>
            </a:r>
            <a:r>
              <a:rPr lang="en-US" altLang="en-US" dirty="0"/>
              <a:t> to summarize features</a:t>
            </a:r>
          </a:p>
        </p:txBody>
      </p:sp>
      <p:sp>
        <p:nvSpPr>
          <p:cNvPr id="12" name="Text Box 12">
            <a:extLst>
              <a:ext uri="{FF2B5EF4-FFF2-40B4-BE49-F238E27FC236}">
                <a16:creationId xmlns:a16="http://schemas.microsoft.com/office/drawing/2014/main" id="{89DA8CE1-07E3-4C7D-9959-E53747CC29B7}"/>
              </a:ext>
            </a:extLst>
          </p:cNvPr>
          <p:cNvSpPr txBox="1">
            <a:spLocks noChangeArrowheads="1"/>
          </p:cNvSpPr>
          <p:nvPr/>
        </p:nvSpPr>
        <p:spPr bwMode="auto">
          <a:xfrm>
            <a:off x="2631044" y="5636084"/>
            <a:ext cx="6740115" cy="523220"/>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dirty="0">
                <a:solidFill>
                  <a:schemeClr val="tx1">
                    <a:lumMod val="75000"/>
                    <a:lumOff val="25000"/>
                  </a:schemeClr>
                </a:solidFill>
              </a:rPr>
              <a:t>Inference on the population from the sample</a:t>
            </a:r>
          </a:p>
        </p:txBody>
      </p:sp>
      <p:sp>
        <p:nvSpPr>
          <p:cNvPr id="13" name="AutoShape 13">
            <a:extLst>
              <a:ext uri="{FF2B5EF4-FFF2-40B4-BE49-F238E27FC236}">
                <a16:creationId xmlns:a16="http://schemas.microsoft.com/office/drawing/2014/main" id="{601F8C8F-1B8F-4EAF-B164-C9F205A6698A}"/>
              </a:ext>
            </a:extLst>
          </p:cNvPr>
          <p:cNvSpPr>
            <a:spLocks noChangeArrowheads="1"/>
          </p:cNvSpPr>
          <p:nvPr/>
        </p:nvSpPr>
        <p:spPr bwMode="auto">
          <a:xfrm>
            <a:off x="6352144" y="1489534"/>
            <a:ext cx="1239837" cy="3254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AutoShape 14">
            <a:extLst>
              <a:ext uri="{FF2B5EF4-FFF2-40B4-BE49-F238E27FC236}">
                <a16:creationId xmlns:a16="http://schemas.microsoft.com/office/drawing/2014/main" id="{28233E13-0BEA-4ECF-AF9C-1939BE1FEB32}"/>
              </a:ext>
            </a:extLst>
          </p:cNvPr>
          <p:cNvSpPr>
            <a:spLocks noChangeArrowheads="1"/>
          </p:cNvSpPr>
          <p:nvPr/>
        </p:nvSpPr>
        <p:spPr bwMode="auto">
          <a:xfrm>
            <a:off x="8833406" y="1489534"/>
            <a:ext cx="1395413" cy="488950"/>
          </a:xfrm>
          <a:prstGeom prst="rightArrow">
            <a:avLst>
              <a:gd name="adj1" fmla="val 50000"/>
              <a:gd name="adj2" fmla="val 7134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AutoShape 15">
            <a:extLst>
              <a:ext uri="{FF2B5EF4-FFF2-40B4-BE49-F238E27FC236}">
                <a16:creationId xmlns:a16="http://schemas.microsoft.com/office/drawing/2014/main" id="{499C2D75-C49F-4D54-BC96-5A7C1DEE70A9}"/>
              </a:ext>
            </a:extLst>
          </p:cNvPr>
          <p:cNvSpPr>
            <a:spLocks noChangeArrowheads="1"/>
          </p:cNvSpPr>
          <p:nvPr/>
        </p:nvSpPr>
        <p:spPr bwMode="auto">
          <a:xfrm>
            <a:off x="9995456" y="2465847"/>
            <a:ext cx="542925" cy="2846387"/>
          </a:xfrm>
          <a:prstGeom prst="downArrow">
            <a:avLst>
              <a:gd name="adj1" fmla="val 50000"/>
              <a:gd name="adj2" fmla="val 1310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AutoShape 16">
            <a:extLst>
              <a:ext uri="{FF2B5EF4-FFF2-40B4-BE49-F238E27FC236}">
                <a16:creationId xmlns:a16="http://schemas.microsoft.com/office/drawing/2014/main" id="{338D5658-45F1-45FB-9F20-64224A7CB164}"/>
              </a:ext>
            </a:extLst>
          </p:cNvPr>
          <p:cNvSpPr>
            <a:spLocks noChangeArrowheads="1"/>
          </p:cNvSpPr>
          <p:nvPr/>
        </p:nvSpPr>
        <p:spPr bwMode="auto">
          <a:xfrm>
            <a:off x="2553256" y="5067759"/>
            <a:ext cx="7210425" cy="487363"/>
          </a:xfrm>
          <a:prstGeom prst="leftArrow">
            <a:avLst>
              <a:gd name="adj1" fmla="val 50000"/>
              <a:gd name="adj2" fmla="val 36986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AutoShape 17">
            <a:extLst>
              <a:ext uri="{FF2B5EF4-FFF2-40B4-BE49-F238E27FC236}">
                <a16:creationId xmlns:a16="http://schemas.microsoft.com/office/drawing/2014/main" id="{3F34DD79-C652-428A-BFB8-D645BEE0F17F}"/>
              </a:ext>
            </a:extLst>
          </p:cNvPr>
          <p:cNvSpPr>
            <a:spLocks noChangeArrowheads="1"/>
          </p:cNvSpPr>
          <p:nvPr/>
        </p:nvSpPr>
        <p:spPr bwMode="auto">
          <a:xfrm>
            <a:off x="1622981" y="2465847"/>
            <a:ext cx="465138" cy="2846387"/>
          </a:xfrm>
          <a:prstGeom prst="upArrow">
            <a:avLst>
              <a:gd name="adj1" fmla="val 50000"/>
              <a:gd name="adj2" fmla="val 15298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AutoShape 18">
            <a:extLst>
              <a:ext uri="{FF2B5EF4-FFF2-40B4-BE49-F238E27FC236}">
                <a16:creationId xmlns:a16="http://schemas.microsoft.com/office/drawing/2014/main" id="{CD80479A-46AA-4934-8A3B-0CB966C8A5BB}"/>
              </a:ext>
            </a:extLst>
          </p:cNvPr>
          <p:cNvSpPr>
            <a:spLocks noChangeArrowheads="1"/>
          </p:cNvSpPr>
          <p:nvPr/>
        </p:nvSpPr>
        <p:spPr bwMode="auto">
          <a:xfrm>
            <a:off x="1856344" y="1489534"/>
            <a:ext cx="1317625" cy="488950"/>
          </a:xfrm>
          <a:prstGeom prst="rightArrow">
            <a:avLst>
              <a:gd name="adj1" fmla="val 50000"/>
              <a:gd name="adj2" fmla="val 673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54955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Data Sets</a:t>
            </a:r>
          </a:p>
        </p:txBody>
      </p:sp>
      <p:sp>
        <p:nvSpPr>
          <p:cNvPr id="3" name="Content Placeholder 2"/>
          <p:cNvSpPr>
            <a:spLocks noGrp="1"/>
          </p:cNvSpPr>
          <p:nvPr>
            <p:ph idx="1"/>
          </p:nvPr>
        </p:nvSpPr>
        <p:spPr/>
        <p:txBody>
          <a:bodyPr/>
          <a:lstStyle/>
          <a:p>
            <a:r>
              <a:rPr lang="en-US" u="sng" dirty="0"/>
              <a:t>Data</a:t>
            </a:r>
            <a:r>
              <a:rPr lang="en-US" dirty="0"/>
              <a:t> are the facts and figures collected, analyzed, and summarized for presentation and interpretation.</a:t>
            </a:r>
          </a:p>
          <a:p>
            <a:r>
              <a:rPr lang="en-US" dirty="0"/>
              <a:t>All the data collected in a particular study are referred to as the </a:t>
            </a:r>
            <a:r>
              <a:rPr lang="en-US" u="sng" dirty="0"/>
              <a:t>data set </a:t>
            </a:r>
            <a:r>
              <a:rPr lang="en-US" dirty="0"/>
              <a:t>for the study.</a:t>
            </a:r>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14</a:t>
            </a:fld>
            <a:endParaRPr lang="en-US"/>
          </a:p>
        </p:txBody>
      </p:sp>
    </p:spTree>
    <p:extLst>
      <p:ext uri="{BB962C8B-B14F-4D97-AF65-F5344CB8AC3E}">
        <p14:creationId xmlns:p14="http://schemas.microsoft.com/office/powerpoint/2010/main" val="30814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Variables, and Observations</a:t>
            </a:r>
          </a:p>
        </p:txBody>
      </p:sp>
      <p:sp>
        <p:nvSpPr>
          <p:cNvPr id="3" name="Content Placeholder 2"/>
          <p:cNvSpPr>
            <a:spLocks noGrp="1"/>
          </p:cNvSpPr>
          <p:nvPr>
            <p:ph idx="1"/>
          </p:nvPr>
        </p:nvSpPr>
        <p:spPr/>
        <p:txBody>
          <a:bodyPr/>
          <a:lstStyle/>
          <a:p>
            <a:r>
              <a:rPr lang="en-US" u="sng" dirty="0"/>
              <a:t>Elements</a:t>
            </a:r>
            <a:r>
              <a:rPr lang="en-US" dirty="0"/>
              <a:t> are the entities on which data are collected.</a:t>
            </a:r>
          </a:p>
          <a:p>
            <a:r>
              <a:rPr lang="en-US" dirty="0"/>
              <a:t>A </a:t>
            </a:r>
            <a:r>
              <a:rPr lang="en-US" u="sng" dirty="0"/>
              <a:t>variable</a:t>
            </a:r>
            <a:r>
              <a:rPr lang="en-US" dirty="0"/>
              <a:t> is a characteristic of interest for the elements.</a:t>
            </a:r>
          </a:p>
          <a:p>
            <a:r>
              <a:rPr lang="en-US" dirty="0"/>
              <a:t>The set of measurements obtained for a particular element is called an </a:t>
            </a:r>
            <a:r>
              <a:rPr lang="en-US" u="sng" dirty="0"/>
              <a:t>observation</a:t>
            </a:r>
            <a:r>
              <a:rPr lang="en-US" dirty="0"/>
              <a:t>.</a:t>
            </a:r>
          </a:p>
          <a:p>
            <a:r>
              <a:rPr lang="en-US" dirty="0"/>
              <a:t>A data set with </a:t>
            </a:r>
            <a:r>
              <a:rPr lang="en-US" i="1" dirty="0"/>
              <a:t>n</a:t>
            </a:r>
            <a:r>
              <a:rPr lang="en-US" dirty="0"/>
              <a:t> elements contains </a:t>
            </a:r>
            <a:r>
              <a:rPr lang="en-US" i="1" dirty="0"/>
              <a:t>n</a:t>
            </a:r>
            <a:r>
              <a:rPr lang="en-US" dirty="0"/>
              <a:t> observations.</a:t>
            </a:r>
          </a:p>
          <a:p>
            <a:r>
              <a:rPr lang="en-US" dirty="0"/>
              <a:t>The total number of data values in a complete data set is the number of elements multiplied by the number of variables.</a:t>
            </a:r>
          </a:p>
        </p:txBody>
      </p:sp>
      <p:sp>
        <p:nvSpPr>
          <p:cNvPr id="4" name="Slide Number Placeholder 3"/>
          <p:cNvSpPr>
            <a:spLocks noGrp="1"/>
          </p:cNvSpPr>
          <p:nvPr>
            <p:ph type="sldNum" sz="quarter" idx="12"/>
          </p:nvPr>
        </p:nvSpPr>
        <p:spPr/>
        <p:txBody>
          <a:bodyPr/>
          <a:lstStyle/>
          <a:p>
            <a:fld id="{949EBC64-41CB-41B8-B6DF-9B1367312BD4}" type="slidenum">
              <a:rPr lang="en-US" smtClean="0"/>
              <a:t>15</a:t>
            </a:fld>
            <a:endParaRPr lang="en-US"/>
          </a:p>
        </p:txBody>
      </p:sp>
    </p:spTree>
    <p:extLst>
      <p:ext uri="{BB962C8B-B14F-4D97-AF65-F5344CB8AC3E}">
        <p14:creationId xmlns:p14="http://schemas.microsoft.com/office/powerpoint/2010/main" val="350230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Data, Data Sets, Elements, Variables, and Observations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0397359"/>
              </p:ext>
            </p:extLst>
          </p:nvPr>
        </p:nvGraphicFramePr>
        <p:xfrm>
          <a:off x="2373820" y="2316480"/>
          <a:ext cx="7444360" cy="2225040"/>
        </p:xfrm>
        <a:graphic>
          <a:graphicData uri="http://schemas.openxmlformats.org/drawingml/2006/table">
            <a:tbl>
              <a:tblPr firstRow="1" bandRow="1">
                <a:tableStyleId>{073A0DAA-6AF3-43AB-8588-CEC1D06C72B9}</a:tableStyleId>
              </a:tblPr>
              <a:tblGrid>
                <a:gridCol w="1521651">
                  <a:extLst>
                    <a:ext uri="{9D8B030D-6E8A-4147-A177-3AD203B41FA5}">
                      <a16:colId xmlns:a16="http://schemas.microsoft.com/office/drawing/2014/main" val="20000"/>
                    </a:ext>
                  </a:extLst>
                </a:gridCol>
                <a:gridCol w="1682623">
                  <a:extLst>
                    <a:ext uri="{9D8B030D-6E8A-4147-A177-3AD203B41FA5}">
                      <a16:colId xmlns:a16="http://schemas.microsoft.com/office/drawing/2014/main" val="20001"/>
                    </a:ext>
                  </a:extLst>
                </a:gridCol>
                <a:gridCol w="1952943">
                  <a:extLst>
                    <a:ext uri="{9D8B030D-6E8A-4147-A177-3AD203B41FA5}">
                      <a16:colId xmlns:a16="http://schemas.microsoft.com/office/drawing/2014/main" val="20002"/>
                    </a:ext>
                  </a:extLst>
                </a:gridCol>
                <a:gridCol w="2287143">
                  <a:extLst>
                    <a:ext uri="{9D8B030D-6E8A-4147-A177-3AD203B41FA5}">
                      <a16:colId xmlns:a16="http://schemas.microsoft.com/office/drawing/2014/main" val="20003"/>
                    </a:ext>
                  </a:extLst>
                </a:gridCol>
              </a:tblGrid>
              <a:tr h="370840">
                <a:tc>
                  <a:txBody>
                    <a:bodyPr/>
                    <a:lstStyle/>
                    <a:p>
                      <a:r>
                        <a:rPr lang="en-US" dirty="0"/>
                        <a:t>Company</a:t>
                      </a:r>
                    </a:p>
                  </a:txBody>
                  <a:tcPr/>
                </a:tc>
                <a:tc>
                  <a:txBody>
                    <a:bodyPr/>
                    <a:lstStyle/>
                    <a:p>
                      <a:r>
                        <a:rPr lang="en-US" dirty="0"/>
                        <a:t>Stock Exchange</a:t>
                      </a:r>
                    </a:p>
                  </a:txBody>
                  <a:tcPr/>
                </a:tc>
                <a:tc>
                  <a:txBody>
                    <a:bodyPr/>
                    <a:lstStyle/>
                    <a:p>
                      <a:r>
                        <a:rPr lang="en-US" dirty="0"/>
                        <a:t>Annual Sales ($M)</a:t>
                      </a:r>
                    </a:p>
                  </a:txBody>
                  <a:tcPr/>
                </a:tc>
                <a:tc>
                  <a:txBody>
                    <a:bodyPr/>
                    <a:lstStyle/>
                    <a:p>
                      <a:r>
                        <a:rPr lang="en-US" dirty="0"/>
                        <a:t>Earnings</a:t>
                      </a:r>
                      <a:r>
                        <a:rPr lang="en-US" baseline="0" dirty="0"/>
                        <a:t> per share ($)</a:t>
                      </a:r>
                      <a:endParaRPr lang="en-US" dirty="0"/>
                    </a:p>
                  </a:txBody>
                  <a:tcPr/>
                </a:tc>
                <a:extLst>
                  <a:ext uri="{0D108BD9-81ED-4DB2-BD59-A6C34878D82A}">
                    <a16:rowId xmlns:a16="http://schemas.microsoft.com/office/drawing/2014/main" val="10000"/>
                  </a:ext>
                </a:extLst>
              </a:tr>
              <a:tr h="370840">
                <a:tc>
                  <a:txBody>
                    <a:bodyPr/>
                    <a:lstStyle/>
                    <a:p>
                      <a:r>
                        <a:rPr lang="en-US" dirty="0"/>
                        <a:t>Dataram</a:t>
                      </a:r>
                    </a:p>
                  </a:txBody>
                  <a:tcPr/>
                </a:tc>
                <a:tc>
                  <a:txBody>
                    <a:bodyPr/>
                    <a:lstStyle/>
                    <a:p>
                      <a:pPr algn="ctr"/>
                      <a:r>
                        <a:rPr lang="en-US" dirty="0"/>
                        <a:t>NQ</a:t>
                      </a:r>
                    </a:p>
                  </a:txBody>
                  <a:tcPr/>
                </a:tc>
                <a:tc>
                  <a:txBody>
                    <a:bodyPr/>
                    <a:lstStyle/>
                    <a:p>
                      <a:pPr algn="ctr"/>
                      <a:r>
                        <a:rPr lang="en-US" dirty="0"/>
                        <a:t>73.10</a:t>
                      </a:r>
                    </a:p>
                  </a:txBody>
                  <a:tcPr/>
                </a:tc>
                <a:tc>
                  <a:txBody>
                    <a:bodyPr/>
                    <a:lstStyle/>
                    <a:p>
                      <a:pPr algn="ctr"/>
                      <a:r>
                        <a:rPr lang="en-US" dirty="0"/>
                        <a:t>0.86</a:t>
                      </a:r>
                    </a:p>
                  </a:txBody>
                  <a:tcPr/>
                </a:tc>
                <a:extLst>
                  <a:ext uri="{0D108BD9-81ED-4DB2-BD59-A6C34878D82A}">
                    <a16:rowId xmlns:a16="http://schemas.microsoft.com/office/drawing/2014/main" val="10001"/>
                  </a:ext>
                </a:extLst>
              </a:tr>
              <a:tr h="370840">
                <a:tc>
                  <a:txBody>
                    <a:bodyPr/>
                    <a:lstStyle/>
                    <a:p>
                      <a:r>
                        <a:rPr lang="en-US" dirty="0" err="1"/>
                        <a:t>EnergySouth</a:t>
                      </a:r>
                      <a:endParaRPr lang="en-US" dirty="0"/>
                    </a:p>
                  </a:txBody>
                  <a:tcPr/>
                </a:tc>
                <a:tc>
                  <a:txBody>
                    <a:bodyPr/>
                    <a:lstStyle/>
                    <a:p>
                      <a:pPr algn="ctr"/>
                      <a:r>
                        <a:rPr lang="en-US" dirty="0"/>
                        <a:t>N</a:t>
                      </a:r>
                    </a:p>
                  </a:txBody>
                  <a:tcPr/>
                </a:tc>
                <a:tc>
                  <a:txBody>
                    <a:bodyPr/>
                    <a:lstStyle/>
                    <a:p>
                      <a:pPr algn="ctr"/>
                      <a:r>
                        <a:rPr lang="en-US" dirty="0"/>
                        <a:t>74.00</a:t>
                      </a:r>
                    </a:p>
                  </a:txBody>
                  <a:tcPr/>
                </a:tc>
                <a:tc>
                  <a:txBody>
                    <a:bodyPr/>
                    <a:lstStyle/>
                    <a:p>
                      <a:pPr algn="ctr"/>
                      <a:r>
                        <a:rPr lang="en-US" dirty="0"/>
                        <a:t>1.67</a:t>
                      </a:r>
                    </a:p>
                  </a:txBody>
                  <a:tcPr/>
                </a:tc>
                <a:extLst>
                  <a:ext uri="{0D108BD9-81ED-4DB2-BD59-A6C34878D82A}">
                    <a16:rowId xmlns:a16="http://schemas.microsoft.com/office/drawing/2014/main" val="10002"/>
                  </a:ext>
                </a:extLst>
              </a:tr>
              <a:tr h="370840">
                <a:tc>
                  <a:txBody>
                    <a:bodyPr/>
                    <a:lstStyle/>
                    <a:p>
                      <a:r>
                        <a:rPr lang="en-US" dirty="0"/>
                        <a:t>Keystone</a:t>
                      </a:r>
                    </a:p>
                  </a:txBody>
                  <a:tcPr/>
                </a:tc>
                <a:tc>
                  <a:txBody>
                    <a:bodyPr/>
                    <a:lstStyle/>
                    <a:p>
                      <a:pPr algn="ctr"/>
                      <a:r>
                        <a:rPr lang="en-US" dirty="0"/>
                        <a:t>N</a:t>
                      </a:r>
                    </a:p>
                  </a:txBody>
                  <a:tcPr/>
                </a:tc>
                <a:tc>
                  <a:txBody>
                    <a:bodyPr/>
                    <a:lstStyle/>
                    <a:p>
                      <a:pPr algn="ctr"/>
                      <a:r>
                        <a:rPr lang="en-US" dirty="0"/>
                        <a:t>365.70</a:t>
                      </a:r>
                    </a:p>
                  </a:txBody>
                  <a:tcPr/>
                </a:tc>
                <a:tc>
                  <a:txBody>
                    <a:bodyPr/>
                    <a:lstStyle/>
                    <a:p>
                      <a:pPr algn="ctr"/>
                      <a:r>
                        <a:rPr lang="en-US" dirty="0"/>
                        <a:t>0.86</a:t>
                      </a:r>
                    </a:p>
                  </a:txBody>
                  <a:tcPr/>
                </a:tc>
                <a:extLst>
                  <a:ext uri="{0D108BD9-81ED-4DB2-BD59-A6C34878D82A}">
                    <a16:rowId xmlns:a16="http://schemas.microsoft.com/office/drawing/2014/main" val="10003"/>
                  </a:ext>
                </a:extLst>
              </a:tr>
              <a:tr h="370840">
                <a:tc>
                  <a:txBody>
                    <a:bodyPr/>
                    <a:lstStyle/>
                    <a:p>
                      <a:r>
                        <a:rPr lang="en-US" dirty="0" err="1"/>
                        <a:t>LandCare</a:t>
                      </a:r>
                      <a:endParaRPr lang="en-US" dirty="0"/>
                    </a:p>
                  </a:txBody>
                  <a:tcPr/>
                </a:tc>
                <a:tc>
                  <a:txBody>
                    <a:bodyPr/>
                    <a:lstStyle/>
                    <a:p>
                      <a:pPr algn="ctr"/>
                      <a:r>
                        <a:rPr lang="en-US" dirty="0"/>
                        <a:t>NQ</a:t>
                      </a:r>
                    </a:p>
                  </a:txBody>
                  <a:tcPr/>
                </a:tc>
                <a:tc>
                  <a:txBody>
                    <a:bodyPr/>
                    <a:lstStyle/>
                    <a:p>
                      <a:pPr algn="ctr"/>
                      <a:r>
                        <a:rPr lang="en-US" dirty="0"/>
                        <a:t>111.40</a:t>
                      </a:r>
                    </a:p>
                  </a:txBody>
                  <a:tcPr/>
                </a:tc>
                <a:tc>
                  <a:txBody>
                    <a:bodyPr/>
                    <a:lstStyle/>
                    <a:p>
                      <a:pPr algn="ctr"/>
                      <a:r>
                        <a:rPr lang="en-US" dirty="0"/>
                        <a:t>0.33</a:t>
                      </a:r>
                    </a:p>
                  </a:txBody>
                  <a:tcPr/>
                </a:tc>
                <a:extLst>
                  <a:ext uri="{0D108BD9-81ED-4DB2-BD59-A6C34878D82A}">
                    <a16:rowId xmlns:a16="http://schemas.microsoft.com/office/drawing/2014/main" val="10004"/>
                  </a:ext>
                </a:extLst>
              </a:tr>
              <a:tr h="370840">
                <a:tc>
                  <a:txBody>
                    <a:bodyPr/>
                    <a:lstStyle/>
                    <a:p>
                      <a:r>
                        <a:rPr lang="en-US" dirty="0" err="1"/>
                        <a:t>Psychemedics</a:t>
                      </a:r>
                      <a:endParaRPr lang="en-US" dirty="0"/>
                    </a:p>
                  </a:txBody>
                  <a:tcPr/>
                </a:tc>
                <a:tc>
                  <a:txBody>
                    <a:bodyPr/>
                    <a:lstStyle/>
                    <a:p>
                      <a:pPr algn="ctr"/>
                      <a:r>
                        <a:rPr lang="en-US" dirty="0"/>
                        <a:t>N</a:t>
                      </a:r>
                    </a:p>
                  </a:txBody>
                  <a:tcPr/>
                </a:tc>
                <a:tc>
                  <a:txBody>
                    <a:bodyPr/>
                    <a:lstStyle/>
                    <a:p>
                      <a:pPr algn="ctr"/>
                      <a:r>
                        <a:rPr lang="en-US" dirty="0"/>
                        <a:t>17.60</a:t>
                      </a:r>
                    </a:p>
                  </a:txBody>
                  <a:tcPr/>
                </a:tc>
                <a:tc>
                  <a:txBody>
                    <a:bodyPr/>
                    <a:lstStyle/>
                    <a:p>
                      <a:pPr algn="ctr"/>
                      <a:r>
                        <a:rPr lang="en-US" dirty="0"/>
                        <a:t>0.13</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949EBC64-41CB-41B8-B6DF-9B1367312BD4}" type="slidenum">
              <a:rPr lang="en-US" smtClean="0"/>
              <a:t>16</a:t>
            </a:fld>
            <a:endParaRPr lang="en-US"/>
          </a:p>
        </p:txBody>
      </p:sp>
      <p:sp>
        <p:nvSpPr>
          <p:cNvPr id="6" name="Left Brace 5"/>
          <p:cNvSpPr/>
          <p:nvPr/>
        </p:nvSpPr>
        <p:spPr>
          <a:xfrm>
            <a:off x="1876508" y="2695492"/>
            <a:ext cx="357809" cy="1828800"/>
          </a:xfrm>
          <a:prstGeom prst="leftBrace">
            <a:avLst/>
          </a:prstGeom>
          <a:ln w="12700">
            <a:solidFill>
              <a:srgbClr val="8893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22638" y="3425226"/>
            <a:ext cx="1709530" cy="369332"/>
          </a:xfrm>
          <a:prstGeom prst="rect">
            <a:avLst/>
          </a:prstGeom>
          <a:noFill/>
        </p:spPr>
        <p:txBody>
          <a:bodyPr wrap="square" rtlCol="0">
            <a:spAutoFit/>
          </a:bodyPr>
          <a:lstStyle/>
          <a:p>
            <a:r>
              <a:rPr lang="en-US" dirty="0"/>
              <a:t>Element Names</a:t>
            </a:r>
          </a:p>
        </p:txBody>
      </p:sp>
      <p:sp>
        <p:nvSpPr>
          <p:cNvPr id="8" name="Left Brace 7"/>
          <p:cNvSpPr/>
          <p:nvPr/>
        </p:nvSpPr>
        <p:spPr>
          <a:xfrm rot="5400000">
            <a:off x="6669821" y="-900951"/>
            <a:ext cx="357809" cy="5878665"/>
          </a:xfrm>
          <a:prstGeom prst="leftBrace">
            <a:avLst/>
          </a:prstGeom>
          <a:ln w="12700">
            <a:solidFill>
              <a:srgbClr val="8893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993960" y="1477325"/>
            <a:ext cx="1709530" cy="369332"/>
          </a:xfrm>
          <a:prstGeom prst="rect">
            <a:avLst/>
          </a:prstGeom>
          <a:noFill/>
        </p:spPr>
        <p:txBody>
          <a:bodyPr wrap="square" rtlCol="0">
            <a:spAutoFit/>
          </a:bodyPr>
          <a:lstStyle/>
          <a:p>
            <a:pPr algn="ctr"/>
            <a:r>
              <a:rPr lang="en-US" dirty="0"/>
              <a:t>Variables</a:t>
            </a:r>
          </a:p>
        </p:txBody>
      </p:sp>
      <p:sp>
        <p:nvSpPr>
          <p:cNvPr id="10" name="Left Brace 9"/>
          <p:cNvSpPr/>
          <p:nvPr/>
        </p:nvSpPr>
        <p:spPr>
          <a:xfrm rot="10800000">
            <a:off x="9867568" y="3069203"/>
            <a:ext cx="190832" cy="356023"/>
          </a:xfrm>
          <a:prstGeom prst="leftBrace">
            <a:avLst/>
          </a:prstGeom>
          <a:ln w="12700">
            <a:solidFill>
              <a:srgbClr val="8893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0058400" y="3062548"/>
            <a:ext cx="1709530" cy="369332"/>
          </a:xfrm>
          <a:prstGeom prst="rect">
            <a:avLst/>
          </a:prstGeom>
          <a:noFill/>
        </p:spPr>
        <p:txBody>
          <a:bodyPr wrap="square" rtlCol="0">
            <a:spAutoFit/>
          </a:bodyPr>
          <a:lstStyle/>
          <a:p>
            <a:r>
              <a:rPr lang="en-US" dirty="0"/>
              <a:t>Observation</a:t>
            </a:r>
          </a:p>
        </p:txBody>
      </p:sp>
      <p:sp>
        <p:nvSpPr>
          <p:cNvPr id="12" name="Rectangular Callout 11"/>
          <p:cNvSpPr/>
          <p:nvPr/>
        </p:nvSpPr>
        <p:spPr>
          <a:xfrm>
            <a:off x="3909393" y="2695492"/>
            <a:ext cx="5878665" cy="1828800"/>
          </a:xfrm>
          <a:prstGeom prst="wedgeRectCallout">
            <a:avLst>
              <a:gd name="adj1" fmla="val 49906"/>
              <a:gd name="adj2" fmla="val 81196"/>
            </a:avLst>
          </a:prstGeom>
          <a:noFill/>
          <a:ln>
            <a:solidFill>
              <a:srgbClr val="889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788058" y="4896387"/>
            <a:ext cx="1709530" cy="369332"/>
          </a:xfrm>
          <a:prstGeom prst="rect">
            <a:avLst/>
          </a:prstGeom>
          <a:noFill/>
        </p:spPr>
        <p:txBody>
          <a:bodyPr wrap="square" rtlCol="0">
            <a:spAutoFit/>
          </a:bodyPr>
          <a:lstStyle/>
          <a:p>
            <a:r>
              <a:rPr lang="en-US" dirty="0"/>
              <a:t>Data Set</a:t>
            </a:r>
          </a:p>
        </p:txBody>
      </p:sp>
    </p:spTree>
    <p:extLst>
      <p:ext uri="{BB962C8B-B14F-4D97-AF65-F5344CB8AC3E}">
        <p14:creationId xmlns:p14="http://schemas.microsoft.com/office/powerpoint/2010/main" val="339435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B4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EF6EF-023D-4034-9FCE-F786F83C3F1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Data Categorization</a:t>
            </a:r>
          </a:p>
        </p:txBody>
      </p:sp>
      <p:pic>
        <p:nvPicPr>
          <p:cNvPr id="6" name="Content Placeholder 5">
            <a:extLst>
              <a:ext uri="{FF2B5EF4-FFF2-40B4-BE49-F238E27FC236}">
                <a16:creationId xmlns:a16="http://schemas.microsoft.com/office/drawing/2014/main" id="{136784CF-769A-4615-B940-9A88516D38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38600" y="1405624"/>
            <a:ext cx="7188199" cy="4043363"/>
          </a:xfrm>
          <a:prstGeom prst="rect">
            <a:avLst/>
          </a:prstGeom>
        </p:spPr>
      </p:pic>
      <p:sp>
        <p:nvSpPr>
          <p:cNvPr id="4" name="Slide Number Placeholder 3">
            <a:extLst>
              <a:ext uri="{FF2B5EF4-FFF2-40B4-BE49-F238E27FC236}">
                <a16:creationId xmlns:a16="http://schemas.microsoft.com/office/drawing/2014/main" id="{3EA1D36D-1979-4314-B2E9-9ACF48E405D7}"/>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949EBC64-41CB-41B8-B6DF-9B1367312BD4}" type="slidenum">
              <a:rPr lang="en-US">
                <a:solidFill>
                  <a:srgbClr val="898989"/>
                </a:solidFill>
              </a:rPr>
              <a:pPr>
                <a:spcAft>
                  <a:spcPts val="600"/>
                </a:spcAft>
              </a:pPr>
              <a:t>17</a:t>
            </a:fld>
            <a:endParaRPr lang="en-US">
              <a:solidFill>
                <a:srgbClr val="898989"/>
              </a:solidFill>
            </a:endParaRPr>
          </a:p>
        </p:txBody>
      </p:sp>
    </p:spTree>
    <p:extLst>
      <p:ext uri="{BB962C8B-B14F-4D97-AF65-F5344CB8AC3E}">
        <p14:creationId xmlns:p14="http://schemas.microsoft.com/office/powerpoint/2010/main" val="394153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Categorical/Qualitative and Quantitative Data</a:t>
            </a:r>
          </a:p>
        </p:txBody>
      </p:sp>
      <p:sp>
        <p:nvSpPr>
          <p:cNvPr id="3" name="Content Placeholder 2"/>
          <p:cNvSpPr>
            <a:spLocks noGrp="1"/>
          </p:cNvSpPr>
          <p:nvPr>
            <p:ph idx="1"/>
          </p:nvPr>
        </p:nvSpPr>
        <p:spPr/>
        <p:txBody>
          <a:bodyPr/>
          <a:lstStyle/>
          <a:p>
            <a:r>
              <a:rPr lang="en-US" dirty="0"/>
              <a:t>Data can be further classified as being categorical or quantitative.</a:t>
            </a:r>
          </a:p>
          <a:p>
            <a:r>
              <a:rPr lang="en-US" dirty="0"/>
              <a:t>The statistical analysis that is appropriate depends on whether the data for the variable are categorical or quantitative.</a:t>
            </a:r>
          </a:p>
          <a:p>
            <a:r>
              <a:rPr lang="en-US" dirty="0"/>
              <a:t>In general, there are more alternatives for statistical analysis when the data are quantitative.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18</a:t>
            </a:fld>
            <a:endParaRPr lang="en-US"/>
          </a:p>
        </p:txBody>
      </p:sp>
    </p:spTree>
    <p:extLst>
      <p:ext uri="{BB962C8B-B14F-4D97-AF65-F5344CB8AC3E}">
        <p14:creationId xmlns:p14="http://schemas.microsoft.com/office/powerpoint/2010/main" val="330336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Data</a:t>
            </a:r>
          </a:p>
        </p:txBody>
      </p:sp>
      <p:sp>
        <p:nvSpPr>
          <p:cNvPr id="3" name="Content Placeholder 2"/>
          <p:cNvSpPr>
            <a:spLocks noGrp="1"/>
          </p:cNvSpPr>
          <p:nvPr>
            <p:ph idx="1"/>
          </p:nvPr>
        </p:nvSpPr>
        <p:spPr/>
        <p:txBody>
          <a:bodyPr/>
          <a:lstStyle/>
          <a:p>
            <a:r>
              <a:rPr lang="en-US" dirty="0"/>
              <a:t>Labels or </a:t>
            </a:r>
            <a:r>
              <a:rPr lang="en-US"/>
              <a:t>names </a:t>
            </a:r>
            <a:r>
              <a:rPr lang="en-US" dirty="0"/>
              <a:t>are</a:t>
            </a:r>
            <a:r>
              <a:rPr lang="en-US"/>
              <a:t> used </a:t>
            </a:r>
            <a:r>
              <a:rPr lang="en-US" dirty="0"/>
              <a:t>to identify an attribute of each element</a:t>
            </a:r>
          </a:p>
          <a:p>
            <a:r>
              <a:rPr lang="en-US" dirty="0"/>
              <a:t>Often referred to as qualitative data</a:t>
            </a:r>
          </a:p>
          <a:p>
            <a:r>
              <a:rPr lang="en-US" dirty="0"/>
              <a:t>Use either the nominal or ordinal scale of measurement</a:t>
            </a:r>
          </a:p>
          <a:p>
            <a:r>
              <a:rPr lang="en-US" dirty="0"/>
              <a:t>Can be either numeric or nonnumeric</a:t>
            </a:r>
          </a:p>
          <a:p>
            <a:r>
              <a:rPr lang="en-US" dirty="0"/>
              <a:t>Appropriate statistical analyses are rather limited</a:t>
            </a:r>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19</a:t>
            </a:fld>
            <a:endParaRPr lang="en-US"/>
          </a:p>
        </p:txBody>
      </p:sp>
    </p:spTree>
    <p:extLst>
      <p:ext uri="{BB962C8B-B14F-4D97-AF65-F5344CB8AC3E}">
        <p14:creationId xmlns:p14="http://schemas.microsoft.com/office/powerpoint/2010/main" val="261626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 Data and Statistics</a:t>
            </a:r>
          </a:p>
        </p:txBody>
      </p:sp>
      <p:sp>
        <p:nvSpPr>
          <p:cNvPr id="3" name="Content Placeholder 2"/>
          <p:cNvSpPr>
            <a:spLocks noGrp="1"/>
          </p:cNvSpPr>
          <p:nvPr>
            <p:ph idx="1"/>
          </p:nvPr>
        </p:nvSpPr>
        <p:spPr/>
        <p:txBody>
          <a:bodyPr>
            <a:normAutofit/>
          </a:bodyPr>
          <a:lstStyle/>
          <a:p>
            <a:r>
              <a:rPr lang="en-US" dirty="0"/>
              <a:t>Statistics</a:t>
            </a:r>
          </a:p>
          <a:p>
            <a:r>
              <a:rPr lang="en-US" dirty="0"/>
              <a:t>Applications in Business and Economics</a:t>
            </a:r>
          </a:p>
          <a:p>
            <a:r>
              <a:rPr lang="en-US" dirty="0"/>
              <a:t>Descriptive Statistics</a:t>
            </a:r>
          </a:p>
          <a:p>
            <a:r>
              <a:rPr lang="en-US" dirty="0"/>
              <a:t>Inferential Statistics</a:t>
            </a:r>
          </a:p>
          <a:p>
            <a:r>
              <a:rPr lang="en-US" dirty="0"/>
              <a:t>Data Classification</a:t>
            </a:r>
          </a:p>
          <a:p>
            <a:r>
              <a:rPr lang="en-US" dirty="0"/>
              <a:t>Data Sources</a:t>
            </a:r>
          </a:p>
          <a:p>
            <a:r>
              <a:rPr lang="en-US" dirty="0"/>
              <a:t>Analytics</a:t>
            </a:r>
          </a:p>
          <a:p>
            <a:r>
              <a:rPr lang="en-US" dirty="0"/>
              <a:t>Big Data and Data Mining</a:t>
            </a:r>
          </a:p>
          <a:p>
            <a:r>
              <a:rPr lang="en-US" dirty="0"/>
              <a:t>Ethical Guidelines for Statistical Practice</a:t>
            </a:r>
          </a:p>
        </p:txBody>
      </p:sp>
      <p:sp>
        <p:nvSpPr>
          <p:cNvPr id="4" name="Slide Number Placeholder 3"/>
          <p:cNvSpPr>
            <a:spLocks noGrp="1"/>
          </p:cNvSpPr>
          <p:nvPr>
            <p:ph type="sldNum" sz="quarter" idx="12"/>
          </p:nvPr>
        </p:nvSpPr>
        <p:spPr/>
        <p:txBody>
          <a:bodyPr/>
          <a:lstStyle/>
          <a:p>
            <a:fld id="{949EBC64-41CB-41B8-B6DF-9B1367312BD4}" type="slidenum">
              <a:rPr lang="en-US" smtClean="0"/>
              <a:t>2</a:t>
            </a:fld>
            <a:endParaRPr lang="en-US"/>
          </a:p>
        </p:txBody>
      </p:sp>
    </p:spTree>
    <p:extLst>
      <p:ext uri="{BB962C8B-B14F-4D97-AF65-F5344CB8AC3E}">
        <p14:creationId xmlns:p14="http://schemas.microsoft.com/office/powerpoint/2010/main" val="338039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Data</a:t>
            </a:r>
          </a:p>
        </p:txBody>
      </p:sp>
      <p:sp>
        <p:nvSpPr>
          <p:cNvPr id="3" name="Content Placeholder 2"/>
          <p:cNvSpPr>
            <a:spLocks noGrp="1"/>
          </p:cNvSpPr>
          <p:nvPr>
            <p:ph idx="1"/>
          </p:nvPr>
        </p:nvSpPr>
        <p:spPr/>
        <p:txBody>
          <a:bodyPr/>
          <a:lstStyle/>
          <a:p>
            <a:r>
              <a:rPr lang="en-US" dirty="0"/>
              <a:t>Quantitative data indicate </a:t>
            </a:r>
            <a:r>
              <a:rPr lang="en-US" u="sng" dirty="0"/>
              <a:t>how many or how much</a:t>
            </a:r>
            <a:r>
              <a:rPr lang="en-US" dirty="0"/>
              <a:t>.</a:t>
            </a:r>
          </a:p>
          <a:p>
            <a:r>
              <a:rPr lang="en-US" dirty="0"/>
              <a:t>Quantitative data are </a:t>
            </a:r>
            <a:r>
              <a:rPr lang="en-US" u="sng" dirty="0"/>
              <a:t>always numeric</a:t>
            </a:r>
            <a:r>
              <a:rPr lang="en-US" dirty="0"/>
              <a:t>.</a:t>
            </a:r>
          </a:p>
          <a:p>
            <a:r>
              <a:rPr lang="en-US" dirty="0"/>
              <a:t>Ordinary arithmetic operations are meaningful for quantitative data.</a:t>
            </a:r>
          </a:p>
          <a:p>
            <a:r>
              <a:rPr lang="en-IN" dirty="0"/>
              <a:t>A variable whose values are countable is called a </a:t>
            </a:r>
            <a:r>
              <a:rPr lang="en-IN" u="sng" dirty="0"/>
              <a:t>discrete variable</a:t>
            </a:r>
            <a:r>
              <a:rPr lang="en-IN" dirty="0"/>
              <a:t>. In other words, a discrete variable can assume only certain values with no intermediate values. E.g. number of houses, cars, accidents.</a:t>
            </a:r>
          </a:p>
          <a:p>
            <a:r>
              <a:rPr lang="en-IN" dirty="0"/>
              <a:t>A variable that can assume any numerical value over a certain interval or intervals is called a </a:t>
            </a:r>
            <a:r>
              <a:rPr lang="en-IN" u="sng" dirty="0"/>
              <a:t>continuous variable</a:t>
            </a:r>
            <a:r>
              <a:rPr lang="en-IN" dirty="0"/>
              <a:t>. E.g. length, age, height, weight. </a:t>
            </a:r>
          </a:p>
          <a:p>
            <a:endParaRPr lang="en-IN" dirty="0"/>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20</a:t>
            </a:fld>
            <a:endParaRPr lang="en-US"/>
          </a:p>
        </p:txBody>
      </p:sp>
    </p:spTree>
    <p:extLst>
      <p:ext uri="{BB962C8B-B14F-4D97-AF65-F5344CB8AC3E}">
        <p14:creationId xmlns:p14="http://schemas.microsoft.com/office/powerpoint/2010/main" val="26652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lstStyle/>
          <a:p>
            <a:r>
              <a:rPr lang="en-US" dirty="0"/>
              <a:t>Scales of measurement include (NOIR)</a:t>
            </a:r>
          </a:p>
          <a:p>
            <a:pPr lvl="1"/>
            <a:r>
              <a:rPr lang="en-US" sz="2200" dirty="0"/>
              <a:t>Nominal</a:t>
            </a:r>
          </a:p>
          <a:p>
            <a:pPr lvl="1"/>
            <a:r>
              <a:rPr lang="en-US" sz="2200" dirty="0"/>
              <a:t>Ordinal</a:t>
            </a:r>
          </a:p>
          <a:p>
            <a:pPr lvl="1"/>
            <a:r>
              <a:rPr lang="en-US" sz="2200" dirty="0"/>
              <a:t>Interval</a:t>
            </a:r>
          </a:p>
          <a:p>
            <a:pPr lvl="1"/>
            <a:r>
              <a:rPr lang="en-US" sz="2200" dirty="0"/>
              <a:t>Ratio</a:t>
            </a:r>
          </a:p>
          <a:p>
            <a:r>
              <a:rPr lang="en-US" dirty="0"/>
              <a:t>The scale determines the amount of information contained in the data.</a:t>
            </a:r>
          </a:p>
          <a:p>
            <a:r>
              <a:rPr lang="en-US" dirty="0"/>
              <a:t>The scale indicates the data summarization and statistical analyses that are most appropriate.</a:t>
            </a:r>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21</a:t>
            </a:fld>
            <a:endParaRPr lang="en-US"/>
          </a:p>
        </p:txBody>
      </p:sp>
    </p:spTree>
    <p:extLst>
      <p:ext uri="{BB962C8B-B14F-4D97-AF65-F5344CB8AC3E}">
        <p14:creationId xmlns:p14="http://schemas.microsoft.com/office/powerpoint/2010/main" val="140153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pPr marL="0" indent="0">
              <a:buNone/>
            </a:pPr>
            <a:r>
              <a:rPr lang="en-US" dirty="0"/>
              <a:t>Nominal scale	</a:t>
            </a:r>
          </a:p>
          <a:p>
            <a:r>
              <a:rPr lang="en-US" dirty="0"/>
              <a:t>Data are </a:t>
            </a:r>
            <a:r>
              <a:rPr lang="en-US" u="sng" dirty="0"/>
              <a:t>labels or names</a:t>
            </a:r>
            <a:r>
              <a:rPr lang="en-US" dirty="0"/>
              <a:t> used to identify an attribute of the element.</a:t>
            </a:r>
          </a:p>
          <a:p>
            <a:r>
              <a:rPr lang="en-US" dirty="0"/>
              <a:t>A </a:t>
            </a:r>
            <a:r>
              <a:rPr lang="en-US" u="sng" dirty="0"/>
              <a:t>nonnumeric label</a:t>
            </a:r>
            <a:r>
              <a:rPr lang="en-US" dirty="0"/>
              <a:t> or </a:t>
            </a:r>
            <a:r>
              <a:rPr lang="en-US" u="sng" dirty="0"/>
              <a:t>numeric code</a:t>
            </a:r>
            <a:r>
              <a:rPr lang="en-US" dirty="0"/>
              <a:t> may be used.</a:t>
            </a:r>
          </a:p>
          <a:p>
            <a:endParaRPr lang="en-US" dirty="0"/>
          </a:p>
          <a:p>
            <a:pPr marL="0" indent="0">
              <a:buNone/>
            </a:pPr>
            <a:r>
              <a:rPr lang="en-US" dirty="0"/>
              <a:t>Example</a:t>
            </a:r>
          </a:p>
          <a:p>
            <a:pPr marL="0" indent="0">
              <a:buNone/>
            </a:pPr>
            <a:r>
              <a:rPr lang="en-US" dirty="0"/>
              <a:t>Students of a university are classified by the school in which they are enrolled using a nonnumeric label such as Business, Humanities, Education, and so on.</a:t>
            </a:r>
          </a:p>
          <a:p>
            <a:pPr marL="0" indent="0">
              <a:buNone/>
            </a:pPr>
            <a:r>
              <a:rPr lang="en-US" dirty="0"/>
              <a:t>Alternatively, a numeric code could be used for the school variable (e.g. 1 denotes Business, 2 denotes Humanities, 3 denotes Education, and so on).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22</a:t>
            </a:fld>
            <a:endParaRPr lang="en-US"/>
          </a:p>
        </p:txBody>
      </p:sp>
    </p:spTree>
    <p:extLst>
      <p:ext uri="{BB962C8B-B14F-4D97-AF65-F5344CB8AC3E}">
        <p14:creationId xmlns:p14="http://schemas.microsoft.com/office/powerpoint/2010/main" val="396881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normAutofit/>
          </a:bodyPr>
          <a:lstStyle/>
          <a:p>
            <a:pPr marL="0" indent="0">
              <a:buNone/>
            </a:pPr>
            <a:r>
              <a:rPr lang="en-US"/>
              <a:t>Ordinal scale</a:t>
            </a:r>
            <a:endParaRPr lang="en-US" dirty="0"/>
          </a:p>
          <a:p>
            <a:r>
              <a:rPr lang="en-US" dirty="0"/>
              <a:t>The data have the properties of nominal data and the </a:t>
            </a:r>
            <a:r>
              <a:rPr lang="en-US" u="sng" dirty="0"/>
              <a:t>order or rank of the data is meaningful</a:t>
            </a:r>
            <a:r>
              <a:rPr lang="en-US" dirty="0"/>
              <a:t>.</a:t>
            </a:r>
          </a:p>
          <a:p>
            <a:r>
              <a:rPr lang="en-US" dirty="0"/>
              <a:t>A nonnumeric label or numeric code may be used.</a:t>
            </a:r>
          </a:p>
          <a:p>
            <a:endParaRPr lang="en-US" dirty="0"/>
          </a:p>
          <a:p>
            <a:pPr marL="0" indent="0">
              <a:buNone/>
            </a:pPr>
            <a:r>
              <a:rPr lang="en-US" dirty="0"/>
              <a:t>Example</a:t>
            </a:r>
          </a:p>
          <a:p>
            <a:pPr marL="0" indent="0">
              <a:buNone/>
            </a:pPr>
            <a:r>
              <a:rPr lang="en-US" dirty="0"/>
              <a:t>Students of a university are classified by their class standing using a nonnumeric label such as Freshman, Sophomore, Junior, or Senior.</a:t>
            </a:r>
          </a:p>
          <a:p>
            <a:pPr marL="0" indent="0">
              <a:buNone/>
            </a:pPr>
            <a:r>
              <a:rPr lang="en-US" dirty="0"/>
              <a:t>Alternatively, a numeric code could be used for the class standing variable (e.g. 1 denotes Freshman, 2 denotes Sophomore, and so on).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23</a:t>
            </a:fld>
            <a:endParaRPr lang="en-US"/>
          </a:p>
        </p:txBody>
      </p:sp>
    </p:spTree>
    <p:extLst>
      <p:ext uri="{BB962C8B-B14F-4D97-AF65-F5344CB8AC3E}">
        <p14:creationId xmlns:p14="http://schemas.microsoft.com/office/powerpoint/2010/main" val="152051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lstStyle/>
          <a:p>
            <a:pPr marL="0" indent="0">
              <a:buNone/>
            </a:pPr>
            <a:r>
              <a:rPr lang="en-US"/>
              <a:t>Interval scale</a:t>
            </a:r>
            <a:endParaRPr lang="en-US" dirty="0"/>
          </a:p>
          <a:p>
            <a:r>
              <a:rPr lang="en-US" dirty="0"/>
              <a:t>The data have the properties of ordinal data, and the interval between observations is expressed in terms of a fixed unit of measure.</a:t>
            </a:r>
          </a:p>
          <a:p>
            <a:r>
              <a:rPr lang="en-US" dirty="0"/>
              <a:t>Interval data are always numeric.</a:t>
            </a:r>
          </a:p>
          <a:p>
            <a:pPr marL="0" indent="0">
              <a:buNone/>
            </a:pPr>
            <a:endParaRPr lang="en-US" dirty="0"/>
          </a:p>
          <a:p>
            <a:pPr marL="0" indent="0">
              <a:buNone/>
            </a:pPr>
            <a:r>
              <a:rPr lang="en-US" dirty="0"/>
              <a:t>Example</a:t>
            </a:r>
          </a:p>
          <a:p>
            <a:pPr marL="0" indent="0">
              <a:buNone/>
            </a:pPr>
            <a:r>
              <a:rPr lang="en-US" dirty="0"/>
              <a:t>Melissa has an SAT score of 1985, while Kevin has an SAT score of 1880.  Melissa scored 105 points more than Kevin.</a:t>
            </a:r>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24</a:t>
            </a:fld>
            <a:endParaRPr lang="en-US"/>
          </a:p>
        </p:txBody>
      </p:sp>
    </p:spTree>
    <p:extLst>
      <p:ext uri="{BB962C8B-B14F-4D97-AF65-F5344CB8AC3E}">
        <p14:creationId xmlns:p14="http://schemas.microsoft.com/office/powerpoint/2010/main" val="308094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		</a:t>
            </a:r>
          </a:p>
        </p:txBody>
      </p:sp>
      <p:sp>
        <p:nvSpPr>
          <p:cNvPr id="3" name="Content Placeholder 2"/>
          <p:cNvSpPr>
            <a:spLocks noGrp="1"/>
          </p:cNvSpPr>
          <p:nvPr>
            <p:ph idx="1"/>
          </p:nvPr>
        </p:nvSpPr>
        <p:spPr/>
        <p:txBody>
          <a:bodyPr>
            <a:normAutofit/>
          </a:bodyPr>
          <a:lstStyle/>
          <a:p>
            <a:pPr marL="0" indent="0">
              <a:buNone/>
            </a:pPr>
            <a:r>
              <a:rPr lang="en-US" dirty="0"/>
              <a:t>Ratio scale</a:t>
            </a:r>
          </a:p>
          <a:p>
            <a:pPr lvl="1"/>
            <a:r>
              <a:rPr lang="en-US" sz="2400" dirty="0"/>
              <a:t>Data have all the properties of interval data and the ratio of two values is meaningful. </a:t>
            </a:r>
          </a:p>
          <a:p>
            <a:pPr lvl="1"/>
            <a:r>
              <a:rPr lang="en-US" sz="2400" dirty="0"/>
              <a:t>Ratio data are always numerical. </a:t>
            </a:r>
          </a:p>
          <a:p>
            <a:pPr lvl="1"/>
            <a:r>
              <a:rPr lang="en-US" sz="2400" dirty="0"/>
              <a:t>Zero value is included in the scale. </a:t>
            </a:r>
          </a:p>
          <a:p>
            <a:pPr lvl="1"/>
            <a:endParaRPr lang="en-US" sz="2400" dirty="0"/>
          </a:p>
          <a:p>
            <a:pPr marL="457200" lvl="1" indent="0">
              <a:buNone/>
            </a:pPr>
            <a:r>
              <a:rPr lang="en-US" sz="2400" dirty="0"/>
              <a:t>Example: </a:t>
            </a:r>
          </a:p>
          <a:p>
            <a:pPr marL="457200" lvl="1" indent="0">
              <a:buNone/>
            </a:pPr>
            <a:r>
              <a:rPr lang="en-US" sz="2400" dirty="0"/>
              <a:t>Price of a book at a retail store is $ 200, while the price of the same book sold online is $100. The ratio property shows that retail stores charge twice the online price. </a:t>
            </a:r>
          </a:p>
          <a:p>
            <a:pPr marL="457200" lvl="1" indent="0">
              <a:buNone/>
            </a:pPr>
            <a:endParaRPr lang="en-US" sz="2400" dirty="0"/>
          </a:p>
        </p:txBody>
      </p:sp>
      <p:sp>
        <p:nvSpPr>
          <p:cNvPr id="4" name="Slide Number Placeholder 3"/>
          <p:cNvSpPr>
            <a:spLocks noGrp="1"/>
          </p:cNvSpPr>
          <p:nvPr>
            <p:ph type="sldNum" sz="quarter" idx="12"/>
          </p:nvPr>
        </p:nvSpPr>
        <p:spPr/>
        <p:txBody>
          <a:bodyPr/>
          <a:lstStyle/>
          <a:p>
            <a:fld id="{949EBC64-41CB-41B8-B6DF-9B1367312BD4}" type="slidenum">
              <a:rPr lang="en-US" smtClean="0"/>
              <a:t>25</a:t>
            </a:fld>
            <a:endParaRPr lang="en-US" dirty="0"/>
          </a:p>
        </p:txBody>
      </p:sp>
    </p:spTree>
    <p:extLst>
      <p:ext uri="{BB962C8B-B14F-4D97-AF65-F5344CB8AC3E}">
        <p14:creationId xmlns:p14="http://schemas.microsoft.com/office/powerpoint/2010/main" val="2821714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4" name="Slide Number Placeholder 3"/>
          <p:cNvSpPr>
            <a:spLocks noGrp="1"/>
          </p:cNvSpPr>
          <p:nvPr>
            <p:ph type="sldNum" sz="quarter" idx="12"/>
          </p:nvPr>
        </p:nvSpPr>
        <p:spPr/>
        <p:txBody>
          <a:bodyPr/>
          <a:lstStyle/>
          <a:p>
            <a:fld id="{949EBC64-41CB-41B8-B6DF-9B1367312BD4}" type="slidenum">
              <a:rPr lang="en-US" smtClean="0"/>
              <a:t>26</a:t>
            </a:fld>
            <a:endParaRPr lang="en-US"/>
          </a:p>
        </p:txBody>
      </p:sp>
      <p:sp>
        <p:nvSpPr>
          <p:cNvPr id="3" name="Content Placeholder 2">
            <a:extLst>
              <a:ext uri="{FF2B5EF4-FFF2-40B4-BE49-F238E27FC236}">
                <a16:creationId xmlns:a16="http://schemas.microsoft.com/office/drawing/2014/main" id="{55DFC813-9368-4C4A-8AFD-1A4D832D1A4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18A0E96-F1ED-4654-ADD2-84D3C1E68D73}"/>
              </a:ext>
            </a:extLst>
          </p:cNvPr>
          <p:cNvPicPr>
            <a:picLocks noChangeAspect="1"/>
          </p:cNvPicPr>
          <p:nvPr/>
        </p:nvPicPr>
        <p:blipFill>
          <a:blip r:embed="rId2"/>
          <a:stretch>
            <a:fillRect/>
          </a:stretch>
        </p:blipFill>
        <p:spPr>
          <a:xfrm>
            <a:off x="623887" y="1345083"/>
            <a:ext cx="10944225" cy="4591050"/>
          </a:xfrm>
          <a:prstGeom prst="rect">
            <a:avLst/>
          </a:prstGeom>
        </p:spPr>
      </p:pic>
    </p:spTree>
    <p:extLst>
      <p:ext uri="{BB962C8B-B14F-4D97-AF65-F5344CB8AC3E}">
        <p14:creationId xmlns:p14="http://schemas.microsoft.com/office/powerpoint/2010/main" val="381259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4" name="Slide Number Placeholder 3"/>
          <p:cNvSpPr>
            <a:spLocks noGrp="1"/>
          </p:cNvSpPr>
          <p:nvPr>
            <p:ph type="sldNum" sz="quarter" idx="12"/>
          </p:nvPr>
        </p:nvSpPr>
        <p:spPr/>
        <p:txBody>
          <a:bodyPr/>
          <a:lstStyle/>
          <a:p>
            <a:fld id="{949EBC64-41CB-41B8-B6DF-9B1367312BD4}" type="slidenum">
              <a:rPr lang="en-US" smtClean="0"/>
              <a:t>27</a:t>
            </a:fld>
            <a:endParaRPr lang="en-US"/>
          </a:p>
        </p:txBody>
      </p:sp>
      <p:pic>
        <p:nvPicPr>
          <p:cNvPr id="7" name="Picture 6">
            <a:extLst>
              <a:ext uri="{FF2B5EF4-FFF2-40B4-BE49-F238E27FC236}">
                <a16:creationId xmlns:a16="http://schemas.microsoft.com/office/drawing/2014/main" id="{6557FC2E-C791-42CA-B500-68280A767236}"/>
              </a:ext>
            </a:extLst>
          </p:cNvPr>
          <p:cNvPicPr>
            <a:picLocks noChangeAspect="1"/>
          </p:cNvPicPr>
          <p:nvPr/>
        </p:nvPicPr>
        <p:blipFill>
          <a:blip r:embed="rId2"/>
          <a:stretch>
            <a:fillRect/>
          </a:stretch>
        </p:blipFill>
        <p:spPr>
          <a:xfrm>
            <a:off x="2452687" y="1919287"/>
            <a:ext cx="7286625" cy="3019425"/>
          </a:xfrm>
          <a:prstGeom prst="rect">
            <a:avLst/>
          </a:prstGeom>
        </p:spPr>
      </p:pic>
    </p:spTree>
    <p:extLst>
      <p:ext uri="{BB962C8B-B14F-4D97-AF65-F5344CB8AC3E}">
        <p14:creationId xmlns:p14="http://schemas.microsoft.com/office/powerpoint/2010/main" val="2119845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Cross-sectional vs Longitudinal Data</a:t>
            </a:r>
          </a:p>
        </p:txBody>
      </p:sp>
      <p:sp>
        <p:nvSpPr>
          <p:cNvPr id="3" name="Content Placeholder 2"/>
          <p:cNvSpPr>
            <a:spLocks noGrp="1"/>
          </p:cNvSpPr>
          <p:nvPr>
            <p:ph idx="1"/>
          </p:nvPr>
        </p:nvSpPr>
        <p:spPr/>
        <p:txBody>
          <a:bodyPr>
            <a:normAutofit fontScale="92500" lnSpcReduction="10000"/>
          </a:bodyPr>
          <a:lstStyle/>
          <a:p>
            <a:pPr marL="0" indent="0">
              <a:buNone/>
            </a:pPr>
            <a:r>
              <a:rPr lang="en-US" u="sng" dirty="0"/>
              <a:t>Cross-sectional data </a:t>
            </a:r>
            <a:r>
              <a:rPr lang="en-US" dirty="0"/>
              <a:t>are collected at the same or approximately the same point in time.</a:t>
            </a:r>
          </a:p>
          <a:p>
            <a:endParaRPr lang="en-US" dirty="0"/>
          </a:p>
          <a:p>
            <a:pPr marL="0" indent="0">
              <a:buNone/>
            </a:pPr>
            <a:r>
              <a:rPr lang="en-US" dirty="0"/>
              <a:t>Example:</a:t>
            </a:r>
          </a:p>
          <a:p>
            <a:pPr marL="0" indent="0">
              <a:buNone/>
            </a:pPr>
            <a:r>
              <a:rPr lang="en-US" dirty="0"/>
              <a:t>Data detailing the number of building permits issued in November 2013 in each of the counties of Ohio.</a:t>
            </a:r>
          </a:p>
          <a:p>
            <a:pPr marL="0" indent="0">
              <a:buNone/>
            </a:pPr>
            <a:endParaRPr lang="en-US" dirty="0"/>
          </a:p>
          <a:p>
            <a:pPr marL="0" indent="0">
              <a:buNone/>
            </a:pPr>
            <a:r>
              <a:rPr lang="en-US" u="sng" dirty="0"/>
              <a:t>Longitudinal data</a:t>
            </a:r>
            <a:r>
              <a:rPr lang="en-US" dirty="0"/>
              <a:t>, </a:t>
            </a:r>
            <a:r>
              <a:rPr lang="en-IN" dirty="0"/>
              <a:t>sometimes referred to as panel data, track the same sample at different points in time. The sample can consist of individuals, households, establishments, and so on.</a:t>
            </a:r>
            <a:endParaRPr lang="en-US" dirty="0"/>
          </a:p>
          <a:p>
            <a:endParaRPr lang="en-US" dirty="0"/>
          </a:p>
          <a:p>
            <a:pPr marL="0" indent="0">
              <a:buNone/>
            </a:pPr>
            <a:r>
              <a:rPr lang="en-US" dirty="0"/>
              <a:t>Example:</a:t>
            </a:r>
          </a:p>
          <a:p>
            <a:pPr marL="0" indent="0">
              <a:buNone/>
            </a:pPr>
            <a:r>
              <a:rPr lang="en-US" dirty="0"/>
              <a:t>Survey to understand employee satisfaction over two time periods.</a:t>
            </a:r>
          </a:p>
        </p:txBody>
      </p:sp>
      <p:sp>
        <p:nvSpPr>
          <p:cNvPr id="4" name="Slide Number Placeholder 3"/>
          <p:cNvSpPr>
            <a:spLocks noGrp="1"/>
          </p:cNvSpPr>
          <p:nvPr>
            <p:ph type="sldNum" sz="quarter" idx="12"/>
          </p:nvPr>
        </p:nvSpPr>
        <p:spPr/>
        <p:txBody>
          <a:bodyPr/>
          <a:lstStyle/>
          <a:p>
            <a:fld id="{949EBC64-41CB-41B8-B6DF-9B1367312BD4}" type="slidenum">
              <a:rPr lang="en-US" smtClean="0"/>
              <a:t>28</a:t>
            </a:fld>
            <a:endParaRPr lang="en-US"/>
          </a:p>
        </p:txBody>
      </p:sp>
    </p:spTree>
    <p:extLst>
      <p:ext uri="{BB962C8B-B14F-4D97-AF65-F5344CB8AC3E}">
        <p14:creationId xmlns:p14="http://schemas.microsoft.com/office/powerpoint/2010/main" val="62896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Time Series Data</a:t>
            </a:r>
            <a:endParaRPr lang="en-US" dirty="0"/>
          </a:p>
        </p:txBody>
      </p:sp>
      <p:sp>
        <p:nvSpPr>
          <p:cNvPr id="3" name="Content Placeholder 2"/>
          <p:cNvSpPr>
            <a:spLocks noGrp="1"/>
          </p:cNvSpPr>
          <p:nvPr>
            <p:ph idx="1"/>
          </p:nvPr>
        </p:nvSpPr>
        <p:spPr>
          <a:xfrm>
            <a:off x="838200" y="1825625"/>
            <a:ext cx="3797807" cy="4351338"/>
          </a:xfrm>
        </p:spPr>
        <p:txBody>
          <a:bodyPr>
            <a:normAutofit/>
          </a:bodyPr>
          <a:lstStyle/>
          <a:p>
            <a:pPr marL="0" indent="0">
              <a:buNone/>
            </a:pPr>
            <a:r>
              <a:rPr lang="en-US" sz="1600" u="sng"/>
              <a:t>Time series data </a:t>
            </a:r>
            <a:r>
              <a:rPr lang="en-US" sz="1600"/>
              <a:t>are collected over several time periods.</a:t>
            </a:r>
          </a:p>
          <a:p>
            <a:pPr marL="0" indent="0">
              <a:buNone/>
            </a:pPr>
            <a:endParaRPr lang="en-US" sz="1600"/>
          </a:p>
          <a:p>
            <a:pPr marL="0" indent="0">
              <a:buNone/>
            </a:pPr>
            <a:r>
              <a:rPr lang="en-US" sz="1600"/>
              <a:t>Example</a:t>
            </a:r>
          </a:p>
          <a:p>
            <a:pPr marL="0" indent="0">
              <a:buNone/>
            </a:pPr>
            <a:r>
              <a:rPr lang="en-US" sz="1600"/>
              <a:t>Data detailing the number of building permits issued in Lucas County, Ohio in each of the last 36 months.</a:t>
            </a:r>
          </a:p>
          <a:p>
            <a:pPr marL="0" indent="0">
              <a:buNone/>
            </a:pPr>
            <a:endParaRPr lang="en-US" sz="1600"/>
          </a:p>
          <a:p>
            <a:pPr marL="0" indent="0">
              <a:buNone/>
            </a:pPr>
            <a:r>
              <a:rPr lang="en-US" sz="1600"/>
              <a:t>Graphs of time series data help analysts understand</a:t>
            </a:r>
          </a:p>
          <a:p>
            <a:r>
              <a:rPr lang="en-US" sz="1600"/>
              <a:t>what happened in the past</a:t>
            </a:r>
          </a:p>
          <a:p>
            <a:r>
              <a:rPr lang="en-US" sz="1600"/>
              <a:t>identify any trends over time, and</a:t>
            </a:r>
          </a:p>
          <a:p>
            <a:r>
              <a:rPr lang="en-US" sz="1600"/>
              <a:t>project future levels for the time series</a:t>
            </a:r>
          </a:p>
          <a:p>
            <a:pPr marL="0" indent="0">
              <a:buNone/>
            </a:pPr>
            <a:endParaRPr lang="en-US" sz="1600"/>
          </a:p>
          <a:p>
            <a:pPr marL="0" indent="0">
              <a:buNone/>
            </a:pPr>
            <a:endParaRPr lang="en-US" sz="1600"/>
          </a:p>
          <a:p>
            <a:endParaRPr lang="en-US" sz="1600"/>
          </a:p>
        </p:txBody>
      </p:sp>
      <p:pic>
        <p:nvPicPr>
          <p:cNvPr id="5" name="Picture 4" descr="A screenshot of a social media post&#10;&#10;Description automatically generated">
            <a:extLst>
              <a:ext uri="{FF2B5EF4-FFF2-40B4-BE49-F238E27FC236}">
                <a16:creationId xmlns:a16="http://schemas.microsoft.com/office/drawing/2014/main" id="{22DAE5F0-11F4-4C0C-80D0-9B0267865E0A}"/>
              </a:ext>
            </a:extLst>
          </p:cNvPr>
          <p:cNvPicPr>
            <a:picLocks noChangeAspect="1"/>
          </p:cNvPicPr>
          <p:nvPr/>
        </p:nvPicPr>
        <p:blipFill rotWithShape="1">
          <a:blip r:embed="rId2"/>
          <a:srcRect r="7717" b="-2"/>
          <a:stretch/>
        </p:blipFill>
        <p:spPr>
          <a:xfrm>
            <a:off x="5120640" y="1904281"/>
            <a:ext cx="6233160" cy="4272681"/>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a:normAutofit/>
          </a:bodyPr>
          <a:lstStyle/>
          <a:p>
            <a:pPr>
              <a:spcAft>
                <a:spcPts val="600"/>
              </a:spcAft>
            </a:pPr>
            <a:fld id="{949EBC64-41CB-41B8-B6DF-9B1367312BD4}" type="slidenum">
              <a:rPr lang="en-US" smtClean="0"/>
              <a:pPr>
                <a:spcAft>
                  <a:spcPts val="600"/>
                </a:spcAft>
              </a:pPr>
              <a:t>29</a:t>
            </a:fld>
            <a:endParaRPr lang="en-US"/>
          </a:p>
        </p:txBody>
      </p:sp>
    </p:spTree>
    <p:extLst>
      <p:ext uri="{BB962C8B-B14F-4D97-AF65-F5344CB8AC3E}">
        <p14:creationId xmlns:p14="http://schemas.microsoft.com/office/powerpoint/2010/main" val="262094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Statistics?</a:t>
            </a:r>
          </a:p>
        </p:txBody>
      </p:sp>
      <p:sp>
        <p:nvSpPr>
          <p:cNvPr id="3" name="Content Placeholder 2"/>
          <p:cNvSpPr>
            <a:spLocks noGrp="1"/>
          </p:cNvSpPr>
          <p:nvPr>
            <p:ph idx="1"/>
          </p:nvPr>
        </p:nvSpPr>
        <p:spPr/>
        <p:txBody>
          <a:bodyPr/>
          <a:lstStyle/>
          <a:p>
            <a:pPr algn="just"/>
            <a:r>
              <a:rPr lang="en-US" dirty="0"/>
              <a:t>The term </a:t>
            </a:r>
            <a:r>
              <a:rPr lang="en-US" u="sng" dirty="0"/>
              <a:t>statistics</a:t>
            </a:r>
            <a:r>
              <a:rPr lang="en-US" dirty="0"/>
              <a:t> can refer to </a:t>
            </a:r>
            <a:r>
              <a:rPr lang="en-US" i="1" dirty="0"/>
              <a:t>numerical facts </a:t>
            </a:r>
            <a:r>
              <a:rPr lang="en-US" dirty="0"/>
              <a:t>such as averages, medians, percentages, and maximums that help us understand a variety of business and economic situations.</a:t>
            </a:r>
          </a:p>
          <a:p>
            <a:pPr algn="just"/>
            <a:r>
              <a:rPr lang="en-US" u="sng" dirty="0"/>
              <a:t>Statistics</a:t>
            </a:r>
            <a:r>
              <a:rPr lang="en-US" dirty="0"/>
              <a:t> can also refer to the </a:t>
            </a:r>
            <a:r>
              <a:rPr lang="en-US" i="1" dirty="0"/>
              <a:t>art and science </a:t>
            </a:r>
            <a:r>
              <a:rPr lang="en-US" dirty="0"/>
              <a:t>of collecting, analyzing, presenting, and interpreting data </a:t>
            </a:r>
            <a:r>
              <a:rPr lang="en-IN" dirty="0"/>
              <a:t>to assist in making more effective decisions</a:t>
            </a:r>
            <a:r>
              <a:rPr lang="en-US" dirty="0"/>
              <a:t>. </a:t>
            </a:r>
          </a:p>
        </p:txBody>
      </p:sp>
      <p:sp>
        <p:nvSpPr>
          <p:cNvPr id="4" name="Slide Number Placeholder 3"/>
          <p:cNvSpPr>
            <a:spLocks noGrp="1"/>
          </p:cNvSpPr>
          <p:nvPr>
            <p:ph type="sldNum" sz="quarter" idx="12"/>
          </p:nvPr>
        </p:nvSpPr>
        <p:spPr/>
        <p:txBody>
          <a:bodyPr/>
          <a:lstStyle/>
          <a:p>
            <a:fld id="{949EBC64-41CB-41B8-B6DF-9B1367312BD4}" type="slidenum">
              <a:rPr lang="en-US" smtClean="0"/>
              <a:t>3</a:t>
            </a:fld>
            <a:endParaRPr lang="en-US"/>
          </a:p>
        </p:txBody>
      </p:sp>
    </p:spTree>
    <p:extLst>
      <p:ext uri="{BB962C8B-B14F-4D97-AF65-F5344CB8AC3E}">
        <p14:creationId xmlns:p14="http://schemas.microsoft.com/office/powerpoint/2010/main" val="291906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Data Sources</a:t>
            </a:r>
          </a:p>
        </p:txBody>
      </p:sp>
      <p:sp>
        <p:nvSpPr>
          <p:cNvPr id="6" name="Content Placeholder 5">
            <a:extLst>
              <a:ext uri="{FF2B5EF4-FFF2-40B4-BE49-F238E27FC236}">
                <a16:creationId xmlns:a16="http://schemas.microsoft.com/office/drawing/2014/main" id="{D1E3CE51-804F-4732-A9BD-BED93B9F1503}"/>
              </a:ext>
            </a:extLst>
          </p:cNvPr>
          <p:cNvSpPr>
            <a:spLocks noGrp="1"/>
          </p:cNvSpPr>
          <p:nvPr>
            <p:ph idx="1"/>
          </p:nvPr>
        </p:nvSpPr>
        <p:spPr>
          <a:xfrm>
            <a:off x="643468" y="2638044"/>
            <a:ext cx="3363974" cy="3415622"/>
          </a:xfrm>
        </p:spPr>
        <p:txBody>
          <a:bodyPr>
            <a:normAutofit/>
          </a:bodyPr>
          <a:lstStyle/>
          <a:p>
            <a:pPr marL="0" indent="0">
              <a:buNone/>
            </a:pPr>
            <a:r>
              <a:rPr lang="en-IN" sz="2000" dirty="0">
                <a:solidFill>
                  <a:schemeClr val="bg1"/>
                </a:solidFill>
              </a:rPr>
              <a:t>Data may be obtained from </a:t>
            </a:r>
          </a:p>
          <a:p>
            <a:r>
              <a:rPr lang="en-IN" sz="2000" dirty="0">
                <a:solidFill>
                  <a:schemeClr val="bg1"/>
                </a:solidFill>
              </a:rPr>
              <a:t>Internal Sources</a:t>
            </a:r>
          </a:p>
          <a:p>
            <a:r>
              <a:rPr lang="en-IN" sz="2000" dirty="0">
                <a:solidFill>
                  <a:schemeClr val="bg1"/>
                </a:solidFill>
              </a:rPr>
              <a:t>External Sources</a:t>
            </a:r>
          </a:p>
          <a:p>
            <a:r>
              <a:rPr lang="en-IN" sz="2000" dirty="0">
                <a:solidFill>
                  <a:schemeClr val="bg1"/>
                </a:solidFill>
              </a:rPr>
              <a:t>Surveys and Experiments</a:t>
            </a:r>
          </a:p>
          <a:p>
            <a:endParaRPr lang="en-IN" sz="2000" dirty="0">
              <a:solidFill>
                <a:schemeClr val="bg1"/>
              </a:solidFill>
            </a:endParaRPr>
          </a:p>
        </p:txBody>
      </p:sp>
      <p:pic>
        <p:nvPicPr>
          <p:cNvPr id="7" name="Picture 6" descr="A screenshot of a cell phone&#10;&#10;Description automatically generated">
            <a:extLst>
              <a:ext uri="{FF2B5EF4-FFF2-40B4-BE49-F238E27FC236}">
                <a16:creationId xmlns:a16="http://schemas.microsoft.com/office/drawing/2014/main" id="{492BC9FA-B05A-4B03-B2EE-F81861081452}"/>
              </a:ext>
            </a:extLst>
          </p:cNvPr>
          <p:cNvPicPr>
            <a:picLocks noChangeAspect="1"/>
          </p:cNvPicPr>
          <p:nvPr/>
        </p:nvPicPr>
        <p:blipFill>
          <a:blip r:embed="rId2"/>
          <a:stretch>
            <a:fillRect/>
          </a:stretch>
        </p:blipFill>
        <p:spPr>
          <a:xfrm>
            <a:off x="5297763" y="1840568"/>
            <a:ext cx="6250769" cy="3015996"/>
          </a:xfrm>
          <a:prstGeom prst="rect">
            <a:avLst/>
          </a:prstGeom>
        </p:spPr>
      </p:pic>
      <p:sp>
        <p:nvSpPr>
          <p:cNvPr id="4" name="Slide Number Placeholder 3"/>
          <p:cNvSpPr>
            <a:spLocks noGrp="1"/>
          </p:cNvSpPr>
          <p:nvPr>
            <p:ph type="sldNum" sz="quarter" idx="12"/>
          </p:nvPr>
        </p:nvSpPr>
        <p:spPr>
          <a:xfrm>
            <a:off x="10289512" y="6356350"/>
            <a:ext cx="1064287" cy="365125"/>
          </a:xfrm>
        </p:spPr>
        <p:txBody>
          <a:bodyPr>
            <a:normAutofit/>
          </a:bodyPr>
          <a:lstStyle/>
          <a:p>
            <a:pPr>
              <a:spcAft>
                <a:spcPts val="600"/>
              </a:spcAft>
            </a:pPr>
            <a:fld id="{949EBC64-41CB-41B8-B6DF-9B1367312BD4}" type="slidenum">
              <a:rPr lang="en-US">
                <a:solidFill>
                  <a:schemeClr val="tx1">
                    <a:alpha val="80000"/>
                  </a:schemeClr>
                </a:solidFill>
              </a:rPr>
              <a:pPr>
                <a:spcAft>
                  <a:spcPts val="600"/>
                </a:spcAft>
              </a:pPr>
              <a:t>30</a:t>
            </a:fld>
            <a:endParaRPr lang="en-US">
              <a:solidFill>
                <a:schemeClr val="tx1">
                  <a:alpha val="80000"/>
                </a:schemeClr>
              </a:solidFill>
            </a:endParaRPr>
          </a:p>
        </p:txBody>
      </p:sp>
    </p:spTree>
    <p:extLst>
      <p:ext uri="{BB962C8B-B14F-4D97-AF65-F5344CB8AC3E}">
        <p14:creationId xmlns:p14="http://schemas.microsoft.com/office/powerpoint/2010/main" val="3299107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pPr marL="0" indent="0">
              <a:buNone/>
            </a:pPr>
            <a:r>
              <a:rPr lang="en-US" dirty="0"/>
              <a:t>Existing Sources</a:t>
            </a:r>
          </a:p>
          <a:p>
            <a:r>
              <a:rPr lang="en-US" dirty="0"/>
              <a:t>Internal company records – almost any department</a:t>
            </a:r>
          </a:p>
          <a:p>
            <a:r>
              <a:rPr lang="en-US" dirty="0"/>
              <a:t>Business database services – Dow Jones &amp; Co.</a:t>
            </a:r>
          </a:p>
          <a:p>
            <a:r>
              <a:rPr lang="en-US" dirty="0"/>
              <a:t>Government agencies  - U.S. Department of Labor</a:t>
            </a:r>
          </a:p>
          <a:p>
            <a:r>
              <a:rPr lang="en-US" dirty="0"/>
              <a:t>Industry associations – Travel Industry Association of America</a:t>
            </a:r>
          </a:p>
          <a:p>
            <a:r>
              <a:rPr lang="en-US" dirty="0"/>
              <a:t>Special-interest organizations – Graduate Management Admission Council (GMAT)</a:t>
            </a:r>
          </a:p>
          <a:p>
            <a:r>
              <a:rPr lang="en-US" dirty="0"/>
              <a:t>Internet – more and more firms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31</a:t>
            </a:fld>
            <a:endParaRPr lang="en-US"/>
          </a:p>
        </p:txBody>
      </p:sp>
    </p:spTree>
    <p:extLst>
      <p:ext uri="{BB962C8B-B14F-4D97-AF65-F5344CB8AC3E}">
        <p14:creationId xmlns:p14="http://schemas.microsoft.com/office/powerpoint/2010/main" val="3010999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pPr marL="0" indent="0">
              <a:buNone/>
            </a:pPr>
            <a:r>
              <a:rPr lang="en-US" dirty="0"/>
              <a:t>Data Available From Internal Company Records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32</a:t>
            </a:fld>
            <a:endParaRPr lang="en-US"/>
          </a:p>
        </p:txBody>
      </p:sp>
      <p:graphicFrame>
        <p:nvGraphicFramePr>
          <p:cNvPr id="5" name="Table 5"/>
          <p:cNvGraphicFramePr>
            <a:graphicFrameLocks noGrp="1"/>
          </p:cNvGraphicFramePr>
          <p:nvPr>
            <p:extLst>
              <p:ext uri="{D42A27DB-BD31-4B8C-83A1-F6EECF244321}">
                <p14:modId xmlns:p14="http://schemas.microsoft.com/office/powerpoint/2010/main" val="83172936"/>
              </p:ext>
            </p:extLst>
          </p:nvPr>
        </p:nvGraphicFramePr>
        <p:xfrm>
          <a:off x="1393720" y="2131060"/>
          <a:ext cx="9404560" cy="2595880"/>
        </p:xfrm>
        <a:graphic>
          <a:graphicData uri="http://schemas.openxmlformats.org/drawingml/2006/table">
            <a:tbl>
              <a:tblPr firstRow="1" bandRow="1">
                <a:tableStyleId>{073A0DAA-6AF3-43AB-8588-CEC1D06C72B9}</a:tableStyleId>
              </a:tblPr>
              <a:tblGrid>
                <a:gridCol w="2663908">
                  <a:extLst>
                    <a:ext uri="{9D8B030D-6E8A-4147-A177-3AD203B41FA5}">
                      <a16:colId xmlns:a16="http://schemas.microsoft.com/office/drawing/2014/main" val="20000"/>
                    </a:ext>
                  </a:extLst>
                </a:gridCol>
                <a:gridCol w="6740652">
                  <a:extLst>
                    <a:ext uri="{9D8B030D-6E8A-4147-A177-3AD203B41FA5}">
                      <a16:colId xmlns:a16="http://schemas.microsoft.com/office/drawing/2014/main" val="20001"/>
                    </a:ext>
                  </a:extLst>
                </a:gridCol>
              </a:tblGrid>
              <a:tr h="370840">
                <a:tc>
                  <a:txBody>
                    <a:bodyPr/>
                    <a:lstStyle/>
                    <a:p>
                      <a:r>
                        <a:rPr lang="en-US" dirty="0"/>
                        <a:t>Record</a:t>
                      </a:r>
                    </a:p>
                  </a:txBody>
                  <a:tcPr/>
                </a:tc>
                <a:tc>
                  <a:txBody>
                    <a:bodyPr/>
                    <a:lstStyle/>
                    <a:p>
                      <a:r>
                        <a:rPr lang="en-US" dirty="0"/>
                        <a:t>Some of the Data Available</a:t>
                      </a:r>
                    </a:p>
                  </a:txBody>
                  <a:tcPr/>
                </a:tc>
                <a:extLst>
                  <a:ext uri="{0D108BD9-81ED-4DB2-BD59-A6C34878D82A}">
                    <a16:rowId xmlns:a16="http://schemas.microsoft.com/office/drawing/2014/main" val="10000"/>
                  </a:ext>
                </a:extLst>
              </a:tr>
              <a:tr h="370840">
                <a:tc>
                  <a:txBody>
                    <a:bodyPr/>
                    <a:lstStyle/>
                    <a:p>
                      <a:r>
                        <a:rPr lang="en-US" dirty="0"/>
                        <a:t>Employee records</a:t>
                      </a:r>
                    </a:p>
                  </a:txBody>
                  <a:tcPr/>
                </a:tc>
                <a:tc>
                  <a:txBody>
                    <a:bodyPr/>
                    <a:lstStyle/>
                    <a:p>
                      <a:r>
                        <a:rPr lang="en-US" dirty="0"/>
                        <a:t>Name, address, social security number</a:t>
                      </a:r>
                    </a:p>
                  </a:txBody>
                  <a:tcPr/>
                </a:tc>
                <a:extLst>
                  <a:ext uri="{0D108BD9-81ED-4DB2-BD59-A6C34878D82A}">
                    <a16:rowId xmlns:a16="http://schemas.microsoft.com/office/drawing/2014/main" val="10001"/>
                  </a:ext>
                </a:extLst>
              </a:tr>
              <a:tr h="370840">
                <a:tc>
                  <a:txBody>
                    <a:bodyPr/>
                    <a:lstStyle/>
                    <a:p>
                      <a:r>
                        <a:rPr lang="en-US" dirty="0"/>
                        <a:t>Production records</a:t>
                      </a:r>
                    </a:p>
                  </a:txBody>
                  <a:tcPr/>
                </a:tc>
                <a:tc>
                  <a:txBody>
                    <a:bodyPr/>
                    <a:lstStyle/>
                    <a:p>
                      <a:r>
                        <a:rPr lang="en-US" dirty="0"/>
                        <a:t>Part number, quantity produced, direct labor cost, material cost</a:t>
                      </a:r>
                    </a:p>
                  </a:txBody>
                  <a:tcPr/>
                </a:tc>
                <a:extLst>
                  <a:ext uri="{0D108BD9-81ED-4DB2-BD59-A6C34878D82A}">
                    <a16:rowId xmlns:a16="http://schemas.microsoft.com/office/drawing/2014/main" val="10002"/>
                  </a:ext>
                </a:extLst>
              </a:tr>
              <a:tr h="370840">
                <a:tc>
                  <a:txBody>
                    <a:bodyPr/>
                    <a:lstStyle/>
                    <a:p>
                      <a:r>
                        <a:rPr lang="en-US" dirty="0"/>
                        <a:t>Inventory records</a:t>
                      </a:r>
                    </a:p>
                  </a:txBody>
                  <a:tcPr/>
                </a:tc>
                <a:tc>
                  <a:txBody>
                    <a:bodyPr/>
                    <a:lstStyle/>
                    <a:p>
                      <a:r>
                        <a:rPr lang="en-US" dirty="0"/>
                        <a:t>Part number, quantity in stock,</a:t>
                      </a:r>
                      <a:r>
                        <a:rPr lang="en-US" baseline="0" dirty="0"/>
                        <a:t> </a:t>
                      </a:r>
                      <a:r>
                        <a:rPr lang="en-US" dirty="0"/>
                        <a:t>reorder level, economic order quantity</a:t>
                      </a:r>
                    </a:p>
                  </a:txBody>
                  <a:tcPr/>
                </a:tc>
                <a:extLst>
                  <a:ext uri="{0D108BD9-81ED-4DB2-BD59-A6C34878D82A}">
                    <a16:rowId xmlns:a16="http://schemas.microsoft.com/office/drawing/2014/main" val="10003"/>
                  </a:ext>
                </a:extLst>
              </a:tr>
              <a:tr h="370840">
                <a:tc>
                  <a:txBody>
                    <a:bodyPr/>
                    <a:lstStyle/>
                    <a:p>
                      <a:r>
                        <a:rPr lang="en-US" dirty="0"/>
                        <a:t>Sales records</a:t>
                      </a:r>
                    </a:p>
                  </a:txBody>
                  <a:tcPr/>
                </a:tc>
                <a:tc>
                  <a:txBody>
                    <a:bodyPr/>
                    <a:lstStyle/>
                    <a:p>
                      <a:r>
                        <a:rPr lang="en-US" dirty="0"/>
                        <a:t>Product number, sales volume, sales</a:t>
                      </a:r>
                      <a:r>
                        <a:rPr lang="en-US" baseline="0" dirty="0"/>
                        <a:t> </a:t>
                      </a:r>
                      <a:r>
                        <a:rPr lang="en-US" dirty="0"/>
                        <a:t>volume by region</a:t>
                      </a:r>
                    </a:p>
                  </a:txBody>
                  <a:tcPr/>
                </a:tc>
                <a:extLst>
                  <a:ext uri="{0D108BD9-81ED-4DB2-BD59-A6C34878D82A}">
                    <a16:rowId xmlns:a16="http://schemas.microsoft.com/office/drawing/2014/main" val="10004"/>
                  </a:ext>
                </a:extLst>
              </a:tr>
              <a:tr h="370840">
                <a:tc>
                  <a:txBody>
                    <a:bodyPr/>
                    <a:lstStyle/>
                    <a:p>
                      <a:r>
                        <a:rPr lang="en-US" dirty="0"/>
                        <a:t>Credit records</a:t>
                      </a:r>
                    </a:p>
                  </a:txBody>
                  <a:tcPr/>
                </a:tc>
                <a:tc>
                  <a:txBody>
                    <a:bodyPr/>
                    <a:lstStyle/>
                    <a:p>
                      <a:r>
                        <a:rPr lang="en-US" dirty="0"/>
                        <a:t>Customer name, credit limit, accounts</a:t>
                      </a:r>
                      <a:r>
                        <a:rPr lang="en-US" baseline="0" dirty="0"/>
                        <a:t> </a:t>
                      </a:r>
                      <a:r>
                        <a:rPr lang="en-US" dirty="0"/>
                        <a:t>receivable balance</a:t>
                      </a:r>
                    </a:p>
                  </a:txBody>
                  <a:tcPr/>
                </a:tc>
                <a:extLst>
                  <a:ext uri="{0D108BD9-81ED-4DB2-BD59-A6C34878D82A}">
                    <a16:rowId xmlns:a16="http://schemas.microsoft.com/office/drawing/2014/main" val="10005"/>
                  </a:ext>
                </a:extLst>
              </a:tr>
              <a:tr h="370840">
                <a:tc>
                  <a:txBody>
                    <a:bodyPr/>
                    <a:lstStyle/>
                    <a:p>
                      <a:r>
                        <a:rPr lang="en-US" dirty="0"/>
                        <a:t>Customer profile</a:t>
                      </a:r>
                    </a:p>
                  </a:txBody>
                  <a:tcPr/>
                </a:tc>
                <a:tc>
                  <a:txBody>
                    <a:bodyPr/>
                    <a:lstStyle/>
                    <a:p>
                      <a:r>
                        <a:rPr lang="en-US" dirty="0"/>
                        <a:t>Age, gender, income, household size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34042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pPr marL="0" indent="0">
              <a:buNone/>
            </a:pPr>
            <a:r>
              <a:rPr lang="en-US" dirty="0"/>
              <a:t>Data Available </a:t>
            </a:r>
            <a:r>
              <a:rPr lang="en-US"/>
              <a:t>From </a:t>
            </a:r>
            <a:r>
              <a:rPr lang="en-US" dirty="0"/>
              <a:t>Selected</a:t>
            </a:r>
            <a:r>
              <a:rPr lang="en-US"/>
              <a:t> Government Agencies</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35972478"/>
              </p:ext>
            </p:extLst>
          </p:nvPr>
        </p:nvGraphicFramePr>
        <p:xfrm>
          <a:off x="922421" y="2144501"/>
          <a:ext cx="10431378" cy="3266440"/>
        </p:xfrm>
        <a:graphic>
          <a:graphicData uri="http://schemas.openxmlformats.org/drawingml/2006/table">
            <a:tbl>
              <a:tblPr firstRow="1" bandRow="1">
                <a:tableStyleId>{073A0DAA-6AF3-43AB-8588-CEC1D06C72B9}</a:tableStyleId>
              </a:tblPr>
              <a:tblGrid>
                <a:gridCol w="2358837">
                  <a:extLst>
                    <a:ext uri="{9D8B030D-6E8A-4147-A177-3AD203B41FA5}">
                      <a16:colId xmlns:a16="http://schemas.microsoft.com/office/drawing/2014/main" val="20000"/>
                    </a:ext>
                  </a:extLst>
                </a:gridCol>
                <a:gridCol w="2427719">
                  <a:extLst>
                    <a:ext uri="{9D8B030D-6E8A-4147-A177-3AD203B41FA5}">
                      <a16:colId xmlns:a16="http://schemas.microsoft.com/office/drawing/2014/main" val="20001"/>
                    </a:ext>
                  </a:extLst>
                </a:gridCol>
                <a:gridCol w="5644822">
                  <a:extLst>
                    <a:ext uri="{9D8B030D-6E8A-4147-A177-3AD203B41FA5}">
                      <a16:colId xmlns:a16="http://schemas.microsoft.com/office/drawing/2014/main" val="20002"/>
                    </a:ext>
                  </a:extLst>
                </a:gridCol>
              </a:tblGrid>
              <a:tr h="370840">
                <a:tc>
                  <a:txBody>
                    <a:bodyPr/>
                    <a:lstStyle/>
                    <a:p>
                      <a:r>
                        <a:rPr lang="en-US" dirty="0"/>
                        <a:t>Government</a:t>
                      </a:r>
                      <a:r>
                        <a:rPr lang="en-US" baseline="0" dirty="0"/>
                        <a:t> Agency</a:t>
                      </a:r>
                      <a:endParaRPr lang="en-US" dirty="0"/>
                    </a:p>
                  </a:txBody>
                  <a:tcPr/>
                </a:tc>
                <a:tc>
                  <a:txBody>
                    <a:bodyPr/>
                    <a:lstStyle/>
                    <a:p>
                      <a:r>
                        <a:rPr lang="en-US" dirty="0"/>
                        <a:t>Web address</a:t>
                      </a:r>
                    </a:p>
                  </a:txBody>
                  <a:tcPr/>
                </a:tc>
                <a:tc>
                  <a:txBody>
                    <a:bodyPr/>
                    <a:lstStyle/>
                    <a:p>
                      <a:r>
                        <a:rPr lang="en-US" dirty="0"/>
                        <a:t>Some of the Data Available</a:t>
                      </a:r>
                    </a:p>
                  </a:txBody>
                  <a:tcPr/>
                </a:tc>
                <a:extLst>
                  <a:ext uri="{0D108BD9-81ED-4DB2-BD59-A6C34878D82A}">
                    <a16:rowId xmlns:a16="http://schemas.microsoft.com/office/drawing/2014/main" val="10000"/>
                  </a:ext>
                </a:extLst>
              </a:tr>
              <a:tr h="579120">
                <a:tc>
                  <a:txBody>
                    <a:bodyPr/>
                    <a:lstStyle/>
                    <a:p>
                      <a:r>
                        <a:rPr lang="en-US" sz="1600" dirty="0"/>
                        <a:t>Census Bureau</a:t>
                      </a:r>
                    </a:p>
                  </a:txBody>
                  <a:tcPr/>
                </a:tc>
                <a:tc>
                  <a:txBody>
                    <a:bodyPr/>
                    <a:lstStyle/>
                    <a:p>
                      <a:r>
                        <a:rPr lang="en-US" sz="1600" dirty="0"/>
                        <a:t>www.census.gov</a:t>
                      </a:r>
                    </a:p>
                  </a:txBody>
                  <a:tcPr/>
                </a:tc>
                <a:tc>
                  <a:txBody>
                    <a:bodyPr/>
                    <a:lstStyle/>
                    <a:p>
                      <a:r>
                        <a:rPr lang="en-US" sz="1600" dirty="0"/>
                        <a:t>Population data, number of</a:t>
                      </a:r>
                      <a:r>
                        <a:rPr lang="en-US" sz="1600" baseline="0" dirty="0"/>
                        <a:t> </a:t>
                      </a:r>
                      <a:r>
                        <a:rPr lang="en-US" sz="1600" dirty="0"/>
                        <a:t>households, household income</a:t>
                      </a:r>
                    </a:p>
                  </a:txBody>
                  <a:tcPr/>
                </a:tc>
                <a:extLst>
                  <a:ext uri="{0D108BD9-81ED-4DB2-BD59-A6C34878D82A}">
                    <a16:rowId xmlns:a16="http://schemas.microsoft.com/office/drawing/2014/main" val="10001"/>
                  </a:ext>
                </a:extLst>
              </a:tr>
              <a:tr h="579120">
                <a:tc>
                  <a:txBody>
                    <a:bodyPr/>
                    <a:lstStyle/>
                    <a:p>
                      <a:r>
                        <a:rPr lang="en-US" sz="1600" dirty="0"/>
                        <a:t>Federal Reserve Board</a:t>
                      </a:r>
                    </a:p>
                  </a:txBody>
                  <a:tcPr/>
                </a:tc>
                <a:tc>
                  <a:txBody>
                    <a:bodyPr/>
                    <a:lstStyle/>
                    <a:p>
                      <a:r>
                        <a:rPr lang="en-US" sz="1600" dirty="0"/>
                        <a:t>www.federalreserve.gov</a:t>
                      </a:r>
                    </a:p>
                  </a:txBody>
                  <a:tcPr/>
                </a:tc>
                <a:tc>
                  <a:txBody>
                    <a:bodyPr/>
                    <a:lstStyle/>
                    <a:p>
                      <a:r>
                        <a:rPr lang="en-US" sz="1600" dirty="0"/>
                        <a:t>Data on money supply, exchange</a:t>
                      </a:r>
                      <a:r>
                        <a:rPr lang="en-US" sz="1600" baseline="0" dirty="0"/>
                        <a:t> </a:t>
                      </a:r>
                      <a:r>
                        <a:rPr lang="en-US" sz="1600" dirty="0"/>
                        <a:t>rates, discount rates</a:t>
                      </a:r>
                    </a:p>
                  </a:txBody>
                  <a:tcPr/>
                </a:tc>
                <a:extLst>
                  <a:ext uri="{0D108BD9-81ED-4DB2-BD59-A6C34878D82A}">
                    <a16:rowId xmlns:a16="http://schemas.microsoft.com/office/drawing/2014/main" val="10002"/>
                  </a:ext>
                </a:extLst>
              </a:tr>
              <a:tr h="579120">
                <a:tc>
                  <a:txBody>
                    <a:bodyPr/>
                    <a:lstStyle/>
                    <a:p>
                      <a:r>
                        <a:rPr lang="en-US" sz="1600" dirty="0"/>
                        <a:t>Office of Mgmt. &amp;</a:t>
                      </a:r>
                      <a:r>
                        <a:rPr lang="en-US" sz="1600" baseline="0" dirty="0"/>
                        <a:t> </a:t>
                      </a:r>
                      <a:r>
                        <a:rPr lang="en-US" sz="1600" dirty="0"/>
                        <a:t>Budget</a:t>
                      </a:r>
                    </a:p>
                  </a:txBody>
                  <a:tcPr/>
                </a:tc>
                <a:tc>
                  <a:txBody>
                    <a:bodyPr/>
                    <a:lstStyle/>
                    <a:p>
                      <a:r>
                        <a:rPr lang="en-US" sz="1600" dirty="0"/>
                        <a:t>www.whitehouse.gov/omb</a:t>
                      </a:r>
                    </a:p>
                  </a:txBody>
                  <a:tcPr/>
                </a:tc>
                <a:tc>
                  <a:txBody>
                    <a:bodyPr/>
                    <a:lstStyle/>
                    <a:p>
                      <a:r>
                        <a:rPr lang="en-US" sz="1600" dirty="0"/>
                        <a:t>Data on revenue, expenditures, debt</a:t>
                      </a:r>
                      <a:r>
                        <a:rPr lang="en-US" sz="1600" baseline="0" dirty="0"/>
                        <a:t> </a:t>
                      </a:r>
                      <a:r>
                        <a:rPr lang="en-US" sz="1600" dirty="0"/>
                        <a:t>of federal government</a:t>
                      </a:r>
                    </a:p>
                  </a:txBody>
                  <a:tcPr/>
                </a:tc>
                <a:extLst>
                  <a:ext uri="{0D108BD9-81ED-4DB2-BD59-A6C34878D82A}">
                    <a16:rowId xmlns:a16="http://schemas.microsoft.com/office/drawing/2014/main" val="10003"/>
                  </a:ext>
                </a:extLst>
              </a:tr>
              <a:tr h="579120">
                <a:tc>
                  <a:txBody>
                    <a:bodyPr/>
                    <a:lstStyle/>
                    <a:p>
                      <a:r>
                        <a:rPr lang="en-US" sz="1600" dirty="0"/>
                        <a:t>Department of</a:t>
                      </a:r>
                      <a:r>
                        <a:rPr lang="en-US" sz="1600" baseline="0" dirty="0"/>
                        <a:t> </a:t>
                      </a:r>
                      <a:r>
                        <a:rPr lang="en-US" sz="1600" dirty="0"/>
                        <a:t>Commerce</a:t>
                      </a:r>
                    </a:p>
                  </a:txBody>
                  <a:tcPr/>
                </a:tc>
                <a:tc>
                  <a:txBody>
                    <a:bodyPr/>
                    <a:lstStyle/>
                    <a:p>
                      <a:r>
                        <a:rPr lang="en-US" sz="1600" dirty="0"/>
                        <a:t>www.doc.gov</a:t>
                      </a:r>
                    </a:p>
                  </a:txBody>
                  <a:tcPr/>
                </a:tc>
                <a:tc>
                  <a:txBody>
                    <a:bodyPr/>
                    <a:lstStyle/>
                    <a:p>
                      <a:r>
                        <a:rPr lang="en-US" sz="1600" dirty="0"/>
                        <a:t>Data on business activity, value of</a:t>
                      </a:r>
                      <a:r>
                        <a:rPr lang="en-US" sz="1600" baseline="0" dirty="0"/>
                        <a:t> </a:t>
                      </a:r>
                      <a:r>
                        <a:rPr lang="en-US" sz="1600" dirty="0"/>
                        <a:t>shipments, profit by industry</a:t>
                      </a:r>
                    </a:p>
                  </a:txBody>
                  <a:tcPr/>
                </a:tc>
                <a:extLst>
                  <a:ext uri="{0D108BD9-81ED-4DB2-BD59-A6C34878D82A}">
                    <a16:rowId xmlns:a16="http://schemas.microsoft.com/office/drawing/2014/main" val="10004"/>
                  </a:ext>
                </a:extLst>
              </a:tr>
              <a:tr h="579120">
                <a:tc>
                  <a:txBody>
                    <a:bodyPr/>
                    <a:lstStyle/>
                    <a:p>
                      <a:r>
                        <a:rPr lang="en-US" sz="1600" dirty="0"/>
                        <a:t>Bureau of Labor Statistics</a:t>
                      </a:r>
                    </a:p>
                  </a:txBody>
                  <a:tcPr/>
                </a:tc>
                <a:tc>
                  <a:txBody>
                    <a:bodyPr/>
                    <a:lstStyle/>
                    <a:p>
                      <a:r>
                        <a:rPr lang="en-US" sz="1600" dirty="0"/>
                        <a:t>www.bls.gov</a:t>
                      </a:r>
                    </a:p>
                  </a:txBody>
                  <a:tcPr/>
                </a:tc>
                <a:tc>
                  <a:txBody>
                    <a:bodyPr/>
                    <a:lstStyle/>
                    <a:p>
                      <a:r>
                        <a:rPr lang="en-US" sz="1600" dirty="0"/>
                        <a:t>Customer spending, unemployment</a:t>
                      </a:r>
                      <a:r>
                        <a:rPr lang="en-US" sz="1600" baseline="0" dirty="0"/>
                        <a:t> </a:t>
                      </a:r>
                      <a:r>
                        <a:rPr lang="en-US" sz="1600" dirty="0"/>
                        <a:t>rate, hourly earnings, safety record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81831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Study</a:t>
            </a:r>
          </a:p>
        </p:txBody>
      </p:sp>
      <p:sp>
        <p:nvSpPr>
          <p:cNvPr id="3" name="Content Placeholder 2"/>
          <p:cNvSpPr>
            <a:spLocks noGrp="1"/>
          </p:cNvSpPr>
          <p:nvPr>
            <p:ph idx="1"/>
          </p:nvPr>
        </p:nvSpPr>
        <p:spPr/>
        <p:txBody>
          <a:bodyPr/>
          <a:lstStyle/>
          <a:p>
            <a:pPr marL="0" indent="0">
              <a:buNone/>
            </a:pPr>
            <a:r>
              <a:rPr lang="en-US" dirty="0">
                <a:solidFill>
                  <a:srgbClr val="000000"/>
                </a:solidFill>
                <a:cs typeface="Arial" panose="020B0604020202020204" pitchFamily="34" charset="0"/>
              </a:rPr>
              <a:t>Statistical Studies – Observational</a:t>
            </a:r>
          </a:p>
          <a:p>
            <a:r>
              <a:rPr lang="en-US" dirty="0">
                <a:solidFill>
                  <a:srgbClr val="000000"/>
                </a:solidFill>
                <a:cs typeface="Arial" panose="020B0604020202020204" pitchFamily="34" charset="0"/>
              </a:rPr>
              <a:t>In </a:t>
            </a:r>
            <a:r>
              <a:rPr lang="en-US" u="sng" dirty="0">
                <a:solidFill>
                  <a:srgbClr val="000000"/>
                </a:solidFill>
                <a:cs typeface="Arial" panose="020B0604020202020204" pitchFamily="34" charset="0"/>
              </a:rPr>
              <a:t>observational</a:t>
            </a:r>
            <a:r>
              <a:rPr lang="en-US" dirty="0">
                <a:solidFill>
                  <a:srgbClr val="000000"/>
                </a:solidFill>
                <a:cs typeface="Arial" panose="020B0604020202020204" pitchFamily="34" charset="0"/>
              </a:rPr>
              <a:t> (</a:t>
            </a:r>
            <a:r>
              <a:rPr lang="en-US" dirty="0" err="1">
                <a:solidFill>
                  <a:srgbClr val="000000"/>
                </a:solidFill>
                <a:cs typeface="Arial" panose="020B0604020202020204" pitchFamily="34" charset="0"/>
              </a:rPr>
              <a:t>nonexperimental</a:t>
            </a:r>
            <a:r>
              <a:rPr lang="en-US" dirty="0">
                <a:solidFill>
                  <a:srgbClr val="000000"/>
                </a:solidFill>
                <a:cs typeface="Arial" panose="020B0604020202020204" pitchFamily="34" charset="0"/>
              </a:rPr>
              <a:t>) </a:t>
            </a:r>
            <a:r>
              <a:rPr lang="en-US" u="sng" dirty="0">
                <a:solidFill>
                  <a:srgbClr val="000000"/>
                </a:solidFill>
                <a:cs typeface="Arial" panose="020B0604020202020204" pitchFamily="34" charset="0"/>
              </a:rPr>
              <a:t>studies</a:t>
            </a:r>
            <a:r>
              <a:rPr lang="en-US" dirty="0">
                <a:solidFill>
                  <a:srgbClr val="000000"/>
                </a:solidFill>
                <a:cs typeface="Arial" panose="020B0604020202020204" pitchFamily="34" charset="0"/>
              </a:rPr>
              <a:t> no attempt is made to control or influence the variables </a:t>
            </a:r>
            <a:r>
              <a:rPr lang="en-US">
                <a:solidFill>
                  <a:srgbClr val="000000"/>
                </a:solidFill>
                <a:cs typeface="Arial" panose="020B0604020202020204" pitchFamily="34" charset="0"/>
              </a:rPr>
              <a:t>of interest</a:t>
            </a:r>
            <a:r>
              <a:rPr lang="en-US" dirty="0">
                <a:solidFill>
                  <a:srgbClr val="000000"/>
                </a:solidFill>
                <a:cs typeface="Arial" panose="020B0604020202020204" pitchFamily="34" charset="0"/>
              </a:rPr>
              <a:t>.	</a:t>
            </a:r>
          </a:p>
          <a:p>
            <a:r>
              <a:rPr lang="en-US" dirty="0">
                <a:solidFill>
                  <a:srgbClr val="000000"/>
                </a:solidFill>
                <a:cs typeface="Arial" panose="020B0604020202020204" pitchFamily="34" charset="0"/>
              </a:rPr>
              <a:t>Example</a:t>
            </a:r>
            <a:r>
              <a:rPr lang="en-US">
                <a:solidFill>
                  <a:srgbClr val="000000"/>
                </a:solidFill>
                <a:cs typeface="Arial" panose="020B0604020202020204" pitchFamily="34" charset="0"/>
              </a:rPr>
              <a:t> - Survey</a:t>
            </a:r>
            <a:endParaRPr lang="en-US" dirty="0">
              <a:solidFill>
                <a:srgbClr val="000000"/>
              </a:solidFill>
              <a:cs typeface="Arial" panose="020B0604020202020204" pitchFamily="34" charset="0"/>
            </a:endParaRPr>
          </a:p>
          <a:p>
            <a:r>
              <a:rPr lang="en-US" dirty="0">
                <a:solidFill>
                  <a:srgbClr val="000000"/>
                </a:solidFill>
                <a:cs typeface="Arial" panose="020B0604020202020204" pitchFamily="34" charset="0"/>
              </a:rPr>
              <a:t>Studies of smokers and nonsmokers are observational studies because researchers do not determine or control who will smoke and who will </a:t>
            </a:r>
            <a:r>
              <a:rPr lang="en-US">
                <a:solidFill>
                  <a:srgbClr val="000000"/>
                </a:solidFill>
                <a:cs typeface="Arial" panose="020B0604020202020204" pitchFamily="34" charset="0"/>
              </a:rPr>
              <a:t>not smoke</a:t>
            </a:r>
            <a:r>
              <a:rPr lang="en-US" dirty="0">
                <a:solidFill>
                  <a:srgbClr val="000000"/>
                </a:solidFill>
                <a:cs typeface="Arial" panose="020B0604020202020204" pitchFamily="34" charset="0"/>
              </a:rPr>
              <a:t>.</a:t>
            </a:r>
          </a:p>
          <a:p>
            <a:pPr marL="0" indent="0">
              <a:buNone/>
            </a:pPr>
            <a:endParaRPr lang="en-US" dirty="0">
              <a:solidFill>
                <a:srgbClr val="000000"/>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34</a:t>
            </a:fld>
            <a:endParaRPr lang="en-US"/>
          </a:p>
        </p:txBody>
      </p:sp>
    </p:spTree>
    <p:extLst>
      <p:ext uri="{BB962C8B-B14F-4D97-AF65-F5344CB8AC3E}">
        <p14:creationId xmlns:p14="http://schemas.microsoft.com/office/powerpoint/2010/main" val="3403583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Study</a:t>
            </a:r>
          </a:p>
        </p:txBody>
      </p:sp>
      <p:sp>
        <p:nvSpPr>
          <p:cNvPr id="3" name="Content Placeholder 2"/>
          <p:cNvSpPr>
            <a:spLocks noGrp="1"/>
          </p:cNvSpPr>
          <p:nvPr>
            <p:ph idx="1"/>
          </p:nvPr>
        </p:nvSpPr>
        <p:spPr/>
        <p:txBody>
          <a:bodyPr/>
          <a:lstStyle/>
          <a:p>
            <a:pPr marL="0" indent="0">
              <a:buNone/>
            </a:pPr>
            <a:r>
              <a:rPr lang="en-US" dirty="0"/>
              <a:t>Statistical Studies – Experimental</a:t>
            </a:r>
          </a:p>
          <a:p>
            <a:r>
              <a:rPr lang="en-US" dirty="0"/>
              <a:t>In </a:t>
            </a:r>
            <a:r>
              <a:rPr lang="en-US" u="sng" dirty="0"/>
              <a:t>experimental studies</a:t>
            </a:r>
            <a:r>
              <a:rPr lang="en-US" dirty="0"/>
              <a:t> the variable of interest is first identified.  Then one or more other variables are identified and controlled so that data can be obtained about how they influence the variable of interest.</a:t>
            </a:r>
          </a:p>
          <a:p>
            <a:r>
              <a:rPr lang="en-IN" dirty="0"/>
              <a:t> E.g. suppose a pharmaceutical company would like to learn about how a new drug it has developed affects blood pressure.</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35</a:t>
            </a:fld>
            <a:endParaRPr lang="en-US"/>
          </a:p>
        </p:txBody>
      </p:sp>
    </p:spTree>
    <p:extLst>
      <p:ext uri="{BB962C8B-B14F-4D97-AF65-F5344CB8AC3E}">
        <p14:creationId xmlns:p14="http://schemas.microsoft.com/office/powerpoint/2010/main" val="2527848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Acquisition Considerations</a:t>
            </a:r>
          </a:p>
        </p:txBody>
      </p:sp>
      <p:sp>
        <p:nvSpPr>
          <p:cNvPr id="3" name="Content Placeholder 2"/>
          <p:cNvSpPr>
            <a:spLocks noGrp="1"/>
          </p:cNvSpPr>
          <p:nvPr>
            <p:ph idx="1"/>
          </p:nvPr>
        </p:nvSpPr>
        <p:spPr/>
        <p:txBody>
          <a:bodyPr>
            <a:normAutofit/>
          </a:bodyPr>
          <a:lstStyle/>
          <a:p>
            <a:pPr marL="0" indent="0">
              <a:buNone/>
            </a:pPr>
            <a:r>
              <a:rPr lang="en-US" dirty="0"/>
              <a:t>Time Requirement</a:t>
            </a:r>
          </a:p>
          <a:p>
            <a:r>
              <a:rPr lang="en-US" dirty="0"/>
              <a:t>Searching for information can be time consuming.</a:t>
            </a:r>
          </a:p>
          <a:p>
            <a:r>
              <a:rPr lang="en-US" dirty="0"/>
              <a:t>Information may no longer be useful by the time it is available.</a:t>
            </a:r>
          </a:p>
          <a:p>
            <a:endParaRPr lang="en-US" sz="1200" dirty="0"/>
          </a:p>
          <a:p>
            <a:pPr marL="0" indent="0">
              <a:buNone/>
            </a:pPr>
            <a:r>
              <a:rPr lang="en-US" dirty="0"/>
              <a:t>Cost of Acquisition</a:t>
            </a:r>
          </a:p>
          <a:p>
            <a:r>
              <a:rPr lang="en-US" dirty="0"/>
              <a:t>Organizations often charge for information even when it is not their primary business activity.</a:t>
            </a:r>
          </a:p>
          <a:p>
            <a:endParaRPr lang="en-US" sz="1200" dirty="0"/>
          </a:p>
          <a:p>
            <a:pPr marL="0" indent="0">
              <a:buNone/>
            </a:pPr>
            <a:r>
              <a:rPr lang="en-US" dirty="0"/>
              <a:t>Data Errors</a:t>
            </a:r>
          </a:p>
          <a:p>
            <a:r>
              <a:rPr lang="en-US" dirty="0"/>
              <a:t>Using any data that happen to be available or were acquired with little care can lead to misleading information.</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36</a:t>
            </a:fld>
            <a:endParaRPr lang="en-US"/>
          </a:p>
        </p:txBody>
      </p:sp>
    </p:spTree>
    <p:extLst>
      <p:ext uri="{BB962C8B-B14F-4D97-AF65-F5344CB8AC3E}">
        <p14:creationId xmlns:p14="http://schemas.microsoft.com/office/powerpoint/2010/main" val="4008639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Analytics</a:t>
            </a:r>
            <a:r>
              <a:rPr lang="en-US" sz="2400" dirty="0"/>
              <a:t>	</a:t>
            </a:r>
          </a:p>
        </p:txBody>
      </p:sp>
      <p:sp>
        <p:nvSpPr>
          <p:cNvPr id="3" name="Content Placeholder 2"/>
          <p:cNvSpPr>
            <a:spLocks noGrp="1"/>
          </p:cNvSpPr>
          <p:nvPr>
            <p:ph idx="1"/>
          </p:nvPr>
        </p:nvSpPr>
        <p:spPr/>
        <p:txBody>
          <a:bodyPr>
            <a:normAutofit/>
          </a:bodyPr>
          <a:lstStyle/>
          <a:p>
            <a:pPr marL="0" indent="0">
              <a:buNone/>
            </a:pPr>
            <a:r>
              <a:rPr lang="en-US" dirty="0"/>
              <a:t>Analytics is the scientific process of transforming data into insight for making better decisions. </a:t>
            </a:r>
          </a:p>
          <a:p>
            <a:pPr marL="0" indent="0">
              <a:buNone/>
            </a:pPr>
            <a:r>
              <a:rPr lang="en-US" u="sng" dirty="0"/>
              <a:t>Techniques: </a:t>
            </a:r>
          </a:p>
          <a:p>
            <a:r>
              <a:rPr lang="en-US" u="sng" dirty="0"/>
              <a:t>Descriptive analytics</a:t>
            </a:r>
            <a:r>
              <a:rPr lang="en-US" dirty="0"/>
              <a:t>: This describes what has happened in the past. </a:t>
            </a:r>
          </a:p>
          <a:p>
            <a:pPr marL="0" indent="0">
              <a:buNone/>
            </a:pPr>
            <a:endParaRPr lang="en-US" dirty="0"/>
          </a:p>
          <a:p>
            <a:r>
              <a:rPr lang="en-US" u="sng" dirty="0"/>
              <a:t>Predictive analytics</a:t>
            </a:r>
            <a:r>
              <a:rPr lang="en-US" dirty="0"/>
              <a:t>: Use models constructed from past data to predict the future or to assess the impact of one variable on another. </a:t>
            </a:r>
          </a:p>
          <a:p>
            <a:endParaRPr lang="en-US" dirty="0"/>
          </a:p>
          <a:p>
            <a:r>
              <a:rPr lang="en-US" u="sng" dirty="0"/>
              <a:t>Prescriptive analytics</a:t>
            </a:r>
            <a:r>
              <a:rPr lang="en-US" dirty="0"/>
              <a:t>: The set of analytical techniques that yield a best course of             action. </a:t>
            </a:r>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z="2400" smtClean="0"/>
              <a:t>37</a:t>
            </a:fld>
            <a:endParaRPr lang="en-US"/>
          </a:p>
        </p:txBody>
      </p:sp>
    </p:spTree>
    <p:extLst>
      <p:ext uri="{BB962C8B-B14F-4D97-AF65-F5344CB8AC3E}">
        <p14:creationId xmlns:p14="http://schemas.microsoft.com/office/powerpoint/2010/main" val="2077589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a:t> data and Data Mining:</a:t>
            </a:r>
            <a:endParaRPr lang="en-US" dirty="0"/>
          </a:p>
        </p:txBody>
      </p:sp>
      <p:sp>
        <p:nvSpPr>
          <p:cNvPr id="3" name="Content Placeholder 2"/>
          <p:cNvSpPr>
            <a:spLocks noGrp="1"/>
          </p:cNvSpPr>
          <p:nvPr>
            <p:ph idx="1"/>
          </p:nvPr>
        </p:nvSpPr>
        <p:spPr/>
        <p:txBody>
          <a:bodyPr/>
          <a:lstStyle/>
          <a:p>
            <a:pPr marL="0" indent="0">
              <a:buNone/>
            </a:pPr>
            <a:r>
              <a:rPr lang="en-US" u="sng"/>
              <a:t>Big data</a:t>
            </a:r>
            <a:r>
              <a:rPr lang="en-US"/>
              <a:t>: Large and </a:t>
            </a:r>
            <a:r>
              <a:rPr lang="en-US" dirty="0"/>
              <a:t>complex</a:t>
            </a:r>
            <a:r>
              <a:rPr lang="en-US"/>
              <a:t> data set. </a:t>
            </a:r>
            <a:endParaRPr lang="en-US" dirty="0"/>
          </a:p>
          <a:p>
            <a:pPr marL="0" indent="0">
              <a:buNone/>
            </a:pPr>
            <a:endParaRPr lang="en-US" dirty="0"/>
          </a:p>
          <a:p>
            <a:pPr marL="0" indent="0">
              <a:buNone/>
            </a:pPr>
            <a:r>
              <a:rPr lang="en-US" dirty="0"/>
              <a:t>Three</a:t>
            </a:r>
            <a:r>
              <a:rPr lang="en-US"/>
              <a:t> V’s of Big data:</a:t>
            </a:r>
          </a:p>
          <a:p>
            <a:pPr>
              <a:buFont typeface="Symbol" panose="05050102010706020507" pitchFamily="18" charset="2"/>
              <a:buChar char="Þ"/>
            </a:pPr>
            <a:r>
              <a:rPr lang="en-US" dirty="0"/>
              <a:t>Volume</a:t>
            </a:r>
            <a:r>
              <a:rPr lang="en-US"/>
              <a:t> : Amount of available data</a:t>
            </a:r>
            <a:endParaRPr lang="en-US" dirty="0"/>
          </a:p>
          <a:p>
            <a:pPr>
              <a:buFont typeface="Symbol" panose="05050102010706020507" pitchFamily="18" charset="2"/>
              <a:buChar char="Þ"/>
            </a:pPr>
            <a:r>
              <a:rPr lang="en-US"/>
              <a:t>Velocity: Speed at which data is </a:t>
            </a:r>
            <a:r>
              <a:rPr lang="en-US" dirty="0"/>
              <a:t>collected</a:t>
            </a:r>
            <a:r>
              <a:rPr lang="en-US"/>
              <a:t> and processed</a:t>
            </a:r>
            <a:endParaRPr lang="en-US" dirty="0"/>
          </a:p>
          <a:p>
            <a:pPr>
              <a:buFont typeface="Symbol" panose="05050102010706020507" pitchFamily="18" charset="2"/>
              <a:buChar char="Þ"/>
            </a:pPr>
            <a:r>
              <a:rPr lang="en-US" dirty="0"/>
              <a:t>Variety</a:t>
            </a:r>
            <a:r>
              <a:rPr lang="en-US"/>
              <a:t>: Different data types</a:t>
            </a: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38</a:t>
            </a:fld>
            <a:endParaRPr lang="en-US"/>
          </a:p>
        </p:txBody>
      </p:sp>
    </p:spTree>
    <p:extLst>
      <p:ext uri="{BB962C8B-B14F-4D97-AF65-F5344CB8AC3E}">
        <p14:creationId xmlns:p14="http://schemas.microsoft.com/office/powerpoint/2010/main" val="100234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Warehousing</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Data warehousing is the process of capturing, storing, and maintaining the data.</a:t>
            </a:r>
          </a:p>
          <a:p>
            <a:r>
              <a:rPr lang="en-US" dirty="0"/>
              <a:t>Organizations obtain large amounts of data on a daily basis by means of magnetic card readers, bar code scanners, point of sale terminals, and touch screen monitors.</a:t>
            </a:r>
          </a:p>
          <a:p>
            <a:r>
              <a:rPr lang="en-US" dirty="0"/>
              <a:t>Wal-Mart captures data on 20-30 million transactions per day.</a:t>
            </a:r>
          </a:p>
          <a:p>
            <a:r>
              <a:rPr lang="fr-FR" dirty="0"/>
              <a:t>Visa processes 6,800 payment transactions per second.</a:t>
            </a:r>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39</a:t>
            </a:fld>
            <a:endParaRPr lang="en-US" dirty="0"/>
          </a:p>
        </p:txBody>
      </p:sp>
    </p:spTree>
    <p:extLst>
      <p:ext uri="{BB962C8B-B14F-4D97-AF65-F5344CB8AC3E}">
        <p14:creationId xmlns:p14="http://schemas.microsoft.com/office/powerpoint/2010/main" val="237904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Applications in Business and Economics</a:t>
            </a:r>
          </a:p>
        </p:txBody>
      </p:sp>
      <p:sp>
        <p:nvSpPr>
          <p:cNvPr id="3" name="Content Placeholder 2"/>
          <p:cNvSpPr>
            <a:spLocks noGrp="1"/>
          </p:cNvSpPr>
          <p:nvPr>
            <p:ph idx="1"/>
          </p:nvPr>
        </p:nvSpPr>
        <p:spPr/>
        <p:txBody>
          <a:bodyPr>
            <a:normAutofit lnSpcReduction="10000"/>
          </a:bodyPr>
          <a:lstStyle/>
          <a:p>
            <a:pPr marL="0" indent="0">
              <a:buNone/>
            </a:pPr>
            <a:r>
              <a:rPr lang="en-US" dirty="0"/>
              <a:t>Accounting</a:t>
            </a:r>
          </a:p>
          <a:p>
            <a:r>
              <a:rPr lang="en-US" dirty="0"/>
              <a:t>Public accounting firms use statistical sampling procedures when conducting audits for their clients.</a:t>
            </a:r>
          </a:p>
          <a:p>
            <a:pPr marL="0" indent="0">
              <a:buNone/>
            </a:pPr>
            <a:endParaRPr lang="en-US" dirty="0"/>
          </a:p>
          <a:p>
            <a:pPr marL="0" indent="0">
              <a:buNone/>
            </a:pPr>
            <a:r>
              <a:rPr lang="en-US" dirty="0"/>
              <a:t>Economics</a:t>
            </a:r>
          </a:p>
          <a:p>
            <a:r>
              <a:rPr lang="en-US" dirty="0"/>
              <a:t>Economists use statistical information in making forecasts about the future of the economy or some aspect of it.</a:t>
            </a:r>
          </a:p>
          <a:p>
            <a:endParaRPr lang="en-US" dirty="0"/>
          </a:p>
          <a:p>
            <a:pPr marL="0" indent="0">
              <a:buNone/>
            </a:pPr>
            <a:r>
              <a:rPr lang="en-US" dirty="0"/>
              <a:t>Finance</a:t>
            </a:r>
          </a:p>
          <a:p>
            <a:r>
              <a:rPr lang="en-US" dirty="0"/>
              <a:t>Financial advisors use price-earnings ratios and dividend yields to guide their investment advice.</a:t>
            </a:r>
          </a:p>
        </p:txBody>
      </p:sp>
      <p:sp>
        <p:nvSpPr>
          <p:cNvPr id="4" name="Slide Number Placeholder 3"/>
          <p:cNvSpPr>
            <a:spLocks noGrp="1"/>
          </p:cNvSpPr>
          <p:nvPr>
            <p:ph type="sldNum" sz="quarter" idx="12"/>
          </p:nvPr>
        </p:nvSpPr>
        <p:spPr/>
        <p:txBody>
          <a:bodyPr/>
          <a:lstStyle/>
          <a:p>
            <a:fld id="{949EBC64-41CB-41B8-B6DF-9B1367312BD4}" type="slidenum">
              <a:rPr lang="en-US" smtClean="0"/>
              <a:t>4</a:t>
            </a:fld>
            <a:endParaRPr lang="en-US"/>
          </a:p>
        </p:txBody>
      </p:sp>
    </p:spTree>
    <p:extLst>
      <p:ext uri="{BB962C8B-B14F-4D97-AF65-F5344CB8AC3E}">
        <p14:creationId xmlns:p14="http://schemas.microsoft.com/office/powerpoint/2010/main" val="84072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a:t>
            </a:r>
          </a:p>
        </p:txBody>
      </p:sp>
      <p:sp>
        <p:nvSpPr>
          <p:cNvPr id="3" name="Content Placeholder 2"/>
          <p:cNvSpPr>
            <a:spLocks noGrp="1"/>
          </p:cNvSpPr>
          <p:nvPr>
            <p:ph idx="1"/>
          </p:nvPr>
        </p:nvSpPr>
        <p:spPr/>
        <p:txBody>
          <a:bodyPr/>
          <a:lstStyle/>
          <a:p>
            <a:r>
              <a:rPr lang="en-US"/>
              <a:t>Methods for </a:t>
            </a:r>
            <a:r>
              <a:rPr lang="en-US" dirty="0"/>
              <a:t>developing</a:t>
            </a:r>
            <a:r>
              <a:rPr lang="en-US"/>
              <a:t> useful decision-making information from large databases. </a:t>
            </a:r>
            <a:endParaRPr lang="en-US" dirty="0"/>
          </a:p>
          <a:p>
            <a:r>
              <a:rPr lang="en-US" dirty="0"/>
              <a:t>Using a combination of procedures from statistics, mathematics, and computer science, analysts “</a:t>
            </a:r>
            <a:r>
              <a:rPr lang="en-US" u="sng" dirty="0"/>
              <a:t>mine the data</a:t>
            </a:r>
            <a:r>
              <a:rPr lang="en-US" dirty="0"/>
              <a:t>” to convert it into useful information.</a:t>
            </a:r>
          </a:p>
          <a:p>
            <a:r>
              <a:rPr lang="en-US" dirty="0"/>
              <a:t>The most effective data mining systems use automated procedures to discover relationships in the data and predict </a:t>
            </a:r>
            <a:r>
              <a:rPr lang="en-US"/>
              <a:t>future outcomes </a:t>
            </a:r>
            <a:r>
              <a:rPr lang="en-US" dirty="0"/>
              <a:t>prompted </a:t>
            </a:r>
            <a:r>
              <a:rPr lang="en-US"/>
              <a:t>by general and even vague </a:t>
            </a:r>
            <a:r>
              <a:rPr lang="en-US" dirty="0"/>
              <a:t>queries by the user.</a:t>
            </a:r>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40</a:t>
            </a:fld>
            <a:endParaRPr lang="en-US"/>
          </a:p>
        </p:txBody>
      </p:sp>
    </p:spTree>
    <p:extLst>
      <p:ext uri="{BB962C8B-B14F-4D97-AF65-F5344CB8AC3E}">
        <p14:creationId xmlns:p14="http://schemas.microsoft.com/office/powerpoint/2010/main" val="1572505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Applications</a:t>
            </a:r>
          </a:p>
        </p:txBody>
      </p:sp>
      <p:sp>
        <p:nvSpPr>
          <p:cNvPr id="3" name="Content Placeholder 2"/>
          <p:cNvSpPr>
            <a:spLocks noGrp="1"/>
          </p:cNvSpPr>
          <p:nvPr>
            <p:ph idx="1"/>
          </p:nvPr>
        </p:nvSpPr>
        <p:spPr/>
        <p:txBody>
          <a:bodyPr/>
          <a:lstStyle/>
          <a:p>
            <a:r>
              <a:rPr lang="en-US" dirty="0"/>
              <a:t>The major applications of data mining have been made by companies with a strong consumer focus such as retail, financial, and communication firms.</a:t>
            </a:r>
          </a:p>
          <a:p>
            <a:r>
              <a:rPr lang="en-US" dirty="0"/>
              <a:t>Data mining is used to identify related products that customers who have already purchased a specific product are also likely to purchase (and then pop-ups are used to draw attention to those related products).</a:t>
            </a:r>
          </a:p>
          <a:p>
            <a:r>
              <a:rPr lang="en-US"/>
              <a:t>Data mining is </a:t>
            </a:r>
            <a:r>
              <a:rPr lang="en-US" dirty="0"/>
              <a:t>also</a:t>
            </a:r>
            <a:r>
              <a:rPr lang="en-US"/>
              <a:t> used </a:t>
            </a:r>
            <a:r>
              <a:rPr lang="en-US" dirty="0"/>
              <a:t>to identify customers who should receive special discount offers based on their past purchasing volumes.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41</a:t>
            </a:fld>
            <a:endParaRPr lang="en-US"/>
          </a:p>
        </p:txBody>
      </p:sp>
    </p:spTree>
    <p:extLst>
      <p:ext uri="{BB962C8B-B14F-4D97-AF65-F5344CB8AC3E}">
        <p14:creationId xmlns:p14="http://schemas.microsoft.com/office/powerpoint/2010/main" val="308124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Requirements</a:t>
            </a:r>
          </a:p>
        </p:txBody>
      </p:sp>
      <p:sp>
        <p:nvSpPr>
          <p:cNvPr id="3" name="Content Placeholder 2"/>
          <p:cNvSpPr>
            <a:spLocks noGrp="1"/>
          </p:cNvSpPr>
          <p:nvPr>
            <p:ph idx="1"/>
          </p:nvPr>
        </p:nvSpPr>
        <p:spPr/>
        <p:txBody>
          <a:bodyPr/>
          <a:lstStyle/>
          <a:p>
            <a:r>
              <a:rPr lang="en-US" dirty="0"/>
              <a:t>Statistical methodology such as multiple regression, logistic regression, and correlation are heavily used.</a:t>
            </a:r>
          </a:p>
          <a:p>
            <a:r>
              <a:rPr lang="en-US" dirty="0"/>
              <a:t>Also needed are computer science technologies involving artificial intelligence and machine learning.</a:t>
            </a:r>
          </a:p>
          <a:p>
            <a:r>
              <a:rPr lang="en-US" dirty="0"/>
              <a:t>A significant investment in time and money is required as well.</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42</a:t>
            </a:fld>
            <a:endParaRPr lang="en-US"/>
          </a:p>
        </p:txBody>
      </p:sp>
    </p:spTree>
    <p:extLst>
      <p:ext uri="{BB962C8B-B14F-4D97-AF65-F5344CB8AC3E}">
        <p14:creationId xmlns:p14="http://schemas.microsoft.com/office/powerpoint/2010/main" val="2022476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Ethical Guidelines for Statistical Practice</a:t>
            </a:r>
          </a:p>
        </p:txBody>
      </p:sp>
      <p:sp>
        <p:nvSpPr>
          <p:cNvPr id="3" name="Content Placeholder 2"/>
          <p:cNvSpPr>
            <a:spLocks noGrp="1"/>
          </p:cNvSpPr>
          <p:nvPr>
            <p:ph idx="1"/>
          </p:nvPr>
        </p:nvSpPr>
        <p:spPr/>
        <p:txBody>
          <a:bodyPr/>
          <a:lstStyle/>
          <a:p>
            <a:r>
              <a:rPr lang="en-US" dirty="0"/>
              <a:t>In a statistical study, unethical behavior can take a variety of forms including:</a:t>
            </a:r>
          </a:p>
          <a:p>
            <a:pPr lvl="1"/>
            <a:r>
              <a:rPr lang="en-US" dirty="0"/>
              <a:t>Improper sampling</a:t>
            </a:r>
          </a:p>
          <a:p>
            <a:pPr lvl="1"/>
            <a:r>
              <a:rPr lang="en-US" dirty="0"/>
              <a:t>Inappropriate analysis of the data</a:t>
            </a:r>
          </a:p>
          <a:p>
            <a:pPr lvl="1"/>
            <a:r>
              <a:rPr lang="en-US" dirty="0"/>
              <a:t>Development of misleading graphs</a:t>
            </a:r>
          </a:p>
          <a:p>
            <a:pPr lvl="1"/>
            <a:r>
              <a:rPr lang="en-US" dirty="0"/>
              <a:t>Use of inappropriate summary statistics</a:t>
            </a:r>
          </a:p>
          <a:p>
            <a:pPr lvl="1"/>
            <a:r>
              <a:rPr lang="en-US" dirty="0"/>
              <a:t>Biased interpretation of the statistical results</a:t>
            </a:r>
          </a:p>
          <a:p>
            <a:r>
              <a:rPr lang="en-US"/>
              <a:t>One should </a:t>
            </a:r>
            <a:r>
              <a:rPr lang="en-US" dirty="0"/>
              <a:t>strive to be fair, thorough, objective, and neutral as you collect, analyze, and present data.</a:t>
            </a:r>
          </a:p>
          <a:p>
            <a:r>
              <a:rPr lang="en-US" dirty="0"/>
              <a:t>As a consumer of statistics</a:t>
            </a:r>
            <a:r>
              <a:rPr lang="en-US"/>
              <a:t>, one should </a:t>
            </a:r>
            <a:r>
              <a:rPr lang="en-US" dirty="0"/>
              <a:t>also be aware of the possibility of unethical behavior by others.</a:t>
            </a:r>
          </a:p>
          <a:p>
            <a:endParaRPr lang="en-US" dirty="0"/>
          </a:p>
          <a:p>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43</a:t>
            </a:fld>
            <a:endParaRPr lang="en-US"/>
          </a:p>
        </p:txBody>
      </p:sp>
    </p:spTree>
    <p:extLst>
      <p:ext uri="{BB962C8B-B14F-4D97-AF65-F5344CB8AC3E}">
        <p14:creationId xmlns:p14="http://schemas.microsoft.com/office/powerpoint/2010/main" val="3135966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37DB-2968-485F-B340-E874BA1047B7}"/>
              </a:ext>
            </a:extLst>
          </p:cNvPr>
          <p:cNvSpPr>
            <a:spLocks noGrp="1"/>
          </p:cNvSpPr>
          <p:nvPr>
            <p:ph type="title"/>
          </p:nvPr>
        </p:nvSpPr>
        <p:spPr/>
        <p:txBody>
          <a:bodyPr/>
          <a:lstStyle/>
          <a:p>
            <a:r>
              <a:rPr lang="en-US" dirty="0"/>
              <a:t>Ethical Guidelines for Statistical Practice</a:t>
            </a:r>
            <a:endParaRPr lang="en-IN" dirty="0"/>
          </a:p>
        </p:txBody>
      </p:sp>
      <p:sp>
        <p:nvSpPr>
          <p:cNvPr id="4" name="Slide Number Placeholder 3">
            <a:extLst>
              <a:ext uri="{FF2B5EF4-FFF2-40B4-BE49-F238E27FC236}">
                <a16:creationId xmlns:a16="http://schemas.microsoft.com/office/drawing/2014/main" id="{1922D938-3BA7-472B-8BF6-CE5BD3DD2BFA}"/>
              </a:ext>
            </a:extLst>
          </p:cNvPr>
          <p:cNvSpPr>
            <a:spLocks noGrp="1"/>
          </p:cNvSpPr>
          <p:nvPr>
            <p:ph type="sldNum" sz="quarter" idx="12"/>
          </p:nvPr>
        </p:nvSpPr>
        <p:spPr/>
        <p:txBody>
          <a:bodyPr/>
          <a:lstStyle/>
          <a:p>
            <a:fld id="{949EBC64-41CB-41B8-B6DF-9B1367312BD4}" type="slidenum">
              <a:rPr lang="en-US" smtClean="0"/>
              <a:t>44</a:t>
            </a:fld>
            <a:endParaRPr lang="en-US"/>
          </a:p>
        </p:txBody>
      </p:sp>
      <p:pic>
        <p:nvPicPr>
          <p:cNvPr id="6" name="Picture 5">
            <a:extLst>
              <a:ext uri="{FF2B5EF4-FFF2-40B4-BE49-F238E27FC236}">
                <a16:creationId xmlns:a16="http://schemas.microsoft.com/office/drawing/2014/main" id="{79471385-FACC-4D9B-BCC1-B36B07F431F7}"/>
              </a:ext>
            </a:extLst>
          </p:cNvPr>
          <p:cNvPicPr>
            <a:picLocks noChangeAspect="1"/>
          </p:cNvPicPr>
          <p:nvPr/>
        </p:nvPicPr>
        <p:blipFill>
          <a:blip r:embed="rId2"/>
          <a:stretch>
            <a:fillRect/>
          </a:stretch>
        </p:blipFill>
        <p:spPr>
          <a:xfrm>
            <a:off x="609600" y="1640762"/>
            <a:ext cx="5338916" cy="3762759"/>
          </a:xfrm>
          <a:prstGeom prst="rect">
            <a:avLst/>
          </a:prstGeom>
        </p:spPr>
      </p:pic>
      <p:pic>
        <p:nvPicPr>
          <p:cNvPr id="1026" name="Picture 2" descr="usa-today-2">
            <a:extLst>
              <a:ext uri="{FF2B5EF4-FFF2-40B4-BE49-F238E27FC236}">
                <a16:creationId xmlns:a16="http://schemas.microsoft.com/office/drawing/2014/main" id="{C73F7268-6247-4D3C-92FF-6A5B6591C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882" y="1483445"/>
            <a:ext cx="4490885" cy="465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537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Chapter 1</a:t>
            </a:r>
          </a:p>
        </p:txBody>
      </p:sp>
      <p:sp>
        <p:nvSpPr>
          <p:cNvPr id="4" name="Slide Number Placeholder 3"/>
          <p:cNvSpPr>
            <a:spLocks noGrp="1"/>
          </p:cNvSpPr>
          <p:nvPr>
            <p:ph type="sldNum" sz="quarter" idx="12"/>
          </p:nvPr>
        </p:nvSpPr>
        <p:spPr/>
        <p:txBody>
          <a:bodyPr/>
          <a:lstStyle/>
          <a:p>
            <a:fld id="{949EBC64-41CB-41B8-B6DF-9B1367312BD4}" type="slidenum">
              <a:rPr lang="en-US" smtClean="0"/>
              <a:t>45</a:t>
            </a:fld>
            <a:endParaRPr lang="en-US"/>
          </a:p>
        </p:txBody>
      </p:sp>
      <p:sp>
        <p:nvSpPr>
          <p:cNvPr id="6" name="AutoShape 7"/>
          <p:cNvSpPr>
            <a:spLocks noChangeArrowheads="1"/>
          </p:cNvSpPr>
          <p:nvPr/>
        </p:nvSpPr>
        <p:spPr bwMode="auto">
          <a:xfrm>
            <a:off x="5144611" y="3173180"/>
            <a:ext cx="1557338" cy="1611313"/>
          </a:xfrm>
          <a:prstGeom prst="roundRect">
            <a:avLst>
              <a:gd name="adj" fmla="val 12065"/>
            </a:avLst>
          </a:prstGeom>
          <a:noFill/>
          <a:ln w="50800">
            <a:solidFill>
              <a:srgbClr val="000000"/>
            </a:solidFill>
            <a:round/>
            <a:headEnd/>
            <a:tailEnd/>
          </a:ln>
          <a:effectLst>
            <a:outerShdw dist="35921" dir="2700000" algn="ctr" rotWithShape="0">
              <a:srgbClr val="000000"/>
            </a:outerShdw>
          </a:effectLst>
        </p:spPr>
        <p:txBody>
          <a:bodyPr wrap="none" anchor="ctr"/>
          <a:lstStyle/>
          <a:p>
            <a:pPr>
              <a:defRPr/>
            </a:pPr>
            <a:endParaRPr lang="en-US" dirty="0"/>
          </a:p>
        </p:txBody>
      </p:sp>
      <p:sp>
        <p:nvSpPr>
          <p:cNvPr id="5" name="Freeform 8"/>
          <p:cNvSpPr>
            <a:spLocks/>
          </p:cNvSpPr>
          <p:nvPr/>
        </p:nvSpPr>
        <p:spPr bwMode="auto">
          <a:xfrm>
            <a:off x="5366226" y="2073507"/>
            <a:ext cx="1681163" cy="2670175"/>
          </a:xfrm>
          <a:custGeom>
            <a:avLst/>
            <a:gdLst/>
            <a:ahLst/>
            <a:cxnLst>
              <a:cxn ang="0">
                <a:pos x="119" y="784"/>
              </a:cxn>
              <a:cxn ang="0">
                <a:pos x="0" y="1239"/>
              </a:cxn>
              <a:cxn ang="0">
                <a:pos x="409" y="1681"/>
              </a:cxn>
              <a:cxn ang="0">
                <a:pos x="1058" y="196"/>
              </a:cxn>
              <a:cxn ang="0">
                <a:pos x="1058" y="0"/>
              </a:cxn>
              <a:cxn ang="0">
                <a:pos x="334" y="1252"/>
              </a:cxn>
              <a:cxn ang="0">
                <a:pos x="119" y="784"/>
              </a:cxn>
            </a:cxnLst>
            <a:rect l="0" t="0" r="r" b="b"/>
            <a:pathLst>
              <a:path w="1059" h="1682">
                <a:moveTo>
                  <a:pt x="119" y="784"/>
                </a:moveTo>
                <a:lnTo>
                  <a:pt x="0" y="1239"/>
                </a:lnTo>
                <a:lnTo>
                  <a:pt x="409" y="1681"/>
                </a:lnTo>
                <a:lnTo>
                  <a:pt x="1058" y="196"/>
                </a:lnTo>
                <a:lnTo>
                  <a:pt x="1058" y="0"/>
                </a:lnTo>
                <a:lnTo>
                  <a:pt x="334" y="1252"/>
                </a:lnTo>
                <a:lnTo>
                  <a:pt x="119" y="784"/>
                </a:lnTo>
              </a:path>
            </a:pathLst>
          </a:custGeom>
          <a:solidFill>
            <a:srgbClr val="CC2A1E"/>
          </a:solidFill>
          <a:ln w="12700" cap="rnd"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endParaRPr lang="en-US" dirty="0">
              <a:solidFill>
                <a:srgbClr val="B43D18"/>
              </a:solidFill>
            </a:endParaRPr>
          </a:p>
        </p:txBody>
      </p:sp>
    </p:spTree>
    <p:extLst>
      <p:ext uri="{BB962C8B-B14F-4D97-AF65-F5344CB8AC3E}">
        <p14:creationId xmlns:p14="http://schemas.microsoft.com/office/powerpoint/2010/main" val="368703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Applications in Business and Economics</a:t>
            </a:r>
          </a:p>
        </p:txBody>
      </p:sp>
      <p:sp>
        <p:nvSpPr>
          <p:cNvPr id="3" name="Content Placeholder 2"/>
          <p:cNvSpPr>
            <a:spLocks noGrp="1"/>
          </p:cNvSpPr>
          <p:nvPr>
            <p:ph idx="1"/>
          </p:nvPr>
        </p:nvSpPr>
        <p:spPr/>
        <p:txBody>
          <a:bodyPr>
            <a:normAutofit lnSpcReduction="10000"/>
          </a:bodyPr>
          <a:lstStyle/>
          <a:p>
            <a:pPr marL="0" indent="0">
              <a:buNone/>
            </a:pPr>
            <a:r>
              <a:rPr lang="en-US" dirty="0"/>
              <a:t>Marketing</a:t>
            </a:r>
          </a:p>
          <a:p>
            <a:r>
              <a:rPr lang="en-US" dirty="0"/>
              <a:t>Electronic point-of-sale scanners at retail checkout counters are used to collect data for a variety of marketing research applications.</a:t>
            </a:r>
          </a:p>
          <a:p>
            <a:pPr marL="0" indent="0">
              <a:buNone/>
            </a:pPr>
            <a:endParaRPr lang="en-US" dirty="0"/>
          </a:p>
          <a:p>
            <a:pPr marL="0" indent="0">
              <a:buNone/>
            </a:pPr>
            <a:r>
              <a:rPr lang="en-US" dirty="0"/>
              <a:t>Production</a:t>
            </a:r>
          </a:p>
          <a:p>
            <a:r>
              <a:rPr lang="en-US" dirty="0"/>
              <a:t>A variety of statistical quality control charts are used to monitor the output of a production process.</a:t>
            </a:r>
          </a:p>
          <a:p>
            <a:pPr marL="0" indent="0">
              <a:buNone/>
            </a:pPr>
            <a:endParaRPr lang="en-US" dirty="0"/>
          </a:p>
          <a:p>
            <a:pPr marL="0" indent="0">
              <a:buNone/>
            </a:pPr>
            <a:r>
              <a:rPr lang="en-US" dirty="0"/>
              <a:t>Information Systems</a:t>
            </a:r>
          </a:p>
          <a:p>
            <a:r>
              <a:rPr lang="en-US" dirty="0"/>
              <a:t>A variety of statistical information helps administrators assess the performance of computer networks.</a:t>
            </a:r>
          </a:p>
        </p:txBody>
      </p:sp>
      <p:sp>
        <p:nvSpPr>
          <p:cNvPr id="4" name="Slide Number Placeholder 3"/>
          <p:cNvSpPr>
            <a:spLocks noGrp="1"/>
          </p:cNvSpPr>
          <p:nvPr>
            <p:ph type="sldNum" sz="quarter" idx="12"/>
          </p:nvPr>
        </p:nvSpPr>
        <p:spPr/>
        <p:txBody>
          <a:bodyPr/>
          <a:lstStyle/>
          <a:p>
            <a:fld id="{949EBC64-41CB-41B8-B6DF-9B1367312BD4}" type="slidenum">
              <a:rPr lang="en-US" smtClean="0"/>
              <a:t>5</a:t>
            </a:fld>
            <a:endParaRPr lang="en-US"/>
          </a:p>
        </p:txBody>
      </p:sp>
    </p:spTree>
    <p:extLst>
      <p:ext uri="{BB962C8B-B14F-4D97-AF65-F5344CB8AC3E}">
        <p14:creationId xmlns:p14="http://schemas.microsoft.com/office/powerpoint/2010/main" val="340525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p:txBody>
          <a:bodyPr>
            <a:normAutofit/>
          </a:bodyPr>
          <a:lstStyle/>
          <a:p>
            <a:pPr algn="just"/>
            <a:r>
              <a:rPr lang="en-US" dirty="0"/>
              <a:t>Most of the statistical information in newspapers, magazines, company reports, and other publications consists of data that are summarized and presented in a form that is easy to understand.</a:t>
            </a:r>
          </a:p>
          <a:p>
            <a:pPr algn="just"/>
            <a:r>
              <a:rPr lang="en-US" dirty="0"/>
              <a:t>Such summaries of data, which may be tabular, graphical, or numerical, are referred to as </a:t>
            </a:r>
            <a:r>
              <a:rPr lang="en-US" u="sng" dirty="0"/>
              <a:t>descriptive statistics</a:t>
            </a:r>
            <a:r>
              <a:rPr lang="en-US" dirty="0"/>
              <a:t>.</a:t>
            </a:r>
          </a:p>
          <a:p>
            <a:pPr algn="just"/>
            <a:endParaRPr lang="en-US" dirty="0"/>
          </a:p>
          <a:p>
            <a:pPr marL="0" indent="0" algn="just">
              <a:buNone/>
            </a:pPr>
            <a:r>
              <a:rPr lang="en-US" dirty="0"/>
              <a:t>Example</a:t>
            </a:r>
          </a:p>
          <a:p>
            <a:pPr marL="0" indent="0" algn="just">
              <a:buNone/>
            </a:pPr>
            <a:r>
              <a:rPr lang="en-US" dirty="0"/>
              <a:t>The manager of Hudson Auto would like to have a better understanding of the cost of parts used in the engine tune-ups performed in her shop.  She examines 50 customer invoices for tune-ups.  The costs of parts, rounded to the nearest dollar, are listed on the next slide.</a:t>
            </a:r>
          </a:p>
          <a:p>
            <a:pPr algn="just"/>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6</a:t>
            </a:fld>
            <a:endParaRPr lang="en-US"/>
          </a:p>
        </p:txBody>
      </p:sp>
    </p:spTree>
    <p:extLst>
      <p:ext uri="{BB962C8B-B14F-4D97-AF65-F5344CB8AC3E}">
        <p14:creationId xmlns:p14="http://schemas.microsoft.com/office/powerpoint/2010/main" val="38767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0"/>
            <a:ext cx="10515600" cy="727075"/>
          </a:xfrm>
        </p:spPr>
        <p:txBody>
          <a:bodyPr>
            <a:normAutofit/>
          </a:bodyPr>
          <a:lstStyle/>
          <a:p>
            <a:r>
              <a:rPr lang="en-US" dirty="0"/>
              <a:t>Example:  Hudson Auto Repair</a:t>
            </a:r>
          </a:p>
        </p:txBody>
      </p:sp>
      <p:sp>
        <p:nvSpPr>
          <p:cNvPr id="4" name="Slide Number Placeholder 3"/>
          <p:cNvSpPr>
            <a:spLocks noGrp="1"/>
          </p:cNvSpPr>
          <p:nvPr>
            <p:ph type="sldNum" sz="quarter" idx="12"/>
          </p:nvPr>
        </p:nvSpPr>
        <p:spPr/>
        <p:txBody>
          <a:bodyPr/>
          <a:lstStyle/>
          <a:p>
            <a:fld id="{949EBC64-41CB-41B8-B6DF-9B1367312BD4}" type="slidenum">
              <a:rPr lang="en-US" smtClean="0"/>
              <a:t>7</a:t>
            </a:fld>
            <a:endParaRPr lang="en-US"/>
          </a:p>
        </p:txBody>
      </p:sp>
      <p:sp>
        <p:nvSpPr>
          <p:cNvPr id="6" name="Content Placeholder 5"/>
          <p:cNvSpPr>
            <a:spLocks noGrp="1"/>
          </p:cNvSpPr>
          <p:nvPr>
            <p:ph idx="1"/>
          </p:nvPr>
        </p:nvSpPr>
        <p:spPr>
          <a:xfrm>
            <a:off x="838200" y="1463040"/>
            <a:ext cx="10515600" cy="4572000"/>
          </a:xfrm>
        </p:spPr>
        <p:txBody>
          <a:bodyPr/>
          <a:lstStyle/>
          <a:p>
            <a:pPr marL="0" indent="0">
              <a:buNone/>
            </a:pPr>
            <a:r>
              <a:rPr lang="en-US" dirty="0"/>
              <a:t>Sample of Parts Cost ($) for 50 Tune-ups</a:t>
            </a:r>
          </a:p>
        </p:txBody>
      </p:sp>
      <p:graphicFrame>
        <p:nvGraphicFramePr>
          <p:cNvPr id="7" name="Content Placeholder 4"/>
          <p:cNvGraphicFramePr>
            <a:graphicFrameLocks/>
          </p:cNvGraphicFramePr>
          <p:nvPr/>
        </p:nvGraphicFramePr>
        <p:xfrm>
          <a:off x="838200" y="2099779"/>
          <a:ext cx="10515600" cy="3200400"/>
        </p:xfrm>
        <a:graphic>
          <a:graphicData uri="http://schemas.openxmlformats.org/drawingml/2006/table">
            <a:tbl>
              <a:tblPr bandRow="1">
                <a:tableStyleId>{073A0DAA-6AF3-43AB-8588-CEC1D06C72B9}</a:tableStyleId>
              </a:tblPr>
              <a:tblGrid>
                <a:gridCol w="1051560">
                  <a:extLst>
                    <a:ext uri="{9D8B030D-6E8A-4147-A177-3AD203B41FA5}">
                      <a16:colId xmlns:a16="http://schemas.microsoft.com/office/drawing/2014/main" val="20000"/>
                    </a:ext>
                  </a:extLst>
                </a:gridCol>
                <a:gridCol w="105156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1051560">
                  <a:extLst>
                    <a:ext uri="{9D8B030D-6E8A-4147-A177-3AD203B41FA5}">
                      <a16:colId xmlns:a16="http://schemas.microsoft.com/office/drawing/2014/main" val="20004"/>
                    </a:ext>
                  </a:extLst>
                </a:gridCol>
                <a:gridCol w="1051560">
                  <a:extLst>
                    <a:ext uri="{9D8B030D-6E8A-4147-A177-3AD203B41FA5}">
                      <a16:colId xmlns:a16="http://schemas.microsoft.com/office/drawing/2014/main" val="20005"/>
                    </a:ext>
                  </a:extLst>
                </a:gridCol>
                <a:gridCol w="1051560">
                  <a:extLst>
                    <a:ext uri="{9D8B030D-6E8A-4147-A177-3AD203B41FA5}">
                      <a16:colId xmlns:a16="http://schemas.microsoft.com/office/drawing/2014/main" val="20006"/>
                    </a:ext>
                  </a:extLst>
                </a:gridCol>
                <a:gridCol w="1051560">
                  <a:extLst>
                    <a:ext uri="{9D8B030D-6E8A-4147-A177-3AD203B41FA5}">
                      <a16:colId xmlns:a16="http://schemas.microsoft.com/office/drawing/2014/main" val="20007"/>
                    </a:ext>
                  </a:extLst>
                </a:gridCol>
                <a:gridCol w="1051560">
                  <a:extLst>
                    <a:ext uri="{9D8B030D-6E8A-4147-A177-3AD203B41FA5}">
                      <a16:colId xmlns:a16="http://schemas.microsoft.com/office/drawing/2014/main" val="20008"/>
                    </a:ext>
                  </a:extLst>
                </a:gridCol>
                <a:gridCol w="1051560">
                  <a:extLst>
                    <a:ext uri="{9D8B030D-6E8A-4147-A177-3AD203B41FA5}">
                      <a16:colId xmlns:a16="http://schemas.microsoft.com/office/drawing/2014/main" val="20009"/>
                    </a:ext>
                  </a:extLst>
                </a:gridCol>
              </a:tblGrid>
              <a:tr h="640080">
                <a:tc>
                  <a:txBody>
                    <a:bodyPr/>
                    <a:lstStyle/>
                    <a:p>
                      <a:pPr algn="ctr"/>
                      <a:r>
                        <a:rPr lang="en-US" sz="2200" dirty="0"/>
                        <a:t>91</a:t>
                      </a:r>
                    </a:p>
                  </a:txBody>
                  <a:tcPr marL="150223" marR="150223" anchor="ctr"/>
                </a:tc>
                <a:tc>
                  <a:txBody>
                    <a:bodyPr/>
                    <a:lstStyle/>
                    <a:p>
                      <a:pPr algn="ctr"/>
                      <a:r>
                        <a:rPr lang="en-US" sz="2200" dirty="0"/>
                        <a:t>78</a:t>
                      </a:r>
                    </a:p>
                  </a:txBody>
                  <a:tcPr marL="150223" marR="150223" anchor="ctr"/>
                </a:tc>
                <a:tc>
                  <a:txBody>
                    <a:bodyPr/>
                    <a:lstStyle/>
                    <a:p>
                      <a:pPr algn="ctr"/>
                      <a:r>
                        <a:rPr lang="en-US" sz="2200" dirty="0"/>
                        <a:t>93</a:t>
                      </a:r>
                    </a:p>
                  </a:txBody>
                  <a:tcPr marL="150223" marR="150223" anchor="ctr"/>
                </a:tc>
                <a:tc>
                  <a:txBody>
                    <a:bodyPr/>
                    <a:lstStyle/>
                    <a:p>
                      <a:pPr algn="ctr"/>
                      <a:r>
                        <a:rPr lang="en-US" sz="2200" dirty="0"/>
                        <a:t>57</a:t>
                      </a:r>
                    </a:p>
                  </a:txBody>
                  <a:tcPr marL="150223" marR="150223" anchor="ctr"/>
                </a:tc>
                <a:tc>
                  <a:txBody>
                    <a:bodyPr/>
                    <a:lstStyle/>
                    <a:p>
                      <a:pPr algn="ctr"/>
                      <a:r>
                        <a:rPr lang="en-US" sz="2200" dirty="0"/>
                        <a:t>75</a:t>
                      </a:r>
                    </a:p>
                  </a:txBody>
                  <a:tcPr marL="150223" marR="150223" anchor="ctr"/>
                </a:tc>
                <a:tc>
                  <a:txBody>
                    <a:bodyPr/>
                    <a:lstStyle/>
                    <a:p>
                      <a:pPr algn="ctr"/>
                      <a:r>
                        <a:rPr lang="en-US" sz="2200" dirty="0"/>
                        <a:t>52</a:t>
                      </a:r>
                    </a:p>
                  </a:txBody>
                  <a:tcPr marL="150223" marR="150223" anchor="ctr"/>
                </a:tc>
                <a:tc>
                  <a:txBody>
                    <a:bodyPr/>
                    <a:lstStyle/>
                    <a:p>
                      <a:pPr algn="ctr"/>
                      <a:r>
                        <a:rPr lang="en-US" sz="2200" dirty="0"/>
                        <a:t>99</a:t>
                      </a:r>
                    </a:p>
                  </a:txBody>
                  <a:tcPr marL="150223" marR="150223" anchor="ctr"/>
                </a:tc>
                <a:tc>
                  <a:txBody>
                    <a:bodyPr/>
                    <a:lstStyle/>
                    <a:p>
                      <a:pPr algn="ctr"/>
                      <a:r>
                        <a:rPr lang="en-US" sz="2200" dirty="0"/>
                        <a:t>80</a:t>
                      </a:r>
                    </a:p>
                  </a:txBody>
                  <a:tcPr marL="150223" marR="150223" anchor="ctr"/>
                </a:tc>
                <a:tc>
                  <a:txBody>
                    <a:bodyPr/>
                    <a:lstStyle/>
                    <a:p>
                      <a:pPr algn="ctr"/>
                      <a:r>
                        <a:rPr lang="en-US" sz="2200" dirty="0"/>
                        <a:t>97</a:t>
                      </a:r>
                    </a:p>
                  </a:txBody>
                  <a:tcPr marL="150223" marR="150223" anchor="ctr"/>
                </a:tc>
                <a:tc>
                  <a:txBody>
                    <a:bodyPr/>
                    <a:lstStyle/>
                    <a:p>
                      <a:pPr algn="ctr"/>
                      <a:r>
                        <a:rPr lang="en-US" sz="2200" dirty="0"/>
                        <a:t>62</a:t>
                      </a:r>
                    </a:p>
                  </a:txBody>
                  <a:tcPr marL="150223" marR="150223" anchor="ctr"/>
                </a:tc>
                <a:extLst>
                  <a:ext uri="{0D108BD9-81ED-4DB2-BD59-A6C34878D82A}">
                    <a16:rowId xmlns:a16="http://schemas.microsoft.com/office/drawing/2014/main" val="10000"/>
                  </a:ext>
                </a:extLst>
              </a:tr>
              <a:tr h="640080">
                <a:tc>
                  <a:txBody>
                    <a:bodyPr/>
                    <a:lstStyle/>
                    <a:p>
                      <a:pPr algn="ctr"/>
                      <a:r>
                        <a:rPr lang="en-US" sz="2200" dirty="0"/>
                        <a:t>71</a:t>
                      </a:r>
                    </a:p>
                  </a:txBody>
                  <a:tcPr marL="150223" marR="150223" anchor="ctr"/>
                </a:tc>
                <a:tc>
                  <a:txBody>
                    <a:bodyPr/>
                    <a:lstStyle/>
                    <a:p>
                      <a:pPr algn="ctr"/>
                      <a:r>
                        <a:rPr lang="en-US" sz="2200" dirty="0"/>
                        <a:t>69</a:t>
                      </a:r>
                    </a:p>
                  </a:txBody>
                  <a:tcPr marL="150223" marR="150223" anchor="ctr"/>
                </a:tc>
                <a:tc>
                  <a:txBody>
                    <a:bodyPr/>
                    <a:lstStyle/>
                    <a:p>
                      <a:pPr algn="ctr"/>
                      <a:r>
                        <a:rPr lang="en-US" sz="2200" dirty="0"/>
                        <a:t>72</a:t>
                      </a:r>
                    </a:p>
                  </a:txBody>
                  <a:tcPr marL="150223" marR="150223" anchor="ctr"/>
                </a:tc>
                <a:tc>
                  <a:txBody>
                    <a:bodyPr/>
                    <a:lstStyle/>
                    <a:p>
                      <a:pPr algn="ctr"/>
                      <a:r>
                        <a:rPr lang="en-US" sz="2200" dirty="0"/>
                        <a:t>89</a:t>
                      </a:r>
                    </a:p>
                  </a:txBody>
                  <a:tcPr marL="150223" marR="150223" anchor="ctr"/>
                </a:tc>
                <a:tc>
                  <a:txBody>
                    <a:bodyPr/>
                    <a:lstStyle/>
                    <a:p>
                      <a:pPr algn="ctr"/>
                      <a:r>
                        <a:rPr lang="en-US" sz="2200" dirty="0"/>
                        <a:t>66</a:t>
                      </a:r>
                    </a:p>
                  </a:txBody>
                  <a:tcPr marL="150223" marR="150223" anchor="ctr"/>
                </a:tc>
                <a:tc>
                  <a:txBody>
                    <a:bodyPr/>
                    <a:lstStyle/>
                    <a:p>
                      <a:pPr algn="ctr"/>
                      <a:r>
                        <a:rPr lang="en-US" sz="2200" dirty="0"/>
                        <a:t>75</a:t>
                      </a:r>
                    </a:p>
                  </a:txBody>
                  <a:tcPr marL="150223" marR="150223" anchor="ctr"/>
                </a:tc>
                <a:tc>
                  <a:txBody>
                    <a:bodyPr/>
                    <a:lstStyle/>
                    <a:p>
                      <a:pPr algn="ctr"/>
                      <a:r>
                        <a:rPr lang="en-US" sz="2200" dirty="0"/>
                        <a:t>79</a:t>
                      </a:r>
                    </a:p>
                  </a:txBody>
                  <a:tcPr marL="150223" marR="150223" anchor="ctr"/>
                </a:tc>
                <a:tc>
                  <a:txBody>
                    <a:bodyPr/>
                    <a:lstStyle/>
                    <a:p>
                      <a:pPr algn="ctr"/>
                      <a:r>
                        <a:rPr lang="en-US" sz="2200" dirty="0"/>
                        <a:t>75</a:t>
                      </a:r>
                    </a:p>
                  </a:txBody>
                  <a:tcPr marL="150223" marR="150223" anchor="ctr"/>
                </a:tc>
                <a:tc>
                  <a:txBody>
                    <a:bodyPr/>
                    <a:lstStyle/>
                    <a:p>
                      <a:pPr algn="ctr"/>
                      <a:r>
                        <a:rPr lang="en-US" sz="2200" dirty="0"/>
                        <a:t>72</a:t>
                      </a:r>
                    </a:p>
                  </a:txBody>
                  <a:tcPr marL="150223" marR="150223" anchor="ctr"/>
                </a:tc>
                <a:tc>
                  <a:txBody>
                    <a:bodyPr/>
                    <a:lstStyle/>
                    <a:p>
                      <a:pPr algn="ctr"/>
                      <a:r>
                        <a:rPr lang="en-US" sz="2200" dirty="0"/>
                        <a:t>76</a:t>
                      </a:r>
                    </a:p>
                  </a:txBody>
                  <a:tcPr marL="150223" marR="150223" anchor="ctr"/>
                </a:tc>
                <a:extLst>
                  <a:ext uri="{0D108BD9-81ED-4DB2-BD59-A6C34878D82A}">
                    <a16:rowId xmlns:a16="http://schemas.microsoft.com/office/drawing/2014/main" val="10001"/>
                  </a:ext>
                </a:extLst>
              </a:tr>
              <a:tr h="640080">
                <a:tc>
                  <a:txBody>
                    <a:bodyPr/>
                    <a:lstStyle/>
                    <a:p>
                      <a:pPr algn="ctr"/>
                      <a:r>
                        <a:rPr lang="en-US" sz="2200" dirty="0"/>
                        <a:t>104</a:t>
                      </a:r>
                    </a:p>
                  </a:txBody>
                  <a:tcPr marL="150223" marR="150223" anchor="ctr"/>
                </a:tc>
                <a:tc>
                  <a:txBody>
                    <a:bodyPr/>
                    <a:lstStyle/>
                    <a:p>
                      <a:pPr algn="ctr"/>
                      <a:r>
                        <a:rPr lang="en-US" sz="2200" dirty="0"/>
                        <a:t>74</a:t>
                      </a:r>
                    </a:p>
                  </a:txBody>
                  <a:tcPr marL="150223" marR="150223" anchor="ctr"/>
                </a:tc>
                <a:tc>
                  <a:txBody>
                    <a:bodyPr/>
                    <a:lstStyle/>
                    <a:p>
                      <a:pPr algn="ctr"/>
                      <a:r>
                        <a:rPr lang="en-US" sz="2200" dirty="0"/>
                        <a:t>62</a:t>
                      </a:r>
                    </a:p>
                  </a:txBody>
                  <a:tcPr marL="150223" marR="150223" anchor="ctr"/>
                </a:tc>
                <a:tc>
                  <a:txBody>
                    <a:bodyPr/>
                    <a:lstStyle/>
                    <a:p>
                      <a:pPr algn="ctr"/>
                      <a:r>
                        <a:rPr lang="en-US" sz="2200" dirty="0"/>
                        <a:t>68</a:t>
                      </a:r>
                    </a:p>
                  </a:txBody>
                  <a:tcPr marL="150223" marR="150223" anchor="ctr"/>
                </a:tc>
                <a:tc>
                  <a:txBody>
                    <a:bodyPr/>
                    <a:lstStyle/>
                    <a:p>
                      <a:pPr algn="ctr"/>
                      <a:r>
                        <a:rPr lang="en-US" sz="2200" dirty="0"/>
                        <a:t>97</a:t>
                      </a:r>
                    </a:p>
                  </a:txBody>
                  <a:tcPr marL="150223" marR="150223" anchor="ctr"/>
                </a:tc>
                <a:tc>
                  <a:txBody>
                    <a:bodyPr/>
                    <a:lstStyle/>
                    <a:p>
                      <a:pPr algn="ctr"/>
                      <a:r>
                        <a:rPr lang="en-US" sz="2200" dirty="0"/>
                        <a:t>105</a:t>
                      </a:r>
                    </a:p>
                  </a:txBody>
                  <a:tcPr marL="150223" marR="150223" anchor="ctr"/>
                </a:tc>
                <a:tc>
                  <a:txBody>
                    <a:bodyPr/>
                    <a:lstStyle/>
                    <a:p>
                      <a:pPr algn="ctr"/>
                      <a:r>
                        <a:rPr lang="en-US" sz="2200" dirty="0"/>
                        <a:t>77</a:t>
                      </a:r>
                    </a:p>
                  </a:txBody>
                  <a:tcPr marL="150223" marR="150223" anchor="ctr"/>
                </a:tc>
                <a:tc>
                  <a:txBody>
                    <a:bodyPr/>
                    <a:lstStyle/>
                    <a:p>
                      <a:pPr algn="ctr"/>
                      <a:r>
                        <a:rPr lang="en-US" sz="2200" dirty="0"/>
                        <a:t>65</a:t>
                      </a:r>
                    </a:p>
                  </a:txBody>
                  <a:tcPr marL="150223" marR="150223" anchor="ctr"/>
                </a:tc>
                <a:tc>
                  <a:txBody>
                    <a:bodyPr/>
                    <a:lstStyle/>
                    <a:p>
                      <a:pPr algn="ctr"/>
                      <a:r>
                        <a:rPr lang="en-US" sz="2200" dirty="0"/>
                        <a:t>80</a:t>
                      </a:r>
                    </a:p>
                  </a:txBody>
                  <a:tcPr marL="150223" marR="150223" anchor="ctr"/>
                </a:tc>
                <a:tc>
                  <a:txBody>
                    <a:bodyPr/>
                    <a:lstStyle/>
                    <a:p>
                      <a:pPr algn="ctr"/>
                      <a:r>
                        <a:rPr lang="en-US" sz="2200" dirty="0"/>
                        <a:t>109</a:t>
                      </a:r>
                    </a:p>
                  </a:txBody>
                  <a:tcPr marL="150223" marR="150223" anchor="ctr"/>
                </a:tc>
                <a:extLst>
                  <a:ext uri="{0D108BD9-81ED-4DB2-BD59-A6C34878D82A}">
                    <a16:rowId xmlns:a16="http://schemas.microsoft.com/office/drawing/2014/main" val="10002"/>
                  </a:ext>
                </a:extLst>
              </a:tr>
              <a:tr h="640080">
                <a:tc>
                  <a:txBody>
                    <a:bodyPr/>
                    <a:lstStyle/>
                    <a:p>
                      <a:pPr algn="ctr"/>
                      <a:r>
                        <a:rPr lang="en-US" sz="2200" dirty="0"/>
                        <a:t>85</a:t>
                      </a:r>
                    </a:p>
                  </a:txBody>
                  <a:tcPr marL="150223" marR="150223" anchor="ctr"/>
                </a:tc>
                <a:tc>
                  <a:txBody>
                    <a:bodyPr/>
                    <a:lstStyle/>
                    <a:p>
                      <a:pPr algn="ctr"/>
                      <a:r>
                        <a:rPr lang="en-US" sz="2200" dirty="0"/>
                        <a:t>97</a:t>
                      </a:r>
                    </a:p>
                  </a:txBody>
                  <a:tcPr marL="150223" marR="150223" anchor="ctr"/>
                </a:tc>
                <a:tc>
                  <a:txBody>
                    <a:bodyPr/>
                    <a:lstStyle/>
                    <a:p>
                      <a:pPr algn="ctr"/>
                      <a:r>
                        <a:rPr lang="en-US" sz="2200" dirty="0"/>
                        <a:t>88</a:t>
                      </a:r>
                    </a:p>
                  </a:txBody>
                  <a:tcPr marL="150223" marR="150223" anchor="ctr"/>
                </a:tc>
                <a:tc>
                  <a:txBody>
                    <a:bodyPr/>
                    <a:lstStyle/>
                    <a:p>
                      <a:pPr algn="ctr"/>
                      <a:r>
                        <a:rPr lang="en-US" sz="2200" dirty="0"/>
                        <a:t>68</a:t>
                      </a:r>
                    </a:p>
                  </a:txBody>
                  <a:tcPr marL="150223" marR="150223" anchor="ctr"/>
                </a:tc>
                <a:tc>
                  <a:txBody>
                    <a:bodyPr/>
                    <a:lstStyle/>
                    <a:p>
                      <a:pPr algn="ctr"/>
                      <a:r>
                        <a:rPr lang="en-US" sz="2200" dirty="0"/>
                        <a:t>83</a:t>
                      </a:r>
                    </a:p>
                  </a:txBody>
                  <a:tcPr marL="150223" marR="150223" anchor="ctr"/>
                </a:tc>
                <a:tc>
                  <a:txBody>
                    <a:bodyPr/>
                    <a:lstStyle/>
                    <a:p>
                      <a:pPr algn="ctr"/>
                      <a:r>
                        <a:rPr lang="en-US" sz="2200" dirty="0"/>
                        <a:t>68</a:t>
                      </a:r>
                    </a:p>
                  </a:txBody>
                  <a:tcPr marL="150223" marR="150223" anchor="ctr"/>
                </a:tc>
                <a:tc>
                  <a:txBody>
                    <a:bodyPr/>
                    <a:lstStyle/>
                    <a:p>
                      <a:pPr algn="ctr"/>
                      <a:r>
                        <a:rPr lang="en-US" sz="2200" dirty="0"/>
                        <a:t>71</a:t>
                      </a:r>
                    </a:p>
                  </a:txBody>
                  <a:tcPr marL="150223" marR="150223" anchor="ctr"/>
                </a:tc>
                <a:tc>
                  <a:txBody>
                    <a:bodyPr/>
                    <a:lstStyle/>
                    <a:p>
                      <a:pPr algn="ctr"/>
                      <a:r>
                        <a:rPr lang="en-US" sz="2200" dirty="0"/>
                        <a:t>69</a:t>
                      </a:r>
                    </a:p>
                  </a:txBody>
                  <a:tcPr marL="150223" marR="150223" anchor="ctr"/>
                </a:tc>
                <a:tc>
                  <a:txBody>
                    <a:bodyPr/>
                    <a:lstStyle/>
                    <a:p>
                      <a:pPr algn="ctr"/>
                      <a:r>
                        <a:rPr lang="en-US" sz="2200" dirty="0"/>
                        <a:t>67</a:t>
                      </a:r>
                    </a:p>
                  </a:txBody>
                  <a:tcPr marL="150223" marR="150223" anchor="ctr"/>
                </a:tc>
                <a:tc>
                  <a:txBody>
                    <a:bodyPr/>
                    <a:lstStyle/>
                    <a:p>
                      <a:pPr algn="ctr"/>
                      <a:r>
                        <a:rPr lang="en-US" sz="2200" dirty="0"/>
                        <a:t>74</a:t>
                      </a:r>
                    </a:p>
                  </a:txBody>
                  <a:tcPr marL="150223" marR="150223" anchor="ctr"/>
                </a:tc>
                <a:extLst>
                  <a:ext uri="{0D108BD9-81ED-4DB2-BD59-A6C34878D82A}">
                    <a16:rowId xmlns:a16="http://schemas.microsoft.com/office/drawing/2014/main" val="10003"/>
                  </a:ext>
                </a:extLst>
              </a:tr>
              <a:tr h="640080">
                <a:tc>
                  <a:txBody>
                    <a:bodyPr/>
                    <a:lstStyle/>
                    <a:p>
                      <a:pPr algn="ctr"/>
                      <a:r>
                        <a:rPr lang="en-US" sz="2200" dirty="0"/>
                        <a:t>62</a:t>
                      </a:r>
                    </a:p>
                  </a:txBody>
                  <a:tcPr marL="150223" marR="150223" anchor="ctr"/>
                </a:tc>
                <a:tc>
                  <a:txBody>
                    <a:bodyPr/>
                    <a:lstStyle/>
                    <a:p>
                      <a:pPr algn="ctr"/>
                      <a:r>
                        <a:rPr lang="en-US" sz="2200" dirty="0"/>
                        <a:t>82</a:t>
                      </a:r>
                    </a:p>
                  </a:txBody>
                  <a:tcPr marL="150223" marR="150223" anchor="ctr"/>
                </a:tc>
                <a:tc>
                  <a:txBody>
                    <a:bodyPr/>
                    <a:lstStyle/>
                    <a:p>
                      <a:pPr algn="ctr"/>
                      <a:r>
                        <a:rPr lang="en-US" sz="2200" dirty="0"/>
                        <a:t>98</a:t>
                      </a:r>
                    </a:p>
                  </a:txBody>
                  <a:tcPr marL="150223" marR="150223" anchor="ctr"/>
                </a:tc>
                <a:tc>
                  <a:txBody>
                    <a:bodyPr/>
                    <a:lstStyle/>
                    <a:p>
                      <a:pPr algn="ctr"/>
                      <a:r>
                        <a:rPr lang="en-US" sz="2200" dirty="0"/>
                        <a:t>101</a:t>
                      </a:r>
                    </a:p>
                  </a:txBody>
                  <a:tcPr marL="150223" marR="150223" anchor="ctr"/>
                </a:tc>
                <a:tc>
                  <a:txBody>
                    <a:bodyPr/>
                    <a:lstStyle/>
                    <a:p>
                      <a:pPr algn="ctr"/>
                      <a:r>
                        <a:rPr lang="en-US" sz="2200" dirty="0"/>
                        <a:t>79</a:t>
                      </a:r>
                    </a:p>
                  </a:txBody>
                  <a:tcPr marL="150223" marR="150223" anchor="ctr"/>
                </a:tc>
                <a:tc>
                  <a:txBody>
                    <a:bodyPr/>
                    <a:lstStyle/>
                    <a:p>
                      <a:pPr algn="ctr"/>
                      <a:r>
                        <a:rPr lang="en-US" sz="2200" dirty="0"/>
                        <a:t>105</a:t>
                      </a:r>
                    </a:p>
                  </a:txBody>
                  <a:tcPr marL="150223" marR="150223" anchor="ctr"/>
                </a:tc>
                <a:tc>
                  <a:txBody>
                    <a:bodyPr/>
                    <a:lstStyle/>
                    <a:p>
                      <a:pPr algn="ctr"/>
                      <a:r>
                        <a:rPr lang="en-US" sz="2200" dirty="0"/>
                        <a:t>79</a:t>
                      </a:r>
                    </a:p>
                  </a:txBody>
                  <a:tcPr marL="150223" marR="150223" anchor="ctr"/>
                </a:tc>
                <a:tc>
                  <a:txBody>
                    <a:bodyPr/>
                    <a:lstStyle/>
                    <a:p>
                      <a:pPr algn="ctr"/>
                      <a:r>
                        <a:rPr lang="en-US" sz="2200" dirty="0"/>
                        <a:t>69</a:t>
                      </a:r>
                    </a:p>
                  </a:txBody>
                  <a:tcPr marL="150223" marR="150223" anchor="ctr"/>
                </a:tc>
                <a:tc>
                  <a:txBody>
                    <a:bodyPr/>
                    <a:lstStyle/>
                    <a:p>
                      <a:pPr algn="ctr"/>
                      <a:r>
                        <a:rPr lang="en-US" sz="2200" dirty="0"/>
                        <a:t>62</a:t>
                      </a:r>
                    </a:p>
                  </a:txBody>
                  <a:tcPr marL="150223" marR="150223" anchor="ctr"/>
                </a:tc>
                <a:tc>
                  <a:txBody>
                    <a:bodyPr/>
                    <a:lstStyle/>
                    <a:p>
                      <a:pPr algn="ctr"/>
                      <a:r>
                        <a:rPr lang="en-US" sz="2200" dirty="0"/>
                        <a:t>73</a:t>
                      </a:r>
                    </a:p>
                  </a:txBody>
                  <a:tcPr marL="150223" marR="150223"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145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Tabular Summary: Frequency and Percent Frequency</a:t>
            </a:r>
          </a:p>
        </p:txBody>
      </p:sp>
      <p:graphicFrame>
        <p:nvGraphicFramePr>
          <p:cNvPr id="5" name="Content Placeholder 4"/>
          <p:cNvGraphicFramePr>
            <a:graphicFrameLocks noGrp="1"/>
          </p:cNvGraphicFramePr>
          <p:nvPr>
            <p:ph idx="1"/>
          </p:nvPr>
        </p:nvGraphicFramePr>
        <p:xfrm>
          <a:off x="3372389" y="1945640"/>
          <a:ext cx="5973491" cy="3169920"/>
        </p:xfrm>
        <a:graphic>
          <a:graphicData uri="http://schemas.openxmlformats.org/drawingml/2006/table">
            <a:tbl>
              <a:tblPr firstRow="1" lastRow="1" bandRow="1">
                <a:tableStyleId>{073A0DAA-6AF3-43AB-8588-CEC1D06C72B9}</a:tableStyleId>
              </a:tblPr>
              <a:tblGrid>
                <a:gridCol w="1757751">
                  <a:extLst>
                    <a:ext uri="{9D8B030D-6E8A-4147-A177-3AD203B41FA5}">
                      <a16:colId xmlns:a16="http://schemas.microsoft.com/office/drawing/2014/main" val="20000"/>
                    </a:ext>
                  </a:extLst>
                </a:gridCol>
                <a:gridCol w="1531917">
                  <a:extLst>
                    <a:ext uri="{9D8B030D-6E8A-4147-A177-3AD203B41FA5}">
                      <a16:colId xmlns:a16="http://schemas.microsoft.com/office/drawing/2014/main" val="20001"/>
                    </a:ext>
                  </a:extLst>
                </a:gridCol>
                <a:gridCol w="2683823">
                  <a:extLst>
                    <a:ext uri="{9D8B030D-6E8A-4147-A177-3AD203B41FA5}">
                      <a16:colId xmlns:a16="http://schemas.microsoft.com/office/drawing/2014/main" val="20002"/>
                    </a:ext>
                  </a:extLst>
                </a:gridCol>
              </a:tblGrid>
              <a:tr h="370840">
                <a:tc>
                  <a:txBody>
                    <a:bodyPr/>
                    <a:lstStyle/>
                    <a:p>
                      <a:pPr algn="ctr"/>
                      <a:r>
                        <a:rPr lang="en-US" sz="2000" dirty="0"/>
                        <a:t>Parts Cost ($)</a:t>
                      </a:r>
                    </a:p>
                  </a:txBody>
                  <a:tcPr/>
                </a:tc>
                <a:tc>
                  <a:txBody>
                    <a:bodyPr/>
                    <a:lstStyle/>
                    <a:p>
                      <a:pPr algn="ctr"/>
                      <a:r>
                        <a:rPr lang="en-US" sz="2000" dirty="0"/>
                        <a:t>Frequency</a:t>
                      </a:r>
                    </a:p>
                  </a:txBody>
                  <a:tcPr/>
                </a:tc>
                <a:tc>
                  <a:txBody>
                    <a:bodyPr/>
                    <a:lstStyle/>
                    <a:p>
                      <a:pPr algn="ctr"/>
                      <a:r>
                        <a:rPr lang="en-US" sz="2000" dirty="0"/>
                        <a:t>Percent Frequency</a:t>
                      </a:r>
                    </a:p>
                  </a:txBody>
                  <a:tcPr/>
                </a:tc>
                <a:extLst>
                  <a:ext uri="{0D108BD9-81ED-4DB2-BD59-A6C34878D82A}">
                    <a16:rowId xmlns:a16="http://schemas.microsoft.com/office/drawing/2014/main" val="10000"/>
                  </a:ext>
                </a:extLst>
              </a:tr>
              <a:tr h="370840">
                <a:tc>
                  <a:txBody>
                    <a:bodyPr/>
                    <a:lstStyle/>
                    <a:p>
                      <a:pPr algn="ctr"/>
                      <a:r>
                        <a:rPr lang="en-US" sz="2000" dirty="0"/>
                        <a:t>50-59</a:t>
                      </a:r>
                    </a:p>
                  </a:txBody>
                  <a:tcPr/>
                </a:tc>
                <a:tc>
                  <a:txBody>
                    <a:bodyPr/>
                    <a:lstStyle/>
                    <a:p>
                      <a:pPr algn="ctr"/>
                      <a:r>
                        <a:rPr lang="en-US" sz="2000" dirty="0"/>
                        <a:t>2</a:t>
                      </a:r>
                    </a:p>
                  </a:txBody>
                  <a:tcPr/>
                </a:tc>
                <a:tc>
                  <a:txBody>
                    <a:bodyPr/>
                    <a:lstStyle/>
                    <a:p>
                      <a:pPr algn="ctr"/>
                      <a:r>
                        <a:rPr lang="en-US" sz="2000" dirty="0"/>
                        <a:t>4%</a:t>
                      </a:r>
                    </a:p>
                  </a:txBody>
                  <a:tcPr/>
                </a:tc>
                <a:extLst>
                  <a:ext uri="{0D108BD9-81ED-4DB2-BD59-A6C34878D82A}">
                    <a16:rowId xmlns:a16="http://schemas.microsoft.com/office/drawing/2014/main" val="10001"/>
                  </a:ext>
                </a:extLst>
              </a:tr>
              <a:tr h="370840">
                <a:tc>
                  <a:txBody>
                    <a:bodyPr/>
                    <a:lstStyle/>
                    <a:p>
                      <a:pPr algn="ctr"/>
                      <a:r>
                        <a:rPr lang="en-US" sz="2000" dirty="0"/>
                        <a:t>60-69</a:t>
                      </a:r>
                    </a:p>
                  </a:txBody>
                  <a:tcPr/>
                </a:tc>
                <a:tc>
                  <a:txBody>
                    <a:bodyPr/>
                    <a:lstStyle/>
                    <a:p>
                      <a:pPr algn="ctr"/>
                      <a:r>
                        <a:rPr lang="en-US" sz="2000" dirty="0"/>
                        <a:t>13</a:t>
                      </a:r>
                    </a:p>
                  </a:txBody>
                  <a:tcPr/>
                </a:tc>
                <a:tc>
                  <a:txBody>
                    <a:bodyPr/>
                    <a:lstStyle/>
                    <a:p>
                      <a:pPr algn="ctr"/>
                      <a:r>
                        <a:rPr lang="en-US" sz="2000" dirty="0"/>
                        <a:t>26%</a:t>
                      </a:r>
                    </a:p>
                  </a:txBody>
                  <a:tcPr/>
                </a:tc>
                <a:extLst>
                  <a:ext uri="{0D108BD9-81ED-4DB2-BD59-A6C34878D82A}">
                    <a16:rowId xmlns:a16="http://schemas.microsoft.com/office/drawing/2014/main" val="10002"/>
                  </a:ext>
                </a:extLst>
              </a:tr>
              <a:tr h="370840">
                <a:tc>
                  <a:txBody>
                    <a:bodyPr/>
                    <a:lstStyle/>
                    <a:p>
                      <a:pPr algn="ctr"/>
                      <a:r>
                        <a:rPr lang="en-US" sz="2000" dirty="0"/>
                        <a:t>70-79</a:t>
                      </a:r>
                    </a:p>
                  </a:txBody>
                  <a:tcPr/>
                </a:tc>
                <a:tc>
                  <a:txBody>
                    <a:bodyPr/>
                    <a:lstStyle/>
                    <a:p>
                      <a:pPr algn="ctr"/>
                      <a:r>
                        <a:rPr lang="en-US" sz="2000" dirty="0"/>
                        <a:t>16</a:t>
                      </a:r>
                    </a:p>
                  </a:txBody>
                  <a:tcPr/>
                </a:tc>
                <a:tc>
                  <a:txBody>
                    <a:bodyPr/>
                    <a:lstStyle/>
                    <a:p>
                      <a:pPr algn="ctr"/>
                      <a:r>
                        <a:rPr lang="en-US" sz="2000" dirty="0"/>
                        <a:t>32%</a:t>
                      </a:r>
                    </a:p>
                  </a:txBody>
                  <a:tcPr/>
                </a:tc>
                <a:extLst>
                  <a:ext uri="{0D108BD9-81ED-4DB2-BD59-A6C34878D82A}">
                    <a16:rowId xmlns:a16="http://schemas.microsoft.com/office/drawing/2014/main" val="10003"/>
                  </a:ext>
                </a:extLst>
              </a:tr>
              <a:tr h="370840">
                <a:tc>
                  <a:txBody>
                    <a:bodyPr/>
                    <a:lstStyle/>
                    <a:p>
                      <a:pPr algn="ctr"/>
                      <a:r>
                        <a:rPr lang="en-US" sz="2000" dirty="0"/>
                        <a:t>80-89</a:t>
                      </a:r>
                    </a:p>
                  </a:txBody>
                  <a:tcPr/>
                </a:tc>
                <a:tc>
                  <a:txBody>
                    <a:bodyPr/>
                    <a:lstStyle/>
                    <a:p>
                      <a:pPr algn="ctr"/>
                      <a:r>
                        <a:rPr lang="en-US" sz="2000" dirty="0"/>
                        <a:t>7</a:t>
                      </a:r>
                    </a:p>
                  </a:txBody>
                  <a:tcPr/>
                </a:tc>
                <a:tc>
                  <a:txBody>
                    <a:bodyPr/>
                    <a:lstStyle/>
                    <a:p>
                      <a:pPr algn="ctr"/>
                      <a:r>
                        <a:rPr lang="en-US" sz="2000" dirty="0"/>
                        <a:t>14%</a:t>
                      </a:r>
                    </a:p>
                  </a:txBody>
                  <a:tcPr/>
                </a:tc>
                <a:extLst>
                  <a:ext uri="{0D108BD9-81ED-4DB2-BD59-A6C34878D82A}">
                    <a16:rowId xmlns:a16="http://schemas.microsoft.com/office/drawing/2014/main" val="10004"/>
                  </a:ext>
                </a:extLst>
              </a:tr>
              <a:tr h="370840">
                <a:tc>
                  <a:txBody>
                    <a:bodyPr/>
                    <a:lstStyle/>
                    <a:p>
                      <a:pPr algn="ctr"/>
                      <a:r>
                        <a:rPr lang="en-US" sz="2000" dirty="0"/>
                        <a:t>90-99</a:t>
                      </a:r>
                    </a:p>
                  </a:txBody>
                  <a:tcPr/>
                </a:tc>
                <a:tc>
                  <a:txBody>
                    <a:bodyPr/>
                    <a:lstStyle/>
                    <a:p>
                      <a:pPr algn="ctr"/>
                      <a:r>
                        <a:rPr lang="en-US" sz="2000" dirty="0"/>
                        <a:t>7</a:t>
                      </a:r>
                    </a:p>
                  </a:txBody>
                  <a:tcPr/>
                </a:tc>
                <a:tc>
                  <a:txBody>
                    <a:bodyPr/>
                    <a:lstStyle/>
                    <a:p>
                      <a:pPr algn="ctr"/>
                      <a:r>
                        <a:rPr lang="en-US" sz="2000" dirty="0"/>
                        <a:t>14%</a:t>
                      </a:r>
                    </a:p>
                  </a:txBody>
                  <a:tcPr/>
                </a:tc>
                <a:extLst>
                  <a:ext uri="{0D108BD9-81ED-4DB2-BD59-A6C34878D82A}">
                    <a16:rowId xmlns:a16="http://schemas.microsoft.com/office/drawing/2014/main" val="10005"/>
                  </a:ext>
                </a:extLst>
              </a:tr>
              <a:tr h="370840">
                <a:tc>
                  <a:txBody>
                    <a:bodyPr/>
                    <a:lstStyle/>
                    <a:p>
                      <a:pPr algn="ctr"/>
                      <a:r>
                        <a:rPr lang="en-US" sz="2000" dirty="0"/>
                        <a:t>100-109</a:t>
                      </a:r>
                    </a:p>
                  </a:txBody>
                  <a:tcPr/>
                </a:tc>
                <a:tc>
                  <a:txBody>
                    <a:bodyPr/>
                    <a:lstStyle/>
                    <a:p>
                      <a:pPr algn="ctr"/>
                      <a:r>
                        <a:rPr lang="en-US" sz="2000" dirty="0"/>
                        <a:t>5</a:t>
                      </a:r>
                    </a:p>
                  </a:txBody>
                  <a:tcPr/>
                </a:tc>
                <a:tc>
                  <a:txBody>
                    <a:bodyPr/>
                    <a:lstStyle/>
                    <a:p>
                      <a:pPr algn="ctr"/>
                      <a:r>
                        <a:rPr lang="en-US" sz="2000" dirty="0"/>
                        <a:t>10%</a:t>
                      </a:r>
                    </a:p>
                  </a:txBody>
                  <a:tcPr/>
                </a:tc>
                <a:extLst>
                  <a:ext uri="{0D108BD9-81ED-4DB2-BD59-A6C34878D82A}">
                    <a16:rowId xmlns:a16="http://schemas.microsoft.com/office/drawing/2014/main" val="10006"/>
                  </a:ext>
                </a:extLst>
              </a:tr>
              <a:tr h="370840">
                <a:tc>
                  <a:txBody>
                    <a:bodyPr/>
                    <a:lstStyle/>
                    <a:p>
                      <a:pPr algn="r"/>
                      <a:r>
                        <a:rPr lang="en-US" sz="2000" dirty="0"/>
                        <a:t>TOTAL</a:t>
                      </a:r>
                    </a:p>
                  </a:txBody>
                  <a:tcPr/>
                </a:tc>
                <a:tc>
                  <a:txBody>
                    <a:bodyPr/>
                    <a:lstStyle/>
                    <a:p>
                      <a:pPr algn="ctr"/>
                      <a:r>
                        <a:rPr lang="en-US" sz="2000" dirty="0"/>
                        <a:t>50</a:t>
                      </a:r>
                    </a:p>
                  </a:txBody>
                  <a:tcPr/>
                </a:tc>
                <a:tc>
                  <a:txBody>
                    <a:bodyPr/>
                    <a:lstStyle/>
                    <a:p>
                      <a:pPr algn="ctr"/>
                      <a:r>
                        <a:rPr lang="en-US" sz="2000" dirty="0"/>
                        <a:t>100%</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949EBC64-41CB-41B8-B6DF-9B1367312BD4}" type="slidenum">
              <a:rPr lang="en-US" smtClean="0"/>
              <a:t>8</a:t>
            </a:fld>
            <a:endParaRPr lang="en-US"/>
          </a:p>
        </p:txBody>
      </p:sp>
    </p:spTree>
    <p:extLst>
      <p:ext uri="{BB962C8B-B14F-4D97-AF65-F5344CB8AC3E}">
        <p14:creationId xmlns:p14="http://schemas.microsoft.com/office/powerpoint/2010/main" val="350609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Summary: Histogram</a:t>
            </a:r>
          </a:p>
        </p:txBody>
      </p:sp>
      <p:sp>
        <p:nvSpPr>
          <p:cNvPr id="3" name="Content Placeholder 2"/>
          <p:cNvSpPr>
            <a:spLocks noGrp="1"/>
          </p:cNvSpPr>
          <p:nvPr>
            <p:ph idx="1"/>
          </p:nvPr>
        </p:nvSpPr>
        <p:spPr/>
        <p:txBody>
          <a:bodyPr/>
          <a:lstStyle/>
          <a:p>
            <a:pPr marL="0" indent="0">
              <a:buNone/>
            </a:pPr>
            <a:r>
              <a:rPr lang="en-US" dirty="0"/>
              <a:t>Example:  Hudson Auto</a:t>
            </a:r>
          </a:p>
          <a:p>
            <a:pPr marL="0" indent="0">
              <a:buNone/>
            </a:pPr>
            <a:endParaRPr lang="en-US" dirty="0"/>
          </a:p>
        </p:txBody>
      </p:sp>
      <p:sp>
        <p:nvSpPr>
          <p:cNvPr id="4" name="Slide Number Placeholder 3"/>
          <p:cNvSpPr>
            <a:spLocks noGrp="1"/>
          </p:cNvSpPr>
          <p:nvPr>
            <p:ph type="sldNum" sz="quarter" idx="12"/>
          </p:nvPr>
        </p:nvSpPr>
        <p:spPr/>
        <p:txBody>
          <a:bodyPr/>
          <a:lstStyle/>
          <a:p>
            <a:fld id="{949EBC64-41CB-41B8-B6DF-9B1367312BD4}" type="slidenum">
              <a:rPr lang="en-US" smtClean="0"/>
              <a:t>9</a:t>
            </a:fld>
            <a:endParaRPr lang="en-US"/>
          </a:p>
        </p:txBody>
      </p:sp>
      <p:graphicFrame>
        <p:nvGraphicFramePr>
          <p:cNvPr id="9" name="Chart 8"/>
          <p:cNvGraphicFramePr>
            <a:graphicFrameLocks/>
          </p:cNvGraphicFramePr>
          <p:nvPr/>
        </p:nvGraphicFramePr>
        <p:xfrm>
          <a:off x="2645631" y="1868557"/>
          <a:ext cx="6900738" cy="41664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172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2513</Words>
  <Application>Microsoft Office PowerPoint</Application>
  <PresentationFormat>Widescreen</PresentationFormat>
  <Paragraphs>429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Symbol</vt:lpstr>
      <vt:lpstr>Office Theme</vt:lpstr>
      <vt:lpstr>PowerPoint Presentation</vt:lpstr>
      <vt:lpstr>Chapter 1 - Data and Statistics</vt:lpstr>
      <vt:lpstr>What is Statistics?</vt:lpstr>
      <vt:lpstr>Applications in Business and Economics</vt:lpstr>
      <vt:lpstr>Applications in Business and Economics</vt:lpstr>
      <vt:lpstr>Descriptive Statistics</vt:lpstr>
      <vt:lpstr>Example:  Hudson Auto Repair</vt:lpstr>
      <vt:lpstr>Tabular Summary: Frequency and Percent Frequency</vt:lpstr>
      <vt:lpstr>Graphical Summary: Histogram</vt:lpstr>
      <vt:lpstr>Numerical Descriptive Statistics</vt:lpstr>
      <vt:lpstr>Inferential Statistics </vt:lpstr>
      <vt:lpstr>Process of Statistical Inference</vt:lpstr>
      <vt:lpstr>Population and Sample</vt:lpstr>
      <vt:lpstr>Data and Data Sets</vt:lpstr>
      <vt:lpstr>Elements, Variables, and Observations</vt:lpstr>
      <vt:lpstr>Data, Data Sets, Elements, Variables, and Observations</vt:lpstr>
      <vt:lpstr>Data Categorization</vt:lpstr>
      <vt:lpstr>Categorical/Qualitative and Quantitative Data</vt:lpstr>
      <vt:lpstr>Categorical Data</vt:lpstr>
      <vt:lpstr>Quantitative Data</vt:lpstr>
      <vt:lpstr>Scales of Measurement</vt:lpstr>
      <vt:lpstr>Scales of Measurement</vt:lpstr>
      <vt:lpstr>Scales of Measurement</vt:lpstr>
      <vt:lpstr>Scales of Measurement</vt:lpstr>
      <vt:lpstr>Scales of Measurement  </vt:lpstr>
      <vt:lpstr>Scales of Measurement</vt:lpstr>
      <vt:lpstr>Scales of Measurement</vt:lpstr>
      <vt:lpstr>Cross-sectional vs Longitudinal Data</vt:lpstr>
      <vt:lpstr>Time Series Data</vt:lpstr>
      <vt:lpstr>Data Sources</vt:lpstr>
      <vt:lpstr>Data Sources</vt:lpstr>
      <vt:lpstr>Data Sources</vt:lpstr>
      <vt:lpstr>Data Sources</vt:lpstr>
      <vt:lpstr>Type of Study</vt:lpstr>
      <vt:lpstr>Type of Study</vt:lpstr>
      <vt:lpstr>Data Acquisition Considerations</vt:lpstr>
      <vt:lpstr>Analytics </vt:lpstr>
      <vt:lpstr>Big data and Data Mining:</vt:lpstr>
      <vt:lpstr>Data Warehousing</vt:lpstr>
      <vt:lpstr>Data Mining</vt:lpstr>
      <vt:lpstr>Data Mining Applications</vt:lpstr>
      <vt:lpstr>Data Mining Requirements</vt:lpstr>
      <vt:lpstr>Ethical Guidelines for Statistical Practice</vt:lpstr>
      <vt:lpstr>Ethical Guidelines for Statistical Practice</vt:lpstr>
      <vt:lpstr>End of Chapter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2021-01-19T12:00:00Z</dcterms:created>
  <dcterms:modified xsi:type="dcterms:W3CDTF">2021-01-19T12:00:51Z</dcterms:modified>
</cp:coreProperties>
</file>