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3.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4.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2.xml" ContentType="application/vnd.openxmlformats-officedocument.themeOverride+xml"/>
  <Override PartName="/ppt/drawings/drawing5.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309" r:id="rId3"/>
    <p:sldId id="310" r:id="rId4"/>
    <p:sldId id="263" r:id="rId5"/>
    <p:sldId id="278" r:id="rId6"/>
    <p:sldId id="301" r:id="rId7"/>
    <p:sldId id="302" r:id="rId8"/>
    <p:sldId id="317" r:id="rId9"/>
    <p:sldId id="290" r:id="rId10"/>
    <p:sldId id="291" r:id="rId11"/>
    <p:sldId id="316" r:id="rId12"/>
    <p:sldId id="285" r:id="rId13"/>
    <p:sldId id="295" r:id="rId14"/>
    <p:sldId id="292" r:id="rId15"/>
    <p:sldId id="288" r:id="rId16"/>
    <p:sldId id="315" r:id="rId17"/>
    <p:sldId id="314" r:id="rId18"/>
    <p:sldId id="318" r:id="rId19"/>
    <p:sldId id="293" r:id="rId20"/>
    <p:sldId id="286" r:id="rId21"/>
    <p:sldId id="294" r:id="rId22"/>
    <p:sldId id="297" r:id="rId23"/>
    <p:sldId id="298" r:id="rId24"/>
    <p:sldId id="299" r:id="rId25"/>
    <p:sldId id="307" r:id="rId26"/>
    <p:sldId id="296" r:id="rId27"/>
    <p:sldId id="303" r:id="rId28"/>
    <p:sldId id="304" r:id="rId29"/>
    <p:sldId id="306" r:id="rId30"/>
    <p:sldId id="305" r:id="rId31"/>
    <p:sldId id="312" r:id="rId32"/>
    <p:sldId id="313" r:id="rId33"/>
    <p:sldId id="311" r:id="rId34"/>
    <p:sldId id="273" r:id="rId35"/>
  </p:sldIdLst>
  <p:sldSz cx="9144000" cy="5143500" type="screen16x9"/>
  <p:notesSz cx="6858000" cy="9144000"/>
  <p:defaultText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BB59"/>
    <a:srgbClr val="4F81BD"/>
    <a:srgbClr val="C0504D"/>
    <a:srgbClr val="00B0F0"/>
    <a:srgbClr val="BFBFBF"/>
    <a:srgbClr val="2E9273"/>
    <a:srgbClr val="83AC3F"/>
    <a:srgbClr val="EE852A"/>
    <a:srgbClr val="B02521"/>
    <a:srgbClr val="226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26" autoAdjust="0"/>
    <p:restoredTop sz="94660"/>
  </p:normalViewPr>
  <p:slideViewPr>
    <p:cSldViewPr snapToGrid="0">
      <p:cViewPr varScale="1">
        <p:scale>
          <a:sx n="114" d="100"/>
          <a:sy n="114" d="100"/>
        </p:scale>
        <p:origin x="75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63097\Desktop\&#34892;&#30740;\&#25968;&#25454;&#24213;&#31295;\&#25968;&#25454;&#24213;&#31295;-&#26230;&#25391;&#34892;&#1999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63097\Desktop\&#19979;&#28216;&#25968;&#25454;&#34920;&#26684;.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63097\Desktop\&#19979;&#28216;&#25968;&#25454;&#34920;&#26684;.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63097\Desktop\&#19979;&#28216;&#25968;&#25454;&#34920;&#26684;.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63097\Desktop\&#34892;&#30740;\&#25968;&#25454;&#24213;&#31295;\&#25968;&#25454;&#24213;&#31295;-&#26230;&#25391;&#34892;&#19994;.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63097\Desktop\&#34892;&#30740;\&#25968;&#25454;&#24213;&#31295;\&#25968;&#25454;&#24213;&#31295;-&#26230;&#25391;&#34892;&#19994;.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1.xlsx"/></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6.xml"/><Relationship Id="rId1" Type="http://schemas.microsoft.com/office/2011/relationships/chartStyle" Target="style16.xml"/><Relationship Id="rId5" Type="http://schemas.openxmlformats.org/officeDocument/2006/relationships/chartUserShapes" Target="../drawings/drawing5.xml"/><Relationship Id="rId4" Type="http://schemas.openxmlformats.org/officeDocument/2006/relationships/package" Target="../embeddings/Microsoft_Excel_Worksheet2.xlsx"/></Relationships>
</file>

<file path=ppt/charts/_rels/chart17.xml.rels><?xml version="1.0" encoding="UTF-8" standalone="yes"?>
<Relationships xmlns="http://schemas.openxmlformats.org/package/2006/relationships"><Relationship Id="rId3" Type="http://schemas.openxmlformats.org/officeDocument/2006/relationships/oleObject" Target="file:///C:\Users\63097\Desktop\&#34892;&#30740;\&#25968;&#25454;&#24213;&#31295;\&#25968;&#25454;&#24213;&#31295;-&#26230;&#25391;&#34892;&#19994;.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63097\AppData\Roaming\Microsoft\Excel\&#25968;&#25454;&#24213;&#31295;-&#26230;&#25391;&#34892;&#19994;%20(version%201).xlsb"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63097\Desktop\&#34892;&#30740;\&#25968;&#25454;&#24213;&#31295;\&#25968;&#25454;&#24213;&#31295;-&#26230;&#25391;&#34892;&#19994;.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63097\AppData\Roaming\Microsoft\Excel\&#25968;&#25454;&#24213;&#31295;-&#26230;&#25391;&#34892;&#19994;%20(version%201).xlsb"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24037;&#20855;\wind&#37329;&#34701;&#32456;&#31471;\users\W14941992718\export\6971.T-&#20027;&#33829;&#26500;&#25104;(&#25353;&#25351;&#26631;).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63097\Desktop\&#34892;&#30740;\&#25968;&#25454;&#24213;&#31295;\&#25968;&#25454;&#24213;&#31295;-&#26230;&#25391;&#34892;&#19994;.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63097\Desktop\&#34892;&#30740;\&#25968;&#25454;&#24213;&#31295;\&#25968;&#25454;&#24213;&#31295;-&#26230;&#25391;&#34892;&#19994;.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35.xml"/><Relationship Id="rId1" Type="http://schemas.microsoft.com/office/2011/relationships/chartStyle" Target="style3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63097\Desktop\&#34892;&#30740;\&#25968;&#25454;&#24213;&#31295;\&#26230;&#25391;&#34892;&#19994;&#36164;&#26412;&#24320;&#25903;&#21344;&#27604;+XO&#31995;&#21015;&#36164;&#26009;V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63097\Desktop\&#19979;&#28216;&#25968;&#25454;&#34920;&#2668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63097\Desktop\&#19979;&#28216;&#25968;&#25454;&#34920;&#26684;.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oleObject" Target="file:///C:\Users\63097\Desktop\&#19979;&#28216;&#25968;&#25454;&#34920;&#26684;.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oleObject" Target="file:///C:\Users\63097\Desktop\&#19979;&#28216;&#25968;&#25454;&#34920;&#2668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785C-4AE4-964D-30827303DA2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785C-4AE4-964D-30827303DA2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785C-4AE4-964D-30827303DA2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785C-4AE4-964D-30827303DA2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785C-4AE4-964D-30827303DA27}"/>
              </c:ext>
            </c:extLst>
          </c:dPt>
          <c:dLbls>
            <c:dLbl>
              <c:idx val="0"/>
              <c:layout>
                <c:manualLayout>
                  <c:x val="-0.17199393834638216"/>
                  <c:y val="1.1358285594444744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7333342384734327"/>
                      <c:h val="0.14430417784399832"/>
                    </c:manualLayout>
                  </c15:layout>
                </c:ext>
                <c:ext xmlns:c16="http://schemas.microsoft.com/office/drawing/2014/chart" uri="{C3380CC4-5D6E-409C-BE32-E72D297353CC}">
                  <c16:uniqueId val="{00000001-785C-4AE4-964D-30827303DA27}"/>
                </c:ext>
              </c:extLst>
            </c:dLbl>
            <c:dLbl>
              <c:idx val="1"/>
              <c:layout>
                <c:manualLayout>
                  <c:x val="3.7698436256990535E-2"/>
                  <c:y val="4.2196395981612053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85C-4AE4-964D-30827303DA27}"/>
                </c:ext>
              </c:extLst>
            </c:dLbl>
            <c:dLbl>
              <c:idx val="2"/>
              <c:layout>
                <c:manualLayout>
                  <c:x val="1.2566145418996845E-2"/>
                  <c:y val="6.0280565688017223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85C-4AE4-964D-30827303DA27}"/>
                </c:ext>
              </c:extLst>
            </c:dLbl>
            <c:dLbl>
              <c:idx val="3"/>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7-785C-4AE4-964D-30827303DA27}"/>
                </c:ext>
              </c:extLst>
            </c:dLbl>
            <c:dLbl>
              <c:idx val="4"/>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9-785C-4AE4-964D-30827303DA27}"/>
                </c:ext>
              </c:extLst>
            </c:dLbl>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Sheet2!$C$84:$C$88</c:f>
              <c:strCache>
                <c:ptCount val="5"/>
                <c:pt idx="0">
                  <c:v>OCXO/OCMO</c:v>
                </c:pt>
                <c:pt idx="1">
                  <c:v>VCXO/VCMO</c:v>
                </c:pt>
                <c:pt idx="2">
                  <c:v>TCXO/TCMO</c:v>
                </c:pt>
                <c:pt idx="3">
                  <c:v>XO/MO</c:v>
                </c:pt>
                <c:pt idx="4">
                  <c:v>XTAL</c:v>
                </c:pt>
              </c:strCache>
            </c:strRef>
          </c:cat>
          <c:val>
            <c:numRef>
              <c:f>Sheet2!$D$84:$D$88</c:f>
              <c:numCache>
                <c:formatCode>0%</c:formatCode>
                <c:ptCount val="5"/>
                <c:pt idx="0">
                  <c:v>7.0000000000000007E-2</c:v>
                </c:pt>
                <c:pt idx="1">
                  <c:v>7.0000000000000007E-2</c:v>
                </c:pt>
                <c:pt idx="2">
                  <c:v>0.14000000000000001</c:v>
                </c:pt>
                <c:pt idx="3">
                  <c:v>0.14000000000000001</c:v>
                </c:pt>
                <c:pt idx="4">
                  <c:v>0.57999999999999996</c:v>
                </c:pt>
              </c:numCache>
            </c:numRef>
          </c:val>
          <c:extLst>
            <c:ext xmlns:c16="http://schemas.microsoft.com/office/drawing/2014/chart" uri="{C3380CC4-5D6E-409C-BE32-E72D297353CC}">
              <c16:uniqueId val="{0000000A-785C-4AE4-964D-30827303DA27}"/>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物联网!$B$1</c:f>
              <c:strCache>
                <c:ptCount val="1"/>
                <c:pt idx="0">
                  <c:v>我国物联网市场规模</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物联网!$A$2:$A$12</c:f>
              <c:numCache>
                <c:formatCode>yyyy;@</c:formatCode>
                <c:ptCount val="11"/>
                <c:pt idx="0">
                  <c:v>40178</c:v>
                </c:pt>
                <c:pt idx="1">
                  <c:v>40543</c:v>
                </c:pt>
                <c:pt idx="2">
                  <c:v>40908</c:v>
                </c:pt>
                <c:pt idx="3">
                  <c:v>41274</c:v>
                </c:pt>
                <c:pt idx="4">
                  <c:v>41639</c:v>
                </c:pt>
                <c:pt idx="5">
                  <c:v>42004</c:v>
                </c:pt>
                <c:pt idx="6">
                  <c:v>42369</c:v>
                </c:pt>
                <c:pt idx="7">
                  <c:v>42735</c:v>
                </c:pt>
                <c:pt idx="8">
                  <c:v>43100</c:v>
                </c:pt>
                <c:pt idx="9">
                  <c:v>43465</c:v>
                </c:pt>
                <c:pt idx="10">
                  <c:v>43830</c:v>
                </c:pt>
              </c:numCache>
            </c:numRef>
          </c:cat>
          <c:val>
            <c:numRef>
              <c:f>物联网!$B$2:$B$12</c:f>
              <c:numCache>
                <c:formatCode>General</c:formatCode>
                <c:ptCount val="11"/>
                <c:pt idx="0">
                  <c:v>1725</c:v>
                </c:pt>
                <c:pt idx="1">
                  <c:v>1958</c:v>
                </c:pt>
                <c:pt idx="2">
                  <c:v>2633</c:v>
                </c:pt>
                <c:pt idx="3">
                  <c:v>3650</c:v>
                </c:pt>
                <c:pt idx="4">
                  <c:v>4570</c:v>
                </c:pt>
                <c:pt idx="5">
                  <c:v>5679</c:v>
                </c:pt>
                <c:pt idx="6">
                  <c:v>7500</c:v>
                </c:pt>
                <c:pt idx="7">
                  <c:v>9500</c:v>
                </c:pt>
                <c:pt idx="8">
                  <c:v>11605</c:v>
                </c:pt>
                <c:pt idx="9">
                  <c:v>13300</c:v>
                </c:pt>
                <c:pt idx="10">
                  <c:v>15450</c:v>
                </c:pt>
              </c:numCache>
            </c:numRef>
          </c:val>
          <c:extLst>
            <c:ext xmlns:c16="http://schemas.microsoft.com/office/drawing/2014/chart" uri="{C3380CC4-5D6E-409C-BE32-E72D297353CC}">
              <c16:uniqueId val="{00000000-419F-499F-9A4D-B4B83F8400FD}"/>
            </c:ext>
          </c:extLst>
        </c:ser>
        <c:dLbls>
          <c:showLegendKey val="0"/>
          <c:showVal val="1"/>
          <c:showCatName val="0"/>
          <c:showSerName val="0"/>
          <c:showPercent val="0"/>
          <c:showBubbleSize val="0"/>
        </c:dLbls>
        <c:gapWidth val="219"/>
        <c:overlap val="-27"/>
        <c:axId val="1234655311"/>
        <c:axId val="1362735119"/>
      </c:barChart>
      <c:lineChart>
        <c:grouping val="standard"/>
        <c:varyColors val="0"/>
        <c:ser>
          <c:idx val="1"/>
          <c:order val="1"/>
          <c:tx>
            <c:strRef>
              <c:f>物联网!$C$1</c:f>
              <c:strCache>
                <c:ptCount val="1"/>
                <c:pt idx="0">
                  <c:v>YOY</c:v>
                </c:pt>
              </c:strCache>
            </c:strRef>
          </c:tx>
          <c:spPr>
            <a:ln w="28575" cap="rnd">
              <a:solidFill>
                <a:schemeClr val="accent2"/>
              </a:solidFill>
              <a:round/>
            </a:ln>
            <a:effectLst/>
          </c:spPr>
          <c:marker>
            <c:symbol val="none"/>
          </c:marker>
          <c:dLbls>
            <c:dLbl>
              <c:idx val="5"/>
              <c:layout>
                <c:manualLayout>
                  <c:x val="-5.9535905893890609E-3"/>
                  <c:y val="-7.35297213765690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19F-499F-9A4D-B4B83F8400FD}"/>
                </c:ext>
              </c:extLst>
            </c:dLbl>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物联网!$A$2:$A$12</c:f>
              <c:numCache>
                <c:formatCode>yyyy;@</c:formatCode>
                <c:ptCount val="11"/>
                <c:pt idx="0">
                  <c:v>40178</c:v>
                </c:pt>
                <c:pt idx="1">
                  <c:v>40543</c:v>
                </c:pt>
                <c:pt idx="2">
                  <c:v>40908</c:v>
                </c:pt>
                <c:pt idx="3">
                  <c:v>41274</c:v>
                </c:pt>
                <c:pt idx="4">
                  <c:v>41639</c:v>
                </c:pt>
                <c:pt idx="5">
                  <c:v>42004</c:v>
                </c:pt>
                <c:pt idx="6">
                  <c:v>42369</c:v>
                </c:pt>
                <c:pt idx="7">
                  <c:v>42735</c:v>
                </c:pt>
                <c:pt idx="8">
                  <c:v>43100</c:v>
                </c:pt>
                <c:pt idx="9">
                  <c:v>43465</c:v>
                </c:pt>
                <c:pt idx="10">
                  <c:v>43830</c:v>
                </c:pt>
              </c:numCache>
            </c:numRef>
          </c:cat>
          <c:val>
            <c:numRef>
              <c:f>物联网!$C$2:$C$12</c:f>
              <c:numCache>
                <c:formatCode>0%</c:formatCode>
                <c:ptCount val="11"/>
                <c:pt idx="1">
                  <c:v>0.13507246376811599</c:v>
                </c:pt>
                <c:pt idx="2">
                  <c:v>0.34473953013278846</c:v>
                </c:pt>
                <c:pt idx="3">
                  <c:v>0.38625142423091541</c:v>
                </c:pt>
                <c:pt idx="4">
                  <c:v>0.25205479452054802</c:v>
                </c:pt>
                <c:pt idx="5">
                  <c:v>0.24266958424507656</c:v>
                </c:pt>
                <c:pt idx="6">
                  <c:v>0.32065504490227159</c:v>
                </c:pt>
                <c:pt idx="7">
                  <c:v>0.26666666666666661</c:v>
                </c:pt>
                <c:pt idx="8">
                  <c:v>0.2215789473684211</c:v>
                </c:pt>
                <c:pt idx="9">
                  <c:v>0.14605773373545894</c:v>
                </c:pt>
                <c:pt idx="10">
                  <c:v>0.16165413533834583</c:v>
                </c:pt>
              </c:numCache>
            </c:numRef>
          </c:val>
          <c:smooth val="0"/>
          <c:extLst>
            <c:ext xmlns:c16="http://schemas.microsoft.com/office/drawing/2014/chart" uri="{C3380CC4-5D6E-409C-BE32-E72D297353CC}">
              <c16:uniqueId val="{00000001-419F-499F-9A4D-B4B83F8400FD}"/>
            </c:ext>
          </c:extLst>
        </c:ser>
        <c:dLbls>
          <c:showLegendKey val="0"/>
          <c:showVal val="1"/>
          <c:showCatName val="0"/>
          <c:showSerName val="0"/>
          <c:showPercent val="0"/>
          <c:showBubbleSize val="0"/>
        </c:dLbls>
        <c:marker val="1"/>
        <c:smooth val="0"/>
        <c:axId val="1359466543"/>
        <c:axId val="1362732623"/>
      </c:lineChart>
      <c:dateAx>
        <c:axId val="1234655311"/>
        <c:scaling>
          <c:orientation val="minMax"/>
        </c:scaling>
        <c:delete val="0"/>
        <c:axPos val="b"/>
        <c:numFmt formatCode="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362735119"/>
        <c:crosses val="autoZero"/>
        <c:auto val="1"/>
        <c:lblOffset val="100"/>
        <c:baseTimeUnit val="years"/>
      </c:dateAx>
      <c:valAx>
        <c:axId val="1362735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234655311"/>
        <c:crosses val="autoZero"/>
        <c:crossBetween val="between"/>
      </c:valAx>
      <c:valAx>
        <c:axId val="1362732623"/>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359466543"/>
        <c:crosses val="max"/>
        <c:crossBetween val="between"/>
      </c:valAx>
      <c:dateAx>
        <c:axId val="1359466543"/>
        <c:scaling>
          <c:orientation val="minMax"/>
        </c:scaling>
        <c:delete val="1"/>
        <c:axPos val="b"/>
        <c:numFmt formatCode="yyyy;@" sourceLinked="1"/>
        <c:majorTickMark val="out"/>
        <c:minorTickMark val="none"/>
        <c:tickLblPos val="nextTo"/>
        <c:crossAx val="1362732623"/>
        <c:crosses val="autoZero"/>
        <c:auto val="1"/>
        <c:lblOffset val="100"/>
        <c:baseTimeUnit val="years"/>
      </c:dateAx>
      <c:spPr>
        <a:noFill/>
        <a:ln>
          <a:noFill/>
        </a:ln>
        <a:effectLst/>
      </c:spPr>
    </c:plotArea>
    <c:legend>
      <c:legendPos val="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7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工业控制!$B$1</c:f>
              <c:strCache>
                <c:ptCount val="1"/>
                <c:pt idx="0">
                  <c:v>全球工业机器人安装量</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工业控制!$A$2:$A$12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工业控制!$B$2:$B$12</c:f>
              <c:numCache>
                <c:formatCode>General</c:formatCode>
                <c:ptCount val="11"/>
                <c:pt idx="0">
                  <c:v>12.1</c:v>
                </c:pt>
                <c:pt idx="1">
                  <c:v>16.600000000000001</c:v>
                </c:pt>
                <c:pt idx="2">
                  <c:v>15.9</c:v>
                </c:pt>
                <c:pt idx="3">
                  <c:v>17.8</c:v>
                </c:pt>
                <c:pt idx="4">
                  <c:v>22.1</c:v>
                </c:pt>
                <c:pt idx="5">
                  <c:v>25.4</c:v>
                </c:pt>
                <c:pt idx="6">
                  <c:v>30.4</c:v>
                </c:pt>
                <c:pt idx="7">
                  <c:v>40</c:v>
                </c:pt>
                <c:pt idx="8">
                  <c:v>42.2</c:v>
                </c:pt>
                <c:pt idx="9">
                  <c:v>38.200000000000003</c:v>
                </c:pt>
                <c:pt idx="10">
                  <c:v>38.4</c:v>
                </c:pt>
              </c:numCache>
            </c:numRef>
          </c:val>
          <c:extLst>
            <c:ext xmlns:c16="http://schemas.microsoft.com/office/drawing/2014/chart" uri="{C3380CC4-5D6E-409C-BE32-E72D297353CC}">
              <c16:uniqueId val="{00000000-277C-4A3E-9828-FFA8054E1AC5}"/>
            </c:ext>
          </c:extLst>
        </c:ser>
        <c:ser>
          <c:idx val="1"/>
          <c:order val="1"/>
          <c:tx>
            <c:strRef>
              <c:f>工业控制!$C$1</c:f>
              <c:strCache>
                <c:ptCount val="1"/>
                <c:pt idx="0">
                  <c:v>中国工业机器人安装量</c:v>
                </c:pt>
              </c:strCache>
            </c:strRef>
          </c:tx>
          <c:spPr>
            <a:solidFill>
              <a:schemeClr val="accent1">
                <a:tint val="77000"/>
              </a:schemeClr>
            </a:solidFill>
            <a:ln>
              <a:noFill/>
            </a:ln>
            <a:effectLst/>
          </c:spPr>
          <c:invertIfNegative val="0"/>
          <c:dLbls>
            <c:dLbl>
              <c:idx val="10"/>
              <c:layout>
                <c:manualLayout>
                  <c:x val="0"/>
                  <c:y val="7.19523505473200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77C-4A3E-9828-FFA8054E1AC5}"/>
                </c:ext>
              </c:extLst>
            </c:dLbl>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工业控制!$A$2:$A$12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工业控制!$C$2:$C$12</c:f>
              <c:numCache>
                <c:formatCode>General</c:formatCode>
                <c:ptCount val="11"/>
                <c:pt idx="0">
                  <c:v>1.5</c:v>
                </c:pt>
                <c:pt idx="1">
                  <c:v>2.2999999999999998</c:v>
                </c:pt>
                <c:pt idx="2">
                  <c:v>2.2999999999999998</c:v>
                </c:pt>
                <c:pt idx="3">
                  <c:v>3.7</c:v>
                </c:pt>
                <c:pt idx="4">
                  <c:v>5.7</c:v>
                </c:pt>
                <c:pt idx="5">
                  <c:v>6.9</c:v>
                </c:pt>
                <c:pt idx="6">
                  <c:v>9.6999999999999993</c:v>
                </c:pt>
                <c:pt idx="7">
                  <c:v>15.6</c:v>
                </c:pt>
                <c:pt idx="8">
                  <c:v>15.4</c:v>
                </c:pt>
                <c:pt idx="9">
                  <c:v>14</c:v>
                </c:pt>
                <c:pt idx="10">
                  <c:v>16.8</c:v>
                </c:pt>
              </c:numCache>
            </c:numRef>
          </c:val>
          <c:extLst>
            <c:ext xmlns:c16="http://schemas.microsoft.com/office/drawing/2014/chart" uri="{C3380CC4-5D6E-409C-BE32-E72D297353CC}">
              <c16:uniqueId val="{00000001-277C-4A3E-9828-FFA8054E1AC5}"/>
            </c:ext>
          </c:extLst>
        </c:ser>
        <c:dLbls>
          <c:dLblPos val="outEnd"/>
          <c:showLegendKey val="0"/>
          <c:showVal val="1"/>
          <c:showCatName val="0"/>
          <c:showSerName val="0"/>
          <c:showPercent val="0"/>
          <c:showBubbleSize val="0"/>
        </c:dLbls>
        <c:gapWidth val="219"/>
        <c:overlap val="-27"/>
        <c:axId val="2057462559"/>
        <c:axId val="2057467135"/>
      </c:barChart>
      <c:catAx>
        <c:axId val="2057462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2057467135"/>
        <c:crosses val="autoZero"/>
        <c:auto val="1"/>
        <c:lblAlgn val="ctr"/>
        <c:lblOffset val="100"/>
        <c:noMultiLvlLbl val="0"/>
      </c:catAx>
      <c:valAx>
        <c:axId val="2057467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20574625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w="9525" cap="flat" cmpd="sng" algn="ctr">
      <a:noFill/>
      <a:round/>
    </a:ln>
    <a:effectLst/>
  </c:spPr>
  <c:txPr>
    <a:bodyPr/>
    <a:lstStyle/>
    <a:p>
      <a:pPr>
        <a:defRPr>
          <a:solidFill>
            <a:sysClr val="windowText" lastClr="000000"/>
          </a:solidFill>
          <a:latin typeface="微软雅黑" panose="020B0503020204020204" pitchFamily="34" charset="-122"/>
          <a:ea typeface="微软雅黑" panose="020B0503020204020204" pitchFamily="34" charset="-122"/>
        </a:defRPr>
      </a:pPr>
      <a:endParaRPr lang="zh-CN"/>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80060423651413"/>
          <c:y val="0.14676588744542277"/>
          <c:w val="0.73436112219271787"/>
          <c:h val="0.69348132364741022"/>
        </c:manualLayout>
      </c:layout>
      <c:barChart>
        <c:barDir val="col"/>
        <c:grouping val="clustered"/>
        <c:varyColors val="0"/>
        <c:ser>
          <c:idx val="0"/>
          <c:order val="0"/>
          <c:tx>
            <c:strRef>
              <c:f>工业控制!$B$21</c:f>
              <c:strCache>
                <c:ptCount val="1"/>
                <c:pt idx="0">
                  <c:v>我国工业自动化市场规模</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工业控制!$A$22:$A$36</c:f>
              <c:strCach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2020E</c:v>
                </c:pt>
                <c:pt idx="13">
                  <c:v>2021E</c:v>
                </c:pt>
                <c:pt idx="14">
                  <c:v>2022E</c:v>
                </c:pt>
              </c:strCache>
            </c:strRef>
          </c:cat>
          <c:val>
            <c:numRef>
              <c:f>工业控制!$B$22:$B$36</c:f>
              <c:numCache>
                <c:formatCode>General</c:formatCode>
                <c:ptCount val="15"/>
                <c:pt idx="0">
                  <c:v>1115</c:v>
                </c:pt>
                <c:pt idx="1">
                  <c:v>1048</c:v>
                </c:pt>
                <c:pt idx="2">
                  <c:v>1322</c:v>
                </c:pt>
                <c:pt idx="3">
                  <c:v>1520</c:v>
                </c:pt>
                <c:pt idx="4">
                  <c:v>1397</c:v>
                </c:pt>
                <c:pt idx="5">
                  <c:v>1486</c:v>
                </c:pt>
                <c:pt idx="6">
                  <c:v>1514</c:v>
                </c:pt>
                <c:pt idx="7">
                  <c:v>1395</c:v>
                </c:pt>
                <c:pt idx="8">
                  <c:v>1422</c:v>
                </c:pt>
                <c:pt idx="9">
                  <c:v>1657</c:v>
                </c:pt>
                <c:pt idx="10">
                  <c:v>1830</c:v>
                </c:pt>
                <c:pt idx="11">
                  <c:v>1865</c:v>
                </c:pt>
                <c:pt idx="12">
                  <c:v>1895</c:v>
                </c:pt>
                <c:pt idx="13">
                  <c:v>1976</c:v>
                </c:pt>
                <c:pt idx="14">
                  <c:v>2087</c:v>
                </c:pt>
              </c:numCache>
            </c:numRef>
          </c:val>
          <c:extLst>
            <c:ext xmlns:c16="http://schemas.microsoft.com/office/drawing/2014/chart" uri="{C3380CC4-5D6E-409C-BE32-E72D297353CC}">
              <c16:uniqueId val="{00000000-1D42-48D5-B0DF-DD1FD38566A5}"/>
            </c:ext>
          </c:extLst>
        </c:ser>
        <c:dLbls>
          <c:dLblPos val="outEnd"/>
          <c:showLegendKey val="0"/>
          <c:showVal val="1"/>
          <c:showCatName val="0"/>
          <c:showSerName val="0"/>
          <c:showPercent val="0"/>
          <c:showBubbleSize val="0"/>
        </c:dLbls>
        <c:gapWidth val="219"/>
        <c:axId val="404109455"/>
        <c:axId val="404115279"/>
      </c:barChart>
      <c:lineChart>
        <c:grouping val="standard"/>
        <c:varyColors val="0"/>
        <c:ser>
          <c:idx val="1"/>
          <c:order val="1"/>
          <c:tx>
            <c:strRef>
              <c:f>工业控制!$C$21</c:f>
              <c:strCache>
                <c:ptCount val="1"/>
                <c:pt idx="0">
                  <c:v>增长率</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7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工业控制!$A$22:$A$36</c:f>
              <c:strCach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2020E</c:v>
                </c:pt>
                <c:pt idx="13">
                  <c:v>2021E</c:v>
                </c:pt>
                <c:pt idx="14">
                  <c:v>2022E</c:v>
                </c:pt>
              </c:strCache>
            </c:strRef>
          </c:cat>
          <c:val>
            <c:numRef>
              <c:f>工业控制!$C$22:$C$36</c:f>
              <c:numCache>
                <c:formatCode>0%</c:formatCode>
                <c:ptCount val="15"/>
                <c:pt idx="1">
                  <c:v>-6.0089686098654727E-2</c:v>
                </c:pt>
                <c:pt idx="2">
                  <c:v>0.26145038167938939</c:v>
                </c:pt>
                <c:pt idx="3">
                  <c:v>0.1497730711043872</c:v>
                </c:pt>
                <c:pt idx="4">
                  <c:v>-8.0921052631578894E-2</c:v>
                </c:pt>
                <c:pt idx="5">
                  <c:v>6.3707945597709426E-2</c:v>
                </c:pt>
                <c:pt idx="6">
                  <c:v>1.8842530282638048E-2</c:v>
                </c:pt>
                <c:pt idx="7">
                  <c:v>-7.8599735799207426E-2</c:v>
                </c:pt>
                <c:pt idx="8">
                  <c:v>1.9354838709677358E-2</c:v>
                </c:pt>
                <c:pt idx="9">
                  <c:v>0.16526019690576654</c:v>
                </c:pt>
                <c:pt idx="10">
                  <c:v>0.10440555220277603</c:v>
                </c:pt>
                <c:pt idx="11">
                  <c:v>1.91256830601092E-2</c:v>
                </c:pt>
                <c:pt idx="12">
                  <c:v>1.6085790884718509E-2</c:v>
                </c:pt>
                <c:pt idx="13">
                  <c:v>4.2744063324538173E-2</c:v>
                </c:pt>
                <c:pt idx="14">
                  <c:v>5.6174089068825817E-2</c:v>
                </c:pt>
              </c:numCache>
            </c:numRef>
          </c:val>
          <c:smooth val="0"/>
          <c:extLst>
            <c:ext xmlns:c16="http://schemas.microsoft.com/office/drawing/2014/chart" uri="{C3380CC4-5D6E-409C-BE32-E72D297353CC}">
              <c16:uniqueId val="{00000001-1D42-48D5-B0DF-DD1FD38566A5}"/>
            </c:ext>
          </c:extLst>
        </c:ser>
        <c:dLbls>
          <c:showLegendKey val="0"/>
          <c:showVal val="0"/>
          <c:showCatName val="0"/>
          <c:showSerName val="0"/>
          <c:showPercent val="0"/>
          <c:showBubbleSize val="0"/>
        </c:dLbls>
        <c:marker val="1"/>
        <c:smooth val="0"/>
        <c:axId val="1341313887"/>
        <c:axId val="1355239487"/>
      </c:lineChart>
      <c:catAx>
        <c:axId val="40410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404115279"/>
        <c:crosses val="autoZero"/>
        <c:auto val="1"/>
        <c:lblAlgn val="ctr"/>
        <c:lblOffset val="100"/>
        <c:tickLblSkip val="2"/>
        <c:tickMarkSkip val="1"/>
        <c:noMultiLvlLbl val="0"/>
      </c:catAx>
      <c:valAx>
        <c:axId val="404115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404109455"/>
        <c:crosses val="autoZero"/>
        <c:crossBetween val="between"/>
      </c:valAx>
      <c:valAx>
        <c:axId val="1355239487"/>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1341313887"/>
        <c:crosses val="max"/>
        <c:crossBetween val="between"/>
      </c:valAx>
      <c:catAx>
        <c:axId val="1341313887"/>
        <c:scaling>
          <c:orientation val="minMax"/>
        </c:scaling>
        <c:delete val="1"/>
        <c:axPos val="b"/>
        <c:numFmt formatCode="General" sourceLinked="1"/>
        <c:majorTickMark val="out"/>
        <c:minorTickMark val="none"/>
        <c:tickLblPos val="nextTo"/>
        <c:crossAx val="1355239487"/>
        <c:crosses val="autoZero"/>
        <c:auto val="1"/>
        <c:lblAlgn val="ctr"/>
        <c:lblOffset val="100"/>
        <c:noMultiLvlLbl val="0"/>
      </c:catAx>
      <c:spPr>
        <a:noFill/>
        <a:ln>
          <a:noFill/>
        </a:ln>
        <a:effectLst/>
      </c:spPr>
    </c:plotArea>
    <c:plotVisOnly val="1"/>
    <c:dispBlanksAs val="gap"/>
    <c:showDLblsOverMax val="0"/>
  </c:chart>
  <c:spPr>
    <a:noFill/>
    <a:ln w="9525" cap="flat" cmpd="sng" algn="ctr">
      <a:noFill/>
      <a:round/>
    </a:ln>
    <a:effectLst/>
  </c:spPr>
  <c:txPr>
    <a:bodyPr/>
    <a:lstStyle/>
    <a:p>
      <a:pPr>
        <a:defRPr>
          <a:solidFill>
            <a:sysClr val="windowText" lastClr="000000"/>
          </a:solidFill>
          <a:latin typeface="微软雅黑" panose="020B0503020204020204" pitchFamily="34" charset="-122"/>
          <a:ea typeface="微软雅黑" panose="020B0503020204020204" pitchFamily="34" charset="-122"/>
        </a:defRPr>
      </a:pPr>
      <a:endParaRPr lang="zh-CN"/>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275581586181431"/>
          <c:y val="0.1867705455318292"/>
          <c:w val="0.77668860009026386"/>
          <c:h val="0.6014317833532814"/>
        </c:manualLayout>
      </c:layout>
      <c:barChart>
        <c:barDir val="col"/>
        <c:grouping val="clustered"/>
        <c:varyColors val="0"/>
        <c:ser>
          <c:idx val="1"/>
          <c:order val="0"/>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Sheet2!$J$101:$Q$101</c:f>
              <c:numCache>
                <c:formatCode>General</c:formatCode>
                <c:ptCount val="8"/>
                <c:pt idx="0">
                  <c:v>2013</c:v>
                </c:pt>
                <c:pt idx="1">
                  <c:v>2014</c:v>
                </c:pt>
                <c:pt idx="2">
                  <c:v>2015</c:v>
                </c:pt>
                <c:pt idx="3">
                  <c:v>2016</c:v>
                </c:pt>
                <c:pt idx="4">
                  <c:v>2017</c:v>
                </c:pt>
                <c:pt idx="5">
                  <c:v>2018</c:v>
                </c:pt>
                <c:pt idx="6">
                  <c:v>2019</c:v>
                </c:pt>
                <c:pt idx="7">
                  <c:v>2020</c:v>
                </c:pt>
              </c:numCache>
            </c:numRef>
          </c:cat>
          <c:val>
            <c:numRef>
              <c:f>Sheet2!$J$102:$Q$102</c:f>
              <c:numCache>
                <c:formatCode>General</c:formatCode>
                <c:ptCount val="8"/>
                <c:pt idx="0">
                  <c:v>3</c:v>
                </c:pt>
                <c:pt idx="1">
                  <c:v>29</c:v>
                </c:pt>
                <c:pt idx="2">
                  <c:v>91</c:v>
                </c:pt>
                <c:pt idx="3">
                  <c:v>113</c:v>
                </c:pt>
                <c:pt idx="4">
                  <c:v>145</c:v>
                </c:pt>
                <c:pt idx="5">
                  <c:v>186</c:v>
                </c:pt>
                <c:pt idx="6">
                  <c:v>337</c:v>
                </c:pt>
                <c:pt idx="7">
                  <c:v>445</c:v>
                </c:pt>
              </c:numCache>
            </c:numRef>
          </c:val>
          <c:extLst>
            <c:ext xmlns:c16="http://schemas.microsoft.com/office/drawing/2014/chart" uri="{C3380CC4-5D6E-409C-BE32-E72D297353CC}">
              <c16:uniqueId val="{00000000-BB96-49B6-A78C-5933D3D03590}"/>
            </c:ext>
          </c:extLst>
        </c:ser>
        <c:dLbls>
          <c:dLblPos val="outEnd"/>
          <c:showLegendKey val="0"/>
          <c:showVal val="1"/>
          <c:showCatName val="0"/>
          <c:showSerName val="0"/>
          <c:showPercent val="0"/>
          <c:showBubbleSize val="0"/>
        </c:dLbls>
        <c:gapWidth val="219"/>
        <c:overlap val="-27"/>
        <c:axId val="1853626448"/>
        <c:axId val="1841169536"/>
      </c:barChart>
      <c:catAx>
        <c:axId val="185362644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sz="800"/>
                  <a:t>（百万台）</a:t>
                </a:r>
              </a:p>
            </c:rich>
          </c:tx>
          <c:layout>
            <c:manualLayout>
              <c:xMode val="edge"/>
              <c:yMode val="edge"/>
              <c:x val="5.1692702991014645E-2"/>
              <c:y val="6.7131623396234855E-3"/>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41169536"/>
        <c:crosses val="autoZero"/>
        <c:auto val="1"/>
        <c:lblAlgn val="ctr"/>
        <c:lblOffset val="100"/>
        <c:noMultiLvlLbl val="0"/>
      </c:catAx>
      <c:valAx>
        <c:axId val="184116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5362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00544660074672"/>
          <c:y val="0.21384610235761578"/>
          <c:w val="0.81052881262052268"/>
          <c:h val="0.65279263621581263"/>
        </c:manualLayout>
      </c:layout>
      <c:barChart>
        <c:barDir val="col"/>
        <c:grouping val="clustered"/>
        <c:varyColors val="0"/>
        <c:ser>
          <c:idx val="0"/>
          <c:order val="0"/>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Sheet2!$K$114:$O$114</c:f>
              <c:numCache>
                <c:formatCode>General</c:formatCode>
                <c:ptCount val="5"/>
                <c:pt idx="0">
                  <c:v>2017</c:v>
                </c:pt>
                <c:pt idx="1">
                  <c:v>2018</c:v>
                </c:pt>
                <c:pt idx="2">
                  <c:v>2019</c:v>
                </c:pt>
                <c:pt idx="3">
                  <c:v>2020</c:v>
                </c:pt>
              </c:numCache>
            </c:numRef>
          </c:cat>
          <c:val>
            <c:numRef>
              <c:f>Sheet2!$K$115:$N$115</c:f>
              <c:numCache>
                <c:formatCode>0.00_);[Red]\(0.00\)</c:formatCode>
                <c:ptCount val="4"/>
                <c:pt idx="0">
                  <c:v>0.17</c:v>
                </c:pt>
                <c:pt idx="1">
                  <c:v>0.8</c:v>
                </c:pt>
                <c:pt idx="2">
                  <c:v>1.71</c:v>
                </c:pt>
                <c:pt idx="3">
                  <c:v>2.5</c:v>
                </c:pt>
              </c:numCache>
            </c:numRef>
          </c:val>
          <c:extLst>
            <c:ext xmlns:c16="http://schemas.microsoft.com/office/drawing/2014/chart" uri="{C3380CC4-5D6E-409C-BE32-E72D297353CC}">
              <c16:uniqueId val="{00000000-AE31-48CE-A3E5-F850C2B64F3F}"/>
            </c:ext>
          </c:extLst>
        </c:ser>
        <c:dLbls>
          <c:dLblPos val="outEnd"/>
          <c:showLegendKey val="0"/>
          <c:showVal val="1"/>
          <c:showCatName val="0"/>
          <c:showSerName val="0"/>
          <c:showPercent val="0"/>
          <c:showBubbleSize val="0"/>
        </c:dLbls>
        <c:gapWidth val="219"/>
        <c:overlap val="-27"/>
        <c:axId val="1780609200"/>
        <c:axId val="1841169120"/>
      </c:barChart>
      <c:catAx>
        <c:axId val="1780609200"/>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sz="800"/>
                  <a:t>（亿副）</a:t>
                </a:r>
              </a:p>
            </c:rich>
          </c:tx>
          <c:layout>
            <c:manualLayout>
              <c:xMode val="edge"/>
              <c:yMode val="edge"/>
              <c:x val="5.4654228039223735E-2"/>
              <c:y val="2.4789067882577355E-3"/>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41169120"/>
        <c:crosses val="autoZero"/>
        <c:auto val="1"/>
        <c:lblAlgn val="ctr"/>
        <c:lblOffset val="100"/>
        <c:noMultiLvlLbl val="0"/>
      </c:catAx>
      <c:valAx>
        <c:axId val="1841169120"/>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780609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行业总规模!$A$2</c:f>
              <c:strCache>
                <c:ptCount val="1"/>
                <c:pt idx="0">
                  <c:v>全球晶振市场规模（亿美元）</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行业总规模!$B$1:$F$1</c:f>
              <c:numCache>
                <c:formatCode>General</c:formatCode>
                <c:ptCount val="5"/>
                <c:pt idx="0">
                  <c:v>2016</c:v>
                </c:pt>
                <c:pt idx="1">
                  <c:v>2017</c:v>
                </c:pt>
                <c:pt idx="2">
                  <c:v>2018</c:v>
                </c:pt>
                <c:pt idx="3">
                  <c:v>2019</c:v>
                </c:pt>
                <c:pt idx="4">
                  <c:v>2020</c:v>
                </c:pt>
              </c:numCache>
            </c:numRef>
          </c:cat>
          <c:val>
            <c:numRef>
              <c:f>行业总规模!$B$2:$F$2</c:f>
              <c:numCache>
                <c:formatCode>General</c:formatCode>
                <c:ptCount val="5"/>
                <c:pt idx="0">
                  <c:v>31.65</c:v>
                </c:pt>
                <c:pt idx="1">
                  <c:v>32.71</c:v>
                </c:pt>
                <c:pt idx="2">
                  <c:v>29.4</c:v>
                </c:pt>
                <c:pt idx="3">
                  <c:v>30.41</c:v>
                </c:pt>
                <c:pt idx="4">
                  <c:v>34.46</c:v>
                </c:pt>
              </c:numCache>
            </c:numRef>
          </c:val>
          <c:extLst>
            <c:ext xmlns:c16="http://schemas.microsoft.com/office/drawing/2014/chart" uri="{C3380CC4-5D6E-409C-BE32-E72D297353CC}">
              <c16:uniqueId val="{00000000-10C6-4AA3-B606-BF1BDCA36756}"/>
            </c:ext>
          </c:extLst>
        </c:ser>
        <c:dLbls>
          <c:dLblPos val="outEnd"/>
          <c:showLegendKey val="0"/>
          <c:showVal val="1"/>
          <c:showCatName val="0"/>
          <c:showSerName val="0"/>
          <c:showPercent val="0"/>
          <c:showBubbleSize val="0"/>
        </c:dLbls>
        <c:gapWidth val="219"/>
        <c:overlap val="-27"/>
        <c:axId val="440373920"/>
        <c:axId val="440374752"/>
      </c:barChart>
      <c:catAx>
        <c:axId val="44037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crossAx val="440374752"/>
        <c:crosses val="autoZero"/>
        <c:auto val="1"/>
        <c:lblAlgn val="ctr"/>
        <c:lblOffset val="100"/>
        <c:noMultiLvlLbl val="0"/>
      </c:catAx>
      <c:valAx>
        <c:axId val="440374752"/>
        <c:scaling>
          <c:orientation val="minMax"/>
          <c:max val="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crossAx val="440373920"/>
        <c:crosses val="autoZero"/>
        <c:crossBetween val="between"/>
        <c:majorUnit val="10"/>
      </c:valAx>
      <c:spPr>
        <a:noFill/>
        <a:ln>
          <a:noFill/>
        </a:ln>
        <a:effectLst/>
      </c:spPr>
    </c:plotArea>
    <c:plotVisOnly val="1"/>
    <c:dispBlanksAs val="gap"/>
    <c:showDLblsOverMax val="0"/>
  </c:chart>
  <c:spPr>
    <a:noFill/>
    <a:ln w="9525" cap="flat" cmpd="sng" algn="ctr">
      <a:noFill/>
      <a:round/>
    </a:ln>
    <a:effectLst/>
  </c:spPr>
  <c:txPr>
    <a:bodyPr/>
    <a:lstStyle/>
    <a:p>
      <a:pPr>
        <a:defRPr>
          <a:solidFill>
            <a:sysClr val="windowText" lastClr="000000"/>
          </a:solidFill>
        </a:defRPr>
      </a:pPr>
      <a:endParaRPr lang="zh-CN"/>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行业总产量!$A$2</c:f>
              <c:strCache>
                <c:ptCount val="1"/>
                <c:pt idx="0">
                  <c:v>全球总产量（只）</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行业总产量!$B$1:$H$1</c:f>
              <c:strCache>
                <c:ptCount val="7"/>
                <c:pt idx="0">
                  <c:v>2019</c:v>
                </c:pt>
                <c:pt idx="1">
                  <c:v>2020</c:v>
                </c:pt>
                <c:pt idx="2">
                  <c:v>2021E</c:v>
                </c:pt>
                <c:pt idx="3">
                  <c:v>2022E</c:v>
                </c:pt>
                <c:pt idx="4">
                  <c:v>2023E</c:v>
                </c:pt>
                <c:pt idx="5">
                  <c:v>2024E</c:v>
                </c:pt>
                <c:pt idx="6">
                  <c:v>2025E</c:v>
                </c:pt>
              </c:strCache>
            </c:strRef>
          </c:cat>
          <c:val>
            <c:numRef>
              <c:f>行业总产量!$B$2:$H$2</c:f>
              <c:numCache>
                <c:formatCode>General</c:formatCode>
                <c:ptCount val="7"/>
                <c:pt idx="0">
                  <c:v>1340</c:v>
                </c:pt>
                <c:pt idx="1">
                  <c:v>1505</c:v>
                </c:pt>
                <c:pt idx="2">
                  <c:v>1580</c:v>
                </c:pt>
                <c:pt idx="3">
                  <c:v>1740</c:v>
                </c:pt>
                <c:pt idx="4">
                  <c:v>1955</c:v>
                </c:pt>
                <c:pt idx="5">
                  <c:v>2042</c:v>
                </c:pt>
                <c:pt idx="6">
                  <c:v>2125</c:v>
                </c:pt>
              </c:numCache>
            </c:numRef>
          </c:val>
          <c:extLst>
            <c:ext xmlns:c16="http://schemas.microsoft.com/office/drawing/2014/chart" uri="{C3380CC4-5D6E-409C-BE32-E72D297353CC}">
              <c16:uniqueId val="{00000000-FF28-4418-A7EB-D568ED46B06D}"/>
            </c:ext>
          </c:extLst>
        </c:ser>
        <c:dLbls>
          <c:dLblPos val="outEnd"/>
          <c:showLegendKey val="0"/>
          <c:showVal val="1"/>
          <c:showCatName val="0"/>
          <c:showSerName val="0"/>
          <c:showPercent val="0"/>
          <c:showBubbleSize val="0"/>
        </c:dLbls>
        <c:gapWidth val="219"/>
        <c:overlap val="-27"/>
        <c:axId val="440385152"/>
        <c:axId val="440388064"/>
      </c:barChart>
      <c:catAx>
        <c:axId val="44038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crossAx val="440388064"/>
        <c:crosses val="autoZero"/>
        <c:auto val="1"/>
        <c:lblAlgn val="ctr"/>
        <c:lblOffset val="100"/>
        <c:noMultiLvlLbl val="0"/>
      </c:catAx>
      <c:valAx>
        <c:axId val="440388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crossAx val="44038515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solidFill>
            <a:sysClr val="windowText" lastClr="000000"/>
          </a:solidFill>
        </a:defRPr>
      </a:pPr>
      <a:endParaRPr lang="zh-CN"/>
    </a:p>
  </c:txPr>
  <c:externalData r:id="rId4">
    <c:autoUpdate val="0"/>
  </c:externalData>
  <c:userShapes r:id="rId5"/>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29F-4EA6-9A27-DD2FF1DE9ADB}"/>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29F-4EA6-9A27-DD2FF1DE9ADB}"/>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29F-4EA6-9A27-DD2FF1DE9ADB}"/>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29F-4EA6-9A27-DD2FF1DE9ADB}"/>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29F-4EA6-9A27-DD2FF1DE9ADB}"/>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829F-4EA6-9A27-DD2FF1DE9ADB}"/>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829F-4EA6-9A27-DD2FF1DE9ADB}"/>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829F-4EA6-9A27-DD2FF1DE9ADB}"/>
              </c:ext>
            </c:extLst>
          </c:dPt>
          <c:dPt>
            <c:idx val="8"/>
            <c:bubble3D val="0"/>
            <c:spPr>
              <a:solidFill>
                <a:schemeClr val="accent4">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829F-4EA6-9A27-DD2FF1DE9ADB}"/>
              </c:ext>
            </c:extLst>
          </c:dPt>
          <c:dPt>
            <c:idx val="9"/>
            <c:bubble3D val="0"/>
            <c:spPr>
              <a:solidFill>
                <a:schemeClr val="accent6">
                  <a:lumMod val="8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829F-4EA6-9A27-DD2FF1DE9ADB}"/>
              </c:ext>
            </c:extLst>
          </c:dPt>
          <c:dPt>
            <c:idx val="10"/>
            <c:bubble3D val="0"/>
            <c:spPr>
              <a:solidFill>
                <a:schemeClr val="accent5">
                  <a:lumMod val="8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829F-4EA6-9A27-DD2FF1DE9ADB}"/>
              </c:ext>
            </c:extLst>
          </c:dPt>
          <c:dLbls>
            <c:dLbl>
              <c:idx val="0"/>
              <c:spPr>
                <a:noFill/>
                <a:ln>
                  <a:noFill/>
                </a:ln>
                <a:effectLst/>
              </c:spPr>
              <c:txPr>
                <a:bodyPr rot="0" spcFirstLastPara="1" vertOverflow="ellipsis" vert="horz" wrap="square" anchor="ctr" anchorCtr="1"/>
                <a:lstStyle/>
                <a:p>
                  <a:pPr>
                    <a:defRPr sz="800" b="1" i="0" u="none" strike="noStrike" kern="1200" spc="0" baseline="0">
                      <a:solidFill>
                        <a:schemeClr val="accent6"/>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1-829F-4EA6-9A27-DD2FF1DE9ADB}"/>
                </c:ext>
              </c:extLst>
            </c:dLbl>
            <c:dLbl>
              <c:idx val="1"/>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3-829F-4EA6-9A27-DD2FF1DE9ADB}"/>
                </c:ext>
              </c:extLst>
            </c:dLbl>
            <c:dLbl>
              <c:idx val="2"/>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5-829F-4EA6-9A27-DD2FF1DE9ADB}"/>
                </c:ext>
              </c:extLst>
            </c:dLbl>
            <c:dLbl>
              <c:idx val="3"/>
              <c:layout>
                <c:manualLayout>
                  <c:x val="1.1111111111111009E-2"/>
                  <c:y val="-1.6845216008393581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6">
                          <a:lumMod val="6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29F-4EA6-9A27-DD2FF1DE9ADB}"/>
                </c:ext>
              </c:extLst>
            </c:dLbl>
            <c:dLbl>
              <c:idx val="4"/>
              <c:layout>
                <c:manualLayout>
                  <c:x val="0.11388888888888898"/>
                  <c:y val="-2.9479128014688653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5">
                          <a:lumMod val="6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29F-4EA6-9A27-DD2FF1DE9ADB}"/>
                </c:ext>
              </c:extLst>
            </c:dLbl>
            <c:dLbl>
              <c:idx val="5"/>
              <c:layout>
                <c:manualLayout>
                  <c:x val="6.3888888888888884E-2"/>
                  <c:y val="-4.9465763284073675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4">
                          <a:lumMod val="6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4430555555555555"/>
                      <c:h val="0.12242796270087018"/>
                    </c:manualLayout>
                  </c15:layout>
                </c:ext>
                <c:ext xmlns:c16="http://schemas.microsoft.com/office/drawing/2014/chart" uri="{C3380CC4-5D6E-409C-BE32-E72D297353CC}">
                  <c16:uniqueId val="{0000000B-829F-4EA6-9A27-DD2FF1DE9ADB}"/>
                </c:ext>
              </c:extLst>
            </c:dLbl>
            <c:dLbl>
              <c:idx val="6"/>
              <c:layout>
                <c:manualLayout>
                  <c:x val="-2.2222222222222223E-2"/>
                  <c:y val="0"/>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6">
                          <a:lumMod val="80000"/>
                          <a:lumOff val="2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29F-4EA6-9A27-DD2FF1DE9ADB}"/>
                </c:ext>
              </c:extLst>
            </c:dLbl>
            <c:dLbl>
              <c:idx val="7"/>
              <c:layout>
                <c:manualLayout>
                  <c:x val="-0.11388888888888889"/>
                  <c:y val="0"/>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5">
                          <a:lumMod val="80000"/>
                          <a:lumOff val="2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29F-4EA6-9A27-DD2FF1DE9ADB}"/>
                </c:ext>
              </c:extLst>
            </c:dLbl>
            <c:dLbl>
              <c:idx val="8"/>
              <c:layout>
                <c:manualLayout>
                  <c:x val="-0.12222222222222222"/>
                  <c:y val="-9.7668429777168969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4">
                          <a:lumMod val="80000"/>
                          <a:lumOff val="2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1-829F-4EA6-9A27-DD2FF1DE9ADB}"/>
                </c:ext>
              </c:extLst>
            </c:dLbl>
            <c:dLbl>
              <c:idx val="9"/>
              <c:layout>
                <c:manualLayout>
                  <c:x val="-4.1666666666666671E-2"/>
                  <c:y val="-0.13447162941901777"/>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6">
                          <a:lumMod val="8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3-829F-4EA6-9A27-DD2FF1DE9ADB}"/>
                </c:ext>
              </c:extLst>
            </c:dLbl>
            <c:dLbl>
              <c:idx val="10"/>
              <c:spPr>
                <a:noFill/>
                <a:ln>
                  <a:noFill/>
                </a:ln>
                <a:effectLst/>
              </c:spPr>
              <c:txPr>
                <a:bodyPr rot="0" spcFirstLastPara="1" vertOverflow="ellipsis" vert="horz" wrap="square" anchor="ctr" anchorCtr="1"/>
                <a:lstStyle/>
                <a:p>
                  <a:pPr>
                    <a:defRPr sz="800" b="1" i="0" u="none" strike="noStrike" kern="1200" spc="0" baseline="0">
                      <a:solidFill>
                        <a:schemeClr val="accent5">
                          <a:lumMod val="80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15-829F-4EA6-9A27-DD2FF1DE9ADB}"/>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(Sheet2!$K$134:$K$143,Sheet2!$K$146)</c:f>
              <c:strCache>
                <c:ptCount val="11"/>
                <c:pt idx="0">
                  <c:v>TXC</c:v>
                </c:pt>
                <c:pt idx="1">
                  <c:v>Epson</c:v>
                </c:pt>
                <c:pt idx="2">
                  <c:v>NDK</c:v>
                </c:pt>
                <c:pt idx="3">
                  <c:v>KCD</c:v>
                </c:pt>
                <c:pt idx="4">
                  <c:v>KDS</c:v>
                </c:pt>
                <c:pt idx="5">
                  <c:v>MicroChip(Vectron)</c:v>
                </c:pt>
                <c:pt idx="6">
                  <c:v>SiTime</c:v>
                </c:pt>
                <c:pt idx="7">
                  <c:v>Harmony</c:v>
                </c:pt>
                <c:pt idx="8">
                  <c:v>Hosonic</c:v>
                </c:pt>
                <c:pt idx="9">
                  <c:v>Murata</c:v>
                </c:pt>
                <c:pt idx="10">
                  <c:v>其他</c:v>
                </c:pt>
              </c:strCache>
            </c:strRef>
          </c:cat>
          <c:val>
            <c:numRef>
              <c:f>(Sheet2!$N$134:$N$143,Sheet2!$N$146)</c:f>
              <c:numCache>
                <c:formatCode>0.00%</c:formatCode>
                <c:ptCount val="11"/>
                <c:pt idx="0">
                  <c:v>0.1106</c:v>
                </c:pt>
                <c:pt idx="1">
                  <c:v>0.1074</c:v>
                </c:pt>
                <c:pt idx="2">
                  <c:v>9.3200000000000005E-2</c:v>
                </c:pt>
                <c:pt idx="3">
                  <c:v>9.2899999999999996E-2</c:v>
                </c:pt>
                <c:pt idx="4">
                  <c:v>6.0699999999999997E-2</c:v>
                </c:pt>
                <c:pt idx="5">
                  <c:v>5.1900000000000002E-2</c:v>
                </c:pt>
                <c:pt idx="6">
                  <c:v>3.3700000000000001E-2</c:v>
                </c:pt>
                <c:pt idx="7">
                  <c:v>3.0800000000000001E-2</c:v>
                </c:pt>
                <c:pt idx="8">
                  <c:v>2.9000000000000001E-2</c:v>
                </c:pt>
                <c:pt idx="9">
                  <c:v>2.8400000000000002E-2</c:v>
                </c:pt>
                <c:pt idx="10">
                  <c:v>0.36140000000000005</c:v>
                </c:pt>
              </c:numCache>
            </c:numRef>
          </c:val>
          <c:extLst>
            <c:ext xmlns:c16="http://schemas.microsoft.com/office/drawing/2014/chart" uri="{C3380CC4-5D6E-409C-BE32-E72D297353CC}">
              <c16:uniqueId val="{00000016-829F-4EA6-9A27-DD2FF1DE9ADB}"/>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334279017632673"/>
          <c:y val="0.16627911193190203"/>
          <c:w val="0.44863633969343464"/>
          <c:h val="0.62203837277062379"/>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0AD-4420-8DFE-3C23E35C21F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0AD-4420-8DFE-3C23E35C21F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30AD-4420-8DFE-3C23E35C21FA}"/>
              </c:ext>
            </c:extLst>
          </c:dPt>
          <c:dLbls>
            <c:dLbl>
              <c:idx val="0"/>
              <c:layout>
                <c:manualLayout>
                  <c:x val="3.72163571470501E-2"/>
                  <c:y val="4.5403148003348277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9890266664552284"/>
                      <c:h val="0.35158475242377046"/>
                    </c:manualLayout>
                  </c15:layout>
                </c:ext>
                <c:ext xmlns:c16="http://schemas.microsoft.com/office/drawing/2014/chart" uri="{C3380CC4-5D6E-409C-BE32-E72D297353CC}">
                  <c16:uniqueId val="{00000001-30AD-4420-8DFE-3C23E35C21FA}"/>
                </c:ext>
              </c:extLst>
            </c:dLbl>
            <c:dLbl>
              <c:idx val="1"/>
              <c:layout>
                <c:manualLayout>
                  <c:x val="3.7098953634236868E-2"/>
                  <c:y val="-9.7293262574163569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9396504213033403"/>
                      <c:h val="0.26726414617342259"/>
                    </c:manualLayout>
                  </c15:layout>
                </c:ext>
                <c:ext xmlns:c16="http://schemas.microsoft.com/office/drawing/2014/chart" uri="{C3380CC4-5D6E-409C-BE32-E72D297353CC}">
                  <c16:uniqueId val="{00000003-30AD-4420-8DFE-3C23E35C21FA}"/>
                </c:ext>
              </c:extLst>
            </c:dLbl>
            <c:dLbl>
              <c:idx val="2"/>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5-30AD-4420-8DFE-3C23E35C21FA}"/>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Sheet2!$K$162:$K$164</c:f>
              <c:strCache>
                <c:ptCount val="3"/>
                <c:pt idx="0">
                  <c:v>晶体单元/谐振器</c:v>
                </c:pt>
                <c:pt idx="1">
                  <c:v>石英晶体振荡器</c:v>
                </c:pt>
                <c:pt idx="2">
                  <c:v>其他产品</c:v>
                </c:pt>
              </c:strCache>
            </c:strRef>
          </c:cat>
          <c:val>
            <c:numRef>
              <c:f>Sheet2!$L$162:$L$164</c:f>
              <c:numCache>
                <c:formatCode>0.00%</c:formatCode>
                <c:ptCount val="3"/>
                <c:pt idx="0">
                  <c:v>0.36</c:v>
                </c:pt>
                <c:pt idx="1">
                  <c:v>0.3</c:v>
                </c:pt>
                <c:pt idx="2">
                  <c:v>0.2</c:v>
                </c:pt>
              </c:numCache>
            </c:numRef>
          </c:val>
          <c:extLst>
            <c:ext xmlns:c16="http://schemas.microsoft.com/office/drawing/2014/chart" uri="{C3380CC4-5D6E-409C-BE32-E72D297353CC}">
              <c16:uniqueId val="{00000008-30AD-4420-8DFE-3C23E35C21FA}"/>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61360066204729"/>
          <c:y val="0.16226002988849297"/>
          <c:w val="0.78413079574213851"/>
          <c:h val="0.68727104224165736"/>
        </c:manualLayout>
      </c:layout>
      <c:barChart>
        <c:barDir val="col"/>
        <c:grouping val="clustered"/>
        <c:varyColors val="0"/>
        <c:ser>
          <c:idx val="0"/>
          <c:order val="0"/>
          <c:tx>
            <c:strRef>
              <c:f>资本支出!$H$170</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资本支出!$I$169:$M$169</c:f>
              <c:numCache>
                <c:formatCode>General</c:formatCode>
                <c:ptCount val="5"/>
                <c:pt idx="0">
                  <c:v>2016</c:v>
                </c:pt>
                <c:pt idx="1">
                  <c:v>2017</c:v>
                </c:pt>
                <c:pt idx="2">
                  <c:v>2018</c:v>
                </c:pt>
                <c:pt idx="3">
                  <c:v>2019</c:v>
                </c:pt>
                <c:pt idx="4">
                  <c:v>2020</c:v>
                </c:pt>
              </c:numCache>
            </c:numRef>
          </c:cat>
          <c:val>
            <c:numRef>
              <c:f>资本支出!$I$170:$M$170</c:f>
              <c:numCache>
                <c:formatCode>0.00</c:formatCode>
                <c:ptCount val="5"/>
                <c:pt idx="0">
                  <c:v>633.01260000000002</c:v>
                </c:pt>
                <c:pt idx="1">
                  <c:v>650.97580000000005</c:v>
                </c:pt>
                <c:pt idx="2">
                  <c:v>663.25310000000002</c:v>
                </c:pt>
                <c:pt idx="3">
                  <c:v>684.0172</c:v>
                </c:pt>
                <c:pt idx="4">
                  <c:v>593.12210800000003</c:v>
                </c:pt>
              </c:numCache>
            </c:numRef>
          </c:val>
          <c:extLst>
            <c:ext xmlns:c16="http://schemas.microsoft.com/office/drawing/2014/chart" uri="{C3380CC4-5D6E-409C-BE32-E72D297353CC}">
              <c16:uniqueId val="{00000000-7150-4340-B23C-6F0099EB1EFE}"/>
            </c:ext>
          </c:extLst>
        </c:ser>
        <c:ser>
          <c:idx val="1"/>
          <c:order val="1"/>
          <c:tx>
            <c:strRef>
              <c:f>资本支出!$H$171</c:f>
              <c:strCache>
                <c:ptCount val="1"/>
                <c:pt idx="0">
                  <c:v>净利润</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资本支出!$I$169:$M$169</c:f>
              <c:numCache>
                <c:formatCode>General</c:formatCode>
                <c:ptCount val="5"/>
                <c:pt idx="0">
                  <c:v>2016</c:v>
                </c:pt>
                <c:pt idx="1">
                  <c:v>2017</c:v>
                </c:pt>
                <c:pt idx="2">
                  <c:v>2018</c:v>
                </c:pt>
                <c:pt idx="3">
                  <c:v>2019</c:v>
                </c:pt>
                <c:pt idx="4">
                  <c:v>2020</c:v>
                </c:pt>
              </c:numCache>
            </c:numRef>
          </c:cat>
          <c:val>
            <c:numRef>
              <c:f>资本支出!$I$171:$M$171</c:f>
              <c:numCache>
                <c:formatCode>General</c:formatCode>
                <c:ptCount val="5"/>
                <c:pt idx="0">
                  <c:v>29.85</c:v>
                </c:pt>
                <c:pt idx="1">
                  <c:v>24.71</c:v>
                </c:pt>
                <c:pt idx="2">
                  <c:v>32.69</c:v>
                </c:pt>
                <c:pt idx="3">
                  <c:v>5.07</c:v>
                </c:pt>
                <c:pt idx="4">
                  <c:v>18.420000000000002</c:v>
                </c:pt>
              </c:numCache>
            </c:numRef>
          </c:val>
          <c:extLst>
            <c:ext xmlns:c16="http://schemas.microsoft.com/office/drawing/2014/chart" uri="{C3380CC4-5D6E-409C-BE32-E72D297353CC}">
              <c16:uniqueId val="{00000001-7150-4340-B23C-6F0099EB1EFE}"/>
            </c:ext>
          </c:extLst>
        </c:ser>
        <c:dLbls>
          <c:dLblPos val="outEnd"/>
          <c:showLegendKey val="0"/>
          <c:showVal val="1"/>
          <c:showCatName val="0"/>
          <c:showSerName val="0"/>
          <c:showPercent val="0"/>
          <c:showBubbleSize val="0"/>
        </c:dLbls>
        <c:gapWidth val="219"/>
        <c:overlap val="-27"/>
        <c:axId val="927085408"/>
        <c:axId val="496712112"/>
      </c:barChart>
      <c:catAx>
        <c:axId val="92708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496712112"/>
        <c:crosses val="autoZero"/>
        <c:auto val="1"/>
        <c:lblAlgn val="ctr"/>
        <c:lblOffset val="100"/>
        <c:noMultiLvlLbl val="0"/>
      </c:catAx>
      <c:valAx>
        <c:axId val="4967121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27085408"/>
        <c:crosses val="autoZero"/>
        <c:crossBetween val="between"/>
      </c:valAx>
      <c:spPr>
        <a:noFill/>
        <a:ln>
          <a:noFill/>
        </a:ln>
        <a:effectLst/>
      </c:spPr>
    </c:plotArea>
    <c:legend>
      <c:legendPos val="t"/>
      <c:layout>
        <c:manualLayout>
          <c:xMode val="edge"/>
          <c:yMode val="edge"/>
          <c:x val="0.3452221339085968"/>
          <c:y val="0"/>
          <c:w val="0.30955549147334888"/>
          <c:h val="0.121333443065795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58A-4EC9-8E7F-A24B5B6C161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58A-4EC9-8E7F-A24B5B6C161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F58A-4EC9-8E7F-A24B5B6C161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F58A-4EC9-8E7F-A24B5B6C161D}"/>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F58A-4EC9-8E7F-A24B5B6C161D}"/>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F58A-4EC9-8E7F-A24B5B6C161D}"/>
              </c:ext>
            </c:extLst>
          </c:dPt>
          <c:dLbls>
            <c:dLbl>
              <c:idx val="0"/>
              <c:layout>
                <c:manualLayout>
                  <c:x val="-3.3333333333333333E-2"/>
                  <c:y val="-5.3047226700083302E-18"/>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8A-4EC9-8E7F-A24B5B6C161D}"/>
                </c:ext>
              </c:extLst>
            </c:dLbl>
            <c:dLbl>
              <c:idx val="1"/>
              <c:layout>
                <c:manualLayout>
                  <c:x val="2.7777777777777779E-3"/>
                  <c:y val="-2.7777777777777783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58A-4EC9-8E7F-A24B5B6C161D}"/>
                </c:ext>
              </c:extLst>
            </c:dLbl>
            <c:dLbl>
              <c:idx val="2"/>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5-F58A-4EC9-8E7F-A24B5B6C161D}"/>
                </c:ext>
              </c:extLst>
            </c:dLbl>
            <c:dLbl>
              <c:idx val="3"/>
              <c:layout>
                <c:manualLayout>
                  <c:x val="6.1111111111111109E-2"/>
                  <c:y val="5.5555555555555552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58A-4EC9-8E7F-A24B5B6C161D}"/>
                </c:ext>
              </c:extLst>
            </c:dLbl>
            <c:dLbl>
              <c:idx val="4"/>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9-F58A-4EC9-8E7F-A24B5B6C161D}"/>
                </c:ext>
              </c:extLst>
            </c:dLbl>
            <c:dLbl>
              <c:idx val="5"/>
              <c:spPr>
                <a:noFill/>
                <a:ln>
                  <a:noFill/>
                </a:ln>
                <a:effectLst/>
              </c:spPr>
              <c:txPr>
                <a:bodyPr rot="0" spcFirstLastPara="1" vertOverflow="ellipsis" vert="horz" wrap="square" anchor="ctr" anchorCtr="1"/>
                <a:lstStyle/>
                <a:p>
                  <a:pPr>
                    <a:defRPr sz="800" b="1" i="0" u="none" strike="noStrike" kern="1200" spc="0" baseline="0">
                      <a:solidFill>
                        <a:schemeClr val="accent6"/>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B-F58A-4EC9-8E7F-A24B5B6C161D}"/>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Sheet2!$C$61:$C$66</c:f>
              <c:strCache>
                <c:ptCount val="6"/>
                <c:pt idx="0">
                  <c:v>XO</c:v>
                </c:pt>
                <c:pt idx="1">
                  <c:v>TCXO</c:v>
                </c:pt>
                <c:pt idx="2">
                  <c:v>VCXO</c:v>
                </c:pt>
                <c:pt idx="3">
                  <c:v>OCXO</c:v>
                </c:pt>
                <c:pt idx="4">
                  <c:v>KHz Xtal</c:v>
                </c:pt>
                <c:pt idx="5">
                  <c:v>MHz Xtal</c:v>
                </c:pt>
              </c:strCache>
            </c:strRef>
          </c:cat>
          <c:val>
            <c:numRef>
              <c:f>Sheet2!$D$61:$D$66</c:f>
              <c:numCache>
                <c:formatCode>0.00%</c:formatCode>
                <c:ptCount val="6"/>
                <c:pt idx="0">
                  <c:v>4.8899999999999999E-2</c:v>
                </c:pt>
                <c:pt idx="1">
                  <c:v>4.5400000000000003E-2</c:v>
                </c:pt>
                <c:pt idx="2">
                  <c:v>5.3E-3</c:v>
                </c:pt>
                <c:pt idx="3">
                  <c:v>2.0000000000000001E-4</c:v>
                </c:pt>
                <c:pt idx="4">
                  <c:v>0.37340000000000001</c:v>
                </c:pt>
                <c:pt idx="5">
                  <c:v>0.52680000000000005</c:v>
                </c:pt>
              </c:numCache>
            </c:numRef>
          </c:val>
          <c:extLst>
            <c:ext xmlns:c16="http://schemas.microsoft.com/office/drawing/2014/chart" uri="{C3380CC4-5D6E-409C-BE32-E72D297353CC}">
              <c16:uniqueId val="{0000000C-F58A-4EC9-8E7F-A24B5B6C161D}"/>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A89-4359-BB7A-973BA372852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A89-4359-BB7A-973BA372852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A89-4359-BB7A-973BA3728526}"/>
              </c:ext>
            </c:extLst>
          </c:dPt>
          <c:dLbls>
            <c:dLbl>
              <c:idx val="0"/>
              <c:layout>
                <c:manualLayout>
                  <c:x val="2.0470251647089637E-2"/>
                  <c:y val="-8.9267326059935828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2225307087354516"/>
                      <c:h val="0.30652297938292877"/>
                    </c:manualLayout>
                  </c15:layout>
                </c:ext>
                <c:ext xmlns:c16="http://schemas.microsoft.com/office/drawing/2014/chart" uri="{C3380CC4-5D6E-409C-BE32-E72D297353CC}">
                  <c16:uniqueId val="{00000001-0A89-4359-BB7A-973BA3728526}"/>
                </c:ext>
              </c:extLst>
            </c:dLbl>
            <c:dLbl>
              <c:idx val="1"/>
              <c:layout>
                <c:manualLayout>
                  <c:x val="-6.8234172156965613E-3"/>
                  <c:y val="0.14807858234631946"/>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A89-4359-BB7A-973BA3728526}"/>
                </c:ext>
              </c:extLst>
            </c:dLbl>
            <c:dLbl>
              <c:idx val="2"/>
              <c:layout>
                <c:manualLayout>
                  <c:x val="-6.4822463549117193E-2"/>
                  <c:y val="4.4633809466350677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A89-4359-BB7A-973BA3728526}"/>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Sheet2!$K$162:$K$164</c:f>
              <c:strCache>
                <c:ptCount val="3"/>
                <c:pt idx="0">
                  <c:v>晶体单元/谐振器</c:v>
                </c:pt>
                <c:pt idx="1">
                  <c:v>石英晶体振荡器</c:v>
                </c:pt>
                <c:pt idx="2">
                  <c:v>其他产品</c:v>
                </c:pt>
              </c:strCache>
            </c:strRef>
          </c:cat>
          <c:val>
            <c:numRef>
              <c:f>Sheet2!$N$162:$N$164</c:f>
              <c:numCache>
                <c:formatCode>0.00%</c:formatCode>
                <c:ptCount val="3"/>
                <c:pt idx="0">
                  <c:v>0.64999744858906972</c:v>
                </c:pt>
                <c:pt idx="1">
                  <c:v>0.26335663621982958</c:v>
                </c:pt>
                <c:pt idx="2">
                  <c:v>8.6645915191100681E-2</c:v>
                </c:pt>
              </c:numCache>
            </c:numRef>
          </c:val>
          <c:extLst>
            <c:ext xmlns:c16="http://schemas.microsoft.com/office/drawing/2014/chart" uri="{C3380CC4-5D6E-409C-BE32-E72D297353CC}">
              <c16:uniqueId val="{00000006-0A89-4359-BB7A-973BA3728526}"/>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30201572472849"/>
          <c:y val="0.18895792008454099"/>
          <c:w val="0.80885114658472934"/>
          <c:h val="0.73375174322416348"/>
        </c:manualLayout>
      </c:layout>
      <c:barChart>
        <c:barDir val="col"/>
        <c:grouping val="clustered"/>
        <c:varyColors val="0"/>
        <c:ser>
          <c:idx val="0"/>
          <c:order val="0"/>
          <c:tx>
            <c:strRef>
              <c:f>资本支出!$O$103</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资本支出!$P$102:$T$102</c:f>
              <c:numCache>
                <c:formatCode>General</c:formatCode>
                <c:ptCount val="5"/>
                <c:pt idx="0">
                  <c:v>2016</c:v>
                </c:pt>
                <c:pt idx="1">
                  <c:v>2017</c:v>
                </c:pt>
                <c:pt idx="2">
                  <c:v>2018</c:v>
                </c:pt>
                <c:pt idx="3">
                  <c:v>2019</c:v>
                </c:pt>
                <c:pt idx="4">
                  <c:v>2020</c:v>
                </c:pt>
              </c:numCache>
            </c:numRef>
          </c:cat>
          <c:val>
            <c:numRef>
              <c:f>资本支出!$P$103:$T$103</c:f>
              <c:numCache>
                <c:formatCode>0.00</c:formatCode>
                <c:ptCount val="5"/>
                <c:pt idx="0">
                  <c:v>27.047899999999998</c:v>
                </c:pt>
                <c:pt idx="1">
                  <c:v>25.960699999999999</c:v>
                </c:pt>
                <c:pt idx="2">
                  <c:v>25.8673</c:v>
                </c:pt>
                <c:pt idx="3">
                  <c:v>21.758707999999999</c:v>
                </c:pt>
                <c:pt idx="4">
                  <c:v>21.608203</c:v>
                </c:pt>
              </c:numCache>
            </c:numRef>
          </c:val>
          <c:extLst>
            <c:ext xmlns:c16="http://schemas.microsoft.com/office/drawing/2014/chart" uri="{C3380CC4-5D6E-409C-BE32-E72D297353CC}">
              <c16:uniqueId val="{00000000-1C21-40E9-9E67-12C82702959C}"/>
            </c:ext>
          </c:extLst>
        </c:ser>
        <c:ser>
          <c:idx val="1"/>
          <c:order val="1"/>
          <c:tx>
            <c:strRef>
              <c:f>资本支出!$O$104</c:f>
              <c:strCache>
                <c:ptCount val="1"/>
                <c:pt idx="0">
                  <c:v>净利润</c:v>
                </c:pt>
              </c:strCache>
            </c:strRef>
          </c:tx>
          <c:spPr>
            <a:solidFill>
              <a:schemeClr val="accent2"/>
            </a:solidFill>
            <a:ln>
              <a:noFill/>
            </a:ln>
            <a:effectLst/>
          </c:spPr>
          <c:invertIfNegative val="0"/>
          <c:dLbls>
            <c:dLbl>
              <c:idx val="2"/>
              <c:layout>
                <c:manualLayout>
                  <c:x val="4.5336591040235075E-2"/>
                  <c:y val="-7.026396012105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C21-40E9-9E67-12C82702959C}"/>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资本支出!$P$102:$T$102</c:f>
              <c:numCache>
                <c:formatCode>General</c:formatCode>
                <c:ptCount val="5"/>
                <c:pt idx="0">
                  <c:v>2016</c:v>
                </c:pt>
                <c:pt idx="1">
                  <c:v>2017</c:v>
                </c:pt>
                <c:pt idx="2">
                  <c:v>2018</c:v>
                </c:pt>
                <c:pt idx="3">
                  <c:v>2019</c:v>
                </c:pt>
                <c:pt idx="4">
                  <c:v>2020</c:v>
                </c:pt>
              </c:numCache>
            </c:numRef>
          </c:cat>
          <c:val>
            <c:numRef>
              <c:f>资本支出!$P$104:$T$104</c:f>
              <c:numCache>
                <c:formatCode>General</c:formatCode>
                <c:ptCount val="5"/>
                <c:pt idx="0">
                  <c:v>0.38</c:v>
                </c:pt>
                <c:pt idx="1">
                  <c:v>-6.03</c:v>
                </c:pt>
                <c:pt idx="2">
                  <c:v>-0.15</c:v>
                </c:pt>
                <c:pt idx="3" formatCode="0.00">
                  <c:v>-5.7</c:v>
                </c:pt>
                <c:pt idx="4">
                  <c:v>1.18</c:v>
                </c:pt>
              </c:numCache>
            </c:numRef>
          </c:val>
          <c:extLst>
            <c:ext xmlns:c16="http://schemas.microsoft.com/office/drawing/2014/chart" uri="{C3380CC4-5D6E-409C-BE32-E72D297353CC}">
              <c16:uniqueId val="{00000001-1C21-40E9-9E67-12C82702959C}"/>
            </c:ext>
          </c:extLst>
        </c:ser>
        <c:dLbls>
          <c:dLblPos val="outEnd"/>
          <c:showLegendKey val="0"/>
          <c:showVal val="1"/>
          <c:showCatName val="0"/>
          <c:showSerName val="0"/>
          <c:showPercent val="0"/>
          <c:showBubbleSize val="0"/>
        </c:dLbls>
        <c:gapWidth val="219"/>
        <c:overlap val="-27"/>
        <c:axId val="914180528"/>
        <c:axId val="634147440"/>
      </c:barChart>
      <c:catAx>
        <c:axId val="91418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634147440"/>
        <c:crosses val="autoZero"/>
        <c:auto val="1"/>
        <c:lblAlgn val="ctr"/>
        <c:lblOffset val="100"/>
        <c:noMultiLvlLbl val="0"/>
      </c:catAx>
      <c:valAx>
        <c:axId val="6341474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14180528"/>
        <c:crosses val="autoZero"/>
        <c:crossBetween val="between"/>
      </c:valAx>
      <c:spPr>
        <a:noFill/>
        <a:ln>
          <a:noFill/>
        </a:ln>
        <a:effectLst/>
      </c:spPr>
    </c:plotArea>
    <c:legend>
      <c:legendPos val="t"/>
      <c:layout>
        <c:manualLayout>
          <c:xMode val="edge"/>
          <c:yMode val="edge"/>
          <c:x val="0.33097311339058322"/>
          <c:y val="1.5018255130059681E-2"/>
          <c:w val="0.34486519420192541"/>
          <c:h val="0.122116100894782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EF0-4584-A4C6-3111511E154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EF0-4584-A4C6-3111511E154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EF0-4584-A4C6-3111511E154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EF0-4584-A4C6-3111511E154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EF0-4584-A4C6-3111511E154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8EF0-4584-A4C6-3111511E1548}"/>
              </c:ext>
            </c:extLst>
          </c:dPt>
          <c:dLbls>
            <c:dLbl>
              <c:idx val="0"/>
              <c:layout>
                <c:manualLayout>
                  <c:x val="2.9075010219497131E-2"/>
                  <c:y val="6.8115543269728429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F0-4584-A4C6-3111511E1548}"/>
                </c:ext>
              </c:extLst>
            </c:dLbl>
            <c:dLbl>
              <c:idx val="1"/>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3-8EF0-4584-A4C6-3111511E1548}"/>
                </c:ext>
              </c:extLst>
            </c:dLbl>
            <c:dLbl>
              <c:idx val="2"/>
              <c:layout>
                <c:manualLayout>
                  <c:x val="0.13859177235716932"/>
                  <c:y val="-2.7755575615628914E-17"/>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9010577147855965"/>
                      <c:h val="0.37099157459000603"/>
                    </c:manualLayout>
                  </c15:layout>
                </c:ext>
                <c:ext xmlns:c16="http://schemas.microsoft.com/office/drawing/2014/chart" uri="{C3380CC4-5D6E-409C-BE32-E72D297353CC}">
                  <c16:uniqueId val="{00000005-8EF0-4584-A4C6-3111511E1548}"/>
                </c:ext>
              </c:extLst>
            </c:dLbl>
            <c:dLbl>
              <c:idx val="3"/>
              <c:layout>
                <c:manualLayout>
                  <c:x val="1.6152783455276249E-3"/>
                  <c:y val="-5.7898211779269168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40381958638190624"/>
                      <c:h val="0.2630622281076912"/>
                    </c:manualLayout>
                  </c15:layout>
                </c:ext>
                <c:ext xmlns:c16="http://schemas.microsoft.com/office/drawing/2014/chart" uri="{C3380CC4-5D6E-409C-BE32-E72D297353CC}">
                  <c16:uniqueId val="{00000007-8EF0-4584-A4C6-3111511E1548}"/>
                </c:ext>
              </c:extLst>
            </c:dLbl>
            <c:dLbl>
              <c:idx val="4"/>
              <c:layout>
                <c:manualLayout>
                  <c:x val="-7.1072247203215491E-2"/>
                  <c:y val="-0.11579642355853834"/>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EF0-4584-A4C6-3111511E1548}"/>
                </c:ext>
              </c:extLst>
            </c:dLbl>
            <c:dLbl>
              <c:idx val="5"/>
              <c:layout>
                <c:manualLayout>
                  <c:x val="-2.5844453528441998E-2"/>
                  <c:y val="6.8115543269728429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6"/>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EF0-4584-A4C6-3111511E1548}"/>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'6971.T-主营构成(按指标)'!$I$9:$I$14</c:f>
              <c:strCache>
                <c:ptCount val="6"/>
                <c:pt idx="0">
                  <c:v>信息设备收入</c:v>
                </c:pt>
                <c:pt idx="1">
                  <c:v>电子设备收入</c:v>
                </c:pt>
                <c:pt idx="2">
                  <c:v>半导体零部件收入</c:v>
                </c:pt>
                <c:pt idx="3">
                  <c:v>汽车零部件及其他工业服务</c:v>
                </c:pt>
                <c:pt idx="4">
                  <c:v>环境</c:v>
                </c:pt>
                <c:pt idx="5">
                  <c:v>文档解决方案</c:v>
                </c:pt>
              </c:strCache>
            </c:strRef>
          </c:cat>
          <c:val>
            <c:numRef>
              <c:f>'6971.T-主营构成(按指标)'!$K$9:$K$14</c:f>
              <c:numCache>
                <c:formatCode>0.00%</c:formatCode>
                <c:ptCount val="6"/>
                <c:pt idx="0">
                  <c:v>0.16200000000000001</c:v>
                </c:pt>
                <c:pt idx="1">
                  <c:v>0.19350000000000001</c:v>
                </c:pt>
                <c:pt idx="2">
                  <c:v>0.16309999999999999</c:v>
                </c:pt>
                <c:pt idx="3">
                  <c:v>0.18239999999999998</c:v>
                </c:pt>
                <c:pt idx="4">
                  <c:v>7.1199999999999999E-2</c:v>
                </c:pt>
                <c:pt idx="5">
                  <c:v>0.23530000000000001</c:v>
                </c:pt>
              </c:numCache>
            </c:numRef>
          </c:val>
          <c:extLst>
            <c:ext xmlns:c16="http://schemas.microsoft.com/office/drawing/2014/chart" uri="{C3380CC4-5D6E-409C-BE32-E72D297353CC}">
              <c16:uniqueId val="{0000000C-8EF0-4584-A4C6-3111511E1548}"/>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85329101984431"/>
          <c:y val="0.12314584297935367"/>
          <c:w val="0.73208665825575781"/>
          <c:h val="0.73401564533997221"/>
        </c:manualLayout>
      </c:layout>
      <c:barChart>
        <c:barDir val="col"/>
        <c:grouping val="clustered"/>
        <c:varyColors val="0"/>
        <c:ser>
          <c:idx val="0"/>
          <c:order val="0"/>
          <c:tx>
            <c:strRef>
              <c:f>资本支出!$E$237</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资本支出!$F$236:$J$236</c:f>
              <c:numCache>
                <c:formatCode>General</c:formatCode>
                <c:ptCount val="5"/>
                <c:pt idx="0">
                  <c:v>2016</c:v>
                </c:pt>
                <c:pt idx="1">
                  <c:v>2017</c:v>
                </c:pt>
                <c:pt idx="2">
                  <c:v>2018</c:v>
                </c:pt>
                <c:pt idx="3">
                  <c:v>2019</c:v>
                </c:pt>
                <c:pt idx="4">
                  <c:v>2020</c:v>
                </c:pt>
              </c:numCache>
            </c:numRef>
          </c:cat>
          <c:val>
            <c:numRef>
              <c:f>资本支出!$F$237:$J$237</c:f>
              <c:numCache>
                <c:formatCode>0.00</c:formatCode>
                <c:ptCount val="5"/>
                <c:pt idx="0">
                  <c:v>878.77819999999997</c:v>
                </c:pt>
                <c:pt idx="1">
                  <c:v>931.49390000000005</c:v>
                </c:pt>
                <c:pt idx="2">
                  <c:v>988.30359999999996</c:v>
                </c:pt>
                <c:pt idx="3">
                  <c:v>1048.0833</c:v>
                </c:pt>
                <c:pt idx="4">
                  <c:v>909.32823900000005</c:v>
                </c:pt>
              </c:numCache>
            </c:numRef>
          </c:val>
          <c:extLst>
            <c:ext xmlns:c16="http://schemas.microsoft.com/office/drawing/2014/chart" uri="{C3380CC4-5D6E-409C-BE32-E72D297353CC}">
              <c16:uniqueId val="{00000000-954F-4D4A-B962-CFC820317BF9}"/>
            </c:ext>
          </c:extLst>
        </c:ser>
        <c:ser>
          <c:idx val="1"/>
          <c:order val="1"/>
          <c:tx>
            <c:strRef>
              <c:f>资本支出!$E$238</c:f>
              <c:strCache>
                <c:ptCount val="1"/>
                <c:pt idx="0">
                  <c:v>净利润</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资本支出!$F$236:$J$236</c:f>
              <c:numCache>
                <c:formatCode>General</c:formatCode>
                <c:ptCount val="5"/>
                <c:pt idx="0">
                  <c:v>2016</c:v>
                </c:pt>
                <c:pt idx="1">
                  <c:v>2017</c:v>
                </c:pt>
                <c:pt idx="2">
                  <c:v>2018</c:v>
                </c:pt>
                <c:pt idx="3">
                  <c:v>2019</c:v>
                </c:pt>
                <c:pt idx="4">
                  <c:v>2020</c:v>
                </c:pt>
              </c:numCache>
            </c:numRef>
          </c:cat>
          <c:val>
            <c:numRef>
              <c:f>资本支出!$F$238:$J$238</c:f>
              <c:numCache>
                <c:formatCode>General</c:formatCode>
                <c:ptCount val="5"/>
                <c:pt idx="0">
                  <c:v>64.14</c:v>
                </c:pt>
                <c:pt idx="1">
                  <c:v>48.31</c:v>
                </c:pt>
                <c:pt idx="2">
                  <c:v>62.82</c:v>
                </c:pt>
                <c:pt idx="3">
                  <c:v>70.599999999999994</c:v>
                </c:pt>
                <c:pt idx="4">
                  <c:v>53.73</c:v>
                </c:pt>
              </c:numCache>
            </c:numRef>
          </c:val>
          <c:extLst>
            <c:ext xmlns:c16="http://schemas.microsoft.com/office/drawing/2014/chart" uri="{C3380CC4-5D6E-409C-BE32-E72D297353CC}">
              <c16:uniqueId val="{00000001-954F-4D4A-B962-CFC820317BF9}"/>
            </c:ext>
          </c:extLst>
        </c:ser>
        <c:dLbls>
          <c:dLblPos val="outEnd"/>
          <c:showLegendKey val="0"/>
          <c:showVal val="1"/>
          <c:showCatName val="0"/>
          <c:showSerName val="0"/>
          <c:showPercent val="0"/>
          <c:showBubbleSize val="0"/>
        </c:dLbls>
        <c:gapWidth val="219"/>
        <c:overlap val="-27"/>
        <c:axId val="1044441696"/>
        <c:axId val="496719600"/>
      </c:barChart>
      <c:catAx>
        <c:axId val="104444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496719600"/>
        <c:crosses val="autoZero"/>
        <c:auto val="1"/>
        <c:lblAlgn val="ctr"/>
        <c:lblOffset val="100"/>
        <c:noMultiLvlLbl val="0"/>
      </c:catAx>
      <c:valAx>
        <c:axId val="496719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44441696"/>
        <c:crosses val="autoZero"/>
        <c:crossBetween val="between"/>
      </c:valAx>
      <c:spPr>
        <a:noFill/>
        <a:ln>
          <a:noFill/>
        </a:ln>
        <a:effectLst/>
      </c:spPr>
    </c:plotArea>
    <c:legend>
      <c:legendPos val="t"/>
      <c:layout>
        <c:manualLayout>
          <c:xMode val="edge"/>
          <c:yMode val="edge"/>
          <c:x val="0.35801028777871924"/>
          <c:y val="1.3623108653945686E-2"/>
          <c:w val="0.30833917157822505"/>
          <c:h val="0.1209812499899435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7E21-4E92-95F3-F710D838F091}"/>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7E21-4E92-95F3-F710D838F091}"/>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7E21-4E92-95F3-F710D838F091}"/>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7E21-4E92-95F3-F710D838F091}"/>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7E21-4E92-95F3-F710D838F091}"/>
              </c:ext>
            </c:extLst>
          </c:dPt>
          <c:dLbls>
            <c:dLbl>
              <c:idx val="0"/>
              <c:layout>
                <c:manualLayout>
                  <c:x val="-1.1447811650146394E-2"/>
                  <c:y val="0"/>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E21-4E92-95F3-F710D838F091}"/>
                </c:ext>
              </c:extLst>
            </c:dLbl>
            <c:dLbl>
              <c:idx val="1"/>
              <c:layout>
                <c:manualLayout>
                  <c:x val="4.5791246600585853E-2"/>
                  <c:y val="-6.9869783629234617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E21-4E92-95F3-F710D838F091}"/>
                </c:ext>
              </c:extLst>
            </c:dLbl>
            <c:dLbl>
              <c:idx val="2"/>
              <c:layout>
                <c:manualLayout>
                  <c:x val="5.7239058250732312E-2"/>
                  <c:y val="3.4934891814617307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E21-4E92-95F3-F710D838F091}"/>
                </c:ext>
              </c:extLst>
            </c:dLbl>
            <c:dLbl>
              <c:idx val="3"/>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7-7E21-4E92-95F3-F710D838F091}"/>
                </c:ext>
              </c:extLst>
            </c:dLbl>
            <c:dLbl>
              <c:idx val="4"/>
              <c:layout>
                <c:manualLayout>
                  <c:x val="-3.8159372167154912E-2"/>
                  <c:y val="6.9869783629234617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E21-4E92-95F3-F710D838F091}"/>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资本支出!$A$128:$A$132</c:f>
              <c:strCache>
                <c:ptCount val="5"/>
                <c:pt idx="0">
                  <c:v>日本</c:v>
                </c:pt>
                <c:pt idx="1">
                  <c:v>北美</c:v>
                </c:pt>
                <c:pt idx="2">
                  <c:v>欧洲</c:v>
                </c:pt>
                <c:pt idx="3">
                  <c:v>中国</c:v>
                </c:pt>
                <c:pt idx="4">
                  <c:v>其他</c:v>
                </c:pt>
              </c:strCache>
            </c:strRef>
          </c:cat>
          <c:val>
            <c:numRef>
              <c:f>资本支出!$B$128:$B$132</c:f>
              <c:numCache>
                <c:formatCode>0.00%</c:formatCode>
                <c:ptCount val="5"/>
                <c:pt idx="0">
                  <c:v>0.12453062906980847</c:v>
                </c:pt>
                <c:pt idx="1">
                  <c:v>3.7220864307483517E-2</c:v>
                </c:pt>
                <c:pt idx="2">
                  <c:v>7.2080550853497696E-2</c:v>
                </c:pt>
                <c:pt idx="3">
                  <c:v>0.6728036619195743</c:v>
                </c:pt>
                <c:pt idx="4">
                  <c:v>9.3364173329116326E-2</c:v>
                </c:pt>
              </c:numCache>
            </c:numRef>
          </c:val>
          <c:extLst>
            <c:ext xmlns:c16="http://schemas.microsoft.com/office/drawing/2014/chart" uri="{C3380CC4-5D6E-409C-BE32-E72D297353CC}">
              <c16:uniqueId val="{0000000A-7E21-4E92-95F3-F710D838F091}"/>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28793131744147"/>
          <c:y val="0.14799369073306265"/>
          <c:w val="0.72752200180527637"/>
          <c:h val="0.76959889937149173"/>
        </c:manualLayout>
      </c:layout>
      <c:barChart>
        <c:barDir val="col"/>
        <c:grouping val="clustered"/>
        <c:varyColors val="0"/>
        <c:ser>
          <c:idx val="0"/>
          <c:order val="0"/>
          <c:tx>
            <c:strRef>
              <c:f>资本支出!$I$205</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资本支出!$J$204:$N$204</c:f>
              <c:numCache>
                <c:formatCode>General</c:formatCode>
                <c:ptCount val="5"/>
                <c:pt idx="0">
                  <c:v>2016</c:v>
                </c:pt>
                <c:pt idx="1">
                  <c:v>2017</c:v>
                </c:pt>
                <c:pt idx="2">
                  <c:v>2018</c:v>
                </c:pt>
                <c:pt idx="3">
                  <c:v>2019</c:v>
                </c:pt>
                <c:pt idx="4">
                  <c:v>2020</c:v>
                </c:pt>
              </c:numCache>
            </c:numRef>
          </c:cat>
          <c:val>
            <c:numRef>
              <c:f>资本支出!$J$205:$N$205</c:f>
              <c:numCache>
                <c:formatCode>0.00</c:formatCode>
                <c:ptCount val="5"/>
                <c:pt idx="0">
                  <c:v>19.122399999999999</c:v>
                </c:pt>
                <c:pt idx="1">
                  <c:v>17.8963</c:v>
                </c:pt>
                <c:pt idx="2">
                  <c:v>17.321200000000001</c:v>
                </c:pt>
                <c:pt idx="3">
                  <c:v>19.585799999999999</c:v>
                </c:pt>
                <c:pt idx="4">
                  <c:v>18.297298999999999</c:v>
                </c:pt>
              </c:numCache>
            </c:numRef>
          </c:val>
          <c:extLst>
            <c:ext xmlns:c16="http://schemas.microsoft.com/office/drawing/2014/chart" uri="{C3380CC4-5D6E-409C-BE32-E72D297353CC}">
              <c16:uniqueId val="{00000000-EAF6-421A-9F92-02585242D806}"/>
            </c:ext>
          </c:extLst>
        </c:ser>
        <c:ser>
          <c:idx val="1"/>
          <c:order val="1"/>
          <c:tx>
            <c:strRef>
              <c:f>资本支出!$I$206</c:f>
              <c:strCache>
                <c:ptCount val="1"/>
                <c:pt idx="0">
                  <c:v>净利润</c:v>
                </c:pt>
              </c:strCache>
            </c:strRef>
          </c:tx>
          <c:spPr>
            <a:solidFill>
              <a:schemeClr val="accent2"/>
            </a:solidFill>
            <a:ln>
              <a:noFill/>
            </a:ln>
            <a:effectLst/>
          </c:spPr>
          <c:invertIfNegative val="0"/>
          <c:dLbls>
            <c:dLbl>
              <c:idx val="1"/>
              <c:layout>
                <c:manualLayout>
                  <c:x val="3.5189953960859804E-2"/>
                  <c:y val="4.49500836461709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6-421A-9F92-02585242D806}"/>
                </c:ext>
              </c:extLst>
            </c:dLbl>
            <c:dLbl>
              <c:idx val="2"/>
              <c:layout>
                <c:manualLayout>
                  <c:x val="3.8389040684574216E-2"/>
                  <c:y val="2.247533676727016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6-421A-9F92-02585242D806}"/>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资本支出!$J$204:$N$204</c:f>
              <c:numCache>
                <c:formatCode>General</c:formatCode>
                <c:ptCount val="5"/>
                <c:pt idx="0">
                  <c:v>2016</c:v>
                </c:pt>
                <c:pt idx="1">
                  <c:v>2017</c:v>
                </c:pt>
                <c:pt idx="2">
                  <c:v>2018</c:v>
                </c:pt>
                <c:pt idx="3">
                  <c:v>2019</c:v>
                </c:pt>
                <c:pt idx="4">
                  <c:v>2020</c:v>
                </c:pt>
              </c:numCache>
            </c:numRef>
          </c:cat>
          <c:val>
            <c:numRef>
              <c:f>资本支出!$J$206:$N$206</c:f>
              <c:numCache>
                <c:formatCode>General</c:formatCode>
                <c:ptCount val="5"/>
                <c:pt idx="0">
                  <c:v>0.43</c:v>
                </c:pt>
                <c:pt idx="1">
                  <c:v>-0.18</c:v>
                </c:pt>
                <c:pt idx="2">
                  <c:v>-0.28999999999999998</c:v>
                </c:pt>
                <c:pt idx="3">
                  <c:v>0.18</c:v>
                </c:pt>
                <c:pt idx="4">
                  <c:v>0.73</c:v>
                </c:pt>
              </c:numCache>
            </c:numRef>
          </c:val>
          <c:extLst>
            <c:ext xmlns:c16="http://schemas.microsoft.com/office/drawing/2014/chart" uri="{C3380CC4-5D6E-409C-BE32-E72D297353CC}">
              <c16:uniqueId val="{00000001-EAF6-421A-9F92-02585242D806}"/>
            </c:ext>
          </c:extLst>
        </c:ser>
        <c:dLbls>
          <c:dLblPos val="outEnd"/>
          <c:showLegendKey val="0"/>
          <c:showVal val="1"/>
          <c:showCatName val="0"/>
          <c:showSerName val="0"/>
          <c:showPercent val="0"/>
          <c:showBubbleSize val="0"/>
        </c:dLbls>
        <c:gapWidth val="219"/>
        <c:overlap val="-27"/>
        <c:axId val="1022629232"/>
        <c:axId val="927507344"/>
      </c:barChart>
      <c:catAx>
        <c:axId val="102262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27507344"/>
        <c:crosses val="autoZero"/>
        <c:auto val="1"/>
        <c:lblAlgn val="ctr"/>
        <c:lblOffset val="100"/>
        <c:noMultiLvlLbl val="0"/>
      </c:catAx>
      <c:valAx>
        <c:axId val="92750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22629232"/>
        <c:crosses val="autoZero"/>
        <c:crossBetween val="between"/>
      </c:valAx>
      <c:spPr>
        <a:noFill/>
        <a:ln>
          <a:noFill/>
        </a:ln>
        <a:effectLst/>
      </c:spPr>
    </c:plotArea>
    <c:legend>
      <c:legendPos val="t"/>
      <c:layout>
        <c:manualLayout>
          <c:xMode val="edge"/>
          <c:yMode val="edge"/>
          <c:x val="0.35790962335371107"/>
          <c:y val="0"/>
          <c:w val="0.32977398145488862"/>
          <c:h val="0.1212233743829789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41752935673007"/>
          <c:y val="0.13686047108328631"/>
          <c:w val="0.7997589038085211"/>
          <c:h val="0.71195258377379789"/>
        </c:manualLayout>
      </c:layout>
      <c:barChart>
        <c:barDir val="col"/>
        <c:grouping val="clustered"/>
        <c:varyColors val="0"/>
        <c:ser>
          <c:idx val="0"/>
          <c:order val="0"/>
          <c:tx>
            <c:strRef>
              <c:f>资本支出!$J$186</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资本支出!$K$185:$O$185</c:f>
              <c:numCache>
                <c:formatCode>General</c:formatCode>
                <c:ptCount val="5"/>
                <c:pt idx="0">
                  <c:v>2016</c:v>
                </c:pt>
                <c:pt idx="1">
                  <c:v>2017</c:v>
                </c:pt>
                <c:pt idx="2">
                  <c:v>2018</c:v>
                </c:pt>
                <c:pt idx="3">
                  <c:v>2019</c:v>
                </c:pt>
                <c:pt idx="4">
                  <c:v>2020</c:v>
                </c:pt>
              </c:numCache>
            </c:numRef>
          </c:cat>
          <c:val>
            <c:numRef>
              <c:f>资本支出!$K$186:$O$186</c:f>
              <c:numCache>
                <c:formatCode>0.00</c:formatCode>
                <c:ptCount val="5"/>
                <c:pt idx="0">
                  <c:v>20.816099999999999</c:v>
                </c:pt>
                <c:pt idx="1">
                  <c:v>19.310600000000001</c:v>
                </c:pt>
                <c:pt idx="2">
                  <c:v>18.2211</c:v>
                </c:pt>
                <c:pt idx="3">
                  <c:v>19.610399999999998</c:v>
                </c:pt>
                <c:pt idx="4">
                  <c:v>25.666899999999998</c:v>
                </c:pt>
              </c:numCache>
            </c:numRef>
          </c:val>
          <c:extLst>
            <c:ext xmlns:c16="http://schemas.microsoft.com/office/drawing/2014/chart" uri="{C3380CC4-5D6E-409C-BE32-E72D297353CC}">
              <c16:uniqueId val="{00000000-287C-4179-A331-7EED990F5B22}"/>
            </c:ext>
          </c:extLst>
        </c:ser>
        <c:ser>
          <c:idx val="1"/>
          <c:order val="1"/>
          <c:tx>
            <c:strRef>
              <c:f>资本支出!$J$187</c:f>
              <c:strCache>
                <c:ptCount val="1"/>
                <c:pt idx="0">
                  <c:v>净利润</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资本支出!$K$185:$O$185</c:f>
              <c:numCache>
                <c:formatCode>General</c:formatCode>
                <c:ptCount val="5"/>
                <c:pt idx="0">
                  <c:v>2016</c:v>
                </c:pt>
                <c:pt idx="1">
                  <c:v>2017</c:v>
                </c:pt>
                <c:pt idx="2">
                  <c:v>2018</c:v>
                </c:pt>
                <c:pt idx="3">
                  <c:v>2019</c:v>
                </c:pt>
                <c:pt idx="4">
                  <c:v>2020</c:v>
                </c:pt>
              </c:numCache>
            </c:numRef>
          </c:cat>
          <c:val>
            <c:numRef>
              <c:f>资本支出!$K$187:$O$187</c:f>
              <c:numCache>
                <c:formatCode>General</c:formatCode>
                <c:ptCount val="5"/>
                <c:pt idx="0">
                  <c:v>2.19</c:v>
                </c:pt>
                <c:pt idx="1">
                  <c:v>2.12</c:v>
                </c:pt>
                <c:pt idx="2">
                  <c:v>1.44</c:v>
                </c:pt>
                <c:pt idx="3">
                  <c:v>1.56</c:v>
                </c:pt>
                <c:pt idx="4">
                  <c:v>3.32</c:v>
                </c:pt>
              </c:numCache>
            </c:numRef>
          </c:val>
          <c:extLst>
            <c:ext xmlns:c16="http://schemas.microsoft.com/office/drawing/2014/chart" uri="{C3380CC4-5D6E-409C-BE32-E72D297353CC}">
              <c16:uniqueId val="{00000001-287C-4179-A331-7EED990F5B22}"/>
            </c:ext>
          </c:extLst>
        </c:ser>
        <c:dLbls>
          <c:dLblPos val="outEnd"/>
          <c:showLegendKey val="0"/>
          <c:showVal val="1"/>
          <c:showCatName val="0"/>
          <c:showSerName val="0"/>
          <c:showPercent val="0"/>
          <c:showBubbleSize val="0"/>
        </c:dLbls>
        <c:gapWidth val="219"/>
        <c:overlap val="-27"/>
        <c:axId val="1039421936"/>
        <c:axId val="1039861520"/>
      </c:barChart>
      <c:catAx>
        <c:axId val="103942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39861520"/>
        <c:crosses val="autoZero"/>
        <c:auto val="1"/>
        <c:lblAlgn val="ctr"/>
        <c:lblOffset val="100"/>
        <c:noMultiLvlLbl val="0"/>
      </c:catAx>
      <c:valAx>
        <c:axId val="10398615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39421936"/>
        <c:crosses val="autoZero"/>
        <c:crossBetween val="between"/>
      </c:valAx>
      <c:spPr>
        <a:noFill/>
        <a:ln>
          <a:noFill/>
        </a:ln>
        <a:effectLst/>
      </c:spPr>
    </c:plotArea>
    <c:legend>
      <c:legendPos val="t"/>
      <c:layout>
        <c:manualLayout>
          <c:xMode val="edge"/>
          <c:yMode val="edge"/>
          <c:x val="0.33966607236294361"/>
          <c:y val="0"/>
          <c:w val="0.32712896865622326"/>
          <c:h val="0.122166828694990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占比</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BC8-4509-A59A-4A4EF3137DBD}"/>
              </c:ext>
            </c:extLst>
          </c:dPt>
          <c:dPt>
            <c:idx val="1"/>
            <c:bubble3D val="0"/>
            <c:spPr>
              <a:solidFill>
                <a:schemeClr val="accent2"/>
              </a:solidFill>
              <a:ln w="19050">
                <a:noFill/>
              </a:ln>
              <a:effectLst/>
            </c:spPr>
            <c:extLst>
              <c:ext xmlns:c16="http://schemas.microsoft.com/office/drawing/2014/chart" uri="{C3380CC4-5D6E-409C-BE32-E72D297353CC}">
                <c16:uniqueId val="{00000003-0BC8-4509-A59A-4A4EF3137DBD}"/>
              </c:ext>
            </c:extLst>
          </c:dPt>
          <c:dPt>
            <c:idx val="2"/>
            <c:bubble3D val="0"/>
            <c:spPr>
              <a:solidFill>
                <a:schemeClr val="accent3"/>
              </a:solidFill>
              <a:ln w="19050">
                <a:noFill/>
              </a:ln>
              <a:effectLst/>
            </c:spPr>
            <c:extLst>
              <c:ext xmlns:c16="http://schemas.microsoft.com/office/drawing/2014/chart" uri="{C3380CC4-5D6E-409C-BE32-E72D297353CC}">
                <c16:uniqueId val="{00000005-0BC8-4509-A59A-4A4EF3137DBD}"/>
              </c:ext>
            </c:extLst>
          </c:dPt>
          <c:dLbls>
            <c:dLbl>
              <c:idx val="0"/>
              <c:layout>
                <c:manualLayout>
                  <c:x val="1.1051580326240691E-2"/>
                  <c:y val="-8.2549758038394788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rgbClr val="4F81BD"/>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4541553976834332"/>
                      <c:h val="0.29734156470116169"/>
                    </c:manualLayout>
                  </c15:layout>
                </c:ext>
                <c:ext xmlns:c16="http://schemas.microsoft.com/office/drawing/2014/chart" uri="{C3380CC4-5D6E-409C-BE32-E72D297353CC}">
                  <c16:uniqueId val="{00000001-0BC8-4509-A59A-4A4EF3137DBD}"/>
                </c:ext>
              </c:extLst>
            </c:dLbl>
            <c:dLbl>
              <c:idx val="1"/>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504D"/>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3-0BC8-4509-A59A-4A4EF3137DBD}"/>
                </c:ext>
              </c:extLst>
            </c:dLbl>
            <c:dLbl>
              <c:idx val="2"/>
              <c:layout>
                <c:manualLayout>
                  <c:x val="0"/>
                  <c:y val="9.259259259259253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9BBB59"/>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BC8-4509-A59A-4A4EF3137DB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XTAL（谐振器）</c:v>
                </c:pt>
                <c:pt idx="1">
                  <c:v>XO（振荡器）</c:v>
                </c:pt>
                <c:pt idx="2">
                  <c:v>其他产品</c:v>
                </c:pt>
              </c:strCache>
            </c:strRef>
          </c:cat>
          <c:val>
            <c:numRef>
              <c:f>Sheet1!$B$2:$B$4</c:f>
              <c:numCache>
                <c:formatCode>0%</c:formatCode>
                <c:ptCount val="3"/>
                <c:pt idx="0">
                  <c:v>0.77</c:v>
                </c:pt>
                <c:pt idx="1">
                  <c:v>0.14000000000000001</c:v>
                </c:pt>
                <c:pt idx="2">
                  <c:v>0.09</c:v>
                </c:pt>
              </c:numCache>
            </c:numRef>
          </c:val>
          <c:extLst>
            <c:ext xmlns:c16="http://schemas.microsoft.com/office/drawing/2014/chart" uri="{C3380CC4-5D6E-409C-BE32-E72D297353CC}">
              <c16:uniqueId val="{00000006-0BC8-4509-A59A-4A4EF3137DB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741174277679371"/>
          <c:y val="0.19604015469673677"/>
          <c:w val="0.433120290029123"/>
          <c:h val="0.7281061847149698"/>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63B-4C0D-93F7-5ECB859379D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63B-4C0D-93F7-5ECB859379D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663B-4C0D-93F7-5ECB859379DD}"/>
              </c:ext>
            </c:extLst>
          </c:dPt>
          <c:dLbls>
            <c:dLbl>
              <c:idx val="0"/>
              <c:layout>
                <c:manualLayout>
                  <c:x val="6.3787736129136241E-2"/>
                  <c:y val="-2.3105962063658149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0298835364870941"/>
                      <c:h val="0.27512729681502968"/>
                    </c:manualLayout>
                  </c15:layout>
                </c:ext>
                <c:ext xmlns:c16="http://schemas.microsoft.com/office/drawing/2014/chart" uri="{C3380CC4-5D6E-409C-BE32-E72D297353CC}">
                  <c16:uniqueId val="{00000001-663B-4C0D-93F7-5ECB859379DD}"/>
                </c:ext>
              </c:extLst>
            </c:dLbl>
            <c:dLbl>
              <c:idx val="1"/>
              <c:layout>
                <c:manualLayout>
                  <c:x val="6.2809277954267335E-3"/>
                  <c:y val="9.7117206741814704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131675304589267"/>
                      <c:h val="0.31734926945438008"/>
                    </c:manualLayout>
                  </c15:layout>
                </c:ext>
                <c:ext xmlns:c16="http://schemas.microsoft.com/office/drawing/2014/chart" uri="{C3380CC4-5D6E-409C-BE32-E72D297353CC}">
                  <c16:uniqueId val="{00000003-663B-4C0D-93F7-5ECB859379DD}"/>
                </c:ext>
              </c:extLst>
            </c:dLbl>
            <c:dLbl>
              <c:idx val="2"/>
              <c:layout>
                <c:manualLayout>
                  <c:x val="1.5887551165420646E-2"/>
                  <c:y val="0"/>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63B-4C0D-93F7-5ECB859379DD}"/>
                </c:ext>
              </c:extLst>
            </c:dLbl>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Sheet2!$L$230:$L$232</c:f>
              <c:strCache>
                <c:ptCount val="3"/>
                <c:pt idx="0">
                  <c:v>石英晶体谐振器</c:v>
                </c:pt>
                <c:pt idx="1">
                  <c:v>晶体元器件贸易</c:v>
                </c:pt>
                <c:pt idx="2">
                  <c:v>其他业务</c:v>
                </c:pt>
              </c:strCache>
            </c:strRef>
          </c:cat>
          <c:val>
            <c:numRef>
              <c:f>Sheet2!$M$230:$M$232</c:f>
              <c:numCache>
                <c:formatCode>0.00%</c:formatCode>
                <c:ptCount val="3"/>
                <c:pt idx="0">
                  <c:v>0.80379999999999996</c:v>
                </c:pt>
                <c:pt idx="1">
                  <c:v>4.9399999999999999E-3</c:v>
                </c:pt>
                <c:pt idx="2">
                  <c:v>0.14680000000000001</c:v>
                </c:pt>
              </c:numCache>
            </c:numRef>
          </c:val>
          <c:extLst>
            <c:ext xmlns:c16="http://schemas.microsoft.com/office/drawing/2014/chart" uri="{C3380CC4-5D6E-409C-BE32-E72D297353CC}">
              <c16:uniqueId val="{00000006-663B-4C0D-93F7-5ECB859379DD}"/>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48918942097828"/>
          <c:y val="0.19886252929250375"/>
          <c:w val="0.81198359005487519"/>
          <c:h val="0.61736866279903224"/>
        </c:manualLayout>
      </c:layout>
      <c:barChart>
        <c:barDir val="col"/>
        <c:grouping val="clustered"/>
        <c:varyColors val="0"/>
        <c:ser>
          <c:idx val="0"/>
          <c:order val="0"/>
          <c:tx>
            <c:strRef>
              <c:f>资本支出!$H$274</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资本支出!$I$273:$M$273</c:f>
              <c:numCache>
                <c:formatCode>General</c:formatCode>
                <c:ptCount val="5"/>
                <c:pt idx="0">
                  <c:v>2016</c:v>
                </c:pt>
                <c:pt idx="1">
                  <c:v>2017</c:v>
                </c:pt>
                <c:pt idx="2">
                  <c:v>2018</c:v>
                </c:pt>
                <c:pt idx="3">
                  <c:v>2019</c:v>
                </c:pt>
                <c:pt idx="4">
                  <c:v>2020</c:v>
                </c:pt>
              </c:numCache>
            </c:numRef>
          </c:cat>
          <c:val>
            <c:numRef>
              <c:f>资本支出!$I$274:$M$274</c:f>
              <c:numCache>
                <c:formatCode>0.00</c:formatCode>
                <c:ptCount val="5"/>
                <c:pt idx="0">
                  <c:v>3.7</c:v>
                </c:pt>
                <c:pt idx="1">
                  <c:v>5.4</c:v>
                </c:pt>
                <c:pt idx="2">
                  <c:v>6.11</c:v>
                </c:pt>
                <c:pt idx="3">
                  <c:v>5.8</c:v>
                </c:pt>
                <c:pt idx="4">
                  <c:v>6.31</c:v>
                </c:pt>
              </c:numCache>
            </c:numRef>
          </c:val>
          <c:extLst>
            <c:ext xmlns:c16="http://schemas.microsoft.com/office/drawing/2014/chart" uri="{C3380CC4-5D6E-409C-BE32-E72D297353CC}">
              <c16:uniqueId val="{00000000-23D1-476B-9281-4B6928D08CB8}"/>
            </c:ext>
          </c:extLst>
        </c:ser>
        <c:ser>
          <c:idx val="1"/>
          <c:order val="1"/>
          <c:tx>
            <c:strRef>
              <c:f>资本支出!$H$275</c:f>
              <c:strCache>
                <c:ptCount val="1"/>
                <c:pt idx="0">
                  <c:v>归母净利</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资本支出!$I$273:$M$273</c:f>
              <c:numCache>
                <c:formatCode>General</c:formatCode>
                <c:ptCount val="5"/>
                <c:pt idx="0">
                  <c:v>2016</c:v>
                </c:pt>
                <c:pt idx="1">
                  <c:v>2017</c:v>
                </c:pt>
                <c:pt idx="2">
                  <c:v>2018</c:v>
                </c:pt>
                <c:pt idx="3">
                  <c:v>2019</c:v>
                </c:pt>
                <c:pt idx="4">
                  <c:v>2020</c:v>
                </c:pt>
              </c:numCache>
            </c:numRef>
          </c:cat>
          <c:val>
            <c:numRef>
              <c:f>资本支出!$I$275:$M$275</c:f>
              <c:numCache>
                <c:formatCode>General</c:formatCode>
                <c:ptCount val="5"/>
                <c:pt idx="0">
                  <c:v>0.59</c:v>
                </c:pt>
                <c:pt idx="1">
                  <c:v>0.65</c:v>
                </c:pt>
                <c:pt idx="2">
                  <c:v>0.36</c:v>
                </c:pt>
                <c:pt idx="3">
                  <c:v>0.11</c:v>
                </c:pt>
                <c:pt idx="4">
                  <c:v>0.39</c:v>
                </c:pt>
              </c:numCache>
            </c:numRef>
          </c:val>
          <c:extLst>
            <c:ext xmlns:c16="http://schemas.microsoft.com/office/drawing/2014/chart" uri="{C3380CC4-5D6E-409C-BE32-E72D297353CC}">
              <c16:uniqueId val="{00000001-23D1-476B-9281-4B6928D08CB8}"/>
            </c:ext>
          </c:extLst>
        </c:ser>
        <c:dLbls>
          <c:dLblPos val="outEnd"/>
          <c:showLegendKey val="0"/>
          <c:showVal val="1"/>
          <c:showCatName val="0"/>
          <c:showSerName val="0"/>
          <c:showPercent val="0"/>
          <c:showBubbleSize val="0"/>
        </c:dLbls>
        <c:gapWidth val="219"/>
        <c:overlap val="-27"/>
        <c:axId val="1047917728"/>
        <c:axId val="1052428624"/>
      </c:barChart>
      <c:catAx>
        <c:axId val="1047917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52428624"/>
        <c:crosses val="autoZero"/>
        <c:auto val="1"/>
        <c:lblAlgn val="ctr"/>
        <c:lblOffset val="100"/>
        <c:noMultiLvlLbl val="0"/>
      </c:catAx>
      <c:valAx>
        <c:axId val="1052428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479177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B32-441C-86B8-EAA5E6676519}"/>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B32-441C-86B8-EAA5E6676519}"/>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BB32-441C-86B8-EAA5E6676519}"/>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BB32-441C-86B8-EAA5E6676519}"/>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BB32-441C-86B8-EAA5E6676519}"/>
              </c:ext>
            </c:extLst>
          </c:dPt>
          <c:dLbls>
            <c:dLbl>
              <c:idx val="0"/>
              <c:layout>
                <c:manualLayout>
                  <c:x val="9.3893034393682743E-3"/>
                  <c:y val="-1.8369005846261544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B32-441C-86B8-EAA5E6676519}"/>
                </c:ext>
              </c:extLst>
            </c:dLbl>
            <c:dLbl>
              <c:idx val="1"/>
              <c:layout>
                <c:manualLayout>
                  <c:x val="2.8167910318105224E-2"/>
                  <c:y val="3.6738011692522977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B32-441C-86B8-EAA5E6676519}"/>
                </c:ext>
              </c:extLst>
            </c:dLbl>
            <c:dLbl>
              <c:idx val="2"/>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5-BB32-441C-86B8-EAA5E6676519}"/>
                </c:ext>
              </c:extLst>
            </c:dLbl>
            <c:dLbl>
              <c:idx val="3"/>
              <c:layout>
                <c:manualLayout>
                  <c:x val="-8.4503730954315515E-2"/>
                  <c:y val="-8.878352825693081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3577701661167392"/>
                      <c:h val="0.42374259092657895"/>
                    </c:manualLayout>
                  </c15:layout>
                </c:ext>
                <c:ext xmlns:c16="http://schemas.microsoft.com/office/drawing/2014/chart" uri="{C3380CC4-5D6E-409C-BE32-E72D297353CC}">
                  <c16:uniqueId val="{00000007-BB32-441C-86B8-EAA5E6676519}"/>
                </c:ext>
              </c:extLst>
            </c:dLbl>
            <c:dLbl>
              <c:idx val="4"/>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9-BB32-441C-86B8-EAA5E6676519}"/>
                </c:ext>
              </c:extLst>
            </c:dLbl>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Sheet2!$C$5:$C$9</c:f>
              <c:strCache>
                <c:ptCount val="5"/>
                <c:pt idx="0">
                  <c:v>基座或支架</c:v>
                </c:pt>
                <c:pt idx="1">
                  <c:v>晶片</c:v>
                </c:pt>
                <c:pt idx="2">
                  <c:v>IC</c:v>
                </c:pt>
                <c:pt idx="3">
                  <c:v>封装材料（SMD上盖/DIP外壳）</c:v>
                </c:pt>
                <c:pt idx="4">
                  <c:v>其他成本要素</c:v>
                </c:pt>
              </c:strCache>
            </c:strRef>
          </c:cat>
          <c:val>
            <c:numRef>
              <c:f>Sheet2!$D$5:$D$9</c:f>
              <c:numCache>
                <c:formatCode>0.00%</c:formatCode>
                <c:ptCount val="5"/>
                <c:pt idx="0">
                  <c:v>0.47</c:v>
                </c:pt>
                <c:pt idx="1">
                  <c:v>0.16819999999999999</c:v>
                </c:pt>
                <c:pt idx="3">
                  <c:v>3.4700000000000002E-2</c:v>
                </c:pt>
                <c:pt idx="4">
                  <c:v>0.3271</c:v>
                </c:pt>
              </c:numCache>
            </c:numRef>
          </c:val>
          <c:extLst>
            <c:ext xmlns:c16="http://schemas.microsoft.com/office/drawing/2014/chart" uri="{C3380CC4-5D6E-409C-BE32-E72D297353CC}">
              <c16:uniqueId val="{0000000A-BB32-441C-86B8-EAA5E6676519}"/>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B87-4702-AC83-554769A5D7D0}"/>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B87-4702-AC83-554769A5D7D0}"/>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BB87-4702-AC83-554769A5D7D0}"/>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BB87-4702-AC83-554769A5D7D0}"/>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BB87-4702-AC83-554769A5D7D0}"/>
              </c:ext>
            </c:extLst>
          </c:dPt>
          <c:dLbls>
            <c:dLbl>
              <c:idx val="0"/>
              <c:layout>
                <c:manualLayout>
                  <c:x val="4.8337094443163885E-2"/>
                  <c:y val="-7.2826758826852034E-17"/>
                </c:manualLayout>
              </c:layout>
              <c:tx>
                <c:rich>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r>
                      <a:rPr lang="en-US" altLang="zh-CN" baseline="0" dirty="0"/>
                      <a:t>SMD</a:t>
                    </a:r>
                    <a:r>
                      <a:rPr lang="zh-CN" altLang="en-US" baseline="0" dirty="0"/>
                      <a:t>晶振</a:t>
                    </a:r>
                    <a:r>
                      <a:rPr lang="en-US" altLang="zh-CN" baseline="0" dirty="0"/>
                      <a:t>, </a:t>
                    </a:r>
                    <a:fld id="{23E470EF-2C79-4679-BB2B-6588B820AE58}" type="VALUE">
                      <a:rPr lang="en-US" altLang="zh-CN" baseline="0"/>
                      <a:pPr>
                        <a:defRPr/>
                      </a:pPr>
                      <a:t>[值]</a:t>
                    </a:fld>
                    <a:endParaRPr lang="en-US" altLang="zh-CN" baseline="0" dirty="0"/>
                  </a:p>
                </c:rich>
              </c:tx>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B87-4702-AC83-554769A5D7D0}"/>
                </c:ext>
              </c:extLst>
            </c:dLbl>
            <c:dLbl>
              <c:idx val="1"/>
              <c:layout>
                <c:manualLayout>
                  <c:x val="-2.7182287269375504E-2"/>
                  <c:y val="0.41313111345215964"/>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7882871320898744"/>
                      <c:h val="0.23040004404062747"/>
                    </c:manualLayout>
                  </c15:layout>
                </c:ext>
                <c:ext xmlns:c16="http://schemas.microsoft.com/office/drawing/2014/chart" uri="{C3380CC4-5D6E-409C-BE32-E72D297353CC}">
                  <c16:uniqueId val="{00000003-BB87-4702-AC83-554769A5D7D0}"/>
                </c:ext>
              </c:extLst>
            </c:dLbl>
            <c:dLbl>
              <c:idx val="2"/>
              <c:layout>
                <c:manualLayout>
                  <c:x val="-9.9341643298284543E-2"/>
                  <c:y val="0.25423453135517515"/>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B87-4702-AC83-554769A5D7D0}"/>
                </c:ext>
              </c:extLst>
            </c:dLbl>
            <c:dLbl>
              <c:idx val="3"/>
              <c:layout>
                <c:manualLayout>
                  <c:x val="-1.9535157273507426E-2"/>
                  <c:y val="0"/>
                </c:manualLayout>
              </c:layout>
              <c:tx>
                <c:rich>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r>
                      <a:rPr lang="en-US" altLang="zh-CN" baseline="0" dirty="0"/>
                      <a:t>DIP</a:t>
                    </a:r>
                    <a:r>
                      <a:rPr lang="zh-CN" altLang="en-US" baseline="0" dirty="0"/>
                      <a:t>晶振</a:t>
                    </a:r>
                    <a:r>
                      <a:rPr lang="en-US" altLang="zh-CN" baseline="0" dirty="0"/>
                      <a:t>, </a:t>
                    </a:r>
                    <a:fld id="{FF638106-59E0-49CD-A172-7506E0A728A7}" type="VALUE">
                      <a:rPr lang="en-US" altLang="zh-CN" baseline="0"/>
                      <a:pPr>
                        <a:defRPr>
                          <a:solidFill>
                            <a:schemeClr val="accent1"/>
                          </a:solidFill>
                        </a:defRPr>
                      </a:pPr>
                      <a:t>[值]</a:t>
                    </a:fld>
                    <a:endParaRPr lang="en-US" altLang="zh-CN" baseline="0" dirty="0"/>
                  </a:p>
                </c:rich>
              </c:tx>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6905018377310591"/>
                      <c:h val="0.27806901866972283"/>
                    </c:manualLayout>
                  </c15:layout>
                  <c15:dlblFieldTable/>
                  <c15:showDataLabelsRange val="0"/>
                </c:ext>
                <c:ext xmlns:c16="http://schemas.microsoft.com/office/drawing/2014/chart" uri="{C3380CC4-5D6E-409C-BE32-E72D297353CC}">
                  <c16:uniqueId val="{00000007-BB87-4702-AC83-554769A5D7D0}"/>
                </c:ext>
              </c:extLst>
            </c:dLbl>
            <c:dLbl>
              <c:idx val="4"/>
              <c:layout>
                <c:manualLayout>
                  <c:x val="0.18904658336402672"/>
                  <c:y val="7.9448291048492235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1614155804230692"/>
                      <c:h val="0.15095175299213526"/>
                    </c:manualLayout>
                  </c15:layout>
                </c:ext>
                <c:ext xmlns:c16="http://schemas.microsoft.com/office/drawing/2014/chart" uri="{C3380CC4-5D6E-409C-BE32-E72D297353CC}">
                  <c16:uniqueId val="{00000009-BB87-4702-AC83-554769A5D7D0}"/>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资本支出!$J$125:$J$129</c:f>
              <c:strCache>
                <c:ptCount val="5"/>
                <c:pt idx="0">
                  <c:v>表面贴装式压电石英晶体谐振器</c:v>
                </c:pt>
                <c:pt idx="1">
                  <c:v>系统集成产品</c:v>
                </c:pt>
                <c:pt idx="2">
                  <c:v>技术服务</c:v>
                </c:pt>
                <c:pt idx="3">
                  <c:v>双列直插式压电石英晶体谐振器</c:v>
                </c:pt>
                <c:pt idx="4">
                  <c:v>其他主营业务</c:v>
                </c:pt>
              </c:strCache>
            </c:strRef>
          </c:cat>
          <c:val>
            <c:numRef>
              <c:f>资本支出!$K$125:$K$129</c:f>
              <c:numCache>
                <c:formatCode>0.0%</c:formatCode>
                <c:ptCount val="5"/>
                <c:pt idx="0">
                  <c:v>0.84250000000000003</c:v>
                </c:pt>
                <c:pt idx="1">
                  <c:v>5.8700000000000002E-2</c:v>
                </c:pt>
                <c:pt idx="2">
                  <c:v>4.1399999999999999E-2</c:v>
                </c:pt>
                <c:pt idx="3">
                  <c:v>0.01</c:v>
                </c:pt>
                <c:pt idx="4">
                  <c:v>4.7300000000000002E-2</c:v>
                </c:pt>
              </c:numCache>
            </c:numRef>
          </c:val>
          <c:extLst>
            <c:ext xmlns:c16="http://schemas.microsoft.com/office/drawing/2014/chart" uri="{C3380CC4-5D6E-409C-BE32-E72D297353CC}">
              <c16:uniqueId val="{0000000A-BB87-4702-AC83-554769A5D7D0}"/>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91036475665702"/>
          <c:y val="0.14353861871702212"/>
          <c:w val="0.76153413390438351"/>
          <c:h val="0.74307032532175121"/>
        </c:manualLayout>
      </c:layout>
      <c:barChart>
        <c:barDir val="col"/>
        <c:grouping val="clustered"/>
        <c:varyColors val="0"/>
        <c:ser>
          <c:idx val="0"/>
          <c:order val="0"/>
          <c:tx>
            <c:strRef>
              <c:f>资本支出!$E$103</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资本支出!$F$102:$J$102</c:f>
              <c:numCache>
                <c:formatCode>General</c:formatCode>
                <c:ptCount val="5"/>
                <c:pt idx="0">
                  <c:v>2016</c:v>
                </c:pt>
                <c:pt idx="1">
                  <c:v>2017</c:v>
                </c:pt>
                <c:pt idx="2">
                  <c:v>2018</c:v>
                </c:pt>
                <c:pt idx="3">
                  <c:v>2019</c:v>
                </c:pt>
                <c:pt idx="4">
                  <c:v>2020</c:v>
                </c:pt>
              </c:numCache>
            </c:numRef>
          </c:cat>
          <c:val>
            <c:numRef>
              <c:f>资本支出!$F$103:$J$103</c:f>
              <c:numCache>
                <c:formatCode>0.00_);[Red]\(0.00\)</c:formatCode>
                <c:ptCount val="5"/>
                <c:pt idx="0">
                  <c:v>3.7</c:v>
                </c:pt>
                <c:pt idx="1">
                  <c:v>3.63</c:v>
                </c:pt>
                <c:pt idx="2">
                  <c:v>3.19</c:v>
                </c:pt>
                <c:pt idx="3">
                  <c:v>3.1</c:v>
                </c:pt>
                <c:pt idx="4">
                  <c:v>3.88</c:v>
                </c:pt>
              </c:numCache>
            </c:numRef>
          </c:val>
          <c:extLst>
            <c:ext xmlns:c16="http://schemas.microsoft.com/office/drawing/2014/chart" uri="{C3380CC4-5D6E-409C-BE32-E72D297353CC}">
              <c16:uniqueId val="{00000000-BCD5-4BB0-9AD2-3089FB80CC84}"/>
            </c:ext>
          </c:extLst>
        </c:ser>
        <c:ser>
          <c:idx val="1"/>
          <c:order val="1"/>
          <c:tx>
            <c:strRef>
              <c:f>资本支出!$E$104</c:f>
              <c:strCache>
                <c:ptCount val="1"/>
                <c:pt idx="0">
                  <c:v>归母净利</c:v>
                </c:pt>
              </c:strCache>
            </c:strRef>
          </c:tx>
          <c:spPr>
            <a:solidFill>
              <a:schemeClr val="accent2"/>
            </a:solidFill>
            <a:ln>
              <a:noFill/>
            </a:ln>
            <a:effectLst/>
          </c:spPr>
          <c:invertIfNegative val="0"/>
          <c:dLbls>
            <c:dLbl>
              <c:idx val="2"/>
              <c:layout>
                <c:manualLayout>
                  <c:x val="0"/>
                  <c:y val="-5.619963260043333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CD5-4BB0-9AD2-3089FB80CC84}"/>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资本支出!$F$102:$J$102</c:f>
              <c:numCache>
                <c:formatCode>General</c:formatCode>
                <c:ptCount val="5"/>
                <c:pt idx="0">
                  <c:v>2016</c:v>
                </c:pt>
                <c:pt idx="1">
                  <c:v>2017</c:v>
                </c:pt>
                <c:pt idx="2">
                  <c:v>2018</c:v>
                </c:pt>
                <c:pt idx="3">
                  <c:v>2019</c:v>
                </c:pt>
                <c:pt idx="4">
                  <c:v>2020</c:v>
                </c:pt>
              </c:numCache>
            </c:numRef>
          </c:cat>
          <c:val>
            <c:numRef>
              <c:f>资本支出!$F$104:$J$104</c:f>
              <c:numCache>
                <c:formatCode>0.00</c:formatCode>
                <c:ptCount val="5"/>
                <c:pt idx="0" formatCode="General">
                  <c:v>0.28999999999999998</c:v>
                </c:pt>
                <c:pt idx="1">
                  <c:v>0.23</c:v>
                </c:pt>
                <c:pt idx="2">
                  <c:v>-0.22</c:v>
                </c:pt>
                <c:pt idx="3">
                  <c:v>-1.33</c:v>
                </c:pt>
                <c:pt idx="4">
                  <c:v>0.2</c:v>
                </c:pt>
              </c:numCache>
            </c:numRef>
          </c:val>
          <c:extLst>
            <c:ext xmlns:c16="http://schemas.microsoft.com/office/drawing/2014/chart" uri="{C3380CC4-5D6E-409C-BE32-E72D297353CC}">
              <c16:uniqueId val="{00000001-BCD5-4BB0-9AD2-3089FB80CC84}"/>
            </c:ext>
          </c:extLst>
        </c:ser>
        <c:dLbls>
          <c:dLblPos val="outEnd"/>
          <c:showLegendKey val="0"/>
          <c:showVal val="1"/>
          <c:showCatName val="0"/>
          <c:showSerName val="0"/>
          <c:showPercent val="0"/>
          <c:showBubbleSize val="0"/>
        </c:dLbls>
        <c:gapWidth val="219"/>
        <c:overlap val="-27"/>
        <c:axId val="914204128"/>
        <c:axId val="914239424"/>
      </c:barChart>
      <c:catAx>
        <c:axId val="91420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14239424"/>
        <c:crosses val="autoZero"/>
        <c:auto val="1"/>
        <c:lblAlgn val="ctr"/>
        <c:lblOffset val="100"/>
        <c:noMultiLvlLbl val="0"/>
      </c:catAx>
      <c:valAx>
        <c:axId val="914239424"/>
        <c:scaling>
          <c:orientation val="minMax"/>
        </c:scaling>
        <c:delete val="0"/>
        <c:axPos val="l"/>
        <c:majorGridlines>
          <c:spPr>
            <a:ln w="9525" cap="flat" cmpd="sng" algn="ctr">
              <a:solidFill>
                <a:schemeClr val="tx1">
                  <a:lumMod val="15000"/>
                  <a:lumOff val="85000"/>
                </a:schemeClr>
              </a:solidFill>
              <a:round/>
            </a:ln>
            <a:effectLst/>
          </c:spPr>
        </c:majorGridlines>
        <c:numFmt formatCode="0.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14204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07118532802693"/>
          <c:y val="0.17101076463157391"/>
          <c:w val="0.75808220161654294"/>
          <c:h val="0.66194038865933791"/>
        </c:manualLayout>
      </c:layout>
      <c:barChart>
        <c:barDir val="col"/>
        <c:grouping val="clustered"/>
        <c:varyColors val="0"/>
        <c:ser>
          <c:idx val="0"/>
          <c:order val="0"/>
          <c:tx>
            <c:strRef>
              <c:f>资本支出!$L$232</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资本支出!$M$231:$Q$231</c:f>
              <c:numCache>
                <c:formatCode>General</c:formatCode>
                <c:ptCount val="5"/>
                <c:pt idx="0">
                  <c:v>2016</c:v>
                </c:pt>
                <c:pt idx="1">
                  <c:v>2017</c:v>
                </c:pt>
                <c:pt idx="2">
                  <c:v>2018</c:v>
                </c:pt>
                <c:pt idx="3">
                  <c:v>2019</c:v>
                </c:pt>
                <c:pt idx="4">
                  <c:v>2020</c:v>
                </c:pt>
              </c:numCache>
            </c:numRef>
          </c:cat>
          <c:val>
            <c:numRef>
              <c:f>资本支出!$M$232:$Q$232</c:f>
              <c:numCache>
                <c:formatCode>0.00_);[Red]\(0.00\)</c:formatCode>
                <c:ptCount val="5"/>
                <c:pt idx="0">
                  <c:v>1.4453113248</c:v>
                </c:pt>
                <c:pt idx="1">
                  <c:v>1.5820913994999999</c:v>
                </c:pt>
                <c:pt idx="2">
                  <c:v>1.9944009137000001</c:v>
                </c:pt>
                <c:pt idx="3">
                  <c:v>2.2887074691999998</c:v>
                </c:pt>
                <c:pt idx="4">
                  <c:v>3.2215835825999997</c:v>
                </c:pt>
              </c:numCache>
            </c:numRef>
          </c:val>
          <c:extLst>
            <c:ext xmlns:c16="http://schemas.microsoft.com/office/drawing/2014/chart" uri="{C3380CC4-5D6E-409C-BE32-E72D297353CC}">
              <c16:uniqueId val="{00000000-BC26-4FFE-8228-90E8FD9A48F0}"/>
            </c:ext>
          </c:extLst>
        </c:ser>
        <c:ser>
          <c:idx val="1"/>
          <c:order val="1"/>
          <c:tx>
            <c:strRef>
              <c:f>资本支出!$L$233</c:f>
              <c:strCache>
                <c:ptCount val="1"/>
                <c:pt idx="0">
                  <c:v>归母净利</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资本支出!$M$231:$Q$231</c:f>
              <c:numCache>
                <c:formatCode>General</c:formatCode>
                <c:ptCount val="5"/>
                <c:pt idx="0">
                  <c:v>2016</c:v>
                </c:pt>
                <c:pt idx="1">
                  <c:v>2017</c:v>
                </c:pt>
                <c:pt idx="2">
                  <c:v>2018</c:v>
                </c:pt>
                <c:pt idx="3">
                  <c:v>2019</c:v>
                </c:pt>
                <c:pt idx="4">
                  <c:v>2020</c:v>
                </c:pt>
              </c:numCache>
            </c:numRef>
          </c:cat>
          <c:val>
            <c:numRef>
              <c:f>资本支出!$M$233:$Q$233</c:f>
              <c:numCache>
                <c:formatCode>General</c:formatCode>
                <c:ptCount val="5"/>
                <c:pt idx="0">
                  <c:v>0.1</c:v>
                </c:pt>
                <c:pt idx="1">
                  <c:v>0.19</c:v>
                </c:pt>
                <c:pt idx="2">
                  <c:v>0.2</c:v>
                </c:pt>
                <c:pt idx="3">
                  <c:v>0.19</c:v>
                </c:pt>
                <c:pt idx="4">
                  <c:v>0.31</c:v>
                </c:pt>
              </c:numCache>
            </c:numRef>
          </c:val>
          <c:extLst>
            <c:ext xmlns:c16="http://schemas.microsoft.com/office/drawing/2014/chart" uri="{C3380CC4-5D6E-409C-BE32-E72D297353CC}">
              <c16:uniqueId val="{00000001-BC26-4FFE-8228-90E8FD9A48F0}"/>
            </c:ext>
          </c:extLst>
        </c:ser>
        <c:dLbls>
          <c:dLblPos val="outEnd"/>
          <c:showLegendKey val="0"/>
          <c:showVal val="1"/>
          <c:showCatName val="0"/>
          <c:showSerName val="0"/>
          <c:showPercent val="0"/>
          <c:showBubbleSize val="0"/>
        </c:dLbls>
        <c:gapWidth val="219"/>
        <c:overlap val="-27"/>
        <c:axId val="914156128"/>
        <c:axId val="1052426960"/>
      </c:barChart>
      <c:catAx>
        <c:axId val="91415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52426960"/>
        <c:crosses val="autoZero"/>
        <c:auto val="1"/>
        <c:lblAlgn val="ctr"/>
        <c:lblOffset val="100"/>
        <c:noMultiLvlLbl val="0"/>
      </c:catAx>
      <c:valAx>
        <c:axId val="1052426960"/>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14156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C65-41CD-ACE8-0D70B970B1B5}"/>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C65-41CD-ACE8-0D70B970B1B5}"/>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BC65-41CD-ACE8-0D70B970B1B5}"/>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BC65-41CD-ACE8-0D70B970B1B5}"/>
              </c:ext>
            </c:extLst>
          </c:dPt>
          <c:dLbls>
            <c:dLbl>
              <c:idx val="0"/>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mn-lt"/>
                      <a:ea typeface="+mn-ea"/>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1-BC65-41CD-ACE8-0D70B970B1B5}"/>
                </c:ext>
              </c:extLst>
            </c:dLbl>
            <c:dLbl>
              <c:idx val="1"/>
              <c:layout>
                <c:manualLayout>
                  <c:x val="-1.143614578474474E-2"/>
                  <c:y val="2.2535524503981868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65-41CD-ACE8-0D70B970B1B5}"/>
                </c:ext>
              </c:extLst>
            </c:dLbl>
            <c:dLbl>
              <c:idx val="2"/>
              <c:layout>
                <c:manualLayout>
                  <c:x val="-7.6240971898298149E-3"/>
                  <c:y val="-0.11267762251990937"/>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65-41CD-ACE8-0D70B970B1B5}"/>
                </c:ext>
              </c:extLst>
            </c:dLbl>
            <c:dLbl>
              <c:idx val="3"/>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mn-lt"/>
                      <a:ea typeface="+mn-ea"/>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7-BC65-41CD-ACE8-0D70B970B1B5}"/>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Sheet1!$C$5:$C$8</c:f>
              <c:strCache>
                <c:ptCount val="4"/>
                <c:pt idx="0">
                  <c:v>SMD石英晶体谐振器</c:v>
                </c:pt>
                <c:pt idx="1">
                  <c:v>DIP石英晶体谐振器</c:v>
                </c:pt>
                <c:pt idx="2">
                  <c:v>SMD石英晶体振荡器</c:v>
                </c:pt>
                <c:pt idx="3">
                  <c:v>封装材料</c:v>
                </c:pt>
              </c:strCache>
            </c:strRef>
          </c:cat>
          <c:val>
            <c:numRef>
              <c:f>Sheet1!$D$5:$D$8</c:f>
              <c:numCache>
                <c:formatCode>0.00%</c:formatCode>
                <c:ptCount val="4"/>
                <c:pt idx="0">
                  <c:v>0.66401055186364588</c:v>
                </c:pt>
                <c:pt idx="1">
                  <c:v>6.4790071280997813E-2</c:v>
                </c:pt>
                <c:pt idx="2">
                  <c:v>1.8672266335473923E-2</c:v>
                </c:pt>
                <c:pt idx="3">
                  <c:v>0.25252711051988236</c:v>
                </c:pt>
              </c:numCache>
            </c:numRef>
          </c:val>
          <c:extLst>
            <c:ext xmlns:c16="http://schemas.microsoft.com/office/drawing/2014/chart" uri="{C3380CC4-5D6E-409C-BE32-E72D297353CC}">
              <c16:uniqueId val="{00000008-BC65-41CD-ACE8-0D70B970B1B5}"/>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pPr>
      <a:endParaRPr lang="zh-CN"/>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474-4A03-83A9-B5CBF527B66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474-4A03-83A9-B5CBF527B66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474-4A03-83A9-B5CBF527B66A}"/>
              </c:ext>
            </c:extLst>
          </c:dPt>
          <c:dLbls>
            <c:dLbl>
              <c:idx val="0"/>
              <c:layout>
                <c:manualLayout>
                  <c:x val="0.2102731183609286"/>
                  <c:y val="-5.0498050513955409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5767224581388091"/>
                      <c:h val="0.20920620927210098"/>
                    </c:manualLayout>
                  </c15:layout>
                </c:ext>
                <c:ext xmlns:c16="http://schemas.microsoft.com/office/drawing/2014/chart" uri="{C3380CC4-5D6E-409C-BE32-E72D297353CC}">
                  <c16:uniqueId val="{00000001-0474-4A03-83A9-B5CBF527B66A}"/>
                </c:ext>
              </c:extLst>
            </c:dLbl>
            <c:dLbl>
              <c:idx val="1"/>
              <c:layout>
                <c:manualLayout>
                  <c:x val="-0.15736694812518612"/>
                  <c:y val="1.4427730416526553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2"/>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2068427013452327"/>
                      <c:h val="0.2197386598078688"/>
                    </c:manualLayout>
                  </c15:layout>
                </c:ext>
                <c:ext xmlns:c16="http://schemas.microsoft.com/office/drawing/2014/chart" uri="{C3380CC4-5D6E-409C-BE32-E72D297353CC}">
                  <c16:uniqueId val="{00000003-0474-4A03-83A9-B5CBF527B66A}"/>
                </c:ext>
              </c:extLst>
            </c:dLbl>
            <c:dLbl>
              <c:idx val="2"/>
              <c:layout>
                <c:manualLayout>
                  <c:x val="0.14626825161969556"/>
                  <c:y val="7.2140072162793448E-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3"/>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474-4A03-83A9-B5CBF527B66A}"/>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资本支出!$J$219:$J$221</c:f>
              <c:strCache>
                <c:ptCount val="3"/>
                <c:pt idx="0">
                  <c:v>晶体谐振器</c:v>
                </c:pt>
                <c:pt idx="1">
                  <c:v>振荡器</c:v>
                </c:pt>
                <c:pt idx="2">
                  <c:v>其他业务</c:v>
                </c:pt>
              </c:strCache>
            </c:strRef>
          </c:cat>
          <c:val>
            <c:numRef>
              <c:f>资本支出!$K$219:$K$221</c:f>
              <c:numCache>
                <c:formatCode>0.00%</c:formatCode>
                <c:ptCount val="3"/>
                <c:pt idx="0">
                  <c:v>0.98599999999999999</c:v>
                </c:pt>
                <c:pt idx="1">
                  <c:v>1.23E-2</c:v>
                </c:pt>
                <c:pt idx="2">
                  <c:v>1.6999999999999999E-3</c:v>
                </c:pt>
              </c:numCache>
            </c:numRef>
          </c:val>
          <c:extLst>
            <c:ext xmlns:c16="http://schemas.microsoft.com/office/drawing/2014/chart" uri="{C3380CC4-5D6E-409C-BE32-E72D297353CC}">
              <c16:uniqueId val="{00000006-0474-4A03-83A9-B5CBF527B66A}"/>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资本支出!$K$254</c:f>
              <c:strCache>
                <c:ptCount val="1"/>
                <c:pt idx="0">
                  <c:v>营业收入</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资本支出!$L$253:$P$253</c:f>
              <c:numCache>
                <c:formatCode>General</c:formatCode>
                <c:ptCount val="5"/>
                <c:pt idx="0">
                  <c:v>2016</c:v>
                </c:pt>
                <c:pt idx="1">
                  <c:v>2017</c:v>
                </c:pt>
                <c:pt idx="2">
                  <c:v>2018</c:v>
                </c:pt>
                <c:pt idx="3">
                  <c:v>2019</c:v>
                </c:pt>
                <c:pt idx="4">
                  <c:v>2020</c:v>
                </c:pt>
              </c:numCache>
            </c:numRef>
          </c:cat>
          <c:val>
            <c:numRef>
              <c:f>资本支出!$L$254:$P$254</c:f>
              <c:numCache>
                <c:formatCode>0.00</c:formatCode>
                <c:ptCount val="5"/>
                <c:pt idx="0">
                  <c:v>2.5716703531</c:v>
                </c:pt>
                <c:pt idx="1">
                  <c:v>2.3212618221999999</c:v>
                </c:pt>
                <c:pt idx="2">
                  <c:v>1.7727957906</c:v>
                </c:pt>
                <c:pt idx="3">
                  <c:v>2.1038345505000002</c:v>
                </c:pt>
                <c:pt idx="4">
                  <c:v>2.6240424396000002</c:v>
                </c:pt>
              </c:numCache>
            </c:numRef>
          </c:val>
          <c:extLst>
            <c:ext xmlns:c16="http://schemas.microsoft.com/office/drawing/2014/chart" uri="{C3380CC4-5D6E-409C-BE32-E72D297353CC}">
              <c16:uniqueId val="{00000000-CBD4-468E-8B5D-DED499C1483C}"/>
            </c:ext>
          </c:extLst>
        </c:ser>
        <c:ser>
          <c:idx val="1"/>
          <c:order val="1"/>
          <c:tx>
            <c:strRef>
              <c:f>资本支出!$K$255</c:f>
              <c:strCache>
                <c:ptCount val="1"/>
                <c:pt idx="0">
                  <c:v>归母净利</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资本支出!$L$253:$P$253</c:f>
              <c:numCache>
                <c:formatCode>General</c:formatCode>
                <c:ptCount val="5"/>
                <c:pt idx="0">
                  <c:v>2016</c:v>
                </c:pt>
                <c:pt idx="1">
                  <c:v>2017</c:v>
                </c:pt>
                <c:pt idx="2">
                  <c:v>2018</c:v>
                </c:pt>
                <c:pt idx="3">
                  <c:v>2019</c:v>
                </c:pt>
                <c:pt idx="4">
                  <c:v>2020</c:v>
                </c:pt>
              </c:numCache>
            </c:numRef>
          </c:cat>
          <c:val>
            <c:numRef>
              <c:f>资本支出!$L$255:$P$255</c:f>
              <c:numCache>
                <c:formatCode>General</c:formatCode>
                <c:ptCount val="5"/>
                <c:pt idx="0">
                  <c:v>0.16</c:v>
                </c:pt>
                <c:pt idx="1">
                  <c:v>0.01</c:v>
                </c:pt>
                <c:pt idx="2">
                  <c:v>-0.79</c:v>
                </c:pt>
                <c:pt idx="3">
                  <c:v>0.15</c:v>
                </c:pt>
                <c:pt idx="4">
                  <c:v>0.08</c:v>
                </c:pt>
              </c:numCache>
            </c:numRef>
          </c:val>
          <c:extLst>
            <c:ext xmlns:c16="http://schemas.microsoft.com/office/drawing/2014/chart" uri="{C3380CC4-5D6E-409C-BE32-E72D297353CC}">
              <c16:uniqueId val="{00000001-CBD4-468E-8B5D-DED499C1483C}"/>
            </c:ext>
          </c:extLst>
        </c:ser>
        <c:dLbls>
          <c:dLblPos val="outEnd"/>
          <c:showLegendKey val="0"/>
          <c:showVal val="1"/>
          <c:showCatName val="0"/>
          <c:showSerName val="0"/>
          <c:showPercent val="0"/>
          <c:showBubbleSize val="0"/>
        </c:dLbls>
        <c:gapWidth val="219"/>
        <c:overlap val="-27"/>
        <c:axId val="1047925328"/>
        <c:axId val="922610704"/>
      </c:barChart>
      <c:catAx>
        <c:axId val="104792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22610704"/>
        <c:crosses val="autoZero"/>
        <c:auto val="1"/>
        <c:lblAlgn val="ctr"/>
        <c:lblOffset val="100"/>
        <c:noMultiLvlLbl val="0"/>
      </c:catAx>
      <c:valAx>
        <c:axId val="9226107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47925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27D-4B08-8A03-15452767DA53}"/>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27D-4B08-8A03-15452767DA53}"/>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227D-4B08-8A03-15452767DA53}"/>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227D-4B08-8A03-15452767DA53}"/>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227D-4B08-8A03-15452767DA53}"/>
              </c:ext>
            </c:extLst>
          </c:dPt>
          <c:dLbls>
            <c:dLbl>
              <c:idx val="0"/>
              <c:spPr>
                <a:noFill/>
                <a:ln>
                  <a:noFill/>
                </a:ln>
                <a:effectLst/>
              </c:spPr>
              <c:txPr>
                <a:bodyPr rot="0" spcFirstLastPara="1" vertOverflow="ellipsis" vert="horz" wrap="square" anchor="ctr" anchorCtr="1"/>
                <a:lstStyle/>
                <a:p>
                  <a:pPr>
                    <a:defRPr sz="800" b="1" i="0" u="none" strike="noStrike" kern="1200" spc="0" baseline="0">
                      <a:solidFill>
                        <a:schemeClr val="accent6"/>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extLst>
                <c:ext xmlns:c16="http://schemas.microsoft.com/office/drawing/2014/chart" uri="{C3380CC4-5D6E-409C-BE32-E72D297353CC}">
                  <c16:uniqueId val="{00000001-227D-4B08-8A03-15452767DA53}"/>
                </c:ext>
              </c:extLst>
            </c:dLbl>
            <c:dLbl>
              <c:idx val="1"/>
              <c:layout>
                <c:manualLayout>
                  <c:x val="3.442744594435064E-2"/>
                  <c:y val="-1.2246003897507809E-2"/>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5"/>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27D-4B08-8A03-15452767DA53}"/>
                </c:ext>
              </c:extLst>
            </c:dLbl>
            <c:dLbl>
              <c:idx val="2"/>
              <c:layout>
                <c:manualLayout>
                  <c:x val="-6.8854891888701517E-2"/>
                  <c:y val="-0.1040910331288154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4"/>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27D-4B08-8A03-15452767DA53}"/>
                </c:ext>
              </c:extLst>
            </c:dLbl>
            <c:dLbl>
              <c:idx val="3"/>
              <c:layout>
                <c:manualLayout>
                  <c:x val="-4.6946517196841966E-2"/>
                  <c:y val="0.11633703702632313"/>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6">
                          <a:lumMod val="6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1388833234881188"/>
                      <c:h val="0.35464427287182293"/>
                    </c:manualLayout>
                  </c15:layout>
                </c:ext>
                <c:ext xmlns:c16="http://schemas.microsoft.com/office/drawing/2014/chart" uri="{C3380CC4-5D6E-409C-BE32-E72D297353CC}">
                  <c16:uniqueId val="{00000007-227D-4B08-8A03-15452767DA53}"/>
                </c:ext>
              </c:extLst>
            </c:dLbl>
            <c:dLbl>
              <c:idx val="4"/>
              <c:layout>
                <c:manualLayout>
                  <c:x val="6.729013120134536E-2"/>
                  <c:y val="0"/>
                </c:manualLayout>
              </c:layout>
              <c:spPr>
                <a:noFill/>
                <a:ln>
                  <a:noFill/>
                </a:ln>
                <a:effectLst/>
              </c:spPr>
              <c:txPr>
                <a:bodyPr rot="0" spcFirstLastPara="1" vertOverflow="ellipsis" vert="horz" wrap="square" anchor="ctr" anchorCtr="1"/>
                <a:lstStyle/>
                <a:p>
                  <a:pPr>
                    <a:defRPr sz="800" b="1" i="0" u="none" strike="noStrike" kern="1200" spc="0" baseline="0">
                      <a:solidFill>
                        <a:schemeClr val="accent5">
                          <a:lumMod val="60000"/>
                        </a:schemeClr>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2925157394051818"/>
                      <c:h val="0.17756705651386162"/>
                    </c:manualLayout>
                  </c15:layout>
                </c:ext>
                <c:ext xmlns:c16="http://schemas.microsoft.com/office/drawing/2014/chart" uri="{C3380CC4-5D6E-409C-BE32-E72D297353CC}">
                  <c16:uniqueId val="{00000009-227D-4B08-8A03-15452767DA53}"/>
                </c:ext>
              </c:extLst>
            </c:dLbl>
            <c:spPr>
              <a:noFill/>
              <a:ln>
                <a:noFill/>
              </a:ln>
              <a:effectLst/>
            </c:spPr>
            <c:txPr>
              <a:bodyPr rot="0" spcFirstLastPara="1" vertOverflow="ellipsis" vert="horz" wrap="square" anchor="ctr" anchorCtr="1"/>
              <a:lstStyle/>
              <a:p>
                <a:pPr>
                  <a:defRPr sz="800" b="1" i="0" u="none" strike="noStrike" kern="1200" spc="0" baseline="0">
                    <a:solidFill>
                      <a:schemeClr val="accent6"/>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Sheet2!$C$5:$C$9</c:f>
              <c:strCache>
                <c:ptCount val="5"/>
                <c:pt idx="0">
                  <c:v>基座或支架</c:v>
                </c:pt>
                <c:pt idx="1">
                  <c:v>晶片</c:v>
                </c:pt>
                <c:pt idx="2">
                  <c:v>IC</c:v>
                </c:pt>
                <c:pt idx="3">
                  <c:v>封装材料（SMD上盖/DIP外壳）</c:v>
                </c:pt>
                <c:pt idx="4">
                  <c:v>其他成本要素</c:v>
                </c:pt>
              </c:strCache>
            </c:strRef>
          </c:cat>
          <c:val>
            <c:numRef>
              <c:f>Sheet2!$E$5:$E$9</c:f>
              <c:numCache>
                <c:formatCode>0.00%</c:formatCode>
                <c:ptCount val="5"/>
                <c:pt idx="0">
                  <c:v>0.36370000000000002</c:v>
                </c:pt>
                <c:pt idx="1">
                  <c:v>4.4600000000000001E-2</c:v>
                </c:pt>
                <c:pt idx="2">
                  <c:v>0.42299999999999999</c:v>
                </c:pt>
                <c:pt idx="3">
                  <c:v>9.1000000000000004E-3</c:v>
                </c:pt>
                <c:pt idx="4">
                  <c:v>0.1595</c:v>
                </c:pt>
              </c:numCache>
            </c:numRef>
          </c:val>
          <c:extLst>
            <c:ext xmlns:c16="http://schemas.microsoft.com/office/drawing/2014/chart" uri="{C3380CC4-5D6E-409C-BE32-E72D297353CC}">
              <c16:uniqueId val="{0000000A-227D-4B08-8A03-15452767DA53}"/>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62216702226108"/>
          <c:y val="0.14783256506960935"/>
          <c:w val="0.75356893240349576"/>
          <c:h val="0.6994802579503655"/>
        </c:manualLayout>
      </c:layout>
      <c:barChart>
        <c:barDir val="col"/>
        <c:grouping val="clustered"/>
        <c:varyColors val="0"/>
        <c:ser>
          <c:idx val="0"/>
          <c:order val="0"/>
          <c:tx>
            <c:strRef>
              <c:f>资本支出!$F$161</c:f>
              <c:strCache>
                <c:ptCount val="1"/>
                <c:pt idx="0">
                  <c:v>非5G手机</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资本支出!$G$158:$L$158</c:f>
              <c:numCache>
                <c:formatCode>General</c:formatCode>
                <c:ptCount val="6"/>
                <c:pt idx="0">
                  <c:v>2016</c:v>
                </c:pt>
                <c:pt idx="1">
                  <c:v>2017</c:v>
                </c:pt>
                <c:pt idx="2">
                  <c:v>2018</c:v>
                </c:pt>
                <c:pt idx="3">
                  <c:v>2019</c:v>
                </c:pt>
                <c:pt idx="4">
                  <c:v>2020</c:v>
                </c:pt>
              </c:numCache>
            </c:numRef>
          </c:cat>
          <c:val>
            <c:numRef>
              <c:f>资本支出!$G$161:$K$161</c:f>
              <c:numCache>
                <c:formatCode>0.0_ </c:formatCode>
                <c:ptCount val="5"/>
                <c:pt idx="0">
                  <c:v>14.7</c:v>
                </c:pt>
                <c:pt idx="1">
                  <c:v>14.62</c:v>
                </c:pt>
                <c:pt idx="2">
                  <c:v>14.048999999999999</c:v>
                </c:pt>
                <c:pt idx="3">
                  <c:v>13.520000000000001</c:v>
                </c:pt>
                <c:pt idx="4">
                  <c:v>10.5</c:v>
                </c:pt>
              </c:numCache>
            </c:numRef>
          </c:val>
          <c:extLst>
            <c:ext xmlns:c16="http://schemas.microsoft.com/office/drawing/2014/chart" uri="{C3380CC4-5D6E-409C-BE32-E72D297353CC}">
              <c16:uniqueId val="{00000000-F9C4-4890-A9EE-485AB3156BD1}"/>
            </c:ext>
          </c:extLst>
        </c:ser>
        <c:ser>
          <c:idx val="1"/>
          <c:order val="1"/>
          <c:tx>
            <c:strRef>
              <c:f>资本支出!$F$162</c:f>
              <c:strCache>
                <c:ptCount val="1"/>
                <c:pt idx="0">
                  <c:v>5G手机</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资本支出!$G$158:$L$158</c:f>
              <c:numCache>
                <c:formatCode>General</c:formatCode>
                <c:ptCount val="6"/>
                <c:pt idx="0">
                  <c:v>2016</c:v>
                </c:pt>
                <c:pt idx="1">
                  <c:v>2017</c:v>
                </c:pt>
                <c:pt idx="2">
                  <c:v>2018</c:v>
                </c:pt>
                <c:pt idx="3">
                  <c:v>2019</c:v>
                </c:pt>
                <c:pt idx="4">
                  <c:v>2020</c:v>
                </c:pt>
              </c:numCache>
            </c:numRef>
          </c:cat>
          <c:val>
            <c:numRef>
              <c:f>资本支出!$G$162:$K$162</c:f>
              <c:numCache>
                <c:formatCode>General</c:formatCode>
                <c:ptCount val="5"/>
                <c:pt idx="0">
                  <c:v>0</c:v>
                </c:pt>
                <c:pt idx="1">
                  <c:v>0</c:v>
                </c:pt>
                <c:pt idx="2">
                  <c:v>0</c:v>
                </c:pt>
                <c:pt idx="3">
                  <c:v>0.19</c:v>
                </c:pt>
                <c:pt idx="4">
                  <c:v>2.4</c:v>
                </c:pt>
              </c:numCache>
            </c:numRef>
          </c:val>
          <c:extLst>
            <c:ext xmlns:c16="http://schemas.microsoft.com/office/drawing/2014/chart" uri="{C3380CC4-5D6E-409C-BE32-E72D297353CC}">
              <c16:uniqueId val="{00000001-F9C4-4890-A9EE-485AB3156BD1}"/>
            </c:ext>
          </c:extLst>
        </c:ser>
        <c:dLbls>
          <c:dLblPos val="outEnd"/>
          <c:showLegendKey val="0"/>
          <c:showVal val="1"/>
          <c:showCatName val="0"/>
          <c:showSerName val="0"/>
          <c:showPercent val="0"/>
          <c:showBubbleSize val="0"/>
        </c:dLbls>
        <c:gapWidth val="219"/>
        <c:overlap val="-27"/>
        <c:axId val="1847855712"/>
        <c:axId val="1844651232"/>
        <c:extLst>
          <c:ext xmlns:c15="http://schemas.microsoft.com/office/drawing/2012/chart" uri="{02D57815-91ED-43cb-92C2-25804820EDAC}">
            <c15:filteredBarSeries>
              <c15:ser>
                <c:idx val="2"/>
                <c:order val="2"/>
                <c:tx>
                  <c:strRef>
                    <c:extLst>
                      <c:ext uri="{02D57815-91ED-43cb-92C2-25804820EDAC}">
                        <c15:formulaRef>
                          <c15:sqref>资本支出!$G$158</c15:sqref>
                        </c15:formulaRef>
                      </c:ext>
                    </c:extLst>
                    <c:strCache>
                      <c:ptCount val="1"/>
                      <c:pt idx="0">
                        <c:v>2016</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资本支出!$G$158:$L$158</c15:sqref>
                        </c15:formulaRef>
                      </c:ext>
                    </c:extLst>
                    <c:numCache>
                      <c:formatCode>General</c:formatCode>
                      <c:ptCount val="6"/>
                      <c:pt idx="0">
                        <c:v>2016</c:v>
                      </c:pt>
                      <c:pt idx="1">
                        <c:v>2017</c:v>
                      </c:pt>
                      <c:pt idx="2">
                        <c:v>2018</c:v>
                      </c:pt>
                      <c:pt idx="3">
                        <c:v>2019</c:v>
                      </c:pt>
                      <c:pt idx="4">
                        <c:v>2020</c:v>
                      </c:pt>
                    </c:numCache>
                  </c:numRef>
                </c:cat>
                <c:val>
                  <c:numRef>
                    <c:extLst>
                      <c:ext uri="{02D57815-91ED-43cb-92C2-25804820EDAC}">
                        <c15:formulaRef>
                          <c15:sqref>资本支出!$H$158:$K$158</c15:sqref>
                        </c15:formulaRef>
                      </c:ext>
                    </c:extLst>
                    <c:numCache>
                      <c:formatCode>General</c:formatCode>
                      <c:ptCount val="4"/>
                      <c:pt idx="0">
                        <c:v>2017</c:v>
                      </c:pt>
                      <c:pt idx="1">
                        <c:v>2018</c:v>
                      </c:pt>
                      <c:pt idx="2">
                        <c:v>2019</c:v>
                      </c:pt>
                      <c:pt idx="3">
                        <c:v>2020</c:v>
                      </c:pt>
                    </c:numCache>
                  </c:numRef>
                </c:val>
                <c:extLst>
                  <c:ext xmlns:c16="http://schemas.microsoft.com/office/drawing/2014/chart" uri="{C3380CC4-5D6E-409C-BE32-E72D297353CC}">
                    <c16:uniqueId val="{00000002-F9C4-4890-A9EE-485AB3156BD1}"/>
                  </c:ext>
                </c:extLst>
              </c15:ser>
            </c15:filteredBarSeries>
          </c:ext>
        </c:extLst>
      </c:barChart>
      <c:catAx>
        <c:axId val="184785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44651232"/>
        <c:crosses val="autoZero"/>
        <c:auto val="1"/>
        <c:lblAlgn val="ctr"/>
        <c:lblOffset val="100"/>
        <c:noMultiLvlLbl val="0"/>
      </c:catAx>
      <c:valAx>
        <c:axId val="1844651232"/>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478557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'5G手机'!$C$1</c:f>
              <c:strCache>
                <c:ptCount val="1"/>
                <c:pt idx="0">
                  <c:v>5G智能手机</c:v>
                </c:pt>
              </c:strCache>
            </c:strRef>
          </c:tx>
          <c:spPr>
            <a:solidFill>
              <a:srgbClr val="C0504D"/>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'5G手机'!$A$2:$A$12</c:f>
              <c:numCache>
                <c:formatCode>General</c:formatCode>
                <c:ptCount val="6"/>
                <c:pt idx="0">
                  <c:v>2016</c:v>
                </c:pt>
                <c:pt idx="1">
                  <c:v>2017</c:v>
                </c:pt>
                <c:pt idx="2">
                  <c:v>2018</c:v>
                </c:pt>
                <c:pt idx="3">
                  <c:v>2019</c:v>
                </c:pt>
                <c:pt idx="4">
                  <c:v>2020</c:v>
                </c:pt>
                <c:pt idx="5">
                  <c:v>2021</c:v>
                </c:pt>
              </c:numCache>
            </c:numRef>
          </c:cat>
          <c:val>
            <c:numRef>
              <c:f>'5G手机'!$C$2:$C$12</c:f>
              <c:numCache>
                <c:formatCode>#,##0.00</c:formatCode>
                <c:ptCount val="6"/>
                <c:pt idx="0">
                  <c:v>0</c:v>
                </c:pt>
                <c:pt idx="1">
                  <c:v>0</c:v>
                </c:pt>
                <c:pt idx="2">
                  <c:v>0</c:v>
                </c:pt>
                <c:pt idx="3">
                  <c:v>0.13769000000000001</c:v>
                </c:pt>
                <c:pt idx="4">
                  <c:v>1.63</c:v>
                </c:pt>
                <c:pt idx="5">
                  <c:v>2.66</c:v>
                </c:pt>
              </c:numCache>
            </c:numRef>
          </c:val>
          <c:extLst>
            <c:ext xmlns:c16="http://schemas.microsoft.com/office/drawing/2014/chart" uri="{C3380CC4-5D6E-409C-BE32-E72D297353CC}">
              <c16:uniqueId val="{00000000-E7FC-4D66-BE75-E7C257DD3F76}"/>
            </c:ext>
          </c:extLst>
        </c:ser>
        <c:ser>
          <c:idx val="1"/>
          <c:order val="1"/>
          <c:tx>
            <c:strRef>
              <c:f>'5G手机'!$B$1</c:f>
              <c:strCache>
                <c:ptCount val="1"/>
                <c:pt idx="0">
                  <c:v>非5G智能手机</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'5G手机'!$A$2:$A$12</c:f>
              <c:numCache>
                <c:formatCode>General</c:formatCode>
                <c:ptCount val="6"/>
                <c:pt idx="0">
                  <c:v>2016</c:v>
                </c:pt>
                <c:pt idx="1">
                  <c:v>2017</c:v>
                </c:pt>
                <c:pt idx="2">
                  <c:v>2018</c:v>
                </c:pt>
                <c:pt idx="3">
                  <c:v>2019</c:v>
                </c:pt>
                <c:pt idx="4">
                  <c:v>2020</c:v>
                </c:pt>
                <c:pt idx="5">
                  <c:v>2021</c:v>
                </c:pt>
              </c:numCache>
            </c:numRef>
          </c:cat>
          <c:val>
            <c:numRef>
              <c:f>'5G手机'!$B$2:$B$12</c:f>
              <c:numCache>
                <c:formatCode>#,##0.00</c:formatCode>
                <c:ptCount val="6"/>
                <c:pt idx="0">
                  <c:v>5.22</c:v>
                </c:pt>
                <c:pt idx="1">
                  <c:v>4.6100000000000003</c:v>
                </c:pt>
                <c:pt idx="2">
                  <c:v>3.9</c:v>
                </c:pt>
                <c:pt idx="3">
                  <c:v>3.5823100000000001</c:v>
                </c:pt>
                <c:pt idx="4">
                  <c:v>1.33</c:v>
                </c:pt>
                <c:pt idx="5">
                  <c:v>0.77</c:v>
                </c:pt>
              </c:numCache>
            </c:numRef>
          </c:val>
          <c:extLst>
            <c:ext xmlns:c16="http://schemas.microsoft.com/office/drawing/2014/chart" uri="{C3380CC4-5D6E-409C-BE32-E72D297353CC}">
              <c16:uniqueId val="{00000001-E7FC-4D66-BE75-E7C257DD3F76}"/>
            </c:ext>
          </c:extLst>
        </c:ser>
        <c:dLbls>
          <c:dLblPos val="outEnd"/>
          <c:showLegendKey val="0"/>
          <c:showVal val="1"/>
          <c:showCatName val="0"/>
          <c:showSerName val="0"/>
          <c:showPercent val="0"/>
          <c:showBubbleSize val="0"/>
        </c:dLbls>
        <c:gapWidth val="219"/>
        <c:overlap val="-27"/>
        <c:axId val="88947711"/>
        <c:axId val="88952287"/>
      </c:barChart>
      <c:catAx>
        <c:axId val="8894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88952287"/>
        <c:crosses val="autoZero"/>
        <c:auto val="1"/>
        <c:lblAlgn val="ctr"/>
        <c:lblOffset val="100"/>
        <c:noMultiLvlLbl val="0"/>
      </c:catAx>
      <c:valAx>
        <c:axId val="889522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88947711"/>
        <c:crosses val="autoZero"/>
        <c:crossBetween val="between"/>
      </c:valAx>
      <c:spPr>
        <a:noFill/>
        <a:ln>
          <a:noFill/>
        </a:ln>
        <a:effectLst/>
      </c:spPr>
    </c:plotArea>
    <c:legend>
      <c:legendPos val="t"/>
      <c:layout>
        <c:manualLayout>
          <c:xMode val="edge"/>
          <c:yMode val="edge"/>
          <c:x val="0.27063095885391625"/>
          <c:y val="2.3277467411545624E-2"/>
          <c:w val="0.41847337845460952"/>
          <c:h val="7.856200237540139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w="9525" cap="flat" cmpd="sng" algn="ctr">
      <a:noFill/>
      <a:round/>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新能源汽车销量!$B$1</c:f>
              <c:strCache>
                <c:ptCount val="1"/>
                <c:pt idx="0">
                  <c:v>全球新能源汽车销量</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新能源汽车销量!$A$2:$A$11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新能源汽车销量!$B$2:$B$11</c:f>
              <c:numCache>
                <c:formatCode>0</c:formatCode>
                <c:ptCount val="10"/>
                <c:pt idx="0">
                  <c:v>12.5</c:v>
                </c:pt>
                <c:pt idx="1">
                  <c:v>20.8</c:v>
                </c:pt>
                <c:pt idx="2">
                  <c:v>32.1</c:v>
                </c:pt>
                <c:pt idx="3">
                  <c:v>54.3</c:v>
                </c:pt>
                <c:pt idx="4">
                  <c:v>79.2</c:v>
                </c:pt>
                <c:pt idx="5">
                  <c:v>126.3</c:v>
                </c:pt>
                <c:pt idx="6">
                  <c:v>208.2</c:v>
                </c:pt>
                <c:pt idx="7">
                  <c:v>226.4</c:v>
                </c:pt>
                <c:pt idx="8">
                  <c:v>324</c:v>
                </c:pt>
                <c:pt idx="9">
                  <c:v>675</c:v>
                </c:pt>
              </c:numCache>
            </c:numRef>
          </c:val>
          <c:extLst>
            <c:ext xmlns:c16="http://schemas.microsoft.com/office/drawing/2014/chart" uri="{C3380CC4-5D6E-409C-BE32-E72D297353CC}">
              <c16:uniqueId val="{00000000-19F5-4BA4-B832-D2D231B4CC28}"/>
            </c:ext>
          </c:extLst>
        </c:ser>
        <c:dLbls>
          <c:dLblPos val="outEnd"/>
          <c:showLegendKey val="0"/>
          <c:showVal val="1"/>
          <c:showCatName val="0"/>
          <c:showSerName val="0"/>
          <c:showPercent val="0"/>
          <c:showBubbleSize val="0"/>
        </c:dLbls>
        <c:gapWidth val="219"/>
        <c:axId val="1858992960"/>
        <c:axId val="1858996704"/>
      </c:barChart>
      <c:lineChart>
        <c:grouping val="standard"/>
        <c:varyColors val="0"/>
        <c:ser>
          <c:idx val="1"/>
          <c:order val="1"/>
          <c:tx>
            <c:strRef>
              <c:f>新能源汽车销量!$C$1</c:f>
              <c:strCache>
                <c:ptCount val="1"/>
                <c:pt idx="0">
                  <c:v>全球新能源汽车渗透率</c:v>
                </c:pt>
              </c:strCache>
            </c:strRef>
          </c:tx>
          <c:spPr>
            <a:ln w="28575" cap="rnd">
              <a:solidFill>
                <a:schemeClr val="accent2"/>
              </a:solidFill>
              <a:round/>
            </a:ln>
            <a:effectLst/>
          </c:spPr>
          <c:marker>
            <c:symbol val="none"/>
          </c:marker>
          <c:dLbls>
            <c:dLbl>
              <c:idx val="3"/>
              <c:layout>
                <c:manualLayout>
                  <c:x val="-4.8368110236220473E-2"/>
                  <c:y val="-3.24074074074075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F5-4BA4-B832-D2D231B4CC28}"/>
                </c:ext>
              </c:extLst>
            </c:dLbl>
            <c:dLbl>
              <c:idx val="4"/>
              <c:layout>
                <c:manualLayout>
                  <c:x val="-5.1145888013998199E-2"/>
                  <c:y val="-2.77777777777778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F5-4BA4-B832-D2D231B4CC28}"/>
                </c:ext>
              </c:extLst>
            </c:dLbl>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新能源汽车销量!$A$2:$A$11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新能源汽车销量!$C$2:$C$11</c:f>
              <c:numCache>
                <c:formatCode>0.0%</c:formatCode>
                <c:ptCount val="10"/>
                <c:pt idx="0">
                  <c:v>1.5219933271429197E-3</c:v>
                </c:pt>
                <c:pt idx="1">
                  <c:v>2.4297323733896833E-3</c:v>
                </c:pt>
                <c:pt idx="2">
                  <c:v>3.6337662601701021E-3</c:v>
                </c:pt>
                <c:pt idx="3">
                  <c:v>6.0545506314751349E-3</c:v>
                </c:pt>
                <c:pt idx="4">
                  <c:v>8.4384240521100072E-3</c:v>
                </c:pt>
                <c:pt idx="5">
                  <c:v>1.3202927023063181E-2</c:v>
                </c:pt>
                <c:pt idx="6">
                  <c:v>2.1902892745685618E-2</c:v>
                </c:pt>
                <c:pt idx="7">
                  <c:v>2.4798257304658573E-2</c:v>
                </c:pt>
                <c:pt idx="8">
                  <c:v>4.1553786361775417E-2</c:v>
                </c:pt>
                <c:pt idx="9">
                  <c:v>8.3000000000000004E-2</c:v>
                </c:pt>
              </c:numCache>
            </c:numRef>
          </c:val>
          <c:smooth val="0"/>
          <c:extLst>
            <c:ext xmlns:c16="http://schemas.microsoft.com/office/drawing/2014/chart" uri="{C3380CC4-5D6E-409C-BE32-E72D297353CC}">
              <c16:uniqueId val="{00000003-19F5-4BA4-B832-D2D231B4CC28}"/>
            </c:ext>
          </c:extLst>
        </c:ser>
        <c:dLbls>
          <c:showLegendKey val="0"/>
          <c:showVal val="1"/>
          <c:showCatName val="0"/>
          <c:showSerName val="0"/>
          <c:showPercent val="0"/>
          <c:showBubbleSize val="0"/>
        </c:dLbls>
        <c:marker val="1"/>
        <c:smooth val="0"/>
        <c:axId val="1859002944"/>
        <c:axId val="1859011264"/>
      </c:lineChart>
      <c:catAx>
        <c:axId val="185899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1858996704"/>
        <c:crosses val="autoZero"/>
        <c:auto val="1"/>
        <c:lblAlgn val="ctr"/>
        <c:lblOffset val="100"/>
        <c:noMultiLvlLbl val="0"/>
      </c:catAx>
      <c:valAx>
        <c:axId val="1858996704"/>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1858992960"/>
        <c:crosses val="autoZero"/>
        <c:crossBetween val="between"/>
      </c:valAx>
      <c:valAx>
        <c:axId val="1859011264"/>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1859002944"/>
        <c:crosses val="max"/>
        <c:crossBetween val="between"/>
      </c:valAx>
      <c:catAx>
        <c:axId val="1859002944"/>
        <c:scaling>
          <c:orientation val="minMax"/>
        </c:scaling>
        <c:delete val="1"/>
        <c:axPos val="b"/>
        <c:numFmt formatCode="General" sourceLinked="1"/>
        <c:majorTickMark val="out"/>
        <c:minorTickMark val="none"/>
        <c:tickLblPos val="nextTo"/>
        <c:crossAx val="18590112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w="9525" cap="flat" cmpd="sng" algn="ctr">
      <a:noFill/>
      <a:round/>
    </a:ln>
    <a:effectLst/>
  </c:spPr>
  <c:txPr>
    <a:bodyPr/>
    <a:lstStyle/>
    <a:p>
      <a:pPr>
        <a:defRPr>
          <a:solidFill>
            <a:sysClr val="windowText" lastClr="000000"/>
          </a:solidFill>
          <a:latin typeface="微软雅黑" panose="020B0503020204020204" pitchFamily="34" charset="-122"/>
          <a:ea typeface="微软雅黑" panose="020B0503020204020204" pitchFamily="34" charset="-122"/>
        </a:defRPr>
      </a:pPr>
      <a:endParaRPr lang="zh-CN"/>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新能源汽车销量!$B$14</c:f>
              <c:strCache>
                <c:ptCount val="1"/>
                <c:pt idx="0">
                  <c:v>2020年</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新能源汽车销量!$A$15:$A$18</c:f>
              <c:strCache>
                <c:ptCount val="4"/>
                <c:pt idx="0">
                  <c:v>中国</c:v>
                </c:pt>
                <c:pt idx="1">
                  <c:v>欧洲</c:v>
                </c:pt>
                <c:pt idx="2">
                  <c:v>北美</c:v>
                </c:pt>
                <c:pt idx="3">
                  <c:v>其他</c:v>
                </c:pt>
              </c:strCache>
            </c:strRef>
          </c:cat>
          <c:val>
            <c:numRef>
              <c:f>新能源汽车销量!$B$15:$B$18</c:f>
              <c:numCache>
                <c:formatCode>General</c:formatCode>
                <c:ptCount val="4"/>
                <c:pt idx="0">
                  <c:v>133.1</c:v>
                </c:pt>
                <c:pt idx="1">
                  <c:v>140.1</c:v>
                </c:pt>
                <c:pt idx="2">
                  <c:v>37.5</c:v>
                </c:pt>
                <c:pt idx="3">
                  <c:v>13.3</c:v>
                </c:pt>
              </c:numCache>
            </c:numRef>
          </c:val>
          <c:extLst>
            <c:ext xmlns:c16="http://schemas.microsoft.com/office/drawing/2014/chart" uri="{C3380CC4-5D6E-409C-BE32-E72D297353CC}">
              <c16:uniqueId val="{00000000-DAA8-48C5-A81C-29C4E767FA03}"/>
            </c:ext>
          </c:extLst>
        </c:ser>
        <c:ser>
          <c:idx val="1"/>
          <c:order val="1"/>
          <c:tx>
            <c:strRef>
              <c:f>新能源汽车销量!$C$14</c:f>
              <c:strCache>
                <c:ptCount val="1"/>
                <c:pt idx="0">
                  <c:v>2021年</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新能源汽车销量!$A$15:$A$18</c:f>
              <c:strCache>
                <c:ptCount val="4"/>
                <c:pt idx="0">
                  <c:v>中国</c:v>
                </c:pt>
                <c:pt idx="1">
                  <c:v>欧洲</c:v>
                </c:pt>
                <c:pt idx="2">
                  <c:v>北美</c:v>
                </c:pt>
                <c:pt idx="3">
                  <c:v>其他</c:v>
                </c:pt>
              </c:strCache>
            </c:strRef>
          </c:cat>
          <c:val>
            <c:numRef>
              <c:f>新能源汽车销量!$C$15:$C$18</c:f>
              <c:numCache>
                <c:formatCode>General</c:formatCode>
                <c:ptCount val="4"/>
                <c:pt idx="0">
                  <c:v>339.6</c:v>
                </c:pt>
                <c:pt idx="1">
                  <c:v>233.2</c:v>
                </c:pt>
                <c:pt idx="2">
                  <c:v>73.5</c:v>
                </c:pt>
                <c:pt idx="3">
                  <c:v>28.6</c:v>
                </c:pt>
              </c:numCache>
            </c:numRef>
          </c:val>
          <c:extLst>
            <c:ext xmlns:c16="http://schemas.microsoft.com/office/drawing/2014/chart" uri="{C3380CC4-5D6E-409C-BE32-E72D297353CC}">
              <c16:uniqueId val="{00000001-DAA8-48C5-A81C-29C4E767FA03}"/>
            </c:ext>
          </c:extLst>
        </c:ser>
        <c:dLbls>
          <c:dLblPos val="outEnd"/>
          <c:showLegendKey val="0"/>
          <c:showVal val="1"/>
          <c:showCatName val="0"/>
          <c:showSerName val="0"/>
          <c:showPercent val="0"/>
          <c:showBubbleSize val="0"/>
        </c:dLbls>
        <c:gapWidth val="219"/>
        <c:overlap val="-27"/>
        <c:axId val="1799080912"/>
        <c:axId val="1799072176"/>
      </c:barChart>
      <c:catAx>
        <c:axId val="179908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1799072176"/>
        <c:crosses val="autoZero"/>
        <c:auto val="1"/>
        <c:lblAlgn val="ctr"/>
        <c:lblOffset val="100"/>
        <c:noMultiLvlLbl val="0"/>
      </c:catAx>
      <c:valAx>
        <c:axId val="179907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crossAx val="17990809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w="9525" cap="flat" cmpd="sng" algn="ctr">
      <a:noFill/>
      <a:round/>
    </a:ln>
    <a:effectLst/>
  </c:spPr>
  <c:txPr>
    <a:bodyPr/>
    <a:lstStyle/>
    <a:p>
      <a:pPr>
        <a:defRPr>
          <a:solidFill>
            <a:sysClr val="windowText" lastClr="000000"/>
          </a:solidFill>
          <a:latin typeface="微软雅黑" panose="020B0503020204020204" pitchFamily="34" charset="-122"/>
          <a:ea typeface="微软雅黑" panose="020B0503020204020204" pitchFamily="34" charset="-122"/>
        </a:defRPr>
      </a:pPr>
      <a:endParaRPr lang="zh-CN"/>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物联网!$G$1</c:f>
              <c:strCache>
                <c:ptCount val="1"/>
                <c:pt idx="0">
                  <c:v>全球物联网设备联网数量</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物联网!$F$2:$F$12</c:f>
              <c:strCache>
                <c:ptCount val="11"/>
                <c:pt idx="0">
                  <c:v>2015</c:v>
                </c:pt>
                <c:pt idx="1">
                  <c:v>2016</c:v>
                </c:pt>
                <c:pt idx="2">
                  <c:v>2017</c:v>
                </c:pt>
                <c:pt idx="3">
                  <c:v>2018</c:v>
                </c:pt>
                <c:pt idx="4">
                  <c:v>2019</c:v>
                </c:pt>
                <c:pt idx="5">
                  <c:v>2020</c:v>
                </c:pt>
                <c:pt idx="6">
                  <c:v>2021E</c:v>
                </c:pt>
                <c:pt idx="7">
                  <c:v>2022E</c:v>
                </c:pt>
                <c:pt idx="8">
                  <c:v>2023E</c:v>
                </c:pt>
                <c:pt idx="9">
                  <c:v>2024E</c:v>
                </c:pt>
                <c:pt idx="10">
                  <c:v>2025E</c:v>
                </c:pt>
              </c:strCache>
            </c:strRef>
          </c:cat>
          <c:val>
            <c:numRef>
              <c:f>物联网!$G$2:$G$12</c:f>
              <c:numCache>
                <c:formatCode>General</c:formatCode>
                <c:ptCount val="11"/>
                <c:pt idx="0">
                  <c:v>52</c:v>
                </c:pt>
                <c:pt idx="1">
                  <c:v>63</c:v>
                </c:pt>
                <c:pt idx="2">
                  <c:v>75</c:v>
                </c:pt>
                <c:pt idx="3">
                  <c:v>91</c:v>
                </c:pt>
                <c:pt idx="4">
                  <c:v>107</c:v>
                </c:pt>
                <c:pt idx="5">
                  <c:v>127</c:v>
                </c:pt>
                <c:pt idx="6">
                  <c:v>148</c:v>
                </c:pt>
                <c:pt idx="7">
                  <c:v>171</c:v>
                </c:pt>
                <c:pt idx="8">
                  <c:v>197</c:v>
                </c:pt>
                <c:pt idx="9">
                  <c:v>224</c:v>
                </c:pt>
                <c:pt idx="10">
                  <c:v>252</c:v>
                </c:pt>
              </c:numCache>
            </c:numRef>
          </c:val>
          <c:extLst>
            <c:ext xmlns:c16="http://schemas.microsoft.com/office/drawing/2014/chart" uri="{C3380CC4-5D6E-409C-BE32-E72D297353CC}">
              <c16:uniqueId val="{00000000-CF42-410B-8408-ADE172DCB3A4}"/>
            </c:ext>
          </c:extLst>
        </c:ser>
        <c:dLbls>
          <c:dLblPos val="outEnd"/>
          <c:showLegendKey val="0"/>
          <c:showVal val="1"/>
          <c:showCatName val="0"/>
          <c:showSerName val="0"/>
          <c:showPercent val="0"/>
          <c:showBubbleSize val="0"/>
        </c:dLbls>
        <c:gapWidth val="219"/>
        <c:overlap val="-27"/>
        <c:axId val="1364516095"/>
        <c:axId val="1355264863"/>
      </c:barChart>
      <c:lineChart>
        <c:grouping val="standard"/>
        <c:varyColors val="0"/>
        <c:ser>
          <c:idx val="1"/>
          <c:order val="1"/>
          <c:tx>
            <c:strRef>
              <c:f>物联网!$H$1</c:f>
              <c:strCache>
                <c:ptCount val="1"/>
                <c:pt idx="0">
                  <c:v>YOY</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物联网!$F$2:$F$12</c:f>
              <c:strCache>
                <c:ptCount val="11"/>
                <c:pt idx="0">
                  <c:v>2015</c:v>
                </c:pt>
                <c:pt idx="1">
                  <c:v>2016</c:v>
                </c:pt>
                <c:pt idx="2">
                  <c:v>2017</c:v>
                </c:pt>
                <c:pt idx="3">
                  <c:v>2018</c:v>
                </c:pt>
                <c:pt idx="4">
                  <c:v>2019</c:v>
                </c:pt>
                <c:pt idx="5">
                  <c:v>2020</c:v>
                </c:pt>
                <c:pt idx="6">
                  <c:v>2021E</c:v>
                </c:pt>
                <c:pt idx="7">
                  <c:v>2022E</c:v>
                </c:pt>
                <c:pt idx="8">
                  <c:v>2023E</c:v>
                </c:pt>
                <c:pt idx="9">
                  <c:v>2024E</c:v>
                </c:pt>
                <c:pt idx="10">
                  <c:v>2025E</c:v>
                </c:pt>
              </c:strCache>
            </c:strRef>
          </c:cat>
          <c:val>
            <c:numRef>
              <c:f>物联网!$H$2:$H$12</c:f>
              <c:numCache>
                <c:formatCode>0%</c:formatCode>
                <c:ptCount val="11"/>
                <c:pt idx="1">
                  <c:v>0.21153846153846145</c:v>
                </c:pt>
                <c:pt idx="2">
                  <c:v>0.19047619047619047</c:v>
                </c:pt>
                <c:pt idx="3">
                  <c:v>0.21333333333333337</c:v>
                </c:pt>
                <c:pt idx="4">
                  <c:v>0.17582417582417587</c:v>
                </c:pt>
                <c:pt idx="5">
                  <c:v>0.18691588785046731</c:v>
                </c:pt>
                <c:pt idx="6">
                  <c:v>0.16535433070866135</c:v>
                </c:pt>
                <c:pt idx="7">
                  <c:v>0.15540540540540548</c:v>
                </c:pt>
                <c:pt idx="8">
                  <c:v>0.1520467836257311</c:v>
                </c:pt>
                <c:pt idx="9">
                  <c:v>0.13705583756345185</c:v>
                </c:pt>
                <c:pt idx="10">
                  <c:v>0.125</c:v>
                </c:pt>
              </c:numCache>
            </c:numRef>
          </c:val>
          <c:smooth val="0"/>
          <c:extLst>
            <c:ext xmlns:c16="http://schemas.microsoft.com/office/drawing/2014/chart" uri="{C3380CC4-5D6E-409C-BE32-E72D297353CC}">
              <c16:uniqueId val="{00000001-CF42-410B-8408-ADE172DCB3A4}"/>
            </c:ext>
          </c:extLst>
        </c:ser>
        <c:dLbls>
          <c:showLegendKey val="0"/>
          <c:showVal val="1"/>
          <c:showCatName val="0"/>
          <c:showSerName val="0"/>
          <c:showPercent val="0"/>
          <c:showBubbleSize val="0"/>
        </c:dLbls>
        <c:marker val="1"/>
        <c:smooth val="0"/>
        <c:axId val="1407958303"/>
        <c:axId val="1355264447"/>
      </c:lineChart>
      <c:catAx>
        <c:axId val="1364516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355264863"/>
        <c:crosses val="autoZero"/>
        <c:auto val="1"/>
        <c:lblAlgn val="ctr"/>
        <c:lblOffset val="100"/>
        <c:noMultiLvlLbl val="0"/>
      </c:catAx>
      <c:valAx>
        <c:axId val="1355264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364516095"/>
        <c:crosses val="autoZero"/>
        <c:crossBetween val="between"/>
      </c:valAx>
      <c:valAx>
        <c:axId val="1355264447"/>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407958303"/>
        <c:crosses val="max"/>
        <c:crossBetween val="between"/>
      </c:valAx>
      <c:catAx>
        <c:axId val="1407958303"/>
        <c:scaling>
          <c:orientation val="minMax"/>
        </c:scaling>
        <c:delete val="1"/>
        <c:axPos val="b"/>
        <c:numFmt formatCode="General" sourceLinked="1"/>
        <c:majorTickMark val="out"/>
        <c:minorTickMark val="none"/>
        <c:tickLblPos val="nextTo"/>
        <c:crossAx val="1355264447"/>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7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0.05456</cdr:y>
    </cdr:from>
    <cdr:to>
      <cdr:x>0.16972</cdr:x>
      <cdr:y>0.18021</cdr:y>
    </cdr:to>
    <cdr:sp macro="" textlink="">
      <cdr:nvSpPr>
        <cdr:cNvPr id="2" name="文本框 1"/>
        <cdr:cNvSpPr txBox="1"/>
      </cdr:nvSpPr>
      <cdr:spPr>
        <a:xfrm xmlns:a="http://schemas.openxmlformats.org/drawingml/2006/main">
          <a:off x="0" y="100139"/>
          <a:ext cx="701178" cy="23061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900" dirty="0">
              <a:solidFill>
                <a:sysClr val="windowText" lastClr="000000"/>
              </a:solidFill>
              <a:latin typeface="微软雅黑" panose="020B0503020204020204" pitchFamily="34" charset="-122"/>
              <a:ea typeface="微软雅黑" panose="020B0503020204020204" pitchFamily="34" charset="-122"/>
            </a:rPr>
            <a:t>（万辆）</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0.0408</cdr:y>
    </cdr:from>
    <cdr:to>
      <cdr:x>0.18125</cdr:x>
      <cdr:y>0.15729</cdr:y>
    </cdr:to>
    <cdr:sp macro="" textlink="">
      <cdr:nvSpPr>
        <cdr:cNvPr id="2" name="文本框 1"/>
        <cdr:cNvSpPr txBox="1"/>
      </cdr:nvSpPr>
      <cdr:spPr>
        <a:xfrm xmlns:a="http://schemas.openxmlformats.org/drawingml/2006/main">
          <a:off x="0" y="77908"/>
          <a:ext cx="728102" cy="22244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900" dirty="0">
              <a:latin typeface="微软雅黑" panose="020B0503020204020204" pitchFamily="34" charset="-122"/>
              <a:ea typeface="微软雅黑" panose="020B0503020204020204" pitchFamily="34" charset="-122"/>
            </a:rPr>
            <a:t>（万辆）</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0.02747</cdr:y>
    </cdr:from>
    <cdr:to>
      <cdr:x>0.16069</cdr:x>
      <cdr:y>0.16279</cdr:y>
    </cdr:to>
    <cdr:sp macro="" textlink="">
      <cdr:nvSpPr>
        <cdr:cNvPr id="2" name="文本框 1"/>
        <cdr:cNvSpPr txBox="1"/>
      </cdr:nvSpPr>
      <cdr:spPr>
        <a:xfrm xmlns:a="http://schemas.openxmlformats.org/drawingml/2006/main">
          <a:off x="0" y="48486"/>
          <a:ext cx="668388" cy="2388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900" dirty="0">
              <a:latin typeface="微软雅黑" panose="020B0503020204020204" pitchFamily="34" charset="-122"/>
              <a:ea typeface="微软雅黑" panose="020B0503020204020204" pitchFamily="34" charset="-122"/>
            </a:rPr>
            <a:t>（万台）</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0.15456</cdr:x>
      <cdr:y>0.12056</cdr:y>
    </cdr:to>
    <cdr:sp macro="" textlink="">
      <cdr:nvSpPr>
        <cdr:cNvPr id="2" name="文本框 1"/>
        <cdr:cNvSpPr txBox="1"/>
      </cdr:nvSpPr>
      <cdr:spPr>
        <a:xfrm xmlns:a="http://schemas.openxmlformats.org/drawingml/2006/main">
          <a:off x="0" y="0"/>
          <a:ext cx="676042" cy="2246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900" dirty="0">
              <a:latin typeface="微软雅黑" panose="020B0503020204020204" pitchFamily="34" charset="-122"/>
              <a:ea typeface="微软雅黑" panose="020B0503020204020204" pitchFamily="34" charset="-122"/>
            </a:rPr>
            <a:t>（亿元）</a:t>
          </a:r>
        </a:p>
      </cdr:txBody>
    </cdr:sp>
  </cdr:relSizeAnchor>
</c:userShapes>
</file>

<file path=ppt/drawings/drawing5.xml><?xml version="1.0" encoding="utf-8"?>
<c:userShapes xmlns:c="http://schemas.openxmlformats.org/drawingml/2006/chart">
  <cdr:relSizeAnchor xmlns:cdr="http://schemas.openxmlformats.org/drawingml/2006/chartDrawing">
    <cdr:from>
      <cdr:x>0.06519</cdr:x>
      <cdr:y>0</cdr:y>
    </cdr:from>
    <cdr:to>
      <cdr:x>0.26174</cdr:x>
      <cdr:y>0.09452</cdr:y>
    </cdr:to>
    <cdr:sp macro="" textlink="">
      <cdr:nvSpPr>
        <cdr:cNvPr id="2" name="文本框 1"/>
        <cdr:cNvSpPr txBox="1"/>
      </cdr:nvSpPr>
      <cdr:spPr>
        <a:xfrm xmlns:a="http://schemas.openxmlformats.org/drawingml/2006/main">
          <a:off x="222487" y="0"/>
          <a:ext cx="670874" cy="17659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900" dirty="0">
              <a:solidFill>
                <a:sysClr val="windowText" lastClr="000000"/>
              </a:solidFill>
              <a:latin typeface="微软雅黑" panose="020B0503020204020204" pitchFamily="34" charset="-122"/>
              <a:ea typeface="微软雅黑" panose="020B0503020204020204" pitchFamily="34" charset="-122"/>
            </a:rPr>
            <a:t>（亿只）</a:t>
          </a:r>
        </a:p>
      </cdr:txBody>
    </cdr:sp>
  </cdr:relSizeAnchor>
</c:userShap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tif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1D003D-7F84-A14A-B789-2832DC5672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5081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8388424" y="4731992"/>
            <a:ext cx="192360" cy="153888"/>
          </a:xfrm>
          <a:prstGeom prst="rect">
            <a:avLst/>
          </a:prstGeom>
        </p:spPr>
        <p:txBody>
          <a:bodyPr wrap="none" lIns="0" tIns="0" rIns="0" bIns="0">
            <a:spAutoFit/>
          </a:bodyPr>
          <a:lstStyle/>
          <a:p>
            <a:pPr algn="r"/>
            <a:fld id="{E9E84A82-7EF7-49E7-89C8-3DC8F187464B}" type="slidenum">
              <a:rPr lang="en-US" altLang="zh-CN" sz="1000" smtClean="0">
                <a:solidFill>
                  <a:schemeClr val="bg1"/>
                </a:solidFill>
                <a:latin typeface="Arial" panose="020B0604020202020204" pitchFamily="34" charset="0"/>
                <a:ea typeface="微软雅黑" panose="020B0503020204020204" pitchFamily="34" charset="-122"/>
                <a:cs typeface="Arial" panose="020B0604020202020204" pitchFamily="34" charset="0"/>
              </a:rPr>
              <a:t>‹#›</a:t>
            </a:fld>
            <a:r>
              <a:rPr lang="zh-CN" altLang="en-US" sz="1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p>
        </p:txBody>
      </p:sp>
      <p:sp>
        <p:nvSpPr>
          <p:cNvPr id="60" name="文本占位符 59"/>
          <p:cNvSpPr>
            <a:spLocks noGrp="1"/>
          </p:cNvSpPr>
          <p:nvPr>
            <p:ph type="body" sz="quarter" idx="10" hasCustomPrompt="1"/>
          </p:nvPr>
        </p:nvSpPr>
        <p:spPr>
          <a:xfrm>
            <a:off x="8676456" y="4731990"/>
            <a:ext cx="467544" cy="411510"/>
          </a:xfrm>
          <a:prstGeom prst="rect">
            <a:avLst/>
          </a:prstGeom>
        </p:spPr>
        <p:txBody>
          <a:bodyPr lIns="0" tIns="0" rIns="0" bIns="0"/>
          <a:lstStyle>
            <a:lvl1pPr algn="l">
              <a:buNone/>
              <a:defRPr sz="1000">
                <a:solidFill>
                  <a:schemeClr val="bg1"/>
                </a:solidFill>
                <a:latin typeface="Arial" panose="020B0604020202020204" pitchFamily="34" charset="0"/>
                <a:cs typeface="Arial" panose="020B0604020202020204" pitchFamily="34" charset="0"/>
              </a:defRPr>
            </a:lvl1pPr>
          </a:lstStyle>
          <a:p>
            <a:pPr lvl="0"/>
            <a:r>
              <a:rPr lang="en-US" altLang="zh-CN" dirty="0"/>
              <a:t>99</a:t>
            </a:r>
            <a:endParaRPr lang="zh-CN" altLang="en-US" dirty="0"/>
          </a:p>
        </p:txBody>
      </p:sp>
      <p:sp>
        <p:nvSpPr>
          <p:cNvPr id="62" name="TextBox 61"/>
          <p:cNvSpPr txBox="1"/>
          <p:nvPr/>
        </p:nvSpPr>
        <p:spPr>
          <a:xfrm>
            <a:off x="8604449" y="4731992"/>
            <a:ext cx="35267" cy="153888"/>
          </a:xfrm>
          <a:prstGeom prst="rect">
            <a:avLst/>
          </a:prstGeom>
          <a:noFill/>
        </p:spPr>
        <p:txBody>
          <a:bodyPr wrap="none" lIns="0" tIns="0" rIns="0" bIns="0" rtlCol="0">
            <a:spAutoFit/>
          </a:bodyPr>
          <a:lstStyle/>
          <a:p>
            <a:pPr algn="ctr"/>
            <a:r>
              <a:rPr lang="en-US" altLang="zh-CN" sz="1000" dirty="0">
                <a:solidFill>
                  <a:schemeClr val="bg1"/>
                </a:solidFill>
                <a:latin typeface="Arial" panose="020B0604020202020204" pitchFamily="34" charset="0"/>
                <a:cs typeface="Arial" panose="020B0604020202020204" pitchFamily="34" charset="0"/>
              </a:rPr>
              <a:t>/</a:t>
            </a:r>
            <a:endParaRPr lang="zh-CN" altLang="en-US" sz="1000"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60A7F0B1-E039-1549-A72C-25DCD676ACB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47" y="0"/>
            <a:ext cx="9140307" cy="5143500"/>
          </a:xfrm>
          <a:prstGeom prst="rect">
            <a:avLst/>
          </a:prstGeom>
        </p:spPr>
      </p:pic>
      <p:pic>
        <p:nvPicPr>
          <p:cNvPr id="4" name="图片 3">
            <a:extLst>
              <a:ext uri="{FF2B5EF4-FFF2-40B4-BE49-F238E27FC236}">
                <a16:creationId xmlns:a16="http://schemas.microsoft.com/office/drawing/2014/main" id="{2232757E-8AF2-E04F-AE5A-7CBDEBC4D6E6}"/>
              </a:ext>
            </a:extLst>
          </p:cNvPr>
          <p:cNvPicPr>
            <a:picLocks noChangeAspect="1"/>
          </p:cNvPicPr>
          <p:nvPr/>
        </p:nvPicPr>
        <p:blipFill>
          <a:blip r:embed="rId4"/>
          <a:stretch>
            <a:fillRect/>
          </a:stretch>
        </p:blipFill>
        <p:spPr>
          <a:xfrm>
            <a:off x="6809556" y="195487"/>
            <a:ext cx="1866900" cy="215900"/>
          </a:xfrm>
          <a:prstGeom prst="rect">
            <a:avLst/>
          </a:prstGeom>
        </p:spPr>
      </p:pic>
      <p:sp>
        <p:nvSpPr>
          <p:cNvPr id="8" name="矩形 7"/>
          <p:cNvSpPr/>
          <p:nvPr/>
        </p:nvSpPr>
        <p:spPr>
          <a:xfrm>
            <a:off x="8388424" y="4731992"/>
            <a:ext cx="192360" cy="153888"/>
          </a:xfrm>
          <a:prstGeom prst="rect">
            <a:avLst/>
          </a:prstGeom>
        </p:spPr>
        <p:txBody>
          <a:bodyPr wrap="none" lIns="0" tIns="0" rIns="0" bIns="0">
            <a:spAutoFit/>
          </a:bodyPr>
          <a:lstStyle/>
          <a:p>
            <a:pPr algn="r"/>
            <a:fld id="{E9E84A82-7EF7-49E7-89C8-3DC8F187464B}"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rPr>
              <a:t> </a:t>
            </a:r>
          </a:p>
        </p:txBody>
      </p:sp>
      <p:sp>
        <p:nvSpPr>
          <p:cNvPr id="9" name="矩形 8"/>
          <p:cNvSpPr/>
          <p:nvPr/>
        </p:nvSpPr>
        <p:spPr>
          <a:xfrm>
            <a:off x="6868111" y="4678131"/>
            <a:ext cx="1520315" cy="246221"/>
          </a:xfrm>
          <a:prstGeom prst="rect">
            <a:avLst/>
          </a:prstGeom>
        </p:spPr>
        <p:txBody>
          <a:bodyPr wrap="square">
            <a:spAutoFit/>
          </a:bodyPr>
          <a:lstStyle/>
          <a:p>
            <a:pPr marL="0" algn="l" defTabSz="914355" rtl="0" eaLnBrk="1" latinLnBrk="0" hangingPunct="1"/>
            <a:r>
              <a:rPr lang="zh-CN" altLang="en-US" sz="1000" kern="1200" dirty="0">
                <a:solidFill>
                  <a:schemeClr val="bg1"/>
                </a:solidFill>
                <a:latin typeface="微软雅黑" panose="020B0503020204020204" pitchFamily="34" charset="-122"/>
                <a:ea typeface="微软雅黑" panose="020B0503020204020204" pitchFamily="34" charset="-122"/>
                <a:cs typeface="+mn-cs"/>
              </a:rPr>
              <a:t>请参阅附注免责声明</a:t>
            </a:r>
          </a:p>
        </p:txBody>
      </p:sp>
    </p:spTree>
    <p:extLst>
      <p:ext uri="{BB962C8B-B14F-4D97-AF65-F5344CB8AC3E}">
        <p14:creationId xmlns:p14="http://schemas.microsoft.com/office/powerpoint/2010/main" val="2266685104"/>
      </p:ext>
    </p:extLst>
  </p:cSld>
  <p:clrMapOvr>
    <a:masterClrMapping/>
  </p:clrMapOvr>
  <p:extLst mod="1">
    <p:ext uri="{DCECCB84-F9BA-43D5-87BE-67443E8EF086}">
      <p15:sldGuideLst xmlns:p15="http://schemas.microsoft.com/office/powerpoint/2012/main">
        <p15:guide id="1" pos="2160" userDrawn="1">
          <p15:clr>
            <a:srgbClr val="FBAE40"/>
          </p15:clr>
        </p15:guide>
        <p15:guide id="2" orient="horz" pos="121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9E0F8DC-F592-1941-A1CE-5CBB36E9DA31}"/>
              </a:ext>
            </a:extLst>
          </p:cNvPr>
          <p:cNvSpPr/>
          <p:nvPr/>
        </p:nvSpPr>
        <p:spPr>
          <a:xfrm>
            <a:off x="6804248" y="195486"/>
            <a:ext cx="183546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0" name="矩形 9"/>
          <p:cNvSpPr/>
          <p:nvPr/>
        </p:nvSpPr>
        <p:spPr>
          <a:xfrm>
            <a:off x="8423690" y="4731992"/>
            <a:ext cx="157094" cy="153888"/>
          </a:xfrm>
          <a:prstGeom prst="rect">
            <a:avLst/>
          </a:prstGeom>
        </p:spPr>
        <p:txBody>
          <a:bodyPr wrap="none" lIns="0" tIns="0" rIns="0" bIns="0">
            <a:spAutoFit/>
          </a:bodyPr>
          <a:lstStyle/>
          <a:p>
            <a:pPr algn="r"/>
            <a:fld id="{35A33029-9098-43A5-ABC6-A360AC821B5A}"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t>‹#›</a:t>
            </a:fld>
            <a:endPar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6868111" y="4678131"/>
            <a:ext cx="1520315" cy="246221"/>
          </a:xfrm>
          <a:prstGeom prst="rect">
            <a:avLst/>
          </a:prstGeom>
        </p:spPr>
        <p:txBody>
          <a:bodyPr wrap="square">
            <a:spAutoFit/>
          </a:bodyPr>
          <a:lstStyle/>
          <a:p>
            <a:pPr marL="0" algn="l" defTabSz="914355" rtl="0" eaLnBrk="1" latinLnBrk="0" hangingPunct="1"/>
            <a:r>
              <a:rPr lang="zh-CN" altLang="en-US" sz="1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请参阅附注免责声明</a:t>
            </a:r>
          </a:p>
        </p:txBody>
      </p:sp>
    </p:spTree>
    <p:extLst>
      <p:ext uri="{BB962C8B-B14F-4D97-AF65-F5344CB8AC3E}">
        <p14:creationId xmlns:p14="http://schemas.microsoft.com/office/powerpoint/2010/main" val="10623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封底">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35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空白页">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47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92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4"/>
            <a:ext cx="2057400" cy="273844"/>
          </a:xfrm>
          <a:prstGeom prst="rect">
            <a:avLst/>
          </a:prstGeom>
        </p:spPr>
        <p:txBody>
          <a:bodyPr/>
          <a:lstStyle/>
          <a:p>
            <a:fld id="{B640685B-061F-4408-AA37-BFFB5ED3B0DF}" type="datetimeFigureOut">
              <a:rPr lang="zh-CN" altLang="en-US" smtClean="0"/>
              <a:t>2022/3/1</a:t>
            </a:fld>
            <a:endParaRPr lang="zh-CN" altLang="en-US"/>
          </a:p>
        </p:txBody>
      </p:sp>
      <p:sp>
        <p:nvSpPr>
          <p:cNvPr id="5" name="页脚占位符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4"/>
            <a:ext cx="2057400" cy="273844"/>
          </a:xfrm>
          <a:prstGeom prst="rect">
            <a:avLst/>
          </a:prstGeom>
        </p:spPr>
        <p:txBody>
          <a:bodyPr/>
          <a:lstStyle/>
          <a:p>
            <a:fld id="{D5A00CC0-2A60-4C4B-9776-7F4B5DA35619}" type="slidenum">
              <a:rPr lang="zh-CN" altLang="en-US" smtClean="0"/>
              <a:t>‹#›</a:t>
            </a:fld>
            <a:endParaRPr lang="zh-CN" altLang="en-US"/>
          </a:p>
        </p:txBody>
      </p:sp>
    </p:spTree>
    <p:extLst>
      <p:ext uri="{BB962C8B-B14F-4D97-AF65-F5344CB8AC3E}">
        <p14:creationId xmlns:p14="http://schemas.microsoft.com/office/powerpoint/2010/main" val="407205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9"/>
          <a:stretch>
            <a:fillRect/>
          </a:stretch>
        </p:blipFill>
        <p:spPr>
          <a:xfrm>
            <a:off x="0" y="0"/>
            <a:ext cx="9144000" cy="5143500"/>
          </a:xfrm>
          <a:prstGeom prst="rect">
            <a:avLst/>
          </a:prstGeom>
        </p:spPr>
      </p:pic>
    </p:spTree>
    <p:extLst>
      <p:ext uri="{BB962C8B-B14F-4D97-AF65-F5344CB8AC3E}">
        <p14:creationId xmlns:p14="http://schemas.microsoft.com/office/powerpoint/2010/main" val="3118222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914355" rtl="0" eaLnBrk="1" latinLnBrk="0" hangingPunct="1">
        <a:spcBef>
          <a:spcPct val="0"/>
        </a:spcBef>
        <a:buNone/>
        <a:defRPr sz="4400" kern="1200">
          <a:solidFill>
            <a:schemeClr val="tx1"/>
          </a:solidFill>
          <a:latin typeface="+mj-lt"/>
          <a:ea typeface="+mj-ea"/>
          <a:cs typeface="+mj-cs"/>
        </a:defRPr>
      </a:lvl1pPr>
    </p:titleStyle>
    <p:bodyStyle>
      <a:lvl1pPr marL="342884" indent="-342884" algn="l" defTabSz="91435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13" indent="-285736" algn="l" defTabSz="91435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44" indent="-228588" algn="l" defTabSz="91435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20" indent="-228588" algn="l" defTabSz="91435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297" indent="-228588" algn="l" defTabSz="91435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474" indent="-228588" algn="l" defTabSz="91435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274961"/>
            <a:ext cx="9144000" cy="1080120"/>
          </a:xfrm>
          <a:prstGeom prst="rect">
            <a:avLst/>
          </a:prstGeom>
          <a:solidFill>
            <a:srgbClr val="FFFFFF">
              <a:alpha val="69804"/>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p:nvSpPr>
        <p:spPr>
          <a:xfrm>
            <a:off x="423985" y="3363838"/>
            <a:ext cx="2664296" cy="936104"/>
          </a:xfrm>
          <a:prstGeom prst="rect">
            <a:avLst/>
          </a:prstGeom>
        </p:spPr>
        <p:txBody>
          <a:bodyPr vert="horz" lIns="91440" tIns="45720" rIns="91440" bIns="45720" rtlCol="0">
            <a:normAutofit/>
          </a:bodyPr>
          <a:lstStyle/>
          <a:p>
            <a:pPr marL="342900" lvl="0" indent="-342900" defTabSz="9144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姓名</a:t>
            </a:r>
            <a:r>
              <a:rPr lang="zh-CN" altLang="en-US" sz="1000" dirty="0">
                <a:solidFill>
                  <a:schemeClr val="tx1">
                    <a:lumMod val="85000"/>
                    <a:lumOff val="15000"/>
                  </a:schemeClr>
                </a:solidFill>
                <a:latin typeface="微软雅黑" pitchFamily="34" charset="-122"/>
                <a:ea typeface="微软雅黑" pitchFamily="34" charset="-122"/>
              </a:rPr>
              <a:t>：</a:t>
            </a:r>
            <a:endParaRPr lang="en-US" altLang="zh-CN" sz="1000" dirty="0">
              <a:solidFill>
                <a:schemeClr val="tx1">
                  <a:lumMod val="85000"/>
                  <a:lumOff val="15000"/>
                </a:schemeClr>
              </a:solidFill>
              <a:latin typeface="微软雅黑" pitchFamily="34" charset="-122"/>
              <a:ea typeface="微软雅黑" pitchFamily="34" charset="-122"/>
            </a:endParaRPr>
          </a:p>
          <a:p>
            <a:pPr marL="342900" lvl="0" indent="-342900" defTabSz="9144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邮箱：</a:t>
            </a:r>
            <a:endParaRPr kumimoji="0" lang="en-US" altLang="zh-CN"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endParaRPr>
          </a:p>
          <a:p>
            <a:pPr marL="342900" lvl="0" indent="-342900" defTabSz="9144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电话：</a:t>
            </a:r>
            <a:endParaRPr kumimoji="0" lang="en-US" altLang="zh-CN"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endParaRPr>
          </a:p>
          <a:p>
            <a:pPr marL="342900" lvl="0" indent="-342900" defTabSz="9144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证书编号：</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副标题 2"/>
          <p:cNvSpPr txBox="1">
            <a:spLocks/>
          </p:cNvSpPr>
          <p:nvPr/>
        </p:nvSpPr>
        <p:spPr>
          <a:xfrm>
            <a:off x="3027549" y="3346954"/>
            <a:ext cx="2664296" cy="936104"/>
          </a:xfrm>
          <a:prstGeom prst="rect">
            <a:avLst/>
          </a:prstGeom>
        </p:spPr>
        <p:txBody>
          <a:bodyPr vert="horz" lIns="91440" tIns="45720" rIns="91440" bIns="45720" rtlCol="0">
            <a:normAutofit/>
          </a:bodyPr>
          <a:lstStyle/>
          <a:p>
            <a:pPr marL="342900" lvl="0" indent="-3429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姓名：</a:t>
            </a:r>
            <a:endParaRPr kumimoji="0" lang="en-US" altLang="zh-CN"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endParaRPr>
          </a:p>
          <a:p>
            <a:pPr marL="342900" lvl="0" indent="-3429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邮箱：</a:t>
            </a:r>
            <a:endParaRPr kumimoji="0" lang="en-US" altLang="zh-CN"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endParaRPr>
          </a:p>
          <a:p>
            <a:pPr marL="342900" lvl="0" indent="-342900" defTabSz="9144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电话：</a:t>
            </a:r>
            <a:endParaRPr kumimoji="0" lang="en-US" altLang="zh-CN"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endParaRPr>
          </a:p>
          <a:p>
            <a:pPr marL="342900" lvl="0" indent="-342900">
              <a:spcBef>
                <a:spcPct val="20000"/>
              </a:spcBef>
              <a:defRPr/>
            </a:pPr>
            <a:r>
              <a:rPr kumimoji="0" lang="zh-CN" altLang="en-US" sz="10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rPr>
              <a:t>证书编号：</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19" name="文本框 18"/>
          <p:cNvSpPr txBox="1"/>
          <p:nvPr/>
        </p:nvSpPr>
        <p:spPr>
          <a:xfrm>
            <a:off x="5220072" y="339955"/>
            <a:ext cx="3210561" cy="400110"/>
          </a:xfrm>
          <a:prstGeom prst="rect">
            <a:avLst/>
          </a:prstGeom>
          <a:noFill/>
        </p:spPr>
        <p:txBody>
          <a:bodyPr wrap="square" rtlCol="0">
            <a:spAutoFit/>
          </a:bodyPr>
          <a:lstStyle/>
          <a:p>
            <a:pPr algn="r"/>
            <a:r>
              <a:rPr lang="zh-CN" altLang="en-US" sz="2000" b="1" dirty="0">
                <a:solidFill>
                  <a:prstClr val="white"/>
                </a:solidFill>
                <a:latin typeface="微软雅黑" panose="020B0503020204020204" pitchFamily="34" charset="-122"/>
                <a:ea typeface="微软雅黑" panose="020B0503020204020204" pitchFamily="34" charset="-122"/>
              </a:rPr>
              <a:t>证券研究报告</a:t>
            </a:r>
            <a:endParaRPr lang="zh-CN" altLang="en-US" sz="2000" b="1" dirty="0"/>
          </a:p>
        </p:txBody>
      </p:sp>
      <p:grpSp>
        <p:nvGrpSpPr>
          <p:cNvPr id="20" name="组合 19"/>
          <p:cNvGrpSpPr/>
          <p:nvPr/>
        </p:nvGrpSpPr>
        <p:grpSpPr>
          <a:xfrm>
            <a:off x="538348" y="1059301"/>
            <a:ext cx="8316540" cy="1934652"/>
            <a:chOff x="467544" y="771550"/>
            <a:chExt cx="5775875" cy="1934652"/>
          </a:xfrm>
        </p:grpSpPr>
        <p:sp>
          <p:nvSpPr>
            <p:cNvPr id="21" name="文本框 4"/>
            <p:cNvSpPr txBox="1"/>
            <p:nvPr/>
          </p:nvSpPr>
          <p:spPr>
            <a:xfrm>
              <a:off x="467544" y="1154138"/>
              <a:ext cx="5775875" cy="584775"/>
            </a:xfrm>
            <a:prstGeom prst="rect">
              <a:avLst/>
            </a:prstGeom>
            <a:noFill/>
            <a:ln w="9525">
              <a:noFill/>
              <a:miter/>
            </a:ln>
          </p:spPr>
          <p:txBody>
            <a:bodyPr wrap="square" anchor="t">
              <a:spAutoFit/>
            </a:bodyPr>
            <a:lstStyle/>
            <a:p>
              <a:pPr lvl="0"/>
              <a:r>
                <a:rPr lang="zh-CN" altLang="en-US" sz="3200" dirty="0">
                  <a:solidFill>
                    <a:schemeClr val="bg1"/>
                  </a:solidFill>
                  <a:latin typeface="微软雅黑" panose="020B0503020204020204" pitchFamily="34" charset="-122"/>
                  <a:ea typeface="微软雅黑" panose="020B0503020204020204" pitchFamily="34" charset="-122"/>
                </a:rPr>
                <a:t>行业变革潮，国内晶振加速成长</a:t>
              </a:r>
            </a:p>
          </p:txBody>
        </p:sp>
        <p:sp>
          <p:nvSpPr>
            <p:cNvPr id="22" name="文本框 21"/>
            <p:cNvSpPr txBox="1"/>
            <p:nvPr/>
          </p:nvSpPr>
          <p:spPr>
            <a:xfrm>
              <a:off x="467544" y="771550"/>
              <a:ext cx="4978400" cy="400110"/>
            </a:xfrm>
            <a:prstGeom prst="rect">
              <a:avLst/>
            </a:prstGeom>
            <a:noFill/>
            <a:ln w="9525">
              <a:noFill/>
              <a:miter/>
            </a:ln>
          </p:spPr>
          <p:txBody>
            <a:bodyPr anchor="t">
              <a:spAutoFit/>
            </a:bodyPr>
            <a:lstStyle/>
            <a:p>
              <a:pPr lvl="0"/>
              <a:r>
                <a:rPr lang="en-US" altLang="zh-CN" sz="2000" dirty="0">
                  <a:solidFill>
                    <a:schemeClr val="bg1"/>
                  </a:solidFill>
                  <a:latin typeface="微软雅黑" panose="020B0503020204020204" pitchFamily="34" charset="-122"/>
                  <a:ea typeface="微软雅黑" panose="020B0503020204020204" pitchFamily="34" charset="-122"/>
                </a:rPr>
                <a:t>2022</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02</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20</a:t>
              </a:r>
              <a:r>
                <a:rPr lang="zh-CN" altLang="en-US" sz="2000" dirty="0">
                  <a:solidFill>
                    <a:schemeClr val="bg1"/>
                  </a:solidFill>
                  <a:latin typeface="微软雅黑" panose="020B0503020204020204" pitchFamily="34" charset="-122"/>
                  <a:ea typeface="微软雅黑" panose="020B0503020204020204" pitchFamily="34" charset="-122"/>
                </a:rPr>
                <a:t>日</a:t>
              </a:r>
            </a:p>
          </p:txBody>
        </p:sp>
        <p:sp>
          <p:nvSpPr>
            <p:cNvPr id="24" name="矩形 23"/>
            <p:cNvSpPr/>
            <p:nvPr/>
          </p:nvSpPr>
          <p:spPr>
            <a:xfrm>
              <a:off x="467544" y="2306092"/>
              <a:ext cx="1375139"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行业评级：增持</a:t>
              </a:r>
            </a:p>
          </p:txBody>
        </p:sp>
      </p:grpSp>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31334" y="4630554"/>
            <a:ext cx="1472714" cy="245452"/>
          </a:xfrm>
          <a:prstGeom prst="rect">
            <a:avLst/>
          </a:prstGeom>
        </p:spPr>
      </p:pic>
    </p:spTree>
    <p:extLst>
      <p:ext uri="{BB962C8B-B14F-4D97-AF65-F5344CB8AC3E}">
        <p14:creationId xmlns:p14="http://schemas.microsoft.com/office/powerpoint/2010/main" val="359970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a:extLst>
              <a:ext uri="{FF2B5EF4-FFF2-40B4-BE49-F238E27FC236}">
                <a16:creationId xmlns:a16="http://schemas.microsoft.com/office/drawing/2014/main" id="{EAB0B024-374C-4B2C-81E3-4765A6DF1FAF}"/>
              </a:ext>
            </a:extLst>
          </p:cNvPr>
          <p:cNvSpPr/>
          <p:nvPr/>
        </p:nvSpPr>
        <p:spPr>
          <a:xfrm>
            <a:off x="2105723" y="3456927"/>
            <a:ext cx="6122108" cy="822712"/>
          </a:xfrm>
          <a:prstGeom prst="rect">
            <a:avLst/>
          </a:prstGeom>
          <a:solidFill>
            <a:schemeClr val="accent6">
              <a:lumMod val="20000"/>
              <a:lumOff val="80000"/>
            </a:schemeClr>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42B3657C-1F79-448F-8603-4F09D72909BD}"/>
              </a:ext>
            </a:extLst>
          </p:cNvPr>
          <p:cNvSpPr/>
          <p:nvPr/>
        </p:nvSpPr>
        <p:spPr>
          <a:xfrm>
            <a:off x="2106721" y="2046366"/>
            <a:ext cx="6121110" cy="834531"/>
          </a:xfrm>
          <a:prstGeom prst="rect">
            <a:avLst/>
          </a:prstGeom>
          <a:solidFill>
            <a:schemeClr val="accent5">
              <a:lumMod val="20000"/>
              <a:lumOff val="80000"/>
            </a:schemeClr>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6" name="组合 25"/>
          <p:cNvGrpSpPr/>
          <p:nvPr/>
        </p:nvGrpSpPr>
        <p:grpSpPr>
          <a:xfrm>
            <a:off x="0" y="339502"/>
            <a:ext cx="7684994" cy="584775"/>
            <a:chOff x="0" y="339502"/>
            <a:chExt cx="7684994" cy="584775"/>
          </a:xfrm>
        </p:grpSpPr>
        <p:sp>
          <p:nvSpPr>
            <p:cNvPr id="27" name="矩形 26"/>
            <p:cNvSpPr>
              <a:spLocks noChangeArrowheads="1"/>
            </p:cNvSpPr>
            <p:nvPr/>
          </p:nvSpPr>
          <p:spPr bwMode="auto">
            <a:xfrm>
              <a:off x="755576" y="427455"/>
              <a:ext cx="6929418"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中游：传统机械加工与光刻工艺主要区别在于切割研磨</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38" name="文本框 37">
            <a:extLst>
              <a:ext uri="{FF2B5EF4-FFF2-40B4-BE49-F238E27FC236}">
                <a16:creationId xmlns:a16="http://schemas.microsoft.com/office/drawing/2014/main" id="{299F24DE-8855-4F33-84D0-F71EE0D2839D}"/>
              </a:ext>
            </a:extLst>
          </p:cNvPr>
          <p:cNvSpPr txBox="1"/>
          <p:nvPr/>
        </p:nvSpPr>
        <p:spPr>
          <a:xfrm>
            <a:off x="947700" y="2180030"/>
            <a:ext cx="1062315"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水晶毛块研磨</a:t>
            </a:r>
          </a:p>
        </p:txBody>
      </p:sp>
      <p:sp>
        <p:nvSpPr>
          <p:cNvPr id="39" name="文本框 38">
            <a:extLst>
              <a:ext uri="{FF2B5EF4-FFF2-40B4-BE49-F238E27FC236}">
                <a16:creationId xmlns:a16="http://schemas.microsoft.com/office/drawing/2014/main" id="{C46FB90A-6294-4801-AB68-DF341252D1FF}"/>
              </a:ext>
            </a:extLst>
          </p:cNvPr>
          <p:cNvSpPr txBox="1"/>
          <p:nvPr/>
        </p:nvSpPr>
        <p:spPr>
          <a:xfrm>
            <a:off x="2240568" y="2180030"/>
            <a:ext cx="792212"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晶块切割</a:t>
            </a:r>
          </a:p>
        </p:txBody>
      </p:sp>
      <p:sp>
        <p:nvSpPr>
          <p:cNvPr id="40" name="文本框 39">
            <a:extLst>
              <a:ext uri="{FF2B5EF4-FFF2-40B4-BE49-F238E27FC236}">
                <a16:creationId xmlns:a16="http://schemas.microsoft.com/office/drawing/2014/main" id="{B08CB260-4115-413B-840C-8FD7DC2E3C61}"/>
              </a:ext>
            </a:extLst>
          </p:cNvPr>
          <p:cNvSpPr txBox="1"/>
          <p:nvPr/>
        </p:nvSpPr>
        <p:spPr>
          <a:xfrm>
            <a:off x="3362279" y="2180029"/>
            <a:ext cx="792212"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条片切割</a:t>
            </a:r>
          </a:p>
        </p:txBody>
      </p:sp>
      <p:sp>
        <p:nvSpPr>
          <p:cNvPr id="41" name="文本框 40">
            <a:extLst>
              <a:ext uri="{FF2B5EF4-FFF2-40B4-BE49-F238E27FC236}">
                <a16:creationId xmlns:a16="http://schemas.microsoft.com/office/drawing/2014/main" id="{0831F78B-1792-437A-A315-BF8115DB05B7}"/>
              </a:ext>
            </a:extLst>
          </p:cNvPr>
          <p:cNvSpPr txBox="1"/>
          <p:nvPr/>
        </p:nvSpPr>
        <p:spPr>
          <a:xfrm>
            <a:off x="4483990" y="2175518"/>
            <a:ext cx="792212"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素片被银</a:t>
            </a:r>
          </a:p>
        </p:txBody>
      </p:sp>
      <p:sp>
        <p:nvSpPr>
          <p:cNvPr id="42" name="文本框 41">
            <a:extLst>
              <a:ext uri="{FF2B5EF4-FFF2-40B4-BE49-F238E27FC236}">
                <a16:creationId xmlns:a16="http://schemas.microsoft.com/office/drawing/2014/main" id="{6A074DF7-5475-43D9-BCF6-0EC6D4D545D6}"/>
              </a:ext>
            </a:extLst>
          </p:cNvPr>
          <p:cNvSpPr txBox="1"/>
          <p:nvPr/>
        </p:nvSpPr>
        <p:spPr>
          <a:xfrm>
            <a:off x="5605701" y="2175517"/>
            <a:ext cx="792212"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晶片粗调</a:t>
            </a:r>
          </a:p>
        </p:txBody>
      </p:sp>
      <p:sp>
        <p:nvSpPr>
          <p:cNvPr id="43" name="文本框 42">
            <a:extLst>
              <a:ext uri="{FF2B5EF4-FFF2-40B4-BE49-F238E27FC236}">
                <a16:creationId xmlns:a16="http://schemas.microsoft.com/office/drawing/2014/main" id="{48F5BC62-C0D9-43AE-AD9D-94755F7A3593}"/>
              </a:ext>
            </a:extLst>
          </p:cNvPr>
          <p:cNvSpPr txBox="1"/>
          <p:nvPr/>
        </p:nvSpPr>
        <p:spPr>
          <a:xfrm>
            <a:off x="5605701" y="2940301"/>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基座烧结</a:t>
            </a:r>
          </a:p>
        </p:txBody>
      </p:sp>
      <p:sp>
        <p:nvSpPr>
          <p:cNvPr id="44" name="文本框 43">
            <a:extLst>
              <a:ext uri="{FF2B5EF4-FFF2-40B4-BE49-F238E27FC236}">
                <a16:creationId xmlns:a16="http://schemas.microsoft.com/office/drawing/2014/main" id="{E3649CE8-EA99-42F2-BE0D-A7C11614DEEB}"/>
              </a:ext>
            </a:extLst>
          </p:cNvPr>
          <p:cNvSpPr txBox="1"/>
          <p:nvPr/>
        </p:nvSpPr>
        <p:spPr>
          <a:xfrm>
            <a:off x="4483990" y="2940300"/>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素子焊接</a:t>
            </a:r>
          </a:p>
        </p:txBody>
      </p:sp>
      <p:sp>
        <p:nvSpPr>
          <p:cNvPr id="45" name="文本框 44">
            <a:extLst>
              <a:ext uri="{FF2B5EF4-FFF2-40B4-BE49-F238E27FC236}">
                <a16:creationId xmlns:a16="http://schemas.microsoft.com/office/drawing/2014/main" id="{5B7A5B48-1CD7-4AD8-920F-862668A35F38}"/>
              </a:ext>
            </a:extLst>
          </p:cNvPr>
          <p:cNvSpPr txBox="1"/>
          <p:nvPr/>
        </p:nvSpPr>
        <p:spPr>
          <a:xfrm>
            <a:off x="3362279" y="2940300"/>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素子精调</a:t>
            </a:r>
          </a:p>
        </p:txBody>
      </p:sp>
      <p:sp>
        <p:nvSpPr>
          <p:cNvPr id="46" name="文本框 45">
            <a:extLst>
              <a:ext uri="{FF2B5EF4-FFF2-40B4-BE49-F238E27FC236}">
                <a16:creationId xmlns:a16="http://schemas.microsoft.com/office/drawing/2014/main" id="{BF2385AF-A328-4B21-BF46-B65BCC040C8B}"/>
              </a:ext>
            </a:extLst>
          </p:cNvPr>
          <p:cNvSpPr txBox="1"/>
          <p:nvPr/>
        </p:nvSpPr>
        <p:spPr>
          <a:xfrm>
            <a:off x="2253461" y="2937263"/>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en-US" altLang="zh-CN" kern="0" dirty="0">
                <a:solidFill>
                  <a:prstClr val="black"/>
                </a:solidFill>
                <a:latin typeface="微软雅黑" panose="020B0503020204020204" pitchFamily="34" charset="-122"/>
                <a:ea typeface="微软雅黑" panose="020B0503020204020204" pitchFamily="34" charset="-122"/>
              </a:rPr>
              <a:t>DIP </a:t>
            </a:r>
            <a:r>
              <a:rPr lang="zh-CN" altLang="en-US" kern="0" dirty="0">
                <a:solidFill>
                  <a:prstClr val="black"/>
                </a:solidFill>
                <a:latin typeface="微软雅黑" panose="020B0503020204020204" pitchFamily="34" charset="-122"/>
                <a:ea typeface="微软雅黑" panose="020B0503020204020204" pitchFamily="34" charset="-122"/>
              </a:rPr>
              <a:t>压封</a:t>
            </a:r>
          </a:p>
        </p:txBody>
      </p:sp>
      <p:sp>
        <p:nvSpPr>
          <p:cNvPr id="47" name="文本框 46">
            <a:extLst>
              <a:ext uri="{FF2B5EF4-FFF2-40B4-BE49-F238E27FC236}">
                <a16:creationId xmlns:a16="http://schemas.microsoft.com/office/drawing/2014/main" id="{F365E060-6DD7-41B5-B424-96E77ADD77CC}"/>
              </a:ext>
            </a:extLst>
          </p:cNvPr>
          <p:cNvSpPr txBox="1"/>
          <p:nvPr/>
        </p:nvSpPr>
        <p:spPr>
          <a:xfrm>
            <a:off x="1167339" y="2940300"/>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成品测试</a:t>
            </a:r>
          </a:p>
        </p:txBody>
      </p:sp>
      <p:cxnSp>
        <p:nvCxnSpPr>
          <p:cNvPr id="48" name="直接箭头连接符 47">
            <a:extLst>
              <a:ext uri="{FF2B5EF4-FFF2-40B4-BE49-F238E27FC236}">
                <a16:creationId xmlns:a16="http://schemas.microsoft.com/office/drawing/2014/main" id="{CB2A9300-3D51-465D-A2A8-8D5AD605E1A3}"/>
              </a:ext>
            </a:extLst>
          </p:cNvPr>
          <p:cNvCxnSpPr>
            <a:cxnSpLocks/>
            <a:stCxn id="38" idx="3"/>
            <a:endCxn id="39" idx="1"/>
          </p:cNvCxnSpPr>
          <p:nvPr/>
        </p:nvCxnSpPr>
        <p:spPr>
          <a:xfrm>
            <a:off x="2010015" y="2310835"/>
            <a:ext cx="230553"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9" name="直接箭头连接符 48">
            <a:extLst>
              <a:ext uri="{FF2B5EF4-FFF2-40B4-BE49-F238E27FC236}">
                <a16:creationId xmlns:a16="http://schemas.microsoft.com/office/drawing/2014/main" id="{7BB32425-C3BA-4B75-8D25-EF7B4852433E}"/>
              </a:ext>
            </a:extLst>
          </p:cNvPr>
          <p:cNvCxnSpPr>
            <a:cxnSpLocks/>
            <a:stCxn id="39" idx="3"/>
            <a:endCxn id="40" idx="1"/>
          </p:cNvCxnSpPr>
          <p:nvPr/>
        </p:nvCxnSpPr>
        <p:spPr>
          <a:xfrm flipV="1">
            <a:off x="3032780" y="2310834"/>
            <a:ext cx="329499" cy="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50" name="直接箭头连接符 49">
            <a:extLst>
              <a:ext uri="{FF2B5EF4-FFF2-40B4-BE49-F238E27FC236}">
                <a16:creationId xmlns:a16="http://schemas.microsoft.com/office/drawing/2014/main" id="{AB069B15-1751-47A9-A7AB-58B6962B4B38}"/>
              </a:ext>
            </a:extLst>
          </p:cNvPr>
          <p:cNvCxnSpPr>
            <a:cxnSpLocks/>
            <a:stCxn id="40" idx="3"/>
            <a:endCxn id="41" idx="1"/>
          </p:cNvCxnSpPr>
          <p:nvPr/>
        </p:nvCxnSpPr>
        <p:spPr>
          <a:xfrm flipV="1">
            <a:off x="4154491" y="2306323"/>
            <a:ext cx="329499" cy="451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51" name="直接箭头连接符 50">
            <a:extLst>
              <a:ext uri="{FF2B5EF4-FFF2-40B4-BE49-F238E27FC236}">
                <a16:creationId xmlns:a16="http://schemas.microsoft.com/office/drawing/2014/main" id="{EE1B2068-741C-43FB-8194-AD19C9391780}"/>
              </a:ext>
            </a:extLst>
          </p:cNvPr>
          <p:cNvCxnSpPr>
            <a:cxnSpLocks/>
            <a:stCxn id="41" idx="3"/>
            <a:endCxn id="42" idx="1"/>
          </p:cNvCxnSpPr>
          <p:nvPr/>
        </p:nvCxnSpPr>
        <p:spPr>
          <a:xfrm flipV="1">
            <a:off x="5276202" y="2306322"/>
            <a:ext cx="329499" cy="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52" name="直接箭头连接符 51">
            <a:extLst>
              <a:ext uri="{FF2B5EF4-FFF2-40B4-BE49-F238E27FC236}">
                <a16:creationId xmlns:a16="http://schemas.microsoft.com/office/drawing/2014/main" id="{BC755B7B-BAAB-43C1-8FD3-ECFFEB599157}"/>
              </a:ext>
            </a:extLst>
          </p:cNvPr>
          <p:cNvCxnSpPr>
            <a:cxnSpLocks/>
            <a:stCxn id="42" idx="2"/>
            <a:endCxn id="43" idx="0"/>
          </p:cNvCxnSpPr>
          <p:nvPr/>
        </p:nvCxnSpPr>
        <p:spPr>
          <a:xfrm>
            <a:off x="6001807" y="2437127"/>
            <a:ext cx="0" cy="503174"/>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53" name="直接箭头连接符 52">
            <a:extLst>
              <a:ext uri="{FF2B5EF4-FFF2-40B4-BE49-F238E27FC236}">
                <a16:creationId xmlns:a16="http://schemas.microsoft.com/office/drawing/2014/main" id="{52F6C557-CC7A-44BA-82C3-8BEAE3B31BC9}"/>
              </a:ext>
            </a:extLst>
          </p:cNvPr>
          <p:cNvCxnSpPr>
            <a:cxnSpLocks/>
            <a:stCxn id="43" idx="1"/>
            <a:endCxn id="44" idx="3"/>
          </p:cNvCxnSpPr>
          <p:nvPr/>
        </p:nvCxnSpPr>
        <p:spPr>
          <a:xfrm flipH="1" flipV="1">
            <a:off x="5276202" y="3071105"/>
            <a:ext cx="329499" cy="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54" name="直接箭头连接符 53">
            <a:extLst>
              <a:ext uri="{FF2B5EF4-FFF2-40B4-BE49-F238E27FC236}">
                <a16:creationId xmlns:a16="http://schemas.microsoft.com/office/drawing/2014/main" id="{291A461B-1373-47B8-B7F2-4724042905AE}"/>
              </a:ext>
            </a:extLst>
          </p:cNvPr>
          <p:cNvCxnSpPr>
            <a:cxnSpLocks/>
            <a:stCxn id="44" idx="1"/>
            <a:endCxn id="45" idx="3"/>
          </p:cNvCxnSpPr>
          <p:nvPr/>
        </p:nvCxnSpPr>
        <p:spPr>
          <a:xfrm flipH="1">
            <a:off x="4154491" y="3071105"/>
            <a:ext cx="329499"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55" name="直接箭头连接符 54">
            <a:extLst>
              <a:ext uri="{FF2B5EF4-FFF2-40B4-BE49-F238E27FC236}">
                <a16:creationId xmlns:a16="http://schemas.microsoft.com/office/drawing/2014/main" id="{3366D886-1026-4C30-AD99-7CEB153AE538}"/>
              </a:ext>
            </a:extLst>
          </p:cNvPr>
          <p:cNvCxnSpPr>
            <a:cxnSpLocks/>
            <a:stCxn id="45" idx="1"/>
            <a:endCxn id="46" idx="3"/>
          </p:cNvCxnSpPr>
          <p:nvPr/>
        </p:nvCxnSpPr>
        <p:spPr>
          <a:xfrm flipH="1" flipV="1">
            <a:off x="3045673" y="3068068"/>
            <a:ext cx="316606" cy="303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56" name="直接箭头连接符 55">
            <a:extLst>
              <a:ext uri="{FF2B5EF4-FFF2-40B4-BE49-F238E27FC236}">
                <a16:creationId xmlns:a16="http://schemas.microsoft.com/office/drawing/2014/main" id="{D7C6E43F-988E-4071-A78A-1D371E41C485}"/>
              </a:ext>
            </a:extLst>
          </p:cNvPr>
          <p:cNvCxnSpPr>
            <a:cxnSpLocks/>
            <a:stCxn id="46" idx="1"/>
            <a:endCxn id="47" idx="3"/>
          </p:cNvCxnSpPr>
          <p:nvPr/>
        </p:nvCxnSpPr>
        <p:spPr>
          <a:xfrm flipH="1">
            <a:off x="1959551" y="3068068"/>
            <a:ext cx="293910" cy="303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57" name="文本框 56">
            <a:extLst>
              <a:ext uri="{FF2B5EF4-FFF2-40B4-BE49-F238E27FC236}">
                <a16:creationId xmlns:a16="http://schemas.microsoft.com/office/drawing/2014/main" id="{50E2435B-AD4E-4B15-9695-2AFE252DFCAB}"/>
              </a:ext>
            </a:extLst>
          </p:cNvPr>
          <p:cNvSpPr txBox="1"/>
          <p:nvPr/>
        </p:nvSpPr>
        <p:spPr>
          <a:xfrm>
            <a:off x="951560" y="3592026"/>
            <a:ext cx="1062315"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水晶毛块研磨</a:t>
            </a:r>
          </a:p>
        </p:txBody>
      </p:sp>
      <p:sp>
        <p:nvSpPr>
          <p:cNvPr id="58" name="文本框 57">
            <a:extLst>
              <a:ext uri="{FF2B5EF4-FFF2-40B4-BE49-F238E27FC236}">
                <a16:creationId xmlns:a16="http://schemas.microsoft.com/office/drawing/2014/main" id="{F54ED9DB-8BB6-46E9-8B37-40C0CF87A147}"/>
              </a:ext>
            </a:extLst>
          </p:cNvPr>
          <p:cNvSpPr txBox="1"/>
          <p:nvPr/>
        </p:nvSpPr>
        <p:spPr>
          <a:xfrm>
            <a:off x="2197572" y="3592026"/>
            <a:ext cx="792212"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方片研磨</a:t>
            </a:r>
          </a:p>
        </p:txBody>
      </p:sp>
      <p:sp>
        <p:nvSpPr>
          <p:cNvPr id="59" name="文本框 58">
            <a:extLst>
              <a:ext uri="{FF2B5EF4-FFF2-40B4-BE49-F238E27FC236}">
                <a16:creationId xmlns:a16="http://schemas.microsoft.com/office/drawing/2014/main" id="{348CB83A-3E73-4F3A-AB55-C83744F5B6A2}"/>
              </a:ext>
            </a:extLst>
          </p:cNvPr>
          <p:cNvSpPr txBox="1"/>
          <p:nvPr/>
        </p:nvSpPr>
        <p:spPr>
          <a:xfrm>
            <a:off x="3138981" y="3596393"/>
            <a:ext cx="1159611"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en-US" altLang="zh-CN" kern="0" dirty="0">
                <a:solidFill>
                  <a:prstClr val="black"/>
                </a:solidFill>
                <a:latin typeface="微软雅黑" panose="020B0503020204020204" pitchFamily="34" charset="-122"/>
                <a:ea typeface="微软雅黑" panose="020B0503020204020204" pitchFamily="34" charset="-122"/>
              </a:rPr>
              <a:t>WAFER </a:t>
            </a:r>
            <a:r>
              <a:rPr lang="zh-CN" altLang="en-US" kern="0" dirty="0">
                <a:solidFill>
                  <a:prstClr val="black"/>
                </a:solidFill>
                <a:latin typeface="微软雅黑" panose="020B0503020204020204" pitchFamily="34" charset="-122"/>
                <a:ea typeface="微软雅黑" panose="020B0503020204020204" pitchFamily="34" charset="-122"/>
              </a:rPr>
              <a:t>片镀膜</a:t>
            </a:r>
          </a:p>
        </p:txBody>
      </p:sp>
      <p:sp>
        <p:nvSpPr>
          <p:cNvPr id="60" name="文本框 59">
            <a:extLst>
              <a:ext uri="{FF2B5EF4-FFF2-40B4-BE49-F238E27FC236}">
                <a16:creationId xmlns:a16="http://schemas.microsoft.com/office/drawing/2014/main" id="{11C5B648-6746-4255-9EF1-BD6C9C703AF2}"/>
              </a:ext>
            </a:extLst>
          </p:cNvPr>
          <p:cNvSpPr txBox="1"/>
          <p:nvPr/>
        </p:nvSpPr>
        <p:spPr>
          <a:xfrm>
            <a:off x="4467634" y="3587513"/>
            <a:ext cx="1159607"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en-US" altLang="zh-CN" kern="0" dirty="0">
                <a:solidFill>
                  <a:prstClr val="black"/>
                </a:solidFill>
                <a:latin typeface="微软雅黑" panose="020B0503020204020204" pitchFamily="34" charset="-122"/>
                <a:ea typeface="微软雅黑" panose="020B0503020204020204" pitchFamily="34" charset="-122"/>
              </a:rPr>
              <a:t>WAFER </a:t>
            </a:r>
            <a:r>
              <a:rPr lang="zh-CN" altLang="en-US" kern="0" dirty="0">
                <a:solidFill>
                  <a:prstClr val="black"/>
                </a:solidFill>
                <a:latin typeface="微软雅黑" panose="020B0503020204020204" pitchFamily="34" charset="-122"/>
                <a:ea typeface="微软雅黑" panose="020B0503020204020204" pitchFamily="34" charset="-122"/>
              </a:rPr>
              <a:t>片光刻</a:t>
            </a:r>
          </a:p>
        </p:txBody>
      </p:sp>
      <p:sp>
        <p:nvSpPr>
          <p:cNvPr id="61" name="文本框 60">
            <a:extLst>
              <a:ext uri="{FF2B5EF4-FFF2-40B4-BE49-F238E27FC236}">
                <a16:creationId xmlns:a16="http://schemas.microsoft.com/office/drawing/2014/main" id="{DB1C34D1-2BAE-49B8-9E96-C04838709FD0}"/>
              </a:ext>
            </a:extLst>
          </p:cNvPr>
          <p:cNvSpPr txBox="1"/>
          <p:nvPr/>
        </p:nvSpPr>
        <p:spPr>
          <a:xfrm>
            <a:off x="5796283" y="3583247"/>
            <a:ext cx="1038586" cy="26161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晶片激光调频 </a:t>
            </a:r>
          </a:p>
        </p:txBody>
      </p:sp>
      <p:sp>
        <p:nvSpPr>
          <p:cNvPr id="62" name="文本框 61">
            <a:extLst>
              <a:ext uri="{FF2B5EF4-FFF2-40B4-BE49-F238E27FC236}">
                <a16:creationId xmlns:a16="http://schemas.microsoft.com/office/drawing/2014/main" id="{C7F425F3-C72B-4215-BB03-FBEF85983D01}"/>
              </a:ext>
            </a:extLst>
          </p:cNvPr>
          <p:cNvSpPr txBox="1"/>
          <p:nvPr/>
        </p:nvSpPr>
        <p:spPr>
          <a:xfrm>
            <a:off x="5919470" y="4336004"/>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基座烧结</a:t>
            </a:r>
          </a:p>
        </p:txBody>
      </p:sp>
      <p:sp>
        <p:nvSpPr>
          <p:cNvPr id="63" name="文本框 62">
            <a:extLst>
              <a:ext uri="{FF2B5EF4-FFF2-40B4-BE49-F238E27FC236}">
                <a16:creationId xmlns:a16="http://schemas.microsoft.com/office/drawing/2014/main" id="{D1B3D52A-7467-4586-A6A3-D4676633401D}"/>
              </a:ext>
            </a:extLst>
          </p:cNvPr>
          <p:cNvSpPr txBox="1"/>
          <p:nvPr/>
        </p:nvSpPr>
        <p:spPr>
          <a:xfrm>
            <a:off x="4623531" y="4340269"/>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素子焊接</a:t>
            </a:r>
          </a:p>
        </p:txBody>
      </p:sp>
      <p:sp>
        <p:nvSpPr>
          <p:cNvPr id="64" name="文本框 63">
            <a:extLst>
              <a:ext uri="{FF2B5EF4-FFF2-40B4-BE49-F238E27FC236}">
                <a16:creationId xmlns:a16="http://schemas.microsoft.com/office/drawing/2014/main" id="{97A244A1-A651-4590-A807-CE7A3C1034B9}"/>
              </a:ext>
            </a:extLst>
          </p:cNvPr>
          <p:cNvSpPr txBox="1"/>
          <p:nvPr/>
        </p:nvSpPr>
        <p:spPr>
          <a:xfrm>
            <a:off x="3485046" y="4340269"/>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素子精调</a:t>
            </a:r>
          </a:p>
        </p:txBody>
      </p:sp>
      <p:sp>
        <p:nvSpPr>
          <p:cNvPr id="65" name="文本框 64">
            <a:extLst>
              <a:ext uri="{FF2B5EF4-FFF2-40B4-BE49-F238E27FC236}">
                <a16:creationId xmlns:a16="http://schemas.microsoft.com/office/drawing/2014/main" id="{F967714D-3918-438B-ADAF-B2620C8FEAD8}"/>
              </a:ext>
            </a:extLst>
          </p:cNvPr>
          <p:cNvSpPr txBox="1"/>
          <p:nvPr/>
        </p:nvSpPr>
        <p:spPr>
          <a:xfrm>
            <a:off x="2274627" y="4330148"/>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en-US" altLang="zh-CN" kern="0" dirty="0">
                <a:solidFill>
                  <a:prstClr val="black"/>
                </a:solidFill>
                <a:latin typeface="微软雅黑" panose="020B0503020204020204" pitchFamily="34" charset="-122"/>
                <a:ea typeface="微软雅黑" panose="020B0503020204020204" pitchFamily="34" charset="-122"/>
              </a:rPr>
              <a:t>DIP </a:t>
            </a:r>
            <a:r>
              <a:rPr lang="zh-CN" altLang="en-US" kern="0" dirty="0">
                <a:solidFill>
                  <a:prstClr val="black"/>
                </a:solidFill>
                <a:latin typeface="微软雅黑" panose="020B0503020204020204" pitchFamily="34" charset="-122"/>
                <a:ea typeface="微软雅黑" panose="020B0503020204020204" pitchFamily="34" charset="-122"/>
              </a:rPr>
              <a:t>压封</a:t>
            </a:r>
          </a:p>
        </p:txBody>
      </p:sp>
      <p:sp>
        <p:nvSpPr>
          <p:cNvPr id="66" name="文本框 65">
            <a:extLst>
              <a:ext uri="{FF2B5EF4-FFF2-40B4-BE49-F238E27FC236}">
                <a16:creationId xmlns:a16="http://schemas.microsoft.com/office/drawing/2014/main" id="{F45365AB-F9EF-4707-BC45-4161332F871C}"/>
              </a:ext>
            </a:extLst>
          </p:cNvPr>
          <p:cNvSpPr txBox="1"/>
          <p:nvPr/>
        </p:nvSpPr>
        <p:spPr>
          <a:xfrm>
            <a:off x="1217909" y="4340269"/>
            <a:ext cx="792212" cy="2616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marL="171450" indent="-171450" algn="just">
              <a:spcAft>
                <a:spcPts val="600"/>
              </a:spcAft>
              <a:buClr>
                <a:schemeClr val="accent6"/>
              </a:buClr>
              <a:buFont typeface="Wingdings" panose="05000000000000000000" pitchFamily="2" charset="2"/>
              <a:buChar char="n"/>
              <a:defRPr sz="1100"/>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pPr marL="0" indent="0" algn="ctr" defTabSz="1012190">
              <a:buClr>
                <a:srgbClr val="B08A5E"/>
              </a:buClr>
              <a:buNone/>
              <a:defRPr/>
            </a:pPr>
            <a:r>
              <a:rPr lang="zh-CN" altLang="en-US" kern="0" dirty="0">
                <a:solidFill>
                  <a:prstClr val="black"/>
                </a:solidFill>
                <a:latin typeface="微软雅黑" panose="020B0503020204020204" pitchFamily="34" charset="-122"/>
                <a:ea typeface="微软雅黑" panose="020B0503020204020204" pitchFamily="34" charset="-122"/>
              </a:rPr>
              <a:t>成品测试</a:t>
            </a:r>
          </a:p>
        </p:txBody>
      </p:sp>
      <p:cxnSp>
        <p:nvCxnSpPr>
          <p:cNvPr id="67" name="直接箭头连接符 66">
            <a:extLst>
              <a:ext uri="{FF2B5EF4-FFF2-40B4-BE49-F238E27FC236}">
                <a16:creationId xmlns:a16="http://schemas.microsoft.com/office/drawing/2014/main" id="{D894B8A4-9AEB-4935-B44E-E9A5F54960E7}"/>
              </a:ext>
            </a:extLst>
          </p:cNvPr>
          <p:cNvCxnSpPr>
            <a:cxnSpLocks/>
            <a:stCxn id="57" idx="3"/>
            <a:endCxn id="58" idx="1"/>
          </p:cNvCxnSpPr>
          <p:nvPr/>
        </p:nvCxnSpPr>
        <p:spPr>
          <a:xfrm>
            <a:off x="2013875" y="3722831"/>
            <a:ext cx="183697"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68" name="直接箭头连接符 67">
            <a:extLst>
              <a:ext uri="{FF2B5EF4-FFF2-40B4-BE49-F238E27FC236}">
                <a16:creationId xmlns:a16="http://schemas.microsoft.com/office/drawing/2014/main" id="{8113297F-A3CA-4EF3-BD4C-6B92AAA82E70}"/>
              </a:ext>
            </a:extLst>
          </p:cNvPr>
          <p:cNvCxnSpPr>
            <a:cxnSpLocks/>
            <a:stCxn id="58" idx="3"/>
            <a:endCxn id="59" idx="1"/>
          </p:cNvCxnSpPr>
          <p:nvPr/>
        </p:nvCxnSpPr>
        <p:spPr>
          <a:xfrm>
            <a:off x="2989784" y="3722831"/>
            <a:ext cx="149197" cy="436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69" name="直接箭头连接符 68">
            <a:extLst>
              <a:ext uri="{FF2B5EF4-FFF2-40B4-BE49-F238E27FC236}">
                <a16:creationId xmlns:a16="http://schemas.microsoft.com/office/drawing/2014/main" id="{A4C5CA23-9CB4-4FDF-B6C4-0ACD48F68C32}"/>
              </a:ext>
            </a:extLst>
          </p:cNvPr>
          <p:cNvCxnSpPr>
            <a:cxnSpLocks/>
            <a:stCxn id="59" idx="3"/>
            <a:endCxn id="60" idx="1"/>
          </p:cNvCxnSpPr>
          <p:nvPr/>
        </p:nvCxnSpPr>
        <p:spPr>
          <a:xfrm flipV="1">
            <a:off x="4298592" y="3718318"/>
            <a:ext cx="169042" cy="888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70" name="直接箭头连接符 69">
            <a:extLst>
              <a:ext uri="{FF2B5EF4-FFF2-40B4-BE49-F238E27FC236}">
                <a16:creationId xmlns:a16="http://schemas.microsoft.com/office/drawing/2014/main" id="{22C51489-47A4-4296-A443-4FAA04E5782A}"/>
              </a:ext>
            </a:extLst>
          </p:cNvPr>
          <p:cNvCxnSpPr>
            <a:cxnSpLocks/>
            <a:stCxn id="60" idx="3"/>
            <a:endCxn id="61" idx="1"/>
          </p:cNvCxnSpPr>
          <p:nvPr/>
        </p:nvCxnSpPr>
        <p:spPr>
          <a:xfrm flipV="1">
            <a:off x="5627241" y="3714052"/>
            <a:ext cx="169042" cy="4266"/>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71" name="直接箭头连接符 70">
            <a:extLst>
              <a:ext uri="{FF2B5EF4-FFF2-40B4-BE49-F238E27FC236}">
                <a16:creationId xmlns:a16="http://schemas.microsoft.com/office/drawing/2014/main" id="{7F2DD9D1-F354-42F2-BDC9-4E19C32EBEAF}"/>
              </a:ext>
            </a:extLst>
          </p:cNvPr>
          <p:cNvCxnSpPr>
            <a:cxnSpLocks/>
            <a:stCxn id="61" idx="2"/>
            <a:endCxn id="62" idx="0"/>
          </p:cNvCxnSpPr>
          <p:nvPr/>
        </p:nvCxnSpPr>
        <p:spPr>
          <a:xfrm>
            <a:off x="6315576" y="3844857"/>
            <a:ext cx="0" cy="49114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72" name="直接箭头连接符 71">
            <a:extLst>
              <a:ext uri="{FF2B5EF4-FFF2-40B4-BE49-F238E27FC236}">
                <a16:creationId xmlns:a16="http://schemas.microsoft.com/office/drawing/2014/main" id="{0A2B4201-181D-4004-A61D-5651915FD539}"/>
              </a:ext>
            </a:extLst>
          </p:cNvPr>
          <p:cNvCxnSpPr>
            <a:cxnSpLocks/>
            <a:stCxn id="62" idx="1"/>
            <a:endCxn id="63" idx="3"/>
          </p:cNvCxnSpPr>
          <p:nvPr/>
        </p:nvCxnSpPr>
        <p:spPr>
          <a:xfrm flipH="1">
            <a:off x="5415743" y="4466809"/>
            <a:ext cx="503727" cy="4265"/>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73" name="直接箭头连接符 72">
            <a:extLst>
              <a:ext uri="{FF2B5EF4-FFF2-40B4-BE49-F238E27FC236}">
                <a16:creationId xmlns:a16="http://schemas.microsoft.com/office/drawing/2014/main" id="{C4258DD0-2FE2-429A-8963-E43566AE77FE}"/>
              </a:ext>
            </a:extLst>
          </p:cNvPr>
          <p:cNvCxnSpPr>
            <a:cxnSpLocks/>
            <a:stCxn id="63" idx="1"/>
            <a:endCxn id="64" idx="3"/>
          </p:cNvCxnSpPr>
          <p:nvPr/>
        </p:nvCxnSpPr>
        <p:spPr>
          <a:xfrm flipH="1">
            <a:off x="4277258" y="4471074"/>
            <a:ext cx="346273"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74" name="直接箭头连接符 73">
            <a:extLst>
              <a:ext uri="{FF2B5EF4-FFF2-40B4-BE49-F238E27FC236}">
                <a16:creationId xmlns:a16="http://schemas.microsoft.com/office/drawing/2014/main" id="{C2455ED4-0BC3-469A-9F19-EEA392BF6D56}"/>
              </a:ext>
            </a:extLst>
          </p:cNvPr>
          <p:cNvCxnSpPr>
            <a:cxnSpLocks/>
            <a:stCxn id="64" idx="1"/>
            <a:endCxn id="65" idx="3"/>
          </p:cNvCxnSpPr>
          <p:nvPr/>
        </p:nvCxnSpPr>
        <p:spPr>
          <a:xfrm flipH="1" flipV="1">
            <a:off x="3066839" y="4460953"/>
            <a:ext cx="418207" cy="1012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75" name="直接箭头连接符 74">
            <a:extLst>
              <a:ext uri="{FF2B5EF4-FFF2-40B4-BE49-F238E27FC236}">
                <a16:creationId xmlns:a16="http://schemas.microsoft.com/office/drawing/2014/main" id="{A3F87E22-E3A5-418F-9A45-E63E0A575902}"/>
              </a:ext>
            </a:extLst>
          </p:cNvPr>
          <p:cNvCxnSpPr>
            <a:cxnSpLocks/>
            <a:stCxn id="65" idx="1"/>
            <a:endCxn id="66" idx="3"/>
          </p:cNvCxnSpPr>
          <p:nvPr/>
        </p:nvCxnSpPr>
        <p:spPr>
          <a:xfrm flipH="1">
            <a:off x="2010121" y="4460953"/>
            <a:ext cx="264506" cy="1012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78" name="矩形 77">
            <a:extLst>
              <a:ext uri="{FF2B5EF4-FFF2-40B4-BE49-F238E27FC236}">
                <a16:creationId xmlns:a16="http://schemas.microsoft.com/office/drawing/2014/main" id="{3EDACC1F-3201-4B85-A267-15EC92B2F17F}"/>
              </a:ext>
            </a:extLst>
          </p:cNvPr>
          <p:cNvSpPr/>
          <p:nvPr/>
        </p:nvSpPr>
        <p:spPr>
          <a:xfrm>
            <a:off x="2073086" y="2473844"/>
            <a:ext cx="1106200" cy="415498"/>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利用厌氧胶将石英晶棒粘合为晶棒组后，经专用机械切割成条片</a:t>
            </a:r>
          </a:p>
        </p:txBody>
      </p:sp>
      <p:sp>
        <p:nvSpPr>
          <p:cNvPr id="79" name="矩形 78">
            <a:extLst>
              <a:ext uri="{FF2B5EF4-FFF2-40B4-BE49-F238E27FC236}">
                <a16:creationId xmlns:a16="http://schemas.microsoft.com/office/drawing/2014/main" id="{89CCA14F-299D-4C96-9714-EECF255E94BA}"/>
              </a:ext>
            </a:extLst>
          </p:cNvPr>
          <p:cNvSpPr/>
          <p:nvPr/>
        </p:nvSpPr>
        <p:spPr>
          <a:xfrm>
            <a:off x="4484354" y="3874581"/>
            <a:ext cx="1186527" cy="415498"/>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进行光刻胶涂布、烘烤、双面曝光、显影定型、音叉成型、电极涂布等工序</a:t>
            </a:r>
          </a:p>
        </p:txBody>
      </p:sp>
      <p:sp>
        <p:nvSpPr>
          <p:cNvPr id="80" name="矩形 79">
            <a:extLst>
              <a:ext uri="{FF2B5EF4-FFF2-40B4-BE49-F238E27FC236}">
                <a16:creationId xmlns:a16="http://schemas.microsoft.com/office/drawing/2014/main" id="{B0953038-1FA9-4F25-9725-CD9DA6150302}"/>
              </a:ext>
            </a:extLst>
          </p:cNvPr>
          <p:cNvSpPr/>
          <p:nvPr/>
        </p:nvSpPr>
        <p:spPr>
          <a:xfrm>
            <a:off x="6981613" y="3562953"/>
            <a:ext cx="1338134" cy="307777"/>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经激光调频机对 </a:t>
            </a:r>
            <a:r>
              <a:rPr lang="en-US" altLang="zh-CN" sz="700" dirty="0">
                <a:solidFill>
                  <a:srgbClr val="000000"/>
                </a:solidFill>
                <a:latin typeface="微软雅黑" panose="020B0503020204020204" pitchFamily="34" charset="-122"/>
                <a:ea typeface="微软雅黑" panose="020B0503020204020204" pitchFamily="34" charset="-122"/>
              </a:rPr>
              <a:t>WAFER </a:t>
            </a:r>
            <a:r>
              <a:rPr lang="zh-CN" altLang="en-US" sz="700" dirty="0">
                <a:solidFill>
                  <a:srgbClr val="000000"/>
                </a:solidFill>
                <a:latin typeface="微软雅黑" panose="020B0503020204020204" pitchFamily="34" charset="-122"/>
                <a:ea typeface="微软雅黑" panose="020B0503020204020204" pitchFamily="34" charset="-122"/>
              </a:rPr>
              <a:t>片上的音叉单元进行粗调</a:t>
            </a:r>
          </a:p>
        </p:txBody>
      </p:sp>
      <p:sp>
        <p:nvSpPr>
          <p:cNvPr id="81" name="矩形 80">
            <a:extLst>
              <a:ext uri="{FF2B5EF4-FFF2-40B4-BE49-F238E27FC236}">
                <a16:creationId xmlns:a16="http://schemas.microsoft.com/office/drawing/2014/main" id="{F77532DE-D2DB-4908-A228-A3012C2B3D52}"/>
              </a:ext>
            </a:extLst>
          </p:cNvPr>
          <p:cNvSpPr/>
          <p:nvPr/>
        </p:nvSpPr>
        <p:spPr>
          <a:xfrm>
            <a:off x="6531760" y="2132123"/>
            <a:ext cx="1553133" cy="523220"/>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晶片通过专用的粗调机，分选机进行分拣检测，依据成品频率误 差值范围分检测试，为下一步精确调频作准备</a:t>
            </a:r>
          </a:p>
        </p:txBody>
      </p:sp>
      <p:sp>
        <p:nvSpPr>
          <p:cNvPr id="82" name="矩形 81">
            <a:extLst>
              <a:ext uri="{FF2B5EF4-FFF2-40B4-BE49-F238E27FC236}">
                <a16:creationId xmlns:a16="http://schemas.microsoft.com/office/drawing/2014/main" id="{5D8EE64D-ED9E-4437-B0C8-7445E7D71BDD}"/>
              </a:ext>
            </a:extLst>
          </p:cNvPr>
          <p:cNvSpPr/>
          <p:nvPr/>
        </p:nvSpPr>
        <p:spPr>
          <a:xfrm>
            <a:off x="3175018" y="2498004"/>
            <a:ext cx="1180410" cy="415498"/>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条片经筛选机筛选后进行研磨，然后由水晶小线切割机切割成音叉状的素片</a:t>
            </a:r>
          </a:p>
        </p:txBody>
      </p:sp>
      <p:sp>
        <p:nvSpPr>
          <p:cNvPr id="83" name="矩形 82">
            <a:extLst>
              <a:ext uri="{FF2B5EF4-FFF2-40B4-BE49-F238E27FC236}">
                <a16:creationId xmlns:a16="http://schemas.microsoft.com/office/drawing/2014/main" id="{849B86C5-EC55-4789-A886-07D057427CB0}"/>
              </a:ext>
            </a:extLst>
          </p:cNvPr>
          <p:cNvSpPr/>
          <p:nvPr/>
        </p:nvSpPr>
        <p:spPr>
          <a:xfrm>
            <a:off x="3295593" y="3912323"/>
            <a:ext cx="925583" cy="307777"/>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在 </a:t>
            </a:r>
            <a:r>
              <a:rPr lang="en-US" altLang="zh-CN" sz="700" dirty="0">
                <a:solidFill>
                  <a:srgbClr val="000000"/>
                </a:solidFill>
                <a:latin typeface="微软雅黑" panose="020B0503020204020204" pitchFamily="34" charset="-122"/>
                <a:ea typeface="微软雅黑" panose="020B0503020204020204" pitchFamily="34" charset="-122"/>
              </a:rPr>
              <a:t>WAFER </a:t>
            </a:r>
            <a:r>
              <a:rPr lang="zh-CN" altLang="en-US" sz="700" dirty="0">
                <a:solidFill>
                  <a:srgbClr val="000000"/>
                </a:solidFill>
                <a:latin typeface="微软雅黑" panose="020B0503020204020204" pitchFamily="34" charset="-122"/>
                <a:ea typeface="微软雅黑" panose="020B0503020204020204" pitchFamily="34" charset="-122"/>
              </a:rPr>
              <a:t>片表面蒸镀金属膜</a:t>
            </a:r>
          </a:p>
        </p:txBody>
      </p:sp>
      <p:sp>
        <p:nvSpPr>
          <p:cNvPr id="84" name="矩形 83">
            <a:extLst>
              <a:ext uri="{FF2B5EF4-FFF2-40B4-BE49-F238E27FC236}">
                <a16:creationId xmlns:a16="http://schemas.microsoft.com/office/drawing/2014/main" id="{9655E420-E152-4F50-8C03-0C3F2E579C78}"/>
              </a:ext>
            </a:extLst>
          </p:cNvPr>
          <p:cNvSpPr/>
          <p:nvPr/>
        </p:nvSpPr>
        <p:spPr>
          <a:xfrm>
            <a:off x="2085594" y="3874995"/>
            <a:ext cx="1121769" cy="415498"/>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水晶片排列粘坨后进行粗磨、精磨及清洗工序，制成 </a:t>
            </a:r>
            <a:r>
              <a:rPr lang="en-US" altLang="zh-CN" sz="700" dirty="0">
                <a:solidFill>
                  <a:srgbClr val="000000"/>
                </a:solidFill>
                <a:latin typeface="微软雅黑" panose="020B0503020204020204" pitchFamily="34" charset="-122"/>
                <a:ea typeface="微软雅黑" panose="020B0503020204020204" pitchFamily="34" charset="-122"/>
              </a:rPr>
              <a:t>WAFER </a:t>
            </a:r>
            <a:r>
              <a:rPr lang="zh-CN" altLang="en-US" sz="700" dirty="0">
                <a:solidFill>
                  <a:srgbClr val="000000"/>
                </a:solidFill>
                <a:latin typeface="微软雅黑" panose="020B0503020204020204" pitchFamily="34" charset="-122"/>
                <a:ea typeface="微软雅黑" panose="020B0503020204020204" pitchFamily="34" charset="-122"/>
              </a:rPr>
              <a:t>片</a:t>
            </a:r>
          </a:p>
        </p:txBody>
      </p:sp>
      <p:sp>
        <p:nvSpPr>
          <p:cNvPr id="85" name="矩形 84">
            <a:extLst>
              <a:ext uri="{FF2B5EF4-FFF2-40B4-BE49-F238E27FC236}">
                <a16:creationId xmlns:a16="http://schemas.microsoft.com/office/drawing/2014/main" id="{36C93586-64CA-46E2-9765-3DF97566AF38}"/>
              </a:ext>
            </a:extLst>
          </p:cNvPr>
          <p:cNvSpPr/>
          <p:nvPr/>
        </p:nvSpPr>
        <p:spPr>
          <a:xfrm>
            <a:off x="4481913" y="2473844"/>
            <a:ext cx="808568" cy="415498"/>
          </a:xfrm>
          <a:prstGeom prst="rect">
            <a:avLst/>
          </a:prstGeom>
        </p:spPr>
        <p:txBody>
          <a:bodyPr wrap="square">
            <a:spAutoFit/>
          </a:bodyPr>
          <a:lstStyle/>
          <a:p>
            <a:pPr fontAlgn="ctr"/>
            <a:r>
              <a:rPr lang="zh-CN" altLang="en-US" sz="700" dirty="0">
                <a:solidFill>
                  <a:srgbClr val="000000"/>
                </a:solidFill>
                <a:latin typeface="微软雅黑" panose="020B0503020204020204" pitchFamily="34" charset="-122"/>
                <a:ea typeface="微软雅黑" panose="020B0503020204020204" pitchFamily="34" charset="-122"/>
              </a:rPr>
              <a:t>在素片表面的三个极点包裹五层金属层制成晶片</a:t>
            </a:r>
          </a:p>
        </p:txBody>
      </p:sp>
      <p:sp>
        <p:nvSpPr>
          <p:cNvPr id="86" name="矩形: 圆角 85">
            <a:extLst>
              <a:ext uri="{FF2B5EF4-FFF2-40B4-BE49-F238E27FC236}">
                <a16:creationId xmlns:a16="http://schemas.microsoft.com/office/drawing/2014/main" id="{678ED253-058C-4BA5-A179-8B6EF42B3F35}"/>
              </a:ext>
            </a:extLst>
          </p:cNvPr>
          <p:cNvSpPr/>
          <p:nvPr/>
        </p:nvSpPr>
        <p:spPr>
          <a:xfrm>
            <a:off x="229621" y="2046365"/>
            <a:ext cx="341270" cy="1152507"/>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传统机械加工</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7" name="矩形: 圆角 86">
            <a:extLst>
              <a:ext uri="{FF2B5EF4-FFF2-40B4-BE49-F238E27FC236}">
                <a16:creationId xmlns:a16="http://schemas.microsoft.com/office/drawing/2014/main" id="{68600B16-B3E8-471F-B854-42676AC9AA77}"/>
              </a:ext>
            </a:extLst>
          </p:cNvPr>
          <p:cNvSpPr/>
          <p:nvPr/>
        </p:nvSpPr>
        <p:spPr>
          <a:xfrm>
            <a:off x="226168" y="3456926"/>
            <a:ext cx="341270" cy="1134832"/>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光蚀刻法加工</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9" name="文本框 88">
            <a:extLst>
              <a:ext uri="{FF2B5EF4-FFF2-40B4-BE49-F238E27FC236}">
                <a16:creationId xmlns:a16="http://schemas.microsoft.com/office/drawing/2014/main" id="{C0473A26-D480-4ADE-B9CB-85A47F630462}"/>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数据来源：泰晶科技招股书，国泰君安证券研究</a:t>
            </a:r>
          </a:p>
        </p:txBody>
      </p:sp>
      <p:sp>
        <p:nvSpPr>
          <p:cNvPr id="88" name="矩形 87">
            <a:extLst>
              <a:ext uri="{FF2B5EF4-FFF2-40B4-BE49-F238E27FC236}">
                <a16:creationId xmlns:a16="http://schemas.microsoft.com/office/drawing/2014/main" id="{D58E4914-6BCC-4CCF-B7DA-EDE60BFBD8E2}"/>
              </a:ext>
            </a:extLst>
          </p:cNvPr>
          <p:cNvSpPr/>
          <p:nvPr/>
        </p:nvSpPr>
        <p:spPr>
          <a:xfrm>
            <a:off x="567438" y="991449"/>
            <a:ext cx="7934083" cy="830997"/>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光刻工艺突破了机械研磨工艺的限制，是生产高频率晶振的关键。石英晶体的厚度越薄，晶体振荡频率越高。</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光刻腐蚀工艺可以将晶片的振荡部位的厚度加工到微米级，在保持芯片强度的同时，能够实现超高频基波振荡，是高基频、小型化石英晶振批量生产的关键技术。</a:t>
            </a:r>
            <a:endParaRPr lang="en-US" altLang="zh-CN" sz="1200" dirty="0">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D5CD97E4-C588-41D9-9B84-FA7CC5F27044}"/>
              </a:ext>
            </a:extLst>
          </p:cNvPr>
          <p:cNvSpPr/>
          <p:nvPr/>
        </p:nvSpPr>
        <p:spPr>
          <a:xfrm>
            <a:off x="517712" y="971541"/>
            <a:ext cx="8108576" cy="888798"/>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68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868653" cy="584775"/>
            <a:chOff x="0" y="339502"/>
            <a:chExt cx="7868653" cy="584775"/>
          </a:xfrm>
        </p:grpSpPr>
        <p:sp>
          <p:nvSpPr>
            <p:cNvPr id="27" name="矩形 26"/>
            <p:cNvSpPr>
              <a:spLocks noChangeArrowheads="1"/>
            </p:cNvSpPr>
            <p:nvPr/>
          </p:nvSpPr>
          <p:spPr bwMode="auto">
            <a:xfrm>
              <a:off x="749267" y="436072"/>
              <a:ext cx="7119386"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下游：晶振广泛应用于移动通信、物联网、汽车电子等领域</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265" name="Freeform 6">
            <a:extLst>
              <a:ext uri="{FF2B5EF4-FFF2-40B4-BE49-F238E27FC236}">
                <a16:creationId xmlns:a16="http://schemas.microsoft.com/office/drawing/2014/main" id="{65CD2064-9C0E-4A21-8FCD-44969743DD08}"/>
              </a:ext>
            </a:extLst>
          </p:cNvPr>
          <p:cNvSpPr>
            <a:spLocks/>
          </p:cNvSpPr>
          <p:nvPr/>
        </p:nvSpPr>
        <p:spPr bwMode="auto">
          <a:xfrm>
            <a:off x="3503466" y="2192678"/>
            <a:ext cx="238286" cy="1248039"/>
          </a:xfrm>
          <a:custGeom>
            <a:avLst/>
            <a:gdLst>
              <a:gd name="T0" fmla="*/ 202 w 207"/>
              <a:gd name="T1" fmla="*/ 120 h 1059"/>
              <a:gd name="T2" fmla="*/ 207 w 207"/>
              <a:gd name="T3" fmla="*/ 120 h 1059"/>
              <a:gd name="T4" fmla="*/ 5 w 207"/>
              <a:gd name="T5" fmla="*/ 0 h 1059"/>
              <a:gd name="T6" fmla="*/ 0 w 207"/>
              <a:gd name="T7" fmla="*/ 5 h 1059"/>
              <a:gd name="T8" fmla="*/ 0 w 207"/>
              <a:gd name="T9" fmla="*/ 1059 h 1059"/>
              <a:gd name="T10" fmla="*/ 202 w 207"/>
              <a:gd name="T11" fmla="*/ 939 h 1059"/>
              <a:gd name="T12" fmla="*/ 202 w 207"/>
              <a:gd name="T13" fmla="*/ 120 h 1059"/>
            </a:gdLst>
            <a:ahLst/>
            <a:cxnLst>
              <a:cxn ang="0">
                <a:pos x="T0" y="T1"/>
              </a:cxn>
              <a:cxn ang="0">
                <a:pos x="T2" y="T3"/>
              </a:cxn>
              <a:cxn ang="0">
                <a:pos x="T4" y="T5"/>
              </a:cxn>
              <a:cxn ang="0">
                <a:pos x="T6" y="T7"/>
              </a:cxn>
              <a:cxn ang="0">
                <a:pos x="T8" y="T9"/>
              </a:cxn>
              <a:cxn ang="0">
                <a:pos x="T10" y="T11"/>
              </a:cxn>
              <a:cxn ang="0">
                <a:pos x="T12" y="T13"/>
              </a:cxn>
            </a:cxnLst>
            <a:rect l="0" t="0" r="r" b="b"/>
            <a:pathLst>
              <a:path w="207" h="1059">
                <a:moveTo>
                  <a:pt x="202" y="120"/>
                </a:moveTo>
                <a:lnTo>
                  <a:pt x="207" y="120"/>
                </a:lnTo>
                <a:lnTo>
                  <a:pt x="5" y="0"/>
                </a:lnTo>
                <a:lnTo>
                  <a:pt x="0" y="5"/>
                </a:lnTo>
                <a:lnTo>
                  <a:pt x="0" y="1059"/>
                </a:lnTo>
                <a:lnTo>
                  <a:pt x="202" y="939"/>
                </a:lnTo>
                <a:lnTo>
                  <a:pt x="202"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66" name="Freeform 8">
            <a:extLst>
              <a:ext uri="{FF2B5EF4-FFF2-40B4-BE49-F238E27FC236}">
                <a16:creationId xmlns:a16="http://schemas.microsoft.com/office/drawing/2014/main" id="{A96634D2-7984-4612-AB18-8310D5D298D6}"/>
              </a:ext>
            </a:extLst>
          </p:cNvPr>
          <p:cNvSpPr>
            <a:spLocks/>
          </p:cNvSpPr>
          <p:nvPr/>
        </p:nvSpPr>
        <p:spPr bwMode="auto">
          <a:xfrm>
            <a:off x="4556760" y="1573962"/>
            <a:ext cx="1052143" cy="760137"/>
          </a:xfrm>
          <a:custGeom>
            <a:avLst/>
            <a:gdLst>
              <a:gd name="T0" fmla="*/ 707 w 914"/>
              <a:gd name="T1" fmla="*/ 645 h 645"/>
              <a:gd name="T2" fmla="*/ 914 w 914"/>
              <a:gd name="T3" fmla="*/ 525 h 645"/>
              <a:gd name="T4" fmla="*/ 0 w 914"/>
              <a:gd name="T5" fmla="*/ 0 h 645"/>
              <a:gd name="T6" fmla="*/ 0 w 914"/>
              <a:gd name="T7" fmla="*/ 235 h 645"/>
              <a:gd name="T8" fmla="*/ 707 w 914"/>
              <a:gd name="T9" fmla="*/ 645 h 645"/>
            </a:gdLst>
            <a:ahLst/>
            <a:cxnLst>
              <a:cxn ang="0">
                <a:pos x="T0" y="T1"/>
              </a:cxn>
              <a:cxn ang="0">
                <a:pos x="T2" y="T3"/>
              </a:cxn>
              <a:cxn ang="0">
                <a:pos x="T4" y="T5"/>
              </a:cxn>
              <a:cxn ang="0">
                <a:pos x="T6" y="T7"/>
              </a:cxn>
              <a:cxn ang="0">
                <a:pos x="T8" y="T9"/>
              </a:cxn>
            </a:cxnLst>
            <a:rect l="0" t="0" r="r" b="b"/>
            <a:pathLst>
              <a:path w="914" h="645">
                <a:moveTo>
                  <a:pt x="707" y="645"/>
                </a:moveTo>
                <a:lnTo>
                  <a:pt x="914" y="525"/>
                </a:lnTo>
                <a:lnTo>
                  <a:pt x="0" y="0"/>
                </a:lnTo>
                <a:lnTo>
                  <a:pt x="0" y="235"/>
                </a:lnTo>
                <a:lnTo>
                  <a:pt x="707" y="64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67" name="Freeform 10">
            <a:extLst>
              <a:ext uri="{FF2B5EF4-FFF2-40B4-BE49-F238E27FC236}">
                <a16:creationId xmlns:a16="http://schemas.microsoft.com/office/drawing/2014/main" id="{3419F2C4-90E0-4F8B-B2B2-6F9383DEF3A3}"/>
              </a:ext>
            </a:extLst>
          </p:cNvPr>
          <p:cNvSpPr>
            <a:spLocks/>
          </p:cNvSpPr>
          <p:nvPr/>
        </p:nvSpPr>
        <p:spPr bwMode="auto">
          <a:xfrm>
            <a:off x="4556760" y="3299295"/>
            <a:ext cx="1052143" cy="770743"/>
          </a:xfrm>
          <a:custGeom>
            <a:avLst/>
            <a:gdLst>
              <a:gd name="T0" fmla="*/ 712 w 914"/>
              <a:gd name="T1" fmla="*/ 5 h 654"/>
              <a:gd name="T2" fmla="*/ 0 w 914"/>
              <a:gd name="T3" fmla="*/ 419 h 654"/>
              <a:gd name="T4" fmla="*/ 0 w 914"/>
              <a:gd name="T5" fmla="*/ 654 h 654"/>
              <a:gd name="T6" fmla="*/ 914 w 914"/>
              <a:gd name="T7" fmla="*/ 125 h 654"/>
              <a:gd name="T8" fmla="*/ 914 w 914"/>
              <a:gd name="T9" fmla="*/ 120 h 654"/>
              <a:gd name="T10" fmla="*/ 712 w 914"/>
              <a:gd name="T11" fmla="*/ 0 h 654"/>
              <a:gd name="T12" fmla="*/ 712 w 914"/>
              <a:gd name="T13" fmla="*/ 5 h 654"/>
            </a:gdLst>
            <a:ahLst/>
            <a:cxnLst>
              <a:cxn ang="0">
                <a:pos x="T0" y="T1"/>
              </a:cxn>
              <a:cxn ang="0">
                <a:pos x="T2" y="T3"/>
              </a:cxn>
              <a:cxn ang="0">
                <a:pos x="T4" y="T5"/>
              </a:cxn>
              <a:cxn ang="0">
                <a:pos x="T6" y="T7"/>
              </a:cxn>
              <a:cxn ang="0">
                <a:pos x="T8" y="T9"/>
              </a:cxn>
              <a:cxn ang="0">
                <a:pos x="T10" y="T11"/>
              </a:cxn>
              <a:cxn ang="0">
                <a:pos x="T12" y="T13"/>
              </a:cxn>
            </a:cxnLst>
            <a:rect l="0" t="0" r="r" b="b"/>
            <a:pathLst>
              <a:path w="914" h="654">
                <a:moveTo>
                  <a:pt x="712" y="5"/>
                </a:moveTo>
                <a:lnTo>
                  <a:pt x="0" y="419"/>
                </a:lnTo>
                <a:lnTo>
                  <a:pt x="0" y="654"/>
                </a:lnTo>
                <a:lnTo>
                  <a:pt x="914" y="125"/>
                </a:lnTo>
                <a:lnTo>
                  <a:pt x="914" y="120"/>
                </a:lnTo>
                <a:lnTo>
                  <a:pt x="712" y="0"/>
                </a:lnTo>
                <a:lnTo>
                  <a:pt x="7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68" name="Freeform 12">
            <a:extLst>
              <a:ext uri="{FF2B5EF4-FFF2-40B4-BE49-F238E27FC236}">
                <a16:creationId xmlns:a16="http://schemas.microsoft.com/office/drawing/2014/main" id="{BE24F5A3-D536-41B3-8B12-2565086A0C62}"/>
              </a:ext>
            </a:extLst>
          </p:cNvPr>
          <p:cNvSpPr>
            <a:spLocks/>
          </p:cNvSpPr>
          <p:nvPr/>
        </p:nvSpPr>
        <p:spPr bwMode="auto">
          <a:xfrm>
            <a:off x="5370617" y="2192678"/>
            <a:ext cx="238286" cy="1248039"/>
          </a:xfrm>
          <a:custGeom>
            <a:avLst/>
            <a:gdLst>
              <a:gd name="T0" fmla="*/ 207 w 207"/>
              <a:gd name="T1" fmla="*/ 0 h 1059"/>
              <a:gd name="T2" fmla="*/ 0 w 207"/>
              <a:gd name="T3" fmla="*/ 120 h 1059"/>
              <a:gd name="T4" fmla="*/ 5 w 207"/>
              <a:gd name="T5" fmla="*/ 120 h 1059"/>
              <a:gd name="T6" fmla="*/ 5 w 207"/>
              <a:gd name="T7" fmla="*/ 939 h 1059"/>
              <a:gd name="T8" fmla="*/ 207 w 207"/>
              <a:gd name="T9" fmla="*/ 1059 h 1059"/>
              <a:gd name="T10" fmla="*/ 207 w 207"/>
              <a:gd name="T11" fmla="*/ 5 h 1059"/>
              <a:gd name="T12" fmla="*/ 207 w 207"/>
              <a:gd name="T13" fmla="*/ 0 h 1059"/>
            </a:gdLst>
            <a:ahLst/>
            <a:cxnLst>
              <a:cxn ang="0">
                <a:pos x="T0" y="T1"/>
              </a:cxn>
              <a:cxn ang="0">
                <a:pos x="T2" y="T3"/>
              </a:cxn>
              <a:cxn ang="0">
                <a:pos x="T4" y="T5"/>
              </a:cxn>
              <a:cxn ang="0">
                <a:pos x="T6" y="T7"/>
              </a:cxn>
              <a:cxn ang="0">
                <a:pos x="T8" y="T9"/>
              </a:cxn>
              <a:cxn ang="0">
                <a:pos x="T10" y="T11"/>
              </a:cxn>
              <a:cxn ang="0">
                <a:pos x="T12" y="T13"/>
              </a:cxn>
            </a:cxnLst>
            <a:rect l="0" t="0" r="r" b="b"/>
            <a:pathLst>
              <a:path w="207" h="1059">
                <a:moveTo>
                  <a:pt x="207" y="0"/>
                </a:moveTo>
                <a:lnTo>
                  <a:pt x="0" y="120"/>
                </a:lnTo>
                <a:lnTo>
                  <a:pt x="5" y="120"/>
                </a:lnTo>
                <a:lnTo>
                  <a:pt x="5" y="939"/>
                </a:lnTo>
                <a:lnTo>
                  <a:pt x="207" y="1059"/>
                </a:lnTo>
                <a:lnTo>
                  <a:pt x="207" y="5"/>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69" name="Freeform 14">
            <a:extLst>
              <a:ext uri="{FF2B5EF4-FFF2-40B4-BE49-F238E27FC236}">
                <a16:creationId xmlns:a16="http://schemas.microsoft.com/office/drawing/2014/main" id="{1272FF17-B451-4818-8384-E0935A3E4CA2}"/>
              </a:ext>
            </a:extLst>
          </p:cNvPr>
          <p:cNvSpPr>
            <a:spLocks/>
          </p:cNvSpPr>
          <p:nvPr/>
        </p:nvSpPr>
        <p:spPr bwMode="auto">
          <a:xfrm>
            <a:off x="3503466" y="3299295"/>
            <a:ext cx="1053294" cy="770743"/>
          </a:xfrm>
          <a:custGeom>
            <a:avLst/>
            <a:gdLst>
              <a:gd name="T0" fmla="*/ 202 w 915"/>
              <a:gd name="T1" fmla="*/ 5 h 654"/>
              <a:gd name="T2" fmla="*/ 202 w 915"/>
              <a:gd name="T3" fmla="*/ 0 h 654"/>
              <a:gd name="T4" fmla="*/ 0 w 915"/>
              <a:gd name="T5" fmla="*/ 120 h 654"/>
              <a:gd name="T6" fmla="*/ 0 w 915"/>
              <a:gd name="T7" fmla="*/ 125 h 654"/>
              <a:gd name="T8" fmla="*/ 915 w 915"/>
              <a:gd name="T9" fmla="*/ 654 h 654"/>
              <a:gd name="T10" fmla="*/ 915 w 915"/>
              <a:gd name="T11" fmla="*/ 419 h 654"/>
              <a:gd name="T12" fmla="*/ 202 w 915"/>
              <a:gd name="T13" fmla="*/ 5 h 654"/>
            </a:gdLst>
            <a:ahLst/>
            <a:cxnLst>
              <a:cxn ang="0">
                <a:pos x="T0" y="T1"/>
              </a:cxn>
              <a:cxn ang="0">
                <a:pos x="T2" y="T3"/>
              </a:cxn>
              <a:cxn ang="0">
                <a:pos x="T4" y="T5"/>
              </a:cxn>
              <a:cxn ang="0">
                <a:pos x="T6" y="T7"/>
              </a:cxn>
              <a:cxn ang="0">
                <a:pos x="T8" y="T9"/>
              </a:cxn>
              <a:cxn ang="0">
                <a:pos x="T10" y="T11"/>
              </a:cxn>
              <a:cxn ang="0">
                <a:pos x="T12" y="T13"/>
              </a:cxn>
            </a:cxnLst>
            <a:rect l="0" t="0" r="r" b="b"/>
            <a:pathLst>
              <a:path w="915" h="654">
                <a:moveTo>
                  <a:pt x="202" y="5"/>
                </a:moveTo>
                <a:lnTo>
                  <a:pt x="202" y="0"/>
                </a:lnTo>
                <a:lnTo>
                  <a:pt x="0" y="120"/>
                </a:lnTo>
                <a:lnTo>
                  <a:pt x="0" y="125"/>
                </a:lnTo>
                <a:lnTo>
                  <a:pt x="915" y="654"/>
                </a:lnTo>
                <a:lnTo>
                  <a:pt x="915" y="419"/>
                </a:lnTo>
                <a:lnTo>
                  <a:pt x="20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70" name="Freeform 16">
            <a:extLst>
              <a:ext uri="{FF2B5EF4-FFF2-40B4-BE49-F238E27FC236}">
                <a16:creationId xmlns:a16="http://schemas.microsoft.com/office/drawing/2014/main" id="{5456E3BF-6AA9-494A-9C4D-46C14CAF3E5F}"/>
              </a:ext>
            </a:extLst>
          </p:cNvPr>
          <p:cNvSpPr>
            <a:spLocks/>
          </p:cNvSpPr>
          <p:nvPr/>
        </p:nvSpPr>
        <p:spPr bwMode="auto">
          <a:xfrm>
            <a:off x="3509223" y="1573962"/>
            <a:ext cx="1047538" cy="760137"/>
          </a:xfrm>
          <a:custGeom>
            <a:avLst/>
            <a:gdLst>
              <a:gd name="T0" fmla="*/ 910 w 910"/>
              <a:gd name="T1" fmla="*/ 235 h 645"/>
              <a:gd name="T2" fmla="*/ 910 w 910"/>
              <a:gd name="T3" fmla="*/ 0 h 645"/>
              <a:gd name="T4" fmla="*/ 0 w 910"/>
              <a:gd name="T5" fmla="*/ 525 h 645"/>
              <a:gd name="T6" fmla="*/ 202 w 910"/>
              <a:gd name="T7" fmla="*/ 645 h 645"/>
              <a:gd name="T8" fmla="*/ 910 w 910"/>
              <a:gd name="T9" fmla="*/ 235 h 645"/>
            </a:gdLst>
            <a:ahLst/>
            <a:cxnLst>
              <a:cxn ang="0">
                <a:pos x="T0" y="T1"/>
              </a:cxn>
              <a:cxn ang="0">
                <a:pos x="T2" y="T3"/>
              </a:cxn>
              <a:cxn ang="0">
                <a:pos x="T4" y="T5"/>
              </a:cxn>
              <a:cxn ang="0">
                <a:pos x="T6" y="T7"/>
              </a:cxn>
              <a:cxn ang="0">
                <a:pos x="T8" y="T9"/>
              </a:cxn>
            </a:cxnLst>
            <a:rect l="0" t="0" r="r" b="b"/>
            <a:pathLst>
              <a:path w="910" h="645">
                <a:moveTo>
                  <a:pt x="910" y="235"/>
                </a:moveTo>
                <a:lnTo>
                  <a:pt x="910" y="0"/>
                </a:lnTo>
                <a:lnTo>
                  <a:pt x="0" y="525"/>
                </a:lnTo>
                <a:lnTo>
                  <a:pt x="202" y="645"/>
                </a:lnTo>
                <a:lnTo>
                  <a:pt x="910"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nvGrpSpPr>
          <p:cNvPr id="271" name="Group 32">
            <a:extLst>
              <a:ext uri="{FF2B5EF4-FFF2-40B4-BE49-F238E27FC236}">
                <a16:creationId xmlns:a16="http://schemas.microsoft.com/office/drawing/2014/main" id="{472983C8-700A-46D6-A6EF-CA4B619DF089}"/>
              </a:ext>
            </a:extLst>
          </p:cNvPr>
          <p:cNvGrpSpPr/>
          <p:nvPr/>
        </p:nvGrpSpPr>
        <p:grpSpPr>
          <a:xfrm>
            <a:off x="3503466" y="2192678"/>
            <a:ext cx="238287" cy="1248039"/>
            <a:chOff x="4653237" y="3298004"/>
            <a:chExt cx="326575" cy="1670734"/>
          </a:xfrm>
        </p:grpSpPr>
        <p:sp>
          <p:nvSpPr>
            <p:cNvPr id="272" name="Freeform 5">
              <a:extLst>
                <a:ext uri="{FF2B5EF4-FFF2-40B4-BE49-F238E27FC236}">
                  <a16:creationId xmlns:a16="http://schemas.microsoft.com/office/drawing/2014/main" id="{D3D5A4B1-26D3-48B4-8391-C617D5AF1349}"/>
                </a:ext>
              </a:extLst>
            </p:cNvPr>
            <p:cNvSpPr>
              <a:spLocks/>
            </p:cNvSpPr>
            <p:nvPr/>
          </p:nvSpPr>
          <p:spPr bwMode="auto">
            <a:xfrm>
              <a:off x="4653237" y="3298004"/>
              <a:ext cx="326574" cy="1670734"/>
            </a:xfrm>
            <a:custGeom>
              <a:avLst/>
              <a:gdLst>
                <a:gd name="T0" fmla="*/ 202 w 207"/>
                <a:gd name="T1" fmla="*/ 120 h 1059"/>
                <a:gd name="T2" fmla="*/ 207 w 207"/>
                <a:gd name="T3" fmla="*/ 120 h 1059"/>
                <a:gd name="T4" fmla="*/ 5 w 207"/>
                <a:gd name="T5" fmla="*/ 0 h 1059"/>
                <a:gd name="T6" fmla="*/ 0 w 207"/>
                <a:gd name="T7" fmla="*/ 5 h 1059"/>
                <a:gd name="T8" fmla="*/ 0 w 207"/>
                <a:gd name="T9" fmla="*/ 1059 h 1059"/>
                <a:gd name="T10" fmla="*/ 202 w 207"/>
                <a:gd name="T11" fmla="*/ 939 h 1059"/>
                <a:gd name="T12" fmla="*/ 202 w 207"/>
                <a:gd name="T13" fmla="*/ 120 h 1059"/>
              </a:gdLst>
              <a:ahLst/>
              <a:cxnLst>
                <a:cxn ang="0">
                  <a:pos x="T0" y="T1"/>
                </a:cxn>
                <a:cxn ang="0">
                  <a:pos x="T2" y="T3"/>
                </a:cxn>
                <a:cxn ang="0">
                  <a:pos x="T4" y="T5"/>
                </a:cxn>
                <a:cxn ang="0">
                  <a:pos x="T6" y="T7"/>
                </a:cxn>
                <a:cxn ang="0">
                  <a:pos x="T8" y="T9"/>
                </a:cxn>
                <a:cxn ang="0">
                  <a:pos x="T10" y="T11"/>
                </a:cxn>
                <a:cxn ang="0">
                  <a:pos x="T12" y="T13"/>
                </a:cxn>
              </a:cxnLst>
              <a:rect l="0" t="0" r="r" b="b"/>
              <a:pathLst>
                <a:path w="207" h="1059">
                  <a:moveTo>
                    <a:pt x="202" y="120"/>
                  </a:moveTo>
                  <a:lnTo>
                    <a:pt x="207" y="120"/>
                  </a:lnTo>
                  <a:lnTo>
                    <a:pt x="5" y="0"/>
                  </a:lnTo>
                  <a:lnTo>
                    <a:pt x="0" y="5"/>
                  </a:lnTo>
                  <a:lnTo>
                    <a:pt x="0" y="1059"/>
                  </a:lnTo>
                  <a:lnTo>
                    <a:pt x="202" y="939"/>
                  </a:lnTo>
                  <a:lnTo>
                    <a:pt x="202" y="12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73" name="Freeform 17">
              <a:extLst>
                <a:ext uri="{FF2B5EF4-FFF2-40B4-BE49-F238E27FC236}">
                  <a16:creationId xmlns:a16="http://schemas.microsoft.com/office/drawing/2014/main" id="{093038EC-FEB0-42CF-9F28-29A0FF13122E}"/>
                </a:ext>
              </a:extLst>
            </p:cNvPr>
            <p:cNvSpPr>
              <a:spLocks/>
            </p:cNvSpPr>
            <p:nvPr/>
          </p:nvSpPr>
          <p:spPr bwMode="auto">
            <a:xfrm>
              <a:off x="4826779" y="3398973"/>
              <a:ext cx="153033" cy="1468795"/>
            </a:xfrm>
            <a:custGeom>
              <a:avLst/>
              <a:gdLst>
                <a:gd name="T0" fmla="*/ 5 w 97"/>
                <a:gd name="T1" fmla="*/ 0 h 931"/>
                <a:gd name="T2" fmla="*/ 5 w 97"/>
                <a:gd name="T3" fmla="*/ 0 h 931"/>
                <a:gd name="T4" fmla="*/ 0 w 97"/>
                <a:gd name="T5" fmla="*/ 5 h 931"/>
                <a:gd name="T6" fmla="*/ 0 w 97"/>
                <a:gd name="T7" fmla="*/ 931 h 931"/>
                <a:gd name="T8" fmla="*/ 92 w 97"/>
                <a:gd name="T9" fmla="*/ 875 h 931"/>
                <a:gd name="T10" fmla="*/ 92 w 97"/>
                <a:gd name="T11" fmla="*/ 56 h 931"/>
                <a:gd name="T12" fmla="*/ 97 w 97"/>
                <a:gd name="T13" fmla="*/ 56 h 931"/>
                <a:gd name="T14" fmla="*/ 5 w 97"/>
                <a:gd name="T15" fmla="*/ 0 h 9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31">
                  <a:moveTo>
                    <a:pt x="5" y="0"/>
                  </a:moveTo>
                  <a:lnTo>
                    <a:pt x="5" y="0"/>
                  </a:lnTo>
                  <a:lnTo>
                    <a:pt x="0" y="5"/>
                  </a:lnTo>
                  <a:lnTo>
                    <a:pt x="0" y="931"/>
                  </a:lnTo>
                  <a:lnTo>
                    <a:pt x="92" y="875"/>
                  </a:lnTo>
                  <a:lnTo>
                    <a:pt x="92" y="56"/>
                  </a:lnTo>
                  <a:lnTo>
                    <a:pt x="97" y="56"/>
                  </a:lnTo>
                  <a:lnTo>
                    <a:pt x="5" y="0"/>
                  </a:ln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274" name="Freeform 18">
            <a:extLst>
              <a:ext uri="{FF2B5EF4-FFF2-40B4-BE49-F238E27FC236}">
                <a16:creationId xmlns:a16="http://schemas.microsoft.com/office/drawing/2014/main" id="{DEDFF609-CAD8-430D-B2D9-813DC90D20EC}"/>
              </a:ext>
            </a:extLst>
          </p:cNvPr>
          <p:cNvSpPr>
            <a:spLocks/>
          </p:cNvSpPr>
          <p:nvPr/>
        </p:nvSpPr>
        <p:spPr bwMode="auto">
          <a:xfrm>
            <a:off x="3630092" y="2268102"/>
            <a:ext cx="111661" cy="1097190"/>
          </a:xfrm>
          <a:custGeom>
            <a:avLst/>
            <a:gdLst>
              <a:gd name="T0" fmla="*/ 5 w 97"/>
              <a:gd name="T1" fmla="*/ 0 h 931"/>
              <a:gd name="T2" fmla="*/ 5 w 97"/>
              <a:gd name="T3" fmla="*/ 0 h 931"/>
              <a:gd name="T4" fmla="*/ 0 w 97"/>
              <a:gd name="T5" fmla="*/ 5 h 931"/>
              <a:gd name="T6" fmla="*/ 0 w 97"/>
              <a:gd name="T7" fmla="*/ 931 h 931"/>
              <a:gd name="T8" fmla="*/ 92 w 97"/>
              <a:gd name="T9" fmla="*/ 875 h 931"/>
              <a:gd name="T10" fmla="*/ 92 w 97"/>
              <a:gd name="T11" fmla="*/ 56 h 931"/>
              <a:gd name="T12" fmla="*/ 97 w 97"/>
              <a:gd name="T13" fmla="*/ 56 h 931"/>
              <a:gd name="T14" fmla="*/ 5 w 97"/>
              <a:gd name="T15" fmla="*/ 0 h 9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31">
                <a:moveTo>
                  <a:pt x="5" y="0"/>
                </a:moveTo>
                <a:lnTo>
                  <a:pt x="5" y="0"/>
                </a:lnTo>
                <a:lnTo>
                  <a:pt x="0" y="5"/>
                </a:lnTo>
                <a:lnTo>
                  <a:pt x="0" y="931"/>
                </a:lnTo>
                <a:lnTo>
                  <a:pt x="92" y="875"/>
                </a:lnTo>
                <a:lnTo>
                  <a:pt x="92" y="56"/>
                </a:lnTo>
                <a:lnTo>
                  <a:pt x="97" y="5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nvGrpSpPr>
          <p:cNvPr id="275" name="Group 28">
            <a:extLst>
              <a:ext uri="{FF2B5EF4-FFF2-40B4-BE49-F238E27FC236}">
                <a16:creationId xmlns:a16="http://schemas.microsoft.com/office/drawing/2014/main" id="{FA29E455-FC57-4E3C-A5EA-1AE1CA623220}"/>
              </a:ext>
            </a:extLst>
          </p:cNvPr>
          <p:cNvGrpSpPr/>
          <p:nvPr/>
        </p:nvGrpSpPr>
        <p:grpSpPr>
          <a:xfrm>
            <a:off x="4556760" y="1573962"/>
            <a:ext cx="1052143" cy="760137"/>
            <a:chOff x="6096789" y="2469736"/>
            <a:chExt cx="1441974" cy="1017586"/>
          </a:xfrm>
        </p:grpSpPr>
        <p:sp>
          <p:nvSpPr>
            <p:cNvPr id="276" name="Freeform 7">
              <a:extLst>
                <a:ext uri="{FF2B5EF4-FFF2-40B4-BE49-F238E27FC236}">
                  <a16:creationId xmlns:a16="http://schemas.microsoft.com/office/drawing/2014/main" id="{A6573B9A-C8A5-4B1A-8A0E-068BEFD8F38E}"/>
                </a:ext>
              </a:extLst>
            </p:cNvPr>
            <p:cNvSpPr>
              <a:spLocks/>
            </p:cNvSpPr>
            <p:nvPr/>
          </p:nvSpPr>
          <p:spPr bwMode="auto">
            <a:xfrm>
              <a:off x="6096789" y="2469736"/>
              <a:ext cx="1441974" cy="1017586"/>
            </a:xfrm>
            <a:custGeom>
              <a:avLst/>
              <a:gdLst>
                <a:gd name="T0" fmla="*/ 707 w 914"/>
                <a:gd name="T1" fmla="*/ 645 h 645"/>
                <a:gd name="T2" fmla="*/ 914 w 914"/>
                <a:gd name="T3" fmla="*/ 525 h 645"/>
                <a:gd name="T4" fmla="*/ 0 w 914"/>
                <a:gd name="T5" fmla="*/ 0 h 645"/>
                <a:gd name="T6" fmla="*/ 0 w 914"/>
                <a:gd name="T7" fmla="*/ 235 h 645"/>
                <a:gd name="T8" fmla="*/ 707 w 914"/>
                <a:gd name="T9" fmla="*/ 645 h 645"/>
              </a:gdLst>
              <a:ahLst/>
              <a:cxnLst>
                <a:cxn ang="0">
                  <a:pos x="T0" y="T1"/>
                </a:cxn>
                <a:cxn ang="0">
                  <a:pos x="T2" y="T3"/>
                </a:cxn>
                <a:cxn ang="0">
                  <a:pos x="T4" y="T5"/>
                </a:cxn>
                <a:cxn ang="0">
                  <a:pos x="T6" y="T7"/>
                </a:cxn>
                <a:cxn ang="0">
                  <a:pos x="T8" y="T9"/>
                </a:cxn>
              </a:cxnLst>
              <a:rect l="0" t="0" r="r" b="b"/>
              <a:pathLst>
                <a:path w="914" h="645">
                  <a:moveTo>
                    <a:pt x="707" y="645"/>
                  </a:moveTo>
                  <a:lnTo>
                    <a:pt x="914" y="525"/>
                  </a:lnTo>
                  <a:lnTo>
                    <a:pt x="0" y="0"/>
                  </a:lnTo>
                  <a:lnTo>
                    <a:pt x="0" y="235"/>
                  </a:lnTo>
                  <a:lnTo>
                    <a:pt x="707" y="6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77" name="Freeform 19">
              <a:extLst>
                <a:ext uri="{FF2B5EF4-FFF2-40B4-BE49-F238E27FC236}">
                  <a16:creationId xmlns:a16="http://schemas.microsoft.com/office/drawing/2014/main" id="{B907112B-B36A-484C-8BCD-27887E874C3E}"/>
                </a:ext>
              </a:extLst>
            </p:cNvPr>
            <p:cNvSpPr>
              <a:spLocks/>
            </p:cNvSpPr>
            <p:nvPr/>
          </p:nvSpPr>
          <p:spPr bwMode="auto">
            <a:xfrm>
              <a:off x="6096789" y="2673253"/>
              <a:ext cx="1260544" cy="814068"/>
            </a:xfrm>
            <a:custGeom>
              <a:avLst/>
              <a:gdLst>
                <a:gd name="T0" fmla="*/ 0 w 799"/>
                <a:gd name="T1" fmla="*/ 0 h 516"/>
                <a:gd name="T2" fmla="*/ 0 w 799"/>
                <a:gd name="T3" fmla="*/ 0 h 516"/>
                <a:gd name="T4" fmla="*/ 0 w 799"/>
                <a:gd name="T5" fmla="*/ 106 h 516"/>
                <a:gd name="T6" fmla="*/ 707 w 799"/>
                <a:gd name="T7" fmla="*/ 516 h 516"/>
                <a:gd name="T8" fmla="*/ 799 w 799"/>
                <a:gd name="T9" fmla="*/ 460 h 516"/>
                <a:gd name="T10" fmla="*/ 0 w 799"/>
                <a:gd name="T11" fmla="*/ 0 h 516"/>
              </a:gdLst>
              <a:ahLst/>
              <a:cxnLst>
                <a:cxn ang="0">
                  <a:pos x="T0" y="T1"/>
                </a:cxn>
                <a:cxn ang="0">
                  <a:pos x="T2" y="T3"/>
                </a:cxn>
                <a:cxn ang="0">
                  <a:pos x="T4" y="T5"/>
                </a:cxn>
                <a:cxn ang="0">
                  <a:pos x="T6" y="T7"/>
                </a:cxn>
                <a:cxn ang="0">
                  <a:pos x="T8" y="T9"/>
                </a:cxn>
                <a:cxn ang="0">
                  <a:pos x="T10" y="T11"/>
                </a:cxn>
              </a:cxnLst>
              <a:rect l="0" t="0" r="r" b="b"/>
              <a:pathLst>
                <a:path w="799" h="516">
                  <a:moveTo>
                    <a:pt x="0" y="0"/>
                  </a:moveTo>
                  <a:lnTo>
                    <a:pt x="0" y="0"/>
                  </a:lnTo>
                  <a:lnTo>
                    <a:pt x="0" y="106"/>
                  </a:lnTo>
                  <a:lnTo>
                    <a:pt x="707" y="516"/>
                  </a:lnTo>
                  <a:lnTo>
                    <a:pt x="799" y="460"/>
                  </a:lnTo>
                  <a:lnTo>
                    <a:pt x="0"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278" name="Freeform 20">
            <a:extLst>
              <a:ext uri="{FF2B5EF4-FFF2-40B4-BE49-F238E27FC236}">
                <a16:creationId xmlns:a16="http://schemas.microsoft.com/office/drawing/2014/main" id="{9E073CAF-3E22-490D-A965-84ECEFC072BF}"/>
              </a:ext>
            </a:extLst>
          </p:cNvPr>
          <p:cNvSpPr>
            <a:spLocks/>
          </p:cNvSpPr>
          <p:nvPr/>
        </p:nvSpPr>
        <p:spPr bwMode="auto">
          <a:xfrm>
            <a:off x="4556760" y="1725989"/>
            <a:ext cx="919761" cy="608109"/>
          </a:xfrm>
          <a:custGeom>
            <a:avLst/>
            <a:gdLst>
              <a:gd name="T0" fmla="*/ 0 w 799"/>
              <a:gd name="T1" fmla="*/ 0 h 516"/>
              <a:gd name="T2" fmla="*/ 0 w 799"/>
              <a:gd name="T3" fmla="*/ 0 h 516"/>
              <a:gd name="T4" fmla="*/ 0 w 799"/>
              <a:gd name="T5" fmla="*/ 106 h 516"/>
              <a:gd name="T6" fmla="*/ 707 w 799"/>
              <a:gd name="T7" fmla="*/ 516 h 516"/>
              <a:gd name="T8" fmla="*/ 799 w 799"/>
              <a:gd name="T9" fmla="*/ 460 h 516"/>
              <a:gd name="T10" fmla="*/ 0 w 799"/>
              <a:gd name="T11" fmla="*/ 0 h 516"/>
            </a:gdLst>
            <a:ahLst/>
            <a:cxnLst>
              <a:cxn ang="0">
                <a:pos x="T0" y="T1"/>
              </a:cxn>
              <a:cxn ang="0">
                <a:pos x="T2" y="T3"/>
              </a:cxn>
              <a:cxn ang="0">
                <a:pos x="T4" y="T5"/>
              </a:cxn>
              <a:cxn ang="0">
                <a:pos x="T6" y="T7"/>
              </a:cxn>
              <a:cxn ang="0">
                <a:pos x="T8" y="T9"/>
              </a:cxn>
              <a:cxn ang="0">
                <a:pos x="T10" y="T11"/>
              </a:cxn>
            </a:cxnLst>
            <a:rect l="0" t="0" r="r" b="b"/>
            <a:pathLst>
              <a:path w="799" h="516">
                <a:moveTo>
                  <a:pt x="0" y="0"/>
                </a:moveTo>
                <a:lnTo>
                  <a:pt x="0" y="0"/>
                </a:lnTo>
                <a:lnTo>
                  <a:pt x="0" y="106"/>
                </a:lnTo>
                <a:lnTo>
                  <a:pt x="707" y="516"/>
                </a:lnTo>
                <a:lnTo>
                  <a:pt x="799" y="4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nvGrpSpPr>
          <p:cNvPr id="279" name="Group 30">
            <a:extLst>
              <a:ext uri="{FF2B5EF4-FFF2-40B4-BE49-F238E27FC236}">
                <a16:creationId xmlns:a16="http://schemas.microsoft.com/office/drawing/2014/main" id="{712EE471-66F7-4565-8C4E-7E07AE3710D5}"/>
              </a:ext>
            </a:extLst>
          </p:cNvPr>
          <p:cNvGrpSpPr/>
          <p:nvPr/>
        </p:nvGrpSpPr>
        <p:grpSpPr>
          <a:xfrm>
            <a:off x="4556760" y="3299295"/>
            <a:ext cx="1052143" cy="770743"/>
            <a:chOff x="6096789" y="4779418"/>
            <a:chExt cx="1441974" cy="1031784"/>
          </a:xfrm>
        </p:grpSpPr>
        <p:sp>
          <p:nvSpPr>
            <p:cNvPr id="280" name="Freeform 9">
              <a:extLst>
                <a:ext uri="{FF2B5EF4-FFF2-40B4-BE49-F238E27FC236}">
                  <a16:creationId xmlns:a16="http://schemas.microsoft.com/office/drawing/2014/main" id="{769F82ED-F169-49DE-886A-9E3B76E88A50}"/>
                </a:ext>
              </a:extLst>
            </p:cNvPr>
            <p:cNvSpPr>
              <a:spLocks/>
            </p:cNvSpPr>
            <p:nvPr/>
          </p:nvSpPr>
          <p:spPr bwMode="auto">
            <a:xfrm>
              <a:off x="6096789" y="4779418"/>
              <a:ext cx="1441974" cy="1031784"/>
            </a:xfrm>
            <a:custGeom>
              <a:avLst/>
              <a:gdLst>
                <a:gd name="T0" fmla="*/ 712 w 914"/>
                <a:gd name="T1" fmla="*/ 5 h 654"/>
                <a:gd name="T2" fmla="*/ 0 w 914"/>
                <a:gd name="T3" fmla="*/ 419 h 654"/>
                <a:gd name="T4" fmla="*/ 0 w 914"/>
                <a:gd name="T5" fmla="*/ 654 h 654"/>
                <a:gd name="T6" fmla="*/ 914 w 914"/>
                <a:gd name="T7" fmla="*/ 125 h 654"/>
                <a:gd name="T8" fmla="*/ 914 w 914"/>
                <a:gd name="T9" fmla="*/ 120 h 654"/>
                <a:gd name="T10" fmla="*/ 712 w 914"/>
                <a:gd name="T11" fmla="*/ 0 h 654"/>
                <a:gd name="T12" fmla="*/ 712 w 914"/>
                <a:gd name="T13" fmla="*/ 5 h 654"/>
              </a:gdLst>
              <a:ahLst/>
              <a:cxnLst>
                <a:cxn ang="0">
                  <a:pos x="T0" y="T1"/>
                </a:cxn>
                <a:cxn ang="0">
                  <a:pos x="T2" y="T3"/>
                </a:cxn>
                <a:cxn ang="0">
                  <a:pos x="T4" y="T5"/>
                </a:cxn>
                <a:cxn ang="0">
                  <a:pos x="T6" y="T7"/>
                </a:cxn>
                <a:cxn ang="0">
                  <a:pos x="T8" y="T9"/>
                </a:cxn>
                <a:cxn ang="0">
                  <a:pos x="T10" y="T11"/>
                </a:cxn>
                <a:cxn ang="0">
                  <a:pos x="T12" y="T13"/>
                </a:cxn>
              </a:cxnLst>
              <a:rect l="0" t="0" r="r" b="b"/>
              <a:pathLst>
                <a:path w="914" h="654">
                  <a:moveTo>
                    <a:pt x="712" y="5"/>
                  </a:moveTo>
                  <a:lnTo>
                    <a:pt x="0" y="419"/>
                  </a:lnTo>
                  <a:lnTo>
                    <a:pt x="0" y="654"/>
                  </a:lnTo>
                  <a:lnTo>
                    <a:pt x="914" y="125"/>
                  </a:lnTo>
                  <a:lnTo>
                    <a:pt x="914" y="120"/>
                  </a:lnTo>
                  <a:lnTo>
                    <a:pt x="712" y="0"/>
                  </a:lnTo>
                  <a:lnTo>
                    <a:pt x="712" y="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81" name="Freeform 21">
              <a:extLst>
                <a:ext uri="{FF2B5EF4-FFF2-40B4-BE49-F238E27FC236}">
                  <a16:creationId xmlns:a16="http://schemas.microsoft.com/office/drawing/2014/main" id="{C0BA08AF-892B-4F32-9EDF-CACB2EE5D398}"/>
                </a:ext>
              </a:extLst>
            </p:cNvPr>
            <p:cNvSpPr>
              <a:spLocks/>
            </p:cNvSpPr>
            <p:nvPr/>
          </p:nvSpPr>
          <p:spPr bwMode="auto">
            <a:xfrm>
              <a:off x="6096789" y="4779418"/>
              <a:ext cx="1268432" cy="828268"/>
            </a:xfrm>
            <a:custGeom>
              <a:avLst/>
              <a:gdLst>
                <a:gd name="T0" fmla="*/ 712 w 804"/>
                <a:gd name="T1" fmla="*/ 0 h 525"/>
                <a:gd name="T2" fmla="*/ 712 w 804"/>
                <a:gd name="T3" fmla="*/ 5 h 525"/>
                <a:gd name="T4" fmla="*/ 0 w 804"/>
                <a:gd name="T5" fmla="*/ 419 h 525"/>
                <a:gd name="T6" fmla="*/ 0 w 804"/>
                <a:gd name="T7" fmla="*/ 525 h 525"/>
                <a:gd name="T8" fmla="*/ 804 w 804"/>
                <a:gd name="T9" fmla="*/ 60 h 525"/>
                <a:gd name="T10" fmla="*/ 804 w 804"/>
                <a:gd name="T11" fmla="*/ 56 h 525"/>
                <a:gd name="T12" fmla="*/ 804 w 804"/>
                <a:gd name="T13" fmla="*/ 56 h 525"/>
                <a:gd name="T14" fmla="*/ 712 w 804"/>
                <a:gd name="T15" fmla="*/ 0 h 5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4" h="525">
                  <a:moveTo>
                    <a:pt x="712" y="0"/>
                  </a:moveTo>
                  <a:lnTo>
                    <a:pt x="712" y="5"/>
                  </a:lnTo>
                  <a:lnTo>
                    <a:pt x="0" y="419"/>
                  </a:lnTo>
                  <a:lnTo>
                    <a:pt x="0" y="525"/>
                  </a:lnTo>
                  <a:lnTo>
                    <a:pt x="804" y="60"/>
                  </a:lnTo>
                  <a:lnTo>
                    <a:pt x="804" y="56"/>
                  </a:lnTo>
                  <a:lnTo>
                    <a:pt x="804" y="56"/>
                  </a:lnTo>
                  <a:lnTo>
                    <a:pt x="712"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282" name="Freeform 22">
            <a:extLst>
              <a:ext uri="{FF2B5EF4-FFF2-40B4-BE49-F238E27FC236}">
                <a16:creationId xmlns:a16="http://schemas.microsoft.com/office/drawing/2014/main" id="{41974E1F-CE44-446A-9C08-AD2E55466EFD}"/>
              </a:ext>
            </a:extLst>
          </p:cNvPr>
          <p:cNvSpPr>
            <a:spLocks/>
          </p:cNvSpPr>
          <p:nvPr/>
        </p:nvSpPr>
        <p:spPr bwMode="auto">
          <a:xfrm>
            <a:off x="4556760" y="3299295"/>
            <a:ext cx="925517" cy="618716"/>
          </a:xfrm>
          <a:custGeom>
            <a:avLst/>
            <a:gdLst>
              <a:gd name="T0" fmla="*/ 712 w 804"/>
              <a:gd name="T1" fmla="*/ 0 h 525"/>
              <a:gd name="T2" fmla="*/ 712 w 804"/>
              <a:gd name="T3" fmla="*/ 5 h 525"/>
              <a:gd name="T4" fmla="*/ 0 w 804"/>
              <a:gd name="T5" fmla="*/ 419 h 525"/>
              <a:gd name="T6" fmla="*/ 0 w 804"/>
              <a:gd name="T7" fmla="*/ 525 h 525"/>
              <a:gd name="T8" fmla="*/ 804 w 804"/>
              <a:gd name="T9" fmla="*/ 60 h 525"/>
              <a:gd name="T10" fmla="*/ 804 w 804"/>
              <a:gd name="T11" fmla="*/ 56 h 525"/>
              <a:gd name="T12" fmla="*/ 804 w 804"/>
              <a:gd name="T13" fmla="*/ 56 h 525"/>
              <a:gd name="T14" fmla="*/ 712 w 804"/>
              <a:gd name="T15" fmla="*/ 0 h 5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4" h="525">
                <a:moveTo>
                  <a:pt x="712" y="0"/>
                </a:moveTo>
                <a:lnTo>
                  <a:pt x="712" y="5"/>
                </a:lnTo>
                <a:lnTo>
                  <a:pt x="0" y="419"/>
                </a:lnTo>
                <a:lnTo>
                  <a:pt x="0" y="525"/>
                </a:lnTo>
                <a:lnTo>
                  <a:pt x="804" y="60"/>
                </a:lnTo>
                <a:lnTo>
                  <a:pt x="804" y="56"/>
                </a:lnTo>
                <a:lnTo>
                  <a:pt x="804" y="56"/>
                </a:lnTo>
                <a:lnTo>
                  <a:pt x="7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nvGrpSpPr>
          <p:cNvPr id="283" name="Group 29">
            <a:extLst>
              <a:ext uri="{FF2B5EF4-FFF2-40B4-BE49-F238E27FC236}">
                <a16:creationId xmlns:a16="http://schemas.microsoft.com/office/drawing/2014/main" id="{84E8E37F-0C5E-4153-BC9D-8F5B2785EB3D}"/>
              </a:ext>
            </a:extLst>
          </p:cNvPr>
          <p:cNvGrpSpPr/>
          <p:nvPr/>
        </p:nvGrpSpPr>
        <p:grpSpPr>
          <a:xfrm>
            <a:off x="5370617" y="2192678"/>
            <a:ext cx="238286" cy="1248039"/>
            <a:chOff x="7212189" y="3298004"/>
            <a:chExt cx="326574" cy="1670734"/>
          </a:xfrm>
        </p:grpSpPr>
        <p:sp>
          <p:nvSpPr>
            <p:cNvPr id="284" name="Freeform 11">
              <a:extLst>
                <a:ext uri="{FF2B5EF4-FFF2-40B4-BE49-F238E27FC236}">
                  <a16:creationId xmlns:a16="http://schemas.microsoft.com/office/drawing/2014/main" id="{9E7100B2-79B9-40EB-ADA0-AF175050BD5D}"/>
                </a:ext>
              </a:extLst>
            </p:cNvPr>
            <p:cNvSpPr>
              <a:spLocks/>
            </p:cNvSpPr>
            <p:nvPr/>
          </p:nvSpPr>
          <p:spPr bwMode="auto">
            <a:xfrm>
              <a:off x="7212189" y="3298004"/>
              <a:ext cx="326574" cy="1670734"/>
            </a:xfrm>
            <a:custGeom>
              <a:avLst/>
              <a:gdLst>
                <a:gd name="T0" fmla="*/ 207 w 207"/>
                <a:gd name="T1" fmla="*/ 0 h 1059"/>
                <a:gd name="T2" fmla="*/ 0 w 207"/>
                <a:gd name="T3" fmla="*/ 120 h 1059"/>
                <a:gd name="T4" fmla="*/ 5 w 207"/>
                <a:gd name="T5" fmla="*/ 120 h 1059"/>
                <a:gd name="T6" fmla="*/ 5 w 207"/>
                <a:gd name="T7" fmla="*/ 939 h 1059"/>
                <a:gd name="T8" fmla="*/ 207 w 207"/>
                <a:gd name="T9" fmla="*/ 1059 h 1059"/>
                <a:gd name="T10" fmla="*/ 207 w 207"/>
                <a:gd name="T11" fmla="*/ 5 h 1059"/>
                <a:gd name="T12" fmla="*/ 207 w 207"/>
                <a:gd name="T13" fmla="*/ 0 h 1059"/>
              </a:gdLst>
              <a:ahLst/>
              <a:cxnLst>
                <a:cxn ang="0">
                  <a:pos x="T0" y="T1"/>
                </a:cxn>
                <a:cxn ang="0">
                  <a:pos x="T2" y="T3"/>
                </a:cxn>
                <a:cxn ang="0">
                  <a:pos x="T4" y="T5"/>
                </a:cxn>
                <a:cxn ang="0">
                  <a:pos x="T6" y="T7"/>
                </a:cxn>
                <a:cxn ang="0">
                  <a:pos x="T8" y="T9"/>
                </a:cxn>
                <a:cxn ang="0">
                  <a:pos x="T10" y="T11"/>
                </a:cxn>
                <a:cxn ang="0">
                  <a:pos x="T12" y="T13"/>
                </a:cxn>
              </a:cxnLst>
              <a:rect l="0" t="0" r="r" b="b"/>
              <a:pathLst>
                <a:path w="207" h="1059">
                  <a:moveTo>
                    <a:pt x="207" y="0"/>
                  </a:moveTo>
                  <a:lnTo>
                    <a:pt x="0" y="120"/>
                  </a:lnTo>
                  <a:lnTo>
                    <a:pt x="5" y="120"/>
                  </a:lnTo>
                  <a:lnTo>
                    <a:pt x="5" y="939"/>
                  </a:lnTo>
                  <a:lnTo>
                    <a:pt x="207" y="1059"/>
                  </a:lnTo>
                  <a:lnTo>
                    <a:pt x="207" y="5"/>
                  </a:lnTo>
                  <a:lnTo>
                    <a:pt x="20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85" name="Freeform 23">
              <a:extLst>
                <a:ext uri="{FF2B5EF4-FFF2-40B4-BE49-F238E27FC236}">
                  <a16:creationId xmlns:a16="http://schemas.microsoft.com/office/drawing/2014/main" id="{017E5568-4C24-46F9-8F6B-E2313414A24A}"/>
                </a:ext>
              </a:extLst>
            </p:cNvPr>
            <p:cNvSpPr>
              <a:spLocks/>
            </p:cNvSpPr>
            <p:nvPr/>
          </p:nvSpPr>
          <p:spPr bwMode="auto">
            <a:xfrm>
              <a:off x="7212189" y="3398973"/>
              <a:ext cx="153033" cy="1468795"/>
            </a:xfrm>
            <a:custGeom>
              <a:avLst/>
              <a:gdLst>
                <a:gd name="T0" fmla="*/ 92 w 97"/>
                <a:gd name="T1" fmla="*/ 0 h 931"/>
                <a:gd name="T2" fmla="*/ 0 w 97"/>
                <a:gd name="T3" fmla="*/ 56 h 931"/>
                <a:gd name="T4" fmla="*/ 5 w 97"/>
                <a:gd name="T5" fmla="*/ 56 h 931"/>
                <a:gd name="T6" fmla="*/ 5 w 97"/>
                <a:gd name="T7" fmla="*/ 875 h 931"/>
                <a:gd name="T8" fmla="*/ 97 w 97"/>
                <a:gd name="T9" fmla="*/ 931 h 931"/>
                <a:gd name="T10" fmla="*/ 97 w 97"/>
                <a:gd name="T11" fmla="*/ 5 h 931"/>
                <a:gd name="T12" fmla="*/ 97 w 97"/>
                <a:gd name="T13" fmla="*/ 0 h 931"/>
                <a:gd name="T14" fmla="*/ 92 w 97"/>
                <a:gd name="T15" fmla="*/ 0 h 9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31">
                  <a:moveTo>
                    <a:pt x="92" y="0"/>
                  </a:moveTo>
                  <a:lnTo>
                    <a:pt x="0" y="56"/>
                  </a:lnTo>
                  <a:lnTo>
                    <a:pt x="5" y="56"/>
                  </a:lnTo>
                  <a:lnTo>
                    <a:pt x="5" y="875"/>
                  </a:lnTo>
                  <a:lnTo>
                    <a:pt x="97" y="931"/>
                  </a:lnTo>
                  <a:lnTo>
                    <a:pt x="97" y="5"/>
                  </a:lnTo>
                  <a:lnTo>
                    <a:pt x="97" y="0"/>
                  </a:lnTo>
                  <a:lnTo>
                    <a:pt x="92"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286" name="Freeform 24">
            <a:extLst>
              <a:ext uri="{FF2B5EF4-FFF2-40B4-BE49-F238E27FC236}">
                <a16:creationId xmlns:a16="http://schemas.microsoft.com/office/drawing/2014/main" id="{FB3A57BE-0C79-4197-9172-1DD2CF9342C0}"/>
              </a:ext>
            </a:extLst>
          </p:cNvPr>
          <p:cNvSpPr>
            <a:spLocks/>
          </p:cNvSpPr>
          <p:nvPr/>
        </p:nvSpPr>
        <p:spPr bwMode="auto">
          <a:xfrm>
            <a:off x="5370617" y="2268102"/>
            <a:ext cx="111661" cy="1097190"/>
          </a:xfrm>
          <a:custGeom>
            <a:avLst/>
            <a:gdLst>
              <a:gd name="T0" fmla="*/ 92 w 97"/>
              <a:gd name="T1" fmla="*/ 0 h 931"/>
              <a:gd name="T2" fmla="*/ 0 w 97"/>
              <a:gd name="T3" fmla="*/ 56 h 931"/>
              <a:gd name="T4" fmla="*/ 5 w 97"/>
              <a:gd name="T5" fmla="*/ 56 h 931"/>
              <a:gd name="T6" fmla="*/ 5 w 97"/>
              <a:gd name="T7" fmla="*/ 875 h 931"/>
              <a:gd name="T8" fmla="*/ 97 w 97"/>
              <a:gd name="T9" fmla="*/ 931 h 931"/>
              <a:gd name="T10" fmla="*/ 97 w 97"/>
              <a:gd name="T11" fmla="*/ 5 h 931"/>
              <a:gd name="T12" fmla="*/ 97 w 97"/>
              <a:gd name="T13" fmla="*/ 0 h 931"/>
              <a:gd name="T14" fmla="*/ 92 w 97"/>
              <a:gd name="T15" fmla="*/ 0 h 9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31">
                <a:moveTo>
                  <a:pt x="92" y="0"/>
                </a:moveTo>
                <a:lnTo>
                  <a:pt x="0" y="56"/>
                </a:lnTo>
                <a:lnTo>
                  <a:pt x="5" y="56"/>
                </a:lnTo>
                <a:lnTo>
                  <a:pt x="5" y="875"/>
                </a:lnTo>
                <a:lnTo>
                  <a:pt x="97" y="931"/>
                </a:lnTo>
                <a:lnTo>
                  <a:pt x="97" y="5"/>
                </a:lnTo>
                <a:lnTo>
                  <a:pt x="97" y="0"/>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nvGrpSpPr>
          <p:cNvPr id="287" name="Group 31">
            <a:extLst>
              <a:ext uri="{FF2B5EF4-FFF2-40B4-BE49-F238E27FC236}">
                <a16:creationId xmlns:a16="http://schemas.microsoft.com/office/drawing/2014/main" id="{0B7648F3-534D-4AD8-A351-CC8B3FB8D4D4}"/>
              </a:ext>
            </a:extLst>
          </p:cNvPr>
          <p:cNvGrpSpPr/>
          <p:nvPr/>
        </p:nvGrpSpPr>
        <p:grpSpPr>
          <a:xfrm>
            <a:off x="3503466" y="3299295"/>
            <a:ext cx="1053294" cy="770743"/>
            <a:chOff x="4653237" y="4779418"/>
            <a:chExt cx="1443552" cy="1031784"/>
          </a:xfrm>
        </p:grpSpPr>
        <p:sp>
          <p:nvSpPr>
            <p:cNvPr id="288" name="Freeform 13">
              <a:extLst>
                <a:ext uri="{FF2B5EF4-FFF2-40B4-BE49-F238E27FC236}">
                  <a16:creationId xmlns:a16="http://schemas.microsoft.com/office/drawing/2014/main" id="{796D7334-CF86-4A90-8F56-9D21E1F48DE3}"/>
                </a:ext>
              </a:extLst>
            </p:cNvPr>
            <p:cNvSpPr>
              <a:spLocks/>
            </p:cNvSpPr>
            <p:nvPr/>
          </p:nvSpPr>
          <p:spPr bwMode="auto">
            <a:xfrm>
              <a:off x="4653237" y="4779418"/>
              <a:ext cx="1443552" cy="1031784"/>
            </a:xfrm>
            <a:custGeom>
              <a:avLst/>
              <a:gdLst>
                <a:gd name="T0" fmla="*/ 202 w 915"/>
                <a:gd name="T1" fmla="*/ 5 h 654"/>
                <a:gd name="T2" fmla="*/ 202 w 915"/>
                <a:gd name="T3" fmla="*/ 0 h 654"/>
                <a:gd name="T4" fmla="*/ 0 w 915"/>
                <a:gd name="T5" fmla="*/ 120 h 654"/>
                <a:gd name="T6" fmla="*/ 0 w 915"/>
                <a:gd name="T7" fmla="*/ 125 h 654"/>
                <a:gd name="T8" fmla="*/ 915 w 915"/>
                <a:gd name="T9" fmla="*/ 654 h 654"/>
                <a:gd name="T10" fmla="*/ 915 w 915"/>
                <a:gd name="T11" fmla="*/ 419 h 654"/>
                <a:gd name="T12" fmla="*/ 202 w 915"/>
                <a:gd name="T13" fmla="*/ 5 h 654"/>
              </a:gdLst>
              <a:ahLst/>
              <a:cxnLst>
                <a:cxn ang="0">
                  <a:pos x="T0" y="T1"/>
                </a:cxn>
                <a:cxn ang="0">
                  <a:pos x="T2" y="T3"/>
                </a:cxn>
                <a:cxn ang="0">
                  <a:pos x="T4" y="T5"/>
                </a:cxn>
                <a:cxn ang="0">
                  <a:pos x="T6" y="T7"/>
                </a:cxn>
                <a:cxn ang="0">
                  <a:pos x="T8" y="T9"/>
                </a:cxn>
                <a:cxn ang="0">
                  <a:pos x="T10" y="T11"/>
                </a:cxn>
                <a:cxn ang="0">
                  <a:pos x="T12" y="T13"/>
                </a:cxn>
              </a:cxnLst>
              <a:rect l="0" t="0" r="r" b="b"/>
              <a:pathLst>
                <a:path w="915" h="654">
                  <a:moveTo>
                    <a:pt x="202" y="5"/>
                  </a:moveTo>
                  <a:lnTo>
                    <a:pt x="202" y="0"/>
                  </a:lnTo>
                  <a:lnTo>
                    <a:pt x="0" y="120"/>
                  </a:lnTo>
                  <a:lnTo>
                    <a:pt x="0" y="125"/>
                  </a:lnTo>
                  <a:lnTo>
                    <a:pt x="915" y="654"/>
                  </a:lnTo>
                  <a:lnTo>
                    <a:pt x="915" y="419"/>
                  </a:lnTo>
                  <a:lnTo>
                    <a:pt x="202"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89" name="Freeform 25">
              <a:extLst>
                <a:ext uri="{FF2B5EF4-FFF2-40B4-BE49-F238E27FC236}">
                  <a16:creationId xmlns:a16="http://schemas.microsoft.com/office/drawing/2014/main" id="{557A40BC-3064-42AC-B284-CB8998B0CDC8}"/>
                </a:ext>
              </a:extLst>
            </p:cNvPr>
            <p:cNvSpPr>
              <a:spLocks/>
            </p:cNvSpPr>
            <p:nvPr/>
          </p:nvSpPr>
          <p:spPr bwMode="auto">
            <a:xfrm>
              <a:off x="4826779" y="4779418"/>
              <a:ext cx="1270010" cy="828268"/>
            </a:xfrm>
            <a:custGeom>
              <a:avLst/>
              <a:gdLst>
                <a:gd name="T0" fmla="*/ 92 w 805"/>
                <a:gd name="T1" fmla="*/ 0 h 525"/>
                <a:gd name="T2" fmla="*/ 92 w 805"/>
                <a:gd name="T3" fmla="*/ 0 h 525"/>
                <a:gd name="T4" fmla="*/ 0 w 805"/>
                <a:gd name="T5" fmla="*/ 56 h 525"/>
                <a:gd name="T6" fmla="*/ 0 w 805"/>
                <a:gd name="T7" fmla="*/ 56 h 525"/>
                <a:gd name="T8" fmla="*/ 0 w 805"/>
                <a:gd name="T9" fmla="*/ 60 h 525"/>
                <a:gd name="T10" fmla="*/ 805 w 805"/>
                <a:gd name="T11" fmla="*/ 525 h 525"/>
                <a:gd name="T12" fmla="*/ 805 w 805"/>
                <a:gd name="T13" fmla="*/ 419 h 525"/>
                <a:gd name="T14" fmla="*/ 92 w 805"/>
                <a:gd name="T15" fmla="*/ 5 h 525"/>
                <a:gd name="T16" fmla="*/ 92 w 805"/>
                <a:gd name="T17"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5" h="525">
                  <a:moveTo>
                    <a:pt x="92" y="0"/>
                  </a:moveTo>
                  <a:lnTo>
                    <a:pt x="92" y="0"/>
                  </a:lnTo>
                  <a:lnTo>
                    <a:pt x="0" y="56"/>
                  </a:lnTo>
                  <a:lnTo>
                    <a:pt x="0" y="56"/>
                  </a:lnTo>
                  <a:lnTo>
                    <a:pt x="0" y="60"/>
                  </a:lnTo>
                  <a:lnTo>
                    <a:pt x="805" y="525"/>
                  </a:lnTo>
                  <a:lnTo>
                    <a:pt x="805" y="419"/>
                  </a:lnTo>
                  <a:lnTo>
                    <a:pt x="92" y="5"/>
                  </a:lnTo>
                  <a:lnTo>
                    <a:pt x="92" y="0"/>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290" name="Freeform 26">
            <a:extLst>
              <a:ext uri="{FF2B5EF4-FFF2-40B4-BE49-F238E27FC236}">
                <a16:creationId xmlns:a16="http://schemas.microsoft.com/office/drawing/2014/main" id="{769EE765-31CC-4000-A405-25F67704B0FA}"/>
              </a:ext>
            </a:extLst>
          </p:cNvPr>
          <p:cNvSpPr>
            <a:spLocks/>
          </p:cNvSpPr>
          <p:nvPr/>
        </p:nvSpPr>
        <p:spPr bwMode="auto">
          <a:xfrm>
            <a:off x="3630092" y="3299295"/>
            <a:ext cx="926668" cy="618716"/>
          </a:xfrm>
          <a:custGeom>
            <a:avLst/>
            <a:gdLst>
              <a:gd name="T0" fmla="*/ 92 w 805"/>
              <a:gd name="T1" fmla="*/ 0 h 525"/>
              <a:gd name="T2" fmla="*/ 92 w 805"/>
              <a:gd name="T3" fmla="*/ 0 h 525"/>
              <a:gd name="T4" fmla="*/ 0 w 805"/>
              <a:gd name="T5" fmla="*/ 56 h 525"/>
              <a:gd name="T6" fmla="*/ 0 w 805"/>
              <a:gd name="T7" fmla="*/ 56 h 525"/>
              <a:gd name="T8" fmla="*/ 0 w 805"/>
              <a:gd name="T9" fmla="*/ 60 h 525"/>
              <a:gd name="T10" fmla="*/ 805 w 805"/>
              <a:gd name="T11" fmla="*/ 525 h 525"/>
              <a:gd name="T12" fmla="*/ 805 w 805"/>
              <a:gd name="T13" fmla="*/ 419 h 525"/>
              <a:gd name="T14" fmla="*/ 92 w 805"/>
              <a:gd name="T15" fmla="*/ 5 h 525"/>
              <a:gd name="T16" fmla="*/ 92 w 805"/>
              <a:gd name="T17"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5" h="525">
                <a:moveTo>
                  <a:pt x="92" y="0"/>
                </a:moveTo>
                <a:lnTo>
                  <a:pt x="92" y="0"/>
                </a:lnTo>
                <a:lnTo>
                  <a:pt x="0" y="56"/>
                </a:lnTo>
                <a:lnTo>
                  <a:pt x="0" y="56"/>
                </a:lnTo>
                <a:lnTo>
                  <a:pt x="0" y="60"/>
                </a:lnTo>
                <a:lnTo>
                  <a:pt x="805" y="525"/>
                </a:lnTo>
                <a:lnTo>
                  <a:pt x="805" y="419"/>
                </a:lnTo>
                <a:lnTo>
                  <a:pt x="92" y="5"/>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nvGrpSpPr>
          <p:cNvPr id="291" name="Group 3">
            <a:extLst>
              <a:ext uri="{FF2B5EF4-FFF2-40B4-BE49-F238E27FC236}">
                <a16:creationId xmlns:a16="http://schemas.microsoft.com/office/drawing/2014/main" id="{78CB1591-FC25-4B16-82C1-362360BDDF4D}"/>
              </a:ext>
            </a:extLst>
          </p:cNvPr>
          <p:cNvGrpSpPr/>
          <p:nvPr/>
        </p:nvGrpSpPr>
        <p:grpSpPr>
          <a:xfrm>
            <a:off x="3509223" y="1573962"/>
            <a:ext cx="1047538" cy="760137"/>
            <a:chOff x="4661126" y="2469736"/>
            <a:chExt cx="1435663" cy="1017586"/>
          </a:xfrm>
        </p:grpSpPr>
        <p:sp>
          <p:nvSpPr>
            <p:cNvPr id="292" name="Freeform 15">
              <a:extLst>
                <a:ext uri="{FF2B5EF4-FFF2-40B4-BE49-F238E27FC236}">
                  <a16:creationId xmlns:a16="http://schemas.microsoft.com/office/drawing/2014/main" id="{EE5688A8-CE82-4A36-9D9E-F8E405C30063}"/>
                </a:ext>
              </a:extLst>
            </p:cNvPr>
            <p:cNvSpPr>
              <a:spLocks/>
            </p:cNvSpPr>
            <p:nvPr/>
          </p:nvSpPr>
          <p:spPr bwMode="auto">
            <a:xfrm>
              <a:off x="4661126" y="2469736"/>
              <a:ext cx="1435663" cy="1017586"/>
            </a:xfrm>
            <a:custGeom>
              <a:avLst/>
              <a:gdLst>
                <a:gd name="T0" fmla="*/ 910 w 910"/>
                <a:gd name="T1" fmla="*/ 235 h 645"/>
                <a:gd name="T2" fmla="*/ 910 w 910"/>
                <a:gd name="T3" fmla="*/ 0 h 645"/>
                <a:gd name="T4" fmla="*/ 0 w 910"/>
                <a:gd name="T5" fmla="*/ 525 h 645"/>
                <a:gd name="T6" fmla="*/ 202 w 910"/>
                <a:gd name="T7" fmla="*/ 645 h 645"/>
                <a:gd name="T8" fmla="*/ 910 w 910"/>
                <a:gd name="T9" fmla="*/ 235 h 645"/>
              </a:gdLst>
              <a:ahLst/>
              <a:cxnLst>
                <a:cxn ang="0">
                  <a:pos x="T0" y="T1"/>
                </a:cxn>
                <a:cxn ang="0">
                  <a:pos x="T2" y="T3"/>
                </a:cxn>
                <a:cxn ang="0">
                  <a:pos x="T4" y="T5"/>
                </a:cxn>
                <a:cxn ang="0">
                  <a:pos x="T6" y="T7"/>
                </a:cxn>
                <a:cxn ang="0">
                  <a:pos x="T8" y="T9"/>
                </a:cxn>
              </a:cxnLst>
              <a:rect l="0" t="0" r="r" b="b"/>
              <a:pathLst>
                <a:path w="910" h="645">
                  <a:moveTo>
                    <a:pt x="910" y="235"/>
                  </a:moveTo>
                  <a:lnTo>
                    <a:pt x="910" y="0"/>
                  </a:lnTo>
                  <a:lnTo>
                    <a:pt x="0" y="525"/>
                  </a:lnTo>
                  <a:lnTo>
                    <a:pt x="202" y="645"/>
                  </a:lnTo>
                  <a:lnTo>
                    <a:pt x="910" y="23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93" name="Freeform 27">
              <a:extLst>
                <a:ext uri="{FF2B5EF4-FFF2-40B4-BE49-F238E27FC236}">
                  <a16:creationId xmlns:a16="http://schemas.microsoft.com/office/drawing/2014/main" id="{D1CB41C2-EC26-4C9A-894E-13F8C9C3325D}"/>
                </a:ext>
              </a:extLst>
            </p:cNvPr>
            <p:cNvSpPr>
              <a:spLocks/>
            </p:cNvSpPr>
            <p:nvPr/>
          </p:nvSpPr>
          <p:spPr bwMode="auto">
            <a:xfrm>
              <a:off x="4834667" y="2673253"/>
              <a:ext cx="1262122" cy="814068"/>
            </a:xfrm>
            <a:custGeom>
              <a:avLst/>
              <a:gdLst>
                <a:gd name="T0" fmla="*/ 800 w 800"/>
                <a:gd name="T1" fmla="*/ 0 h 516"/>
                <a:gd name="T2" fmla="*/ 0 w 800"/>
                <a:gd name="T3" fmla="*/ 460 h 516"/>
                <a:gd name="T4" fmla="*/ 92 w 800"/>
                <a:gd name="T5" fmla="*/ 516 h 516"/>
                <a:gd name="T6" fmla="*/ 800 w 800"/>
                <a:gd name="T7" fmla="*/ 106 h 516"/>
                <a:gd name="T8" fmla="*/ 800 w 800"/>
                <a:gd name="T9" fmla="*/ 0 h 516"/>
              </a:gdLst>
              <a:ahLst/>
              <a:cxnLst>
                <a:cxn ang="0">
                  <a:pos x="T0" y="T1"/>
                </a:cxn>
                <a:cxn ang="0">
                  <a:pos x="T2" y="T3"/>
                </a:cxn>
                <a:cxn ang="0">
                  <a:pos x="T4" y="T5"/>
                </a:cxn>
                <a:cxn ang="0">
                  <a:pos x="T6" y="T7"/>
                </a:cxn>
                <a:cxn ang="0">
                  <a:pos x="T8" y="T9"/>
                </a:cxn>
              </a:cxnLst>
              <a:rect l="0" t="0" r="r" b="b"/>
              <a:pathLst>
                <a:path w="800" h="516">
                  <a:moveTo>
                    <a:pt x="800" y="0"/>
                  </a:moveTo>
                  <a:lnTo>
                    <a:pt x="0" y="460"/>
                  </a:lnTo>
                  <a:lnTo>
                    <a:pt x="92" y="516"/>
                  </a:lnTo>
                  <a:lnTo>
                    <a:pt x="800" y="106"/>
                  </a:lnTo>
                  <a:lnTo>
                    <a:pt x="80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grpSp>
      <p:sp>
        <p:nvSpPr>
          <p:cNvPr id="294" name="Freeform 28">
            <a:extLst>
              <a:ext uri="{FF2B5EF4-FFF2-40B4-BE49-F238E27FC236}">
                <a16:creationId xmlns:a16="http://schemas.microsoft.com/office/drawing/2014/main" id="{0568F2EF-2DB7-4645-B295-BC3436F4CBF5}"/>
              </a:ext>
            </a:extLst>
          </p:cNvPr>
          <p:cNvSpPr>
            <a:spLocks/>
          </p:cNvSpPr>
          <p:nvPr/>
        </p:nvSpPr>
        <p:spPr bwMode="auto">
          <a:xfrm>
            <a:off x="3635848" y="1725989"/>
            <a:ext cx="920913" cy="608109"/>
          </a:xfrm>
          <a:custGeom>
            <a:avLst/>
            <a:gdLst>
              <a:gd name="T0" fmla="*/ 800 w 800"/>
              <a:gd name="T1" fmla="*/ 0 h 516"/>
              <a:gd name="T2" fmla="*/ 0 w 800"/>
              <a:gd name="T3" fmla="*/ 460 h 516"/>
              <a:gd name="T4" fmla="*/ 92 w 800"/>
              <a:gd name="T5" fmla="*/ 516 h 516"/>
              <a:gd name="T6" fmla="*/ 800 w 800"/>
              <a:gd name="T7" fmla="*/ 106 h 516"/>
              <a:gd name="T8" fmla="*/ 800 w 800"/>
              <a:gd name="T9" fmla="*/ 0 h 516"/>
            </a:gdLst>
            <a:ahLst/>
            <a:cxnLst>
              <a:cxn ang="0">
                <a:pos x="T0" y="T1"/>
              </a:cxn>
              <a:cxn ang="0">
                <a:pos x="T2" y="T3"/>
              </a:cxn>
              <a:cxn ang="0">
                <a:pos x="T4" y="T5"/>
              </a:cxn>
              <a:cxn ang="0">
                <a:pos x="T6" y="T7"/>
              </a:cxn>
              <a:cxn ang="0">
                <a:pos x="T8" y="T9"/>
              </a:cxn>
            </a:cxnLst>
            <a:rect l="0" t="0" r="r" b="b"/>
            <a:pathLst>
              <a:path w="800" h="516">
                <a:moveTo>
                  <a:pt x="800" y="0"/>
                </a:moveTo>
                <a:lnTo>
                  <a:pt x="0" y="460"/>
                </a:lnTo>
                <a:lnTo>
                  <a:pt x="92" y="516"/>
                </a:lnTo>
                <a:lnTo>
                  <a:pt x="800" y="106"/>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95" name="Freeform 41">
            <a:extLst>
              <a:ext uri="{FF2B5EF4-FFF2-40B4-BE49-F238E27FC236}">
                <a16:creationId xmlns:a16="http://schemas.microsoft.com/office/drawing/2014/main" id="{0979816D-1FEF-4E3A-80E3-D613685A13DF}"/>
              </a:ext>
            </a:extLst>
          </p:cNvPr>
          <p:cNvSpPr>
            <a:spLocks/>
          </p:cNvSpPr>
          <p:nvPr/>
        </p:nvSpPr>
        <p:spPr bwMode="auto">
          <a:xfrm>
            <a:off x="5227875" y="1242802"/>
            <a:ext cx="2190240" cy="391264"/>
          </a:xfrm>
          <a:custGeom>
            <a:avLst/>
            <a:gdLst>
              <a:gd name="T0" fmla="*/ 10 w 1195"/>
              <a:gd name="T1" fmla="*/ 332 h 332"/>
              <a:gd name="T2" fmla="*/ 327 w 1195"/>
              <a:gd name="T3" fmla="*/ 14 h 332"/>
              <a:gd name="T4" fmla="*/ 1195 w 1195"/>
              <a:gd name="T5" fmla="*/ 14 h 332"/>
              <a:gd name="T6" fmla="*/ 1195 w 1195"/>
              <a:gd name="T7" fmla="*/ 0 h 332"/>
              <a:gd name="T8" fmla="*/ 322 w 1195"/>
              <a:gd name="T9" fmla="*/ 0 h 332"/>
              <a:gd name="T10" fmla="*/ 0 w 1195"/>
              <a:gd name="T11" fmla="*/ 323 h 332"/>
              <a:gd name="T12" fmla="*/ 10 w 1195"/>
              <a:gd name="T13" fmla="*/ 332 h 332"/>
            </a:gdLst>
            <a:ahLst/>
            <a:cxnLst>
              <a:cxn ang="0">
                <a:pos x="T0" y="T1"/>
              </a:cxn>
              <a:cxn ang="0">
                <a:pos x="T2" y="T3"/>
              </a:cxn>
              <a:cxn ang="0">
                <a:pos x="T4" y="T5"/>
              </a:cxn>
              <a:cxn ang="0">
                <a:pos x="T6" y="T7"/>
              </a:cxn>
              <a:cxn ang="0">
                <a:pos x="T8" y="T9"/>
              </a:cxn>
              <a:cxn ang="0">
                <a:pos x="T10" y="T11"/>
              </a:cxn>
              <a:cxn ang="0">
                <a:pos x="T12" y="T13"/>
              </a:cxn>
            </a:cxnLst>
            <a:rect l="0" t="0" r="r" b="b"/>
            <a:pathLst>
              <a:path w="1195" h="332">
                <a:moveTo>
                  <a:pt x="10" y="332"/>
                </a:moveTo>
                <a:lnTo>
                  <a:pt x="327" y="14"/>
                </a:lnTo>
                <a:lnTo>
                  <a:pt x="1195" y="14"/>
                </a:lnTo>
                <a:lnTo>
                  <a:pt x="1195" y="0"/>
                </a:lnTo>
                <a:lnTo>
                  <a:pt x="322" y="0"/>
                </a:lnTo>
                <a:lnTo>
                  <a:pt x="0" y="323"/>
                </a:lnTo>
                <a:lnTo>
                  <a:pt x="10" y="33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96" name="Freeform 42">
            <a:extLst>
              <a:ext uri="{FF2B5EF4-FFF2-40B4-BE49-F238E27FC236}">
                <a16:creationId xmlns:a16="http://schemas.microsoft.com/office/drawing/2014/main" id="{C659BF0A-9FC8-47FB-86CC-F3F7FAE39BB6}"/>
              </a:ext>
            </a:extLst>
          </p:cNvPr>
          <p:cNvSpPr>
            <a:spLocks/>
          </p:cNvSpPr>
          <p:nvPr/>
        </p:nvSpPr>
        <p:spPr bwMode="auto">
          <a:xfrm>
            <a:off x="1901192" y="1242802"/>
            <a:ext cx="1983303" cy="391264"/>
          </a:xfrm>
          <a:custGeom>
            <a:avLst/>
            <a:gdLst>
              <a:gd name="T0" fmla="*/ 1195 w 1195"/>
              <a:gd name="T1" fmla="*/ 323 h 332"/>
              <a:gd name="T2" fmla="*/ 873 w 1195"/>
              <a:gd name="T3" fmla="*/ 0 h 332"/>
              <a:gd name="T4" fmla="*/ 0 w 1195"/>
              <a:gd name="T5" fmla="*/ 0 h 332"/>
              <a:gd name="T6" fmla="*/ 0 w 1195"/>
              <a:gd name="T7" fmla="*/ 14 h 332"/>
              <a:gd name="T8" fmla="*/ 869 w 1195"/>
              <a:gd name="T9" fmla="*/ 14 h 332"/>
              <a:gd name="T10" fmla="*/ 1186 w 1195"/>
              <a:gd name="T11" fmla="*/ 332 h 332"/>
              <a:gd name="T12" fmla="*/ 1195 w 1195"/>
              <a:gd name="T13" fmla="*/ 323 h 332"/>
            </a:gdLst>
            <a:ahLst/>
            <a:cxnLst>
              <a:cxn ang="0">
                <a:pos x="T0" y="T1"/>
              </a:cxn>
              <a:cxn ang="0">
                <a:pos x="T2" y="T3"/>
              </a:cxn>
              <a:cxn ang="0">
                <a:pos x="T4" y="T5"/>
              </a:cxn>
              <a:cxn ang="0">
                <a:pos x="T6" y="T7"/>
              </a:cxn>
              <a:cxn ang="0">
                <a:pos x="T8" y="T9"/>
              </a:cxn>
              <a:cxn ang="0">
                <a:pos x="T10" y="T11"/>
              </a:cxn>
              <a:cxn ang="0">
                <a:pos x="T12" y="T13"/>
              </a:cxn>
            </a:cxnLst>
            <a:rect l="0" t="0" r="r" b="b"/>
            <a:pathLst>
              <a:path w="1195" h="332">
                <a:moveTo>
                  <a:pt x="1195" y="323"/>
                </a:moveTo>
                <a:lnTo>
                  <a:pt x="873" y="0"/>
                </a:lnTo>
                <a:lnTo>
                  <a:pt x="0" y="0"/>
                </a:lnTo>
                <a:lnTo>
                  <a:pt x="0" y="14"/>
                </a:lnTo>
                <a:lnTo>
                  <a:pt x="869" y="14"/>
                </a:lnTo>
                <a:lnTo>
                  <a:pt x="1186" y="332"/>
                </a:lnTo>
                <a:lnTo>
                  <a:pt x="1195" y="32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97" name="Freeform 43">
            <a:extLst>
              <a:ext uri="{FF2B5EF4-FFF2-40B4-BE49-F238E27FC236}">
                <a16:creationId xmlns:a16="http://schemas.microsoft.com/office/drawing/2014/main" id="{B120AE0D-FDD4-4B11-BB4F-F95238148D5A}"/>
              </a:ext>
            </a:extLst>
          </p:cNvPr>
          <p:cNvSpPr>
            <a:spLocks/>
          </p:cNvSpPr>
          <p:nvPr/>
        </p:nvSpPr>
        <p:spPr bwMode="auto">
          <a:xfrm>
            <a:off x="5227875" y="3999328"/>
            <a:ext cx="2224446" cy="391264"/>
          </a:xfrm>
          <a:custGeom>
            <a:avLst/>
            <a:gdLst>
              <a:gd name="T0" fmla="*/ 0 w 1195"/>
              <a:gd name="T1" fmla="*/ 10 h 332"/>
              <a:gd name="T2" fmla="*/ 322 w 1195"/>
              <a:gd name="T3" fmla="*/ 332 h 332"/>
              <a:gd name="T4" fmla="*/ 1195 w 1195"/>
              <a:gd name="T5" fmla="*/ 332 h 332"/>
              <a:gd name="T6" fmla="*/ 1195 w 1195"/>
              <a:gd name="T7" fmla="*/ 318 h 332"/>
              <a:gd name="T8" fmla="*/ 327 w 1195"/>
              <a:gd name="T9" fmla="*/ 318 h 332"/>
              <a:gd name="T10" fmla="*/ 10 w 1195"/>
              <a:gd name="T11" fmla="*/ 0 h 332"/>
              <a:gd name="T12" fmla="*/ 0 w 1195"/>
              <a:gd name="T13" fmla="*/ 10 h 332"/>
            </a:gdLst>
            <a:ahLst/>
            <a:cxnLst>
              <a:cxn ang="0">
                <a:pos x="T0" y="T1"/>
              </a:cxn>
              <a:cxn ang="0">
                <a:pos x="T2" y="T3"/>
              </a:cxn>
              <a:cxn ang="0">
                <a:pos x="T4" y="T5"/>
              </a:cxn>
              <a:cxn ang="0">
                <a:pos x="T6" y="T7"/>
              </a:cxn>
              <a:cxn ang="0">
                <a:pos x="T8" y="T9"/>
              </a:cxn>
              <a:cxn ang="0">
                <a:pos x="T10" y="T11"/>
              </a:cxn>
              <a:cxn ang="0">
                <a:pos x="T12" y="T13"/>
              </a:cxn>
            </a:cxnLst>
            <a:rect l="0" t="0" r="r" b="b"/>
            <a:pathLst>
              <a:path w="1195" h="332">
                <a:moveTo>
                  <a:pt x="0" y="10"/>
                </a:moveTo>
                <a:lnTo>
                  <a:pt x="322" y="332"/>
                </a:lnTo>
                <a:lnTo>
                  <a:pt x="1195" y="332"/>
                </a:lnTo>
                <a:lnTo>
                  <a:pt x="1195" y="318"/>
                </a:lnTo>
                <a:lnTo>
                  <a:pt x="327" y="318"/>
                </a:lnTo>
                <a:lnTo>
                  <a:pt x="10" y="0"/>
                </a:lnTo>
                <a:lnTo>
                  <a:pt x="0" y="1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298" name="Freeform 44">
            <a:extLst>
              <a:ext uri="{FF2B5EF4-FFF2-40B4-BE49-F238E27FC236}">
                <a16:creationId xmlns:a16="http://schemas.microsoft.com/office/drawing/2014/main" id="{5247D398-2D5E-4C4C-9E4E-C77DE5A9366A}"/>
              </a:ext>
            </a:extLst>
          </p:cNvPr>
          <p:cNvSpPr>
            <a:spLocks/>
          </p:cNvSpPr>
          <p:nvPr/>
        </p:nvSpPr>
        <p:spPr bwMode="auto">
          <a:xfrm>
            <a:off x="1863762" y="3999328"/>
            <a:ext cx="2020733" cy="391264"/>
          </a:xfrm>
          <a:custGeom>
            <a:avLst/>
            <a:gdLst>
              <a:gd name="T0" fmla="*/ 1186 w 1195"/>
              <a:gd name="T1" fmla="*/ 0 h 332"/>
              <a:gd name="T2" fmla="*/ 869 w 1195"/>
              <a:gd name="T3" fmla="*/ 318 h 332"/>
              <a:gd name="T4" fmla="*/ 0 w 1195"/>
              <a:gd name="T5" fmla="*/ 318 h 332"/>
              <a:gd name="T6" fmla="*/ 0 w 1195"/>
              <a:gd name="T7" fmla="*/ 332 h 332"/>
              <a:gd name="T8" fmla="*/ 873 w 1195"/>
              <a:gd name="T9" fmla="*/ 332 h 332"/>
              <a:gd name="T10" fmla="*/ 1195 w 1195"/>
              <a:gd name="T11" fmla="*/ 10 h 332"/>
              <a:gd name="T12" fmla="*/ 1186 w 1195"/>
              <a:gd name="T13" fmla="*/ 0 h 332"/>
            </a:gdLst>
            <a:ahLst/>
            <a:cxnLst>
              <a:cxn ang="0">
                <a:pos x="T0" y="T1"/>
              </a:cxn>
              <a:cxn ang="0">
                <a:pos x="T2" y="T3"/>
              </a:cxn>
              <a:cxn ang="0">
                <a:pos x="T4" y="T5"/>
              </a:cxn>
              <a:cxn ang="0">
                <a:pos x="T6" y="T7"/>
              </a:cxn>
              <a:cxn ang="0">
                <a:pos x="T8" y="T9"/>
              </a:cxn>
              <a:cxn ang="0">
                <a:pos x="T10" y="T11"/>
              </a:cxn>
              <a:cxn ang="0">
                <a:pos x="T12" y="T13"/>
              </a:cxn>
            </a:cxnLst>
            <a:rect l="0" t="0" r="r" b="b"/>
            <a:pathLst>
              <a:path w="1195" h="332">
                <a:moveTo>
                  <a:pt x="1186" y="0"/>
                </a:moveTo>
                <a:lnTo>
                  <a:pt x="869" y="318"/>
                </a:lnTo>
                <a:lnTo>
                  <a:pt x="0" y="318"/>
                </a:lnTo>
                <a:lnTo>
                  <a:pt x="0" y="332"/>
                </a:lnTo>
                <a:lnTo>
                  <a:pt x="873" y="332"/>
                </a:lnTo>
                <a:lnTo>
                  <a:pt x="1195" y="10"/>
                </a:lnTo>
                <a:lnTo>
                  <a:pt x="1186"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03" name="Oval 29">
            <a:extLst>
              <a:ext uri="{FF2B5EF4-FFF2-40B4-BE49-F238E27FC236}">
                <a16:creationId xmlns:a16="http://schemas.microsoft.com/office/drawing/2014/main" id="{3C3A4277-315D-4978-949C-D3607B3BB71B}"/>
              </a:ext>
            </a:extLst>
          </p:cNvPr>
          <p:cNvSpPr>
            <a:spLocks noChangeArrowheads="1"/>
          </p:cNvSpPr>
          <p:nvPr/>
        </p:nvSpPr>
        <p:spPr bwMode="auto">
          <a:xfrm>
            <a:off x="3852262" y="1736596"/>
            <a:ext cx="476572" cy="489080"/>
          </a:xfrm>
          <a:prstGeom prst="ellipse">
            <a:avLst/>
          </a:prstGeom>
          <a:solidFill>
            <a:schemeClr val="bg1"/>
          </a:solidFill>
          <a:ln w="28575">
            <a:solidFill>
              <a:schemeClr val="accent1"/>
            </a:solidFill>
            <a:round/>
            <a:headEnd/>
            <a:tailEnd/>
          </a:ln>
        </p:spPr>
        <p:txBody>
          <a:bodyPr vert="horz" wrap="square" lIns="91440" tIns="45720" rIns="91440" bIns="45720" numCol="1" anchor="ctr" anchorCtr="0" compatLnSpc="1">
            <a:prstTxWarp prst="textNoShape">
              <a:avLst/>
            </a:prstTxWarp>
          </a:bodyPr>
          <a:lstStyle/>
          <a:p>
            <a:pPr algn="ctr"/>
            <a:r>
              <a:rPr lang="en-US" b="1" dirty="0">
                <a:solidFill>
                  <a:schemeClr val="accent1"/>
                </a:solidFill>
                <a:latin typeface="Arial" panose="020B0604020202020204" pitchFamily="34" charset="0"/>
                <a:ea typeface="微软雅黑" panose="020B0503020204020204" pitchFamily="34" charset="-122"/>
                <a:cs typeface="Arial" panose="020B0604020202020204" pitchFamily="34" charset="0"/>
              </a:rPr>
              <a:t>1</a:t>
            </a:r>
          </a:p>
        </p:txBody>
      </p:sp>
      <p:sp>
        <p:nvSpPr>
          <p:cNvPr id="304" name="Oval 31">
            <a:extLst>
              <a:ext uri="{FF2B5EF4-FFF2-40B4-BE49-F238E27FC236}">
                <a16:creationId xmlns:a16="http://schemas.microsoft.com/office/drawing/2014/main" id="{8E0F27A8-BE98-4DB8-97DD-E4FA2A69EE80}"/>
              </a:ext>
            </a:extLst>
          </p:cNvPr>
          <p:cNvSpPr>
            <a:spLocks noChangeArrowheads="1"/>
          </p:cNvSpPr>
          <p:nvPr/>
        </p:nvSpPr>
        <p:spPr bwMode="auto">
          <a:xfrm>
            <a:off x="4778930" y="1736596"/>
            <a:ext cx="470817" cy="489080"/>
          </a:xfrm>
          <a:prstGeom prst="ellipse">
            <a:avLst/>
          </a:prstGeom>
          <a:solidFill>
            <a:schemeClr val="bg1"/>
          </a:solidFill>
          <a:ln w="28575">
            <a:solidFill>
              <a:schemeClr val="accent2"/>
            </a:solidFill>
            <a:round/>
            <a:headEnd/>
            <a:tailEnd/>
          </a:ln>
        </p:spPr>
        <p:txBody>
          <a:bodyPr vert="horz" wrap="square" lIns="91440" tIns="45720" rIns="91440" bIns="45720" numCol="1" anchor="ctr" anchorCtr="0" compatLnSpc="1">
            <a:prstTxWarp prst="textNoShape">
              <a:avLst/>
            </a:prstTxWarp>
          </a:bodyPr>
          <a:lstStyle/>
          <a:p>
            <a:pPr algn="ctr"/>
            <a:r>
              <a:rPr lang="en-US" b="1" dirty="0">
                <a:solidFill>
                  <a:schemeClr val="accent2"/>
                </a:solidFill>
                <a:latin typeface="Arial" panose="020B0604020202020204" pitchFamily="34" charset="0"/>
                <a:ea typeface="微软雅黑" panose="020B0503020204020204" pitchFamily="34" charset="-122"/>
                <a:cs typeface="Arial" panose="020B0604020202020204" pitchFamily="34" charset="0"/>
              </a:rPr>
              <a:t>2</a:t>
            </a:r>
          </a:p>
        </p:txBody>
      </p:sp>
      <p:sp>
        <p:nvSpPr>
          <p:cNvPr id="305" name="Oval 33">
            <a:extLst>
              <a:ext uri="{FF2B5EF4-FFF2-40B4-BE49-F238E27FC236}">
                <a16:creationId xmlns:a16="http://schemas.microsoft.com/office/drawing/2014/main" id="{548F1954-FB61-43EF-8468-64AF7CE8C20F}"/>
              </a:ext>
            </a:extLst>
          </p:cNvPr>
          <p:cNvSpPr>
            <a:spLocks noChangeArrowheads="1"/>
          </p:cNvSpPr>
          <p:nvPr/>
        </p:nvSpPr>
        <p:spPr bwMode="auto">
          <a:xfrm>
            <a:off x="5254352" y="2578049"/>
            <a:ext cx="476572" cy="487902"/>
          </a:xfrm>
          <a:prstGeom prst="ellipse">
            <a:avLst/>
          </a:prstGeom>
          <a:solidFill>
            <a:schemeClr val="bg1"/>
          </a:solidFill>
          <a:ln w="28575">
            <a:solidFill>
              <a:schemeClr val="accent3"/>
            </a:solidFill>
            <a:round/>
            <a:headEnd/>
            <a:tailEnd/>
          </a:ln>
        </p:spPr>
        <p:txBody>
          <a:bodyPr vert="horz" wrap="square" lIns="91440" tIns="45720" rIns="91440" bIns="45720" numCol="1" anchor="ctr" anchorCtr="0" compatLnSpc="1">
            <a:prstTxWarp prst="textNoShape">
              <a:avLst/>
            </a:prstTxWarp>
          </a:bodyPr>
          <a:lstStyle/>
          <a:p>
            <a:pPr algn="ctr"/>
            <a:r>
              <a:rPr lang="en-US" b="1" dirty="0">
                <a:solidFill>
                  <a:schemeClr val="accent3"/>
                </a:solidFill>
                <a:latin typeface="Arial" panose="020B0604020202020204" pitchFamily="34" charset="0"/>
                <a:ea typeface="微软雅黑" panose="020B0503020204020204" pitchFamily="34" charset="-122"/>
                <a:cs typeface="Arial" panose="020B0604020202020204" pitchFamily="34" charset="0"/>
              </a:rPr>
              <a:t>3</a:t>
            </a:r>
          </a:p>
        </p:txBody>
      </p:sp>
      <p:sp>
        <p:nvSpPr>
          <p:cNvPr id="306" name="Oval 35">
            <a:extLst>
              <a:ext uri="{FF2B5EF4-FFF2-40B4-BE49-F238E27FC236}">
                <a16:creationId xmlns:a16="http://schemas.microsoft.com/office/drawing/2014/main" id="{8700FFE8-3887-47F9-9395-67B61CB78ABD}"/>
              </a:ext>
            </a:extLst>
          </p:cNvPr>
          <p:cNvSpPr>
            <a:spLocks noChangeArrowheads="1"/>
          </p:cNvSpPr>
          <p:nvPr/>
        </p:nvSpPr>
        <p:spPr bwMode="auto">
          <a:xfrm>
            <a:off x="4778930" y="3419503"/>
            <a:ext cx="470817" cy="483187"/>
          </a:xfrm>
          <a:prstGeom prst="ellipse">
            <a:avLst/>
          </a:prstGeom>
          <a:solidFill>
            <a:schemeClr val="bg1"/>
          </a:solidFill>
          <a:ln w="28575">
            <a:solidFill>
              <a:schemeClr val="accent4"/>
            </a:solidFill>
            <a:round/>
            <a:headEnd/>
            <a:tailEnd/>
          </a:ln>
        </p:spPr>
        <p:txBody>
          <a:bodyPr vert="horz" wrap="square" lIns="91440" tIns="45720" rIns="91440" bIns="45720" numCol="1" anchor="ctr" anchorCtr="0" compatLnSpc="1">
            <a:prstTxWarp prst="textNoShape">
              <a:avLst/>
            </a:prstTxWarp>
          </a:bodyPr>
          <a:lstStyle/>
          <a:p>
            <a:pPr algn="ctr"/>
            <a:r>
              <a:rPr lang="en-US" b="1" dirty="0">
                <a:solidFill>
                  <a:schemeClr val="accent4"/>
                </a:solidFill>
                <a:latin typeface="Arial" panose="020B0604020202020204" pitchFamily="34" charset="0"/>
                <a:ea typeface="微软雅黑" panose="020B0503020204020204" pitchFamily="34" charset="-122"/>
                <a:cs typeface="Arial" panose="020B0604020202020204" pitchFamily="34" charset="0"/>
              </a:rPr>
              <a:t>4</a:t>
            </a:r>
          </a:p>
        </p:txBody>
      </p:sp>
      <p:sp>
        <p:nvSpPr>
          <p:cNvPr id="307" name="Oval 37">
            <a:extLst>
              <a:ext uri="{FF2B5EF4-FFF2-40B4-BE49-F238E27FC236}">
                <a16:creationId xmlns:a16="http://schemas.microsoft.com/office/drawing/2014/main" id="{99A2DF5E-ED11-4C44-BEF8-7E175232DD4C}"/>
              </a:ext>
            </a:extLst>
          </p:cNvPr>
          <p:cNvSpPr>
            <a:spLocks noChangeArrowheads="1"/>
          </p:cNvSpPr>
          <p:nvPr/>
        </p:nvSpPr>
        <p:spPr bwMode="auto">
          <a:xfrm>
            <a:off x="3852262" y="3419503"/>
            <a:ext cx="476572" cy="483187"/>
          </a:xfrm>
          <a:prstGeom prst="ellipse">
            <a:avLst/>
          </a:prstGeom>
          <a:solidFill>
            <a:schemeClr val="bg1"/>
          </a:solidFill>
          <a:ln w="28575">
            <a:solidFill>
              <a:schemeClr val="accent5"/>
            </a:solidFill>
            <a:round/>
            <a:headEnd/>
            <a:tailEnd/>
          </a:ln>
        </p:spPr>
        <p:txBody>
          <a:bodyPr vert="horz" wrap="square" lIns="91440" tIns="45720" rIns="91440" bIns="45720" numCol="1" anchor="ctr" anchorCtr="0" compatLnSpc="1">
            <a:prstTxWarp prst="textNoShape">
              <a:avLst/>
            </a:prstTxWarp>
          </a:bodyPr>
          <a:lstStyle/>
          <a:p>
            <a:pPr algn="ctr"/>
            <a:r>
              <a:rPr lang="en-US" b="1" dirty="0">
                <a:solidFill>
                  <a:schemeClr val="accent5"/>
                </a:solidFill>
                <a:latin typeface="Arial" panose="020B0604020202020204" pitchFamily="34" charset="0"/>
                <a:ea typeface="微软雅黑" panose="020B0503020204020204" pitchFamily="34" charset="-122"/>
                <a:cs typeface="Arial" panose="020B0604020202020204" pitchFamily="34" charset="0"/>
              </a:rPr>
              <a:t>5</a:t>
            </a:r>
          </a:p>
        </p:txBody>
      </p:sp>
      <p:sp>
        <p:nvSpPr>
          <p:cNvPr id="308" name="Oval 39">
            <a:extLst>
              <a:ext uri="{FF2B5EF4-FFF2-40B4-BE49-F238E27FC236}">
                <a16:creationId xmlns:a16="http://schemas.microsoft.com/office/drawing/2014/main" id="{12C2566B-B1F2-43C2-A822-3ED625E1DBE4}"/>
              </a:ext>
            </a:extLst>
          </p:cNvPr>
          <p:cNvSpPr>
            <a:spLocks noChangeArrowheads="1"/>
          </p:cNvSpPr>
          <p:nvPr/>
        </p:nvSpPr>
        <p:spPr bwMode="auto">
          <a:xfrm>
            <a:off x="3381446" y="2578049"/>
            <a:ext cx="476572" cy="487902"/>
          </a:xfrm>
          <a:prstGeom prst="ellipse">
            <a:avLst/>
          </a:prstGeom>
          <a:solidFill>
            <a:schemeClr val="bg1"/>
          </a:solidFill>
          <a:ln w="28575">
            <a:solidFill>
              <a:schemeClr val="accent6"/>
            </a:solidFill>
            <a:round/>
            <a:headEnd/>
            <a:tailEnd/>
          </a:ln>
        </p:spPr>
        <p:txBody>
          <a:bodyPr vert="horz" wrap="square" lIns="91440" tIns="45720" rIns="91440" bIns="45720" numCol="1" anchor="ctr" anchorCtr="0" compatLnSpc="1">
            <a:prstTxWarp prst="textNoShape">
              <a:avLst/>
            </a:prstTxWarp>
          </a:bodyPr>
          <a:lstStyle/>
          <a:p>
            <a:pPr algn="ctr"/>
            <a:r>
              <a:rPr lang="en-US" b="1" dirty="0">
                <a:solidFill>
                  <a:schemeClr val="accent6"/>
                </a:solidFill>
                <a:latin typeface="Arial" panose="020B0604020202020204" pitchFamily="34" charset="0"/>
                <a:ea typeface="微软雅黑" panose="020B0503020204020204" pitchFamily="34" charset="-122"/>
                <a:cs typeface="Arial" panose="020B0604020202020204" pitchFamily="34" charset="0"/>
              </a:rPr>
              <a:t>6</a:t>
            </a:r>
          </a:p>
        </p:txBody>
      </p:sp>
      <p:grpSp>
        <p:nvGrpSpPr>
          <p:cNvPr id="309" name="Group 55">
            <a:extLst>
              <a:ext uri="{FF2B5EF4-FFF2-40B4-BE49-F238E27FC236}">
                <a16:creationId xmlns:a16="http://schemas.microsoft.com/office/drawing/2014/main" id="{77A9FADA-1D30-4D85-B465-D24D0B9A11AC}"/>
              </a:ext>
            </a:extLst>
          </p:cNvPr>
          <p:cNvGrpSpPr/>
          <p:nvPr/>
        </p:nvGrpSpPr>
        <p:grpSpPr>
          <a:xfrm>
            <a:off x="3206011" y="1448721"/>
            <a:ext cx="335915" cy="411495"/>
            <a:chOff x="742950" y="3462338"/>
            <a:chExt cx="460375" cy="550863"/>
          </a:xfrm>
          <a:solidFill>
            <a:schemeClr val="accent6"/>
          </a:solidFill>
        </p:grpSpPr>
        <p:sp>
          <p:nvSpPr>
            <p:cNvPr id="310" name="Freeform 270">
              <a:extLst>
                <a:ext uri="{FF2B5EF4-FFF2-40B4-BE49-F238E27FC236}">
                  <a16:creationId xmlns:a16="http://schemas.microsoft.com/office/drawing/2014/main" id="{16C0A502-CF01-42FB-B340-8DF6118A263F}"/>
                </a:ext>
              </a:extLst>
            </p:cNvPr>
            <p:cNvSpPr>
              <a:spLocks noEditPoints="1"/>
            </p:cNvSpPr>
            <p:nvPr/>
          </p:nvSpPr>
          <p:spPr bwMode="auto">
            <a:xfrm>
              <a:off x="895350" y="3562350"/>
              <a:ext cx="307975" cy="285750"/>
            </a:xfrm>
            <a:custGeom>
              <a:avLst/>
              <a:gdLst>
                <a:gd name="T0" fmla="*/ 262 w 1941"/>
                <a:gd name="T1" fmla="*/ 144 h 1805"/>
                <a:gd name="T2" fmla="*/ 208 w 1941"/>
                <a:gd name="T3" fmla="*/ 166 h 1805"/>
                <a:gd name="T4" fmla="*/ 167 w 1941"/>
                <a:gd name="T5" fmla="*/ 207 h 1805"/>
                <a:gd name="T6" fmla="*/ 143 w 1941"/>
                <a:gd name="T7" fmla="*/ 262 h 1805"/>
                <a:gd name="T8" fmla="*/ 140 w 1941"/>
                <a:gd name="T9" fmla="*/ 1118 h 1805"/>
                <a:gd name="T10" fmla="*/ 153 w 1941"/>
                <a:gd name="T11" fmla="*/ 1177 h 1805"/>
                <a:gd name="T12" fmla="*/ 186 w 1941"/>
                <a:gd name="T13" fmla="*/ 1226 h 1805"/>
                <a:gd name="T14" fmla="*/ 233 w 1941"/>
                <a:gd name="T15" fmla="*/ 1258 h 1805"/>
                <a:gd name="T16" fmla="*/ 294 w 1941"/>
                <a:gd name="T17" fmla="*/ 1270 h 1805"/>
                <a:gd name="T18" fmla="*/ 468 w 1941"/>
                <a:gd name="T19" fmla="*/ 1270 h 1805"/>
                <a:gd name="T20" fmla="*/ 504 w 1941"/>
                <a:gd name="T21" fmla="*/ 1280 h 1805"/>
                <a:gd name="T22" fmla="*/ 529 w 1941"/>
                <a:gd name="T23" fmla="*/ 1305 h 1805"/>
                <a:gd name="T24" fmla="*/ 538 w 1941"/>
                <a:gd name="T25" fmla="*/ 1341 h 1805"/>
                <a:gd name="T26" fmla="*/ 831 w 1941"/>
                <a:gd name="T27" fmla="*/ 1290 h 1805"/>
                <a:gd name="T28" fmla="*/ 862 w 1941"/>
                <a:gd name="T29" fmla="*/ 1273 h 1805"/>
                <a:gd name="T30" fmla="*/ 1646 w 1941"/>
                <a:gd name="T31" fmla="*/ 1270 h 1805"/>
                <a:gd name="T32" fmla="*/ 1706 w 1941"/>
                <a:gd name="T33" fmla="*/ 1258 h 1805"/>
                <a:gd name="T34" fmla="*/ 1754 w 1941"/>
                <a:gd name="T35" fmla="*/ 1226 h 1805"/>
                <a:gd name="T36" fmla="*/ 1787 w 1941"/>
                <a:gd name="T37" fmla="*/ 1177 h 1805"/>
                <a:gd name="T38" fmla="*/ 1799 w 1941"/>
                <a:gd name="T39" fmla="*/ 1118 h 1805"/>
                <a:gd name="T40" fmla="*/ 1796 w 1941"/>
                <a:gd name="T41" fmla="*/ 262 h 1805"/>
                <a:gd name="T42" fmla="*/ 1773 w 1941"/>
                <a:gd name="T43" fmla="*/ 207 h 1805"/>
                <a:gd name="T44" fmla="*/ 1732 w 1941"/>
                <a:gd name="T45" fmla="*/ 166 h 1805"/>
                <a:gd name="T46" fmla="*/ 1677 w 1941"/>
                <a:gd name="T47" fmla="*/ 144 h 1805"/>
                <a:gd name="T48" fmla="*/ 294 w 1941"/>
                <a:gd name="T49" fmla="*/ 141 h 1805"/>
                <a:gd name="T50" fmla="*/ 1647 w 1941"/>
                <a:gd name="T51" fmla="*/ 0 h 1805"/>
                <a:gd name="T52" fmla="*/ 1732 w 1941"/>
                <a:gd name="T53" fmla="*/ 13 h 1805"/>
                <a:gd name="T54" fmla="*/ 1807 w 1941"/>
                <a:gd name="T55" fmla="*/ 47 h 1805"/>
                <a:gd name="T56" fmla="*/ 1869 w 1941"/>
                <a:gd name="T57" fmla="*/ 100 h 1805"/>
                <a:gd name="T58" fmla="*/ 1913 w 1941"/>
                <a:gd name="T59" fmla="*/ 169 h 1805"/>
                <a:gd name="T60" fmla="*/ 1938 w 1941"/>
                <a:gd name="T61" fmla="*/ 250 h 1805"/>
                <a:gd name="T62" fmla="*/ 1941 w 1941"/>
                <a:gd name="T63" fmla="*/ 1118 h 1805"/>
                <a:gd name="T64" fmla="*/ 1928 w 1941"/>
                <a:gd name="T65" fmla="*/ 1203 h 1805"/>
                <a:gd name="T66" fmla="*/ 1893 w 1941"/>
                <a:gd name="T67" fmla="*/ 1277 h 1805"/>
                <a:gd name="T68" fmla="*/ 1840 w 1941"/>
                <a:gd name="T69" fmla="*/ 1339 h 1805"/>
                <a:gd name="T70" fmla="*/ 1771 w 1941"/>
                <a:gd name="T71" fmla="*/ 1384 h 1805"/>
                <a:gd name="T72" fmla="*/ 1691 w 1941"/>
                <a:gd name="T73" fmla="*/ 1407 h 1805"/>
                <a:gd name="T74" fmla="*/ 908 w 1941"/>
                <a:gd name="T75" fmla="*/ 1410 h 1805"/>
                <a:gd name="T76" fmla="*/ 502 w 1941"/>
                <a:gd name="T77" fmla="*/ 1796 h 1805"/>
                <a:gd name="T78" fmla="*/ 468 w 1941"/>
                <a:gd name="T79" fmla="*/ 1805 h 1805"/>
                <a:gd name="T80" fmla="*/ 440 w 1941"/>
                <a:gd name="T81" fmla="*/ 1799 h 1805"/>
                <a:gd name="T82" fmla="*/ 414 w 1941"/>
                <a:gd name="T83" fmla="*/ 1780 h 1805"/>
                <a:gd name="T84" fmla="*/ 400 w 1941"/>
                <a:gd name="T85" fmla="*/ 1751 h 1805"/>
                <a:gd name="T86" fmla="*/ 398 w 1941"/>
                <a:gd name="T87" fmla="*/ 1410 h 1805"/>
                <a:gd name="T88" fmla="*/ 250 w 1941"/>
                <a:gd name="T89" fmla="*/ 1407 h 1805"/>
                <a:gd name="T90" fmla="*/ 170 w 1941"/>
                <a:gd name="T91" fmla="*/ 1384 h 1805"/>
                <a:gd name="T92" fmla="*/ 101 w 1941"/>
                <a:gd name="T93" fmla="*/ 1339 h 1805"/>
                <a:gd name="T94" fmla="*/ 47 w 1941"/>
                <a:gd name="T95" fmla="*/ 1277 h 1805"/>
                <a:gd name="T96" fmla="*/ 13 w 1941"/>
                <a:gd name="T97" fmla="*/ 1203 h 1805"/>
                <a:gd name="T98" fmla="*/ 0 w 1941"/>
                <a:gd name="T99" fmla="*/ 1118 h 1805"/>
                <a:gd name="T100" fmla="*/ 4 w 1941"/>
                <a:gd name="T101" fmla="*/ 250 h 1805"/>
                <a:gd name="T102" fmla="*/ 28 w 1941"/>
                <a:gd name="T103" fmla="*/ 169 h 1805"/>
                <a:gd name="T104" fmla="*/ 72 w 1941"/>
                <a:gd name="T105" fmla="*/ 100 h 1805"/>
                <a:gd name="T106" fmla="*/ 134 w 1941"/>
                <a:gd name="T107" fmla="*/ 47 h 1805"/>
                <a:gd name="T108" fmla="*/ 209 w 1941"/>
                <a:gd name="T109" fmla="*/ 13 h 1805"/>
                <a:gd name="T110" fmla="*/ 294 w 1941"/>
                <a:gd name="T111" fmla="*/ 0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41" h="1805">
                  <a:moveTo>
                    <a:pt x="294" y="141"/>
                  </a:moveTo>
                  <a:lnTo>
                    <a:pt x="262" y="144"/>
                  </a:lnTo>
                  <a:lnTo>
                    <a:pt x="233" y="152"/>
                  </a:lnTo>
                  <a:lnTo>
                    <a:pt x="208" y="166"/>
                  </a:lnTo>
                  <a:lnTo>
                    <a:pt x="186" y="185"/>
                  </a:lnTo>
                  <a:lnTo>
                    <a:pt x="167" y="207"/>
                  </a:lnTo>
                  <a:lnTo>
                    <a:pt x="153" y="234"/>
                  </a:lnTo>
                  <a:lnTo>
                    <a:pt x="143" y="262"/>
                  </a:lnTo>
                  <a:lnTo>
                    <a:pt x="140" y="293"/>
                  </a:lnTo>
                  <a:lnTo>
                    <a:pt x="140" y="1118"/>
                  </a:lnTo>
                  <a:lnTo>
                    <a:pt x="143" y="1149"/>
                  </a:lnTo>
                  <a:lnTo>
                    <a:pt x="153" y="1177"/>
                  </a:lnTo>
                  <a:lnTo>
                    <a:pt x="167" y="1203"/>
                  </a:lnTo>
                  <a:lnTo>
                    <a:pt x="186" y="1226"/>
                  </a:lnTo>
                  <a:lnTo>
                    <a:pt x="208" y="1244"/>
                  </a:lnTo>
                  <a:lnTo>
                    <a:pt x="233" y="1258"/>
                  </a:lnTo>
                  <a:lnTo>
                    <a:pt x="262" y="1267"/>
                  </a:lnTo>
                  <a:lnTo>
                    <a:pt x="294" y="1270"/>
                  </a:lnTo>
                  <a:lnTo>
                    <a:pt x="294" y="1270"/>
                  </a:lnTo>
                  <a:lnTo>
                    <a:pt x="468" y="1270"/>
                  </a:lnTo>
                  <a:lnTo>
                    <a:pt x="487" y="1274"/>
                  </a:lnTo>
                  <a:lnTo>
                    <a:pt x="504" y="1280"/>
                  </a:lnTo>
                  <a:lnTo>
                    <a:pt x="517" y="1292"/>
                  </a:lnTo>
                  <a:lnTo>
                    <a:pt x="529" y="1305"/>
                  </a:lnTo>
                  <a:lnTo>
                    <a:pt x="535" y="1322"/>
                  </a:lnTo>
                  <a:lnTo>
                    <a:pt x="538" y="1341"/>
                  </a:lnTo>
                  <a:lnTo>
                    <a:pt x="538" y="1571"/>
                  </a:lnTo>
                  <a:lnTo>
                    <a:pt x="831" y="1290"/>
                  </a:lnTo>
                  <a:lnTo>
                    <a:pt x="846" y="1279"/>
                  </a:lnTo>
                  <a:lnTo>
                    <a:pt x="862" y="1273"/>
                  </a:lnTo>
                  <a:lnTo>
                    <a:pt x="880" y="1270"/>
                  </a:lnTo>
                  <a:lnTo>
                    <a:pt x="1646" y="1270"/>
                  </a:lnTo>
                  <a:lnTo>
                    <a:pt x="1677" y="1267"/>
                  </a:lnTo>
                  <a:lnTo>
                    <a:pt x="1706" y="1258"/>
                  </a:lnTo>
                  <a:lnTo>
                    <a:pt x="1732" y="1244"/>
                  </a:lnTo>
                  <a:lnTo>
                    <a:pt x="1754" y="1226"/>
                  </a:lnTo>
                  <a:lnTo>
                    <a:pt x="1773" y="1203"/>
                  </a:lnTo>
                  <a:lnTo>
                    <a:pt x="1787" y="1177"/>
                  </a:lnTo>
                  <a:lnTo>
                    <a:pt x="1796" y="1149"/>
                  </a:lnTo>
                  <a:lnTo>
                    <a:pt x="1799" y="1118"/>
                  </a:lnTo>
                  <a:lnTo>
                    <a:pt x="1799" y="293"/>
                  </a:lnTo>
                  <a:lnTo>
                    <a:pt x="1796" y="262"/>
                  </a:lnTo>
                  <a:lnTo>
                    <a:pt x="1787" y="234"/>
                  </a:lnTo>
                  <a:lnTo>
                    <a:pt x="1773" y="207"/>
                  </a:lnTo>
                  <a:lnTo>
                    <a:pt x="1754" y="185"/>
                  </a:lnTo>
                  <a:lnTo>
                    <a:pt x="1732" y="166"/>
                  </a:lnTo>
                  <a:lnTo>
                    <a:pt x="1706" y="152"/>
                  </a:lnTo>
                  <a:lnTo>
                    <a:pt x="1677" y="144"/>
                  </a:lnTo>
                  <a:lnTo>
                    <a:pt x="1646" y="141"/>
                  </a:lnTo>
                  <a:lnTo>
                    <a:pt x="294" y="141"/>
                  </a:lnTo>
                  <a:close/>
                  <a:moveTo>
                    <a:pt x="294" y="0"/>
                  </a:moveTo>
                  <a:lnTo>
                    <a:pt x="1647" y="0"/>
                  </a:lnTo>
                  <a:lnTo>
                    <a:pt x="1691" y="3"/>
                  </a:lnTo>
                  <a:lnTo>
                    <a:pt x="1732" y="13"/>
                  </a:lnTo>
                  <a:lnTo>
                    <a:pt x="1771" y="27"/>
                  </a:lnTo>
                  <a:lnTo>
                    <a:pt x="1807" y="47"/>
                  </a:lnTo>
                  <a:lnTo>
                    <a:pt x="1840" y="72"/>
                  </a:lnTo>
                  <a:lnTo>
                    <a:pt x="1869" y="100"/>
                  </a:lnTo>
                  <a:lnTo>
                    <a:pt x="1893" y="133"/>
                  </a:lnTo>
                  <a:lnTo>
                    <a:pt x="1913" y="169"/>
                  </a:lnTo>
                  <a:lnTo>
                    <a:pt x="1928" y="208"/>
                  </a:lnTo>
                  <a:lnTo>
                    <a:pt x="1938" y="250"/>
                  </a:lnTo>
                  <a:lnTo>
                    <a:pt x="1941" y="293"/>
                  </a:lnTo>
                  <a:lnTo>
                    <a:pt x="1941" y="1118"/>
                  </a:lnTo>
                  <a:lnTo>
                    <a:pt x="1938" y="1161"/>
                  </a:lnTo>
                  <a:lnTo>
                    <a:pt x="1928" y="1203"/>
                  </a:lnTo>
                  <a:lnTo>
                    <a:pt x="1913" y="1241"/>
                  </a:lnTo>
                  <a:lnTo>
                    <a:pt x="1893" y="1277"/>
                  </a:lnTo>
                  <a:lnTo>
                    <a:pt x="1869" y="1310"/>
                  </a:lnTo>
                  <a:lnTo>
                    <a:pt x="1840" y="1339"/>
                  </a:lnTo>
                  <a:lnTo>
                    <a:pt x="1807" y="1363"/>
                  </a:lnTo>
                  <a:lnTo>
                    <a:pt x="1771" y="1384"/>
                  </a:lnTo>
                  <a:lnTo>
                    <a:pt x="1732" y="1398"/>
                  </a:lnTo>
                  <a:lnTo>
                    <a:pt x="1691" y="1407"/>
                  </a:lnTo>
                  <a:lnTo>
                    <a:pt x="1647" y="1410"/>
                  </a:lnTo>
                  <a:lnTo>
                    <a:pt x="908" y="1410"/>
                  </a:lnTo>
                  <a:lnTo>
                    <a:pt x="517" y="1785"/>
                  </a:lnTo>
                  <a:lnTo>
                    <a:pt x="502" y="1796"/>
                  </a:lnTo>
                  <a:lnTo>
                    <a:pt x="486" y="1803"/>
                  </a:lnTo>
                  <a:lnTo>
                    <a:pt x="468" y="1805"/>
                  </a:lnTo>
                  <a:lnTo>
                    <a:pt x="454" y="1804"/>
                  </a:lnTo>
                  <a:lnTo>
                    <a:pt x="440" y="1799"/>
                  </a:lnTo>
                  <a:lnTo>
                    <a:pt x="426" y="1791"/>
                  </a:lnTo>
                  <a:lnTo>
                    <a:pt x="414" y="1780"/>
                  </a:lnTo>
                  <a:lnTo>
                    <a:pt x="405" y="1767"/>
                  </a:lnTo>
                  <a:lnTo>
                    <a:pt x="400" y="1751"/>
                  </a:lnTo>
                  <a:lnTo>
                    <a:pt x="398" y="1735"/>
                  </a:lnTo>
                  <a:lnTo>
                    <a:pt x="398" y="1410"/>
                  </a:lnTo>
                  <a:lnTo>
                    <a:pt x="294" y="1410"/>
                  </a:lnTo>
                  <a:lnTo>
                    <a:pt x="250" y="1407"/>
                  </a:lnTo>
                  <a:lnTo>
                    <a:pt x="209" y="1398"/>
                  </a:lnTo>
                  <a:lnTo>
                    <a:pt x="170" y="1384"/>
                  </a:lnTo>
                  <a:lnTo>
                    <a:pt x="134" y="1363"/>
                  </a:lnTo>
                  <a:lnTo>
                    <a:pt x="101" y="1339"/>
                  </a:lnTo>
                  <a:lnTo>
                    <a:pt x="72" y="1310"/>
                  </a:lnTo>
                  <a:lnTo>
                    <a:pt x="47" y="1277"/>
                  </a:lnTo>
                  <a:lnTo>
                    <a:pt x="28" y="1241"/>
                  </a:lnTo>
                  <a:lnTo>
                    <a:pt x="13" y="1203"/>
                  </a:lnTo>
                  <a:lnTo>
                    <a:pt x="4" y="1161"/>
                  </a:lnTo>
                  <a:lnTo>
                    <a:pt x="0" y="1118"/>
                  </a:lnTo>
                  <a:lnTo>
                    <a:pt x="0" y="293"/>
                  </a:lnTo>
                  <a:lnTo>
                    <a:pt x="4" y="250"/>
                  </a:lnTo>
                  <a:lnTo>
                    <a:pt x="13" y="208"/>
                  </a:lnTo>
                  <a:lnTo>
                    <a:pt x="28" y="169"/>
                  </a:lnTo>
                  <a:lnTo>
                    <a:pt x="47" y="133"/>
                  </a:lnTo>
                  <a:lnTo>
                    <a:pt x="72" y="100"/>
                  </a:lnTo>
                  <a:lnTo>
                    <a:pt x="101" y="72"/>
                  </a:lnTo>
                  <a:lnTo>
                    <a:pt x="134" y="47"/>
                  </a:lnTo>
                  <a:lnTo>
                    <a:pt x="170" y="27"/>
                  </a:lnTo>
                  <a:lnTo>
                    <a:pt x="209" y="13"/>
                  </a:lnTo>
                  <a:lnTo>
                    <a:pt x="250" y="3"/>
                  </a:lnTo>
                  <a:lnTo>
                    <a:pt x="294"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11" name="Freeform 271">
              <a:extLst>
                <a:ext uri="{FF2B5EF4-FFF2-40B4-BE49-F238E27FC236}">
                  <a16:creationId xmlns:a16="http://schemas.microsoft.com/office/drawing/2014/main" id="{C247DB73-90A3-4028-A1FB-7ECC9A9C1F8A}"/>
                </a:ext>
              </a:extLst>
            </p:cNvPr>
            <p:cNvSpPr>
              <a:spLocks/>
            </p:cNvSpPr>
            <p:nvPr/>
          </p:nvSpPr>
          <p:spPr bwMode="auto">
            <a:xfrm>
              <a:off x="954088" y="3633788"/>
              <a:ext cx="182563" cy="22225"/>
            </a:xfrm>
            <a:custGeom>
              <a:avLst/>
              <a:gdLst>
                <a:gd name="T0" fmla="*/ 70 w 1151"/>
                <a:gd name="T1" fmla="*/ 0 h 139"/>
                <a:gd name="T2" fmla="*/ 1081 w 1151"/>
                <a:gd name="T3" fmla="*/ 0 h 139"/>
                <a:gd name="T4" fmla="*/ 1099 w 1151"/>
                <a:gd name="T5" fmla="*/ 2 h 139"/>
                <a:gd name="T6" fmla="*/ 1116 w 1151"/>
                <a:gd name="T7" fmla="*/ 9 h 139"/>
                <a:gd name="T8" fmla="*/ 1131 w 1151"/>
                <a:gd name="T9" fmla="*/ 20 h 139"/>
                <a:gd name="T10" fmla="*/ 1141 w 1151"/>
                <a:gd name="T11" fmla="*/ 33 h 139"/>
                <a:gd name="T12" fmla="*/ 1149 w 1151"/>
                <a:gd name="T13" fmla="*/ 50 h 139"/>
                <a:gd name="T14" fmla="*/ 1151 w 1151"/>
                <a:gd name="T15" fmla="*/ 69 h 139"/>
                <a:gd name="T16" fmla="*/ 1149 w 1151"/>
                <a:gd name="T17" fmla="*/ 88 h 139"/>
                <a:gd name="T18" fmla="*/ 1141 w 1151"/>
                <a:gd name="T19" fmla="*/ 104 h 139"/>
                <a:gd name="T20" fmla="*/ 1131 w 1151"/>
                <a:gd name="T21" fmla="*/ 119 h 139"/>
                <a:gd name="T22" fmla="*/ 1116 w 1151"/>
                <a:gd name="T23" fmla="*/ 130 h 139"/>
                <a:gd name="T24" fmla="*/ 1099 w 1151"/>
                <a:gd name="T25" fmla="*/ 137 h 139"/>
                <a:gd name="T26" fmla="*/ 1081 w 1151"/>
                <a:gd name="T27" fmla="*/ 139 h 139"/>
                <a:gd name="T28" fmla="*/ 70 w 1151"/>
                <a:gd name="T29" fmla="*/ 139 h 139"/>
                <a:gd name="T30" fmla="*/ 52 w 1151"/>
                <a:gd name="T31" fmla="*/ 137 h 139"/>
                <a:gd name="T32" fmla="*/ 35 w 1151"/>
                <a:gd name="T33" fmla="*/ 130 h 139"/>
                <a:gd name="T34" fmla="*/ 22 w 1151"/>
                <a:gd name="T35" fmla="*/ 119 h 139"/>
                <a:gd name="T36" fmla="*/ 10 w 1151"/>
                <a:gd name="T37" fmla="*/ 104 h 139"/>
                <a:gd name="T38" fmla="*/ 3 w 1151"/>
                <a:gd name="T39" fmla="*/ 88 h 139"/>
                <a:gd name="T40" fmla="*/ 0 w 1151"/>
                <a:gd name="T41" fmla="*/ 69 h 139"/>
                <a:gd name="T42" fmla="*/ 3 w 1151"/>
                <a:gd name="T43" fmla="*/ 50 h 139"/>
                <a:gd name="T44" fmla="*/ 10 w 1151"/>
                <a:gd name="T45" fmla="*/ 33 h 139"/>
                <a:gd name="T46" fmla="*/ 21 w 1151"/>
                <a:gd name="T47" fmla="*/ 20 h 139"/>
                <a:gd name="T48" fmla="*/ 35 w 1151"/>
                <a:gd name="T49" fmla="*/ 9 h 139"/>
                <a:gd name="T50" fmla="*/ 52 w 1151"/>
                <a:gd name="T51" fmla="*/ 2 h 139"/>
                <a:gd name="T52" fmla="*/ 70 w 1151"/>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39">
                  <a:moveTo>
                    <a:pt x="70" y="0"/>
                  </a:moveTo>
                  <a:lnTo>
                    <a:pt x="1081" y="0"/>
                  </a:lnTo>
                  <a:lnTo>
                    <a:pt x="1099" y="2"/>
                  </a:lnTo>
                  <a:lnTo>
                    <a:pt x="1116" y="9"/>
                  </a:lnTo>
                  <a:lnTo>
                    <a:pt x="1131" y="20"/>
                  </a:lnTo>
                  <a:lnTo>
                    <a:pt x="1141" y="33"/>
                  </a:lnTo>
                  <a:lnTo>
                    <a:pt x="1149" y="50"/>
                  </a:lnTo>
                  <a:lnTo>
                    <a:pt x="1151" y="69"/>
                  </a:lnTo>
                  <a:lnTo>
                    <a:pt x="1149" y="88"/>
                  </a:lnTo>
                  <a:lnTo>
                    <a:pt x="1141" y="104"/>
                  </a:lnTo>
                  <a:lnTo>
                    <a:pt x="1131" y="119"/>
                  </a:lnTo>
                  <a:lnTo>
                    <a:pt x="1116" y="130"/>
                  </a:lnTo>
                  <a:lnTo>
                    <a:pt x="1099" y="137"/>
                  </a:lnTo>
                  <a:lnTo>
                    <a:pt x="1081" y="139"/>
                  </a:lnTo>
                  <a:lnTo>
                    <a:pt x="70" y="139"/>
                  </a:lnTo>
                  <a:lnTo>
                    <a:pt x="52" y="137"/>
                  </a:lnTo>
                  <a:lnTo>
                    <a:pt x="35" y="130"/>
                  </a:lnTo>
                  <a:lnTo>
                    <a:pt x="22" y="119"/>
                  </a:lnTo>
                  <a:lnTo>
                    <a:pt x="10" y="104"/>
                  </a:lnTo>
                  <a:lnTo>
                    <a:pt x="3" y="88"/>
                  </a:lnTo>
                  <a:lnTo>
                    <a:pt x="0" y="69"/>
                  </a:lnTo>
                  <a:lnTo>
                    <a:pt x="3" y="50"/>
                  </a:lnTo>
                  <a:lnTo>
                    <a:pt x="10" y="33"/>
                  </a:lnTo>
                  <a:lnTo>
                    <a:pt x="21" y="20"/>
                  </a:lnTo>
                  <a:lnTo>
                    <a:pt x="35" y="9"/>
                  </a:lnTo>
                  <a:lnTo>
                    <a:pt x="52" y="2"/>
                  </a:lnTo>
                  <a:lnTo>
                    <a:pt x="7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12" name="Freeform 272">
              <a:extLst>
                <a:ext uri="{FF2B5EF4-FFF2-40B4-BE49-F238E27FC236}">
                  <a16:creationId xmlns:a16="http://schemas.microsoft.com/office/drawing/2014/main" id="{2248C752-9C20-4CAD-99A4-E3082B4E6D93}"/>
                </a:ext>
              </a:extLst>
            </p:cNvPr>
            <p:cNvSpPr>
              <a:spLocks/>
            </p:cNvSpPr>
            <p:nvPr/>
          </p:nvSpPr>
          <p:spPr bwMode="auto">
            <a:xfrm>
              <a:off x="954088" y="3694113"/>
              <a:ext cx="182563" cy="22225"/>
            </a:xfrm>
            <a:custGeom>
              <a:avLst/>
              <a:gdLst>
                <a:gd name="T0" fmla="*/ 70 w 1151"/>
                <a:gd name="T1" fmla="*/ 0 h 140"/>
                <a:gd name="T2" fmla="*/ 1081 w 1151"/>
                <a:gd name="T3" fmla="*/ 0 h 140"/>
                <a:gd name="T4" fmla="*/ 1099 w 1151"/>
                <a:gd name="T5" fmla="*/ 3 h 140"/>
                <a:gd name="T6" fmla="*/ 1116 w 1151"/>
                <a:gd name="T7" fmla="*/ 10 h 140"/>
                <a:gd name="T8" fmla="*/ 1131 w 1151"/>
                <a:gd name="T9" fmla="*/ 21 h 140"/>
                <a:gd name="T10" fmla="*/ 1141 w 1151"/>
                <a:gd name="T11" fmla="*/ 34 h 140"/>
                <a:gd name="T12" fmla="*/ 1149 w 1151"/>
                <a:gd name="T13" fmla="*/ 51 h 140"/>
                <a:gd name="T14" fmla="*/ 1151 w 1151"/>
                <a:gd name="T15" fmla="*/ 70 h 140"/>
                <a:gd name="T16" fmla="*/ 1149 w 1151"/>
                <a:gd name="T17" fmla="*/ 89 h 140"/>
                <a:gd name="T18" fmla="*/ 1141 w 1151"/>
                <a:gd name="T19" fmla="*/ 106 h 140"/>
                <a:gd name="T20" fmla="*/ 1131 w 1151"/>
                <a:gd name="T21" fmla="*/ 120 h 140"/>
                <a:gd name="T22" fmla="*/ 1116 w 1151"/>
                <a:gd name="T23" fmla="*/ 131 h 140"/>
                <a:gd name="T24" fmla="*/ 1099 w 1151"/>
                <a:gd name="T25" fmla="*/ 138 h 140"/>
                <a:gd name="T26" fmla="*/ 1081 w 1151"/>
                <a:gd name="T27" fmla="*/ 140 h 140"/>
                <a:gd name="T28" fmla="*/ 70 w 1151"/>
                <a:gd name="T29" fmla="*/ 140 h 140"/>
                <a:gd name="T30" fmla="*/ 52 w 1151"/>
                <a:gd name="T31" fmla="*/ 138 h 140"/>
                <a:gd name="T32" fmla="*/ 35 w 1151"/>
                <a:gd name="T33" fmla="*/ 131 h 140"/>
                <a:gd name="T34" fmla="*/ 21 w 1151"/>
                <a:gd name="T35" fmla="*/ 120 h 140"/>
                <a:gd name="T36" fmla="*/ 10 w 1151"/>
                <a:gd name="T37" fmla="*/ 106 h 140"/>
                <a:gd name="T38" fmla="*/ 3 w 1151"/>
                <a:gd name="T39" fmla="*/ 89 h 140"/>
                <a:gd name="T40" fmla="*/ 0 w 1151"/>
                <a:gd name="T41" fmla="*/ 70 h 140"/>
                <a:gd name="T42" fmla="*/ 3 w 1151"/>
                <a:gd name="T43" fmla="*/ 51 h 140"/>
                <a:gd name="T44" fmla="*/ 10 w 1151"/>
                <a:gd name="T45" fmla="*/ 34 h 140"/>
                <a:gd name="T46" fmla="*/ 21 w 1151"/>
                <a:gd name="T47" fmla="*/ 21 h 140"/>
                <a:gd name="T48" fmla="*/ 35 w 1151"/>
                <a:gd name="T49" fmla="*/ 10 h 140"/>
                <a:gd name="T50" fmla="*/ 52 w 1151"/>
                <a:gd name="T51" fmla="*/ 3 h 140"/>
                <a:gd name="T52" fmla="*/ 70 w 1151"/>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40">
                  <a:moveTo>
                    <a:pt x="70" y="0"/>
                  </a:moveTo>
                  <a:lnTo>
                    <a:pt x="1081" y="0"/>
                  </a:lnTo>
                  <a:lnTo>
                    <a:pt x="1099" y="3"/>
                  </a:lnTo>
                  <a:lnTo>
                    <a:pt x="1116" y="10"/>
                  </a:lnTo>
                  <a:lnTo>
                    <a:pt x="1131" y="21"/>
                  </a:lnTo>
                  <a:lnTo>
                    <a:pt x="1141" y="34"/>
                  </a:lnTo>
                  <a:lnTo>
                    <a:pt x="1149" y="51"/>
                  </a:lnTo>
                  <a:lnTo>
                    <a:pt x="1151" y="70"/>
                  </a:lnTo>
                  <a:lnTo>
                    <a:pt x="1149" y="89"/>
                  </a:lnTo>
                  <a:lnTo>
                    <a:pt x="1141" y="106"/>
                  </a:lnTo>
                  <a:lnTo>
                    <a:pt x="1131" y="120"/>
                  </a:lnTo>
                  <a:lnTo>
                    <a:pt x="1116" y="131"/>
                  </a:lnTo>
                  <a:lnTo>
                    <a:pt x="1099" y="138"/>
                  </a:lnTo>
                  <a:lnTo>
                    <a:pt x="1081" y="140"/>
                  </a:lnTo>
                  <a:lnTo>
                    <a:pt x="70" y="140"/>
                  </a:lnTo>
                  <a:lnTo>
                    <a:pt x="52" y="138"/>
                  </a:lnTo>
                  <a:lnTo>
                    <a:pt x="35" y="131"/>
                  </a:lnTo>
                  <a:lnTo>
                    <a:pt x="21" y="120"/>
                  </a:lnTo>
                  <a:lnTo>
                    <a:pt x="10" y="106"/>
                  </a:lnTo>
                  <a:lnTo>
                    <a:pt x="3" y="89"/>
                  </a:lnTo>
                  <a:lnTo>
                    <a:pt x="0" y="70"/>
                  </a:lnTo>
                  <a:lnTo>
                    <a:pt x="3" y="51"/>
                  </a:lnTo>
                  <a:lnTo>
                    <a:pt x="10" y="34"/>
                  </a:lnTo>
                  <a:lnTo>
                    <a:pt x="21" y="21"/>
                  </a:lnTo>
                  <a:lnTo>
                    <a:pt x="35" y="10"/>
                  </a:lnTo>
                  <a:lnTo>
                    <a:pt x="52" y="3"/>
                  </a:lnTo>
                  <a:lnTo>
                    <a:pt x="7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13" name="Freeform 273">
              <a:extLst>
                <a:ext uri="{FF2B5EF4-FFF2-40B4-BE49-F238E27FC236}">
                  <a16:creationId xmlns:a16="http://schemas.microsoft.com/office/drawing/2014/main" id="{B03B51BE-3FCD-4FA7-9F3D-E19DFDE0DAFF}"/>
                </a:ext>
              </a:extLst>
            </p:cNvPr>
            <p:cNvSpPr>
              <a:spLocks/>
            </p:cNvSpPr>
            <p:nvPr/>
          </p:nvSpPr>
          <p:spPr bwMode="auto">
            <a:xfrm>
              <a:off x="742950" y="3462338"/>
              <a:ext cx="342900" cy="550863"/>
            </a:xfrm>
            <a:custGeom>
              <a:avLst/>
              <a:gdLst>
                <a:gd name="T0" fmla="*/ 1903 w 2162"/>
                <a:gd name="T1" fmla="*/ 0 h 3477"/>
                <a:gd name="T2" fmla="*/ 1977 w 2162"/>
                <a:gd name="T3" fmla="*/ 12 h 3477"/>
                <a:gd name="T4" fmla="*/ 2044 w 2162"/>
                <a:gd name="T5" fmla="*/ 43 h 3477"/>
                <a:gd name="T6" fmla="*/ 2098 w 2162"/>
                <a:gd name="T7" fmla="*/ 89 h 3477"/>
                <a:gd name="T8" fmla="*/ 2137 w 2162"/>
                <a:gd name="T9" fmla="*/ 150 h 3477"/>
                <a:gd name="T10" fmla="*/ 2159 w 2162"/>
                <a:gd name="T11" fmla="*/ 220 h 3477"/>
                <a:gd name="T12" fmla="*/ 2162 w 2162"/>
                <a:gd name="T13" fmla="*/ 404 h 3477"/>
                <a:gd name="T14" fmla="*/ 2152 w 2162"/>
                <a:gd name="T15" fmla="*/ 440 h 3477"/>
                <a:gd name="T16" fmla="*/ 2127 w 2162"/>
                <a:gd name="T17" fmla="*/ 466 h 3477"/>
                <a:gd name="T18" fmla="*/ 2091 w 2162"/>
                <a:gd name="T19" fmla="*/ 475 h 3477"/>
                <a:gd name="T20" fmla="*/ 2056 w 2162"/>
                <a:gd name="T21" fmla="*/ 466 h 3477"/>
                <a:gd name="T22" fmla="*/ 2030 w 2162"/>
                <a:gd name="T23" fmla="*/ 440 h 3477"/>
                <a:gd name="T24" fmla="*/ 2021 w 2162"/>
                <a:gd name="T25" fmla="*/ 404 h 3477"/>
                <a:gd name="T26" fmla="*/ 2018 w 2162"/>
                <a:gd name="T27" fmla="*/ 232 h 3477"/>
                <a:gd name="T28" fmla="*/ 1995 w 2162"/>
                <a:gd name="T29" fmla="*/ 185 h 3477"/>
                <a:gd name="T30" fmla="*/ 1955 w 2162"/>
                <a:gd name="T31" fmla="*/ 154 h 3477"/>
                <a:gd name="T32" fmla="*/ 1903 w 2162"/>
                <a:gd name="T33" fmla="*/ 142 h 3477"/>
                <a:gd name="T34" fmla="*/ 230 w 2162"/>
                <a:gd name="T35" fmla="*/ 145 h 3477"/>
                <a:gd name="T36" fmla="*/ 184 w 2162"/>
                <a:gd name="T37" fmla="*/ 167 h 3477"/>
                <a:gd name="T38" fmla="*/ 153 w 2162"/>
                <a:gd name="T39" fmla="*/ 207 h 3477"/>
                <a:gd name="T40" fmla="*/ 140 w 2162"/>
                <a:gd name="T41" fmla="*/ 258 h 3477"/>
                <a:gd name="T42" fmla="*/ 143 w 2162"/>
                <a:gd name="T43" fmla="*/ 3246 h 3477"/>
                <a:gd name="T44" fmla="*/ 166 w 2162"/>
                <a:gd name="T45" fmla="*/ 3293 h 3477"/>
                <a:gd name="T46" fmla="*/ 205 w 2162"/>
                <a:gd name="T47" fmla="*/ 3324 h 3477"/>
                <a:gd name="T48" fmla="*/ 257 w 2162"/>
                <a:gd name="T49" fmla="*/ 3336 h 3477"/>
                <a:gd name="T50" fmla="*/ 1931 w 2162"/>
                <a:gd name="T51" fmla="*/ 3333 h 3477"/>
                <a:gd name="T52" fmla="*/ 1976 w 2162"/>
                <a:gd name="T53" fmla="*/ 3311 h 3477"/>
                <a:gd name="T54" fmla="*/ 2009 w 2162"/>
                <a:gd name="T55" fmla="*/ 3270 h 3477"/>
                <a:gd name="T56" fmla="*/ 2021 w 2162"/>
                <a:gd name="T57" fmla="*/ 3218 h 3477"/>
                <a:gd name="T58" fmla="*/ 2023 w 2162"/>
                <a:gd name="T59" fmla="*/ 2261 h 3477"/>
                <a:gd name="T60" fmla="*/ 2041 w 2162"/>
                <a:gd name="T61" fmla="*/ 2230 h 3477"/>
                <a:gd name="T62" fmla="*/ 2073 w 2162"/>
                <a:gd name="T63" fmla="*/ 2212 h 3477"/>
                <a:gd name="T64" fmla="*/ 2110 w 2162"/>
                <a:gd name="T65" fmla="*/ 2212 h 3477"/>
                <a:gd name="T66" fmla="*/ 2141 w 2162"/>
                <a:gd name="T67" fmla="*/ 2230 h 3477"/>
                <a:gd name="T68" fmla="*/ 2159 w 2162"/>
                <a:gd name="T69" fmla="*/ 2261 h 3477"/>
                <a:gd name="T70" fmla="*/ 2162 w 2162"/>
                <a:gd name="T71" fmla="*/ 3218 h 3477"/>
                <a:gd name="T72" fmla="*/ 2150 w 2162"/>
                <a:gd name="T73" fmla="*/ 3293 h 3477"/>
                <a:gd name="T74" fmla="*/ 2119 w 2162"/>
                <a:gd name="T75" fmla="*/ 3358 h 3477"/>
                <a:gd name="T76" fmla="*/ 2073 w 2162"/>
                <a:gd name="T77" fmla="*/ 3412 h 3477"/>
                <a:gd name="T78" fmla="*/ 2012 w 2162"/>
                <a:gd name="T79" fmla="*/ 3452 h 3477"/>
                <a:gd name="T80" fmla="*/ 1941 w 2162"/>
                <a:gd name="T81" fmla="*/ 3473 h 3477"/>
                <a:gd name="T82" fmla="*/ 257 w 2162"/>
                <a:gd name="T83" fmla="*/ 3477 h 3477"/>
                <a:gd name="T84" fmla="*/ 183 w 2162"/>
                <a:gd name="T85" fmla="*/ 3465 h 3477"/>
                <a:gd name="T86" fmla="*/ 118 w 2162"/>
                <a:gd name="T87" fmla="*/ 3434 h 3477"/>
                <a:gd name="T88" fmla="*/ 62 w 2162"/>
                <a:gd name="T89" fmla="*/ 3388 h 3477"/>
                <a:gd name="T90" fmla="*/ 23 w 2162"/>
                <a:gd name="T91" fmla="*/ 3327 h 3477"/>
                <a:gd name="T92" fmla="*/ 2 w 2162"/>
                <a:gd name="T93" fmla="*/ 3257 h 3477"/>
                <a:gd name="T94" fmla="*/ 0 w 2162"/>
                <a:gd name="T95" fmla="*/ 258 h 3477"/>
                <a:gd name="T96" fmla="*/ 11 w 2162"/>
                <a:gd name="T97" fmla="*/ 183 h 3477"/>
                <a:gd name="T98" fmla="*/ 41 w 2162"/>
                <a:gd name="T99" fmla="*/ 118 h 3477"/>
                <a:gd name="T100" fmla="*/ 88 w 2162"/>
                <a:gd name="T101" fmla="*/ 64 h 3477"/>
                <a:gd name="T102" fmla="*/ 148 w 2162"/>
                <a:gd name="T103" fmla="*/ 25 h 3477"/>
                <a:gd name="T104" fmla="*/ 219 w 2162"/>
                <a:gd name="T105" fmla="*/ 4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2" h="3477">
                  <a:moveTo>
                    <a:pt x="257" y="0"/>
                  </a:moveTo>
                  <a:lnTo>
                    <a:pt x="1903" y="0"/>
                  </a:lnTo>
                  <a:lnTo>
                    <a:pt x="1941" y="4"/>
                  </a:lnTo>
                  <a:lnTo>
                    <a:pt x="1977" y="12"/>
                  </a:lnTo>
                  <a:lnTo>
                    <a:pt x="2012" y="25"/>
                  </a:lnTo>
                  <a:lnTo>
                    <a:pt x="2044" y="43"/>
                  </a:lnTo>
                  <a:lnTo>
                    <a:pt x="2073" y="64"/>
                  </a:lnTo>
                  <a:lnTo>
                    <a:pt x="2098" y="89"/>
                  </a:lnTo>
                  <a:lnTo>
                    <a:pt x="2119" y="118"/>
                  </a:lnTo>
                  <a:lnTo>
                    <a:pt x="2137" y="150"/>
                  </a:lnTo>
                  <a:lnTo>
                    <a:pt x="2150" y="183"/>
                  </a:lnTo>
                  <a:lnTo>
                    <a:pt x="2159" y="220"/>
                  </a:lnTo>
                  <a:lnTo>
                    <a:pt x="2162" y="258"/>
                  </a:lnTo>
                  <a:lnTo>
                    <a:pt x="2162" y="404"/>
                  </a:lnTo>
                  <a:lnTo>
                    <a:pt x="2159" y="424"/>
                  </a:lnTo>
                  <a:lnTo>
                    <a:pt x="2152" y="440"/>
                  </a:lnTo>
                  <a:lnTo>
                    <a:pt x="2141" y="454"/>
                  </a:lnTo>
                  <a:lnTo>
                    <a:pt x="2127" y="466"/>
                  </a:lnTo>
                  <a:lnTo>
                    <a:pt x="2110" y="472"/>
                  </a:lnTo>
                  <a:lnTo>
                    <a:pt x="2091" y="475"/>
                  </a:lnTo>
                  <a:lnTo>
                    <a:pt x="2073" y="472"/>
                  </a:lnTo>
                  <a:lnTo>
                    <a:pt x="2056" y="466"/>
                  </a:lnTo>
                  <a:lnTo>
                    <a:pt x="2041" y="454"/>
                  </a:lnTo>
                  <a:lnTo>
                    <a:pt x="2030" y="440"/>
                  </a:lnTo>
                  <a:lnTo>
                    <a:pt x="2023" y="424"/>
                  </a:lnTo>
                  <a:lnTo>
                    <a:pt x="2021" y="404"/>
                  </a:lnTo>
                  <a:lnTo>
                    <a:pt x="2021" y="258"/>
                  </a:lnTo>
                  <a:lnTo>
                    <a:pt x="2018" y="232"/>
                  </a:lnTo>
                  <a:lnTo>
                    <a:pt x="2009" y="207"/>
                  </a:lnTo>
                  <a:lnTo>
                    <a:pt x="1995" y="185"/>
                  </a:lnTo>
                  <a:lnTo>
                    <a:pt x="1976" y="167"/>
                  </a:lnTo>
                  <a:lnTo>
                    <a:pt x="1955" y="154"/>
                  </a:lnTo>
                  <a:lnTo>
                    <a:pt x="1931" y="145"/>
                  </a:lnTo>
                  <a:lnTo>
                    <a:pt x="1903" y="142"/>
                  </a:lnTo>
                  <a:lnTo>
                    <a:pt x="257" y="142"/>
                  </a:lnTo>
                  <a:lnTo>
                    <a:pt x="230" y="145"/>
                  </a:lnTo>
                  <a:lnTo>
                    <a:pt x="205" y="154"/>
                  </a:lnTo>
                  <a:lnTo>
                    <a:pt x="184" y="167"/>
                  </a:lnTo>
                  <a:lnTo>
                    <a:pt x="166" y="185"/>
                  </a:lnTo>
                  <a:lnTo>
                    <a:pt x="153" y="207"/>
                  </a:lnTo>
                  <a:lnTo>
                    <a:pt x="143" y="231"/>
                  </a:lnTo>
                  <a:lnTo>
                    <a:pt x="140" y="258"/>
                  </a:lnTo>
                  <a:lnTo>
                    <a:pt x="140" y="3218"/>
                  </a:lnTo>
                  <a:lnTo>
                    <a:pt x="143" y="3246"/>
                  </a:lnTo>
                  <a:lnTo>
                    <a:pt x="153" y="3270"/>
                  </a:lnTo>
                  <a:lnTo>
                    <a:pt x="166" y="3293"/>
                  </a:lnTo>
                  <a:lnTo>
                    <a:pt x="184" y="3311"/>
                  </a:lnTo>
                  <a:lnTo>
                    <a:pt x="205" y="3324"/>
                  </a:lnTo>
                  <a:lnTo>
                    <a:pt x="230" y="3333"/>
                  </a:lnTo>
                  <a:lnTo>
                    <a:pt x="257" y="3336"/>
                  </a:lnTo>
                  <a:lnTo>
                    <a:pt x="1903" y="3336"/>
                  </a:lnTo>
                  <a:lnTo>
                    <a:pt x="1931" y="3333"/>
                  </a:lnTo>
                  <a:lnTo>
                    <a:pt x="1955" y="3324"/>
                  </a:lnTo>
                  <a:lnTo>
                    <a:pt x="1976" y="3311"/>
                  </a:lnTo>
                  <a:lnTo>
                    <a:pt x="1995" y="3293"/>
                  </a:lnTo>
                  <a:lnTo>
                    <a:pt x="2009" y="3270"/>
                  </a:lnTo>
                  <a:lnTo>
                    <a:pt x="2018" y="3246"/>
                  </a:lnTo>
                  <a:lnTo>
                    <a:pt x="2021" y="3218"/>
                  </a:lnTo>
                  <a:lnTo>
                    <a:pt x="2021" y="2280"/>
                  </a:lnTo>
                  <a:lnTo>
                    <a:pt x="2023" y="2261"/>
                  </a:lnTo>
                  <a:lnTo>
                    <a:pt x="2030" y="2244"/>
                  </a:lnTo>
                  <a:lnTo>
                    <a:pt x="2041" y="2230"/>
                  </a:lnTo>
                  <a:lnTo>
                    <a:pt x="2056" y="2219"/>
                  </a:lnTo>
                  <a:lnTo>
                    <a:pt x="2073" y="2212"/>
                  </a:lnTo>
                  <a:lnTo>
                    <a:pt x="2091" y="2209"/>
                  </a:lnTo>
                  <a:lnTo>
                    <a:pt x="2110" y="2212"/>
                  </a:lnTo>
                  <a:lnTo>
                    <a:pt x="2127" y="2219"/>
                  </a:lnTo>
                  <a:lnTo>
                    <a:pt x="2141" y="2230"/>
                  </a:lnTo>
                  <a:lnTo>
                    <a:pt x="2152" y="2244"/>
                  </a:lnTo>
                  <a:lnTo>
                    <a:pt x="2159" y="2261"/>
                  </a:lnTo>
                  <a:lnTo>
                    <a:pt x="2162" y="2280"/>
                  </a:lnTo>
                  <a:lnTo>
                    <a:pt x="2162" y="3218"/>
                  </a:lnTo>
                  <a:lnTo>
                    <a:pt x="2159" y="3257"/>
                  </a:lnTo>
                  <a:lnTo>
                    <a:pt x="2150" y="3293"/>
                  </a:lnTo>
                  <a:lnTo>
                    <a:pt x="2137" y="3326"/>
                  </a:lnTo>
                  <a:lnTo>
                    <a:pt x="2119" y="3358"/>
                  </a:lnTo>
                  <a:lnTo>
                    <a:pt x="2098" y="3387"/>
                  </a:lnTo>
                  <a:lnTo>
                    <a:pt x="2073" y="3412"/>
                  </a:lnTo>
                  <a:lnTo>
                    <a:pt x="2044" y="3434"/>
                  </a:lnTo>
                  <a:lnTo>
                    <a:pt x="2012" y="3452"/>
                  </a:lnTo>
                  <a:lnTo>
                    <a:pt x="1979" y="3465"/>
                  </a:lnTo>
                  <a:lnTo>
                    <a:pt x="1941" y="3473"/>
                  </a:lnTo>
                  <a:lnTo>
                    <a:pt x="1903" y="3477"/>
                  </a:lnTo>
                  <a:lnTo>
                    <a:pt x="257" y="3477"/>
                  </a:lnTo>
                  <a:lnTo>
                    <a:pt x="219" y="3473"/>
                  </a:lnTo>
                  <a:lnTo>
                    <a:pt x="183" y="3465"/>
                  </a:lnTo>
                  <a:lnTo>
                    <a:pt x="148" y="3452"/>
                  </a:lnTo>
                  <a:lnTo>
                    <a:pt x="118" y="3434"/>
                  </a:lnTo>
                  <a:lnTo>
                    <a:pt x="88" y="3413"/>
                  </a:lnTo>
                  <a:lnTo>
                    <a:pt x="62" y="3388"/>
                  </a:lnTo>
                  <a:lnTo>
                    <a:pt x="41" y="3359"/>
                  </a:lnTo>
                  <a:lnTo>
                    <a:pt x="23" y="3327"/>
                  </a:lnTo>
                  <a:lnTo>
                    <a:pt x="11" y="3294"/>
                  </a:lnTo>
                  <a:lnTo>
                    <a:pt x="2" y="3257"/>
                  </a:lnTo>
                  <a:lnTo>
                    <a:pt x="0" y="3218"/>
                  </a:lnTo>
                  <a:lnTo>
                    <a:pt x="0" y="258"/>
                  </a:lnTo>
                  <a:lnTo>
                    <a:pt x="2" y="220"/>
                  </a:lnTo>
                  <a:lnTo>
                    <a:pt x="11" y="183"/>
                  </a:lnTo>
                  <a:lnTo>
                    <a:pt x="23" y="150"/>
                  </a:lnTo>
                  <a:lnTo>
                    <a:pt x="41" y="118"/>
                  </a:lnTo>
                  <a:lnTo>
                    <a:pt x="62" y="89"/>
                  </a:lnTo>
                  <a:lnTo>
                    <a:pt x="88" y="64"/>
                  </a:lnTo>
                  <a:lnTo>
                    <a:pt x="118" y="43"/>
                  </a:lnTo>
                  <a:lnTo>
                    <a:pt x="148" y="25"/>
                  </a:lnTo>
                  <a:lnTo>
                    <a:pt x="183" y="12"/>
                  </a:lnTo>
                  <a:lnTo>
                    <a:pt x="219" y="4"/>
                  </a:lnTo>
                  <a:lnTo>
                    <a:pt x="257"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14" name="Freeform 274">
              <a:extLst>
                <a:ext uri="{FF2B5EF4-FFF2-40B4-BE49-F238E27FC236}">
                  <a16:creationId xmlns:a16="http://schemas.microsoft.com/office/drawing/2014/main" id="{EB5440B4-7813-49BA-BE7C-BA2488D2C824}"/>
                </a:ext>
              </a:extLst>
            </p:cNvPr>
            <p:cNvSpPr>
              <a:spLocks/>
            </p:cNvSpPr>
            <p:nvPr/>
          </p:nvSpPr>
          <p:spPr bwMode="auto">
            <a:xfrm>
              <a:off x="869950" y="3924300"/>
              <a:ext cx="88900" cy="22225"/>
            </a:xfrm>
            <a:custGeom>
              <a:avLst/>
              <a:gdLst>
                <a:gd name="T0" fmla="*/ 70 w 562"/>
                <a:gd name="T1" fmla="*/ 0 h 140"/>
                <a:gd name="T2" fmla="*/ 492 w 562"/>
                <a:gd name="T3" fmla="*/ 0 h 140"/>
                <a:gd name="T4" fmla="*/ 510 w 562"/>
                <a:gd name="T5" fmla="*/ 3 h 140"/>
                <a:gd name="T6" fmla="*/ 527 w 562"/>
                <a:gd name="T7" fmla="*/ 9 h 140"/>
                <a:gd name="T8" fmla="*/ 542 w 562"/>
                <a:gd name="T9" fmla="*/ 21 h 140"/>
                <a:gd name="T10" fmla="*/ 553 w 562"/>
                <a:gd name="T11" fmla="*/ 35 h 140"/>
                <a:gd name="T12" fmla="*/ 560 w 562"/>
                <a:gd name="T13" fmla="*/ 52 h 140"/>
                <a:gd name="T14" fmla="*/ 562 w 562"/>
                <a:gd name="T15" fmla="*/ 71 h 140"/>
                <a:gd name="T16" fmla="*/ 560 w 562"/>
                <a:gd name="T17" fmla="*/ 89 h 140"/>
                <a:gd name="T18" fmla="*/ 553 w 562"/>
                <a:gd name="T19" fmla="*/ 106 h 140"/>
                <a:gd name="T20" fmla="*/ 542 w 562"/>
                <a:gd name="T21" fmla="*/ 120 h 140"/>
                <a:gd name="T22" fmla="*/ 527 w 562"/>
                <a:gd name="T23" fmla="*/ 131 h 140"/>
                <a:gd name="T24" fmla="*/ 510 w 562"/>
                <a:gd name="T25" fmla="*/ 138 h 140"/>
                <a:gd name="T26" fmla="*/ 492 w 562"/>
                <a:gd name="T27" fmla="*/ 140 h 140"/>
                <a:gd name="T28" fmla="*/ 70 w 562"/>
                <a:gd name="T29" fmla="*/ 140 h 140"/>
                <a:gd name="T30" fmla="*/ 51 w 562"/>
                <a:gd name="T31" fmla="*/ 138 h 140"/>
                <a:gd name="T32" fmla="*/ 34 w 562"/>
                <a:gd name="T33" fmla="*/ 131 h 140"/>
                <a:gd name="T34" fmla="*/ 20 w 562"/>
                <a:gd name="T35" fmla="*/ 120 h 140"/>
                <a:gd name="T36" fmla="*/ 9 w 562"/>
                <a:gd name="T37" fmla="*/ 106 h 140"/>
                <a:gd name="T38" fmla="*/ 2 w 562"/>
                <a:gd name="T39" fmla="*/ 89 h 140"/>
                <a:gd name="T40" fmla="*/ 0 w 562"/>
                <a:gd name="T41" fmla="*/ 71 h 140"/>
                <a:gd name="T42" fmla="*/ 2 w 562"/>
                <a:gd name="T43" fmla="*/ 52 h 140"/>
                <a:gd name="T44" fmla="*/ 9 w 562"/>
                <a:gd name="T45" fmla="*/ 35 h 140"/>
                <a:gd name="T46" fmla="*/ 20 w 562"/>
                <a:gd name="T47" fmla="*/ 21 h 140"/>
                <a:gd name="T48" fmla="*/ 34 w 562"/>
                <a:gd name="T49" fmla="*/ 9 h 140"/>
                <a:gd name="T50" fmla="*/ 51 w 562"/>
                <a:gd name="T51" fmla="*/ 3 h 140"/>
                <a:gd name="T52" fmla="*/ 70 w 562"/>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2" h="140">
                  <a:moveTo>
                    <a:pt x="70" y="0"/>
                  </a:moveTo>
                  <a:lnTo>
                    <a:pt x="492" y="0"/>
                  </a:lnTo>
                  <a:lnTo>
                    <a:pt x="510" y="3"/>
                  </a:lnTo>
                  <a:lnTo>
                    <a:pt x="527" y="9"/>
                  </a:lnTo>
                  <a:lnTo>
                    <a:pt x="542" y="21"/>
                  </a:lnTo>
                  <a:lnTo>
                    <a:pt x="553" y="35"/>
                  </a:lnTo>
                  <a:lnTo>
                    <a:pt x="560" y="52"/>
                  </a:lnTo>
                  <a:lnTo>
                    <a:pt x="562" y="71"/>
                  </a:lnTo>
                  <a:lnTo>
                    <a:pt x="560" y="89"/>
                  </a:lnTo>
                  <a:lnTo>
                    <a:pt x="553" y="106"/>
                  </a:lnTo>
                  <a:lnTo>
                    <a:pt x="542" y="120"/>
                  </a:lnTo>
                  <a:lnTo>
                    <a:pt x="527" y="131"/>
                  </a:lnTo>
                  <a:lnTo>
                    <a:pt x="510" y="138"/>
                  </a:lnTo>
                  <a:lnTo>
                    <a:pt x="492" y="140"/>
                  </a:lnTo>
                  <a:lnTo>
                    <a:pt x="70" y="140"/>
                  </a:lnTo>
                  <a:lnTo>
                    <a:pt x="51" y="138"/>
                  </a:lnTo>
                  <a:lnTo>
                    <a:pt x="34" y="131"/>
                  </a:lnTo>
                  <a:lnTo>
                    <a:pt x="20" y="120"/>
                  </a:lnTo>
                  <a:lnTo>
                    <a:pt x="9" y="106"/>
                  </a:lnTo>
                  <a:lnTo>
                    <a:pt x="2" y="89"/>
                  </a:lnTo>
                  <a:lnTo>
                    <a:pt x="0" y="71"/>
                  </a:lnTo>
                  <a:lnTo>
                    <a:pt x="2" y="52"/>
                  </a:lnTo>
                  <a:lnTo>
                    <a:pt x="9" y="35"/>
                  </a:lnTo>
                  <a:lnTo>
                    <a:pt x="20" y="21"/>
                  </a:lnTo>
                  <a:lnTo>
                    <a:pt x="34" y="9"/>
                  </a:lnTo>
                  <a:lnTo>
                    <a:pt x="51" y="3"/>
                  </a:lnTo>
                  <a:lnTo>
                    <a:pt x="7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341" name="Inhaltsplatzhalter 4">
            <a:extLst>
              <a:ext uri="{FF2B5EF4-FFF2-40B4-BE49-F238E27FC236}">
                <a16:creationId xmlns:a16="http://schemas.microsoft.com/office/drawing/2014/main" id="{04BC25A6-F3CA-42D0-86D8-B16E1A273643}"/>
              </a:ext>
            </a:extLst>
          </p:cNvPr>
          <p:cNvSpPr txBox="1">
            <a:spLocks/>
          </p:cNvSpPr>
          <p:nvPr/>
        </p:nvSpPr>
        <p:spPr>
          <a:xfrm>
            <a:off x="749267" y="1372963"/>
            <a:ext cx="2366993" cy="21544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zh-CN" altLang="en-US" sz="1400" b="1" dirty="0">
                <a:solidFill>
                  <a:schemeClr val="accent1"/>
                </a:solidFill>
                <a:latin typeface="微软雅黑" panose="020B0503020204020204" pitchFamily="34" charset="-122"/>
                <a:ea typeface="微软雅黑" panose="020B0503020204020204" pitchFamily="34" charset="-122"/>
              </a:rPr>
              <a:t>移动通信设备</a:t>
            </a:r>
            <a:endParaRPr lang="en-US"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2" name="Inhaltsplatzhalter 4">
            <a:extLst>
              <a:ext uri="{FF2B5EF4-FFF2-40B4-BE49-F238E27FC236}">
                <a16:creationId xmlns:a16="http://schemas.microsoft.com/office/drawing/2014/main" id="{615CE3E0-8A88-4B73-A0DC-78B5625FE8B0}"/>
              </a:ext>
            </a:extLst>
          </p:cNvPr>
          <p:cNvSpPr txBox="1">
            <a:spLocks/>
          </p:cNvSpPr>
          <p:nvPr/>
        </p:nvSpPr>
        <p:spPr>
          <a:xfrm>
            <a:off x="555947" y="4103076"/>
            <a:ext cx="2366993" cy="21544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zh-CN" altLang="en-US" sz="1400" b="1" dirty="0">
                <a:solidFill>
                  <a:schemeClr val="accent5"/>
                </a:solidFill>
                <a:latin typeface="微软雅黑" panose="020B0503020204020204" pitchFamily="34" charset="-122"/>
                <a:ea typeface="微软雅黑" panose="020B0503020204020204" pitchFamily="34" charset="-122"/>
              </a:rPr>
              <a:t>光学模块</a:t>
            </a:r>
            <a:endParaRPr lang="en-US"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3" name="Inhaltsplatzhalter 4">
            <a:extLst>
              <a:ext uri="{FF2B5EF4-FFF2-40B4-BE49-F238E27FC236}">
                <a16:creationId xmlns:a16="http://schemas.microsoft.com/office/drawing/2014/main" id="{E3ACC4EF-EBF9-4635-9A68-D1361C57DF6A}"/>
              </a:ext>
            </a:extLst>
          </p:cNvPr>
          <p:cNvSpPr txBox="1">
            <a:spLocks/>
          </p:cNvSpPr>
          <p:nvPr/>
        </p:nvSpPr>
        <p:spPr>
          <a:xfrm>
            <a:off x="6165166" y="1374137"/>
            <a:ext cx="2366993"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400" b="1" dirty="0">
                <a:solidFill>
                  <a:schemeClr val="accent2"/>
                </a:solidFill>
                <a:latin typeface="微软雅黑" panose="020B0503020204020204" pitchFamily="34" charset="-122"/>
                <a:ea typeface="微软雅黑" panose="020B0503020204020204" pitchFamily="34" charset="-122"/>
              </a:rPr>
              <a:t>通信基础设施</a:t>
            </a:r>
            <a:br>
              <a:rPr lang="en-US" sz="1400" b="1" dirty="0">
                <a:solidFill>
                  <a:schemeClr val="accent3"/>
                </a:solidFill>
                <a:latin typeface="微软雅黑" panose="020B0503020204020204" pitchFamily="34" charset="-122"/>
                <a:ea typeface="微软雅黑" panose="020B0503020204020204" pitchFamily="34" charset="-122"/>
              </a:rPr>
            </a:br>
            <a:endParaRPr lang="en-US"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4" name="Inhaltsplatzhalter 4">
            <a:extLst>
              <a:ext uri="{FF2B5EF4-FFF2-40B4-BE49-F238E27FC236}">
                <a16:creationId xmlns:a16="http://schemas.microsoft.com/office/drawing/2014/main" id="{7A70AD26-DC30-444D-8148-9C62B52E7376}"/>
              </a:ext>
            </a:extLst>
          </p:cNvPr>
          <p:cNvSpPr txBox="1">
            <a:spLocks/>
          </p:cNvSpPr>
          <p:nvPr/>
        </p:nvSpPr>
        <p:spPr>
          <a:xfrm>
            <a:off x="6139711" y="4126159"/>
            <a:ext cx="2366993"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400" b="1" dirty="0">
                <a:solidFill>
                  <a:schemeClr val="accent4"/>
                </a:solidFill>
                <a:latin typeface="微软雅黑" panose="020B0503020204020204" pitchFamily="34" charset="-122"/>
                <a:ea typeface="微软雅黑" panose="020B0503020204020204" pitchFamily="34" charset="-122"/>
              </a:rPr>
              <a:t>数据计算设备</a:t>
            </a:r>
            <a:br>
              <a:rPr lang="en-US" sz="1400" b="1" dirty="0">
                <a:solidFill>
                  <a:schemeClr val="accent3"/>
                </a:solidFill>
                <a:latin typeface="微软雅黑" panose="020B0503020204020204" pitchFamily="34" charset="-122"/>
                <a:ea typeface="微软雅黑" panose="020B0503020204020204" pitchFamily="34" charset="-122"/>
              </a:rPr>
            </a:br>
            <a:endParaRPr lang="en-US"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5" name="Inhaltsplatzhalter 4">
            <a:extLst>
              <a:ext uri="{FF2B5EF4-FFF2-40B4-BE49-F238E27FC236}">
                <a16:creationId xmlns:a16="http://schemas.microsoft.com/office/drawing/2014/main" id="{96ABD4A0-98E4-428B-9CE9-F9C9478A1E6E}"/>
              </a:ext>
            </a:extLst>
          </p:cNvPr>
          <p:cNvSpPr txBox="1">
            <a:spLocks/>
          </p:cNvSpPr>
          <p:nvPr/>
        </p:nvSpPr>
        <p:spPr>
          <a:xfrm>
            <a:off x="641763" y="2908459"/>
            <a:ext cx="2366993" cy="21544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zh-CN" altLang="en-US" sz="1400" b="1" dirty="0">
                <a:solidFill>
                  <a:schemeClr val="accent6"/>
                </a:solidFill>
                <a:latin typeface="微软雅黑" panose="020B0503020204020204" pitchFamily="34" charset="-122"/>
                <a:ea typeface="微软雅黑" panose="020B0503020204020204" pitchFamily="34" charset="-122"/>
              </a:rPr>
              <a:t>物联网连接</a:t>
            </a:r>
            <a:endParaRPr lang="en-US"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6" name="Inhaltsplatzhalter 4">
            <a:extLst>
              <a:ext uri="{FF2B5EF4-FFF2-40B4-BE49-F238E27FC236}">
                <a16:creationId xmlns:a16="http://schemas.microsoft.com/office/drawing/2014/main" id="{2B7BBE58-CDF8-4D5F-A607-5911E88E0ADA}"/>
              </a:ext>
            </a:extLst>
          </p:cNvPr>
          <p:cNvSpPr txBox="1">
            <a:spLocks/>
          </p:cNvSpPr>
          <p:nvPr/>
        </p:nvSpPr>
        <p:spPr>
          <a:xfrm>
            <a:off x="6179724" y="2914574"/>
            <a:ext cx="2366993"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400" b="1" dirty="0">
                <a:solidFill>
                  <a:schemeClr val="accent3"/>
                </a:solidFill>
                <a:latin typeface="微软雅黑" panose="020B0503020204020204" pitchFamily="34" charset="-122"/>
                <a:ea typeface="微软雅黑" panose="020B0503020204020204" pitchFamily="34" charset="-122"/>
              </a:rPr>
              <a:t>汽车电子设备</a:t>
            </a:r>
            <a:br>
              <a:rPr lang="en-US" sz="1400" b="1" dirty="0">
                <a:solidFill>
                  <a:schemeClr val="accent3"/>
                </a:solidFill>
                <a:latin typeface="微软雅黑" panose="020B0503020204020204" pitchFamily="34" charset="-122"/>
                <a:ea typeface="微软雅黑" panose="020B0503020204020204" pitchFamily="34" charset="-122"/>
              </a:rPr>
            </a:br>
            <a:endParaRPr lang="en-US"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53" name="Freeform 353">
            <a:extLst>
              <a:ext uri="{FF2B5EF4-FFF2-40B4-BE49-F238E27FC236}">
                <a16:creationId xmlns:a16="http://schemas.microsoft.com/office/drawing/2014/main" id="{7C4F8AA3-1C3B-445A-9995-7600D8CC3AAD}"/>
              </a:ext>
            </a:extLst>
          </p:cNvPr>
          <p:cNvSpPr>
            <a:spLocks noEditPoints="1"/>
          </p:cNvSpPr>
          <p:nvPr/>
        </p:nvSpPr>
        <p:spPr bwMode="auto">
          <a:xfrm>
            <a:off x="2861256" y="2402122"/>
            <a:ext cx="363713" cy="373546"/>
          </a:xfrm>
          <a:custGeom>
            <a:avLst/>
            <a:gdLst>
              <a:gd name="T0" fmla="*/ 102504 w 74"/>
              <a:gd name="T1" fmla="*/ 0 h 61"/>
              <a:gd name="T2" fmla="*/ 109826 w 74"/>
              <a:gd name="T3" fmla="*/ 58679 h 61"/>
              <a:gd name="T4" fmla="*/ 120808 w 74"/>
              <a:gd name="T5" fmla="*/ 80683 h 61"/>
              <a:gd name="T6" fmla="*/ 0 w 74"/>
              <a:gd name="T7" fmla="*/ 88018 h 61"/>
              <a:gd name="T8" fmla="*/ 18304 w 74"/>
              <a:gd name="T9" fmla="*/ 69681 h 61"/>
              <a:gd name="T10" fmla="*/ 10983 w 74"/>
              <a:gd name="T11" fmla="*/ 58679 h 61"/>
              <a:gd name="T12" fmla="*/ 18304 w 74"/>
              <a:gd name="T13" fmla="*/ 0 h 61"/>
              <a:gd name="T14" fmla="*/ 117147 w 74"/>
              <a:gd name="T15" fmla="*/ 161367 h 61"/>
              <a:gd name="T16" fmla="*/ 139112 w 74"/>
              <a:gd name="T17" fmla="*/ 157699 h 61"/>
              <a:gd name="T18" fmla="*/ 69556 w 74"/>
              <a:gd name="T19" fmla="*/ 95353 h 61"/>
              <a:gd name="T20" fmla="*/ 54913 w 74"/>
              <a:gd name="T21" fmla="*/ 128360 h 61"/>
              <a:gd name="T22" fmla="*/ 69556 w 74"/>
              <a:gd name="T23" fmla="*/ 95353 h 61"/>
              <a:gd name="T24" fmla="*/ 117147 w 74"/>
              <a:gd name="T25" fmla="*/ 29339 h 61"/>
              <a:gd name="T26" fmla="*/ 153756 w 74"/>
              <a:gd name="T27" fmla="*/ 88018 h 61"/>
              <a:gd name="T28" fmla="*/ 117147 w 74"/>
              <a:gd name="T29" fmla="*/ 29339 h 61"/>
              <a:gd name="T30" fmla="*/ 252599 w 74"/>
              <a:gd name="T31" fmla="*/ 51344 h 61"/>
              <a:gd name="T32" fmla="*/ 259920 w 74"/>
              <a:gd name="T33" fmla="*/ 110023 h 61"/>
              <a:gd name="T34" fmla="*/ 270903 w 74"/>
              <a:gd name="T35" fmla="*/ 132027 h 61"/>
              <a:gd name="T36" fmla="*/ 150095 w 74"/>
              <a:gd name="T37" fmla="*/ 139362 h 61"/>
              <a:gd name="T38" fmla="*/ 164738 w 74"/>
              <a:gd name="T39" fmla="*/ 117358 h 61"/>
              <a:gd name="T40" fmla="*/ 161077 w 74"/>
              <a:gd name="T41" fmla="*/ 110023 h 61"/>
              <a:gd name="T42" fmla="*/ 168399 w 74"/>
              <a:gd name="T43" fmla="*/ 51344 h 61"/>
              <a:gd name="T44" fmla="*/ 201347 w 74"/>
              <a:gd name="T45" fmla="*/ 132027 h 61"/>
              <a:gd name="T46" fmla="*/ 215990 w 74"/>
              <a:gd name="T47" fmla="*/ 124692 h 61"/>
              <a:gd name="T48" fmla="*/ 172060 w 74"/>
              <a:gd name="T49" fmla="*/ 66014 h 61"/>
              <a:gd name="T50" fmla="*/ 248938 w 74"/>
              <a:gd name="T51" fmla="*/ 106355 h 61"/>
              <a:gd name="T52" fmla="*/ 172060 w 74"/>
              <a:gd name="T53" fmla="*/ 66014 h 61"/>
              <a:gd name="T54" fmla="*/ 102504 w 74"/>
              <a:gd name="T55" fmla="*/ 135695 h 61"/>
              <a:gd name="T56" fmla="*/ 109826 w 74"/>
              <a:gd name="T57" fmla="*/ 194374 h 61"/>
              <a:gd name="T58" fmla="*/ 120808 w 74"/>
              <a:gd name="T59" fmla="*/ 216378 h 61"/>
              <a:gd name="T60" fmla="*/ 0 w 74"/>
              <a:gd name="T61" fmla="*/ 223713 h 61"/>
              <a:gd name="T62" fmla="*/ 18304 w 74"/>
              <a:gd name="T63" fmla="*/ 201708 h 61"/>
              <a:gd name="T64" fmla="*/ 10983 w 74"/>
              <a:gd name="T65" fmla="*/ 194374 h 61"/>
              <a:gd name="T66" fmla="*/ 18304 w 74"/>
              <a:gd name="T67" fmla="*/ 135695 h 61"/>
              <a:gd name="T68" fmla="*/ 51252 w 74"/>
              <a:gd name="T69" fmla="*/ 216378 h 61"/>
              <a:gd name="T70" fmla="*/ 65895 w 74"/>
              <a:gd name="T71" fmla="*/ 209043 h 61"/>
              <a:gd name="T72" fmla="*/ 21965 w 74"/>
              <a:gd name="T73" fmla="*/ 146697 h 61"/>
              <a:gd name="T74" fmla="*/ 98843 w 74"/>
              <a:gd name="T75" fmla="*/ 190706 h 61"/>
              <a:gd name="T76" fmla="*/ 21965 w 74"/>
              <a:gd name="T77" fmla="*/ 146697 h 61"/>
              <a:gd name="T78" fmla="*/ 51252 w 74"/>
              <a:gd name="T79" fmla="*/ 80683 h 61"/>
              <a:gd name="T80" fmla="*/ 65895 w 74"/>
              <a:gd name="T81" fmla="*/ 73349 h 61"/>
              <a:gd name="T82" fmla="*/ 21965 w 74"/>
              <a:gd name="T83" fmla="*/ 14670 h 61"/>
              <a:gd name="T84" fmla="*/ 98843 w 74"/>
              <a:gd name="T85" fmla="*/ 55011 h 61"/>
              <a:gd name="T86" fmla="*/ 21965 w 74"/>
              <a:gd name="T87" fmla="*/ 14670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4" h="61">
                <a:moveTo>
                  <a:pt x="5" y="0"/>
                </a:moveTo>
                <a:cubicBezTo>
                  <a:pt x="28" y="0"/>
                  <a:pt x="28" y="0"/>
                  <a:pt x="28" y="0"/>
                </a:cubicBezTo>
                <a:cubicBezTo>
                  <a:pt x="29" y="0"/>
                  <a:pt x="30" y="1"/>
                  <a:pt x="30" y="3"/>
                </a:cubicBezTo>
                <a:cubicBezTo>
                  <a:pt x="30" y="16"/>
                  <a:pt x="30" y="16"/>
                  <a:pt x="30" y="16"/>
                </a:cubicBezTo>
                <a:cubicBezTo>
                  <a:pt x="30" y="17"/>
                  <a:pt x="30" y="18"/>
                  <a:pt x="28" y="19"/>
                </a:cubicBezTo>
                <a:cubicBezTo>
                  <a:pt x="33" y="22"/>
                  <a:pt x="33" y="22"/>
                  <a:pt x="33" y="22"/>
                </a:cubicBezTo>
                <a:cubicBezTo>
                  <a:pt x="33" y="24"/>
                  <a:pt x="33" y="24"/>
                  <a:pt x="33" y="24"/>
                </a:cubicBezTo>
                <a:cubicBezTo>
                  <a:pt x="0" y="24"/>
                  <a:pt x="0" y="24"/>
                  <a:pt x="0" y="24"/>
                </a:cubicBezTo>
                <a:cubicBezTo>
                  <a:pt x="0" y="22"/>
                  <a:pt x="0" y="22"/>
                  <a:pt x="0" y="22"/>
                </a:cubicBezTo>
                <a:cubicBezTo>
                  <a:pt x="5" y="19"/>
                  <a:pt x="5" y="19"/>
                  <a:pt x="5" y="19"/>
                </a:cubicBezTo>
                <a:cubicBezTo>
                  <a:pt x="5" y="19"/>
                  <a:pt x="5" y="19"/>
                  <a:pt x="5" y="19"/>
                </a:cubicBezTo>
                <a:cubicBezTo>
                  <a:pt x="4" y="18"/>
                  <a:pt x="3" y="17"/>
                  <a:pt x="3" y="16"/>
                </a:cubicBezTo>
                <a:cubicBezTo>
                  <a:pt x="3" y="3"/>
                  <a:pt x="3" y="3"/>
                  <a:pt x="3" y="3"/>
                </a:cubicBezTo>
                <a:cubicBezTo>
                  <a:pt x="3" y="1"/>
                  <a:pt x="4" y="0"/>
                  <a:pt x="5" y="0"/>
                </a:cubicBezTo>
                <a:close/>
                <a:moveTo>
                  <a:pt x="38" y="38"/>
                </a:moveTo>
                <a:cubicBezTo>
                  <a:pt x="32" y="44"/>
                  <a:pt x="32" y="44"/>
                  <a:pt x="32" y="44"/>
                </a:cubicBezTo>
                <a:cubicBezTo>
                  <a:pt x="32" y="50"/>
                  <a:pt x="32" y="50"/>
                  <a:pt x="32" y="50"/>
                </a:cubicBezTo>
                <a:cubicBezTo>
                  <a:pt x="38" y="43"/>
                  <a:pt x="38" y="43"/>
                  <a:pt x="38" y="43"/>
                </a:cubicBezTo>
                <a:cubicBezTo>
                  <a:pt x="38" y="38"/>
                  <a:pt x="38" y="38"/>
                  <a:pt x="38" y="38"/>
                </a:cubicBezTo>
                <a:close/>
                <a:moveTo>
                  <a:pt x="19" y="26"/>
                </a:moveTo>
                <a:cubicBezTo>
                  <a:pt x="19" y="35"/>
                  <a:pt x="19" y="35"/>
                  <a:pt x="19" y="35"/>
                </a:cubicBezTo>
                <a:cubicBezTo>
                  <a:pt x="15" y="35"/>
                  <a:pt x="15" y="35"/>
                  <a:pt x="15" y="35"/>
                </a:cubicBezTo>
                <a:cubicBezTo>
                  <a:pt x="15" y="26"/>
                  <a:pt x="15" y="26"/>
                  <a:pt x="15" y="26"/>
                </a:cubicBezTo>
                <a:cubicBezTo>
                  <a:pt x="19" y="26"/>
                  <a:pt x="19" y="26"/>
                  <a:pt x="19" y="26"/>
                </a:cubicBezTo>
                <a:close/>
                <a:moveTo>
                  <a:pt x="32" y="8"/>
                </a:moveTo>
                <a:cubicBezTo>
                  <a:pt x="32" y="8"/>
                  <a:pt x="32" y="8"/>
                  <a:pt x="32" y="8"/>
                </a:cubicBezTo>
                <a:cubicBezTo>
                  <a:pt x="32" y="14"/>
                  <a:pt x="32" y="14"/>
                  <a:pt x="32" y="14"/>
                </a:cubicBezTo>
                <a:cubicBezTo>
                  <a:pt x="42" y="24"/>
                  <a:pt x="42" y="24"/>
                  <a:pt x="42" y="24"/>
                </a:cubicBezTo>
                <a:cubicBezTo>
                  <a:pt x="42" y="18"/>
                  <a:pt x="42" y="18"/>
                  <a:pt x="42" y="18"/>
                </a:cubicBezTo>
                <a:cubicBezTo>
                  <a:pt x="32" y="8"/>
                  <a:pt x="32" y="8"/>
                  <a:pt x="32" y="8"/>
                </a:cubicBezTo>
                <a:close/>
                <a:moveTo>
                  <a:pt x="46" y="14"/>
                </a:moveTo>
                <a:cubicBezTo>
                  <a:pt x="69" y="14"/>
                  <a:pt x="69" y="14"/>
                  <a:pt x="69" y="14"/>
                </a:cubicBezTo>
                <a:cubicBezTo>
                  <a:pt x="70" y="14"/>
                  <a:pt x="71" y="15"/>
                  <a:pt x="71" y="16"/>
                </a:cubicBezTo>
                <a:cubicBezTo>
                  <a:pt x="71" y="30"/>
                  <a:pt x="71" y="30"/>
                  <a:pt x="71" y="30"/>
                </a:cubicBezTo>
                <a:cubicBezTo>
                  <a:pt x="71" y="31"/>
                  <a:pt x="70" y="32"/>
                  <a:pt x="69" y="32"/>
                </a:cubicBezTo>
                <a:cubicBezTo>
                  <a:pt x="74" y="36"/>
                  <a:pt x="74" y="36"/>
                  <a:pt x="74" y="36"/>
                </a:cubicBezTo>
                <a:cubicBezTo>
                  <a:pt x="74" y="38"/>
                  <a:pt x="74" y="38"/>
                  <a:pt x="74" y="38"/>
                </a:cubicBezTo>
                <a:cubicBezTo>
                  <a:pt x="41" y="38"/>
                  <a:pt x="41" y="38"/>
                  <a:pt x="41" y="38"/>
                </a:cubicBezTo>
                <a:cubicBezTo>
                  <a:pt x="41" y="36"/>
                  <a:pt x="41" y="36"/>
                  <a:pt x="41" y="36"/>
                </a:cubicBezTo>
                <a:cubicBezTo>
                  <a:pt x="45" y="32"/>
                  <a:pt x="45" y="32"/>
                  <a:pt x="45" y="32"/>
                </a:cubicBezTo>
                <a:cubicBezTo>
                  <a:pt x="45" y="32"/>
                  <a:pt x="45" y="32"/>
                  <a:pt x="45" y="32"/>
                </a:cubicBezTo>
                <a:cubicBezTo>
                  <a:pt x="44" y="32"/>
                  <a:pt x="44" y="31"/>
                  <a:pt x="44" y="30"/>
                </a:cubicBezTo>
                <a:cubicBezTo>
                  <a:pt x="44" y="16"/>
                  <a:pt x="44" y="16"/>
                  <a:pt x="44" y="16"/>
                </a:cubicBezTo>
                <a:cubicBezTo>
                  <a:pt x="44" y="15"/>
                  <a:pt x="45" y="14"/>
                  <a:pt x="46" y="14"/>
                </a:cubicBezTo>
                <a:close/>
                <a:moveTo>
                  <a:pt x="56" y="34"/>
                </a:moveTo>
                <a:cubicBezTo>
                  <a:pt x="55" y="36"/>
                  <a:pt x="55" y="36"/>
                  <a:pt x="55" y="36"/>
                </a:cubicBezTo>
                <a:cubicBezTo>
                  <a:pt x="60" y="36"/>
                  <a:pt x="60" y="36"/>
                  <a:pt x="60" y="36"/>
                </a:cubicBezTo>
                <a:cubicBezTo>
                  <a:pt x="59" y="34"/>
                  <a:pt x="59" y="34"/>
                  <a:pt x="59" y="34"/>
                </a:cubicBezTo>
                <a:cubicBezTo>
                  <a:pt x="56" y="34"/>
                  <a:pt x="56" y="34"/>
                  <a:pt x="56" y="34"/>
                </a:cubicBezTo>
                <a:close/>
                <a:moveTo>
                  <a:pt x="47" y="18"/>
                </a:moveTo>
                <a:cubicBezTo>
                  <a:pt x="47" y="29"/>
                  <a:pt x="47" y="29"/>
                  <a:pt x="47" y="29"/>
                </a:cubicBezTo>
                <a:cubicBezTo>
                  <a:pt x="68" y="29"/>
                  <a:pt x="68" y="29"/>
                  <a:pt x="68" y="29"/>
                </a:cubicBezTo>
                <a:cubicBezTo>
                  <a:pt x="68" y="18"/>
                  <a:pt x="68" y="18"/>
                  <a:pt x="68" y="18"/>
                </a:cubicBezTo>
                <a:cubicBezTo>
                  <a:pt x="47" y="18"/>
                  <a:pt x="47" y="18"/>
                  <a:pt x="47" y="18"/>
                </a:cubicBezTo>
                <a:close/>
                <a:moveTo>
                  <a:pt x="5" y="37"/>
                </a:moveTo>
                <a:cubicBezTo>
                  <a:pt x="28" y="37"/>
                  <a:pt x="28" y="37"/>
                  <a:pt x="28" y="37"/>
                </a:cubicBezTo>
                <a:cubicBezTo>
                  <a:pt x="29" y="37"/>
                  <a:pt x="30" y="38"/>
                  <a:pt x="30" y="39"/>
                </a:cubicBezTo>
                <a:cubicBezTo>
                  <a:pt x="30" y="53"/>
                  <a:pt x="30" y="53"/>
                  <a:pt x="30" y="53"/>
                </a:cubicBezTo>
                <a:cubicBezTo>
                  <a:pt x="30" y="54"/>
                  <a:pt x="30" y="55"/>
                  <a:pt x="28" y="55"/>
                </a:cubicBezTo>
                <a:cubicBezTo>
                  <a:pt x="33" y="59"/>
                  <a:pt x="33" y="59"/>
                  <a:pt x="33" y="59"/>
                </a:cubicBezTo>
                <a:cubicBezTo>
                  <a:pt x="33" y="61"/>
                  <a:pt x="33" y="61"/>
                  <a:pt x="33" y="61"/>
                </a:cubicBezTo>
                <a:cubicBezTo>
                  <a:pt x="0" y="61"/>
                  <a:pt x="0" y="61"/>
                  <a:pt x="0" y="61"/>
                </a:cubicBezTo>
                <a:cubicBezTo>
                  <a:pt x="0" y="59"/>
                  <a:pt x="0" y="59"/>
                  <a:pt x="0" y="59"/>
                </a:cubicBezTo>
                <a:cubicBezTo>
                  <a:pt x="5" y="55"/>
                  <a:pt x="5" y="55"/>
                  <a:pt x="5" y="55"/>
                </a:cubicBezTo>
                <a:cubicBezTo>
                  <a:pt x="5" y="55"/>
                  <a:pt x="5" y="55"/>
                  <a:pt x="5" y="55"/>
                </a:cubicBezTo>
                <a:cubicBezTo>
                  <a:pt x="4" y="55"/>
                  <a:pt x="3" y="54"/>
                  <a:pt x="3" y="53"/>
                </a:cubicBezTo>
                <a:cubicBezTo>
                  <a:pt x="3" y="39"/>
                  <a:pt x="3" y="39"/>
                  <a:pt x="3" y="39"/>
                </a:cubicBezTo>
                <a:cubicBezTo>
                  <a:pt x="3" y="38"/>
                  <a:pt x="4" y="37"/>
                  <a:pt x="5" y="37"/>
                </a:cubicBezTo>
                <a:close/>
                <a:moveTo>
                  <a:pt x="15" y="57"/>
                </a:moveTo>
                <a:cubicBezTo>
                  <a:pt x="14" y="59"/>
                  <a:pt x="14" y="59"/>
                  <a:pt x="14" y="59"/>
                </a:cubicBezTo>
                <a:cubicBezTo>
                  <a:pt x="20" y="59"/>
                  <a:pt x="20" y="59"/>
                  <a:pt x="20" y="59"/>
                </a:cubicBezTo>
                <a:cubicBezTo>
                  <a:pt x="18" y="57"/>
                  <a:pt x="18" y="57"/>
                  <a:pt x="18" y="57"/>
                </a:cubicBezTo>
                <a:cubicBezTo>
                  <a:pt x="15" y="57"/>
                  <a:pt x="15" y="57"/>
                  <a:pt x="15" y="57"/>
                </a:cubicBezTo>
                <a:close/>
                <a:moveTo>
                  <a:pt x="6" y="40"/>
                </a:moveTo>
                <a:cubicBezTo>
                  <a:pt x="6" y="52"/>
                  <a:pt x="6" y="52"/>
                  <a:pt x="6" y="52"/>
                </a:cubicBezTo>
                <a:cubicBezTo>
                  <a:pt x="27" y="52"/>
                  <a:pt x="27" y="52"/>
                  <a:pt x="27" y="52"/>
                </a:cubicBezTo>
                <a:cubicBezTo>
                  <a:pt x="27" y="40"/>
                  <a:pt x="27" y="40"/>
                  <a:pt x="27" y="40"/>
                </a:cubicBezTo>
                <a:cubicBezTo>
                  <a:pt x="6" y="40"/>
                  <a:pt x="6" y="40"/>
                  <a:pt x="6" y="40"/>
                </a:cubicBezTo>
                <a:close/>
                <a:moveTo>
                  <a:pt x="15" y="20"/>
                </a:moveTo>
                <a:cubicBezTo>
                  <a:pt x="14" y="22"/>
                  <a:pt x="14" y="22"/>
                  <a:pt x="14" y="22"/>
                </a:cubicBezTo>
                <a:cubicBezTo>
                  <a:pt x="20" y="22"/>
                  <a:pt x="20" y="22"/>
                  <a:pt x="20" y="22"/>
                </a:cubicBezTo>
                <a:cubicBezTo>
                  <a:pt x="18" y="20"/>
                  <a:pt x="18" y="20"/>
                  <a:pt x="18" y="20"/>
                </a:cubicBezTo>
                <a:cubicBezTo>
                  <a:pt x="15" y="20"/>
                  <a:pt x="15" y="20"/>
                  <a:pt x="15" y="20"/>
                </a:cubicBezTo>
                <a:close/>
                <a:moveTo>
                  <a:pt x="6" y="4"/>
                </a:moveTo>
                <a:cubicBezTo>
                  <a:pt x="6" y="15"/>
                  <a:pt x="6" y="15"/>
                  <a:pt x="6" y="15"/>
                </a:cubicBezTo>
                <a:cubicBezTo>
                  <a:pt x="27" y="15"/>
                  <a:pt x="27" y="15"/>
                  <a:pt x="27" y="15"/>
                </a:cubicBezTo>
                <a:cubicBezTo>
                  <a:pt x="27" y="4"/>
                  <a:pt x="27" y="4"/>
                  <a:pt x="27" y="4"/>
                </a:cubicBezTo>
                <a:lnTo>
                  <a:pt x="6" y="4"/>
                </a:lnTo>
                <a:close/>
              </a:path>
            </a:pathLst>
          </a:custGeom>
          <a:ln/>
          <a:extLst/>
        </p:spPr>
        <p:style>
          <a:lnRef idx="1">
            <a:schemeClr val="accent6"/>
          </a:lnRef>
          <a:fillRef idx="3">
            <a:schemeClr val="accent6"/>
          </a:fillRef>
          <a:effectRef idx="2">
            <a:schemeClr val="accent6"/>
          </a:effectRef>
          <a:fontRef idx="minor">
            <a:schemeClr val="lt1"/>
          </a:fontRef>
        </p:style>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54" name="Freeform 91">
            <a:extLst>
              <a:ext uri="{FF2B5EF4-FFF2-40B4-BE49-F238E27FC236}">
                <a16:creationId xmlns:a16="http://schemas.microsoft.com/office/drawing/2014/main" id="{5D93DC58-EEF8-4148-9C7E-B2203FEC40A6}"/>
              </a:ext>
            </a:extLst>
          </p:cNvPr>
          <p:cNvSpPr>
            <a:spLocks noEditPoints="1"/>
          </p:cNvSpPr>
          <p:nvPr/>
        </p:nvSpPr>
        <p:spPr bwMode="auto">
          <a:xfrm>
            <a:off x="5597228" y="1410496"/>
            <a:ext cx="380094" cy="435702"/>
          </a:xfrm>
          <a:custGeom>
            <a:avLst/>
            <a:gdLst>
              <a:gd name="T0" fmla="*/ 220218 w 60"/>
              <a:gd name="T1" fmla="*/ 62346 h 61"/>
              <a:gd name="T2" fmla="*/ 183515 w 60"/>
              <a:gd name="T3" fmla="*/ 117358 h 61"/>
              <a:gd name="T4" fmla="*/ 183515 w 60"/>
              <a:gd name="T5" fmla="*/ 11002 h 61"/>
              <a:gd name="T6" fmla="*/ 106439 w 60"/>
              <a:gd name="T7" fmla="*/ 113690 h 61"/>
              <a:gd name="T8" fmla="*/ 110109 w 60"/>
              <a:gd name="T9" fmla="*/ 99021 h 61"/>
              <a:gd name="T10" fmla="*/ 117450 w 60"/>
              <a:gd name="T11" fmla="*/ 128360 h 61"/>
              <a:gd name="T12" fmla="*/ 121120 w 60"/>
              <a:gd name="T13" fmla="*/ 139362 h 61"/>
              <a:gd name="T14" fmla="*/ 124790 w 60"/>
              <a:gd name="T15" fmla="*/ 154032 h 61"/>
              <a:gd name="T16" fmla="*/ 128461 w 60"/>
              <a:gd name="T17" fmla="*/ 172369 h 61"/>
              <a:gd name="T18" fmla="*/ 132131 w 60"/>
              <a:gd name="T19" fmla="*/ 187039 h 61"/>
              <a:gd name="T20" fmla="*/ 110109 w 60"/>
              <a:gd name="T21" fmla="*/ 205376 h 61"/>
              <a:gd name="T22" fmla="*/ 132131 w 60"/>
              <a:gd name="T23" fmla="*/ 187039 h 61"/>
              <a:gd name="T24" fmla="*/ 80747 w 60"/>
              <a:gd name="T25" fmla="*/ 205376 h 61"/>
              <a:gd name="T26" fmla="*/ 124790 w 60"/>
              <a:gd name="T27" fmla="*/ 183371 h 61"/>
              <a:gd name="T28" fmla="*/ 91758 w 60"/>
              <a:gd name="T29" fmla="*/ 165034 h 61"/>
              <a:gd name="T30" fmla="*/ 117450 w 60"/>
              <a:gd name="T31" fmla="*/ 150364 h 61"/>
              <a:gd name="T32" fmla="*/ 102768 w 60"/>
              <a:gd name="T33" fmla="*/ 128360 h 61"/>
              <a:gd name="T34" fmla="*/ 102768 w 60"/>
              <a:gd name="T35" fmla="*/ 121025 h 61"/>
              <a:gd name="T36" fmla="*/ 121120 w 60"/>
              <a:gd name="T37" fmla="*/ 77016 h 61"/>
              <a:gd name="T38" fmla="*/ 157823 w 60"/>
              <a:gd name="T39" fmla="*/ 212711 h 61"/>
              <a:gd name="T40" fmla="*/ 150482 w 60"/>
              <a:gd name="T41" fmla="*/ 223713 h 61"/>
              <a:gd name="T42" fmla="*/ 69736 w 60"/>
              <a:gd name="T43" fmla="*/ 223713 h 61"/>
              <a:gd name="T44" fmla="*/ 62395 w 60"/>
              <a:gd name="T45" fmla="*/ 212711 h 61"/>
              <a:gd name="T46" fmla="*/ 99098 w 60"/>
              <a:gd name="T47" fmla="*/ 77016 h 61"/>
              <a:gd name="T48" fmla="*/ 110109 w 60"/>
              <a:gd name="T49" fmla="*/ 44009 h 61"/>
              <a:gd name="T50" fmla="*/ 121120 w 60"/>
              <a:gd name="T51" fmla="*/ 77016 h 61"/>
              <a:gd name="T52" fmla="*/ 44044 w 60"/>
              <a:gd name="T53" fmla="*/ 66014 h 61"/>
              <a:gd name="T54" fmla="*/ 77076 w 60"/>
              <a:gd name="T55" fmla="*/ 95353 h 61"/>
              <a:gd name="T56" fmla="*/ 77076 w 60"/>
              <a:gd name="T57" fmla="*/ 33007 h 61"/>
              <a:gd name="T58" fmla="*/ 58725 w 60"/>
              <a:gd name="T59" fmla="*/ 22005 h 61"/>
              <a:gd name="T60" fmla="*/ 0 w 60"/>
              <a:gd name="T61" fmla="*/ 62346 h 61"/>
              <a:gd name="T62" fmla="*/ 36703 w 60"/>
              <a:gd name="T63" fmla="*/ 117358 h 61"/>
              <a:gd name="T64" fmla="*/ 36703 w 60"/>
              <a:gd name="T65" fmla="*/ 11002 h 61"/>
              <a:gd name="T66" fmla="*/ 161493 w 60"/>
              <a:gd name="T67" fmla="*/ 22005 h 61"/>
              <a:gd name="T68" fmla="*/ 143142 w 60"/>
              <a:gd name="T69" fmla="*/ 33007 h 61"/>
              <a:gd name="T70" fmla="*/ 143142 w 60"/>
              <a:gd name="T71" fmla="*/ 95353 h 61"/>
              <a:gd name="T72" fmla="*/ 176174 w 60"/>
              <a:gd name="T73" fmla="*/ 66014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 h="61">
                <a:moveTo>
                  <a:pt x="55" y="0"/>
                </a:moveTo>
                <a:cubicBezTo>
                  <a:pt x="58" y="5"/>
                  <a:pt x="60" y="11"/>
                  <a:pt x="60" y="17"/>
                </a:cubicBezTo>
                <a:cubicBezTo>
                  <a:pt x="60" y="24"/>
                  <a:pt x="58" y="30"/>
                  <a:pt x="55" y="35"/>
                </a:cubicBezTo>
                <a:cubicBezTo>
                  <a:pt x="50" y="32"/>
                  <a:pt x="50" y="32"/>
                  <a:pt x="50" y="32"/>
                </a:cubicBezTo>
                <a:cubicBezTo>
                  <a:pt x="53" y="28"/>
                  <a:pt x="54" y="23"/>
                  <a:pt x="54" y="17"/>
                </a:cubicBezTo>
                <a:cubicBezTo>
                  <a:pt x="54" y="12"/>
                  <a:pt x="53" y="7"/>
                  <a:pt x="50" y="3"/>
                </a:cubicBezTo>
                <a:cubicBezTo>
                  <a:pt x="55" y="0"/>
                  <a:pt x="55" y="0"/>
                  <a:pt x="55" y="0"/>
                </a:cubicBezTo>
                <a:close/>
                <a:moveTo>
                  <a:pt x="29" y="31"/>
                </a:moveTo>
                <a:cubicBezTo>
                  <a:pt x="31" y="31"/>
                  <a:pt x="31" y="31"/>
                  <a:pt x="31" y="31"/>
                </a:cubicBezTo>
                <a:cubicBezTo>
                  <a:pt x="30" y="27"/>
                  <a:pt x="30" y="27"/>
                  <a:pt x="30" y="27"/>
                </a:cubicBezTo>
                <a:cubicBezTo>
                  <a:pt x="29" y="31"/>
                  <a:pt x="29" y="31"/>
                  <a:pt x="29" y="31"/>
                </a:cubicBezTo>
                <a:close/>
                <a:moveTo>
                  <a:pt x="32" y="35"/>
                </a:moveTo>
                <a:cubicBezTo>
                  <a:pt x="27" y="38"/>
                  <a:pt x="27" y="38"/>
                  <a:pt x="27" y="38"/>
                </a:cubicBezTo>
                <a:cubicBezTo>
                  <a:pt x="33" y="38"/>
                  <a:pt x="33" y="38"/>
                  <a:pt x="33" y="38"/>
                </a:cubicBezTo>
                <a:cubicBezTo>
                  <a:pt x="32" y="35"/>
                  <a:pt x="32" y="35"/>
                  <a:pt x="32" y="35"/>
                </a:cubicBezTo>
                <a:close/>
                <a:moveTo>
                  <a:pt x="34" y="42"/>
                </a:moveTo>
                <a:cubicBezTo>
                  <a:pt x="26" y="47"/>
                  <a:pt x="26" y="47"/>
                  <a:pt x="26" y="47"/>
                </a:cubicBezTo>
                <a:cubicBezTo>
                  <a:pt x="35" y="47"/>
                  <a:pt x="35" y="47"/>
                  <a:pt x="35" y="47"/>
                </a:cubicBezTo>
                <a:cubicBezTo>
                  <a:pt x="34" y="42"/>
                  <a:pt x="34" y="42"/>
                  <a:pt x="34" y="42"/>
                </a:cubicBezTo>
                <a:close/>
                <a:moveTo>
                  <a:pt x="36" y="51"/>
                </a:moveTo>
                <a:cubicBezTo>
                  <a:pt x="27" y="56"/>
                  <a:pt x="27" y="56"/>
                  <a:pt x="27" y="56"/>
                </a:cubicBezTo>
                <a:cubicBezTo>
                  <a:pt x="30" y="56"/>
                  <a:pt x="30" y="56"/>
                  <a:pt x="30" y="56"/>
                </a:cubicBezTo>
                <a:cubicBezTo>
                  <a:pt x="38" y="56"/>
                  <a:pt x="38" y="56"/>
                  <a:pt x="38" y="56"/>
                </a:cubicBezTo>
                <a:cubicBezTo>
                  <a:pt x="36" y="51"/>
                  <a:pt x="36" y="51"/>
                  <a:pt x="36" y="51"/>
                </a:cubicBezTo>
                <a:close/>
                <a:moveTo>
                  <a:pt x="22" y="56"/>
                </a:moveTo>
                <a:cubicBezTo>
                  <a:pt x="22" y="56"/>
                  <a:pt x="22" y="56"/>
                  <a:pt x="22" y="56"/>
                </a:cubicBezTo>
                <a:cubicBezTo>
                  <a:pt x="24" y="50"/>
                  <a:pt x="24" y="50"/>
                  <a:pt x="24" y="50"/>
                </a:cubicBezTo>
                <a:cubicBezTo>
                  <a:pt x="34" y="50"/>
                  <a:pt x="34" y="50"/>
                  <a:pt x="34" y="50"/>
                </a:cubicBezTo>
                <a:cubicBezTo>
                  <a:pt x="22" y="56"/>
                  <a:pt x="22" y="56"/>
                  <a:pt x="22" y="56"/>
                </a:cubicBezTo>
                <a:close/>
                <a:moveTo>
                  <a:pt x="25" y="45"/>
                </a:moveTo>
                <a:cubicBezTo>
                  <a:pt x="26" y="41"/>
                  <a:pt x="26" y="41"/>
                  <a:pt x="26" y="41"/>
                </a:cubicBezTo>
                <a:cubicBezTo>
                  <a:pt x="32" y="41"/>
                  <a:pt x="32" y="41"/>
                  <a:pt x="32" y="41"/>
                </a:cubicBezTo>
                <a:cubicBezTo>
                  <a:pt x="25" y="45"/>
                  <a:pt x="25" y="45"/>
                  <a:pt x="25" y="45"/>
                </a:cubicBezTo>
                <a:close/>
                <a:moveTo>
                  <a:pt x="28" y="35"/>
                </a:moveTo>
                <a:cubicBezTo>
                  <a:pt x="30" y="33"/>
                  <a:pt x="30" y="33"/>
                  <a:pt x="30" y="33"/>
                </a:cubicBezTo>
                <a:cubicBezTo>
                  <a:pt x="28" y="33"/>
                  <a:pt x="28" y="33"/>
                  <a:pt x="28" y="33"/>
                </a:cubicBezTo>
                <a:cubicBezTo>
                  <a:pt x="28" y="35"/>
                  <a:pt x="28" y="35"/>
                  <a:pt x="28" y="35"/>
                </a:cubicBezTo>
                <a:close/>
                <a:moveTo>
                  <a:pt x="33" y="21"/>
                </a:moveTo>
                <a:cubicBezTo>
                  <a:pt x="38" y="38"/>
                  <a:pt x="38" y="38"/>
                  <a:pt x="38" y="38"/>
                </a:cubicBezTo>
                <a:cubicBezTo>
                  <a:pt x="43" y="58"/>
                  <a:pt x="43" y="58"/>
                  <a:pt x="43" y="58"/>
                </a:cubicBezTo>
                <a:cubicBezTo>
                  <a:pt x="44" y="61"/>
                  <a:pt x="44" y="61"/>
                  <a:pt x="44" y="61"/>
                </a:cubicBezTo>
                <a:cubicBezTo>
                  <a:pt x="41" y="61"/>
                  <a:pt x="41" y="61"/>
                  <a:pt x="41" y="61"/>
                </a:cubicBezTo>
                <a:cubicBezTo>
                  <a:pt x="30" y="61"/>
                  <a:pt x="30" y="61"/>
                  <a:pt x="30" y="61"/>
                </a:cubicBezTo>
                <a:cubicBezTo>
                  <a:pt x="19" y="61"/>
                  <a:pt x="19" y="61"/>
                  <a:pt x="19" y="61"/>
                </a:cubicBezTo>
                <a:cubicBezTo>
                  <a:pt x="16" y="61"/>
                  <a:pt x="16" y="61"/>
                  <a:pt x="16" y="61"/>
                </a:cubicBezTo>
                <a:cubicBezTo>
                  <a:pt x="17" y="58"/>
                  <a:pt x="17" y="58"/>
                  <a:pt x="17" y="58"/>
                </a:cubicBezTo>
                <a:cubicBezTo>
                  <a:pt x="22" y="38"/>
                  <a:pt x="22" y="38"/>
                  <a:pt x="22" y="38"/>
                </a:cubicBezTo>
                <a:cubicBezTo>
                  <a:pt x="27" y="21"/>
                  <a:pt x="27" y="21"/>
                  <a:pt x="27" y="21"/>
                </a:cubicBezTo>
                <a:cubicBezTo>
                  <a:pt x="25" y="20"/>
                  <a:pt x="25" y="19"/>
                  <a:pt x="25" y="17"/>
                </a:cubicBezTo>
                <a:cubicBezTo>
                  <a:pt x="25" y="14"/>
                  <a:pt x="27" y="12"/>
                  <a:pt x="30" y="12"/>
                </a:cubicBezTo>
                <a:cubicBezTo>
                  <a:pt x="33" y="12"/>
                  <a:pt x="35" y="14"/>
                  <a:pt x="35" y="17"/>
                </a:cubicBezTo>
                <a:cubicBezTo>
                  <a:pt x="35" y="19"/>
                  <a:pt x="34" y="20"/>
                  <a:pt x="33" y="21"/>
                </a:cubicBezTo>
                <a:close/>
                <a:moveTo>
                  <a:pt x="16" y="6"/>
                </a:moveTo>
                <a:cubicBezTo>
                  <a:pt x="13" y="9"/>
                  <a:pt x="11" y="14"/>
                  <a:pt x="12" y="18"/>
                </a:cubicBezTo>
                <a:cubicBezTo>
                  <a:pt x="12" y="22"/>
                  <a:pt x="13" y="26"/>
                  <a:pt x="16" y="29"/>
                </a:cubicBezTo>
                <a:cubicBezTo>
                  <a:pt x="21" y="26"/>
                  <a:pt x="21" y="26"/>
                  <a:pt x="21" y="26"/>
                </a:cubicBezTo>
                <a:cubicBezTo>
                  <a:pt x="18" y="24"/>
                  <a:pt x="17" y="21"/>
                  <a:pt x="17" y="18"/>
                </a:cubicBezTo>
                <a:cubicBezTo>
                  <a:pt x="17" y="15"/>
                  <a:pt x="18" y="11"/>
                  <a:pt x="21" y="9"/>
                </a:cubicBezTo>
                <a:cubicBezTo>
                  <a:pt x="21" y="9"/>
                  <a:pt x="21" y="9"/>
                  <a:pt x="21" y="9"/>
                </a:cubicBezTo>
                <a:cubicBezTo>
                  <a:pt x="16" y="6"/>
                  <a:pt x="16" y="6"/>
                  <a:pt x="16" y="6"/>
                </a:cubicBezTo>
                <a:close/>
                <a:moveTo>
                  <a:pt x="5" y="0"/>
                </a:moveTo>
                <a:cubicBezTo>
                  <a:pt x="1" y="5"/>
                  <a:pt x="0" y="11"/>
                  <a:pt x="0" y="17"/>
                </a:cubicBezTo>
                <a:cubicBezTo>
                  <a:pt x="0" y="24"/>
                  <a:pt x="2" y="30"/>
                  <a:pt x="5" y="35"/>
                </a:cubicBezTo>
                <a:cubicBezTo>
                  <a:pt x="10" y="32"/>
                  <a:pt x="10" y="32"/>
                  <a:pt x="10" y="32"/>
                </a:cubicBezTo>
                <a:cubicBezTo>
                  <a:pt x="7" y="28"/>
                  <a:pt x="5" y="23"/>
                  <a:pt x="5" y="17"/>
                </a:cubicBezTo>
                <a:cubicBezTo>
                  <a:pt x="5" y="12"/>
                  <a:pt x="7" y="7"/>
                  <a:pt x="10" y="3"/>
                </a:cubicBezTo>
                <a:cubicBezTo>
                  <a:pt x="5" y="0"/>
                  <a:pt x="5" y="0"/>
                  <a:pt x="5" y="0"/>
                </a:cubicBezTo>
                <a:close/>
                <a:moveTo>
                  <a:pt x="44" y="6"/>
                </a:moveTo>
                <a:cubicBezTo>
                  <a:pt x="39" y="9"/>
                  <a:pt x="39" y="9"/>
                  <a:pt x="39" y="9"/>
                </a:cubicBezTo>
                <a:cubicBezTo>
                  <a:pt x="39" y="9"/>
                  <a:pt x="39" y="9"/>
                  <a:pt x="39" y="9"/>
                </a:cubicBezTo>
                <a:cubicBezTo>
                  <a:pt x="42" y="11"/>
                  <a:pt x="43" y="15"/>
                  <a:pt x="43" y="18"/>
                </a:cubicBezTo>
                <a:cubicBezTo>
                  <a:pt x="43" y="21"/>
                  <a:pt x="41" y="24"/>
                  <a:pt x="39" y="26"/>
                </a:cubicBezTo>
                <a:cubicBezTo>
                  <a:pt x="44" y="29"/>
                  <a:pt x="44" y="29"/>
                  <a:pt x="44" y="29"/>
                </a:cubicBezTo>
                <a:cubicBezTo>
                  <a:pt x="47" y="26"/>
                  <a:pt x="48" y="22"/>
                  <a:pt x="48" y="18"/>
                </a:cubicBezTo>
                <a:cubicBezTo>
                  <a:pt x="48" y="14"/>
                  <a:pt x="47" y="9"/>
                  <a:pt x="44" y="6"/>
                </a:cubicBezTo>
                <a:close/>
              </a:path>
            </a:pathLst>
          </a:custGeom>
          <a:ln/>
          <a:extLst/>
        </p:spPr>
        <p:style>
          <a:lnRef idx="1">
            <a:schemeClr val="accent2"/>
          </a:lnRef>
          <a:fillRef idx="3">
            <a:schemeClr val="accent2"/>
          </a:fillRef>
          <a:effectRef idx="2">
            <a:schemeClr val="accent2"/>
          </a:effectRef>
          <a:fontRef idx="minor">
            <a:schemeClr val="lt1"/>
          </a:fontRef>
        </p:style>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55" name="Freeform 54">
            <a:extLst>
              <a:ext uri="{FF2B5EF4-FFF2-40B4-BE49-F238E27FC236}">
                <a16:creationId xmlns:a16="http://schemas.microsoft.com/office/drawing/2014/main" id="{7AA5C8B4-4DD1-4E99-920B-090E249F7639}"/>
              </a:ext>
            </a:extLst>
          </p:cNvPr>
          <p:cNvSpPr>
            <a:spLocks noEditPoints="1"/>
          </p:cNvSpPr>
          <p:nvPr/>
        </p:nvSpPr>
        <p:spPr bwMode="auto">
          <a:xfrm>
            <a:off x="5845757" y="2339966"/>
            <a:ext cx="293954" cy="435702"/>
          </a:xfrm>
          <a:custGeom>
            <a:avLst/>
            <a:gdLst>
              <a:gd name="T0" fmla="*/ 33133 w 47"/>
              <a:gd name="T1" fmla="*/ 0 h 75"/>
              <a:gd name="T2" fmla="*/ 139896 w 47"/>
              <a:gd name="T3" fmla="*/ 0 h 75"/>
              <a:gd name="T4" fmla="*/ 165666 w 47"/>
              <a:gd name="T5" fmla="*/ 25611 h 75"/>
              <a:gd name="T6" fmla="*/ 165666 w 47"/>
              <a:gd name="T7" fmla="*/ 237812 h 75"/>
              <a:gd name="T8" fmla="*/ 139896 w 47"/>
              <a:gd name="T9" fmla="*/ 263423 h 75"/>
              <a:gd name="T10" fmla="*/ 33133 w 47"/>
              <a:gd name="T11" fmla="*/ 263423 h 75"/>
              <a:gd name="T12" fmla="*/ 7363 w 47"/>
              <a:gd name="T13" fmla="*/ 237812 h 75"/>
              <a:gd name="T14" fmla="*/ 7363 w 47"/>
              <a:gd name="T15" fmla="*/ 25611 h 75"/>
              <a:gd name="T16" fmla="*/ 33133 w 47"/>
              <a:gd name="T17" fmla="*/ 0 h 75"/>
              <a:gd name="T18" fmla="*/ 36815 w 47"/>
              <a:gd name="T19" fmla="*/ 7317 h 75"/>
              <a:gd name="T20" fmla="*/ 36815 w 47"/>
              <a:gd name="T21" fmla="*/ 21952 h 75"/>
              <a:gd name="T22" fmla="*/ 29452 w 47"/>
              <a:gd name="T23" fmla="*/ 29269 h 75"/>
              <a:gd name="T24" fmla="*/ 18407 w 47"/>
              <a:gd name="T25" fmla="*/ 43904 h 75"/>
              <a:gd name="T26" fmla="*/ 14726 w 47"/>
              <a:gd name="T27" fmla="*/ 131712 h 75"/>
              <a:gd name="T28" fmla="*/ 18407 w 47"/>
              <a:gd name="T29" fmla="*/ 215861 h 75"/>
              <a:gd name="T30" fmla="*/ 29452 w 47"/>
              <a:gd name="T31" fmla="*/ 230495 h 75"/>
              <a:gd name="T32" fmla="*/ 44178 w 47"/>
              <a:gd name="T33" fmla="*/ 237812 h 75"/>
              <a:gd name="T34" fmla="*/ 84674 w 47"/>
              <a:gd name="T35" fmla="*/ 245130 h 75"/>
              <a:gd name="T36" fmla="*/ 128851 w 47"/>
              <a:gd name="T37" fmla="*/ 237812 h 75"/>
              <a:gd name="T38" fmla="*/ 143577 w 47"/>
              <a:gd name="T39" fmla="*/ 230495 h 75"/>
              <a:gd name="T40" fmla="*/ 150940 w 47"/>
              <a:gd name="T41" fmla="*/ 215861 h 75"/>
              <a:gd name="T42" fmla="*/ 154622 w 47"/>
              <a:gd name="T43" fmla="*/ 131712 h 75"/>
              <a:gd name="T44" fmla="*/ 150940 w 47"/>
              <a:gd name="T45" fmla="*/ 43904 h 75"/>
              <a:gd name="T46" fmla="*/ 143577 w 47"/>
              <a:gd name="T47" fmla="*/ 29269 h 75"/>
              <a:gd name="T48" fmla="*/ 136214 w 47"/>
              <a:gd name="T49" fmla="*/ 21952 h 75"/>
              <a:gd name="T50" fmla="*/ 136214 w 47"/>
              <a:gd name="T51" fmla="*/ 7317 h 75"/>
              <a:gd name="T52" fmla="*/ 36815 w 47"/>
              <a:gd name="T53" fmla="*/ 7317 h 75"/>
              <a:gd name="T54" fmla="*/ 136214 w 47"/>
              <a:gd name="T55" fmla="*/ 32928 h 75"/>
              <a:gd name="T56" fmla="*/ 136214 w 47"/>
              <a:gd name="T57" fmla="*/ 95125 h 75"/>
              <a:gd name="T58" fmla="*/ 99400 w 47"/>
              <a:gd name="T59" fmla="*/ 128053 h 75"/>
              <a:gd name="T60" fmla="*/ 73629 w 47"/>
              <a:gd name="T61" fmla="*/ 128053 h 75"/>
              <a:gd name="T62" fmla="*/ 36815 w 47"/>
              <a:gd name="T63" fmla="*/ 95125 h 75"/>
              <a:gd name="T64" fmla="*/ 36815 w 47"/>
              <a:gd name="T65" fmla="*/ 32928 h 75"/>
              <a:gd name="T66" fmla="*/ 36815 w 47"/>
              <a:gd name="T67" fmla="*/ 36587 h 75"/>
              <a:gd name="T68" fmla="*/ 29452 w 47"/>
              <a:gd name="T69" fmla="*/ 47562 h 75"/>
              <a:gd name="T70" fmla="*/ 25770 w 47"/>
              <a:gd name="T71" fmla="*/ 131712 h 75"/>
              <a:gd name="T72" fmla="*/ 29452 w 47"/>
              <a:gd name="T73" fmla="*/ 212202 h 75"/>
              <a:gd name="T74" fmla="*/ 36815 w 47"/>
              <a:gd name="T75" fmla="*/ 223178 h 75"/>
              <a:gd name="T76" fmla="*/ 47859 w 47"/>
              <a:gd name="T77" fmla="*/ 230495 h 75"/>
              <a:gd name="T78" fmla="*/ 84674 w 47"/>
              <a:gd name="T79" fmla="*/ 234154 h 75"/>
              <a:gd name="T80" fmla="*/ 125170 w 47"/>
              <a:gd name="T81" fmla="*/ 230495 h 75"/>
              <a:gd name="T82" fmla="*/ 136214 w 47"/>
              <a:gd name="T83" fmla="*/ 223178 h 75"/>
              <a:gd name="T84" fmla="*/ 139896 w 47"/>
              <a:gd name="T85" fmla="*/ 212202 h 75"/>
              <a:gd name="T86" fmla="*/ 143577 w 47"/>
              <a:gd name="T87" fmla="*/ 131712 h 75"/>
              <a:gd name="T88" fmla="*/ 139896 w 47"/>
              <a:gd name="T89" fmla="*/ 47562 h 75"/>
              <a:gd name="T90" fmla="*/ 136214 w 47"/>
              <a:gd name="T91" fmla="*/ 36587 h 75"/>
              <a:gd name="T92" fmla="*/ 136214 w 47"/>
              <a:gd name="T93" fmla="*/ 32928 h 75"/>
              <a:gd name="T94" fmla="*/ 47859 w 47"/>
              <a:gd name="T95" fmla="*/ 43904 h 75"/>
              <a:gd name="T96" fmla="*/ 47859 w 47"/>
              <a:gd name="T97" fmla="*/ 95125 h 75"/>
              <a:gd name="T98" fmla="*/ 125170 w 47"/>
              <a:gd name="T99" fmla="*/ 95125 h 75"/>
              <a:gd name="T100" fmla="*/ 125170 w 47"/>
              <a:gd name="T101" fmla="*/ 43904 h 75"/>
              <a:gd name="T102" fmla="*/ 47859 w 47"/>
              <a:gd name="T103" fmla="*/ 43904 h 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7" h="75">
                <a:moveTo>
                  <a:pt x="9" y="0"/>
                </a:moveTo>
                <a:cubicBezTo>
                  <a:pt x="18" y="0"/>
                  <a:pt x="28" y="0"/>
                  <a:pt x="38" y="0"/>
                </a:cubicBezTo>
                <a:cubicBezTo>
                  <a:pt x="42" y="0"/>
                  <a:pt x="44" y="3"/>
                  <a:pt x="45" y="7"/>
                </a:cubicBezTo>
                <a:cubicBezTo>
                  <a:pt x="47" y="27"/>
                  <a:pt x="46" y="46"/>
                  <a:pt x="45" y="65"/>
                </a:cubicBezTo>
                <a:cubicBezTo>
                  <a:pt x="44" y="69"/>
                  <a:pt x="41" y="71"/>
                  <a:pt x="38" y="72"/>
                </a:cubicBezTo>
                <a:cubicBezTo>
                  <a:pt x="28" y="74"/>
                  <a:pt x="19" y="75"/>
                  <a:pt x="9" y="72"/>
                </a:cubicBezTo>
                <a:cubicBezTo>
                  <a:pt x="5" y="71"/>
                  <a:pt x="2" y="69"/>
                  <a:pt x="2" y="65"/>
                </a:cubicBezTo>
                <a:cubicBezTo>
                  <a:pt x="0" y="46"/>
                  <a:pt x="0" y="27"/>
                  <a:pt x="2" y="7"/>
                </a:cubicBezTo>
                <a:cubicBezTo>
                  <a:pt x="2" y="3"/>
                  <a:pt x="5" y="0"/>
                  <a:pt x="9" y="0"/>
                </a:cubicBezTo>
                <a:close/>
                <a:moveTo>
                  <a:pt x="10" y="2"/>
                </a:moveTo>
                <a:cubicBezTo>
                  <a:pt x="10" y="6"/>
                  <a:pt x="10" y="6"/>
                  <a:pt x="10" y="6"/>
                </a:cubicBezTo>
                <a:cubicBezTo>
                  <a:pt x="9" y="6"/>
                  <a:pt x="8" y="7"/>
                  <a:pt x="8" y="8"/>
                </a:cubicBezTo>
                <a:cubicBezTo>
                  <a:pt x="6" y="9"/>
                  <a:pt x="6" y="11"/>
                  <a:pt x="5" y="12"/>
                </a:cubicBezTo>
                <a:cubicBezTo>
                  <a:pt x="5" y="20"/>
                  <a:pt x="4" y="28"/>
                  <a:pt x="4" y="36"/>
                </a:cubicBezTo>
                <a:cubicBezTo>
                  <a:pt x="4" y="43"/>
                  <a:pt x="5" y="51"/>
                  <a:pt x="5" y="59"/>
                </a:cubicBezTo>
                <a:cubicBezTo>
                  <a:pt x="6" y="60"/>
                  <a:pt x="6" y="62"/>
                  <a:pt x="8" y="63"/>
                </a:cubicBezTo>
                <a:cubicBezTo>
                  <a:pt x="9" y="64"/>
                  <a:pt x="10" y="65"/>
                  <a:pt x="12" y="65"/>
                </a:cubicBezTo>
                <a:cubicBezTo>
                  <a:pt x="16" y="67"/>
                  <a:pt x="20" y="67"/>
                  <a:pt x="23" y="67"/>
                </a:cubicBezTo>
                <a:cubicBezTo>
                  <a:pt x="27" y="67"/>
                  <a:pt x="31" y="66"/>
                  <a:pt x="35" y="65"/>
                </a:cubicBezTo>
                <a:cubicBezTo>
                  <a:pt x="36" y="65"/>
                  <a:pt x="38" y="64"/>
                  <a:pt x="39" y="63"/>
                </a:cubicBezTo>
                <a:cubicBezTo>
                  <a:pt x="40" y="62"/>
                  <a:pt x="41" y="60"/>
                  <a:pt x="41" y="59"/>
                </a:cubicBezTo>
                <a:cubicBezTo>
                  <a:pt x="42" y="51"/>
                  <a:pt x="42" y="44"/>
                  <a:pt x="42" y="36"/>
                </a:cubicBezTo>
                <a:cubicBezTo>
                  <a:pt x="42" y="28"/>
                  <a:pt x="42" y="20"/>
                  <a:pt x="41" y="12"/>
                </a:cubicBezTo>
                <a:cubicBezTo>
                  <a:pt x="41" y="11"/>
                  <a:pt x="40" y="9"/>
                  <a:pt x="39" y="8"/>
                </a:cubicBezTo>
                <a:cubicBezTo>
                  <a:pt x="38" y="7"/>
                  <a:pt x="37" y="6"/>
                  <a:pt x="37" y="6"/>
                </a:cubicBezTo>
                <a:cubicBezTo>
                  <a:pt x="37" y="2"/>
                  <a:pt x="37" y="2"/>
                  <a:pt x="37" y="2"/>
                </a:cubicBezTo>
                <a:cubicBezTo>
                  <a:pt x="10" y="2"/>
                  <a:pt x="10" y="2"/>
                  <a:pt x="10" y="2"/>
                </a:cubicBezTo>
                <a:close/>
                <a:moveTo>
                  <a:pt x="37" y="9"/>
                </a:moveTo>
                <a:cubicBezTo>
                  <a:pt x="37" y="26"/>
                  <a:pt x="37" y="26"/>
                  <a:pt x="37" y="26"/>
                </a:cubicBezTo>
                <a:cubicBezTo>
                  <a:pt x="37" y="31"/>
                  <a:pt x="33" y="35"/>
                  <a:pt x="27" y="35"/>
                </a:cubicBezTo>
                <a:cubicBezTo>
                  <a:pt x="20" y="35"/>
                  <a:pt x="20" y="35"/>
                  <a:pt x="20" y="35"/>
                </a:cubicBezTo>
                <a:cubicBezTo>
                  <a:pt x="15" y="35"/>
                  <a:pt x="10" y="31"/>
                  <a:pt x="10" y="26"/>
                </a:cubicBezTo>
                <a:cubicBezTo>
                  <a:pt x="10" y="9"/>
                  <a:pt x="10" y="9"/>
                  <a:pt x="10" y="9"/>
                </a:cubicBezTo>
                <a:cubicBezTo>
                  <a:pt x="10" y="9"/>
                  <a:pt x="10" y="9"/>
                  <a:pt x="10" y="10"/>
                </a:cubicBezTo>
                <a:cubicBezTo>
                  <a:pt x="9" y="10"/>
                  <a:pt x="8" y="11"/>
                  <a:pt x="8" y="13"/>
                </a:cubicBezTo>
                <a:cubicBezTo>
                  <a:pt x="7" y="21"/>
                  <a:pt x="7" y="28"/>
                  <a:pt x="7" y="36"/>
                </a:cubicBezTo>
                <a:cubicBezTo>
                  <a:pt x="7" y="43"/>
                  <a:pt x="8" y="51"/>
                  <a:pt x="8" y="58"/>
                </a:cubicBezTo>
                <a:cubicBezTo>
                  <a:pt x="8" y="59"/>
                  <a:pt x="9" y="60"/>
                  <a:pt x="10" y="61"/>
                </a:cubicBezTo>
                <a:cubicBezTo>
                  <a:pt x="10" y="62"/>
                  <a:pt x="11" y="62"/>
                  <a:pt x="13" y="63"/>
                </a:cubicBezTo>
                <a:cubicBezTo>
                  <a:pt x="16" y="64"/>
                  <a:pt x="20" y="64"/>
                  <a:pt x="23" y="64"/>
                </a:cubicBezTo>
                <a:cubicBezTo>
                  <a:pt x="27" y="64"/>
                  <a:pt x="30" y="64"/>
                  <a:pt x="34" y="63"/>
                </a:cubicBezTo>
                <a:cubicBezTo>
                  <a:pt x="35" y="62"/>
                  <a:pt x="36" y="62"/>
                  <a:pt x="37" y="61"/>
                </a:cubicBezTo>
                <a:cubicBezTo>
                  <a:pt x="38" y="60"/>
                  <a:pt x="38" y="59"/>
                  <a:pt x="38" y="58"/>
                </a:cubicBezTo>
                <a:cubicBezTo>
                  <a:pt x="39" y="51"/>
                  <a:pt x="39" y="43"/>
                  <a:pt x="39" y="36"/>
                </a:cubicBezTo>
                <a:cubicBezTo>
                  <a:pt x="39" y="28"/>
                  <a:pt x="39" y="21"/>
                  <a:pt x="38" y="13"/>
                </a:cubicBezTo>
                <a:cubicBezTo>
                  <a:pt x="38" y="11"/>
                  <a:pt x="38" y="10"/>
                  <a:pt x="37" y="10"/>
                </a:cubicBezTo>
                <a:cubicBezTo>
                  <a:pt x="37" y="9"/>
                  <a:pt x="37" y="9"/>
                  <a:pt x="37" y="9"/>
                </a:cubicBezTo>
                <a:close/>
                <a:moveTo>
                  <a:pt x="13" y="12"/>
                </a:moveTo>
                <a:cubicBezTo>
                  <a:pt x="13" y="26"/>
                  <a:pt x="13" y="26"/>
                  <a:pt x="13" y="26"/>
                </a:cubicBezTo>
                <a:cubicBezTo>
                  <a:pt x="34" y="26"/>
                  <a:pt x="34" y="26"/>
                  <a:pt x="34" y="26"/>
                </a:cubicBezTo>
                <a:cubicBezTo>
                  <a:pt x="34" y="12"/>
                  <a:pt x="34" y="12"/>
                  <a:pt x="34" y="12"/>
                </a:cubicBezTo>
                <a:lnTo>
                  <a:pt x="13" y="12"/>
                </a:lnTo>
                <a:close/>
              </a:path>
            </a:pathLst>
          </a:custGeom>
          <a:ln/>
          <a:extLst/>
        </p:spPr>
        <p:style>
          <a:lnRef idx="1">
            <a:schemeClr val="accent3"/>
          </a:lnRef>
          <a:fillRef idx="3">
            <a:schemeClr val="accent3"/>
          </a:fillRef>
          <a:effectRef idx="2">
            <a:schemeClr val="accent3"/>
          </a:effectRef>
          <a:fontRef idx="minor">
            <a:schemeClr val="lt1"/>
          </a:fontRef>
        </p:style>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56" name="Freeform 204">
            <a:extLst>
              <a:ext uri="{FF2B5EF4-FFF2-40B4-BE49-F238E27FC236}">
                <a16:creationId xmlns:a16="http://schemas.microsoft.com/office/drawing/2014/main" id="{2B08F6DF-85DB-4048-850D-80231B6E3AD9}"/>
              </a:ext>
            </a:extLst>
          </p:cNvPr>
          <p:cNvSpPr>
            <a:spLocks noEditPoints="1"/>
          </p:cNvSpPr>
          <p:nvPr/>
        </p:nvSpPr>
        <p:spPr bwMode="auto">
          <a:xfrm>
            <a:off x="5608903" y="3816152"/>
            <a:ext cx="393682" cy="378808"/>
          </a:xfrm>
          <a:custGeom>
            <a:avLst/>
            <a:gdLst>
              <a:gd name="T0" fmla="*/ 62919 w 139"/>
              <a:gd name="T1" fmla="*/ 36703 h 103"/>
              <a:gd name="T2" fmla="*/ 55928 w 139"/>
              <a:gd name="T3" fmla="*/ 43694 h 103"/>
              <a:gd name="T4" fmla="*/ 55928 w 139"/>
              <a:gd name="T5" fmla="*/ 150308 h 103"/>
              <a:gd name="T6" fmla="*/ 235948 w 139"/>
              <a:gd name="T7" fmla="*/ 150308 h 103"/>
              <a:gd name="T8" fmla="*/ 242939 w 139"/>
              <a:gd name="T9" fmla="*/ 143317 h 103"/>
              <a:gd name="T10" fmla="*/ 242939 w 139"/>
              <a:gd name="T11" fmla="*/ 36703 h 103"/>
              <a:gd name="T12" fmla="*/ 235948 w 139"/>
              <a:gd name="T13" fmla="*/ 36703 h 103"/>
              <a:gd name="T14" fmla="*/ 96127 w 139"/>
              <a:gd name="T15" fmla="*/ 87388 h 103"/>
              <a:gd name="T16" fmla="*/ 99622 w 139"/>
              <a:gd name="T17" fmla="*/ 90884 h 103"/>
              <a:gd name="T18" fmla="*/ 106614 w 139"/>
              <a:gd name="T19" fmla="*/ 73406 h 103"/>
              <a:gd name="T20" fmla="*/ 117100 w 139"/>
              <a:gd name="T21" fmla="*/ 83893 h 103"/>
              <a:gd name="T22" fmla="*/ 125839 w 139"/>
              <a:gd name="T23" fmla="*/ 76902 h 103"/>
              <a:gd name="T24" fmla="*/ 139821 w 139"/>
              <a:gd name="T25" fmla="*/ 103118 h 103"/>
              <a:gd name="T26" fmla="*/ 143317 w 139"/>
              <a:gd name="T27" fmla="*/ 76902 h 103"/>
              <a:gd name="T28" fmla="*/ 153803 w 139"/>
              <a:gd name="T29" fmla="*/ 90884 h 103"/>
              <a:gd name="T30" fmla="*/ 173028 w 139"/>
              <a:gd name="T31" fmla="*/ 76902 h 103"/>
              <a:gd name="T32" fmla="*/ 180020 w 139"/>
              <a:gd name="T33" fmla="*/ 87388 h 103"/>
              <a:gd name="T34" fmla="*/ 183515 w 139"/>
              <a:gd name="T35" fmla="*/ 83893 h 103"/>
              <a:gd name="T36" fmla="*/ 209732 w 139"/>
              <a:gd name="T37" fmla="*/ 94379 h 103"/>
              <a:gd name="T38" fmla="*/ 183515 w 139"/>
              <a:gd name="T39" fmla="*/ 110109 h 103"/>
              <a:gd name="T40" fmla="*/ 166037 w 139"/>
              <a:gd name="T41" fmla="*/ 87388 h 103"/>
              <a:gd name="T42" fmla="*/ 153803 w 139"/>
              <a:gd name="T43" fmla="*/ 106614 h 103"/>
              <a:gd name="T44" fmla="*/ 146812 w 139"/>
              <a:gd name="T45" fmla="*/ 94379 h 103"/>
              <a:gd name="T46" fmla="*/ 136325 w 139"/>
              <a:gd name="T47" fmla="*/ 117100 h 103"/>
              <a:gd name="T48" fmla="*/ 117100 w 139"/>
              <a:gd name="T49" fmla="*/ 94379 h 103"/>
              <a:gd name="T50" fmla="*/ 110109 w 139"/>
              <a:gd name="T51" fmla="*/ 90884 h 103"/>
              <a:gd name="T52" fmla="*/ 106614 w 139"/>
              <a:gd name="T53" fmla="*/ 106614 h 103"/>
              <a:gd name="T54" fmla="*/ 96127 w 139"/>
              <a:gd name="T55" fmla="*/ 94379 h 103"/>
              <a:gd name="T56" fmla="*/ 83893 w 139"/>
              <a:gd name="T57" fmla="*/ 87388 h 103"/>
              <a:gd name="T58" fmla="*/ 80397 w 139"/>
              <a:gd name="T59" fmla="*/ 180020 h 103"/>
              <a:gd name="T60" fmla="*/ 0 w 139"/>
              <a:gd name="T61" fmla="*/ 0 h 103"/>
              <a:gd name="T62" fmla="*/ 80397 w 139"/>
              <a:gd name="T63" fmla="*/ 26217 h 103"/>
              <a:gd name="T64" fmla="*/ 40199 w 139"/>
              <a:gd name="T65" fmla="*/ 26217 h 103"/>
              <a:gd name="T66" fmla="*/ 6991 w 139"/>
              <a:gd name="T67" fmla="*/ 26217 h 103"/>
              <a:gd name="T68" fmla="*/ 6991 w 139"/>
              <a:gd name="T69" fmla="*/ 50685 h 103"/>
              <a:gd name="T70" fmla="*/ 12234 w 139"/>
              <a:gd name="T71" fmla="*/ 54181 h 103"/>
              <a:gd name="T72" fmla="*/ 40199 w 139"/>
              <a:gd name="T73" fmla="*/ 62920 h 103"/>
              <a:gd name="T74" fmla="*/ 6991 w 139"/>
              <a:gd name="T75" fmla="*/ 62920 h 103"/>
              <a:gd name="T76" fmla="*/ 6991 w 139"/>
              <a:gd name="T77" fmla="*/ 87388 h 103"/>
              <a:gd name="T78" fmla="*/ 12234 w 139"/>
              <a:gd name="T79" fmla="*/ 90884 h 103"/>
              <a:gd name="T80" fmla="*/ 40199 w 139"/>
              <a:gd name="T81" fmla="*/ 160795 h 103"/>
              <a:gd name="T82" fmla="*/ 80397 w 139"/>
              <a:gd name="T83" fmla="*/ 180020 h 103"/>
              <a:gd name="T84" fmla="*/ 22721 w 139"/>
              <a:gd name="T85" fmla="*/ 103118 h 103"/>
              <a:gd name="T86" fmla="*/ 6991 w 139"/>
              <a:gd name="T87" fmla="*/ 110109 h 103"/>
              <a:gd name="T88" fmla="*/ 22721 w 139"/>
              <a:gd name="T89" fmla="*/ 103118 h 103"/>
              <a:gd name="T90" fmla="*/ 22721 w 139"/>
              <a:gd name="T91" fmla="*/ 113605 h 103"/>
              <a:gd name="T92" fmla="*/ 6991 w 139"/>
              <a:gd name="T93" fmla="*/ 124091 h 103"/>
              <a:gd name="T94" fmla="*/ 22721 w 139"/>
              <a:gd name="T95" fmla="*/ 113605 h 103"/>
              <a:gd name="T96" fmla="*/ 40199 w 139"/>
              <a:gd name="T97" fmla="*/ 33208 h 103"/>
              <a:gd name="T98" fmla="*/ 15730 w 139"/>
              <a:gd name="T99" fmla="*/ 47190 h 103"/>
              <a:gd name="T100" fmla="*/ 40199 w 139"/>
              <a:gd name="T101" fmla="*/ 33208 h 103"/>
              <a:gd name="T102" fmla="*/ 40199 w 139"/>
              <a:gd name="T103" fmla="*/ 69911 h 103"/>
              <a:gd name="T104" fmla="*/ 15730 w 139"/>
              <a:gd name="T105" fmla="*/ 83893 h 103"/>
              <a:gd name="T106" fmla="*/ 40199 w 139"/>
              <a:gd name="T107" fmla="*/ 69911 h 103"/>
              <a:gd name="T108" fmla="*/ 190506 w 139"/>
              <a:gd name="T109" fmla="*/ 167786 h 103"/>
              <a:gd name="T110" fmla="*/ 180020 w 139"/>
              <a:gd name="T111" fmla="*/ 153803 h 103"/>
              <a:gd name="T112" fmla="*/ 117100 w 139"/>
              <a:gd name="T113" fmla="*/ 167786 h 103"/>
              <a:gd name="T114" fmla="*/ 106614 w 139"/>
              <a:gd name="T115" fmla="*/ 180020 h 103"/>
              <a:gd name="T116" fmla="*/ 190506 w 139"/>
              <a:gd name="T117" fmla="*/ 167786 h 103"/>
              <a:gd name="T118" fmla="*/ 73406 w 139"/>
              <a:gd name="T119" fmla="*/ 54181 h 103"/>
              <a:gd name="T120" fmla="*/ 220218 w 139"/>
              <a:gd name="T121" fmla="*/ 131083 h 103"/>
              <a:gd name="T122" fmla="*/ 73406 w 139"/>
              <a:gd name="T123" fmla="*/ 54181 h 1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9" h="103">
                <a:moveTo>
                  <a:pt x="135" y="21"/>
                </a:moveTo>
                <a:lnTo>
                  <a:pt x="36" y="21"/>
                </a:lnTo>
                <a:lnTo>
                  <a:pt x="32" y="21"/>
                </a:lnTo>
                <a:lnTo>
                  <a:pt x="32" y="25"/>
                </a:lnTo>
                <a:lnTo>
                  <a:pt x="32" y="82"/>
                </a:lnTo>
                <a:lnTo>
                  <a:pt x="32" y="86"/>
                </a:lnTo>
                <a:lnTo>
                  <a:pt x="36" y="86"/>
                </a:lnTo>
                <a:lnTo>
                  <a:pt x="135" y="86"/>
                </a:lnTo>
                <a:lnTo>
                  <a:pt x="139" y="86"/>
                </a:lnTo>
                <a:lnTo>
                  <a:pt x="139" y="82"/>
                </a:lnTo>
                <a:lnTo>
                  <a:pt x="139" y="25"/>
                </a:lnTo>
                <a:lnTo>
                  <a:pt x="139" y="21"/>
                </a:lnTo>
                <a:lnTo>
                  <a:pt x="135" y="21"/>
                </a:lnTo>
                <a:close/>
                <a:moveTo>
                  <a:pt x="48" y="50"/>
                </a:moveTo>
                <a:lnTo>
                  <a:pt x="55" y="50"/>
                </a:lnTo>
                <a:lnTo>
                  <a:pt x="57" y="50"/>
                </a:lnTo>
                <a:lnTo>
                  <a:pt x="57" y="52"/>
                </a:lnTo>
                <a:lnTo>
                  <a:pt x="59" y="54"/>
                </a:lnTo>
                <a:lnTo>
                  <a:pt x="61" y="42"/>
                </a:lnTo>
                <a:lnTo>
                  <a:pt x="65" y="42"/>
                </a:lnTo>
                <a:lnTo>
                  <a:pt x="67" y="48"/>
                </a:lnTo>
                <a:lnTo>
                  <a:pt x="69" y="46"/>
                </a:lnTo>
                <a:lnTo>
                  <a:pt x="72" y="44"/>
                </a:lnTo>
                <a:lnTo>
                  <a:pt x="74" y="46"/>
                </a:lnTo>
                <a:lnTo>
                  <a:pt x="80" y="59"/>
                </a:lnTo>
                <a:lnTo>
                  <a:pt x="82" y="48"/>
                </a:lnTo>
                <a:lnTo>
                  <a:pt x="82" y="44"/>
                </a:lnTo>
                <a:lnTo>
                  <a:pt x="86" y="48"/>
                </a:lnTo>
                <a:lnTo>
                  <a:pt x="88" y="52"/>
                </a:lnTo>
                <a:lnTo>
                  <a:pt x="95" y="44"/>
                </a:lnTo>
                <a:lnTo>
                  <a:pt x="99" y="44"/>
                </a:lnTo>
                <a:lnTo>
                  <a:pt x="103" y="54"/>
                </a:lnTo>
                <a:lnTo>
                  <a:pt x="103" y="50"/>
                </a:lnTo>
                <a:lnTo>
                  <a:pt x="103" y="48"/>
                </a:lnTo>
                <a:lnTo>
                  <a:pt x="105" y="48"/>
                </a:lnTo>
                <a:lnTo>
                  <a:pt x="120" y="48"/>
                </a:lnTo>
                <a:lnTo>
                  <a:pt x="120" y="54"/>
                </a:lnTo>
                <a:lnTo>
                  <a:pt x="107" y="54"/>
                </a:lnTo>
                <a:lnTo>
                  <a:pt x="105" y="63"/>
                </a:lnTo>
                <a:lnTo>
                  <a:pt x="101" y="63"/>
                </a:lnTo>
                <a:lnTo>
                  <a:pt x="95" y="50"/>
                </a:lnTo>
                <a:lnTo>
                  <a:pt x="90" y="57"/>
                </a:lnTo>
                <a:lnTo>
                  <a:pt x="88" y="61"/>
                </a:lnTo>
                <a:lnTo>
                  <a:pt x="86" y="57"/>
                </a:lnTo>
                <a:lnTo>
                  <a:pt x="84" y="54"/>
                </a:lnTo>
                <a:lnTo>
                  <a:pt x="82" y="67"/>
                </a:lnTo>
                <a:lnTo>
                  <a:pt x="78" y="67"/>
                </a:lnTo>
                <a:lnTo>
                  <a:pt x="69" y="52"/>
                </a:lnTo>
                <a:lnTo>
                  <a:pt x="67" y="54"/>
                </a:lnTo>
                <a:lnTo>
                  <a:pt x="65" y="57"/>
                </a:lnTo>
                <a:lnTo>
                  <a:pt x="63" y="52"/>
                </a:lnTo>
                <a:lnTo>
                  <a:pt x="63" y="50"/>
                </a:lnTo>
                <a:lnTo>
                  <a:pt x="61" y="61"/>
                </a:lnTo>
                <a:lnTo>
                  <a:pt x="57" y="63"/>
                </a:lnTo>
                <a:lnTo>
                  <a:pt x="55" y="54"/>
                </a:lnTo>
                <a:lnTo>
                  <a:pt x="48" y="54"/>
                </a:lnTo>
                <a:lnTo>
                  <a:pt x="48" y="50"/>
                </a:lnTo>
                <a:close/>
                <a:moveTo>
                  <a:pt x="46" y="103"/>
                </a:moveTo>
                <a:lnTo>
                  <a:pt x="0" y="103"/>
                </a:lnTo>
                <a:lnTo>
                  <a:pt x="0" y="0"/>
                </a:lnTo>
                <a:lnTo>
                  <a:pt x="46" y="0"/>
                </a:lnTo>
                <a:lnTo>
                  <a:pt x="46" y="15"/>
                </a:lnTo>
                <a:lnTo>
                  <a:pt x="34" y="15"/>
                </a:lnTo>
                <a:lnTo>
                  <a:pt x="23" y="15"/>
                </a:lnTo>
                <a:lnTo>
                  <a:pt x="7" y="15"/>
                </a:lnTo>
                <a:lnTo>
                  <a:pt x="4" y="15"/>
                </a:lnTo>
                <a:lnTo>
                  <a:pt x="4" y="17"/>
                </a:lnTo>
                <a:lnTo>
                  <a:pt x="4" y="29"/>
                </a:lnTo>
                <a:lnTo>
                  <a:pt x="4" y="31"/>
                </a:lnTo>
                <a:lnTo>
                  <a:pt x="7" y="31"/>
                </a:lnTo>
                <a:lnTo>
                  <a:pt x="23" y="31"/>
                </a:lnTo>
                <a:lnTo>
                  <a:pt x="23" y="36"/>
                </a:lnTo>
                <a:lnTo>
                  <a:pt x="7" y="36"/>
                </a:lnTo>
                <a:lnTo>
                  <a:pt x="4" y="36"/>
                </a:lnTo>
                <a:lnTo>
                  <a:pt x="4" y="38"/>
                </a:lnTo>
                <a:lnTo>
                  <a:pt x="4" y="50"/>
                </a:lnTo>
                <a:lnTo>
                  <a:pt x="4" y="52"/>
                </a:lnTo>
                <a:lnTo>
                  <a:pt x="7" y="52"/>
                </a:lnTo>
                <a:lnTo>
                  <a:pt x="23" y="52"/>
                </a:lnTo>
                <a:lnTo>
                  <a:pt x="23" y="92"/>
                </a:lnTo>
                <a:lnTo>
                  <a:pt x="46" y="92"/>
                </a:lnTo>
                <a:lnTo>
                  <a:pt x="46" y="103"/>
                </a:lnTo>
                <a:close/>
                <a:moveTo>
                  <a:pt x="13" y="59"/>
                </a:moveTo>
                <a:lnTo>
                  <a:pt x="4" y="59"/>
                </a:lnTo>
                <a:lnTo>
                  <a:pt x="4" y="63"/>
                </a:lnTo>
                <a:lnTo>
                  <a:pt x="13" y="63"/>
                </a:lnTo>
                <a:lnTo>
                  <a:pt x="13" y="59"/>
                </a:lnTo>
                <a:close/>
                <a:moveTo>
                  <a:pt x="13" y="65"/>
                </a:moveTo>
                <a:lnTo>
                  <a:pt x="4" y="65"/>
                </a:lnTo>
                <a:lnTo>
                  <a:pt x="4" y="71"/>
                </a:lnTo>
                <a:lnTo>
                  <a:pt x="13" y="71"/>
                </a:lnTo>
                <a:lnTo>
                  <a:pt x="13" y="65"/>
                </a:lnTo>
                <a:close/>
                <a:moveTo>
                  <a:pt x="23" y="19"/>
                </a:moveTo>
                <a:lnTo>
                  <a:pt x="9" y="19"/>
                </a:lnTo>
                <a:lnTo>
                  <a:pt x="9" y="27"/>
                </a:lnTo>
                <a:lnTo>
                  <a:pt x="23" y="27"/>
                </a:lnTo>
                <a:lnTo>
                  <a:pt x="23" y="19"/>
                </a:lnTo>
                <a:close/>
                <a:moveTo>
                  <a:pt x="23" y="40"/>
                </a:moveTo>
                <a:lnTo>
                  <a:pt x="9" y="40"/>
                </a:lnTo>
                <a:lnTo>
                  <a:pt x="9" y="48"/>
                </a:lnTo>
                <a:lnTo>
                  <a:pt x="23" y="48"/>
                </a:lnTo>
                <a:lnTo>
                  <a:pt x="23" y="40"/>
                </a:lnTo>
                <a:close/>
                <a:moveTo>
                  <a:pt x="109" y="96"/>
                </a:moveTo>
                <a:lnTo>
                  <a:pt x="103" y="96"/>
                </a:lnTo>
                <a:lnTo>
                  <a:pt x="103" y="88"/>
                </a:lnTo>
                <a:lnTo>
                  <a:pt x="67" y="88"/>
                </a:lnTo>
                <a:lnTo>
                  <a:pt x="67" y="96"/>
                </a:lnTo>
                <a:lnTo>
                  <a:pt x="61" y="96"/>
                </a:lnTo>
                <a:lnTo>
                  <a:pt x="61" y="103"/>
                </a:lnTo>
                <a:lnTo>
                  <a:pt x="109" y="103"/>
                </a:lnTo>
                <a:lnTo>
                  <a:pt x="109" y="96"/>
                </a:lnTo>
                <a:close/>
                <a:moveTo>
                  <a:pt x="42" y="31"/>
                </a:moveTo>
                <a:lnTo>
                  <a:pt x="126" y="31"/>
                </a:lnTo>
                <a:lnTo>
                  <a:pt x="126" y="75"/>
                </a:lnTo>
                <a:lnTo>
                  <a:pt x="42" y="75"/>
                </a:lnTo>
                <a:lnTo>
                  <a:pt x="42" y="31"/>
                </a:lnTo>
                <a:close/>
              </a:path>
            </a:pathLst>
          </a:custGeom>
          <a:ln/>
          <a:extLst/>
        </p:spPr>
        <p:style>
          <a:lnRef idx="1">
            <a:schemeClr val="accent4"/>
          </a:lnRef>
          <a:fillRef idx="3">
            <a:schemeClr val="accent4"/>
          </a:fillRef>
          <a:effectRef idx="2">
            <a:schemeClr val="accent4"/>
          </a:effectRef>
          <a:fontRef idx="minor">
            <a:schemeClr val="lt1"/>
          </a:fontRef>
        </p:style>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58" name="Freeform 85">
            <a:extLst>
              <a:ext uri="{FF2B5EF4-FFF2-40B4-BE49-F238E27FC236}">
                <a16:creationId xmlns:a16="http://schemas.microsoft.com/office/drawing/2014/main" id="{B1A5F787-5985-4224-9F17-29219F0A776D}"/>
              </a:ext>
            </a:extLst>
          </p:cNvPr>
          <p:cNvSpPr>
            <a:spLocks noEditPoints="1"/>
          </p:cNvSpPr>
          <p:nvPr/>
        </p:nvSpPr>
        <p:spPr bwMode="auto">
          <a:xfrm>
            <a:off x="3216097" y="3774468"/>
            <a:ext cx="380803" cy="420492"/>
          </a:xfrm>
          <a:custGeom>
            <a:avLst/>
            <a:gdLst>
              <a:gd name="T0" fmla="*/ 186526 w 54"/>
              <a:gd name="T1" fmla="*/ 224202 h 68"/>
              <a:gd name="T2" fmla="*/ 135323 w 54"/>
              <a:gd name="T3" fmla="*/ 242579 h 68"/>
              <a:gd name="T4" fmla="*/ 98749 w 54"/>
              <a:gd name="T5" fmla="*/ 0 h 68"/>
              <a:gd name="T6" fmla="*/ 0 w 54"/>
              <a:gd name="T7" fmla="*/ 102912 h 68"/>
              <a:gd name="T8" fmla="*/ 95092 w 54"/>
              <a:gd name="T9" fmla="*/ 202149 h 68"/>
              <a:gd name="T10" fmla="*/ 73147 w 54"/>
              <a:gd name="T11" fmla="*/ 220526 h 68"/>
              <a:gd name="T12" fmla="*/ 10972 w 54"/>
              <a:gd name="T13" fmla="*/ 224202 h 68"/>
              <a:gd name="T14" fmla="*/ 73147 w 54"/>
              <a:gd name="T15" fmla="*/ 242579 h 68"/>
              <a:gd name="T16" fmla="*/ 128008 w 54"/>
              <a:gd name="T17" fmla="*/ 249930 h 68"/>
              <a:gd name="T18" fmla="*/ 128008 w 54"/>
              <a:gd name="T19" fmla="*/ 224202 h 68"/>
              <a:gd name="T20" fmla="*/ 106064 w 54"/>
              <a:gd name="T21" fmla="*/ 220526 h 68"/>
              <a:gd name="T22" fmla="*/ 168239 w 54"/>
              <a:gd name="T23" fmla="*/ 172746 h 68"/>
              <a:gd name="T24" fmla="*/ 168239 w 54"/>
              <a:gd name="T25" fmla="*/ 29404 h 68"/>
              <a:gd name="T26" fmla="*/ 175554 w 54"/>
              <a:gd name="T27" fmla="*/ 110263 h 68"/>
              <a:gd name="T28" fmla="*/ 153610 w 54"/>
              <a:gd name="T29" fmla="*/ 128640 h 68"/>
              <a:gd name="T30" fmla="*/ 175554 w 54"/>
              <a:gd name="T31" fmla="*/ 110263 h 68"/>
              <a:gd name="T32" fmla="*/ 131665 w 54"/>
              <a:gd name="T33" fmla="*/ 135991 h 68"/>
              <a:gd name="T34" fmla="*/ 109721 w 54"/>
              <a:gd name="T35" fmla="*/ 110263 h 68"/>
              <a:gd name="T36" fmla="*/ 91434 w 54"/>
              <a:gd name="T37" fmla="*/ 110263 h 68"/>
              <a:gd name="T38" fmla="*/ 65833 w 54"/>
              <a:gd name="T39" fmla="*/ 135991 h 68"/>
              <a:gd name="T40" fmla="*/ 91434 w 54"/>
              <a:gd name="T41" fmla="*/ 110263 h 68"/>
              <a:gd name="T42" fmla="*/ 43888 w 54"/>
              <a:gd name="T43" fmla="*/ 128640 h 68"/>
              <a:gd name="T44" fmla="*/ 21944 w 54"/>
              <a:gd name="T45" fmla="*/ 110263 h 68"/>
              <a:gd name="T46" fmla="*/ 21944 w 54"/>
              <a:gd name="T47" fmla="*/ 91886 h 68"/>
              <a:gd name="T48" fmla="*/ 43888 w 54"/>
              <a:gd name="T49" fmla="*/ 77184 h 68"/>
              <a:gd name="T50" fmla="*/ 21944 w 54"/>
              <a:gd name="T51" fmla="*/ 91886 h 68"/>
              <a:gd name="T52" fmla="*/ 65833 w 54"/>
              <a:gd name="T53" fmla="*/ 69833 h 68"/>
              <a:gd name="T54" fmla="*/ 91434 w 54"/>
              <a:gd name="T55" fmla="*/ 91886 h 68"/>
              <a:gd name="T56" fmla="*/ 109721 w 54"/>
              <a:gd name="T57" fmla="*/ 91886 h 68"/>
              <a:gd name="T58" fmla="*/ 131665 w 54"/>
              <a:gd name="T59" fmla="*/ 69833 h 68"/>
              <a:gd name="T60" fmla="*/ 109721 w 54"/>
              <a:gd name="T61" fmla="*/ 91886 h 68"/>
              <a:gd name="T62" fmla="*/ 153610 w 54"/>
              <a:gd name="T63" fmla="*/ 77184 h 68"/>
              <a:gd name="T64" fmla="*/ 175554 w 54"/>
              <a:gd name="T65" fmla="*/ 91886 h 68"/>
              <a:gd name="T66" fmla="*/ 109721 w 54"/>
              <a:gd name="T67" fmla="*/ 25728 h 68"/>
              <a:gd name="T68" fmla="*/ 124351 w 54"/>
              <a:gd name="T69" fmla="*/ 47781 h 68"/>
              <a:gd name="T70" fmla="*/ 109721 w 54"/>
              <a:gd name="T71" fmla="*/ 25728 h 68"/>
              <a:gd name="T72" fmla="*/ 124351 w 54"/>
              <a:gd name="T73" fmla="*/ 158044 h 68"/>
              <a:gd name="T74" fmla="*/ 109721 w 54"/>
              <a:gd name="T75" fmla="*/ 176421 h 68"/>
              <a:gd name="T76" fmla="*/ 91434 w 54"/>
              <a:gd name="T77" fmla="*/ 180097 h 68"/>
              <a:gd name="T78" fmla="*/ 73147 w 54"/>
              <a:gd name="T79" fmla="*/ 158044 h 68"/>
              <a:gd name="T80" fmla="*/ 91434 w 54"/>
              <a:gd name="T81" fmla="*/ 180097 h 68"/>
              <a:gd name="T82" fmla="*/ 73147 w 54"/>
              <a:gd name="T83" fmla="*/ 47781 h 68"/>
              <a:gd name="T84" fmla="*/ 91434 w 54"/>
              <a:gd name="T85" fmla="*/ 25728 h 68"/>
              <a:gd name="T86" fmla="*/ 164582 w 54"/>
              <a:gd name="T87" fmla="*/ 143342 h 68"/>
              <a:gd name="T88" fmla="*/ 142637 w 54"/>
              <a:gd name="T89" fmla="*/ 169070 h 68"/>
              <a:gd name="T90" fmla="*/ 164582 w 54"/>
              <a:gd name="T91" fmla="*/ 143342 h 68"/>
              <a:gd name="T92" fmla="*/ 58518 w 54"/>
              <a:gd name="T93" fmla="*/ 169070 h 68"/>
              <a:gd name="T94" fmla="*/ 32916 w 54"/>
              <a:gd name="T95" fmla="*/ 143342 h 68"/>
              <a:gd name="T96" fmla="*/ 32916 w 54"/>
              <a:gd name="T97" fmla="*/ 58807 h 68"/>
              <a:gd name="T98" fmla="*/ 58518 w 54"/>
              <a:gd name="T99" fmla="*/ 33079 h 68"/>
              <a:gd name="T100" fmla="*/ 32916 w 54"/>
              <a:gd name="T101" fmla="*/ 58807 h 68"/>
              <a:gd name="T102" fmla="*/ 142637 w 54"/>
              <a:gd name="T103" fmla="*/ 33079 h 68"/>
              <a:gd name="T104" fmla="*/ 164582 w 54"/>
              <a:gd name="T105" fmla="*/ 58807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4" h="68">
                <a:moveTo>
                  <a:pt x="37" y="61"/>
                </a:moveTo>
                <a:cubicBezTo>
                  <a:pt x="51" y="61"/>
                  <a:pt x="51" y="61"/>
                  <a:pt x="51" y="61"/>
                </a:cubicBezTo>
                <a:cubicBezTo>
                  <a:pt x="51" y="66"/>
                  <a:pt x="51" y="66"/>
                  <a:pt x="51" y="66"/>
                </a:cubicBezTo>
                <a:cubicBezTo>
                  <a:pt x="37" y="66"/>
                  <a:pt x="37" y="66"/>
                  <a:pt x="37" y="66"/>
                </a:cubicBezTo>
                <a:cubicBezTo>
                  <a:pt x="37" y="61"/>
                  <a:pt x="37" y="61"/>
                  <a:pt x="37" y="61"/>
                </a:cubicBezTo>
                <a:close/>
                <a:moveTo>
                  <a:pt x="27" y="0"/>
                </a:moveTo>
                <a:cubicBezTo>
                  <a:pt x="20" y="0"/>
                  <a:pt x="13" y="3"/>
                  <a:pt x="8" y="8"/>
                </a:cubicBezTo>
                <a:cubicBezTo>
                  <a:pt x="3" y="13"/>
                  <a:pt x="0" y="20"/>
                  <a:pt x="0" y="28"/>
                </a:cubicBezTo>
                <a:cubicBezTo>
                  <a:pt x="0" y="35"/>
                  <a:pt x="3" y="42"/>
                  <a:pt x="8" y="47"/>
                </a:cubicBezTo>
                <a:cubicBezTo>
                  <a:pt x="13" y="51"/>
                  <a:pt x="19" y="54"/>
                  <a:pt x="26" y="55"/>
                </a:cubicBezTo>
                <a:cubicBezTo>
                  <a:pt x="26" y="60"/>
                  <a:pt x="26" y="60"/>
                  <a:pt x="26" y="60"/>
                </a:cubicBezTo>
                <a:cubicBezTo>
                  <a:pt x="20" y="60"/>
                  <a:pt x="20" y="60"/>
                  <a:pt x="20" y="60"/>
                </a:cubicBezTo>
                <a:cubicBezTo>
                  <a:pt x="20" y="61"/>
                  <a:pt x="20" y="61"/>
                  <a:pt x="20" y="61"/>
                </a:cubicBezTo>
                <a:cubicBezTo>
                  <a:pt x="3" y="61"/>
                  <a:pt x="3" y="61"/>
                  <a:pt x="3" y="61"/>
                </a:cubicBezTo>
                <a:cubicBezTo>
                  <a:pt x="3" y="66"/>
                  <a:pt x="3" y="66"/>
                  <a:pt x="3" y="66"/>
                </a:cubicBezTo>
                <a:cubicBezTo>
                  <a:pt x="20" y="66"/>
                  <a:pt x="20" y="66"/>
                  <a:pt x="20" y="66"/>
                </a:cubicBezTo>
                <a:cubicBezTo>
                  <a:pt x="20" y="68"/>
                  <a:pt x="20" y="68"/>
                  <a:pt x="20" y="68"/>
                </a:cubicBezTo>
                <a:cubicBezTo>
                  <a:pt x="35" y="68"/>
                  <a:pt x="35" y="68"/>
                  <a:pt x="35" y="68"/>
                </a:cubicBezTo>
                <a:cubicBezTo>
                  <a:pt x="35" y="66"/>
                  <a:pt x="35" y="66"/>
                  <a:pt x="35" y="66"/>
                </a:cubicBezTo>
                <a:cubicBezTo>
                  <a:pt x="35" y="61"/>
                  <a:pt x="35" y="61"/>
                  <a:pt x="35" y="61"/>
                </a:cubicBezTo>
                <a:cubicBezTo>
                  <a:pt x="35" y="60"/>
                  <a:pt x="35" y="60"/>
                  <a:pt x="35" y="60"/>
                </a:cubicBezTo>
                <a:cubicBezTo>
                  <a:pt x="29" y="60"/>
                  <a:pt x="29" y="60"/>
                  <a:pt x="29" y="60"/>
                </a:cubicBezTo>
                <a:cubicBezTo>
                  <a:pt x="29" y="55"/>
                  <a:pt x="29" y="55"/>
                  <a:pt x="29" y="55"/>
                </a:cubicBezTo>
                <a:cubicBezTo>
                  <a:pt x="36" y="54"/>
                  <a:pt x="42" y="51"/>
                  <a:pt x="46" y="47"/>
                </a:cubicBezTo>
                <a:cubicBezTo>
                  <a:pt x="51" y="42"/>
                  <a:pt x="54" y="35"/>
                  <a:pt x="54" y="28"/>
                </a:cubicBezTo>
                <a:cubicBezTo>
                  <a:pt x="54" y="20"/>
                  <a:pt x="51" y="13"/>
                  <a:pt x="46" y="8"/>
                </a:cubicBezTo>
                <a:cubicBezTo>
                  <a:pt x="41" y="3"/>
                  <a:pt x="35" y="0"/>
                  <a:pt x="27" y="0"/>
                </a:cubicBezTo>
                <a:close/>
                <a:moveTo>
                  <a:pt x="48" y="30"/>
                </a:moveTo>
                <a:cubicBezTo>
                  <a:pt x="47" y="32"/>
                  <a:pt x="45" y="33"/>
                  <a:pt x="43" y="34"/>
                </a:cubicBezTo>
                <a:cubicBezTo>
                  <a:pt x="43" y="34"/>
                  <a:pt x="43" y="35"/>
                  <a:pt x="42" y="35"/>
                </a:cubicBezTo>
                <a:cubicBezTo>
                  <a:pt x="42" y="33"/>
                  <a:pt x="43" y="32"/>
                  <a:pt x="43" y="30"/>
                </a:cubicBezTo>
                <a:cubicBezTo>
                  <a:pt x="48" y="30"/>
                  <a:pt x="48" y="30"/>
                  <a:pt x="48" y="30"/>
                </a:cubicBezTo>
                <a:close/>
                <a:moveTo>
                  <a:pt x="37" y="30"/>
                </a:moveTo>
                <a:cubicBezTo>
                  <a:pt x="37" y="32"/>
                  <a:pt x="37" y="35"/>
                  <a:pt x="36" y="37"/>
                </a:cubicBezTo>
                <a:cubicBezTo>
                  <a:pt x="34" y="37"/>
                  <a:pt x="32" y="37"/>
                  <a:pt x="30" y="38"/>
                </a:cubicBezTo>
                <a:cubicBezTo>
                  <a:pt x="30" y="30"/>
                  <a:pt x="30" y="30"/>
                  <a:pt x="30" y="30"/>
                </a:cubicBezTo>
                <a:cubicBezTo>
                  <a:pt x="37" y="30"/>
                  <a:pt x="37" y="30"/>
                  <a:pt x="37" y="30"/>
                </a:cubicBezTo>
                <a:close/>
                <a:moveTo>
                  <a:pt x="25" y="30"/>
                </a:moveTo>
                <a:cubicBezTo>
                  <a:pt x="25" y="38"/>
                  <a:pt x="25" y="38"/>
                  <a:pt x="25" y="38"/>
                </a:cubicBezTo>
                <a:cubicBezTo>
                  <a:pt x="23" y="37"/>
                  <a:pt x="20" y="37"/>
                  <a:pt x="18" y="37"/>
                </a:cubicBezTo>
                <a:cubicBezTo>
                  <a:pt x="18" y="35"/>
                  <a:pt x="17" y="32"/>
                  <a:pt x="17" y="30"/>
                </a:cubicBezTo>
                <a:cubicBezTo>
                  <a:pt x="25" y="30"/>
                  <a:pt x="25" y="30"/>
                  <a:pt x="25" y="30"/>
                </a:cubicBezTo>
                <a:close/>
                <a:moveTo>
                  <a:pt x="12" y="30"/>
                </a:moveTo>
                <a:cubicBezTo>
                  <a:pt x="12" y="32"/>
                  <a:pt x="12" y="33"/>
                  <a:pt x="12" y="35"/>
                </a:cubicBezTo>
                <a:cubicBezTo>
                  <a:pt x="12" y="35"/>
                  <a:pt x="11" y="34"/>
                  <a:pt x="11" y="34"/>
                </a:cubicBezTo>
                <a:cubicBezTo>
                  <a:pt x="9" y="33"/>
                  <a:pt x="7" y="32"/>
                  <a:pt x="6" y="30"/>
                </a:cubicBezTo>
                <a:cubicBezTo>
                  <a:pt x="12" y="30"/>
                  <a:pt x="12" y="30"/>
                  <a:pt x="12" y="30"/>
                </a:cubicBezTo>
                <a:close/>
                <a:moveTo>
                  <a:pt x="6" y="25"/>
                </a:moveTo>
                <a:cubicBezTo>
                  <a:pt x="7" y="24"/>
                  <a:pt x="9" y="22"/>
                  <a:pt x="11" y="21"/>
                </a:cubicBezTo>
                <a:cubicBezTo>
                  <a:pt x="11" y="21"/>
                  <a:pt x="12" y="21"/>
                  <a:pt x="12" y="21"/>
                </a:cubicBezTo>
                <a:cubicBezTo>
                  <a:pt x="12" y="22"/>
                  <a:pt x="12" y="24"/>
                  <a:pt x="12" y="25"/>
                </a:cubicBezTo>
                <a:cubicBezTo>
                  <a:pt x="6" y="25"/>
                  <a:pt x="6" y="25"/>
                  <a:pt x="6" y="25"/>
                </a:cubicBezTo>
                <a:close/>
                <a:moveTo>
                  <a:pt x="17" y="25"/>
                </a:moveTo>
                <a:cubicBezTo>
                  <a:pt x="17" y="23"/>
                  <a:pt x="18" y="21"/>
                  <a:pt x="18" y="19"/>
                </a:cubicBezTo>
                <a:cubicBezTo>
                  <a:pt x="20" y="18"/>
                  <a:pt x="23" y="18"/>
                  <a:pt x="25" y="18"/>
                </a:cubicBezTo>
                <a:cubicBezTo>
                  <a:pt x="25" y="25"/>
                  <a:pt x="25" y="25"/>
                  <a:pt x="25" y="25"/>
                </a:cubicBezTo>
                <a:cubicBezTo>
                  <a:pt x="17" y="25"/>
                  <a:pt x="17" y="25"/>
                  <a:pt x="17" y="25"/>
                </a:cubicBezTo>
                <a:close/>
                <a:moveTo>
                  <a:pt x="30" y="25"/>
                </a:moveTo>
                <a:cubicBezTo>
                  <a:pt x="30" y="18"/>
                  <a:pt x="30" y="18"/>
                  <a:pt x="30" y="18"/>
                </a:cubicBezTo>
                <a:cubicBezTo>
                  <a:pt x="32" y="18"/>
                  <a:pt x="34" y="18"/>
                  <a:pt x="36" y="19"/>
                </a:cubicBezTo>
                <a:cubicBezTo>
                  <a:pt x="37" y="21"/>
                  <a:pt x="37" y="23"/>
                  <a:pt x="37" y="25"/>
                </a:cubicBezTo>
                <a:cubicBezTo>
                  <a:pt x="30" y="25"/>
                  <a:pt x="30" y="25"/>
                  <a:pt x="30" y="25"/>
                </a:cubicBezTo>
                <a:close/>
                <a:moveTo>
                  <a:pt x="43" y="25"/>
                </a:moveTo>
                <a:cubicBezTo>
                  <a:pt x="43" y="24"/>
                  <a:pt x="42" y="22"/>
                  <a:pt x="42" y="21"/>
                </a:cubicBezTo>
                <a:cubicBezTo>
                  <a:pt x="43" y="21"/>
                  <a:pt x="43" y="21"/>
                  <a:pt x="43" y="21"/>
                </a:cubicBezTo>
                <a:cubicBezTo>
                  <a:pt x="45" y="22"/>
                  <a:pt x="47" y="24"/>
                  <a:pt x="48" y="25"/>
                </a:cubicBezTo>
                <a:cubicBezTo>
                  <a:pt x="43" y="25"/>
                  <a:pt x="43" y="25"/>
                  <a:pt x="43" y="25"/>
                </a:cubicBezTo>
                <a:close/>
                <a:moveTo>
                  <a:pt x="30" y="7"/>
                </a:moveTo>
                <a:cubicBezTo>
                  <a:pt x="31" y="8"/>
                  <a:pt x="33" y="9"/>
                  <a:pt x="34" y="12"/>
                </a:cubicBezTo>
                <a:cubicBezTo>
                  <a:pt x="34" y="12"/>
                  <a:pt x="34" y="12"/>
                  <a:pt x="34" y="13"/>
                </a:cubicBezTo>
                <a:cubicBezTo>
                  <a:pt x="33" y="12"/>
                  <a:pt x="31" y="12"/>
                  <a:pt x="30" y="12"/>
                </a:cubicBezTo>
                <a:cubicBezTo>
                  <a:pt x="30" y="7"/>
                  <a:pt x="30" y="7"/>
                  <a:pt x="30" y="7"/>
                </a:cubicBezTo>
                <a:close/>
                <a:moveTo>
                  <a:pt x="30" y="43"/>
                </a:moveTo>
                <a:cubicBezTo>
                  <a:pt x="31" y="43"/>
                  <a:pt x="33" y="43"/>
                  <a:pt x="34" y="43"/>
                </a:cubicBezTo>
                <a:cubicBezTo>
                  <a:pt x="34" y="43"/>
                  <a:pt x="34" y="43"/>
                  <a:pt x="34" y="44"/>
                </a:cubicBezTo>
                <a:cubicBezTo>
                  <a:pt x="33" y="46"/>
                  <a:pt x="31" y="47"/>
                  <a:pt x="30" y="48"/>
                </a:cubicBezTo>
                <a:cubicBezTo>
                  <a:pt x="30" y="43"/>
                  <a:pt x="30" y="43"/>
                  <a:pt x="30" y="43"/>
                </a:cubicBezTo>
                <a:close/>
                <a:moveTo>
                  <a:pt x="25" y="49"/>
                </a:moveTo>
                <a:cubicBezTo>
                  <a:pt x="23" y="48"/>
                  <a:pt x="22" y="46"/>
                  <a:pt x="21" y="44"/>
                </a:cubicBezTo>
                <a:cubicBezTo>
                  <a:pt x="20" y="43"/>
                  <a:pt x="20" y="43"/>
                  <a:pt x="20" y="43"/>
                </a:cubicBezTo>
                <a:cubicBezTo>
                  <a:pt x="22" y="43"/>
                  <a:pt x="23" y="43"/>
                  <a:pt x="25" y="43"/>
                </a:cubicBezTo>
                <a:cubicBezTo>
                  <a:pt x="25" y="49"/>
                  <a:pt x="25" y="49"/>
                  <a:pt x="25" y="49"/>
                </a:cubicBezTo>
                <a:close/>
                <a:moveTo>
                  <a:pt x="25" y="12"/>
                </a:moveTo>
                <a:cubicBezTo>
                  <a:pt x="23" y="12"/>
                  <a:pt x="22" y="12"/>
                  <a:pt x="20" y="13"/>
                </a:cubicBezTo>
                <a:cubicBezTo>
                  <a:pt x="20" y="12"/>
                  <a:pt x="20" y="12"/>
                  <a:pt x="21" y="12"/>
                </a:cubicBezTo>
                <a:cubicBezTo>
                  <a:pt x="22" y="9"/>
                  <a:pt x="23" y="7"/>
                  <a:pt x="25" y="7"/>
                </a:cubicBezTo>
                <a:cubicBezTo>
                  <a:pt x="25" y="12"/>
                  <a:pt x="25" y="12"/>
                  <a:pt x="25" y="12"/>
                </a:cubicBezTo>
                <a:close/>
                <a:moveTo>
                  <a:pt x="45" y="39"/>
                </a:moveTo>
                <a:cubicBezTo>
                  <a:pt x="45" y="41"/>
                  <a:pt x="44" y="42"/>
                  <a:pt x="42" y="43"/>
                </a:cubicBezTo>
                <a:cubicBezTo>
                  <a:pt x="41" y="44"/>
                  <a:pt x="40" y="45"/>
                  <a:pt x="39" y="46"/>
                </a:cubicBezTo>
                <a:cubicBezTo>
                  <a:pt x="40" y="44"/>
                  <a:pt x="40" y="43"/>
                  <a:pt x="41" y="41"/>
                </a:cubicBezTo>
                <a:cubicBezTo>
                  <a:pt x="42" y="41"/>
                  <a:pt x="44" y="40"/>
                  <a:pt x="45" y="39"/>
                </a:cubicBezTo>
                <a:close/>
                <a:moveTo>
                  <a:pt x="14" y="41"/>
                </a:moveTo>
                <a:cubicBezTo>
                  <a:pt x="14" y="43"/>
                  <a:pt x="15" y="44"/>
                  <a:pt x="16" y="46"/>
                </a:cubicBezTo>
                <a:cubicBezTo>
                  <a:pt x="14" y="45"/>
                  <a:pt x="13" y="44"/>
                  <a:pt x="12" y="43"/>
                </a:cubicBezTo>
                <a:cubicBezTo>
                  <a:pt x="11" y="42"/>
                  <a:pt x="10" y="41"/>
                  <a:pt x="9" y="39"/>
                </a:cubicBezTo>
                <a:cubicBezTo>
                  <a:pt x="10" y="40"/>
                  <a:pt x="12" y="41"/>
                  <a:pt x="14" y="41"/>
                </a:cubicBezTo>
                <a:close/>
                <a:moveTo>
                  <a:pt x="9" y="16"/>
                </a:moveTo>
                <a:cubicBezTo>
                  <a:pt x="10" y="15"/>
                  <a:pt x="11" y="13"/>
                  <a:pt x="12" y="12"/>
                </a:cubicBezTo>
                <a:cubicBezTo>
                  <a:pt x="13" y="11"/>
                  <a:pt x="14" y="10"/>
                  <a:pt x="16" y="9"/>
                </a:cubicBezTo>
                <a:cubicBezTo>
                  <a:pt x="15" y="11"/>
                  <a:pt x="14" y="12"/>
                  <a:pt x="14" y="14"/>
                </a:cubicBezTo>
                <a:cubicBezTo>
                  <a:pt x="12" y="15"/>
                  <a:pt x="10" y="15"/>
                  <a:pt x="9" y="16"/>
                </a:cubicBezTo>
                <a:close/>
                <a:moveTo>
                  <a:pt x="41" y="14"/>
                </a:moveTo>
                <a:cubicBezTo>
                  <a:pt x="40" y="12"/>
                  <a:pt x="40" y="11"/>
                  <a:pt x="39" y="9"/>
                </a:cubicBezTo>
                <a:cubicBezTo>
                  <a:pt x="40" y="10"/>
                  <a:pt x="41" y="11"/>
                  <a:pt x="42" y="12"/>
                </a:cubicBezTo>
                <a:cubicBezTo>
                  <a:pt x="44" y="13"/>
                  <a:pt x="45" y="15"/>
                  <a:pt x="45" y="16"/>
                </a:cubicBezTo>
                <a:cubicBezTo>
                  <a:pt x="44" y="15"/>
                  <a:pt x="42" y="15"/>
                  <a:pt x="41" y="14"/>
                </a:cubicBezTo>
                <a:close/>
              </a:path>
            </a:pathLst>
          </a:custGeom>
          <a:ln/>
          <a:extLst/>
        </p:spPr>
        <p:style>
          <a:lnRef idx="1">
            <a:schemeClr val="accent5"/>
          </a:lnRef>
          <a:fillRef idx="3">
            <a:schemeClr val="accent5"/>
          </a:fillRef>
          <a:effectRef idx="2">
            <a:schemeClr val="accent5"/>
          </a:effectRef>
          <a:fontRef idx="minor">
            <a:schemeClr val="lt1"/>
          </a:fontRef>
        </p:style>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0A06DEB6-6DF3-4BCB-B8AA-FDA9E83FBB58}"/>
              </a:ext>
            </a:extLst>
          </p:cNvPr>
          <p:cNvPicPr>
            <a:picLocks noChangeAspect="1"/>
          </p:cNvPicPr>
          <p:nvPr/>
        </p:nvPicPr>
        <p:blipFill>
          <a:blip r:embed="rId2"/>
          <a:stretch>
            <a:fillRect/>
          </a:stretch>
        </p:blipFill>
        <p:spPr>
          <a:xfrm>
            <a:off x="7586741" y="3608653"/>
            <a:ext cx="719608" cy="1130812"/>
          </a:xfrm>
          <a:prstGeom prst="rect">
            <a:avLst/>
          </a:prstGeom>
          <a:ln>
            <a:noFill/>
          </a:ln>
          <a:effectLst>
            <a:softEdge rad="31750"/>
          </a:effectLst>
        </p:spPr>
      </p:pic>
      <p:pic>
        <p:nvPicPr>
          <p:cNvPr id="4" name="图片 3">
            <a:extLst>
              <a:ext uri="{FF2B5EF4-FFF2-40B4-BE49-F238E27FC236}">
                <a16:creationId xmlns:a16="http://schemas.microsoft.com/office/drawing/2014/main" id="{CCDD68FD-6671-4403-B22D-452710129CF5}"/>
              </a:ext>
            </a:extLst>
          </p:cNvPr>
          <p:cNvPicPr>
            <a:picLocks noChangeAspect="1"/>
          </p:cNvPicPr>
          <p:nvPr/>
        </p:nvPicPr>
        <p:blipFill>
          <a:blip r:embed="rId3"/>
          <a:stretch>
            <a:fillRect/>
          </a:stretch>
        </p:blipFill>
        <p:spPr>
          <a:xfrm>
            <a:off x="865056" y="954117"/>
            <a:ext cx="960203" cy="1158672"/>
          </a:xfrm>
          <a:prstGeom prst="rect">
            <a:avLst/>
          </a:prstGeom>
          <a:ln>
            <a:noFill/>
          </a:ln>
          <a:effectLst>
            <a:softEdge rad="31750"/>
          </a:effectLst>
        </p:spPr>
      </p:pic>
      <p:sp>
        <p:nvSpPr>
          <p:cNvPr id="359" name="Freeform 48">
            <a:extLst>
              <a:ext uri="{FF2B5EF4-FFF2-40B4-BE49-F238E27FC236}">
                <a16:creationId xmlns:a16="http://schemas.microsoft.com/office/drawing/2014/main" id="{2636AB44-F354-472B-A325-D4AE87377BD1}"/>
              </a:ext>
            </a:extLst>
          </p:cNvPr>
          <p:cNvSpPr>
            <a:spLocks/>
          </p:cNvSpPr>
          <p:nvPr/>
        </p:nvSpPr>
        <p:spPr bwMode="auto">
          <a:xfrm flipV="1">
            <a:off x="6179724" y="2329856"/>
            <a:ext cx="2894515" cy="518077"/>
          </a:xfrm>
          <a:custGeom>
            <a:avLst/>
            <a:gdLst>
              <a:gd name="T0" fmla="*/ 0 w 754"/>
              <a:gd name="T1" fmla="*/ 14 h 14"/>
              <a:gd name="T2" fmla="*/ 754 w 754"/>
              <a:gd name="T3" fmla="*/ 14 h 14"/>
              <a:gd name="T4" fmla="*/ 754 w 754"/>
              <a:gd name="T5" fmla="*/ 0 h 14"/>
              <a:gd name="T6" fmla="*/ 0 w 754"/>
              <a:gd name="T7" fmla="*/ 0 h 14"/>
            </a:gdLst>
            <a:ahLst/>
            <a:cxnLst>
              <a:cxn ang="0">
                <a:pos x="T0" y="T1"/>
              </a:cxn>
              <a:cxn ang="0">
                <a:pos x="T2" y="T3"/>
              </a:cxn>
              <a:cxn ang="0">
                <a:pos x="T4" y="T5"/>
              </a:cxn>
              <a:cxn ang="0">
                <a:pos x="T6" y="T7"/>
              </a:cxn>
            </a:cxnLst>
            <a:rect l="0" t="0" r="r" b="b"/>
            <a:pathLst>
              <a:path w="754" h="14">
                <a:moveTo>
                  <a:pt x="0" y="14"/>
                </a:moveTo>
                <a:lnTo>
                  <a:pt x="754" y="14"/>
                </a:lnTo>
                <a:lnTo>
                  <a:pt x="7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62" name="Freeform 48">
            <a:extLst>
              <a:ext uri="{FF2B5EF4-FFF2-40B4-BE49-F238E27FC236}">
                <a16:creationId xmlns:a16="http://schemas.microsoft.com/office/drawing/2014/main" id="{F68E38D1-3114-4C68-A238-89753FD421E7}"/>
              </a:ext>
            </a:extLst>
          </p:cNvPr>
          <p:cNvSpPr>
            <a:spLocks/>
          </p:cNvSpPr>
          <p:nvPr/>
        </p:nvSpPr>
        <p:spPr bwMode="auto">
          <a:xfrm>
            <a:off x="5931178" y="2639619"/>
            <a:ext cx="867960" cy="16499"/>
          </a:xfrm>
          <a:custGeom>
            <a:avLst/>
            <a:gdLst>
              <a:gd name="T0" fmla="*/ 0 w 754"/>
              <a:gd name="T1" fmla="*/ 14 h 14"/>
              <a:gd name="T2" fmla="*/ 754 w 754"/>
              <a:gd name="T3" fmla="*/ 14 h 14"/>
              <a:gd name="T4" fmla="*/ 754 w 754"/>
              <a:gd name="T5" fmla="*/ 0 h 14"/>
              <a:gd name="T6" fmla="*/ 0 w 754"/>
              <a:gd name="T7" fmla="*/ 0 h 14"/>
            </a:gdLst>
            <a:ahLst/>
            <a:cxnLst>
              <a:cxn ang="0">
                <a:pos x="T0" y="T1"/>
              </a:cxn>
              <a:cxn ang="0">
                <a:pos x="T2" y="T3"/>
              </a:cxn>
              <a:cxn ang="0">
                <a:pos x="T4" y="T5"/>
              </a:cxn>
              <a:cxn ang="0">
                <a:pos x="T6" y="T7"/>
              </a:cxn>
            </a:cxnLst>
            <a:rect l="0" t="0" r="r" b="b"/>
            <a:pathLst>
              <a:path w="754" h="14">
                <a:moveTo>
                  <a:pt x="0" y="14"/>
                </a:moveTo>
                <a:lnTo>
                  <a:pt x="754" y="14"/>
                </a:lnTo>
                <a:lnTo>
                  <a:pt x="7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363" name="Freeform 48">
            <a:extLst>
              <a:ext uri="{FF2B5EF4-FFF2-40B4-BE49-F238E27FC236}">
                <a16:creationId xmlns:a16="http://schemas.microsoft.com/office/drawing/2014/main" id="{1C1F83A8-201A-4CFC-8FD6-9F1807AE9385}"/>
              </a:ext>
            </a:extLst>
          </p:cNvPr>
          <p:cNvSpPr>
            <a:spLocks/>
          </p:cNvSpPr>
          <p:nvPr/>
        </p:nvSpPr>
        <p:spPr bwMode="auto">
          <a:xfrm>
            <a:off x="6091556" y="3226412"/>
            <a:ext cx="867960" cy="16499"/>
          </a:xfrm>
          <a:custGeom>
            <a:avLst/>
            <a:gdLst>
              <a:gd name="T0" fmla="*/ 0 w 754"/>
              <a:gd name="T1" fmla="*/ 14 h 14"/>
              <a:gd name="T2" fmla="*/ 754 w 754"/>
              <a:gd name="T3" fmla="*/ 14 h 14"/>
              <a:gd name="T4" fmla="*/ 754 w 754"/>
              <a:gd name="T5" fmla="*/ 0 h 14"/>
              <a:gd name="T6" fmla="*/ 0 w 754"/>
              <a:gd name="T7" fmla="*/ 0 h 14"/>
            </a:gdLst>
            <a:ahLst/>
            <a:cxnLst>
              <a:cxn ang="0">
                <a:pos x="T0" y="T1"/>
              </a:cxn>
              <a:cxn ang="0">
                <a:pos x="T2" y="T3"/>
              </a:cxn>
              <a:cxn ang="0">
                <a:pos x="T4" y="T5"/>
              </a:cxn>
              <a:cxn ang="0">
                <a:pos x="T6" y="T7"/>
              </a:cxn>
            </a:cxnLst>
            <a:rect l="0" t="0" r="r" b="b"/>
            <a:pathLst>
              <a:path w="754" h="14">
                <a:moveTo>
                  <a:pt x="0" y="14"/>
                </a:moveTo>
                <a:lnTo>
                  <a:pt x="754" y="14"/>
                </a:lnTo>
                <a:lnTo>
                  <a:pt x="7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77B3A10A-36CF-4EC5-87A5-C24FE25C8BA1}"/>
              </a:ext>
            </a:extLst>
          </p:cNvPr>
          <p:cNvCxnSpPr>
            <a:cxnSpLocks/>
          </p:cNvCxnSpPr>
          <p:nvPr/>
        </p:nvCxnSpPr>
        <p:spPr>
          <a:xfrm>
            <a:off x="5805744" y="2839294"/>
            <a:ext cx="1554044" cy="6447"/>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5520C318-8C7B-428C-9C3F-CF585E5CDA43}"/>
              </a:ext>
            </a:extLst>
          </p:cNvPr>
          <p:cNvCxnSpPr>
            <a:cxnSpLocks/>
          </p:cNvCxnSpPr>
          <p:nvPr/>
        </p:nvCxnSpPr>
        <p:spPr>
          <a:xfrm>
            <a:off x="1863762" y="2845741"/>
            <a:ext cx="1434915" cy="0"/>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pic>
        <p:nvPicPr>
          <p:cNvPr id="365" name="图片 364">
            <a:extLst>
              <a:ext uri="{FF2B5EF4-FFF2-40B4-BE49-F238E27FC236}">
                <a16:creationId xmlns:a16="http://schemas.microsoft.com/office/drawing/2014/main" id="{9463F956-1615-40AE-8A13-728304196AC7}"/>
              </a:ext>
            </a:extLst>
          </p:cNvPr>
          <p:cNvPicPr>
            <a:picLocks noChangeAspect="1"/>
          </p:cNvPicPr>
          <p:nvPr/>
        </p:nvPicPr>
        <p:blipFill>
          <a:blip r:embed="rId4"/>
          <a:stretch>
            <a:fillRect/>
          </a:stretch>
        </p:blipFill>
        <p:spPr>
          <a:xfrm>
            <a:off x="7546242" y="815765"/>
            <a:ext cx="719984" cy="1084776"/>
          </a:xfrm>
          <a:prstGeom prst="rect">
            <a:avLst/>
          </a:prstGeom>
          <a:effectLst>
            <a:softEdge rad="31750"/>
          </a:effectLst>
        </p:spPr>
      </p:pic>
      <p:pic>
        <p:nvPicPr>
          <p:cNvPr id="366" name="图片 365">
            <a:extLst>
              <a:ext uri="{FF2B5EF4-FFF2-40B4-BE49-F238E27FC236}">
                <a16:creationId xmlns:a16="http://schemas.microsoft.com/office/drawing/2014/main" id="{C00580F1-5CED-4AD4-8BC2-E712B0337B29}"/>
              </a:ext>
            </a:extLst>
          </p:cNvPr>
          <p:cNvPicPr>
            <a:picLocks noChangeAspect="1"/>
          </p:cNvPicPr>
          <p:nvPr/>
        </p:nvPicPr>
        <p:blipFill>
          <a:blip r:embed="rId5"/>
          <a:stretch>
            <a:fillRect/>
          </a:stretch>
        </p:blipFill>
        <p:spPr>
          <a:xfrm>
            <a:off x="7448017" y="2170607"/>
            <a:ext cx="1071333" cy="1283367"/>
          </a:xfrm>
          <a:prstGeom prst="rect">
            <a:avLst/>
          </a:prstGeom>
          <a:effectLst>
            <a:softEdge rad="31750"/>
          </a:effectLst>
        </p:spPr>
      </p:pic>
      <p:pic>
        <p:nvPicPr>
          <p:cNvPr id="367" name="图片 366">
            <a:extLst>
              <a:ext uri="{FF2B5EF4-FFF2-40B4-BE49-F238E27FC236}">
                <a16:creationId xmlns:a16="http://schemas.microsoft.com/office/drawing/2014/main" id="{05EF77D8-2537-4B74-9825-368549069990}"/>
              </a:ext>
            </a:extLst>
          </p:cNvPr>
          <p:cNvPicPr>
            <a:picLocks noChangeAspect="1"/>
          </p:cNvPicPr>
          <p:nvPr/>
        </p:nvPicPr>
        <p:blipFill>
          <a:blip r:embed="rId6"/>
          <a:stretch>
            <a:fillRect/>
          </a:stretch>
        </p:blipFill>
        <p:spPr>
          <a:xfrm>
            <a:off x="837651" y="3930249"/>
            <a:ext cx="949290" cy="670618"/>
          </a:xfrm>
          <a:prstGeom prst="rect">
            <a:avLst/>
          </a:prstGeom>
          <a:effectLst>
            <a:softEdge rad="31750"/>
          </a:effectLst>
        </p:spPr>
      </p:pic>
      <p:pic>
        <p:nvPicPr>
          <p:cNvPr id="368" name="图片 367">
            <a:extLst>
              <a:ext uri="{FF2B5EF4-FFF2-40B4-BE49-F238E27FC236}">
                <a16:creationId xmlns:a16="http://schemas.microsoft.com/office/drawing/2014/main" id="{8E68D574-0C53-4AD9-A941-C8D10BEC2491}"/>
              </a:ext>
            </a:extLst>
          </p:cNvPr>
          <p:cNvPicPr>
            <a:picLocks noChangeAspect="1"/>
          </p:cNvPicPr>
          <p:nvPr/>
        </p:nvPicPr>
        <p:blipFill>
          <a:blip r:embed="rId7"/>
          <a:stretch>
            <a:fillRect/>
          </a:stretch>
        </p:blipFill>
        <p:spPr>
          <a:xfrm>
            <a:off x="847757" y="2408878"/>
            <a:ext cx="927515" cy="1204611"/>
          </a:xfrm>
          <a:prstGeom prst="rect">
            <a:avLst/>
          </a:prstGeom>
          <a:effectLst>
            <a:softEdge rad="31750"/>
          </a:effectLst>
        </p:spPr>
      </p:pic>
      <p:sp>
        <p:nvSpPr>
          <p:cNvPr id="372" name="文本框 371">
            <a:extLst>
              <a:ext uri="{FF2B5EF4-FFF2-40B4-BE49-F238E27FC236}">
                <a16:creationId xmlns:a16="http://schemas.microsoft.com/office/drawing/2014/main" id="{F863115C-6987-4738-912D-4FFFF1D454B4}"/>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TXC</a:t>
            </a:r>
            <a:r>
              <a:rPr lang="zh-CN" altLang="en-US" sz="800" dirty="0">
                <a:latin typeface="微软雅黑" panose="020B0503020204020204" pitchFamily="34" charset="-122"/>
                <a:ea typeface="微软雅黑" panose="020B0503020204020204" pitchFamily="34" charset="-122"/>
              </a:rPr>
              <a:t>，国泰君安证券研究</a:t>
            </a:r>
          </a:p>
        </p:txBody>
      </p:sp>
      <p:sp>
        <p:nvSpPr>
          <p:cNvPr id="5" name="矩形 4">
            <a:extLst>
              <a:ext uri="{FF2B5EF4-FFF2-40B4-BE49-F238E27FC236}">
                <a16:creationId xmlns:a16="http://schemas.microsoft.com/office/drawing/2014/main" id="{FCD02E93-6A83-48E8-BD3E-DAFA1DEF67DD}"/>
              </a:ext>
            </a:extLst>
          </p:cNvPr>
          <p:cNvSpPr/>
          <p:nvPr/>
        </p:nvSpPr>
        <p:spPr>
          <a:xfrm>
            <a:off x="5804219" y="3111493"/>
            <a:ext cx="1821960" cy="461665"/>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主要应用在汽车安全控制系统、胎压检测系统、信息情报系统、车身系统以及辅助驾驶系统</a:t>
            </a:r>
          </a:p>
        </p:txBody>
      </p:sp>
      <p:sp>
        <p:nvSpPr>
          <p:cNvPr id="85" name="矩形 84">
            <a:extLst>
              <a:ext uri="{FF2B5EF4-FFF2-40B4-BE49-F238E27FC236}">
                <a16:creationId xmlns:a16="http://schemas.microsoft.com/office/drawing/2014/main" id="{5F5BC651-834E-485A-84C1-4F7A5E3FE8E5}"/>
              </a:ext>
            </a:extLst>
          </p:cNvPr>
          <p:cNvSpPr/>
          <p:nvPr/>
        </p:nvSpPr>
        <p:spPr>
          <a:xfrm>
            <a:off x="5787275" y="4406878"/>
            <a:ext cx="1821960"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主要应用电脑设备中的实时检测、时钟显示、显卡以及声卡等功能</a:t>
            </a:r>
          </a:p>
        </p:txBody>
      </p:sp>
      <p:sp>
        <p:nvSpPr>
          <p:cNvPr id="86" name="矩形 85">
            <a:extLst>
              <a:ext uri="{FF2B5EF4-FFF2-40B4-BE49-F238E27FC236}">
                <a16:creationId xmlns:a16="http://schemas.microsoft.com/office/drawing/2014/main" id="{FAD1C67D-1D74-4977-BD5A-FE532436452D}"/>
              </a:ext>
            </a:extLst>
          </p:cNvPr>
          <p:cNvSpPr/>
          <p:nvPr/>
        </p:nvSpPr>
        <p:spPr>
          <a:xfrm>
            <a:off x="1752877" y="3140871"/>
            <a:ext cx="1821960"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主要应用于物联网连接设备中，例如可穿戴设备、液晶电视、视频监控等</a:t>
            </a:r>
          </a:p>
        </p:txBody>
      </p:sp>
      <p:sp>
        <p:nvSpPr>
          <p:cNvPr id="87" name="矩形 86">
            <a:extLst>
              <a:ext uri="{FF2B5EF4-FFF2-40B4-BE49-F238E27FC236}">
                <a16:creationId xmlns:a16="http://schemas.microsoft.com/office/drawing/2014/main" id="{D8F6F0EA-B49A-4473-BD04-6218A6903C24}"/>
              </a:ext>
            </a:extLst>
          </p:cNvPr>
          <p:cNvSpPr/>
          <p:nvPr/>
        </p:nvSpPr>
        <p:spPr>
          <a:xfrm>
            <a:off x="1722531" y="855388"/>
            <a:ext cx="1821960"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主要应用手机中</a:t>
            </a:r>
            <a:r>
              <a:rPr lang="en-US" altLang="zh-CN" sz="800" dirty="0" err="1">
                <a:latin typeface="微软雅黑" panose="020B0503020204020204" pitchFamily="34" charset="-122"/>
                <a:ea typeface="微软雅黑" panose="020B0503020204020204" pitchFamily="34" charset="-122"/>
              </a:rPr>
              <a:t>WiFi</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GPS</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GNSS </a:t>
            </a:r>
            <a:r>
              <a:rPr lang="zh-CN" altLang="en-US" sz="800" dirty="0">
                <a:latin typeface="微软雅黑" panose="020B0503020204020204" pitchFamily="34" charset="-122"/>
                <a:ea typeface="微软雅黑" panose="020B0503020204020204" pitchFamily="34" charset="-122"/>
              </a:rPr>
              <a:t>、蓝牙、时钟等功能模块上</a:t>
            </a:r>
          </a:p>
        </p:txBody>
      </p:sp>
      <p:sp>
        <p:nvSpPr>
          <p:cNvPr id="88" name="矩形 87">
            <a:extLst>
              <a:ext uri="{FF2B5EF4-FFF2-40B4-BE49-F238E27FC236}">
                <a16:creationId xmlns:a16="http://schemas.microsoft.com/office/drawing/2014/main" id="{E2E253E8-5268-4164-B783-867A95D91D7C}"/>
              </a:ext>
            </a:extLst>
          </p:cNvPr>
          <p:cNvSpPr/>
          <p:nvPr/>
        </p:nvSpPr>
        <p:spPr>
          <a:xfrm>
            <a:off x="5657270" y="827450"/>
            <a:ext cx="1821960"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主要应用于通信的小型基站、大型基站中信号传输与校对系统</a:t>
            </a:r>
          </a:p>
        </p:txBody>
      </p:sp>
      <p:sp>
        <p:nvSpPr>
          <p:cNvPr id="89" name="矩形 88">
            <a:extLst>
              <a:ext uri="{FF2B5EF4-FFF2-40B4-BE49-F238E27FC236}">
                <a16:creationId xmlns:a16="http://schemas.microsoft.com/office/drawing/2014/main" id="{4CB2DB56-46FF-4E58-9978-4E3BB4C4C60E}"/>
              </a:ext>
            </a:extLst>
          </p:cNvPr>
          <p:cNvSpPr/>
          <p:nvPr/>
        </p:nvSpPr>
        <p:spPr>
          <a:xfrm>
            <a:off x="1827228" y="4419820"/>
            <a:ext cx="1821960"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主要为将光电和电光转换的光电子器件提供频率，输出光信号和电信号</a:t>
            </a:r>
          </a:p>
        </p:txBody>
      </p:sp>
    </p:spTree>
    <p:extLst>
      <p:ext uri="{BB962C8B-B14F-4D97-AF65-F5344CB8AC3E}">
        <p14:creationId xmlns:p14="http://schemas.microsoft.com/office/powerpoint/2010/main" val="76893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A388546-545B-7843-A133-F6546FEA0D22}"/>
              </a:ext>
            </a:extLst>
          </p:cNvPr>
          <p:cNvGrpSpPr/>
          <p:nvPr/>
        </p:nvGrpSpPr>
        <p:grpSpPr>
          <a:xfrm>
            <a:off x="779630" y="1222042"/>
            <a:ext cx="7992888" cy="2152585"/>
            <a:chOff x="1763688" y="1403470"/>
            <a:chExt cx="7992888" cy="2152585"/>
          </a:xfrm>
        </p:grpSpPr>
        <p:sp>
          <p:nvSpPr>
            <p:cNvPr id="4" name="文本框 1"/>
            <p:cNvSpPr txBox="1"/>
            <p:nvPr/>
          </p:nvSpPr>
          <p:spPr>
            <a:xfrm>
              <a:off x="1763688" y="1403470"/>
              <a:ext cx="1451038" cy="1323439"/>
            </a:xfrm>
            <a:prstGeom prst="rect">
              <a:avLst/>
            </a:prstGeom>
            <a:noFill/>
            <a:ln w="9525">
              <a:noFill/>
              <a:miter/>
            </a:ln>
          </p:spPr>
          <p:txBody>
            <a:bodyPr wrap="none" anchor="t">
              <a:spAutoFit/>
            </a:bodyPr>
            <a:lstStyle/>
            <a:p>
              <a:pPr lvl="0"/>
              <a:r>
                <a:rPr lang="en-US" altLang="zh-CN" sz="8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9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2"/>
            <p:cNvSpPr txBox="1"/>
            <p:nvPr/>
          </p:nvSpPr>
          <p:spPr>
            <a:xfrm>
              <a:off x="2987824" y="2355726"/>
              <a:ext cx="6768752" cy="1200329"/>
            </a:xfrm>
            <a:prstGeom prst="rect">
              <a:avLst/>
            </a:prstGeom>
            <a:noFill/>
            <a:ln w="9525">
              <a:noFill/>
              <a:miter/>
            </a:ln>
          </p:spPr>
          <p:txBody>
            <a:bodyPr wrap="square" anchor="t">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5G</a:t>
              </a:r>
              <a:r>
                <a:rPr lang="zh-CN" altLang="en-US" sz="3600" b="1" dirty="0">
                  <a:solidFill>
                    <a:schemeClr val="bg1"/>
                  </a:solidFill>
                  <a:latin typeface="微软雅黑" panose="020B0503020204020204" pitchFamily="34" charset="-122"/>
                  <a:ea typeface="微软雅黑" panose="020B0503020204020204" pitchFamily="34" charset="-122"/>
                </a:rPr>
                <a:t>、汽车等下游发展迅速，晶振市场空间广阔</a:t>
              </a:r>
            </a:p>
          </p:txBody>
        </p:sp>
        <p:cxnSp>
          <p:nvCxnSpPr>
            <p:cNvPr id="7" name="直线连接符 3">
              <a:extLst>
                <a:ext uri="{FF2B5EF4-FFF2-40B4-BE49-F238E27FC236}">
                  <a16:creationId xmlns:a16="http://schemas.microsoft.com/office/drawing/2014/main" id="{943F1876-7458-A448-9316-B5AAADCEA1F2}"/>
                </a:ext>
              </a:extLst>
            </p:cNvPr>
            <p:cNvCxnSpPr>
              <a:cxnSpLocks/>
            </p:cNvCxnSpPr>
            <p:nvPr/>
          </p:nvCxnSpPr>
          <p:spPr>
            <a:xfrm flipV="1">
              <a:off x="2280539" y="1774653"/>
              <a:ext cx="1283349" cy="13902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935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7455"/>
              <a:ext cx="6696744" cy="400110"/>
            </a:xfrm>
            <a:prstGeom prst="rect">
              <a:avLst/>
            </a:prstGeom>
            <a:noFill/>
            <a:ln w="9525">
              <a:noFill/>
              <a:miter lim="800000"/>
            </a:ln>
          </p:spPr>
          <p:txBody>
            <a:bodyPr wrap="square">
              <a:spAutoFit/>
            </a:bodyPr>
            <a:lstStyle/>
            <a:p>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5G </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、物联网、汽车等下游领域发展迅速</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9" name="矩形: 圆角 8">
            <a:extLst>
              <a:ext uri="{FF2B5EF4-FFF2-40B4-BE49-F238E27FC236}">
                <a16:creationId xmlns:a16="http://schemas.microsoft.com/office/drawing/2014/main" id="{14A34CD2-8D17-4223-9CB2-3F65F78D192E}"/>
              </a:ext>
            </a:extLst>
          </p:cNvPr>
          <p:cNvSpPr/>
          <p:nvPr/>
        </p:nvSpPr>
        <p:spPr>
          <a:xfrm>
            <a:off x="1956602" y="1256193"/>
            <a:ext cx="5008692" cy="272087"/>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5G </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、物联网、汽车、可穿戴设备等下游领域未来增速明显</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5" name="表格 4">
            <a:extLst>
              <a:ext uri="{FF2B5EF4-FFF2-40B4-BE49-F238E27FC236}">
                <a16:creationId xmlns:a16="http://schemas.microsoft.com/office/drawing/2014/main" id="{4115A666-DB97-4294-9EB7-10FB129169A0}"/>
              </a:ext>
            </a:extLst>
          </p:cNvPr>
          <p:cNvGraphicFramePr>
            <a:graphicFrameLocks noGrp="1"/>
          </p:cNvGraphicFramePr>
          <p:nvPr>
            <p:extLst>
              <p:ext uri="{D42A27DB-BD31-4B8C-83A1-F6EECF244321}">
                <p14:modId xmlns:p14="http://schemas.microsoft.com/office/powerpoint/2010/main" val="3837369628"/>
              </p:ext>
            </p:extLst>
          </p:nvPr>
        </p:nvGraphicFramePr>
        <p:xfrm>
          <a:off x="1083284" y="1690092"/>
          <a:ext cx="7049622" cy="2291758"/>
        </p:xfrm>
        <a:graphic>
          <a:graphicData uri="http://schemas.openxmlformats.org/drawingml/2006/table">
            <a:tbl>
              <a:tblPr/>
              <a:tblGrid>
                <a:gridCol w="1174937">
                  <a:extLst>
                    <a:ext uri="{9D8B030D-6E8A-4147-A177-3AD203B41FA5}">
                      <a16:colId xmlns:a16="http://schemas.microsoft.com/office/drawing/2014/main" val="3017221763"/>
                    </a:ext>
                  </a:extLst>
                </a:gridCol>
                <a:gridCol w="1174937">
                  <a:extLst>
                    <a:ext uri="{9D8B030D-6E8A-4147-A177-3AD203B41FA5}">
                      <a16:colId xmlns:a16="http://schemas.microsoft.com/office/drawing/2014/main" val="3690688219"/>
                    </a:ext>
                  </a:extLst>
                </a:gridCol>
                <a:gridCol w="1174937">
                  <a:extLst>
                    <a:ext uri="{9D8B030D-6E8A-4147-A177-3AD203B41FA5}">
                      <a16:colId xmlns:a16="http://schemas.microsoft.com/office/drawing/2014/main" val="3103967869"/>
                    </a:ext>
                  </a:extLst>
                </a:gridCol>
                <a:gridCol w="1174937">
                  <a:extLst>
                    <a:ext uri="{9D8B030D-6E8A-4147-A177-3AD203B41FA5}">
                      <a16:colId xmlns:a16="http://schemas.microsoft.com/office/drawing/2014/main" val="1905804410"/>
                    </a:ext>
                  </a:extLst>
                </a:gridCol>
                <a:gridCol w="1174937">
                  <a:extLst>
                    <a:ext uri="{9D8B030D-6E8A-4147-A177-3AD203B41FA5}">
                      <a16:colId xmlns:a16="http://schemas.microsoft.com/office/drawing/2014/main" val="563280034"/>
                    </a:ext>
                  </a:extLst>
                </a:gridCol>
                <a:gridCol w="1174937">
                  <a:extLst>
                    <a:ext uri="{9D8B030D-6E8A-4147-A177-3AD203B41FA5}">
                      <a16:colId xmlns:a16="http://schemas.microsoft.com/office/drawing/2014/main" val="1035172548"/>
                    </a:ext>
                  </a:extLst>
                </a:gridCol>
              </a:tblGrid>
              <a:tr h="327394">
                <a:tc>
                  <a:txBody>
                    <a:bodyPr/>
                    <a:lstStyle/>
                    <a:p>
                      <a:pPr algn="ctr"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主要应用领域</a:t>
                      </a:r>
                    </a:p>
                  </a:txBody>
                  <a:tcPr marL="6259" marR="6259" marT="6259"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2021（YoY）</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2022（YoY）</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2023（YoY）</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2024（YoY）</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CAGR</a:t>
                      </a:r>
                    </a:p>
                  </a:txBody>
                  <a:tcPr marL="6259" marR="6259" marT="6259"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931073993"/>
                  </a:ext>
                </a:extLst>
              </a:tr>
              <a:tr h="327394">
                <a:tc>
                  <a:txBody>
                    <a:bodyPr/>
                    <a:lstStyle/>
                    <a:p>
                      <a:pPr algn="ctr"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5G</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通讯设备</a:t>
                      </a:r>
                    </a:p>
                  </a:txBody>
                  <a:tcPr marL="6259" marR="6259" marT="6259"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15.0%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28.0%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31.0%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微软雅黑" panose="020B0503020204020204" pitchFamily="34" charset="-122"/>
                          <a:ea typeface="微软雅黑" panose="020B0503020204020204" pitchFamily="34" charset="-122"/>
                        </a:rPr>
                        <a:t>24.0%</a:t>
                      </a:r>
                    </a:p>
                  </a:txBody>
                  <a:tcPr marL="6259" marR="6259" marT="6259"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13222971"/>
                  </a:ext>
                </a:extLst>
              </a:tr>
              <a:tr h="327394">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网络</a:t>
                      </a:r>
                    </a:p>
                  </a:txBody>
                  <a:tcPr marL="6259" marR="6259" marT="6259"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18.0%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19.0%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25.0%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15.0%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1" i="0" u="none" strike="noStrike" dirty="0">
                          <a:solidFill>
                            <a:srgbClr val="FF0000"/>
                          </a:solidFill>
                          <a:effectLst/>
                          <a:latin typeface="微软雅黑" panose="020B0503020204020204" pitchFamily="34" charset="-122"/>
                          <a:ea typeface="微软雅黑" panose="020B0503020204020204" pitchFamily="34" charset="-122"/>
                        </a:rPr>
                        <a:t>20.0%</a:t>
                      </a:r>
                    </a:p>
                  </a:txBody>
                  <a:tcPr marL="6259" marR="6259" marT="6259"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extLst>
                  <a:ext uri="{0D108BD9-81ED-4DB2-BD59-A6C34878D82A}">
                    <a16:rowId xmlns:a16="http://schemas.microsoft.com/office/drawing/2014/main" val="3549938954"/>
                  </a:ext>
                </a:extLst>
              </a:tr>
              <a:tr h="327394">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汽车电子</a:t>
                      </a:r>
                    </a:p>
                  </a:txBody>
                  <a:tcPr marL="6259" marR="6259" marT="6259"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25.0%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30.0%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37.0%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微软雅黑" panose="020B0503020204020204" pitchFamily="34" charset="-122"/>
                          <a:ea typeface="微软雅黑" panose="020B0503020204020204" pitchFamily="34" charset="-122"/>
                        </a:rPr>
                        <a:t>30.0%</a:t>
                      </a:r>
                    </a:p>
                  </a:txBody>
                  <a:tcPr marL="6259" marR="6259" marT="6259"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82910803"/>
                  </a:ext>
                </a:extLst>
              </a:tr>
              <a:tr h="327394">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手机（</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5G</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型号）</a:t>
                      </a:r>
                    </a:p>
                  </a:txBody>
                  <a:tcPr marL="6259" marR="6259" marT="6259"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77.0%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34.0%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31.0%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22.0%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1" i="0" u="none" strike="noStrike" dirty="0">
                          <a:solidFill>
                            <a:srgbClr val="FF0000"/>
                          </a:solidFill>
                          <a:effectLst/>
                          <a:latin typeface="微软雅黑" panose="020B0503020204020204" pitchFamily="34" charset="-122"/>
                          <a:ea typeface="微软雅黑" panose="020B0503020204020204" pitchFamily="34" charset="-122"/>
                        </a:rPr>
                        <a:t>31.0%</a:t>
                      </a:r>
                    </a:p>
                  </a:txBody>
                  <a:tcPr marL="6259" marR="6259" marT="6259"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extLst>
                  <a:ext uri="{0D108BD9-81ED-4DB2-BD59-A6C34878D82A}">
                    <a16:rowId xmlns:a16="http://schemas.microsoft.com/office/drawing/2014/main" val="618968680"/>
                  </a:ext>
                </a:extLst>
              </a:tr>
              <a:tr h="327394">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消费电子</a:t>
                      </a:r>
                    </a:p>
                  </a:txBody>
                  <a:tcPr marL="6259" marR="6259" marT="6259"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20.0%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22.0%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23.0%</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微软雅黑" panose="020B0503020204020204" pitchFamily="34" charset="-122"/>
                          <a:ea typeface="微软雅黑" panose="020B0503020204020204" pitchFamily="34" charset="-122"/>
                        </a:rPr>
                        <a:t>21.0%</a:t>
                      </a:r>
                    </a:p>
                  </a:txBody>
                  <a:tcPr marL="6259" marR="6259" marT="6259"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87426732"/>
                  </a:ext>
                </a:extLst>
              </a:tr>
              <a:tr h="327394">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电脑</a:t>
                      </a:r>
                    </a:p>
                  </a:txBody>
                  <a:tcPr marL="6259" marR="6259" marT="6259"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-2.5%</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-3.2%</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-1.8%</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-1.2%</a:t>
                      </a:r>
                    </a:p>
                  </a:txBody>
                  <a:tcPr marL="6259" marR="6259" marT="6259"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-2.0%</a:t>
                      </a:r>
                    </a:p>
                  </a:txBody>
                  <a:tcPr marL="6259" marR="6259" marT="6259"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BFBFBF"/>
                    </a:solidFill>
                  </a:tcPr>
                </a:tc>
                <a:extLst>
                  <a:ext uri="{0D108BD9-81ED-4DB2-BD59-A6C34878D82A}">
                    <a16:rowId xmlns:a16="http://schemas.microsoft.com/office/drawing/2014/main" val="1208340160"/>
                  </a:ext>
                </a:extLst>
              </a:tr>
            </a:tbl>
          </a:graphicData>
        </a:graphic>
      </p:graphicFrame>
      <p:pic>
        <p:nvPicPr>
          <p:cNvPr id="10" name="图片 9">
            <a:extLst>
              <a:ext uri="{FF2B5EF4-FFF2-40B4-BE49-F238E27FC236}">
                <a16:creationId xmlns:a16="http://schemas.microsoft.com/office/drawing/2014/main" id="{CDAE567C-BC27-4450-A450-BDF5A80658DD}"/>
              </a:ext>
            </a:extLst>
          </p:cNvPr>
          <p:cNvPicPr>
            <a:picLocks noChangeAspect="1"/>
          </p:cNvPicPr>
          <p:nvPr/>
        </p:nvPicPr>
        <p:blipFill>
          <a:blip r:embed="rId2"/>
          <a:stretch>
            <a:fillRect/>
          </a:stretch>
        </p:blipFill>
        <p:spPr>
          <a:xfrm>
            <a:off x="619114" y="2052197"/>
            <a:ext cx="345114" cy="1929653"/>
          </a:xfrm>
          <a:prstGeom prst="rect">
            <a:avLst/>
          </a:prstGeom>
          <a:effectLst>
            <a:softEdge rad="31750"/>
          </a:effectLst>
        </p:spPr>
      </p:pic>
      <p:sp>
        <p:nvSpPr>
          <p:cNvPr id="18" name="文本框 17">
            <a:extLst>
              <a:ext uri="{FF2B5EF4-FFF2-40B4-BE49-F238E27FC236}">
                <a16:creationId xmlns:a16="http://schemas.microsoft.com/office/drawing/2014/main" id="{2141CA51-A5C0-4DDF-A99F-BABD4E78C065}"/>
              </a:ext>
            </a:extLst>
          </p:cNvPr>
          <p:cNvSpPr txBox="1"/>
          <p:nvPr/>
        </p:nvSpPr>
        <p:spPr>
          <a:xfrm>
            <a:off x="3851069" y="4497900"/>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TXC</a:t>
            </a:r>
            <a:r>
              <a:rPr lang="zh-CN" altLang="en-US" sz="800" dirty="0">
                <a:latin typeface="微软雅黑" panose="020B0503020204020204" pitchFamily="34" charset="-122"/>
                <a:ea typeface="微软雅黑" panose="020B0503020204020204" pitchFamily="34" charset="-122"/>
              </a:rPr>
              <a:t>，国泰君安证券研究</a:t>
            </a:r>
          </a:p>
        </p:txBody>
      </p:sp>
    </p:spTree>
    <p:extLst>
      <p:ext uri="{BB962C8B-B14F-4D97-AF65-F5344CB8AC3E}">
        <p14:creationId xmlns:p14="http://schemas.microsoft.com/office/powerpoint/2010/main" val="339618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5" y="427455"/>
              <a:ext cx="6344879" cy="400110"/>
            </a:xfrm>
            <a:prstGeom prst="rect">
              <a:avLst/>
            </a:prstGeom>
            <a:noFill/>
            <a:ln w="9525">
              <a:noFill/>
              <a:miter lim="800000"/>
            </a:ln>
          </p:spPr>
          <p:txBody>
            <a:bodyPr wrap="square">
              <a:spAutoFit/>
            </a:bodyPr>
            <a:lstStyle/>
            <a:p>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5G</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手机出货量稳步增长</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1" name="矩形: 圆角 10">
            <a:extLst>
              <a:ext uri="{FF2B5EF4-FFF2-40B4-BE49-F238E27FC236}">
                <a16:creationId xmlns:a16="http://schemas.microsoft.com/office/drawing/2014/main" id="{A82CCE7A-8E3E-47E8-9C8F-A94DF6BFF018}"/>
              </a:ext>
            </a:extLst>
          </p:cNvPr>
          <p:cNvSpPr/>
          <p:nvPr/>
        </p:nvSpPr>
        <p:spPr>
          <a:xfrm>
            <a:off x="172737" y="2679135"/>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全球 </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5G </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手机出货量增速明显</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圆角 11">
            <a:extLst>
              <a:ext uri="{FF2B5EF4-FFF2-40B4-BE49-F238E27FC236}">
                <a16:creationId xmlns:a16="http://schemas.microsoft.com/office/drawing/2014/main" id="{A6CB832F-BD1B-4EA0-B332-AD2CB6A9E3CA}"/>
              </a:ext>
            </a:extLst>
          </p:cNvPr>
          <p:cNvSpPr/>
          <p:nvPr/>
        </p:nvSpPr>
        <p:spPr>
          <a:xfrm>
            <a:off x="4571361" y="2690806"/>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我国</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5G</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手机出货量增长迅速</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a:extLst>
              <a:ext uri="{FF2B5EF4-FFF2-40B4-BE49-F238E27FC236}">
                <a16:creationId xmlns:a16="http://schemas.microsoft.com/office/drawing/2014/main" id="{EFAC6D9A-A52E-4987-A133-5B6587FB3E64}"/>
              </a:ext>
            </a:extLst>
          </p:cNvPr>
          <p:cNvSpPr txBox="1"/>
          <p:nvPr/>
        </p:nvSpPr>
        <p:spPr>
          <a:xfrm>
            <a:off x="3918101" y="4743519"/>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IDC</a:t>
            </a:r>
            <a:r>
              <a:rPr lang="zh-CN" altLang="en-US" sz="800" dirty="0">
                <a:latin typeface="微软雅黑" panose="020B0503020204020204" pitchFamily="34" charset="-122"/>
                <a:ea typeface="微软雅黑" panose="020B0503020204020204" pitchFamily="34" charset="-122"/>
              </a:rPr>
              <a:t>，国泰君安证券研究</a:t>
            </a:r>
          </a:p>
        </p:txBody>
      </p:sp>
      <p:sp>
        <p:nvSpPr>
          <p:cNvPr id="2" name="矩形 1">
            <a:extLst>
              <a:ext uri="{FF2B5EF4-FFF2-40B4-BE49-F238E27FC236}">
                <a16:creationId xmlns:a16="http://schemas.microsoft.com/office/drawing/2014/main" id="{DB136D27-F6F2-424F-92BC-F9A65DB38728}"/>
              </a:ext>
            </a:extLst>
          </p:cNvPr>
          <p:cNvSpPr/>
          <p:nvPr/>
        </p:nvSpPr>
        <p:spPr>
          <a:xfrm>
            <a:off x="342000" y="1002587"/>
            <a:ext cx="8344800" cy="1569660"/>
          </a:xfrm>
          <a:prstGeom prst="rect">
            <a:avLst/>
          </a:prstGeom>
        </p:spPr>
        <p:txBody>
          <a:bodyPr wrap="square">
            <a:spAutoFit/>
          </a:bodyPr>
          <a:lstStyle/>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石英晶振是</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设备的重要元器件，手机基站、光通信设备、智能手机等均离不开石英晶振的硬件支持，</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应用的快速发展，将极大拓宽晶振行业尤其是高基频晶振的市场空间。</a:t>
            </a: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根据</a:t>
            </a:r>
            <a:r>
              <a:rPr lang="en-US" altLang="zh-CN" sz="1200" dirty="0">
                <a:latin typeface="微软雅黑" panose="020B0503020204020204" pitchFamily="34" charset="-122"/>
                <a:ea typeface="微软雅黑" panose="020B0503020204020204" pitchFamily="34" charset="-122"/>
              </a:rPr>
              <a:t>IDC</a:t>
            </a:r>
            <a:r>
              <a:rPr lang="zh-CN" altLang="en-US" sz="1200" dirty="0">
                <a:latin typeface="微软雅黑" panose="020B0503020204020204" pitchFamily="34" charset="-122"/>
                <a:ea typeface="微软雅黑" panose="020B0503020204020204" pitchFamily="34" charset="-122"/>
              </a:rPr>
              <a:t>数据，全球</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手机出货量从</a:t>
            </a:r>
            <a:r>
              <a:rPr lang="en-US" altLang="zh-CN" sz="1200" dirty="0">
                <a:latin typeface="微软雅黑" panose="020B0503020204020204" pitchFamily="34" charset="-122"/>
                <a:ea typeface="微软雅黑" panose="020B0503020204020204" pitchFamily="34" charset="-122"/>
              </a:rPr>
              <a:t>2019</a:t>
            </a:r>
            <a:r>
              <a:rPr lang="zh-CN" altLang="en-US" sz="1200" dirty="0">
                <a:latin typeface="微软雅黑" panose="020B0503020204020204" pitchFamily="34" charset="-122"/>
                <a:ea typeface="微软雅黑" panose="020B0503020204020204" pitchFamily="34" charset="-122"/>
              </a:rPr>
              <a:t>年的</a:t>
            </a:r>
            <a:r>
              <a:rPr lang="en-US" altLang="zh-CN" sz="1200" dirty="0">
                <a:latin typeface="微软雅黑" panose="020B0503020204020204" pitchFamily="34" charset="-122"/>
                <a:ea typeface="微软雅黑" panose="020B0503020204020204" pitchFamily="34" charset="-122"/>
              </a:rPr>
              <a:t>0.19</a:t>
            </a:r>
            <a:r>
              <a:rPr lang="zh-CN" altLang="en-US" sz="1200" dirty="0">
                <a:latin typeface="微软雅黑" panose="020B0503020204020204" pitchFamily="34" charset="-122"/>
                <a:ea typeface="微软雅黑" panose="020B0503020204020204" pitchFamily="34" charset="-122"/>
              </a:rPr>
              <a:t>亿台快速增长至</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年的</a:t>
            </a:r>
            <a:r>
              <a:rPr lang="en-US" altLang="zh-CN" sz="1200" dirty="0">
                <a:latin typeface="微软雅黑" panose="020B0503020204020204" pitchFamily="34" charset="-122"/>
                <a:ea typeface="微软雅黑" panose="020B0503020204020204" pitchFamily="34" charset="-122"/>
              </a:rPr>
              <a:t>2.4</a:t>
            </a:r>
            <a:r>
              <a:rPr lang="zh-CN" altLang="en-US" sz="1200" dirty="0">
                <a:latin typeface="微软雅黑" panose="020B0503020204020204" pitchFamily="34" charset="-122"/>
                <a:ea typeface="微软雅黑" panose="020B0503020204020204" pitchFamily="34" charset="-122"/>
              </a:rPr>
              <a:t>亿台，</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年全球手机出货量中</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手机占比达到了</a:t>
            </a:r>
            <a:r>
              <a:rPr lang="en-US" altLang="zh-CN" sz="1200" dirty="0">
                <a:latin typeface="微软雅黑" panose="020B0503020204020204" pitchFamily="34" charset="-122"/>
                <a:ea typeface="微软雅黑" panose="020B0503020204020204" pitchFamily="34" charset="-122"/>
              </a:rPr>
              <a:t>18.60%</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我国</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手机出货量从</a:t>
            </a:r>
            <a:r>
              <a:rPr lang="en-US" altLang="zh-CN" sz="1200" dirty="0">
                <a:latin typeface="微软雅黑" panose="020B0503020204020204" pitchFamily="34" charset="-122"/>
                <a:ea typeface="微软雅黑" panose="020B0503020204020204" pitchFamily="34" charset="-122"/>
              </a:rPr>
              <a:t>2019</a:t>
            </a:r>
            <a:r>
              <a:rPr lang="zh-CN" altLang="en-US" sz="1200" dirty="0">
                <a:latin typeface="微软雅黑" panose="020B0503020204020204" pitchFamily="34" charset="-122"/>
                <a:ea typeface="微软雅黑" panose="020B0503020204020204" pitchFamily="34" charset="-122"/>
              </a:rPr>
              <a:t>年的</a:t>
            </a:r>
            <a:r>
              <a:rPr lang="en-US" altLang="zh-CN" sz="1200" dirty="0">
                <a:latin typeface="微软雅黑" panose="020B0503020204020204" pitchFamily="34" charset="-122"/>
                <a:ea typeface="微软雅黑" panose="020B0503020204020204" pitchFamily="34" charset="-122"/>
              </a:rPr>
              <a:t>0.14</a:t>
            </a:r>
            <a:r>
              <a:rPr lang="zh-CN" altLang="en-US" sz="1200" dirty="0">
                <a:latin typeface="微软雅黑" panose="020B0503020204020204" pitchFamily="34" charset="-122"/>
                <a:ea typeface="微软雅黑" panose="020B0503020204020204" pitchFamily="34" charset="-122"/>
              </a:rPr>
              <a:t>亿台快速增长至</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年的</a:t>
            </a:r>
            <a:r>
              <a:rPr lang="en-US" altLang="zh-CN" sz="1200" dirty="0">
                <a:latin typeface="微软雅黑" panose="020B0503020204020204" pitchFamily="34" charset="-122"/>
                <a:ea typeface="微软雅黑" panose="020B0503020204020204" pitchFamily="34" charset="-122"/>
              </a:rPr>
              <a:t>2.66</a:t>
            </a:r>
            <a:r>
              <a:rPr lang="zh-CN" altLang="en-US" sz="1200" dirty="0">
                <a:latin typeface="微软雅黑" panose="020B0503020204020204" pitchFamily="34" charset="-122"/>
                <a:ea typeface="微软雅黑" panose="020B0503020204020204" pitchFamily="34" charset="-122"/>
              </a:rPr>
              <a:t>亿台，同时</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手机出货量占比不断提高，</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年我国</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手机已占智能手机总出货量的</a:t>
            </a:r>
            <a:r>
              <a:rPr lang="en-US" altLang="zh-CN" sz="1200" dirty="0">
                <a:latin typeface="微软雅黑" panose="020B0503020204020204" pitchFamily="34" charset="-122"/>
                <a:ea typeface="微软雅黑" panose="020B0503020204020204" pitchFamily="34" charset="-122"/>
              </a:rPr>
              <a:t>77.55%</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手机占比提升迅速。</a:t>
            </a:r>
            <a:endParaRPr lang="en-US" altLang="zh-CN" sz="1200" dirty="0">
              <a:latin typeface="微软雅黑" panose="020B0503020204020204" pitchFamily="34" charset="-122"/>
              <a:ea typeface="微软雅黑" panose="020B0503020204020204" pitchFamily="34" charset="-122"/>
            </a:endParaRPr>
          </a:p>
        </p:txBody>
      </p:sp>
      <p:graphicFrame>
        <p:nvGraphicFramePr>
          <p:cNvPr id="20" name="图表 19">
            <a:extLst>
              <a:ext uri="{FF2B5EF4-FFF2-40B4-BE49-F238E27FC236}">
                <a16:creationId xmlns:a16="http://schemas.microsoft.com/office/drawing/2014/main" id="{84A92338-1464-4DB9-A684-D0C043CCA3A3}"/>
              </a:ext>
            </a:extLst>
          </p:cNvPr>
          <p:cNvGraphicFramePr>
            <a:graphicFrameLocks/>
          </p:cNvGraphicFramePr>
          <p:nvPr>
            <p:extLst>
              <p:ext uri="{D42A27DB-BD31-4B8C-83A1-F6EECF244321}">
                <p14:modId xmlns:p14="http://schemas.microsoft.com/office/powerpoint/2010/main" val="2301747473"/>
              </p:ext>
            </p:extLst>
          </p:nvPr>
        </p:nvGraphicFramePr>
        <p:xfrm>
          <a:off x="80682" y="2955511"/>
          <a:ext cx="4132048" cy="1776479"/>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a:extLst>
              <a:ext uri="{FF2B5EF4-FFF2-40B4-BE49-F238E27FC236}">
                <a16:creationId xmlns:a16="http://schemas.microsoft.com/office/drawing/2014/main" id="{1A91C14B-F2D9-427D-B1D3-2430D722FA54}"/>
              </a:ext>
            </a:extLst>
          </p:cNvPr>
          <p:cNvSpPr/>
          <p:nvPr/>
        </p:nvSpPr>
        <p:spPr>
          <a:xfrm>
            <a:off x="491162" y="2937261"/>
            <a:ext cx="569387" cy="230832"/>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en-US" altLang="zh-CN" sz="900" dirty="0">
                <a:latin typeface="微软雅黑" panose="020B0503020204020204" pitchFamily="34" charset="-122"/>
                <a:ea typeface="微软雅黑" panose="020B0503020204020204" pitchFamily="34" charset="-122"/>
              </a:rPr>
              <a:t>(</a:t>
            </a:r>
            <a:r>
              <a:rPr lang="zh-CN" altLang="zh-CN" sz="900" dirty="0">
                <a:latin typeface="微软雅黑" panose="020B0503020204020204" pitchFamily="34" charset="-122"/>
                <a:ea typeface="微软雅黑" panose="020B0503020204020204" pitchFamily="34" charset="-122"/>
              </a:rPr>
              <a:t>亿</a:t>
            </a:r>
            <a:r>
              <a:rPr lang="zh-CN" altLang="en-US" sz="900" dirty="0">
                <a:latin typeface="微软雅黑" panose="020B0503020204020204" pitchFamily="34" charset="-122"/>
                <a:ea typeface="微软雅黑" panose="020B0503020204020204" pitchFamily="34" charset="-122"/>
              </a:rPr>
              <a:t>台</a:t>
            </a:r>
            <a:r>
              <a:rPr lang="zh-CN" altLang="zh-CN" sz="900" dirty="0">
                <a:latin typeface="微软雅黑" panose="020B0503020204020204" pitchFamily="34" charset="-122"/>
                <a:ea typeface="微软雅黑" panose="020B0503020204020204" pitchFamily="34" charset="-122"/>
              </a:rPr>
              <a:t>）</a:t>
            </a:r>
          </a:p>
        </p:txBody>
      </p:sp>
      <p:sp>
        <p:nvSpPr>
          <p:cNvPr id="23" name="矩形 22">
            <a:extLst>
              <a:ext uri="{FF2B5EF4-FFF2-40B4-BE49-F238E27FC236}">
                <a16:creationId xmlns:a16="http://schemas.microsoft.com/office/drawing/2014/main" id="{7FF67E41-2118-4EC5-B8BB-BE0AF776FD99}"/>
              </a:ext>
            </a:extLst>
          </p:cNvPr>
          <p:cNvSpPr/>
          <p:nvPr/>
        </p:nvSpPr>
        <p:spPr>
          <a:xfrm>
            <a:off x="342000" y="988295"/>
            <a:ext cx="8344800" cy="1579972"/>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21" name="图表 20">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194843896"/>
              </p:ext>
            </p:extLst>
          </p:nvPr>
        </p:nvGraphicFramePr>
        <p:xfrm>
          <a:off x="4571361" y="2931277"/>
          <a:ext cx="3998337" cy="1887691"/>
        </p:xfrm>
        <a:graphic>
          <a:graphicData uri="http://schemas.openxmlformats.org/drawingml/2006/chart">
            <c:chart xmlns:c="http://schemas.openxmlformats.org/drawingml/2006/chart" xmlns:r="http://schemas.openxmlformats.org/officeDocument/2006/relationships" r:id="rId3"/>
          </a:graphicData>
        </a:graphic>
      </p:graphicFrame>
      <p:sp>
        <p:nvSpPr>
          <p:cNvPr id="22" name="矩形 21">
            <a:extLst>
              <a:ext uri="{FF2B5EF4-FFF2-40B4-BE49-F238E27FC236}">
                <a16:creationId xmlns:a16="http://schemas.microsoft.com/office/drawing/2014/main" id="{7955CE64-F1FE-481F-8B99-69BF8C1714EA}"/>
              </a:ext>
            </a:extLst>
          </p:cNvPr>
          <p:cNvSpPr/>
          <p:nvPr/>
        </p:nvSpPr>
        <p:spPr>
          <a:xfrm>
            <a:off x="4546460" y="2931277"/>
            <a:ext cx="569387" cy="230832"/>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en-US" altLang="zh-CN" sz="900" dirty="0">
                <a:latin typeface="微软雅黑" panose="020B0503020204020204" pitchFamily="34" charset="-122"/>
                <a:ea typeface="微软雅黑" panose="020B0503020204020204" pitchFamily="34" charset="-122"/>
              </a:rPr>
              <a:t>(</a:t>
            </a:r>
            <a:r>
              <a:rPr lang="zh-CN" altLang="zh-CN" sz="900" dirty="0">
                <a:latin typeface="微软雅黑" panose="020B0503020204020204" pitchFamily="34" charset="-122"/>
                <a:ea typeface="微软雅黑" panose="020B0503020204020204" pitchFamily="34" charset="-122"/>
              </a:rPr>
              <a:t>亿</a:t>
            </a:r>
            <a:r>
              <a:rPr lang="zh-CN" altLang="en-US" sz="900" dirty="0">
                <a:latin typeface="微软雅黑" panose="020B0503020204020204" pitchFamily="34" charset="-122"/>
                <a:ea typeface="微软雅黑" panose="020B0503020204020204" pitchFamily="34" charset="-122"/>
              </a:rPr>
              <a:t>台</a:t>
            </a:r>
            <a:r>
              <a:rPr lang="zh-CN" altLang="zh-CN" sz="9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4672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5" y="427455"/>
              <a:ext cx="6121081"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新能源汽车渗透率迅速提升</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圆角 9">
            <a:extLst>
              <a:ext uri="{FF2B5EF4-FFF2-40B4-BE49-F238E27FC236}">
                <a16:creationId xmlns:a16="http://schemas.microsoft.com/office/drawing/2014/main" id="{CE41352C-4D71-4DFB-A074-22BDD259F3B1}"/>
              </a:ext>
            </a:extLst>
          </p:cNvPr>
          <p:cNvSpPr/>
          <p:nvPr/>
        </p:nvSpPr>
        <p:spPr>
          <a:xfrm>
            <a:off x="342000" y="2651954"/>
            <a:ext cx="3899680"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全球新能源汽车销量及渗透率迅速提升</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圆角 11">
            <a:extLst>
              <a:ext uri="{FF2B5EF4-FFF2-40B4-BE49-F238E27FC236}">
                <a16:creationId xmlns:a16="http://schemas.microsoft.com/office/drawing/2014/main" id="{A6CB832F-BD1B-4EA0-B332-AD2CB6A9E3CA}"/>
              </a:ext>
            </a:extLst>
          </p:cNvPr>
          <p:cNvSpPr/>
          <p:nvPr/>
        </p:nvSpPr>
        <p:spPr>
          <a:xfrm>
            <a:off x="4835018" y="2643988"/>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中国新能源汽车销量占比超</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50%</a:t>
            </a:r>
          </a:p>
        </p:txBody>
      </p:sp>
      <p:sp>
        <p:nvSpPr>
          <p:cNvPr id="17" name="文本框 16">
            <a:extLst>
              <a:ext uri="{FF2B5EF4-FFF2-40B4-BE49-F238E27FC236}">
                <a16:creationId xmlns:a16="http://schemas.microsoft.com/office/drawing/2014/main" id="{7D6DB967-FC13-4762-BC00-DC447CC4BDA0}"/>
              </a:ext>
            </a:extLst>
          </p:cNvPr>
          <p:cNvSpPr txBox="1"/>
          <p:nvPr/>
        </p:nvSpPr>
        <p:spPr>
          <a:xfrm>
            <a:off x="3925028" y="4713053"/>
            <a:ext cx="2951629" cy="215444"/>
          </a:xfrm>
          <a:prstGeom prst="rect">
            <a:avLst/>
          </a:prstGeom>
          <a:noFill/>
        </p:spPr>
        <p:txBody>
          <a:bodyPr wrap="square" rtlCol="0">
            <a:spAutoFit/>
          </a:bodyPr>
          <a:lstStyle/>
          <a:p>
            <a:r>
              <a:rPr lang="zh-CN" altLang="en-US" sz="800" b="1" dirty="0">
                <a:latin typeface="微软雅黑" panose="020B0503020204020204" pitchFamily="34" charset="-122"/>
                <a:ea typeface="微软雅黑" panose="020B0503020204020204" pitchFamily="34" charset="-122"/>
              </a:rPr>
              <a:t>数据来源：</a:t>
            </a:r>
            <a:r>
              <a:rPr lang="en-US" altLang="zh-CN" sz="800" b="1" dirty="0">
                <a:latin typeface="微软雅黑" panose="020B0503020204020204" pitchFamily="34" charset="-122"/>
                <a:ea typeface="微软雅黑" panose="020B0503020204020204" pitchFamily="34" charset="-122"/>
              </a:rPr>
              <a:t>EV Sales</a:t>
            </a:r>
            <a:r>
              <a:rPr lang="zh-CN" altLang="en-US" sz="800" b="1" dirty="0">
                <a:latin typeface="微软雅黑" panose="020B0503020204020204" pitchFamily="34" charset="-122"/>
                <a:ea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rPr>
              <a:t>国泰君安证券研究</a:t>
            </a:r>
          </a:p>
        </p:txBody>
      </p:sp>
      <p:sp>
        <p:nvSpPr>
          <p:cNvPr id="22" name="矩形 21">
            <a:extLst>
              <a:ext uri="{FF2B5EF4-FFF2-40B4-BE49-F238E27FC236}">
                <a16:creationId xmlns:a16="http://schemas.microsoft.com/office/drawing/2014/main" id="{94F206B4-0967-4BA4-B037-184C7A708B73}"/>
              </a:ext>
            </a:extLst>
          </p:cNvPr>
          <p:cNvSpPr/>
          <p:nvPr/>
        </p:nvSpPr>
        <p:spPr>
          <a:xfrm>
            <a:off x="342000" y="988295"/>
            <a:ext cx="8344800" cy="1410000"/>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DEAD85D5-9FB4-4603-BC52-0AC826BD42EE}"/>
              </a:ext>
            </a:extLst>
          </p:cNvPr>
          <p:cNvSpPr/>
          <p:nvPr/>
        </p:nvSpPr>
        <p:spPr>
          <a:xfrm>
            <a:off x="342000" y="1138175"/>
            <a:ext cx="8169988" cy="1015663"/>
          </a:xfrm>
          <a:prstGeom prst="rect">
            <a:avLst/>
          </a:prstGeom>
        </p:spPr>
        <p:txBody>
          <a:bodyPr wrap="square">
            <a:spAutoFit/>
          </a:bodyPr>
          <a:lstStyle/>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近年来，全球新能源汽车产业持续保持高速增长态势，</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年全球新能源汽车销量</a:t>
            </a:r>
            <a:r>
              <a:rPr lang="en-US" altLang="zh-CN" sz="1200" dirty="0">
                <a:latin typeface="微软雅黑" panose="020B0503020204020204" pitchFamily="34" charset="-122"/>
                <a:ea typeface="微软雅黑" panose="020B0503020204020204" pitchFamily="34" charset="-122"/>
              </a:rPr>
              <a:t>675</a:t>
            </a:r>
            <a:r>
              <a:rPr lang="zh-CN" altLang="en-US" sz="1200" dirty="0">
                <a:latin typeface="微软雅黑" panose="020B0503020204020204" pitchFamily="34" charset="-122"/>
                <a:ea typeface="微软雅黑" panose="020B0503020204020204" pitchFamily="34" charset="-122"/>
              </a:rPr>
              <a:t>万辆，同比增长</a:t>
            </a:r>
            <a:r>
              <a:rPr lang="en-US" altLang="zh-CN" sz="1200" dirty="0">
                <a:latin typeface="微软雅黑" panose="020B0503020204020204" pitchFamily="34" charset="-122"/>
                <a:ea typeface="微软雅黑" panose="020B0503020204020204" pitchFamily="34" charset="-122"/>
              </a:rPr>
              <a:t>108%</a:t>
            </a:r>
            <a:r>
              <a:rPr lang="zh-CN" altLang="en-US" sz="1200" dirty="0">
                <a:latin typeface="微软雅黑" panose="020B0503020204020204" pitchFamily="34" charset="-122"/>
                <a:ea typeface="微软雅黑" panose="020B0503020204020204" pitchFamily="34" charset="-122"/>
              </a:rPr>
              <a:t>，全球新能源汽车渗透率达</a:t>
            </a:r>
            <a:r>
              <a:rPr lang="en-US" altLang="zh-CN" sz="1200" dirty="0">
                <a:latin typeface="微软雅黑" panose="020B0503020204020204" pitchFamily="34" charset="-122"/>
                <a:ea typeface="微软雅黑" panose="020B0503020204020204" pitchFamily="34" charset="-122"/>
              </a:rPr>
              <a:t>8.3%</a:t>
            </a:r>
            <a:r>
              <a:rPr lang="zh-CN" altLang="en-US" sz="1200" dirty="0">
                <a:latin typeface="微软雅黑" panose="020B0503020204020204" pitchFamily="34" charset="-122"/>
                <a:ea typeface="微软雅黑" panose="020B0503020204020204" pitchFamily="34" charset="-122"/>
              </a:rPr>
              <a:t>，较</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年提升</a:t>
            </a:r>
            <a:r>
              <a:rPr lang="en-US" altLang="zh-CN" sz="1200" dirty="0">
                <a:latin typeface="微软雅黑" panose="020B0503020204020204" pitchFamily="34" charset="-122"/>
                <a:ea typeface="微软雅黑" panose="020B0503020204020204" pitchFamily="34" charset="-122"/>
              </a:rPr>
              <a:t>4.1</a:t>
            </a:r>
            <a:r>
              <a:rPr lang="zh-CN" altLang="en-US" sz="1200" dirty="0">
                <a:latin typeface="微软雅黑" panose="020B0503020204020204" pitchFamily="34" charset="-122"/>
                <a:ea typeface="微软雅黑" panose="020B0503020204020204" pitchFamily="34" charset="-122"/>
              </a:rPr>
              <a:t>个</a:t>
            </a:r>
            <a:r>
              <a:rPr lang="en-US" altLang="zh-CN" sz="1200" dirty="0" err="1">
                <a:latin typeface="微软雅黑" panose="020B0503020204020204" pitchFamily="34" charset="-122"/>
                <a:ea typeface="微软雅黑" panose="020B0503020204020204" pitchFamily="34" charset="-122"/>
              </a:rPr>
              <a:t>pct</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我国新能源汽车销量领衔全球，</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年销量达</a:t>
            </a:r>
            <a:r>
              <a:rPr lang="en-US" altLang="zh-CN" sz="1200" dirty="0">
                <a:latin typeface="微软雅黑" panose="020B0503020204020204" pitchFamily="34" charset="-122"/>
                <a:ea typeface="微软雅黑" panose="020B0503020204020204" pitchFamily="34" charset="-122"/>
              </a:rPr>
              <a:t>339.6</a:t>
            </a:r>
            <a:r>
              <a:rPr lang="zh-CN" altLang="en-US" sz="1200" dirty="0">
                <a:latin typeface="微软雅黑" panose="020B0503020204020204" pitchFamily="34" charset="-122"/>
                <a:ea typeface="微软雅黑" panose="020B0503020204020204" pitchFamily="34" charset="-122"/>
              </a:rPr>
              <a:t>万辆，同比增长</a:t>
            </a:r>
            <a:r>
              <a:rPr lang="en-US" altLang="zh-CN" sz="1200" dirty="0">
                <a:latin typeface="微软雅黑" panose="020B0503020204020204" pitchFamily="34" charset="-122"/>
                <a:ea typeface="微软雅黑" panose="020B0503020204020204" pitchFamily="34" charset="-122"/>
              </a:rPr>
              <a:t>155%</a:t>
            </a:r>
            <a:r>
              <a:rPr lang="zh-CN" altLang="en-US" sz="1200" dirty="0">
                <a:latin typeface="微软雅黑" panose="020B0503020204020204" pitchFamily="34" charset="-122"/>
                <a:ea typeface="微软雅黑" panose="020B0503020204020204" pitchFamily="34" charset="-122"/>
              </a:rPr>
              <a:t>，占据全球新能源汽车市场超过</a:t>
            </a:r>
            <a:r>
              <a:rPr lang="en-US" altLang="zh-CN" sz="1200" dirty="0">
                <a:latin typeface="微软雅黑" panose="020B0503020204020204" pitchFamily="34" charset="-122"/>
                <a:ea typeface="微软雅黑" panose="020B0503020204020204" pitchFamily="34" charset="-122"/>
              </a:rPr>
              <a:t>50%</a:t>
            </a:r>
            <a:r>
              <a:rPr lang="zh-CN" altLang="en-US" sz="1200" dirty="0">
                <a:latin typeface="微软雅黑" panose="020B0503020204020204" pitchFamily="34" charset="-122"/>
                <a:ea typeface="微软雅黑" panose="020B0503020204020204" pitchFamily="34" charset="-122"/>
              </a:rPr>
              <a:t>的份额，同时渗透率达</a:t>
            </a:r>
            <a:r>
              <a:rPr lang="en-US" altLang="zh-CN" sz="1200" dirty="0">
                <a:latin typeface="微软雅黑" panose="020B0503020204020204" pitchFamily="34" charset="-122"/>
                <a:ea typeface="微软雅黑" panose="020B0503020204020204" pitchFamily="34" charset="-122"/>
              </a:rPr>
              <a:t>13.3%</a:t>
            </a:r>
            <a:r>
              <a:rPr lang="zh-CN" altLang="en-US" sz="1200" dirty="0">
                <a:latin typeface="微软雅黑" panose="020B0503020204020204" pitchFamily="34" charset="-122"/>
                <a:ea typeface="微软雅黑" panose="020B0503020204020204" pitchFamily="34" charset="-122"/>
              </a:rPr>
              <a:t>，较</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年大幅提升</a:t>
            </a:r>
            <a:r>
              <a:rPr lang="en-US" altLang="zh-CN" sz="1200" dirty="0">
                <a:latin typeface="微软雅黑" panose="020B0503020204020204" pitchFamily="34" charset="-122"/>
                <a:ea typeface="微软雅黑" panose="020B0503020204020204" pitchFamily="34" charset="-122"/>
              </a:rPr>
              <a:t>7.8</a:t>
            </a:r>
            <a:r>
              <a:rPr lang="zh-CN" altLang="en-US" sz="1200" dirty="0">
                <a:latin typeface="微软雅黑" panose="020B0503020204020204" pitchFamily="34" charset="-122"/>
                <a:ea typeface="微软雅黑" panose="020B0503020204020204" pitchFamily="34" charset="-122"/>
              </a:rPr>
              <a:t>个</a:t>
            </a:r>
            <a:r>
              <a:rPr lang="en-US" altLang="zh-CN" sz="1200" dirty="0" err="1">
                <a:latin typeface="微软雅黑" panose="020B0503020204020204" pitchFamily="34" charset="-122"/>
                <a:ea typeface="微软雅黑" panose="020B0503020204020204" pitchFamily="34" charset="-122"/>
              </a:rPr>
              <a:t>pct</a:t>
            </a:r>
            <a:r>
              <a:rPr lang="zh-CN" altLang="en-US" sz="1200" dirty="0">
                <a:latin typeface="微软雅黑" panose="020B0503020204020204" pitchFamily="34" charset="-122"/>
                <a:ea typeface="微软雅黑" panose="020B0503020204020204" pitchFamily="34" charset="-122"/>
              </a:rPr>
              <a:t>。</a:t>
            </a:r>
          </a:p>
        </p:txBody>
      </p:sp>
      <p:graphicFrame>
        <p:nvGraphicFramePr>
          <p:cNvPr id="20" name="图表 19">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646710192"/>
              </p:ext>
            </p:extLst>
          </p:nvPr>
        </p:nvGraphicFramePr>
        <p:xfrm>
          <a:off x="293433" y="2867398"/>
          <a:ext cx="4131418" cy="1835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图表 20">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3971294868"/>
              </p:ext>
            </p:extLst>
          </p:nvPr>
        </p:nvGraphicFramePr>
        <p:xfrm>
          <a:off x="4669684" y="2878877"/>
          <a:ext cx="4017115" cy="19095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64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7455"/>
              <a:ext cx="5544616"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物联网产业强劲增长</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1" name="矩形: 圆角 10">
            <a:extLst>
              <a:ext uri="{FF2B5EF4-FFF2-40B4-BE49-F238E27FC236}">
                <a16:creationId xmlns:a16="http://schemas.microsoft.com/office/drawing/2014/main" id="{A82CCE7A-8E3E-47E8-9C8F-A94DF6BFF018}"/>
              </a:ext>
            </a:extLst>
          </p:cNvPr>
          <p:cNvSpPr/>
          <p:nvPr/>
        </p:nvSpPr>
        <p:spPr>
          <a:xfrm>
            <a:off x="172737" y="2679135"/>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我国物联网市场规模增长迅速</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圆角 11">
            <a:extLst>
              <a:ext uri="{FF2B5EF4-FFF2-40B4-BE49-F238E27FC236}">
                <a16:creationId xmlns:a16="http://schemas.microsoft.com/office/drawing/2014/main" id="{A6CB832F-BD1B-4EA0-B332-AD2CB6A9E3CA}"/>
              </a:ext>
            </a:extLst>
          </p:cNvPr>
          <p:cNvSpPr/>
          <p:nvPr/>
        </p:nvSpPr>
        <p:spPr>
          <a:xfrm>
            <a:off x="4571361" y="2690806"/>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全球物联网设备联网数量将持续增长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a:extLst>
              <a:ext uri="{FF2B5EF4-FFF2-40B4-BE49-F238E27FC236}">
                <a16:creationId xmlns:a16="http://schemas.microsoft.com/office/drawing/2014/main" id="{EFAC6D9A-A52E-4987-A133-5B6587FB3E64}"/>
              </a:ext>
            </a:extLst>
          </p:cNvPr>
          <p:cNvSpPr txBox="1"/>
          <p:nvPr/>
        </p:nvSpPr>
        <p:spPr>
          <a:xfrm>
            <a:off x="3945810" y="4672726"/>
            <a:ext cx="2951629" cy="338554"/>
          </a:xfrm>
          <a:prstGeom prst="rect">
            <a:avLst/>
          </a:prstGeom>
          <a:noFill/>
        </p:spPr>
        <p:txBody>
          <a:bodyPr wrap="square" rtlCol="0">
            <a:spAutoFit/>
          </a:bodyPr>
          <a:lstStyle/>
          <a:p>
            <a:r>
              <a:rPr lang="zh-CN" altLang="en-US" sz="800" b="1" dirty="0">
                <a:latin typeface="微软雅黑" panose="020B0503020204020204" pitchFamily="34" charset="-122"/>
                <a:ea typeface="微软雅黑" panose="020B0503020204020204" pitchFamily="34" charset="-122"/>
              </a:rPr>
              <a:t>数据来源：</a:t>
            </a:r>
            <a:r>
              <a:rPr lang="en-US" altLang="zh-CN" sz="800" b="1" dirty="0">
                <a:latin typeface="微软雅黑" panose="020B0503020204020204" pitchFamily="34" charset="-122"/>
                <a:ea typeface="微软雅黑" panose="020B0503020204020204" pitchFamily="34" charset="-122"/>
              </a:rPr>
              <a:t>Wind</a:t>
            </a:r>
            <a:r>
              <a:rPr lang="zh-CN" altLang="en-US" sz="800" b="1" dirty="0">
                <a:latin typeface="微软雅黑" panose="020B0503020204020204" pitchFamily="34" charset="-122"/>
                <a:ea typeface="微软雅黑" panose="020B0503020204020204" pitchFamily="34" charset="-122"/>
              </a:rPr>
              <a:t>，</a:t>
            </a:r>
            <a:r>
              <a:rPr lang="en-US" altLang="zh-CN" sz="800" b="1" dirty="0" err="1">
                <a:latin typeface="微软雅黑" panose="020B0503020204020204" pitchFamily="34" charset="-122"/>
                <a:ea typeface="微软雅黑" panose="020B0503020204020204" pitchFamily="34" charset="-122"/>
              </a:rPr>
              <a:t>iFind</a:t>
            </a:r>
            <a:r>
              <a:rPr lang="zh-CN" altLang="en-US" sz="800" b="1" dirty="0">
                <a:latin typeface="微软雅黑" panose="020B0503020204020204" pitchFamily="34" charset="-122"/>
                <a:ea typeface="微软雅黑" panose="020B0503020204020204" pitchFamily="34" charset="-122"/>
              </a:rPr>
              <a:t>，</a:t>
            </a:r>
            <a:r>
              <a:rPr lang="en-US" altLang="zh-CN" sz="800" b="1" dirty="0">
                <a:latin typeface="微软雅黑" panose="020B0503020204020204" pitchFamily="34" charset="-122"/>
                <a:ea typeface="微软雅黑" panose="020B0503020204020204" pitchFamily="34" charset="-122"/>
              </a:rPr>
              <a:t>GSMA Intelligence</a:t>
            </a:r>
            <a:r>
              <a:rPr lang="zh-CN" altLang="en-US" sz="800" b="1" dirty="0">
                <a:latin typeface="微软雅黑" panose="020B0503020204020204" pitchFamily="34" charset="-122"/>
                <a:ea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rPr>
              <a:t>国泰君安证券研究</a:t>
            </a:r>
          </a:p>
        </p:txBody>
      </p:sp>
      <p:sp>
        <p:nvSpPr>
          <p:cNvPr id="2" name="矩形 1">
            <a:extLst>
              <a:ext uri="{FF2B5EF4-FFF2-40B4-BE49-F238E27FC236}">
                <a16:creationId xmlns:a16="http://schemas.microsoft.com/office/drawing/2014/main" id="{DB136D27-F6F2-424F-92BC-F9A65DB38728}"/>
              </a:ext>
            </a:extLst>
          </p:cNvPr>
          <p:cNvSpPr/>
          <p:nvPr/>
        </p:nvSpPr>
        <p:spPr>
          <a:xfrm>
            <a:off x="342000" y="1234965"/>
            <a:ext cx="8344800" cy="830997"/>
          </a:xfrm>
          <a:prstGeom prst="rect">
            <a:avLst/>
          </a:prstGeom>
        </p:spPr>
        <p:txBody>
          <a:bodyPr wrap="square">
            <a:spAutoFit/>
          </a:bodyPr>
          <a:lstStyle/>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截至</a:t>
            </a:r>
            <a:r>
              <a:rPr lang="en-US" altLang="zh-CN" sz="1200" dirty="0">
                <a:latin typeface="微软雅黑" panose="020B0503020204020204" pitchFamily="34" charset="-122"/>
                <a:ea typeface="微软雅黑" panose="020B0503020204020204" pitchFamily="34" charset="-122"/>
              </a:rPr>
              <a:t>2019</a:t>
            </a:r>
            <a:r>
              <a:rPr lang="zh-CN" altLang="en-US" sz="1200" dirty="0">
                <a:latin typeface="微软雅黑" panose="020B0503020204020204" pitchFamily="34" charset="-122"/>
                <a:ea typeface="微软雅黑" panose="020B0503020204020204" pitchFamily="34" charset="-122"/>
              </a:rPr>
              <a:t>年，我国物联网市场规模</a:t>
            </a:r>
            <a:r>
              <a:rPr lang="en-US" altLang="zh-CN" sz="1200" dirty="0">
                <a:latin typeface="微软雅黑" panose="020B0503020204020204" pitchFamily="34" charset="-122"/>
                <a:ea typeface="微软雅黑" panose="020B0503020204020204" pitchFamily="34" charset="-122"/>
              </a:rPr>
              <a:t>1.55</a:t>
            </a:r>
            <a:r>
              <a:rPr lang="zh-CN" altLang="en-US" sz="1200" dirty="0">
                <a:latin typeface="微软雅黑" panose="020B0503020204020204" pitchFamily="34" charset="-122"/>
                <a:ea typeface="微软雅黑" panose="020B0503020204020204" pitchFamily="34" charset="-122"/>
              </a:rPr>
              <a:t>万亿元，同比增长</a:t>
            </a:r>
            <a:r>
              <a:rPr lang="en-US" altLang="zh-CN" sz="1200" dirty="0">
                <a:latin typeface="微软雅黑" panose="020B0503020204020204" pitchFamily="34" charset="-122"/>
                <a:ea typeface="微软雅黑" panose="020B0503020204020204" pitchFamily="34" charset="-122"/>
              </a:rPr>
              <a:t>15%</a:t>
            </a:r>
            <a:r>
              <a:rPr lang="zh-CN" altLang="en-US" sz="1200" dirty="0">
                <a:latin typeface="微软雅黑" panose="020B0503020204020204" pitchFamily="34" charset="-122"/>
                <a:ea typeface="微软雅黑" panose="020B0503020204020204" pitchFamily="34" charset="-122"/>
              </a:rPr>
              <a:t>，市场规模巨大，且增长率常年保持在较高水平。</a:t>
            </a: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根据 </a:t>
            </a:r>
            <a:r>
              <a:rPr lang="en-US" altLang="zh-CN" sz="1200" dirty="0">
                <a:latin typeface="微软雅黑" panose="020B0503020204020204" pitchFamily="34" charset="-122"/>
                <a:ea typeface="微软雅黑" panose="020B0503020204020204" pitchFamily="34" charset="-122"/>
              </a:rPr>
              <a:t>GSMA Intelligence</a:t>
            </a:r>
            <a:r>
              <a:rPr lang="zh-CN" altLang="en-US" sz="1200" dirty="0">
                <a:latin typeface="微软雅黑" panose="020B0503020204020204" pitchFamily="34" charset="-122"/>
                <a:ea typeface="微软雅黑" panose="020B0503020204020204" pitchFamily="34" charset="-122"/>
              </a:rPr>
              <a:t>的预测，全球物联网设备将由 </a:t>
            </a:r>
            <a:r>
              <a:rPr lang="en-US" altLang="zh-CN" sz="1200" dirty="0">
                <a:latin typeface="微软雅黑" panose="020B0503020204020204" pitchFamily="34" charset="-122"/>
                <a:ea typeface="微软雅黑" panose="020B0503020204020204" pitchFamily="34" charset="-122"/>
              </a:rPr>
              <a:t>2020 </a:t>
            </a:r>
            <a:r>
              <a:rPr lang="zh-CN" altLang="en-US" sz="1200" dirty="0">
                <a:latin typeface="微软雅黑" panose="020B0503020204020204" pitchFamily="34" charset="-122"/>
                <a:ea typeface="微软雅黑" panose="020B0503020204020204" pitchFamily="34" charset="-122"/>
              </a:rPr>
              <a:t>年的 </a:t>
            </a:r>
            <a:r>
              <a:rPr lang="en-US" altLang="zh-CN" sz="1200" dirty="0">
                <a:latin typeface="微软雅黑" panose="020B0503020204020204" pitchFamily="34" charset="-122"/>
                <a:ea typeface="微软雅黑" panose="020B0503020204020204" pitchFamily="34" charset="-122"/>
              </a:rPr>
              <a:t>127 </a:t>
            </a:r>
            <a:r>
              <a:rPr lang="zh-CN" altLang="en-US" sz="1200" dirty="0">
                <a:latin typeface="微软雅黑" panose="020B0503020204020204" pitchFamily="34" charset="-122"/>
                <a:ea typeface="微软雅黑" panose="020B0503020204020204" pitchFamily="34" charset="-122"/>
              </a:rPr>
              <a:t>亿个增加到 </a:t>
            </a:r>
            <a:r>
              <a:rPr lang="en-US" altLang="zh-CN" sz="1200" dirty="0">
                <a:latin typeface="微软雅黑" panose="020B0503020204020204" pitchFamily="34" charset="-122"/>
                <a:ea typeface="微软雅黑" panose="020B0503020204020204" pitchFamily="34" charset="-122"/>
              </a:rPr>
              <a:t>2025 </a:t>
            </a:r>
            <a:r>
              <a:rPr lang="zh-CN" altLang="en-US" sz="1200" dirty="0">
                <a:latin typeface="微软雅黑" panose="020B0503020204020204" pitchFamily="34" charset="-122"/>
                <a:ea typeface="微软雅黑" panose="020B0503020204020204" pitchFamily="34" charset="-122"/>
              </a:rPr>
              <a:t>年的 </a:t>
            </a:r>
            <a:r>
              <a:rPr lang="en-US" altLang="zh-CN" sz="1200" dirty="0">
                <a:latin typeface="微软雅黑" panose="020B0503020204020204" pitchFamily="34" charset="-122"/>
                <a:ea typeface="微软雅黑" panose="020B0503020204020204" pitchFamily="34" charset="-122"/>
              </a:rPr>
              <a:t>252 </a:t>
            </a:r>
            <a:r>
              <a:rPr lang="zh-CN" altLang="en-US" sz="1200" dirty="0">
                <a:latin typeface="微软雅黑" panose="020B0503020204020204" pitchFamily="34" charset="-122"/>
                <a:ea typeface="微软雅黑" panose="020B0503020204020204" pitchFamily="34" charset="-122"/>
              </a:rPr>
              <a:t>亿个，复合增长率达 </a:t>
            </a:r>
            <a:r>
              <a:rPr lang="en-US" altLang="zh-CN" sz="1200" dirty="0">
                <a:latin typeface="微软雅黑" panose="020B0503020204020204" pitchFamily="34" charset="-122"/>
                <a:ea typeface="微软雅黑" panose="020B0503020204020204" pitchFamily="34" charset="-122"/>
              </a:rPr>
              <a:t>14.69%</a:t>
            </a:r>
            <a:r>
              <a:rPr lang="zh-CN" altLang="en-US" sz="1200" dirty="0">
                <a:latin typeface="微软雅黑" panose="020B0503020204020204" pitchFamily="34" charset="-122"/>
                <a:ea typeface="微软雅黑" panose="020B0503020204020204" pitchFamily="34" charset="-122"/>
              </a:rPr>
              <a:t>，增长十分迅速。</a:t>
            </a:r>
          </a:p>
        </p:txBody>
      </p:sp>
      <p:sp>
        <p:nvSpPr>
          <p:cNvPr id="3" name="矩形 2">
            <a:extLst>
              <a:ext uri="{FF2B5EF4-FFF2-40B4-BE49-F238E27FC236}">
                <a16:creationId xmlns:a16="http://schemas.microsoft.com/office/drawing/2014/main" id="{1A91C14B-F2D9-427D-B1D3-2430D722FA54}"/>
              </a:ext>
            </a:extLst>
          </p:cNvPr>
          <p:cNvSpPr/>
          <p:nvPr/>
        </p:nvSpPr>
        <p:spPr>
          <a:xfrm>
            <a:off x="168039" y="2932049"/>
            <a:ext cx="569387" cy="230832"/>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en-US" altLang="zh-CN" sz="900" dirty="0">
                <a:latin typeface="微软雅黑" panose="020B0503020204020204" pitchFamily="34" charset="-122"/>
                <a:ea typeface="微软雅黑" panose="020B0503020204020204" pitchFamily="34" charset="-122"/>
              </a:rPr>
              <a:t>(</a:t>
            </a:r>
            <a:r>
              <a:rPr lang="zh-CN" altLang="zh-CN" sz="900" dirty="0">
                <a:latin typeface="微软雅黑" panose="020B0503020204020204" pitchFamily="34" charset="-122"/>
                <a:ea typeface="微软雅黑" panose="020B0503020204020204" pitchFamily="34" charset="-122"/>
              </a:rPr>
              <a:t>亿</a:t>
            </a:r>
            <a:r>
              <a:rPr lang="zh-CN" altLang="en-US" sz="900" dirty="0">
                <a:latin typeface="微软雅黑" panose="020B0503020204020204" pitchFamily="34" charset="-122"/>
                <a:ea typeface="微软雅黑" panose="020B0503020204020204" pitchFamily="34" charset="-122"/>
              </a:rPr>
              <a:t>元</a:t>
            </a:r>
            <a:r>
              <a:rPr lang="zh-CN" altLang="zh-CN" sz="900" dirty="0">
                <a:latin typeface="微软雅黑" panose="020B0503020204020204" pitchFamily="34" charset="-122"/>
                <a:ea typeface="微软雅黑" panose="020B0503020204020204" pitchFamily="34" charset="-122"/>
              </a:rPr>
              <a:t>）</a:t>
            </a:r>
          </a:p>
        </p:txBody>
      </p:sp>
      <p:sp>
        <p:nvSpPr>
          <p:cNvPr id="23" name="矩形 22">
            <a:extLst>
              <a:ext uri="{FF2B5EF4-FFF2-40B4-BE49-F238E27FC236}">
                <a16:creationId xmlns:a16="http://schemas.microsoft.com/office/drawing/2014/main" id="{7FF67E41-2118-4EC5-B8BB-BE0AF776FD99}"/>
              </a:ext>
            </a:extLst>
          </p:cNvPr>
          <p:cNvSpPr/>
          <p:nvPr/>
        </p:nvSpPr>
        <p:spPr>
          <a:xfrm>
            <a:off x="342000" y="988295"/>
            <a:ext cx="8344800" cy="1364571"/>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21" name="图表 20">
            <a:extLst>
              <a:ext uri="{FF2B5EF4-FFF2-40B4-BE49-F238E27FC236}">
                <a16:creationId xmlns:a16="http://schemas.microsoft.com/office/drawing/2014/main" id="{64516F83-1F27-420B-9EF9-913A9F5ADDEF}"/>
              </a:ext>
            </a:extLst>
          </p:cNvPr>
          <p:cNvGraphicFramePr>
            <a:graphicFrameLocks/>
          </p:cNvGraphicFramePr>
          <p:nvPr>
            <p:extLst>
              <p:ext uri="{D42A27DB-BD31-4B8C-83A1-F6EECF244321}">
                <p14:modId xmlns:p14="http://schemas.microsoft.com/office/powerpoint/2010/main" val="366179577"/>
              </p:ext>
            </p:extLst>
          </p:nvPr>
        </p:nvGraphicFramePr>
        <p:xfrm>
          <a:off x="4532140" y="2932049"/>
          <a:ext cx="4201554" cy="1859622"/>
        </p:xfrm>
        <a:graphic>
          <a:graphicData uri="http://schemas.openxmlformats.org/drawingml/2006/chart">
            <c:chart xmlns:c="http://schemas.openxmlformats.org/drawingml/2006/chart" xmlns:r="http://schemas.openxmlformats.org/officeDocument/2006/relationships" r:id="rId2"/>
          </a:graphicData>
        </a:graphic>
      </p:graphicFrame>
      <p:sp>
        <p:nvSpPr>
          <p:cNvPr id="22" name="文本框 3">
            <a:extLst>
              <a:ext uri="{FF2B5EF4-FFF2-40B4-BE49-F238E27FC236}">
                <a16:creationId xmlns:a16="http://schemas.microsoft.com/office/drawing/2014/main" id="{00000000-0008-0000-0100-000004000000}"/>
              </a:ext>
            </a:extLst>
          </p:cNvPr>
          <p:cNvSpPr txBox="1"/>
          <p:nvPr/>
        </p:nvSpPr>
        <p:spPr>
          <a:xfrm>
            <a:off x="4439070" y="3035539"/>
            <a:ext cx="700087" cy="20859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zh-CN" altLang="en-US" sz="900" dirty="0">
                <a:solidFill>
                  <a:sysClr val="windowText" lastClr="000000"/>
                </a:solidFill>
                <a:latin typeface="微软雅黑" panose="020B0503020204020204" pitchFamily="34" charset="-122"/>
                <a:ea typeface="微软雅黑" panose="020B0503020204020204" pitchFamily="34" charset="-122"/>
              </a:rPr>
              <a:t>（亿台）</a:t>
            </a:r>
          </a:p>
        </p:txBody>
      </p:sp>
      <p:graphicFrame>
        <p:nvGraphicFramePr>
          <p:cNvPr id="25" name="图表 24">
            <a:extLst>
              <a:ext uri="{FF2B5EF4-FFF2-40B4-BE49-F238E27FC236}">
                <a16:creationId xmlns:a16="http://schemas.microsoft.com/office/drawing/2014/main" id="{EA642AC8-E9E6-4312-B817-8B7F9153384F}"/>
              </a:ext>
            </a:extLst>
          </p:cNvPr>
          <p:cNvGraphicFramePr>
            <a:graphicFrameLocks/>
          </p:cNvGraphicFramePr>
          <p:nvPr>
            <p:extLst>
              <p:ext uri="{D42A27DB-BD31-4B8C-83A1-F6EECF244321}">
                <p14:modId xmlns:p14="http://schemas.microsoft.com/office/powerpoint/2010/main" val="1369746307"/>
              </p:ext>
            </p:extLst>
          </p:nvPr>
        </p:nvGraphicFramePr>
        <p:xfrm>
          <a:off x="172737" y="2864141"/>
          <a:ext cx="4266333" cy="18999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447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7455"/>
              <a:ext cx="5544616"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工业控制市场空间巨大</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圆角 9">
            <a:extLst>
              <a:ext uri="{FF2B5EF4-FFF2-40B4-BE49-F238E27FC236}">
                <a16:creationId xmlns:a16="http://schemas.microsoft.com/office/drawing/2014/main" id="{CE41352C-4D71-4DFB-A074-22BDD259F3B1}"/>
              </a:ext>
            </a:extLst>
          </p:cNvPr>
          <p:cNvSpPr/>
          <p:nvPr/>
        </p:nvSpPr>
        <p:spPr>
          <a:xfrm>
            <a:off x="342000" y="2651954"/>
            <a:ext cx="3899680"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我国工业机器人安装量占全球</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43.8%</a:t>
            </a:r>
          </a:p>
        </p:txBody>
      </p:sp>
      <p:sp>
        <p:nvSpPr>
          <p:cNvPr id="12" name="矩形: 圆角 11">
            <a:extLst>
              <a:ext uri="{FF2B5EF4-FFF2-40B4-BE49-F238E27FC236}">
                <a16:creationId xmlns:a16="http://schemas.microsoft.com/office/drawing/2014/main" id="{A6CB832F-BD1B-4EA0-B332-AD2CB6A9E3CA}"/>
              </a:ext>
            </a:extLst>
          </p:cNvPr>
          <p:cNvSpPr/>
          <p:nvPr/>
        </p:nvSpPr>
        <p:spPr>
          <a:xfrm>
            <a:off x="4835018" y="2643988"/>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我国工业自动化市场规模稳步增长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7D6DB967-FC13-4762-BC00-DC447CC4BDA0}"/>
              </a:ext>
            </a:extLst>
          </p:cNvPr>
          <p:cNvSpPr txBox="1"/>
          <p:nvPr/>
        </p:nvSpPr>
        <p:spPr>
          <a:xfrm>
            <a:off x="3925028" y="4713053"/>
            <a:ext cx="2951629" cy="215444"/>
          </a:xfrm>
          <a:prstGeom prst="rect">
            <a:avLst/>
          </a:prstGeom>
          <a:noFill/>
        </p:spPr>
        <p:txBody>
          <a:bodyPr wrap="square" rtlCol="0">
            <a:spAutoFit/>
          </a:bodyPr>
          <a:lstStyle/>
          <a:p>
            <a:r>
              <a:rPr lang="zh-CN" altLang="en-US" sz="800" b="1" dirty="0">
                <a:latin typeface="微软雅黑" panose="020B0503020204020204" pitchFamily="34" charset="-122"/>
                <a:ea typeface="微软雅黑" panose="020B0503020204020204" pitchFamily="34" charset="-122"/>
              </a:rPr>
              <a:t>数据来源：</a:t>
            </a:r>
            <a:r>
              <a:rPr lang="en-US" altLang="zh-CN" sz="800" b="1" dirty="0">
                <a:latin typeface="微软雅黑" panose="020B0503020204020204" pitchFamily="34" charset="-122"/>
                <a:ea typeface="微软雅黑" panose="020B0503020204020204" pitchFamily="34" charset="-122"/>
              </a:rPr>
              <a:t>IFR</a:t>
            </a:r>
            <a:r>
              <a:rPr lang="zh-CN" altLang="en-US" sz="800" b="1" dirty="0">
                <a:latin typeface="微软雅黑" panose="020B0503020204020204" pitchFamily="34" charset="-122"/>
                <a:ea typeface="微软雅黑" panose="020B0503020204020204" pitchFamily="34" charset="-122"/>
              </a:rPr>
              <a:t>，工控网，</a:t>
            </a:r>
            <a:r>
              <a:rPr lang="zh-CN" altLang="en-US" sz="800" dirty="0">
                <a:latin typeface="微软雅黑" panose="020B0503020204020204" pitchFamily="34" charset="-122"/>
                <a:ea typeface="微软雅黑" panose="020B0503020204020204" pitchFamily="34" charset="-122"/>
              </a:rPr>
              <a:t>国泰君安证券研究</a:t>
            </a:r>
          </a:p>
        </p:txBody>
      </p:sp>
      <p:sp>
        <p:nvSpPr>
          <p:cNvPr id="22" name="矩形 21">
            <a:extLst>
              <a:ext uri="{FF2B5EF4-FFF2-40B4-BE49-F238E27FC236}">
                <a16:creationId xmlns:a16="http://schemas.microsoft.com/office/drawing/2014/main" id="{94F206B4-0967-4BA4-B037-184C7A708B73}"/>
              </a:ext>
            </a:extLst>
          </p:cNvPr>
          <p:cNvSpPr/>
          <p:nvPr/>
        </p:nvSpPr>
        <p:spPr>
          <a:xfrm>
            <a:off x="342000" y="996285"/>
            <a:ext cx="8344800" cy="1462168"/>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DEAD85D5-9FB4-4603-BC52-0AC826BD42EE}"/>
              </a:ext>
            </a:extLst>
          </p:cNvPr>
          <p:cNvSpPr/>
          <p:nvPr/>
        </p:nvSpPr>
        <p:spPr>
          <a:xfrm>
            <a:off x="429406" y="1133284"/>
            <a:ext cx="8169988" cy="1200329"/>
          </a:xfrm>
          <a:prstGeom prst="rect">
            <a:avLst/>
          </a:prstGeom>
        </p:spPr>
        <p:txBody>
          <a:bodyPr wrap="square">
            <a:spAutoFit/>
          </a:bodyPr>
          <a:lstStyle/>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工业控制又称工业自动化控制，指通过使用计算机、电子、电气等技术，使工业生产过程更加自动化、效率化、精确化，石英晶振是工业控制系统的重要元器件。</a:t>
            </a: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年我国工业机器人安装量达</a:t>
            </a:r>
            <a:r>
              <a:rPr lang="en-US" altLang="zh-CN" sz="1200" dirty="0">
                <a:latin typeface="微软雅黑" panose="020B0503020204020204" pitchFamily="34" charset="-122"/>
                <a:ea typeface="微软雅黑" panose="020B0503020204020204" pitchFamily="34" charset="-122"/>
              </a:rPr>
              <a:t>16.8</a:t>
            </a:r>
            <a:r>
              <a:rPr lang="zh-CN" altLang="en-US" sz="1200" dirty="0">
                <a:latin typeface="微软雅黑" panose="020B0503020204020204" pitchFamily="34" charset="-122"/>
                <a:ea typeface="微软雅黑" panose="020B0503020204020204" pitchFamily="34" charset="-122"/>
              </a:rPr>
              <a:t>万台位居全球榜首，远超第二名日本的</a:t>
            </a:r>
            <a:r>
              <a:rPr lang="en-US" altLang="zh-CN" sz="1200" dirty="0">
                <a:latin typeface="微软雅黑" panose="020B0503020204020204" pitchFamily="34" charset="-122"/>
                <a:ea typeface="微软雅黑" panose="020B0503020204020204" pitchFamily="34" charset="-122"/>
              </a:rPr>
              <a:t>3.9</a:t>
            </a:r>
            <a:r>
              <a:rPr lang="zh-CN" altLang="en-US" sz="1200" dirty="0">
                <a:latin typeface="微软雅黑" panose="020B0503020204020204" pitchFamily="34" charset="-122"/>
                <a:ea typeface="微软雅黑" panose="020B0503020204020204" pitchFamily="34" charset="-122"/>
              </a:rPr>
              <a:t>万台安装量，占据了全球总安装量的</a:t>
            </a:r>
            <a:r>
              <a:rPr lang="en-US" altLang="zh-CN" sz="1200" dirty="0">
                <a:latin typeface="微软雅黑" panose="020B0503020204020204" pitchFamily="34" charset="-122"/>
                <a:ea typeface="微软雅黑" panose="020B0503020204020204" pitchFamily="34" charset="-122"/>
              </a:rPr>
              <a:t>43.8%</a:t>
            </a:r>
            <a:r>
              <a:rPr lang="zh-CN" altLang="en-US" sz="1200" dirty="0">
                <a:latin typeface="微软雅黑" panose="020B0503020204020204" pitchFamily="34" charset="-122"/>
                <a:ea typeface="微软雅黑" panose="020B0503020204020204" pitchFamily="34" charset="-122"/>
              </a:rPr>
              <a:t>，在全球工业自动化控制市场地位领先；根据中国工控网预测，</a:t>
            </a:r>
            <a:r>
              <a:rPr lang="en-US" altLang="zh-CN" sz="1200" dirty="0">
                <a:latin typeface="微软雅黑" panose="020B0503020204020204" pitchFamily="34" charset="-122"/>
                <a:ea typeface="微软雅黑" panose="020B0503020204020204" pitchFamily="34" charset="-122"/>
              </a:rPr>
              <a:t>2022</a:t>
            </a:r>
            <a:r>
              <a:rPr lang="zh-CN" altLang="en-US" sz="1200" dirty="0">
                <a:latin typeface="微软雅黑" panose="020B0503020204020204" pitchFamily="34" charset="-122"/>
                <a:ea typeface="微软雅黑" panose="020B0503020204020204" pitchFamily="34" charset="-122"/>
              </a:rPr>
              <a:t>年我国工业自动化市场规模将达到</a:t>
            </a:r>
            <a:r>
              <a:rPr lang="en-US" altLang="zh-CN" sz="1200" dirty="0">
                <a:latin typeface="微软雅黑" panose="020B0503020204020204" pitchFamily="34" charset="-122"/>
                <a:ea typeface="微软雅黑" panose="020B0503020204020204" pitchFamily="34" charset="-122"/>
              </a:rPr>
              <a:t>2087</a:t>
            </a:r>
            <a:r>
              <a:rPr lang="zh-CN" altLang="en-US" sz="1200" dirty="0">
                <a:latin typeface="微软雅黑" panose="020B0503020204020204" pitchFamily="34" charset="-122"/>
                <a:ea typeface="微软雅黑" panose="020B0503020204020204" pitchFamily="34" charset="-122"/>
              </a:rPr>
              <a:t>亿元，市场空间巨大。</a:t>
            </a:r>
          </a:p>
        </p:txBody>
      </p:sp>
      <p:graphicFrame>
        <p:nvGraphicFramePr>
          <p:cNvPr id="16" name="图表 15">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4159956576"/>
              </p:ext>
            </p:extLst>
          </p:nvPr>
        </p:nvGraphicFramePr>
        <p:xfrm>
          <a:off x="197885" y="2884064"/>
          <a:ext cx="4159370" cy="17650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图表 18">
            <a:extLst>
              <a:ext uri="{FF2B5EF4-FFF2-40B4-BE49-F238E27FC236}">
                <a16:creationId xmlns:a16="http://schemas.microsoft.com/office/drawing/2014/main" id="{00000000-0008-0000-0300-000004000000}"/>
              </a:ext>
            </a:extLst>
          </p:cNvPr>
          <p:cNvGraphicFramePr>
            <a:graphicFrameLocks/>
          </p:cNvGraphicFramePr>
          <p:nvPr>
            <p:extLst>
              <p:ext uri="{D42A27DB-BD31-4B8C-83A1-F6EECF244321}">
                <p14:modId xmlns:p14="http://schemas.microsoft.com/office/powerpoint/2010/main" val="587877327"/>
              </p:ext>
            </p:extLst>
          </p:nvPr>
        </p:nvGraphicFramePr>
        <p:xfrm>
          <a:off x="4597800" y="2932553"/>
          <a:ext cx="4374115" cy="18631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159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7455"/>
              <a:ext cx="6267042"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可穿戴设备出货量大幅增长</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6" name="文本框 15">
            <a:extLst>
              <a:ext uri="{FF2B5EF4-FFF2-40B4-BE49-F238E27FC236}">
                <a16:creationId xmlns:a16="http://schemas.microsoft.com/office/drawing/2014/main" id="{98ED80BD-EDF5-48F5-A1C5-4A4FBB8004E9}"/>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IDC</a:t>
            </a:r>
            <a:r>
              <a:rPr lang="zh-CN" altLang="en-US" sz="800" dirty="0">
                <a:latin typeface="微软雅黑" panose="020B0503020204020204" pitchFamily="34" charset="-122"/>
                <a:ea typeface="微软雅黑" panose="020B0503020204020204" pitchFamily="34" charset="-122"/>
              </a:rPr>
              <a:t>，国泰君安证券研究</a:t>
            </a:r>
          </a:p>
        </p:txBody>
      </p:sp>
      <p:graphicFrame>
        <p:nvGraphicFramePr>
          <p:cNvPr id="17" name="图表 16">
            <a:extLst>
              <a:ext uri="{FF2B5EF4-FFF2-40B4-BE49-F238E27FC236}">
                <a16:creationId xmlns:a16="http://schemas.microsoft.com/office/drawing/2014/main" id="{7429AE08-6C78-4270-B636-E94DF74DC1C6}"/>
              </a:ext>
            </a:extLst>
          </p:cNvPr>
          <p:cNvGraphicFramePr>
            <a:graphicFrameLocks/>
          </p:cNvGraphicFramePr>
          <p:nvPr>
            <p:extLst>
              <p:ext uri="{D42A27DB-BD31-4B8C-83A1-F6EECF244321}">
                <p14:modId xmlns:p14="http://schemas.microsoft.com/office/powerpoint/2010/main" val="3378217817"/>
              </p:ext>
            </p:extLst>
          </p:nvPr>
        </p:nvGraphicFramePr>
        <p:xfrm>
          <a:off x="317503" y="2988296"/>
          <a:ext cx="3899680" cy="1787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a:extLst>
              <a:ext uri="{FF2B5EF4-FFF2-40B4-BE49-F238E27FC236}">
                <a16:creationId xmlns:a16="http://schemas.microsoft.com/office/drawing/2014/main" id="{4F5C5735-A8BF-4B54-A87F-1E8D6F67A1F1}"/>
              </a:ext>
            </a:extLst>
          </p:cNvPr>
          <p:cNvGraphicFramePr>
            <a:graphicFrameLocks/>
          </p:cNvGraphicFramePr>
          <p:nvPr>
            <p:extLst>
              <p:ext uri="{D42A27DB-BD31-4B8C-83A1-F6EECF244321}">
                <p14:modId xmlns:p14="http://schemas.microsoft.com/office/powerpoint/2010/main" val="3471515153"/>
              </p:ext>
            </p:extLst>
          </p:nvPr>
        </p:nvGraphicFramePr>
        <p:xfrm>
          <a:off x="4691438" y="2944342"/>
          <a:ext cx="3899680" cy="1733022"/>
        </p:xfrm>
        <a:graphic>
          <a:graphicData uri="http://schemas.openxmlformats.org/drawingml/2006/chart">
            <c:chart xmlns:c="http://schemas.openxmlformats.org/drawingml/2006/chart" xmlns:r="http://schemas.openxmlformats.org/officeDocument/2006/relationships" r:id="rId3"/>
          </a:graphicData>
        </a:graphic>
      </p:graphicFrame>
      <p:sp>
        <p:nvSpPr>
          <p:cNvPr id="22" name="矩形 21">
            <a:extLst>
              <a:ext uri="{FF2B5EF4-FFF2-40B4-BE49-F238E27FC236}">
                <a16:creationId xmlns:a16="http://schemas.microsoft.com/office/drawing/2014/main" id="{854445B7-4ABF-4F79-ADC2-2FD7C6667702}"/>
              </a:ext>
            </a:extLst>
          </p:cNvPr>
          <p:cNvSpPr/>
          <p:nvPr/>
        </p:nvSpPr>
        <p:spPr>
          <a:xfrm>
            <a:off x="401782" y="1106008"/>
            <a:ext cx="8332916" cy="1200329"/>
          </a:xfrm>
          <a:prstGeom prst="rect">
            <a:avLst/>
          </a:prstGeom>
        </p:spPr>
        <p:txBody>
          <a:bodyPr wrap="square">
            <a:spAutoFit/>
          </a:bodyPr>
          <a:lstStyle/>
          <a:p>
            <a:pPr marL="171450" indent="-1714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根据 </a:t>
            </a:r>
            <a:r>
              <a:rPr lang="en-US" altLang="zh-CN" sz="1200" dirty="0">
                <a:latin typeface="微软雅黑" panose="020B0503020204020204" pitchFamily="34" charset="-122"/>
                <a:ea typeface="微软雅黑" panose="020B0503020204020204" pitchFamily="34" charset="-122"/>
              </a:rPr>
              <a:t>IDC </a:t>
            </a:r>
            <a:r>
              <a:rPr lang="zh-CN" altLang="en-US" sz="1200" dirty="0">
                <a:latin typeface="微软雅黑" panose="020B0503020204020204" pitchFamily="34" charset="-122"/>
                <a:ea typeface="微软雅黑" panose="020B0503020204020204" pitchFamily="34" charset="-122"/>
              </a:rPr>
              <a:t>数据，</a:t>
            </a:r>
            <a:r>
              <a:rPr lang="en-US" altLang="zh-CN" sz="1200" dirty="0">
                <a:latin typeface="微软雅黑" panose="020B0503020204020204" pitchFamily="34" charset="-122"/>
                <a:ea typeface="微软雅黑" panose="020B0503020204020204" pitchFamily="34" charset="-122"/>
              </a:rPr>
              <a:t>2020 </a:t>
            </a:r>
            <a:r>
              <a:rPr lang="zh-CN" altLang="en-US" sz="1200" dirty="0">
                <a:latin typeface="微软雅黑" panose="020B0503020204020204" pitchFamily="34" charset="-122"/>
                <a:ea typeface="微软雅黑" panose="020B0503020204020204" pitchFamily="34" charset="-122"/>
              </a:rPr>
              <a:t>年全球可穿戴设备出货量 </a:t>
            </a:r>
            <a:r>
              <a:rPr lang="en-US" altLang="zh-CN" sz="1200" dirty="0">
                <a:latin typeface="微软雅黑" panose="020B0503020204020204" pitchFamily="34" charset="-122"/>
                <a:ea typeface="微软雅黑" panose="020B0503020204020204" pitchFamily="34" charset="-122"/>
              </a:rPr>
              <a:t>4.45</a:t>
            </a:r>
            <a:r>
              <a:rPr lang="zh-CN" altLang="en-US" sz="1200" dirty="0">
                <a:latin typeface="微软雅黑" panose="020B0503020204020204" pitchFamily="34" charset="-122"/>
                <a:ea typeface="微软雅黑" panose="020B0503020204020204" pitchFamily="34" charset="-122"/>
              </a:rPr>
              <a:t>亿台，同比增长 </a:t>
            </a:r>
            <a:r>
              <a:rPr lang="en-US" altLang="zh-CN" sz="1200" dirty="0">
                <a:latin typeface="微软雅黑" panose="020B0503020204020204" pitchFamily="34" charset="-122"/>
                <a:ea typeface="微软雅黑" panose="020B0503020204020204" pitchFamily="34" charset="-122"/>
              </a:rPr>
              <a:t>32.0%</a:t>
            </a:r>
            <a:r>
              <a:rPr lang="zh-CN" altLang="en-US" sz="1200" dirty="0">
                <a:latin typeface="微软雅黑" panose="020B0503020204020204" pitchFamily="34" charset="-122"/>
                <a:ea typeface="微软雅黑" panose="020B0503020204020204" pitchFamily="34" charset="-122"/>
              </a:rPr>
              <a:t>，预计到 </a:t>
            </a:r>
            <a:r>
              <a:rPr lang="en-US" altLang="zh-CN" sz="1200" dirty="0">
                <a:latin typeface="微软雅黑" panose="020B0503020204020204" pitchFamily="34" charset="-122"/>
                <a:ea typeface="微软雅黑" panose="020B0503020204020204" pitchFamily="34" charset="-122"/>
              </a:rPr>
              <a:t>2024 </a:t>
            </a:r>
            <a:r>
              <a:rPr lang="zh-CN" altLang="en-US" sz="1200" dirty="0">
                <a:latin typeface="微软雅黑" panose="020B0503020204020204" pitchFamily="34" charset="-122"/>
                <a:ea typeface="微软雅黑" panose="020B0503020204020204" pitchFamily="34" charset="-122"/>
              </a:rPr>
              <a:t>年将达到 </a:t>
            </a:r>
            <a:r>
              <a:rPr lang="en-US" altLang="zh-CN" sz="1200" dirty="0">
                <a:latin typeface="微软雅黑" panose="020B0503020204020204" pitchFamily="34" charset="-122"/>
                <a:ea typeface="微软雅黑" panose="020B0503020204020204" pitchFamily="34" charset="-122"/>
              </a:rPr>
              <a:t>6.32 </a:t>
            </a:r>
            <a:r>
              <a:rPr lang="zh-CN" altLang="en-US" sz="1200" dirty="0">
                <a:latin typeface="微软雅黑" panose="020B0503020204020204" pitchFamily="34" charset="-122"/>
                <a:ea typeface="微软雅黑" panose="020B0503020204020204" pitchFamily="34" charset="-122"/>
              </a:rPr>
              <a:t>亿台，</a:t>
            </a:r>
            <a:r>
              <a:rPr lang="en-US" altLang="zh-CN" sz="1200" dirty="0">
                <a:latin typeface="微软雅黑" panose="020B0503020204020204" pitchFamily="34" charset="-122"/>
                <a:ea typeface="微软雅黑" panose="020B0503020204020204" pitchFamily="34" charset="-122"/>
              </a:rPr>
              <a:t>2020-24 </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CAGR </a:t>
            </a:r>
            <a:r>
              <a:rPr lang="zh-CN" altLang="en-US" sz="1200" dirty="0">
                <a:latin typeface="微软雅黑" panose="020B0503020204020204" pitchFamily="34" charset="-122"/>
                <a:ea typeface="微软雅黑" panose="020B0503020204020204" pitchFamily="34" charset="-122"/>
              </a:rPr>
              <a:t>达 </a:t>
            </a:r>
            <a:r>
              <a:rPr lang="en-US" altLang="zh-CN" sz="1200" dirty="0">
                <a:latin typeface="微软雅黑" panose="020B0503020204020204" pitchFamily="34" charset="-122"/>
                <a:ea typeface="微软雅黑" panose="020B0503020204020204" pitchFamily="34" charset="-122"/>
              </a:rPr>
              <a:t>12.4%</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171450" indent="-1714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其中，</a:t>
            </a:r>
            <a:r>
              <a:rPr lang="en-US" altLang="zh-CN" sz="1200" dirty="0">
                <a:latin typeface="微软雅黑" panose="020B0503020204020204" pitchFamily="34" charset="-122"/>
                <a:ea typeface="微软雅黑" panose="020B0503020204020204" pitchFamily="34" charset="-122"/>
              </a:rPr>
              <a:t>TWS </a:t>
            </a:r>
            <a:r>
              <a:rPr lang="zh-CN" altLang="en-US" sz="1200" dirty="0">
                <a:latin typeface="微软雅黑" panose="020B0503020204020204" pitchFamily="34" charset="-122"/>
                <a:ea typeface="微软雅黑" panose="020B0503020204020204" pitchFamily="34" charset="-122"/>
              </a:rPr>
              <a:t>耳机出货量 </a:t>
            </a:r>
            <a:r>
              <a:rPr lang="en-US" altLang="zh-CN" sz="1200" dirty="0">
                <a:latin typeface="微软雅黑" panose="020B0503020204020204" pitchFamily="34" charset="-122"/>
                <a:ea typeface="微软雅黑" panose="020B0503020204020204" pitchFamily="34" charset="-122"/>
              </a:rPr>
              <a:t>2.5 </a:t>
            </a:r>
            <a:r>
              <a:rPr lang="zh-CN" altLang="en-US" sz="1200" dirty="0">
                <a:latin typeface="微软雅黑" panose="020B0503020204020204" pitchFamily="34" charset="-122"/>
                <a:ea typeface="微软雅黑" panose="020B0503020204020204" pitchFamily="34" charset="-122"/>
              </a:rPr>
              <a:t>亿副，同比增长 </a:t>
            </a:r>
            <a:r>
              <a:rPr lang="en-US" altLang="zh-CN" sz="1200" dirty="0">
                <a:latin typeface="微软雅黑" panose="020B0503020204020204" pitchFamily="34" charset="-122"/>
                <a:ea typeface="微软雅黑" panose="020B0503020204020204" pitchFamily="34" charset="-122"/>
              </a:rPr>
              <a:t>46.2%</a:t>
            </a:r>
            <a:r>
              <a:rPr lang="zh-CN" altLang="en-US" sz="1200" dirty="0">
                <a:latin typeface="微软雅黑" panose="020B0503020204020204" pitchFamily="34" charset="-122"/>
                <a:ea typeface="微软雅黑" panose="020B0503020204020204" pitchFamily="34" charset="-122"/>
              </a:rPr>
              <a:t>，预计到 </a:t>
            </a:r>
            <a:r>
              <a:rPr lang="en-US" altLang="zh-CN" sz="1200" dirty="0">
                <a:latin typeface="微软雅黑" panose="020B0503020204020204" pitchFamily="34" charset="-122"/>
                <a:ea typeface="微软雅黑" panose="020B0503020204020204" pitchFamily="34" charset="-122"/>
              </a:rPr>
              <a:t>2024 </a:t>
            </a:r>
            <a:r>
              <a:rPr lang="zh-CN" altLang="en-US" sz="1200" dirty="0">
                <a:latin typeface="微软雅黑" panose="020B0503020204020204" pitchFamily="34" charset="-122"/>
                <a:ea typeface="微软雅黑" panose="020B0503020204020204" pitchFamily="34" charset="-122"/>
              </a:rPr>
              <a:t>年将达到 </a:t>
            </a:r>
            <a:r>
              <a:rPr lang="en-US" altLang="zh-CN" sz="1200" dirty="0">
                <a:latin typeface="微软雅黑" panose="020B0503020204020204" pitchFamily="34" charset="-122"/>
                <a:ea typeface="微软雅黑" panose="020B0503020204020204" pitchFamily="34" charset="-122"/>
              </a:rPr>
              <a:t>3.97 </a:t>
            </a:r>
            <a:r>
              <a:rPr lang="zh-CN" altLang="en-US" sz="1200" dirty="0">
                <a:latin typeface="微软雅黑" panose="020B0503020204020204" pitchFamily="34" charset="-122"/>
                <a:ea typeface="微软雅黑" panose="020B0503020204020204" pitchFamily="34" charset="-122"/>
              </a:rPr>
              <a:t>亿副，</a:t>
            </a:r>
            <a:r>
              <a:rPr lang="en-US" altLang="zh-CN" sz="1200" dirty="0">
                <a:latin typeface="微软雅黑" panose="020B0503020204020204" pitchFamily="34" charset="-122"/>
                <a:ea typeface="微软雅黑" panose="020B0503020204020204" pitchFamily="34" charset="-122"/>
              </a:rPr>
              <a:t>2020-24 </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CAGR </a:t>
            </a:r>
            <a:r>
              <a:rPr lang="zh-CN" altLang="en-US" sz="1200" dirty="0">
                <a:latin typeface="微软雅黑" panose="020B0503020204020204" pitchFamily="34" charset="-122"/>
                <a:ea typeface="微软雅黑" panose="020B0503020204020204" pitchFamily="34" charset="-122"/>
              </a:rPr>
              <a:t>达 </a:t>
            </a:r>
            <a:r>
              <a:rPr lang="en-US" altLang="zh-CN" sz="1200" dirty="0">
                <a:latin typeface="微软雅黑" panose="020B0503020204020204" pitchFamily="34" charset="-122"/>
                <a:ea typeface="微软雅黑" panose="020B0503020204020204" pitchFamily="34" charset="-122"/>
              </a:rPr>
              <a:t>14.1%</a:t>
            </a:r>
            <a:r>
              <a:rPr lang="zh-CN" altLang="en-US" sz="1200" dirty="0">
                <a:latin typeface="微软雅黑" panose="020B0503020204020204" pitchFamily="34" charset="-122"/>
                <a:ea typeface="微软雅黑" panose="020B0503020204020204" pitchFamily="34" charset="-122"/>
              </a:rPr>
              <a:t>。一副 </a:t>
            </a:r>
            <a:r>
              <a:rPr lang="en-US" altLang="zh-CN" sz="1200" dirty="0">
                <a:latin typeface="微软雅黑" panose="020B0503020204020204" pitchFamily="34" charset="-122"/>
                <a:ea typeface="微软雅黑" panose="020B0503020204020204" pitchFamily="34" charset="-122"/>
              </a:rPr>
              <a:t>TWS </a:t>
            </a:r>
            <a:r>
              <a:rPr lang="zh-CN" altLang="en-US" sz="1200" dirty="0">
                <a:latin typeface="微软雅黑" panose="020B0503020204020204" pitchFamily="34" charset="-122"/>
                <a:ea typeface="微软雅黑" panose="020B0503020204020204" pitchFamily="34" charset="-122"/>
              </a:rPr>
              <a:t>耳机需要用到 </a:t>
            </a: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颗晶振，分别是 </a:t>
            </a: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颗 </a:t>
            </a:r>
            <a:r>
              <a:rPr lang="en-US" altLang="zh-CN" sz="1200" dirty="0">
                <a:latin typeface="微软雅黑" panose="020B0503020204020204" pitchFamily="34" charset="-122"/>
                <a:ea typeface="微软雅黑" panose="020B0503020204020204" pitchFamily="34" charset="-122"/>
              </a:rPr>
              <a:t>KHz </a:t>
            </a:r>
            <a:r>
              <a:rPr lang="zh-CN" altLang="en-US" sz="1200" dirty="0">
                <a:latin typeface="微软雅黑" panose="020B0503020204020204" pitchFamily="34" charset="-122"/>
                <a:ea typeface="微软雅黑" panose="020B0503020204020204" pitchFamily="34" charset="-122"/>
              </a:rPr>
              <a:t>和 </a:t>
            </a: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颗 </a:t>
            </a:r>
            <a:r>
              <a:rPr lang="en-US" altLang="zh-CN" sz="1200" dirty="0">
                <a:latin typeface="微软雅黑" panose="020B0503020204020204" pitchFamily="34" charset="-122"/>
                <a:ea typeface="微软雅黑" panose="020B0503020204020204" pitchFamily="34" charset="-122"/>
              </a:rPr>
              <a:t>MHz </a:t>
            </a:r>
            <a:r>
              <a:rPr lang="zh-CN" altLang="en-US" sz="1200" dirty="0">
                <a:latin typeface="微软雅黑" panose="020B0503020204020204" pitchFamily="34" charset="-122"/>
                <a:ea typeface="微软雅黑" panose="020B0503020204020204" pitchFamily="34" charset="-122"/>
              </a:rPr>
              <a:t>晶振，对应 </a:t>
            </a:r>
            <a:r>
              <a:rPr lang="en-US" altLang="zh-CN" sz="1200" dirty="0">
                <a:latin typeface="微软雅黑" panose="020B0503020204020204" pitchFamily="34" charset="-122"/>
                <a:ea typeface="微软雅黑" panose="020B0503020204020204" pitchFamily="34" charset="-122"/>
              </a:rPr>
              <a:t>2020 </a:t>
            </a:r>
            <a:r>
              <a:rPr lang="zh-CN" altLang="en-US" sz="1200" dirty="0">
                <a:latin typeface="微软雅黑" panose="020B0503020204020204" pitchFamily="34" charset="-122"/>
                <a:ea typeface="微软雅黑" panose="020B0503020204020204" pitchFamily="34" charset="-122"/>
              </a:rPr>
              <a:t>年晶振需求量有望达到 </a:t>
            </a:r>
            <a:r>
              <a:rPr lang="en-US" altLang="zh-CN" sz="1200" dirty="0">
                <a:latin typeface="微软雅黑" panose="020B0503020204020204" pitchFamily="34" charset="-122"/>
                <a:ea typeface="微软雅黑" panose="020B0503020204020204" pitchFamily="34" charset="-122"/>
              </a:rPr>
              <a:t>10 </a:t>
            </a:r>
            <a:r>
              <a:rPr lang="zh-CN" altLang="en-US" sz="1200" dirty="0">
                <a:latin typeface="微软雅黑" panose="020B0503020204020204" pitchFamily="34" charset="-122"/>
                <a:ea typeface="微软雅黑" panose="020B0503020204020204" pitchFamily="34" charset="-122"/>
              </a:rPr>
              <a:t>亿颗，到 </a:t>
            </a:r>
            <a:r>
              <a:rPr lang="en-US" altLang="zh-CN" sz="1200" dirty="0">
                <a:latin typeface="微软雅黑" panose="020B0503020204020204" pitchFamily="34" charset="-122"/>
                <a:ea typeface="微软雅黑" panose="020B0503020204020204" pitchFamily="34" charset="-122"/>
              </a:rPr>
              <a:t>2024</a:t>
            </a:r>
            <a:r>
              <a:rPr lang="zh-CN" altLang="en-US" sz="1200" dirty="0">
                <a:latin typeface="微软雅黑" panose="020B0503020204020204" pitchFamily="34" charset="-122"/>
                <a:ea typeface="微软雅黑" panose="020B0503020204020204" pitchFamily="34" charset="-122"/>
              </a:rPr>
              <a:t>年需求量将达到 </a:t>
            </a:r>
            <a:r>
              <a:rPr lang="en-US" altLang="zh-CN" sz="1200" dirty="0">
                <a:latin typeface="微软雅黑" panose="020B0503020204020204" pitchFamily="34" charset="-122"/>
                <a:ea typeface="微软雅黑" panose="020B0503020204020204" pitchFamily="34" charset="-122"/>
              </a:rPr>
              <a:t>16 </a:t>
            </a:r>
            <a:r>
              <a:rPr lang="zh-CN" altLang="en-US" sz="1200" dirty="0">
                <a:latin typeface="微软雅黑" panose="020B0503020204020204" pitchFamily="34" charset="-122"/>
                <a:ea typeface="微软雅黑" panose="020B0503020204020204" pitchFamily="34" charset="-122"/>
              </a:rPr>
              <a:t>亿颗。</a:t>
            </a:r>
            <a:endParaRPr lang="en-US" altLang="zh-CN" sz="1200"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74318E24-0958-42C6-A6DF-6E4097979574}"/>
              </a:ext>
            </a:extLst>
          </p:cNvPr>
          <p:cNvSpPr/>
          <p:nvPr/>
        </p:nvSpPr>
        <p:spPr>
          <a:xfrm>
            <a:off x="342000" y="2651954"/>
            <a:ext cx="3899680"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全球可穿戴设备出货量大幅增长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矩形 19">
            <a:extLst>
              <a:ext uri="{FF2B5EF4-FFF2-40B4-BE49-F238E27FC236}">
                <a16:creationId xmlns:a16="http://schemas.microsoft.com/office/drawing/2014/main" id="{97624A48-8D83-4032-9941-EC9604595971}"/>
              </a:ext>
            </a:extLst>
          </p:cNvPr>
          <p:cNvSpPr/>
          <p:nvPr/>
        </p:nvSpPr>
        <p:spPr>
          <a:xfrm>
            <a:off x="342000" y="988295"/>
            <a:ext cx="8344800" cy="1438073"/>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0C3387DF-3E28-47CA-B8E1-8CD583923EBF}"/>
              </a:ext>
            </a:extLst>
          </p:cNvPr>
          <p:cNvSpPr/>
          <p:nvPr/>
        </p:nvSpPr>
        <p:spPr>
          <a:xfrm>
            <a:off x="4835018" y="2643988"/>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2017-2020 </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年全球 </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TWS </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耳机出货量增长迅速</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8951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7455"/>
              <a:ext cx="6267042"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全球石英晶振市场空间广阔</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6" name="文本框 15">
            <a:extLst>
              <a:ext uri="{FF2B5EF4-FFF2-40B4-BE49-F238E27FC236}">
                <a16:creationId xmlns:a16="http://schemas.microsoft.com/office/drawing/2014/main" id="{98ED80BD-EDF5-48F5-A1C5-4A4FBB8004E9}"/>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CS&amp;A</a:t>
            </a:r>
            <a:r>
              <a:rPr lang="zh-CN" altLang="en-US" sz="800" dirty="0">
                <a:latin typeface="微软雅黑" panose="020B0503020204020204" pitchFamily="34" charset="-122"/>
                <a:ea typeface="微软雅黑" panose="020B0503020204020204" pitchFamily="34" charset="-122"/>
              </a:rPr>
              <a:t>，中国产业信息网、国泰君安证券研究</a:t>
            </a:r>
          </a:p>
        </p:txBody>
      </p:sp>
      <p:sp>
        <p:nvSpPr>
          <p:cNvPr id="22" name="矩形 21">
            <a:extLst>
              <a:ext uri="{FF2B5EF4-FFF2-40B4-BE49-F238E27FC236}">
                <a16:creationId xmlns:a16="http://schemas.microsoft.com/office/drawing/2014/main" id="{854445B7-4ABF-4F79-ADC2-2FD7C6667702}"/>
              </a:ext>
            </a:extLst>
          </p:cNvPr>
          <p:cNvSpPr/>
          <p:nvPr/>
        </p:nvSpPr>
        <p:spPr>
          <a:xfrm>
            <a:off x="401782" y="1106008"/>
            <a:ext cx="8332916" cy="1200329"/>
          </a:xfrm>
          <a:prstGeom prst="rect">
            <a:avLst/>
          </a:prstGeom>
        </p:spPr>
        <p:txBody>
          <a:bodyPr wrap="square">
            <a:spAutoFit/>
          </a:bodyPr>
          <a:lstStyle/>
          <a:p>
            <a:pPr marL="171450" indent="-1714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根据</a:t>
            </a:r>
            <a:r>
              <a:rPr lang="en-US" altLang="zh-CN" sz="1200" dirty="0">
                <a:latin typeface="微软雅黑" panose="020B0503020204020204" pitchFamily="34" charset="-122"/>
                <a:ea typeface="微软雅黑" panose="020B0503020204020204" pitchFamily="34" charset="-122"/>
              </a:rPr>
              <a:t>CS&amp;A </a:t>
            </a:r>
            <a:r>
              <a:rPr lang="zh-CN" altLang="en-US" sz="1200" dirty="0">
                <a:latin typeface="微软雅黑" panose="020B0503020204020204" pitchFamily="34" charset="-122"/>
                <a:ea typeface="微软雅黑" panose="020B0503020204020204" pitchFamily="34" charset="-122"/>
              </a:rPr>
              <a:t>数据，近两年，全球晶振市场规模持续增长，</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年规模已达</a:t>
            </a:r>
            <a:r>
              <a:rPr lang="en-US" altLang="zh-CN" sz="1200" dirty="0">
                <a:latin typeface="微软雅黑" panose="020B0503020204020204" pitchFamily="34" charset="-122"/>
                <a:ea typeface="微软雅黑" panose="020B0503020204020204" pitchFamily="34" charset="-122"/>
              </a:rPr>
              <a:t>34.46</a:t>
            </a:r>
            <a:r>
              <a:rPr lang="zh-CN" altLang="en-US" sz="1200" dirty="0">
                <a:latin typeface="微软雅黑" panose="020B0503020204020204" pitchFamily="34" charset="-122"/>
                <a:ea typeface="微软雅黑" panose="020B0503020204020204" pitchFamily="34" charset="-122"/>
              </a:rPr>
              <a:t>亿美元，同比增长</a:t>
            </a:r>
            <a:r>
              <a:rPr lang="en-US" altLang="zh-CN" sz="1200" dirty="0">
                <a:latin typeface="微软雅黑" panose="020B0503020204020204" pitchFamily="34" charset="-122"/>
                <a:ea typeface="微软雅黑" panose="020B0503020204020204" pitchFamily="34" charset="-122"/>
              </a:rPr>
              <a:t>13.32%</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171450" indent="-1714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根据中国产业信息网预测，全球晶振产量逐年提升，将由</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年的</a:t>
            </a:r>
            <a:r>
              <a:rPr lang="en-US" altLang="zh-CN" sz="1200" dirty="0">
                <a:latin typeface="微软雅黑" panose="020B0503020204020204" pitchFamily="34" charset="-122"/>
                <a:ea typeface="微软雅黑" panose="020B0503020204020204" pitchFamily="34" charset="-122"/>
              </a:rPr>
              <a:t>1505</a:t>
            </a:r>
            <a:r>
              <a:rPr lang="zh-CN" altLang="en-US" sz="1200" dirty="0">
                <a:latin typeface="微软雅黑" panose="020B0503020204020204" pitchFamily="34" charset="-122"/>
                <a:ea typeface="微软雅黑" panose="020B0503020204020204" pitchFamily="34" charset="-122"/>
              </a:rPr>
              <a:t>亿只提升至</a:t>
            </a:r>
            <a:r>
              <a:rPr lang="en-US" altLang="zh-CN" sz="1200" dirty="0">
                <a:latin typeface="微软雅黑" panose="020B0503020204020204" pitchFamily="34" charset="-122"/>
                <a:ea typeface="微软雅黑" panose="020B0503020204020204" pitchFamily="34" charset="-122"/>
              </a:rPr>
              <a:t>2025</a:t>
            </a:r>
            <a:r>
              <a:rPr lang="zh-CN" altLang="en-US" sz="1200" dirty="0">
                <a:latin typeface="微软雅黑" panose="020B0503020204020204" pitchFamily="34" charset="-122"/>
                <a:ea typeface="微软雅黑" panose="020B0503020204020204" pitchFamily="34" charset="-122"/>
              </a:rPr>
              <a:t>年的</a:t>
            </a:r>
            <a:r>
              <a:rPr lang="en-US" altLang="zh-CN" sz="1200" dirty="0">
                <a:latin typeface="微软雅黑" panose="020B0503020204020204" pitchFamily="34" charset="-122"/>
                <a:ea typeface="微软雅黑" panose="020B0503020204020204" pitchFamily="34" charset="-122"/>
              </a:rPr>
              <a:t>2125</a:t>
            </a:r>
            <a:r>
              <a:rPr lang="zh-CN" altLang="en-US" sz="1200" dirty="0">
                <a:latin typeface="微软雅黑" panose="020B0503020204020204" pitchFamily="34" charset="-122"/>
                <a:ea typeface="微软雅黑" panose="020B0503020204020204" pitchFamily="34" charset="-122"/>
              </a:rPr>
              <a:t>只，复合增长率为</a:t>
            </a:r>
            <a:r>
              <a:rPr lang="en-US" altLang="zh-CN" sz="1200" dirty="0">
                <a:latin typeface="微软雅黑" panose="020B0503020204020204" pitchFamily="34" charset="-122"/>
                <a:ea typeface="微软雅黑" panose="020B0503020204020204" pitchFamily="34" charset="-122"/>
              </a:rPr>
              <a:t>7.14%</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171450" indent="-171450">
              <a:buClr>
                <a:schemeClr val="tx1"/>
              </a:buClr>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受益于</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、新能源汽车等新兴产业的蓬勃发展，下游市场对晶振产品的需求居高不下，晶振市场空间广阔。</a:t>
            </a:r>
            <a:endParaRPr lang="en-US" altLang="zh-CN" sz="1200"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74318E24-0958-42C6-A6DF-6E4097979574}"/>
              </a:ext>
            </a:extLst>
          </p:cNvPr>
          <p:cNvSpPr/>
          <p:nvPr/>
        </p:nvSpPr>
        <p:spPr>
          <a:xfrm>
            <a:off x="342000" y="2651954"/>
            <a:ext cx="3899680"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 </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年全球晶振市场规模</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34.46</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亿美元</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矩形 19">
            <a:extLst>
              <a:ext uri="{FF2B5EF4-FFF2-40B4-BE49-F238E27FC236}">
                <a16:creationId xmlns:a16="http://schemas.microsoft.com/office/drawing/2014/main" id="{97624A48-8D83-4032-9941-EC9604595971}"/>
              </a:ext>
            </a:extLst>
          </p:cNvPr>
          <p:cNvSpPr/>
          <p:nvPr/>
        </p:nvSpPr>
        <p:spPr>
          <a:xfrm>
            <a:off x="342000" y="988295"/>
            <a:ext cx="8344800" cy="1438073"/>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0C3387DF-3E28-47CA-B8E1-8CD583923EBF}"/>
              </a:ext>
            </a:extLst>
          </p:cNvPr>
          <p:cNvSpPr/>
          <p:nvPr/>
        </p:nvSpPr>
        <p:spPr>
          <a:xfrm>
            <a:off x="4835018" y="2643988"/>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 </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年全球晶振产量</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1505</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亿只</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21" name="图表 20"/>
          <p:cNvGraphicFramePr>
            <a:graphicFrameLocks/>
          </p:cNvGraphicFramePr>
          <p:nvPr>
            <p:extLst>
              <p:ext uri="{D42A27DB-BD31-4B8C-83A1-F6EECF244321}">
                <p14:modId xmlns:p14="http://schemas.microsoft.com/office/powerpoint/2010/main" val="1108492337"/>
              </p:ext>
            </p:extLst>
          </p:nvPr>
        </p:nvGraphicFramePr>
        <p:xfrm>
          <a:off x="569319" y="2885925"/>
          <a:ext cx="3445042" cy="1849855"/>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p:cNvSpPr txBox="1"/>
          <p:nvPr/>
        </p:nvSpPr>
        <p:spPr>
          <a:xfrm>
            <a:off x="653716" y="2867398"/>
            <a:ext cx="798094" cy="230832"/>
          </a:xfrm>
          <a:prstGeom prst="rect">
            <a:avLst/>
          </a:prstGeom>
          <a:noFill/>
        </p:spPr>
        <p:txBody>
          <a:bodyPr wrap="square" rtlCol="0">
            <a:spAutoFit/>
          </a:bodyPr>
          <a:lstStyle/>
          <a:p>
            <a:r>
              <a:rPr lang="zh-CN" altLang="en-US" sz="900" dirty="0">
                <a:latin typeface="微软雅黑" panose="020B0503020204020204" pitchFamily="34" charset="-122"/>
                <a:ea typeface="微软雅黑" panose="020B0503020204020204" pitchFamily="34" charset="-122"/>
              </a:rPr>
              <a:t>（亿美元）</a:t>
            </a:r>
          </a:p>
        </p:txBody>
      </p:sp>
      <p:graphicFrame>
        <p:nvGraphicFramePr>
          <p:cNvPr id="25" name="图表 24"/>
          <p:cNvGraphicFramePr>
            <a:graphicFrameLocks/>
          </p:cNvGraphicFramePr>
          <p:nvPr>
            <p:extLst>
              <p:ext uri="{D42A27DB-BD31-4B8C-83A1-F6EECF244321}">
                <p14:modId xmlns:p14="http://schemas.microsoft.com/office/powerpoint/2010/main" val="3662302210"/>
              </p:ext>
            </p:extLst>
          </p:nvPr>
        </p:nvGraphicFramePr>
        <p:xfrm>
          <a:off x="5078291" y="2864646"/>
          <a:ext cx="3413134" cy="18683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903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612775" y="339502"/>
            <a:ext cx="1465263" cy="769441"/>
          </a:xfrm>
          <a:prstGeom prst="rect">
            <a:avLst/>
          </a:prstGeom>
          <a:noFill/>
          <a:ln w="9525">
            <a:noFill/>
            <a:miter lim="800000"/>
          </a:ln>
        </p:spPr>
        <p:txBody>
          <a:bodyPr>
            <a:spAutoFit/>
          </a:bodyPr>
          <a:lstStyle/>
          <a:p>
            <a:r>
              <a:rPr lang="zh-CN" altLang="en-US" sz="4400" dirty="0">
                <a:solidFill>
                  <a:schemeClr val="bg1"/>
                </a:solidFill>
                <a:latin typeface="方正兰亭粗黑简体" panose="02000000000000000000" pitchFamily="2" charset="-122"/>
                <a:ea typeface="方正兰亭粗黑简体" panose="02000000000000000000" pitchFamily="2" charset="-122"/>
              </a:rPr>
              <a:t>目录</a:t>
            </a:r>
          </a:p>
        </p:txBody>
      </p:sp>
      <p:sp>
        <p:nvSpPr>
          <p:cNvPr id="3" name="文本框 4"/>
          <p:cNvSpPr txBox="1"/>
          <p:nvPr/>
        </p:nvSpPr>
        <p:spPr>
          <a:xfrm>
            <a:off x="1864146" y="374427"/>
            <a:ext cx="4364038" cy="701675"/>
          </a:xfrm>
          <a:prstGeom prst="rect">
            <a:avLst/>
          </a:prstGeom>
          <a:noFill/>
          <a:ln w="9525">
            <a:noFill/>
            <a:miter/>
          </a:ln>
        </p:spPr>
        <p:txBody>
          <a:bodyPr>
            <a:spAutoFit/>
          </a:bodyPr>
          <a:lstStyle/>
          <a:p>
            <a:r>
              <a:rPr lang="en-US" altLang="zh-CN" sz="4000" cap="all" noProof="1">
                <a:solidFill>
                  <a:schemeClr val="bg1"/>
                </a:solidFill>
                <a:latin typeface="Arial" panose="020B0604020202020204" pitchFamily="34" charset="0"/>
                <a:ea typeface="Arial Unicode MS" pitchFamily="34" charset="-122"/>
                <a:cs typeface="Arial" panose="020B0604020202020204" pitchFamily="34" charset="0"/>
              </a:rPr>
              <a:t>/ </a:t>
            </a:r>
            <a:r>
              <a:rPr lang="zh-CN" altLang="en-US" sz="3200" cap="all" noProof="1">
                <a:solidFill>
                  <a:schemeClr val="bg1"/>
                </a:solidFill>
                <a:latin typeface="Arial" panose="020B0604020202020204" pitchFamily="34" charset="0"/>
                <a:ea typeface="Arial Unicode MS" pitchFamily="34" charset="-122"/>
                <a:cs typeface="Arial" panose="020B0604020202020204" pitchFamily="34" charset="0"/>
              </a:rPr>
              <a:t>CONTENTS</a:t>
            </a:r>
          </a:p>
        </p:txBody>
      </p:sp>
      <p:grpSp>
        <p:nvGrpSpPr>
          <p:cNvPr id="4" name="组合 3"/>
          <p:cNvGrpSpPr/>
          <p:nvPr/>
        </p:nvGrpSpPr>
        <p:grpSpPr>
          <a:xfrm>
            <a:off x="678714" y="1302199"/>
            <a:ext cx="6732739" cy="408874"/>
            <a:chOff x="723900" y="2191497"/>
            <a:chExt cx="5091387" cy="408874"/>
          </a:xfrm>
        </p:grpSpPr>
        <p:sp>
          <p:nvSpPr>
            <p:cNvPr id="5" name="文本框 4"/>
            <p:cNvSpPr txBox="1">
              <a:spLocks noChangeArrowheads="1"/>
            </p:cNvSpPr>
            <p:nvPr/>
          </p:nvSpPr>
          <p:spPr bwMode="auto">
            <a:xfrm>
              <a:off x="1076900" y="2191497"/>
              <a:ext cx="4738387" cy="400110"/>
            </a:xfrm>
            <a:prstGeom prst="rect">
              <a:avLst/>
            </a:prstGeom>
            <a:noFill/>
            <a:ln w="9525">
              <a:noFill/>
              <a:miter lim="800000"/>
            </a:ln>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石英晶振分为谐振器与振荡器，下游应用领域广泛</a:t>
              </a:r>
            </a:p>
          </p:txBody>
        </p:sp>
        <p:sp>
          <p:nvSpPr>
            <p:cNvPr id="6" name="文本框 5"/>
            <p:cNvSpPr txBox="1">
              <a:spLocks noChangeArrowheads="1"/>
            </p:cNvSpPr>
            <p:nvPr/>
          </p:nvSpPr>
          <p:spPr bwMode="auto">
            <a:xfrm>
              <a:off x="723900" y="2193925"/>
              <a:ext cx="470000" cy="400110"/>
            </a:xfrm>
            <a:prstGeom prst="rect">
              <a:avLst/>
            </a:prstGeom>
            <a:noFill/>
            <a:ln w="9525">
              <a:noFill/>
              <a:miter lim="800000"/>
            </a:ln>
          </p:spPr>
          <p:txBody>
            <a:bodyPr wrap="none">
              <a:spAutoFit/>
            </a:bodyPr>
            <a:lstStyle/>
            <a:p>
              <a:r>
                <a:rPr lang="en-US" altLang="zh-CN" sz="2000" dirty="0">
                  <a:solidFill>
                    <a:schemeClr val="bg1"/>
                  </a:solidFill>
                  <a:latin typeface="Arial" panose="020B0604020202020204" pitchFamily="34" charset="0"/>
                  <a:ea typeface="方正兰亭细黑_GBK" panose="02000000000000000000" pitchFamily="2" charset="-122"/>
                  <a:cs typeface="Arial" panose="020B0604020202020204" pitchFamily="34" charset="0"/>
                </a:rPr>
                <a:t>01</a:t>
              </a:r>
            </a:p>
          </p:txBody>
        </p:sp>
        <p:sp>
          <p:nvSpPr>
            <p:cNvPr id="7" name="矩形 6"/>
            <p:cNvSpPr/>
            <p:nvPr/>
          </p:nvSpPr>
          <p:spPr bwMode="auto">
            <a:xfrm>
              <a:off x="815856" y="2571750"/>
              <a:ext cx="142691" cy="2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grpSp>
      <p:grpSp>
        <p:nvGrpSpPr>
          <p:cNvPr id="8" name="组合 7"/>
          <p:cNvGrpSpPr/>
          <p:nvPr/>
        </p:nvGrpSpPr>
        <p:grpSpPr>
          <a:xfrm>
            <a:off x="678715" y="2011556"/>
            <a:ext cx="6267517" cy="409388"/>
            <a:chOff x="723900" y="2190983"/>
            <a:chExt cx="6267517" cy="409388"/>
          </a:xfrm>
        </p:grpSpPr>
        <p:sp>
          <p:nvSpPr>
            <p:cNvPr id="9" name="文本框 4"/>
            <p:cNvSpPr txBox="1">
              <a:spLocks noChangeArrowheads="1"/>
            </p:cNvSpPr>
            <p:nvPr/>
          </p:nvSpPr>
          <p:spPr bwMode="auto">
            <a:xfrm>
              <a:off x="1190699" y="2190983"/>
              <a:ext cx="5800718" cy="400110"/>
            </a:xfrm>
            <a:prstGeom prst="rect">
              <a:avLst/>
            </a:prstGeom>
            <a:noFill/>
            <a:ln w="9525">
              <a:noFill/>
              <a:miter lim="800000"/>
            </a:ln>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5G</a:t>
              </a:r>
              <a:r>
                <a:rPr lang="zh-CN" altLang="en-US" sz="2000" b="1" dirty="0">
                  <a:solidFill>
                    <a:schemeClr val="bg1"/>
                  </a:solidFill>
                  <a:latin typeface="微软雅黑" panose="020B0503020204020204" pitchFamily="34" charset="-122"/>
                  <a:ea typeface="微软雅黑" panose="020B0503020204020204" pitchFamily="34" charset="-122"/>
                </a:rPr>
                <a:t>、汽车等下游发展迅速，晶振市场空间广阔</a:t>
              </a:r>
            </a:p>
          </p:txBody>
        </p:sp>
        <p:sp>
          <p:nvSpPr>
            <p:cNvPr id="10" name="文本框 5"/>
            <p:cNvSpPr txBox="1">
              <a:spLocks noChangeArrowheads="1"/>
            </p:cNvSpPr>
            <p:nvPr/>
          </p:nvSpPr>
          <p:spPr bwMode="auto">
            <a:xfrm>
              <a:off x="723900" y="2193925"/>
              <a:ext cx="470000" cy="400110"/>
            </a:xfrm>
            <a:prstGeom prst="rect">
              <a:avLst/>
            </a:prstGeom>
            <a:noFill/>
            <a:ln w="9525">
              <a:noFill/>
              <a:miter lim="800000"/>
            </a:ln>
          </p:spPr>
          <p:txBody>
            <a:bodyPr wrap="none">
              <a:spAutoFit/>
            </a:bodyPr>
            <a:lstStyle/>
            <a:p>
              <a:r>
                <a:rPr lang="en-US" altLang="zh-CN" sz="2000" dirty="0">
                  <a:solidFill>
                    <a:schemeClr val="bg1"/>
                  </a:solidFill>
                  <a:latin typeface="Arial" panose="020B0604020202020204" pitchFamily="34" charset="0"/>
                  <a:ea typeface="方正兰亭细黑_GBK" panose="02000000000000000000" pitchFamily="2" charset="-122"/>
                  <a:cs typeface="Arial" panose="020B0604020202020204" pitchFamily="34" charset="0"/>
                </a:rPr>
                <a:t>02</a:t>
              </a:r>
            </a:p>
          </p:txBody>
        </p:sp>
        <p:sp>
          <p:nvSpPr>
            <p:cNvPr id="11" name="矩形 10"/>
            <p:cNvSpPr/>
            <p:nvPr/>
          </p:nvSpPr>
          <p:spPr bwMode="auto">
            <a:xfrm>
              <a:off x="815856" y="2571750"/>
              <a:ext cx="142691" cy="2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grpSp>
      <p:grpSp>
        <p:nvGrpSpPr>
          <p:cNvPr id="12" name="组合 11"/>
          <p:cNvGrpSpPr/>
          <p:nvPr/>
        </p:nvGrpSpPr>
        <p:grpSpPr>
          <a:xfrm>
            <a:off x="678714" y="2711338"/>
            <a:ext cx="6359760" cy="423992"/>
            <a:chOff x="723900" y="2193925"/>
            <a:chExt cx="5233561" cy="423992"/>
          </a:xfrm>
        </p:grpSpPr>
        <p:sp>
          <p:nvSpPr>
            <p:cNvPr id="13" name="文本框 4"/>
            <p:cNvSpPr txBox="1">
              <a:spLocks noChangeArrowheads="1"/>
            </p:cNvSpPr>
            <p:nvPr/>
          </p:nvSpPr>
          <p:spPr bwMode="auto">
            <a:xfrm>
              <a:off x="1108039" y="2217807"/>
              <a:ext cx="4849422" cy="400110"/>
            </a:xfrm>
            <a:prstGeom prst="rect">
              <a:avLst/>
            </a:prstGeom>
            <a:noFill/>
            <a:ln w="9525">
              <a:noFill/>
              <a:miter lim="800000"/>
            </a:ln>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全球晶振市场以日本为主导，泰晶惠伦国内领先</a:t>
              </a:r>
            </a:p>
          </p:txBody>
        </p:sp>
        <p:sp>
          <p:nvSpPr>
            <p:cNvPr id="14" name="文本框 5"/>
            <p:cNvSpPr txBox="1">
              <a:spLocks noChangeArrowheads="1"/>
            </p:cNvSpPr>
            <p:nvPr/>
          </p:nvSpPr>
          <p:spPr bwMode="auto">
            <a:xfrm>
              <a:off x="723900" y="2193925"/>
              <a:ext cx="470000" cy="400110"/>
            </a:xfrm>
            <a:prstGeom prst="rect">
              <a:avLst/>
            </a:prstGeom>
            <a:noFill/>
            <a:ln w="9525">
              <a:noFill/>
              <a:miter lim="800000"/>
            </a:ln>
          </p:spPr>
          <p:txBody>
            <a:bodyPr wrap="none">
              <a:spAutoFit/>
            </a:bodyPr>
            <a:lstStyle/>
            <a:p>
              <a:r>
                <a:rPr lang="en-US" altLang="zh-CN" sz="2000" dirty="0">
                  <a:solidFill>
                    <a:schemeClr val="bg1"/>
                  </a:solidFill>
                  <a:latin typeface="Arial" panose="020B0604020202020204" pitchFamily="34" charset="0"/>
                  <a:ea typeface="方正兰亭细黑_GBK" panose="02000000000000000000" pitchFamily="2" charset="-122"/>
                  <a:cs typeface="Arial" panose="020B0604020202020204" pitchFamily="34" charset="0"/>
                </a:rPr>
                <a:t>03</a:t>
              </a:r>
            </a:p>
          </p:txBody>
        </p:sp>
        <p:sp>
          <p:nvSpPr>
            <p:cNvPr id="15" name="矩形 14"/>
            <p:cNvSpPr/>
            <p:nvPr/>
          </p:nvSpPr>
          <p:spPr bwMode="auto">
            <a:xfrm>
              <a:off x="815856" y="2571750"/>
              <a:ext cx="142691" cy="2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grpSp>
      <p:grpSp>
        <p:nvGrpSpPr>
          <p:cNvPr id="16" name="组合 15"/>
          <p:cNvGrpSpPr/>
          <p:nvPr/>
        </p:nvGrpSpPr>
        <p:grpSpPr>
          <a:xfrm>
            <a:off x="678714" y="3363479"/>
            <a:ext cx="3056012" cy="416565"/>
            <a:chOff x="723900" y="2193925"/>
            <a:chExt cx="3056012" cy="416565"/>
          </a:xfrm>
        </p:grpSpPr>
        <p:sp>
          <p:nvSpPr>
            <p:cNvPr id="17" name="文本框 4"/>
            <p:cNvSpPr txBox="1">
              <a:spLocks noChangeArrowheads="1"/>
            </p:cNvSpPr>
            <p:nvPr/>
          </p:nvSpPr>
          <p:spPr bwMode="auto">
            <a:xfrm>
              <a:off x="1190700" y="2211710"/>
              <a:ext cx="2589212" cy="398780"/>
            </a:xfrm>
            <a:prstGeom prst="rect">
              <a:avLst/>
            </a:prstGeom>
            <a:noFill/>
            <a:ln w="9525">
              <a:noFill/>
              <a:miter lim="800000"/>
            </a:ln>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投资建议与风险提示</a:t>
              </a:r>
            </a:p>
          </p:txBody>
        </p:sp>
        <p:sp>
          <p:nvSpPr>
            <p:cNvPr id="18" name="文本框 5"/>
            <p:cNvSpPr txBox="1">
              <a:spLocks noChangeArrowheads="1"/>
            </p:cNvSpPr>
            <p:nvPr/>
          </p:nvSpPr>
          <p:spPr bwMode="auto">
            <a:xfrm>
              <a:off x="723900" y="2193925"/>
              <a:ext cx="470000" cy="400110"/>
            </a:xfrm>
            <a:prstGeom prst="rect">
              <a:avLst/>
            </a:prstGeom>
            <a:noFill/>
            <a:ln w="9525">
              <a:noFill/>
              <a:miter lim="800000"/>
            </a:ln>
          </p:spPr>
          <p:txBody>
            <a:bodyPr wrap="none">
              <a:spAutoFit/>
            </a:bodyPr>
            <a:lstStyle/>
            <a:p>
              <a:r>
                <a:rPr lang="en-US" altLang="zh-CN" sz="2000" dirty="0">
                  <a:solidFill>
                    <a:schemeClr val="bg1"/>
                  </a:solidFill>
                  <a:latin typeface="Arial" panose="020B0604020202020204" pitchFamily="34" charset="0"/>
                  <a:ea typeface="方正兰亭细黑_GBK" panose="02000000000000000000" pitchFamily="2" charset="-122"/>
                  <a:cs typeface="Arial" panose="020B0604020202020204" pitchFamily="34" charset="0"/>
                </a:rPr>
                <a:t>04</a:t>
              </a:r>
            </a:p>
          </p:txBody>
        </p:sp>
        <p:sp>
          <p:nvSpPr>
            <p:cNvPr id="19" name="矩形 18"/>
            <p:cNvSpPr/>
            <p:nvPr/>
          </p:nvSpPr>
          <p:spPr bwMode="auto">
            <a:xfrm>
              <a:off x="815856" y="2571750"/>
              <a:ext cx="142691" cy="2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grpSp>
    </p:spTree>
    <p:extLst>
      <p:ext uri="{BB962C8B-B14F-4D97-AF65-F5344CB8AC3E}">
        <p14:creationId xmlns:p14="http://schemas.microsoft.com/office/powerpoint/2010/main" val="3423925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A388546-545B-7843-A133-F6546FEA0D22}"/>
              </a:ext>
            </a:extLst>
          </p:cNvPr>
          <p:cNvGrpSpPr/>
          <p:nvPr/>
        </p:nvGrpSpPr>
        <p:grpSpPr>
          <a:xfrm>
            <a:off x="779630" y="1222042"/>
            <a:ext cx="7992888" cy="2152585"/>
            <a:chOff x="1763688" y="1403470"/>
            <a:chExt cx="7992888" cy="2152585"/>
          </a:xfrm>
        </p:grpSpPr>
        <p:sp>
          <p:nvSpPr>
            <p:cNvPr id="4" name="文本框 1"/>
            <p:cNvSpPr txBox="1"/>
            <p:nvPr/>
          </p:nvSpPr>
          <p:spPr>
            <a:xfrm>
              <a:off x="1763688" y="1403470"/>
              <a:ext cx="1451038" cy="1323439"/>
            </a:xfrm>
            <a:prstGeom prst="rect">
              <a:avLst/>
            </a:prstGeom>
            <a:noFill/>
            <a:ln w="9525">
              <a:noFill/>
              <a:miter/>
            </a:ln>
          </p:spPr>
          <p:txBody>
            <a:bodyPr wrap="none" anchor="t">
              <a:spAutoFit/>
            </a:bodyPr>
            <a:lstStyle/>
            <a:p>
              <a:pPr lvl="0"/>
              <a:r>
                <a:rPr lang="en-US" altLang="zh-CN" sz="8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03</a:t>
              </a:r>
              <a:endParaRPr lang="en-US" altLang="zh-CN" sz="9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2"/>
            <p:cNvSpPr txBox="1"/>
            <p:nvPr/>
          </p:nvSpPr>
          <p:spPr>
            <a:xfrm>
              <a:off x="2987824" y="2355726"/>
              <a:ext cx="6768752" cy="1200329"/>
            </a:xfrm>
            <a:prstGeom prst="rect">
              <a:avLst/>
            </a:prstGeom>
            <a:noFill/>
            <a:ln w="9525">
              <a:noFill/>
              <a:miter/>
            </a:ln>
          </p:spPr>
          <p:txBody>
            <a:bodyPr wrap="square" anchor="t">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全球晶振市场以日本为主导，泰晶惠伦国内领先</a:t>
              </a:r>
            </a:p>
          </p:txBody>
        </p:sp>
        <p:cxnSp>
          <p:nvCxnSpPr>
            <p:cNvPr id="7" name="直线连接符 3">
              <a:extLst>
                <a:ext uri="{FF2B5EF4-FFF2-40B4-BE49-F238E27FC236}">
                  <a16:creationId xmlns:a16="http://schemas.microsoft.com/office/drawing/2014/main" id="{943F1876-7458-A448-9316-B5AAADCEA1F2}"/>
                </a:ext>
              </a:extLst>
            </p:cNvPr>
            <p:cNvCxnSpPr>
              <a:cxnSpLocks/>
            </p:cNvCxnSpPr>
            <p:nvPr/>
          </p:nvCxnSpPr>
          <p:spPr>
            <a:xfrm flipV="1">
              <a:off x="2280539" y="1774653"/>
              <a:ext cx="1283349" cy="13902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251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全球晶振市场集中于日本、中国台湾、美国以及中国大陆</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graphicFrame>
        <p:nvGraphicFramePr>
          <p:cNvPr id="3" name="表格 2">
            <a:extLst>
              <a:ext uri="{FF2B5EF4-FFF2-40B4-BE49-F238E27FC236}">
                <a16:creationId xmlns:a16="http://schemas.microsoft.com/office/drawing/2014/main" id="{0A42F017-C29D-4BD9-9055-9DC254CDA418}"/>
              </a:ext>
            </a:extLst>
          </p:cNvPr>
          <p:cNvGraphicFramePr>
            <a:graphicFrameLocks noGrp="1"/>
          </p:cNvGraphicFramePr>
          <p:nvPr>
            <p:extLst>
              <p:ext uri="{D42A27DB-BD31-4B8C-83A1-F6EECF244321}">
                <p14:modId xmlns:p14="http://schemas.microsoft.com/office/powerpoint/2010/main" val="2475217364"/>
              </p:ext>
            </p:extLst>
          </p:nvPr>
        </p:nvGraphicFramePr>
        <p:xfrm>
          <a:off x="132951" y="1187072"/>
          <a:ext cx="4439049" cy="3256887"/>
        </p:xfrm>
        <a:graphic>
          <a:graphicData uri="http://schemas.openxmlformats.org/drawingml/2006/table">
            <a:tbl>
              <a:tblPr/>
              <a:tblGrid>
                <a:gridCol w="1033882">
                  <a:extLst>
                    <a:ext uri="{9D8B030D-6E8A-4147-A177-3AD203B41FA5}">
                      <a16:colId xmlns:a16="http://schemas.microsoft.com/office/drawing/2014/main" val="2309062326"/>
                    </a:ext>
                  </a:extLst>
                </a:gridCol>
                <a:gridCol w="752320">
                  <a:extLst>
                    <a:ext uri="{9D8B030D-6E8A-4147-A177-3AD203B41FA5}">
                      <a16:colId xmlns:a16="http://schemas.microsoft.com/office/drawing/2014/main" val="3917950136"/>
                    </a:ext>
                  </a:extLst>
                </a:gridCol>
                <a:gridCol w="1182556">
                  <a:extLst>
                    <a:ext uri="{9D8B030D-6E8A-4147-A177-3AD203B41FA5}">
                      <a16:colId xmlns:a16="http://schemas.microsoft.com/office/drawing/2014/main" val="1764746204"/>
                    </a:ext>
                  </a:extLst>
                </a:gridCol>
                <a:gridCol w="1470291">
                  <a:extLst>
                    <a:ext uri="{9D8B030D-6E8A-4147-A177-3AD203B41FA5}">
                      <a16:colId xmlns:a16="http://schemas.microsoft.com/office/drawing/2014/main" val="4259927527"/>
                    </a:ext>
                  </a:extLst>
                </a:gridCol>
              </a:tblGrid>
              <a:tr h="503356">
                <a:tc>
                  <a:txBody>
                    <a:bodyPr/>
                    <a:lstStyle/>
                    <a:p>
                      <a:pPr algn="ctr"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晶振厂商</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地区</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2020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年营收</a:t>
                      </a:r>
                      <a:b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b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（百万美元）</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2020</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年市场份额</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761450820"/>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TXC</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中国台湾</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381</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11.06%</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82299020"/>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Epson</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日本</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370</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10.74%</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43572442"/>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NDK</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日本</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321</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9.32%</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43014964"/>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KCD</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日本</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320</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9.29%</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649634720"/>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KDS</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日本</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209</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6.07%</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6642923"/>
                  </a:ext>
                </a:extLst>
              </a:tr>
              <a:tr h="390841">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MicroChip(Vectron)</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美国</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179</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5.19%</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68543145"/>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SiTime</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美国</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116</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3.37%</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07379684"/>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Harmony</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中国台湾</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106</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3.08%</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59670089"/>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Hosonic</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中国台湾</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2.90%</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86761617"/>
                  </a:ext>
                </a:extLst>
              </a:tr>
              <a:tr h="236269">
                <a:tc>
                  <a:txBody>
                    <a:bodyPr/>
                    <a:lstStyle/>
                    <a:p>
                      <a:pPr algn="ctr" fontAlgn="ctr"/>
                      <a:r>
                        <a:rPr lang="en-US" sz="1100" b="1" i="0" u="none" strike="noStrike">
                          <a:solidFill>
                            <a:srgbClr val="000000"/>
                          </a:solidFill>
                          <a:effectLst/>
                          <a:latin typeface="微软雅黑" panose="020B0503020204020204" pitchFamily="34" charset="-122"/>
                          <a:ea typeface="微软雅黑" panose="020B0503020204020204" pitchFamily="34" charset="-122"/>
                        </a:rPr>
                        <a:t>Murata</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日本</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98</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2.84%</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15052013"/>
                  </a:ext>
                </a:extLst>
              </a:tr>
              <a:tr h="236269">
                <a:tc gridSpan="2">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全球总收入</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3446</a:t>
                      </a:r>
                    </a:p>
                  </a:txBody>
                  <a:tcPr marL="7620" marR="7620" marT="762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100.00%</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20588801"/>
                  </a:ext>
                </a:extLst>
              </a:tr>
            </a:tbl>
          </a:graphicData>
        </a:graphic>
      </p:graphicFrame>
      <p:sp>
        <p:nvSpPr>
          <p:cNvPr id="14" name="文本框 13">
            <a:extLst>
              <a:ext uri="{FF2B5EF4-FFF2-40B4-BE49-F238E27FC236}">
                <a16:creationId xmlns:a16="http://schemas.microsoft.com/office/drawing/2014/main" id="{383CA9D6-3AC9-4CE3-B395-9F88161E6D0B}"/>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CS&amp;A</a:t>
            </a:r>
            <a:r>
              <a:rPr lang="zh-CN" altLang="en-US" sz="800" dirty="0">
                <a:latin typeface="微软雅黑" panose="020B0503020204020204" pitchFamily="34" charset="-122"/>
                <a:ea typeface="微软雅黑" panose="020B0503020204020204" pitchFamily="34" charset="-122"/>
              </a:rPr>
              <a:t>，国泰君安证券研究</a:t>
            </a:r>
          </a:p>
        </p:txBody>
      </p:sp>
      <p:graphicFrame>
        <p:nvGraphicFramePr>
          <p:cNvPr id="15" name="图表 14">
            <a:extLst>
              <a:ext uri="{FF2B5EF4-FFF2-40B4-BE49-F238E27FC236}">
                <a16:creationId xmlns:a16="http://schemas.microsoft.com/office/drawing/2014/main" id="{D071841E-7FC5-4604-A760-52FC565336A4}"/>
              </a:ext>
            </a:extLst>
          </p:cNvPr>
          <p:cNvGraphicFramePr>
            <a:graphicFrameLocks/>
          </p:cNvGraphicFramePr>
          <p:nvPr>
            <p:extLst>
              <p:ext uri="{D42A27DB-BD31-4B8C-83A1-F6EECF244321}">
                <p14:modId xmlns:p14="http://schemas.microsoft.com/office/powerpoint/2010/main" val="4197988542"/>
              </p:ext>
            </p:extLst>
          </p:nvPr>
        </p:nvGraphicFramePr>
        <p:xfrm>
          <a:off x="4527732" y="1249125"/>
          <a:ext cx="4572000" cy="31597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接连接符 5">
            <a:extLst>
              <a:ext uri="{FF2B5EF4-FFF2-40B4-BE49-F238E27FC236}">
                <a16:creationId xmlns:a16="http://schemas.microsoft.com/office/drawing/2014/main" id="{584FE237-640A-4169-98E3-C14E0CD1414D}"/>
              </a:ext>
            </a:extLst>
          </p:cNvPr>
          <p:cNvCxnSpPr>
            <a:cxnSpLocks/>
          </p:cNvCxnSpPr>
          <p:nvPr/>
        </p:nvCxnSpPr>
        <p:spPr>
          <a:xfrm>
            <a:off x="4572000" y="1203182"/>
            <a:ext cx="42146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直接连接符 17">
            <a:extLst>
              <a:ext uri="{FF2B5EF4-FFF2-40B4-BE49-F238E27FC236}">
                <a16:creationId xmlns:a16="http://schemas.microsoft.com/office/drawing/2014/main" id="{C4215651-70F1-417B-B8AD-B18CDFB76B54}"/>
              </a:ext>
            </a:extLst>
          </p:cNvPr>
          <p:cNvCxnSpPr/>
          <p:nvPr/>
        </p:nvCxnSpPr>
        <p:spPr>
          <a:xfrm flipV="1">
            <a:off x="4572000" y="4408877"/>
            <a:ext cx="4214648" cy="1743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852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68554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爱普生（</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Epson</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）：拥有高精密生产工艺的计时设备供应商</a:t>
            </a:r>
          </a:p>
        </p:txBody>
      </p:sp>
      <p:sp>
        <p:nvSpPr>
          <p:cNvPr id="19" name="矩形 18">
            <a:extLst>
              <a:ext uri="{FF2B5EF4-FFF2-40B4-BE49-F238E27FC236}">
                <a16:creationId xmlns:a16="http://schemas.microsoft.com/office/drawing/2014/main" id="{4CC073A2-2E32-4168-B56D-2C11DBC81E44}"/>
              </a:ext>
            </a:extLst>
          </p:cNvPr>
          <p:cNvSpPr/>
          <p:nvPr/>
        </p:nvSpPr>
        <p:spPr>
          <a:xfrm>
            <a:off x="509507" y="918895"/>
            <a:ext cx="7934083" cy="1569660"/>
          </a:xfrm>
          <a:prstGeom prst="rect">
            <a:avLst/>
          </a:prstGeom>
        </p:spPr>
        <p:txBody>
          <a:bodyPr wrap="square">
            <a:spAutoFit/>
          </a:bodyPr>
          <a:lstStyle/>
          <a:p>
            <a:pPr marL="171450" indent="-171450">
              <a:buFont typeface="Wingdings" panose="05000000000000000000" pitchFamily="2" charset="2"/>
              <a:buChar char="l"/>
            </a:pPr>
            <a:r>
              <a:rPr lang="en-US" altLang="zh-CN" sz="1200" dirty="0">
                <a:latin typeface="微软雅黑" panose="020B0503020204020204" pitchFamily="34" charset="-122"/>
                <a:ea typeface="微软雅黑" panose="020B0503020204020204" pitchFamily="34" charset="-122"/>
              </a:rPr>
              <a:t>2005 </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10 </a:t>
            </a:r>
            <a:r>
              <a:rPr lang="zh-CN" altLang="en-US" sz="1200" dirty="0">
                <a:latin typeface="微软雅黑" panose="020B0503020204020204" pitchFamily="34" charset="-122"/>
                <a:ea typeface="微软雅黑" panose="020B0503020204020204" pitchFamily="34" charset="-122"/>
              </a:rPr>
              <a:t>月，日本 </a:t>
            </a:r>
            <a:r>
              <a:rPr lang="en-US" altLang="zh-CN" sz="1200" dirty="0">
                <a:latin typeface="微软雅黑" panose="020B0503020204020204" pitchFamily="34" charset="-122"/>
                <a:ea typeface="微软雅黑" panose="020B0503020204020204" pitchFamily="34" charset="-122"/>
              </a:rPr>
              <a:t>Epson </a:t>
            </a:r>
            <a:r>
              <a:rPr lang="zh-CN" altLang="en-US" sz="1200" dirty="0">
                <a:latin typeface="微软雅黑" panose="020B0503020204020204" pitchFamily="34" charset="-122"/>
                <a:ea typeface="微软雅黑" panose="020B0503020204020204" pitchFamily="34" charset="-122"/>
              </a:rPr>
              <a:t>公司旗下的 </a:t>
            </a:r>
            <a:r>
              <a:rPr lang="en-US" altLang="zh-CN" sz="1200" dirty="0">
                <a:latin typeface="微软雅黑" panose="020B0503020204020204" pitchFamily="34" charset="-122"/>
                <a:ea typeface="微软雅黑" panose="020B0503020204020204" pitchFamily="34" charset="-122"/>
              </a:rPr>
              <a:t>Seiko Epson </a:t>
            </a:r>
            <a:r>
              <a:rPr lang="zh-CN" altLang="en-US" sz="1200" dirty="0">
                <a:latin typeface="微软雅黑" panose="020B0503020204020204" pitchFamily="34" charset="-122"/>
                <a:ea typeface="微软雅黑" panose="020B0503020204020204" pitchFamily="34" charset="-122"/>
              </a:rPr>
              <a:t>与 </a:t>
            </a:r>
            <a:r>
              <a:rPr lang="en-US" altLang="zh-CN" sz="1200" dirty="0">
                <a:latin typeface="微软雅黑" panose="020B0503020204020204" pitchFamily="34" charset="-122"/>
                <a:ea typeface="微软雅黑" panose="020B0503020204020204" pitchFamily="34" charset="-122"/>
              </a:rPr>
              <a:t>Toyo Communication </a:t>
            </a:r>
            <a:r>
              <a:rPr lang="zh-CN" altLang="en-US" sz="1200" dirty="0">
                <a:latin typeface="微软雅黑" panose="020B0503020204020204" pitchFamily="34" charset="-122"/>
                <a:ea typeface="微软雅黑" panose="020B0503020204020204" pitchFamily="34" charset="-122"/>
              </a:rPr>
              <a:t>的石英晶体部门合并成立 </a:t>
            </a:r>
            <a:r>
              <a:rPr lang="en-US" altLang="zh-CN" sz="1200" dirty="0">
                <a:latin typeface="微软雅黑" panose="020B0503020204020204" pitchFamily="34" charset="-122"/>
                <a:ea typeface="微软雅黑" panose="020B0503020204020204" pitchFamily="34" charset="-122"/>
              </a:rPr>
              <a:t>Epson </a:t>
            </a:r>
            <a:r>
              <a:rPr lang="en-US" altLang="zh-CN" sz="1200" dirty="0" err="1">
                <a:latin typeface="微软雅黑" panose="020B0503020204020204" pitchFamily="34" charset="-122"/>
                <a:ea typeface="微软雅黑" panose="020B0503020204020204" pitchFamily="34" charset="-122"/>
              </a:rPr>
              <a:t>Toyocom</a:t>
            </a:r>
            <a:r>
              <a:rPr lang="zh-CN" altLang="en-US" sz="1200" dirty="0">
                <a:latin typeface="微软雅黑" panose="020B0503020204020204" pitchFamily="34" charset="-122"/>
                <a:ea typeface="微软雅黑" panose="020B0503020204020204" pitchFamily="34" charset="-122"/>
              </a:rPr>
              <a:t>。目前，公司为全球领先的石英晶体供应商，技术发展处于领先地位，产品覆盖石英材料、基座以及精微化、高精度、高品质频率产品。</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爱普生是全球最大的计时设备供应商，事实上，它的历史已跨越</a:t>
            </a:r>
            <a:r>
              <a:rPr lang="en-US" altLang="zh-CN" sz="1200" dirty="0">
                <a:latin typeface="微软雅黑" panose="020B0503020204020204" pitchFamily="34" charset="-122"/>
                <a:ea typeface="微软雅黑" panose="020B0503020204020204" pitchFamily="34" charset="-122"/>
              </a:rPr>
              <a:t>100</a:t>
            </a:r>
            <a:r>
              <a:rPr lang="zh-CN" altLang="en-US" sz="1200" dirty="0">
                <a:latin typeface="微软雅黑" panose="020B0503020204020204" pitchFamily="34" charset="-122"/>
                <a:ea typeface="微软雅黑" panose="020B0503020204020204" pitchFamily="34" charset="-122"/>
              </a:rPr>
              <a:t>年，传承始于手表制造到世界首块石英手表的发明，爱普生随后又引领了一系列技术上的“首创”。如今，爱普生在产品制造上创造了为数众多的世界领先精密器件，使其实现了超细、高精密的生产工艺。在工厂分布上除了日本地区还在中国的苏州、马来西亚、泰国以及美国各有一座生产工厂。</a:t>
            </a:r>
            <a:endParaRPr lang="en-US" altLang="zh-CN" sz="12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796E8A8-A413-4419-BA29-6BDC733E06AD}"/>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72D9E18-5A3E-4DA0-A697-9B6ADD2B5069}"/>
              </a:ext>
            </a:extLst>
          </p:cNvPr>
          <p:cNvSpPr txBox="1"/>
          <p:nvPr/>
        </p:nvSpPr>
        <p:spPr>
          <a:xfrm>
            <a:off x="3925028" y="4713053"/>
            <a:ext cx="2951629" cy="461665"/>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Epson </a:t>
            </a:r>
            <a:r>
              <a:rPr lang="en-US" altLang="zh-CN" sz="800" dirty="0" err="1">
                <a:latin typeface="微软雅黑" panose="020B0503020204020204" pitchFamily="34" charset="-122"/>
                <a:ea typeface="微软雅黑" panose="020B0503020204020204" pitchFamily="34" charset="-122"/>
              </a:rPr>
              <a:t>Toyocom</a:t>
            </a:r>
            <a:r>
              <a:rPr lang="en-US" altLang="zh-CN" sz="800" dirty="0">
                <a:latin typeface="微软雅黑" panose="020B0503020204020204" pitchFamily="34" charset="-122"/>
                <a:ea typeface="微软雅黑" panose="020B0503020204020204" pitchFamily="34" charset="-122"/>
              </a:rPr>
              <a:t> </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注：汇率均按</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历史汇率转换</a:t>
            </a:r>
          </a:p>
          <a:p>
            <a:endParaRPr lang="zh-CN" altLang="en-US" sz="800" dirty="0">
              <a:latin typeface="微软雅黑" panose="020B0503020204020204" pitchFamily="34" charset="-122"/>
              <a:ea typeface="微软雅黑" panose="020B0503020204020204" pitchFamily="34" charset="-122"/>
            </a:endParaRPr>
          </a:p>
        </p:txBody>
      </p:sp>
      <p:sp>
        <p:nvSpPr>
          <p:cNvPr id="22" name="矩形: 圆角 21">
            <a:extLst>
              <a:ext uri="{FF2B5EF4-FFF2-40B4-BE49-F238E27FC236}">
                <a16:creationId xmlns:a16="http://schemas.microsoft.com/office/drawing/2014/main" id="{65DE6E8A-7E95-4065-BAF8-60504AD4365E}"/>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2017</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年爱普生振荡器收入占比达</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30%</a:t>
            </a:r>
          </a:p>
        </p:txBody>
      </p:sp>
      <p:sp>
        <p:nvSpPr>
          <p:cNvPr id="23" name="矩形: 圆角 22">
            <a:extLst>
              <a:ext uri="{FF2B5EF4-FFF2-40B4-BE49-F238E27FC236}">
                <a16:creationId xmlns:a16="http://schemas.microsoft.com/office/drawing/2014/main" id="{992C32DF-FF0A-4A35-8DDD-059D8374EF7B}"/>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日本爱普生营业收入略有下降</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34" name="图表 33">
            <a:extLst>
              <a:ext uri="{FF2B5EF4-FFF2-40B4-BE49-F238E27FC236}">
                <a16:creationId xmlns:a16="http://schemas.microsoft.com/office/drawing/2014/main" id="{D0297B37-DC99-4252-AE9B-AECCC4BD17C0}"/>
              </a:ext>
            </a:extLst>
          </p:cNvPr>
          <p:cNvGraphicFramePr>
            <a:graphicFrameLocks/>
          </p:cNvGraphicFramePr>
          <p:nvPr>
            <p:extLst>
              <p:ext uri="{D42A27DB-BD31-4B8C-83A1-F6EECF244321}">
                <p14:modId xmlns:p14="http://schemas.microsoft.com/office/powerpoint/2010/main" val="3550045634"/>
              </p:ext>
            </p:extLst>
          </p:nvPr>
        </p:nvGraphicFramePr>
        <p:xfrm>
          <a:off x="509507" y="2845154"/>
          <a:ext cx="3594441" cy="1958003"/>
        </p:xfrm>
        <a:graphic>
          <a:graphicData uri="http://schemas.openxmlformats.org/drawingml/2006/chart">
            <c:chart xmlns:c="http://schemas.openxmlformats.org/drawingml/2006/chart" xmlns:r="http://schemas.openxmlformats.org/officeDocument/2006/relationships" r:id="rId2"/>
          </a:graphicData>
        </a:graphic>
      </p:graphicFrame>
      <p:sp>
        <p:nvSpPr>
          <p:cNvPr id="18" name="矩形 17">
            <a:extLst>
              <a:ext uri="{FF2B5EF4-FFF2-40B4-BE49-F238E27FC236}">
                <a16:creationId xmlns:a16="http://schemas.microsoft.com/office/drawing/2014/main" id="{2984A44E-45E4-4EDD-A03C-9FCBFDADE38D}"/>
              </a:ext>
            </a:extLst>
          </p:cNvPr>
          <p:cNvSpPr/>
          <p:nvPr/>
        </p:nvSpPr>
        <p:spPr>
          <a:xfrm>
            <a:off x="4728863" y="2908432"/>
            <a:ext cx="646331" cy="230832"/>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亿</a:t>
            </a:r>
            <a:r>
              <a:rPr lang="zh-CN" altLang="zh-CN" sz="900" dirty="0">
                <a:latin typeface="微软雅黑" panose="020B0503020204020204" pitchFamily="34" charset="-122"/>
                <a:ea typeface="微软雅黑" panose="020B0503020204020204" pitchFamily="34" charset="-122"/>
              </a:rPr>
              <a:t>元）</a:t>
            </a:r>
            <a:endParaRPr lang="en-US" altLang="zh-CN" sz="900" dirty="0">
              <a:latin typeface="微软雅黑" panose="020B0503020204020204" pitchFamily="34" charset="-122"/>
              <a:ea typeface="微软雅黑" panose="020B0503020204020204" pitchFamily="34" charset="-122"/>
            </a:endParaRPr>
          </a:p>
        </p:txBody>
      </p:sp>
      <p:graphicFrame>
        <p:nvGraphicFramePr>
          <p:cNvPr id="33" name="图表 32">
            <a:extLst>
              <a:ext uri="{FF2B5EF4-FFF2-40B4-BE49-F238E27FC236}">
                <a16:creationId xmlns:a16="http://schemas.microsoft.com/office/drawing/2014/main" id="{025CEA1E-F9E1-42BF-A346-B42767B97FE0}"/>
              </a:ext>
            </a:extLst>
          </p:cNvPr>
          <p:cNvGraphicFramePr>
            <a:graphicFrameLocks/>
          </p:cNvGraphicFramePr>
          <p:nvPr>
            <p:extLst>
              <p:ext uri="{D42A27DB-BD31-4B8C-83A1-F6EECF244321}">
                <p14:modId xmlns:p14="http://schemas.microsoft.com/office/powerpoint/2010/main" val="3935509839"/>
              </p:ext>
            </p:extLst>
          </p:nvPr>
        </p:nvGraphicFramePr>
        <p:xfrm>
          <a:off x="4600074" y="2908432"/>
          <a:ext cx="4154386" cy="18590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68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7101372"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日本电波工业（</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NDK</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）：全球汽车电子类晶振份额占比最高</a:t>
            </a:r>
          </a:p>
        </p:txBody>
      </p:sp>
      <p:sp>
        <p:nvSpPr>
          <p:cNvPr id="60" name="矩形 59">
            <a:extLst>
              <a:ext uri="{FF2B5EF4-FFF2-40B4-BE49-F238E27FC236}">
                <a16:creationId xmlns:a16="http://schemas.microsoft.com/office/drawing/2014/main" id="{5F2971A9-5FE6-47D0-9CCB-FA196EEF3D91}"/>
              </a:ext>
            </a:extLst>
          </p:cNvPr>
          <p:cNvSpPr/>
          <p:nvPr/>
        </p:nvSpPr>
        <p:spPr>
          <a:xfrm>
            <a:off x="553600" y="963338"/>
            <a:ext cx="7934083" cy="1569660"/>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日本电波工业株式会社为石英晶体谐振器行业知名跨国企业。</a:t>
            </a:r>
            <a:r>
              <a:rPr lang="en-US" altLang="zh-CN" sz="1200" dirty="0">
                <a:latin typeface="微软雅黑" panose="020B0503020204020204" pitchFamily="34" charset="-122"/>
                <a:ea typeface="微软雅黑" panose="020B0503020204020204" pitchFamily="34" charset="-122"/>
              </a:rPr>
              <a:t>NDK </a:t>
            </a:r>
            <a:r>
              <a:rPr lang="zh-CN" altLang="en-US" sz="1200" dirty="0">
                <a:latin typeface="微软雅黑" panose="020B0503020204020204" pitchFamily="34" charset="-122"/>
                <a:ea typeface="微软雅黑" panose="020B0503020204020204" pitchFamily="34" charset="-122"/>
              </a:rPr>
              <a:t>从 </a:t>
            </a:r>
            <a:r>
              <a:rPr lang="en-US" altLang="zh-CN" sz="1200" dirty="0">
                <a:latin typeface="微软雅黑" panose="020B0503020204020204" pitchFamily="34" charset="-122"/>
                <a:ea typeface="微软雅黑" panose="020B0503020204020204" pitchFamily="34" charset="-122"/>
              </a:rPr>
              <a:t>1949 </a:t>
            </a:r>
            <a:r>
              <a:rPr lang="zh-CN" altLang="en-US" sz="1200" dirty="0">
                <a:latin typeface="微软雅黑" panose="020B0503020204020204" pitchFamily="34" charset="-122"/>
                <a:ea typeface="微软雅黑" panose="020B0503020204020204" pitchFamily="34" charset="-122"/>
              </a:rPr>
              <a:t>年开始石英晶体谐振器的制造、销售，</a:t>
            </a:r>
            <a:r>
              <a:rPr lang="en-US" altLang="zh-CN" sz="1200" dirty="0">
                <a:latin typeface="微软雅黑" panose="020B0503020204020204" pitchFamily="34" charset="-122"/>
                <a:ea typeface="微软雅黑" panose="020B0503020204020204" pitchFamily="34" charset="-122"/>
              </a:rPr>
              <a:t>1958 </a:t>
            </a:r>
            <a:r>
              <a:rPr lang="zh-CN" altLang="en-US" sz="1200" dirty="0">
                <a:latin typeface="微软雅黑" panose="020B0503020204020204" pitchFamily="34" charset="-122"/>
                <a:ea typeface="微软雅黑" panose="020B0503020204020204" pitchFamily="34" charset="-122"/>
              </a:rPr>
              <a:t>年成功实现人工水晶培育产业化，目前在日本本土、中国大陆、马来西亚、美国设有工厂和销售网络。</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en-US" altLang="zh-CN" sz="1200" dirty="0">
                <a:latin typeface="微软雅黑" panose="020B0503020204020204" pitchFamily="34" charset="-122"/>
                <a:ea typeface="微软雅黑" panose="020B0503020204020204" pitchFamily="34" charset="-122"/>
              </a:rPr>
              <a:t>NDK</a:t>
            </a:r>
            <a:r>
              <a:rPr lang="zh-CN" altLang="en-US" sz="1200" dirty="0">
                <a:latin typeface="微软雅黑" panose="020B0503020204020204" pitchFamily="34" charset="-122"/>
                <a:ea typeface="微软雅黑" panose="020B0503020204020204" pitchFamily="34" charset="-122"/>
              </a:rPr>
              <a:t>是当前全球汽车电子类晶振份额第一名。据</a:t>
            </a: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NDK</a:t>
            </a:r>
            <a:r>
              <a:rPr lang="zh-CN" altLang="en-US" sz="1200" dirty="0">
                <a:latin typeface="微软雅黑" panose="020B0503020204020204" pitchFamily="34" charset="-122"/>
                <a:ea typeface="微软雅黑" panose="020B0503020204020204" pitchFamily="34" charset="-122"/>
              </a:rPr>
              <a:t>年报数据显示，</a:t>
            </a:r>
            <a:r>
              <a:rPr lang="en-US" altLang="zh-CN" sz="1200" dirty="0">
                <a:latin typeface="微软雅黑" panose="020B0503020204020204" pitchFamily="34" charset="-122"/>
                <a:ea typeface="微软雅黑" panose="020B0503020204020204" pitchFamily="34" charset="-122"/>
              </a:rPr>
              <a:t>NDK</a:t>
            </a:r>
            <a:r>
              <a:rPr lang="zh-CN" altLang="en-US" sz="1200" dirty="0">
                <a:latin typeface="微软雅黑" panose="020B0503020204020204" pitchFamily="34" charset="-122"/>
                <a:ea typeface="微软雅黑" panose="020B0503020204020204" pitchFamily="34" charset="-122"/>
              </a:rPr>
              <a:t>在全球汽车电子拥有近</a:t>
            </a:r>
            <a:r>
              <a:rPr lang="en-US" altLang="zh-CN" sz="1200" dirty="0">
                <a:latin typeface="微软雅黑" panose="020B0503020204020204" pitchFamily="34" charset="-122"/>
                <a:ea typeface="微软雅黑" panose="020B0503020204020204" pitchFamily="34" charset="-122"/>
              </a:rPr>
              <a:t>55%</a:t>
            </a:r>
            <a:r>
              <a:rPr lang="zh-CN" altLang="en-US" sz="1200" dirty="0">
                <a:latin typeface="微软雅黑" panose="020B0503020204020204" pitchFamily="34" charset="-122"/>
                <a:ea typeface="微软雅黑" panose="020B0503020204020204" pitchFamily="34" charset="-122"/>
              </a:rPr>
              <a:t>的市场份额，巅峰时候市场份额高达</a:t>
            </a:r>
            <a:r>
              <a:rPr lang="en-US" altLang="zh-CN" sz="1200" dirty="0">
                <a:latin typeface="微软雅黑" panose="020B0503020204020204" pitchFamily="34" charset="-122"/>
                <a:ea typeface="微软雅黑" panose="020B0503020204020204" pitchFamily="34" charset="-122"/>
              </a:rPr>
              <a:t>70%</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en-US" altLang="zh-CN" sz="1200" dirty="0">
                <a:latin typeface="微软雅黑" panose="020B0503020204020204" pitchFamily="34" charset="-122"/>
                <a:ea typeface="微软雅黑" panose="020B0503020204020204" pitchFamily="34" charset="-122"/>
              </a:rPr>
              <a:t>NDK</a:t>
            </a:r>
            <a:r>
              <a:rPr lang="zh-CN" altLang="en-US" sz="1200" dirty="0">
                <a:latin typeface="微软雅黑" panose="020B0503020204020204" pitchFamily="34" charset="-122"/>
                <a:ea typeface="微软雅黑" panose="020B0503020204020204" pitchFamily="34" charset="-122"/>
              </a:rPr>
              <a:t>的晶坯因其优越的温度特性而成为第一个获得高通</a:t>
            </a:r>
            <a:r>
              <a:rPr lang="en-US" altLang="zh-CN" sz="1200" dirty="0">
                <a:latin typeface="微软雅黑" panose="020B0503020204020204" pitchFamily="34" charset="-122"/>
                <a:ea typeface="微软雅黑" panose="020B0503020204020204" pitchFamily="34" charset="-122"/>
              </a:rPr>
              <a:t>IC</a:t>
            </a:r>
            <a:r>
              <a:rPr lang="zh-CN" altLang="en-US" sz="1200" dirty="0">
                <a:latin typeface="微软雅黑" panose="020B0503020204020204" pitchFamily="34" charset="-122"/>
                <a:ea typeface="微软雅黑" panose="020B0503020204020204" pitchFamily="34" charset="-122"/>
              </a:rPr>
              <a:t>认证的产品，公司也是日本唯一一家面向全球市场的</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基站</a:t>
            </a:r>
            <a:r>
              <a:rPr lang="en-US" altLang="zh-CN" sz="1200" dirty="0">
                <a:latin typeface="微软雅黑" panose="020B0503020204020204" pitchFamily="34" charset="-122"/>
                <a:ea typeface="微软雅黑" panose="020B0503020204020204" pitchFamily="34" charset="-122"/>
              </a:rPr>
              <a:t>OCXO</a:t>
            </a:r>
            <a:r>
              <a:rPr lang="zh-CN" altLang="en-US" sz="1200" dirty="0">
                <a:latin typeface="微软雅黑" panose="020B0503020204020204" pitchFamily="34" charset="-122"/>
                <a:ea typeface="微软雅黑" panose="020B0503020204020204" pitchFamily="34" charset="-122"/>
              </a:rPr>
              <a:t>大规模生产商，拥有着世界上最小级别的</a:t>
            </a:r>
            <a:r>
              <a:rPr lang="en-US" altLang="zh-CN" sz="1200" dirty="0">
                <a:latin typeface="微软雅黑" panose="020B0503020204020204" pitchFamily="34" charset="-122"/>
                <a:ea typeface="微软雅黑" panose="020B0503020204020204" pitchFamily="34" charset="-122"/>
              </a:rPr>
              <a:t>OCXO</a:t>
            </a:r>
            <a:r>
              <a:rPr lang="zh-CN" altLang="en-US" sz="1200" dirty="0">
                <a:latin typeface="微软雅黑" panose="020B0503020204020204" pitchFamily="34" charset="-122"/>
                <a:ea typeface="微软雅黑" panose="020B0503020204020204" pitchFamily="34" charset="-122"/>
              </a:rPr>
              <a:t>。</a:t>
            </a:r>
          </a:p>
        </p:txBody>
      </p:sp>
      <p:sp>
        <p:nvSpPr>
          <p:cNvPr id="61" name="矩形 60">
            <a:extLst>
              <a:ext uri="{FF2B5EF4-FFF2-40B4-BE49-F238E27FC236}">
                <a16:creationId xmlns:a16="http://schemas.microsoft.com/office/drawing/2014/main" id="{3BC1E119-9428-461D-9688-588A428AFAC6}"/>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矩形: 圆角 61">
            <a:extLst>
              <a:ext uri="{FF2B5EF4-FFF2-40B4-BE49-F238E27FC236}">
                <a16:creationId xmlns:a16="http://schemas.microsoft.com/office/drawing/2014/main" id="{5B43A395-4D67-498D-940B-4F703D7B5D96}"/>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年日本电波工业谐振器收入占比最大</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矩形: 圆角 64">
            <a:extLst>
              <a:ext uri="{FF2B5EF4-FFF2-40B4-BE49-F238E27FC236}">
                <a16:creationId xmlns:a16="http://schemas.microsoft.com/office/drawing/2014/main" id="{06940110-C3CF-47F5-9C97-C2021DE51D8C}"/>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日本电波工业营收略有下降</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67" name="图表 66">
            <a:extLst>
              <a:ext uri="{FF2B5EF4-FFF2-40B4-BE49-F238E27FC236}">
                <a16:creationId xmlns:a16="http://schemas.microsoft.com/office/drawing/2014/main" id="{D0297B37-DC99-4252-AE9B-AECCC4BD17C0}"/>
              </a:ext>
            </a:extLst>
          </p:cNvPr>
          <p:cNvGraphicFramePr>
            <a:graphicFrameLocks/>
          </p:cNvGraphicFramePr>
          <p:nvPr>
            <p:extLst>
              <p:ext uri="{D42A27DB-BD31-4B8C-83A1-F6EECF244321}">
                <p14:modId xmlns:p14="http://schemas.microsoft.com/office/powerpoint/2010/main" val="2380908316"/>
              </p:ext>
            </p:extLst>
          </p:nvPr>
        </p:nvGraphicFramePr>
        <p:xfrm>
          <a:off x="381472" y="2845154"/>
          <a:ext cx="3722475" cy="1886836"/>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1470675F-DCA9-4449-91CF-959DC7546854}"/>
              </a:ext>
            </a:extLst>
          </p:cNvPr>
          <p:cNvSpPr txBox="1"/>
          <p:nvPr/>
        </p:nvSpPr>
        <p:spPr>
          <a:xfrm>
            <a:off x="3925028" y="4713053"/>
            <a:ext cx="2951629" cy="461665"/>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NDK</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注：汇率均按</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历史汇率转换</a:t>
            </a:r>
          </a:p>
          <a:p>
            <a:endParaRPr lang="zh-CN" altLang="en-US" sz="800" dirty="0">
              <a:latin typeface="微软雅黑" panose="020B0503020204020204" pitchFamily="34" charset="-122"/>
              <a:ea typeface="微软雅黑" panose="020B0503020204020204" pitchFamily="34" charset="-122"/>
            </a:endParaRPr>
          </a:p>
        </p:txBody>
      </p:sp>
      <p:graphicFrame>
        <p:nvGraphicFramePr>
          <p:cNvPr id="19" name="图表 18">
            <a:extLst>
              <a:ext uri="{FF2B5EF4-FFF2-40B4-BE49-F238E27FC236}">
                <a16:creationId xmlns:a16="http://schemas.microsoft.com/office/drawing/2014/main" id="{097D3C40-9350-4968-A055-C9A2B6981168}"/>
              </a:ext>
            </a:extLst>
          </p:cNvPr>
          <p:cNvGraphicFramePr>
            <a:graphicFrameLocks/>
          </p:cNvGraphicFramePr>
          <p:nvPr>
            <p:extLst>
              <p:ext uri="{D42A27DB-BD31-4B8C-83A1-F6EECF244321}">
                <p14:modId xmlns:p14="http://schemas.microsoft.com/office/powerpoint/2010/main" val="2997277310"/>
              </p:ext>
            </p:extLst>
          </p:nvPr>
        </p:nvGraphicFramePr>
        <p:xfrm>
          <a:off x="4889052" y="2905237"/>
          <a:ext cx="3729031" cy="1847152"/>
        </p:xfrm>
        <a:graphic>
          <a:graphicData uri="http://schemas.openxmlformats.org/drawingml/2006/chart">
            <c:chart xmlns:c="http://schemas.openxmlformats.org/drawingml/2006/chart" xmlns:r="http://schemas.openxmlformats.org/officeDocument/2006/relationships" r:id="rId3"/>
          </a:graphicData>
        </a:graphic>
      </p:graphicFrame>
      <p:sp>
        <p:nvSpPr>
          <p:cNvPr id="20" name="矩形 19">
            <a:extLst>
              <a:ext uri="{FF2B5EF4-FFF2-40B4-BE49-F238E27FC236}">
                <a16:creationId xmlns:a16="http://schemas.microsoft.com/office/drawing/2014/main" id="{30BE325E-B67A-4112-98C9-5C05BFFCE914}"/>
              </a:ext>
            </a:extLst>
          </p:cNvPr>
          <p:cNvSpPr/>
          <p:nvPr/>
        </p:nvSpPr>
        <p:spPr>
          <a:xfrm>
            <a:off x="4889052" y="2905237"/>
            <a:ext cx="697627" cy="246221"/>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亿</a:t>
            </a:r>
            <a:r>
              <a:rPr lang="zh-CN" altLang="zh-CN"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1893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68554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日本京瓷（</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KCD</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）：拥有多元业务发展的零部件厂商</a:t>
            </a:r>
          </a:p>
        </p:txBody>
      </p:sp>
      <p:sp>
        <p:nvSpPr>
          <p:cNvPr id="43" name="矩形 42">
            <a:extLst>
              <a:ext uri="{FF2B5EF4-FFF2-40B4-BE49-F238E27FC236}">
                <a16:creationId xmlns:a16="http://schemas.microsoft.com/office/drawing/2014/main" id="{67D07B21-846A-4FC9-9697-3566B4F55E4A}"/>
              </a:ext>
            </a:extLst>
          </p:cNvPr>
          <p:cNvSpPr/>
          <p:nvPr/>
        </p:nvSpPr>
        <p:spPr>
          <a:xfrm>
            <a:off x="596753" y="1220771"/>
            <a:ext cx="7934083" cy="830997"/>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日本京瓷株式会社，成立于 </a:t>
            </a:r>
            <a:r>
              <a:rPr lang="en-US" altLang="zh-CN" sz="1200" dirty="0">
                <a:latin typeface="微软雅黑" panose="020B0503020204020204" pitchFamily="34" charset="-122"/>
                <a:ea typeface="微软雅黑" panose="020B0503020204020204" pitchFamily="34" charset="-122"/>
              </a:rPr>
              <a:t>1959 </a:t>
            </a:r>
            <a:r>
              <a:rPr lang="zh-CN" altLang="en-US" sz="1200" dirty="0">
                <a:latin typeface="微软雅黑" panose="020B0503020204020204" pitchFamily="34" charset="-122"/>
                <a:ea typeface="微软雅黑" panose="020B0503020204020204" pitchFamily="34" charset="-122"/>
              </a:rPr>
              <a:t>年，总部位于日本京都府。主营业务多元且集中于零部件，包括汽车等工业零部件、半导体零部件、电子元器件、信息通信、办公文档解决方案、生活与环保</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其他等。</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日本京瓷同时也是晶振的原材料基座主要生产厂商，在 </a:t>
            </a:r>
            <a:r>
              <a:rPr lang="en-US" altLang="zh-CN" sz="1200" dirty="0">
                <a:latin typeface="微软雅黑" panose="020B0503020204020204" pitchFamily="34" charset="-122"/>
                <a:ea typeface="微软雅黑" panose="020B0503020204020204" pitchFamily="34" charset="-122"/>
              </a:rPr>
              <a:t>2012 </a:t>
            </a:r>
            <a:r>
              <a:rPr lang="zh-CN" altLang="en-US" sz="1200" dirty="0">
                <a:latin typeface="微软雅黑" panose="020B0503020204020204" pitchFamily="34" charset="-122"/>
                <a:ea typeface="微软雅黑" panose="020B0503020204020204" pitchFamily="34" charset="-122"/>
              </a:rPr>
              <a:t>年的陶瓷封装基座销售额占到了全球的 </a:t>
            </a:r>
            <a:r>
              <a:rPr lang="en-US" altLang="zh-CN" sz="1200" dirty="0">
                <a:latin typeface="微软雅黑" panose="020B0503020204020204" pitchFamily="34" charset="-122"/>
                <a:ea typeface="微软雅黑" panose="020B0503020204020204" pitchFamily="34" charset="-122"/>
              </a:rPr>
              <a:t>68%</a:t>
            </a:r>
            <a:r>
              <a:rPr lang="zh-CN" altLang="en-US" sz="1200" dirty="0">
                <a:latin typeface="微软雅黑" panose="020B0503020204020204" pitchFamily="34" charset="-122"/>
                <a:ea typeface="微软雅黑" panose="020B0503020204020204" pitchFamily="34" charset="-122"/>
              </a:rPr>
              <a:t>。</a:t>
            </a:r>
          </a:p>
        </p:txBody>
      </p:sp>
      <p:sp>
        <p:nvSpPr>
          <p:cNvPr id="44" name="矩形 43">
            <a:extLst>
              <a:ext uri="{FF2B5EF4-FFF2-40B4-BE49-F238E27FC236}">
                <a16:creationId xmlns:a16="http://schemas.microsoft.com/office/drawing/2014/main" id="{3319573A-5400-4DF1-A5C8-A085EF75E2F2}"/>
              </a:ext>
            </a:extLst>
          </p:cNvPr>
          <p:cNvSpPr/>
          <p:nvPr/>
        </p:nvSpPr>
        <p:spPr>
          <a:xfrm>
            <a:off x="509507" y="996285"/>
            <a:ext cx="8108576" cy="1373993"/>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圆角 44">
            <a:extLst>
              <a:ext uri="{FF2B5EF4-FFF2-40B4-BE49-F238E27FC236}">
                <a16:creationId xmlns:a16="http://schemas.microsoft.com/office/drawing/2014/main" id="{65FC84AE-2C58-4B52-AE9F-7252E8893ADE}"/>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2017</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年日本京瓷文档解决方案收入占比最大</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6" name="矩形: 圆角 45">
            <a:extLst>
              <a:ext uri="{FF2B5EF4-FFF2-40B4-BE49-F238E27FC236}">
                <a16:creationId xmlns:a16="http://schemas.microsoft.com/office/drawing/2014/main" id="{015F3EC0-B937-4C92-9EDE-28F76D6FF352}"/>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日本京瓷营收净利略有下降</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50" name="图表 49">
            <a:extLst>
              <a:ext uri="{FF2B5EF4-FFF2-40B4-BE49-F238E27FC236}">
                <a16:creationId xmlns:a16="http://schemas.microsoft.com/office/drawing/2014/main" id="{3141D92B-3E55-447A-A276-3E26AC3939FC}"/>
              </a:ext>
            </a:extLst>
          </p:cNvPr>
          <p:cNvGraphicFramePr>
            <a:graphicFrameLocks/>
          </p:cNvGraphicFramePr>
          <p:nvPr>
            <p:extLst>
              <p:ext uri="{D42A27DB-BD31-4B8C-83A1-F6EECF244321}">
                <p14:modId xmlns:p14="http://schemas.microsoft.com/office/powerpoint/2010/main" val="1030372613"/>
              </p:ext>
            </p:extLst>
          </p:nvPr>
        </p:nvGraphicFramePr>
        <p:xfrm>
          <a:off x="172737" y="2851566"/>
          <a:ext cx="3931211" cy="1864479"/>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5DD78660-C7C4-497D-A5D3-24A772DD5777}"/>
              </a:ext>
            </a:extLst>
          </p:cNvPr>
          <p:cNvSpPr txBox="1"/>
          <p:nvPr/>
        </p:nvSpPr>
        <p:spPr>
          <a:xfrm>
            <a:off x="3925028" y="4713053"/>
            <a:ext cx="2951629" cy="461665"/>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KCD</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注：汇率均按</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历史汇率转换</a:t>
            </a:r>
          </a:p>
          <a:p>
            <a:endParaRPr lang="zh-CN" altLang="en-US" sz="800" dirty="0">
              <a:latin typeface="微软雅黑" panose="020B0503020204020204" pitchFamily="34" charset="-122"/>
              <a:ea typeface="微软雅黑" panose="020B0503020204020204" pitchFamily="34" charset="-122"/>
            </a:endParaRPr>
          </a:p>
        </p:txBody>
      </p:sp>
      <p:graphicFrame>
        <p:nvGraphicFramePr>
          <p:cNvPr id="19" name="图表 18">
            <a:extLst>
              <a:ext uri="{FF2B5EF4-FFF2-40B4-BE49-F238E27FC236}">
                <a16:creationId xmlns:a16="http://schemas.microsoft.com/office/drawing/2014/main" id="{88DCF082-C041-45BF-979F-759BA6774063}"/>
              </a:ext>
            </a:extLst>
          </p:cNvPr>
          <p:cNvGraphicFramePr>
            <a:graphicFrameLocks/>
          </p:cNvGraphicFramePr>
          <p:nvPr>
            <p:extLst>
              <p:ext uri="{D42A27DB-BD31-4B8C-83A1-F6EECF244321}">
                <p14:modId xmlns:p14="http://schemas.microsoft.com/office/powerpoint/2010/main" val="1181445778"/>
              </p:ext>
            </p:extLst>
          </p:nvPr>
        </p:nvGraphicFramePr>
        <p:xfrm>
          <a:off x="4572000" y="2878403"/>
          <a:ext cx="4170774" cy="1864479"/>
        </p:xfrm>
        <a:graphic>
          <a:graphicData uri="http://schemas.openxmlformats.org/drawingml/2006/chart">
            <c:chart xmlns:c="http://schemas.openxmlformats.org/drawingml/2006/chart" xmlns:r="http://schemas.openxmlformats.org/officeDocument/2006/relationships" r:id="rId3"/>
          </a:graphicData>
        </a:graphic>
      </p:graphicFrame>
      <p:sp>
        <p:nvSpPr>
          <p:cNvPr id="20" name="矩形 19">
            <a:extLst>
              <a:ext uri="{FF2B5EF4-FFF2-40B4-BE49-F238E27FC236}">
                <a16:creationId xmlns:a16="http://schemas.microsoft.com/office/drawing/2014/main" id="{FAC04FC9-638D-4FBC-81CB-CF7A5656AAFC}"/>
              </a:ext>
            </a:extLst>
          </p:cNvPr>
          <p:cNvSpPr/>
          <p:nvPr/>
        </p:nvSpPr>
        <p:spPr>
          <a:xfrm>
            <a:off x="5003357" y="2828951"/>
            <a:ext cx="646331" cy="230832"/>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亿</a:t>
            </a:r>
            <a:r>
              <a:rPr lang="zh-CN" altLang="zh-CN" sz="900" dirty="0">
                <a:latin typeface="微软雅黑" panose="020B0503020204020204" pitchFamily="34" charset="-122"/>
                <a:ea typeface="微软雅黑" panose="020B0503020204020204" pitchFamily="34" charset="-122"/>
              </a:rPr>
              <a:t>元）</a:t>
            </a:r>
            <a:endParaRPr lang="en-US" altLang="zh-CN" sz="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756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66212" y="427455"/>
            <a:ext cx="758964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日本大真空（</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KDS</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）：电子元件加工为主，生产销售集中于中国</a:t>
            </a:r>
          </a:p>
        </p:txBody>
      </p:sp>
      <p:sp>
        <p:nvSpPr>
          <p:cNvPr id="43" name="矩形 42">
            <a:extLst>
              <a:ext uri="{FF2B5EF4-FFF2-40B4-BE49-F238E27FC236}">
                <a16:creationId xmlns:a16="http://schemas.microsoft.com/office/drawing/2014/main" id="{67D07B21-846A-4FC9-9697-3566B4F55E4A}"/>
              </a:ext>
            </a:extLst>
          </p:cNvPr>
          <p:cNvSpPr/>
          <p:nvPr/>
        </p:nvSpPr>
        <p:spPr>
          <a:xfrm>
            <a:off x="596753" y="1028350"/>
            <a:ext cx="8021330" cy="1569660"/>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日本大真空</a:t>
            </a:r>
            <a:r>
              <a:rPr lang="en-US" altLang="zh-CN" sz="1200" dirty="0">
                <a:latin typeface="微软雅黑" panose="020B0503020204020204" pitchFamily="34" charset="-122"/>
                <a:ea typeface="微软雅黑" panose="020B0503020204020204" pitchFamily="34" charset="-122"/>
              </a:rPr>
              <a:t>KDS</a:t>
            </a:r>
            <a:r>
              <a:rPr lang="zh-CN" altLang="en-US" sz="1200" dirty="0">
                <a:latin typeface="微软雅黑" panose="020B0503020204020204" pitchFamily="34" charset="-122"/>
                <a:ea typeface="微软雅黑" panose="020B0503020204020204" pitchFamily="34" charset="-122"/>
              </a:rPr>
              <a:t>公司在</a:t>
            </a:r>
            <a:r>
              <a:rPr lang="en-US" altLang="zh-CN" sz="1200" dirty="0">
                <a:latin typeface="微软雅黑" panose="020B0503020204020204" pitchFamily="34" charset="-122"/>
                <a:ea typeface="微软雅黑" panose="020B0503020204020204" pitchFamily="34" charset="-122"/>
              </a:rPr>
              <a:t>1963</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8</a:t>
            </a:r>
            <a:r>
              <a:rPr lang="zh-CN" altLang="en-US" sz="1200" dirty="0">
                <a:latin typeface="微软雅黑" panose="020B0503020204020204" pitchFamily="34" charset="-122"/>
                <a:ea typeface="微软雅黑" panose="020B0503020204020204" pitchFamily="34" charset="-122"/>
              </a:rPr>
              <a:t>日成立，以电子元件加工主营业务。在</a:t>
            </a:r>
            <a:r>
              <a:rPr lang="en-US" altLang="zh-CN" sz="1200" dirty="0">
                <a:latin typeface="微软雅黑" panose="020B0503020204020204" pitchFamily="34" charset="-122"/>
                <a:ea typeface="微软雅黑" panose="020B0503020204020204" pitchFamily="34" charset="-122"/>
              </a:rPr>
              <a:t>1989</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月，公司名称变更为</a:t>
            </a:r>
            <a:r>
              <a:rPr lang="en-US" altLang="zh-CN" sz="1200" dirty="0" err="1">
                <a:latin typeface="微软雅黑" panose="020B0503020204020204" pitchFamily="34" charset="-122"/>
                <a:ea typeface="微软雅黑" panose="020B0503020204020204" pitchFamily="34" charset="-122"/>
              </a:rPr>
              <a:t>Daishinku</a:t>
            </a:r>
            <a:r>
              <a:rPr lang="en-US" altLang="zh-CN" sz="1200" dirty="0">
                <a:latin typeface="微软雅黑" panose="020B0503020204020204" pitchFamily="34" charset="-122"/>
                <a:ea typeface="微软雅黑" panose="020B0503020204020204" pitchFamily="34" charset="-122"/>
              </a:rPr>
              <a:t> Co., Ltd.</a:t>
            </a: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大真空的电子元件加工厂主要集中在东南亚和中国，目前在天津、中国台湾、广东东莞、泰国各有一家生产工厂。</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大真空目前</a:t>
            </a:r>
            <a:r>
              <a:rPr lang="en-US" altLang="zh-CN" sz="1200" dirty="0">
                <a:latin typeface="微软雅黑" panose="020B0503020204020204" pitchFamily="34" charset="-122"/>
                <a:ea typeface="微软雅黑" panose="020B0503020204020204" pitchFamily="34" charset="-122"/>
              </a:rPr>
              <a:t>60%</a:t>
            </a:r>
            <a:r>
              <a:rPr lang="zh-CN" altLang="en-US" sz="1200" dirty="0">
                <a:latin typeface="微软雅黑" panose="020B0503020204020204" pitchFamily="34" charset="-122"/>
                <a:ea typeface="微软雅黑" panose="020B0503020204020204" pitchFamily="34" charset="-122"/>
              </a:rPr>
              <a:t>以上的晶振收入来自</a:t>
            </a:r>
            <a:r>
              <a:rPr lang="zh-CN" altLang="en-US" sz="1200">
                <a:latin typeface="微软雅黑" panose="020B0503020204020204" pitchFamily="34" charset="-122"/>
                <a:ea typeface="微软雅黑" panose="020B0503020204020204" pitchFamily="34" charset="-122"/>
              </a:rPr>
              <a:t>于中国，</a:t>
            </a:r>
            <a:r>
              <a:rPr lang="en-US" altLang="zh-CN" sz="1200">
                <a:latin typeface="微软雅黑" panose="020B0503020204020204" pitchFamily="34" charset="-122"/>
                <a:ea typeface="微软雅黑" panose="020B0503020204020204" pitchFamily="34" charset="-122"/>
              </a:rPr>
              <a:t>2017</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2018</a:t>
            </a:r>
            <a:r>
              <a:rPr lang="zh-CN" altLang="en-US" sz="1200" dirty="0">
                <a:latin typeface="微软雅黑" panose="020B0503020204020204" pitchFamily="34" charset="-122"/>
                <a:ea typeface="微软雅黑" panose="020B0503020204020204" pitchFamily="34" charset="-122"/>
              </a:rPr>
              <a:t>年营收略有下降，直到</a:t>
            </a:r>
            <a:r>
              <a:rPr lang="en-US" altLang="zh-CN" sz="1200" dirty="0">
                <a:latin typeface="微软雅黑" panose="020B0503020204020204" pitchFamily="34" charset="-122"/>
                <a:ea typeface="微软雅黑" panose="020B0503020204020204" pitchFamily="34" charset="-122"/>
              </a:rPr>
              <a:t>2019</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年营收逐渐恢复。</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3319573A-5400-4DF1-A5C8-A085EF75E2F2}"/>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圆角 44">
            <a:extLst>
              <a:ext uri="{FF2B5EF4-FFF2-40B4-BE49-F238E27FC236}">
                <a16:creationId xmlns:a16="http://schemas.microsoft.com/office/drawing/2014/main" id="{65FC84AE-2C58-4B52-AE9F-7252E8893ADE}"/>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年日本大真空在中国收入占比最高</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6" name="矩形: 圆角 45">
            <a:extLst>
              <a:ext uri="{FF2B5EF4-FFF2-40B4-BE49-F238E27FC236}">
                <a16:creationId xmlns:a16="http://schemas.microsoft.com/office/drawing/2014/main" id="{015F3EC0-B937-4C92-9EDE-28F76D6FF352}"/>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日本大真空营业收入略有下降</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5DD78660-C7C4-497D-A5D3-24A772DD5777}"/>
              </a:ext>
            </a:extLst>
          </p:cNvPr>
          <p:cNvSpPr txBox="1"/>
          <p:nvPr/>
        </p:nvSpPr>
        <p:spPr>
          <a:xfrm>
            <a:off x="3925028" y="4713053"/>
            <a:ext cx="2951629" cy="461665"/>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KDS</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注：汇率均按</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历史汇率转换</a:t>
            </a:r>
          </a:p>
          <a:p>
            <a:endParaRPr lang="zh-CN" altLang="en-US" sz="800" dirty="0">
              <a:latin typeface="微软雅黑" panose="020B0503020204020204" pitchFamily="34" charset="-122"/>
              <a:ea typeface="微软雅黑" panose="020B0503020204020204" pitchFamily="34" charset="-122"/>
            </a:endParaRPr>
          </a:p>
        </p:txBody>
      </p:sp>
      <p:graphicFrame>
        <p:nvGraphicFramePr>
          <p:cNvPr id="20" name="图表 19">
            <a:extLst>
              <a:ext uri="{FF2B5EF4-FFF2-40B4-BE49-F238E27FC236}">
                <a16:creationId xmlns:a16="http://schemas.microsoft.com/office/drawing/2014/main" id="{A09B8D22-4DCE-4387-8805-E4B8FBCC8F9D}"/>
              </a:ext>
            </a:extLst>
          </p:cNvPr>
          <p:cNvGraphicFramePr>
            <a:graphicFrameLocks/>
          </p:cNvGraphicFramePr>
          <p:nvPr>
            <p:extLst>
              <p:ext uri="{D42A27DB-BD31-4B8C-83A1-F6EECF244321}">
                <p14:modId xmlns:p14="http://schemas.microsoft.com/office/powerpoint/2010/main" val="2413237723"/>
              </p:ext>
            </p:extLst>
          </p:nvPr>
        </p:nvGraphicFramePr>
        <p:xfrm>
          <a:off x="474268" y="2895386"/>
          <a:ext cx="3328147" cy="18176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a:extLst>
              <a:ext uri="{FF2B5EF4-FFF2-40B4-BE49-F238E27FC236}">
                <a16:creationId xmlns:a16="http://schemas.microsoft.com/office/drawing/2014/main" id="{1C077415-4D5E-4F19-B34A-1C1094EAB7D0}"/>
              </a:ext>
            </a:extLst>
          </p:cNvPr>
          <p:cNvGraphicFramePr>
            <a:graphicFrameLocks/>
          </p:cNvGraphicFramePr>
          <p:nvPr>
            <p:extLst>
              <p:ext uri="{D42A27DB-BD31-4B8C-83A1-F6EECF244321}">
                <p14:modId xmlns:p14="http://schemas.microsoft.com/office/powerpoint/2010/main" val="1715305808"/>
              </p:ext>
            </p:extLst>
          </p:nvPr>
        </p:nvGraphicFramePr>
        <p:xfrm>
          <a:off x="4718403" y="3013187"/>
          <a:ext cx="3899680" cy="1860755"/>
        </p:xfrm>
        <a:graphic>
          <a:graphicData uri="http://schemas.openxmlformats.org/drawingml/2006/chart">
            <c:chart xmlns:c="http://schemas.openxmlformats.org/drawingml/2006/chart" xmlns:r="http://schemas.openxmlformats.org/officeDocument/2006/relationships" r:id="rId3"/>
          </a:graphicData>
        </a:graphic>
      </p:graphicFrame>
      <p:sp>
        <p:nvSpPr>
          <p:cNvPr id="21" name="矩形 20">
            <a:extLst>
              <a:ext uri="{FF2B5EF4-FFF2-40B4-BE49-F238E27FC236}">
                <a16:creationId xmlns:a16="http://schemas.microsoft.com/office/drawing/2014/main" id="{E87158E7-B2CC-4CD2-8CB8-E9D2B95E22D4}"/>
              </a:ext>
            </a:extLst>
          </p:cNvPr>
          <p:cNvSpPr/>
          <p:nvPr/>
        </p:nvSpPr>
        <p:spPr>
          <a:xfrm>
            <a:off x="4992773" y="2913333"/>
            <a:ext cx="697627" cy="246221"/>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亿</a:t>
            </a:r>
            <a:r>
              <a:rPr lang="zh-CN" altLang="zh-CN"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538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台湾晶技（</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TXC</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）：全球最大的</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MHz</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晶振供应商</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38" name="矩形 37">
            <a:extLst>
              <a:ext uri="{FF2B5EF4-FFF2-40B4-BE49-F238E27FC236}">
                <a16:creationId xmlns:a16="http://schemas.microsoft.com/office/drawing/2014/main" id="{272A5CD2-576E-4A6E-885D-C9DA2FB3CA3E}"/>
              </a:ext>
            </a:extLst>
          </p:cNvPr>
          <p:cNvSpPr/>
          <p:nvPr/>
        </p:nvSpPr>
        <p:spPr>
          <a:xfrm>
            <a:off x="596753" y="1016793"/>
            <a:ext cx="7934083" cy="1384995"/>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台湾晶技是中国台湾最大的专业频率控制元件制造商，全球市占率常年稳定在</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左右。主要从事插件式（</a:t>
            </a:r>
            <a:r>
              <a:rPr lang="en-US" altLang="zh-CN" sz="1200" dirty="0">
                <a:latin typeface="微软雅黑" panose="020B0503020204020204" pitchFamily="34" charset="-122"/>
                <a:ea typeface="微软雅黑" panose="020B0503020204020204" pitchFamily="34" charset="-122"/>
              </a:rPr>
              <a:t>DIP</a:t>
            </a:r>
            <a:r>
              <a:rPr lang="zh-CN" altLang="en-US" sz="1200" dirty="0">
                <a:latin typeface="微软雅黑" panose="020B0503020204020204" pitchFamily="34" charset="-122"/>
                <a:ea typeface="微软雅黑" panose="020B0503020204020204" pitchFamily="34" charset="-122"/>
              </a:rPr>
              <a:t>）和表面贴装式（</a:t>
            </a:r>
            <a:r>
              <a:rPr lang="en-US" altLang="zh-CN" sz="1200" dirty="0">
                <a:latin typeface="微软雅黑" panose="020B0503020204020204" pitchFamily="34" charset="-122"/>
                <a:ea typeface="微软雅黑" panose="020B0503020204020204" pitchFamily="34" charset="-122"/>
              </a:rPr>
              <a:t>SMD</a:t>
            </a:r>
            <a:r>
              <a:rPr lang="zh-CN" altLang="en-US" sz="1200" dirty="0">
                <a:latin typeface="微软雅黑" panose="020B0503020204020204" pitchFamily="34" charset="-122"/>
                <a:ea typeface="微软雅黑" panose="020B0503020204020204" pitchFamily="34" charset="-122"/>
              </a:rPr>
              <a:t>）石英晶体系列产品的研发、设计、生产与销售。其产品包括石英晶体谐振器、石英晶体振荡器、身表面波元件、时间模组等。</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公司</a:t>
            </a:r>
            <a:r>
              <a:rPr lang="en-US" altLang="zh-CN" sz="1200" dirty="0">
                <a:latin typeface="微软雅黑" panose="020B0503020204020204" pitchFamily="34" charset="-122"/>
                <a:ea typeface="微软雅黑" panose="020B0503020204020204" pitchFamily="34" charset="-122"/>
              </a:rPr>
              <a:t>1983</a:t>
            </a:r>
            <a:r>
              <a:rPr lang="zh-CN" altLang="en-US" sz="1200" dirty="0">
                <a:latin typeface="微软雅黑" panose="020B0503020204020204" pitchFamily="34" charset="-122"/>
                <a:ea typeface="微软雅黑" panose="020B0503020204020204" pitchFamily="34" charset="-122"/>
              </a:rPr>
              <a:t>年在中国台湾成立，</a:t>
            </a:r>
            <a:r>
              <a:rPr lang="en-US" altLang="zh-CN" sz="1200" dirty="0">
                <a:latin typeface="微软雅黑" panose="020B0503020204020204" pitchFamily="34" charset="-122"/>
                <a:ea typeface="微软雅黑" panose="020B0503020204020204" pitchFamily="34" charset="-122"/>
              </a:rPr>
              <a:t>2000</a:t>
            </a:r>
            <a:r>
              <a:rPr lang="zh-CN" altLang="en-US" sz="1200" dirty="0">
                <a:latin typeface="微软雅黑" panose="020B0503020204020204" pitchFamily="34" charset="-122"/>
                <a:ea typeface="微软雅黑" panose="020B0503020204020204" pitchFamily="34" charset="-122"/>
              </a:rPr>
              <a:t>年上市，它有三大制造基地，分别是</a:t>
            </a:r>
            <a:r>
              <a:rPr lang="en-US" altLang="zh-CN" sz="1200" dirty="0">
                <a:latin typeface="微软雅黑" panose="020B0503020204020204" pitchFamily="34" charset="-122"/>
                <a:ea typeface="微软雅黑" panose="020B0503020204020204" pitchFamily="34" charset="-122"/>
              </a:rPr>
              <a:t>1991</a:t>
            </a:r>
            <a:r>
              <a:rPr lang="zh-CN" altLang="en-US" sz="1200" dirty="0">
                <a:latin typeface="微软雅黑" panose="020B0503020204020204" pitchFamily="34" charset="-122"/>
                <a:ea typeface="微软雅黑" panose="020B0503020204020204" pitchFamily="34" charset="-122"/>
              </a:rPr>
              <a:t>年建立的中国台湾平镇工厂，</a:t>
            </a:r>
            <a:r>
              <a:rPr lang="en-US" altLang="zh-CN" sz="1200" dirty="0">
                <a:latin typeface="微软雅黑" panose="020B0503020204020204" pitchFamily="34" charset="-122"/>
                <a:ea typeface="微软雅黑" panose="020B0503020204020204" pitchFamily="34" charset="-122"/>
              </a:rPr>
              <a:t>1999</a:t>
            </a:r>
            <a:r>
              <a:rPr lang="zh-CN" altLang="en-US" sz="1200" dirty="0">
                <a:latin typeface="微软雅黑" panose="020B0503020204020204" pitchFamily="34" charset="-122"/>
                <a:ea typeface="微软雅黑" panose="020B0503020204020204" pitchFamily="34" charset="-122"/>
              </a:rPr>
              <a:t>年建立的中国宁波工厂以及</a:t>
            </a:r>
            <a:r>
              <a:rPr lang="en-US" altLang="zh-CN" sz="1200" dirty="0">
                <a:latin typeface="微软雅黑" panose="020B0503020204020204" pitchFamily="34" charset="-122"/>
                <a:ea typeface="微软雅黑" panose="020B0503020204020204" pitchFamily="34" charset="-122"/>
              </a:rPr>
              <a:t>2013</a:t>
            </a:r>
            <a:r>
              <a:rPr lang="zh-CN" altLang="en-US" sz="1200" dirty="0">
                <a:latin typeface="微软雅黑" panose="020B0503020204020204" pitchFamily="34" charset="-122"/>
                <a:ea typeface="微软雅黑" panose="020B0503020204020204" pitchFamily="34" charset="-122"/>
              </a:rPr>
              <a:t>年建立的中国重庆工厂，目前已成为全球最大的</a:t>
            </a:r>
            <a:r>
              <a:rPr lang="en-US" altLang="zh-CN" sz="1200" dirty="0">
                <a:latin typeface="微软雅黑" panose="020B0503020204020204" pitchFamily="34" charset="-122"/>
                <a:ea typeface="微软雅黑" panose="020B0503020204020204" pitchFamily="34" charset="-122"/>
              </a:rPr>
              <a:t>MHz</a:t>
            </a:r>
            <a:r>
              <a:rPr lang="zh-CN" altLang="en-US" sz="1200" dirty="0">
                <a:latin typeface="微软雅黑" panose="020B0503020204020204" pitchFamily="34" charset="-122"/>
                <a:ea typeface="微软雅黑" panose="020B0503020204020204" pitchFamily="34" charset="-122"/>
              </a:rPr>
              <a:t>晶振供应商。</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zh-CN" altLang="en-US" sz="1200" dirty="0">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3B672C63-3F27-4484-B2EB-F592B212CC36}"/>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03914E8A-899B-44F5-8B3B-D89863C0F76B}"/>
              </a:ext>
            </a:extLst>
          </p:cNvPr>
          <p:cNvSpPr txBox="1"/>
          <p:nvPr/>
        </p:nvSpPr>
        <p:spPr>
          <a:xfrm>
            <a:off x="3925028" y="4713053"/>
            <a:ext cx="2951629" cy="33855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TXC</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注：汇率均按</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历史汇率转换</a:t>
            </a:r>
          </a:p>
        </p:txBody>
      </p:sp>
      <p:sp>
        <p:nvSpPr>
          <p:cNvPr id="41" name="矩形: 圆角 40">
            <a:extLst>
              <a:ext uri="{FF2B5EF4-FFF2-40B4-BE49-F238E27FC236}">
                <a16:creationId xmlns:a16="http://schemas.microsoft.com/office/drawing/2014/main" id="{D10E458C-25DE-4575-8CA2-D57C956C1720}"/>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年台湾晶技收入以</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XTAL</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谐振器为主</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矩形: 圆角 53">
            <a:extLst>
              <a:ext uri="{FF2B5EF4-FFF2-40B4-BE49-F238E27FC236}">
                <a16:creationId xmlns:a16="http://schemas.microsoft.com/office/drawing/2014/main" id="{C85B9940-7063-48A4-A023-EBCA6A26361E}"/>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台湾晶技营业收入稳步增长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a:extLst>
              <a:ext uri="{FF2B5EF4-FFF2-40B4-BE49-F238E27FC236}">
                <a16:creationId xmlns:a16="http://schemas.microsoft.com/office/drawing/2014/main" id="{316A49E3-9890-4BE4-B4B6-C5A520259637}"/>
              </a:ext>
            </a:extLst>
          </p:cNvPr>
          <p:cNvSpPr/>
          <p:nvPr/>
        </p:nvSpPr>
        <p:spPr>
          <a:xfrm>
            <a:off x="4757433" y="2851262"/>
            <a:ext cx="697627" cy="246221"/>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亿</a:t>
            </a:r>
            <a:r>
              <a:rPr lang="zh-CN" altLang="zh-CN"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p:txBody>
      </p:sp>
      <p:graphicFrame>
        <p:nvGraphicFramePr>
          <p:cNvPr id="18" name="图表 17">
            <a:extLst>
              <a:ext uri="{FF2B5EF4-FFF2-40B4-BE49-F238E27FC236}">
                <a16:creationId xmlns:a16="http://schemas.microsoft.com/office/drawing/2014/main" id="{FED6CF89-21D3-45E4-99F1-6C6F9EB71DD8}"/>
              </a:ext>
            </a:extLst>
          </p:cNvPr>
          <p:cNvGraphicFramePr>
            <a:graphicFrameLocks/>
          </p:cNvGraphicFramePr>
          <p:nvPr>
            <p:extLst>
              <p:ext uri="{D42A27DB-BD31-4B8C-83A1-F6EECF244321}">
                <p14:modId xmlns:p14="http://schemas.microsoft.com/office/powerpoint/2010/main" val="355000733"/>
              </p:ext>
            </p:extLst>
          </p:nvPr>
        </p:nvGraphicFramePr>
        <p:xfrm>
          <a:off x="4686872" y="2952062"/>
          <a:ext cx="3931211" cy="18463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图表 19"/>
          <p:cNvGraphicFramePr>
            <a:graphicFrameLocks/>
          </p:cNvGraphicFramePr>
          <p:nvPr>
            <p:extLst>
              <p:ext uri="{D42A27DB-BD31-4B8C-83A1-F6EECF244321}">
                <p14:modId xmlns:p14="http://schemas.microsoft.com/office/powerpoint/2010/main" val="1146188466"/>
              </p:ext>
            </p:extLst>
          </p:nvPr>
        </p:nvGraphicFramePr>
        <p:xfrm>
          <a:off x="617038" y="2945398"/>
          <a:ext cx="3133128" cy="18798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035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68554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泰晶科技：产品线全域覆盖，</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KHz</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产品国内领先</a:t>
            </a:r>
          </a:p>
        </p:txBody>
      </p:sp>
      <p:sp>
        <p:nvSpPr>
          <p:cNvPr id="43" name="矩形 42">
            <a:extLst>
              <a:ext uri="{FF2B5EF4-FFF2-40B4-BE49-F238E27FC236}">
                <a16:creationId xmlns:a16="http://schemas.microsoft.com/office/drawing/2014/main" id="{67D07B21-846A-4FC9-9697-3566B4F55E4A}"/>
              </a:ext>
            </a:extLst>
          </p:cNvPr>
          <p:cNvSpPr/>
          <p:nvPr/>
        </p:nvSpPr>
        <p:spPr>
          <a:xfrm>
            <a:off x="596753" y="974387"/>
            <a:ext cx="7934083" cy="1569660"/>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泰晶科技成立于</a:t>
            </a:r>
            <a:r>
              <a:rPr lang="en-US" altLang="zh-CN" sz="1200" dirty="0">
                <a:latin typeface="微软雅黑" panose="020B0503020204020204" pitchFamily="34" charset="-122"/>
                <a:ea typeface="微软雅黑" panose="020B0503020204020204" pitchFamily="34" charset="-122"/>
              </a:rPr>
              <a:t>2005</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2016</a:t>
            </a:r>
            <a:r>
              <a:rPr lang="zh-CN" altLang="en-US" sz="1200" dirty="0">
                <a:latin typeface="微软雅黑" panose="020B0503020204020204" pitchFamily="34" charset="-122"/>
                <a:ea typeface="微软雅黑" panose="020B0503020204020204" pitchFamily="34" charset="-122"/>
              </a:rPr>
              <a:t>年在上交所上市，成立之初产品以</a:t>
            </a:r>
            <a:r>
              <a:rPr lang="en-US" altLang="zh-CN" sz="1200" dirty="0">
                <a:latin typeface="微软雅黑" panose="020B0503020204020204" pitchFamily="34" charset="-122"/>
                <a:ea typeface="微软雅黑" panose="020B0503020204020204" pitchFamily="34" charset="-122"/>
              </a:rPr>
              <a:t>KHz</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TF</a:t>
            </a:r>
            <a:r>
              <a:rPr lang="zh-CN" altLang="en-US" sz="1200" dirty="0">
                <a:latin typeface="微软雅黑" panose="020B0503020204020204" pitchFamily="34" charset="-122"/>
                <a:ea typeface="微软雅黑" panose="020B0503020204020204" pitchFamily="34" charset="-122"/>
              </a:rPr>
              <a:t>系列为主，经过多年发展，目前产品已经涵盖了</a:t>
            </a:r>
            <a:r>
              <a:rPr lang="en-US" altLang="zh-CN" sz="1200" dirty="0">
                <a:latin typeface="微软雅黑" panose="020B0503020204020204" pitchFamily="34" charset="-122"/>
                <a:ea typeface="微软雅黑" panose="020B0503020204020204" pitchFamily="34" charset="-122"/>
              </a:rPr>
              <a:t>KHz</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MHz </a:t>
            </a:r>
            <a:r>
              <a:rPr lang="zh-CN" altLang="en-US" sz="1200" dirty="0">
                <a:latin typeface="微软雅黑" panose="020B0503020204020204" pitchFamily="34" charset="-122"/>
                <a:ea typeface="微软雅黑" panose="020B0503020204020204" pitchFamily="34" charset="-122"/>
              </a:rPr>
              <a:t>晶体谐振器及</a:t>
            </a:r>
            <a:r>
              <a:rPr lang="en-US" altLang="zh-CN" sz="1200" dirty="0">
                <a:latin typeface="微软雅黑" panose="020B0503020204020204" pitchFamily="34" charset="-122"/>
                <a:ea typeface="微软雅黑" panose="020B0503020204020204" pitchFamily="34" charset="-122"/>
              </a:rPr>
              <a:t>TCXO</a:t>
            </a:r>
            <a:r>
              <a:rPr lang="zh-CN" altLang="en-US" sz="1200" dirty="0">
                <a:latin typeface="微软雅黑" panose="020B0503020204020204" pitchFamily="34" charset="-122"/>
                <a:ea typeface="微软雅黑" panose="020B0503020204020204" pitchFamily="34" charset="-122"/>
              </a:rPr>
              <a:t>等晶体振荡器，产品品类覆盖全面。</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泰晶科技自主研发创新能力突出，自主研发了激光调频机、自动涂胶机、自动周波测试机、</a:t>
            </a:r>
            <a:r>
              <a:rPr lang="en-US" altLang="zh-CN" sz="1200" dirty="0">
                <a:latin typeface="微软雅黑" panose="020B0503020204020204" pitchFamily="34" charset="-122"/>
                <a:ea typeface="微软雅黑" panose="020B0503020204020204" pitchFamily="34" charset="-122"/>
              </a:rPr>
              <a:t>wafer </a:t>
            </a:r>
            <a:r>
              <a:rPr lang="zh-CN" altLang="en-US" sz="1200" dirty="0">
                <a:latin typeface="微软雅黑" panose="020B0503020204020204" pitchFamily="34" charset="-122"/>
                <a:ea typeface="微软雅黑" panose="020B0503020204020204" pitchFamily="34" charset="-122"/>
              </a:rPr>
              <a:t>测试机、</a:t>
            </a:r>
            <a:r>
              <a:rPr lang="en-US" altLang="zh-CN" sz="1200" dirty="0">
                <a:latin typeface="微软雅黑" panose="020B0503020204020204" pitchFamily="34" charset="-122"/>
                <a:ea typeface="微软雅黑" panose="020B0503020204020204" pitchFamily="34" charset="-122"/>
              </a:rPr>
              <a:t>wafer </a:t>
            </a:r>
            <a:r>
              <a:rPr lang="zh-CN" altLang="en-US" sz="1200" dirty="0">
                <a:latin typeface="微软雅黑" panose="020B0503020204020204" pitchFamily="34" charset="-122"/>
                <a:ea typeface="微软雅黑" panose="020B0503020204020204" pitchFamily="34" charset="-122"/>
              </a:rPr>
              <a:t>折取机等设备，实现了核心设备的自主开发与自主可控，同时为国内两家实现石英晶振光刻工艺规模化的厂商之一。</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年，泰晶科技营业收入</a:t>
            </a:r>
            <a:r>
              <a:rPr lang="en-US" altLang="zh-CN" sz="1200" dirty="0">
                <a:latin typeface="微软雅黑" panose="020B0503020204020204" pitchFamily="34" charset="-122"/>
                <a:ea typeface="微软雅黑" panose="020B0503020204020204" pitchFamily="34" charset="-122"/>
              </a:rPr>
              <a:t>6.31</a:t>
            </a:r>
            <a:r>
              <a:rPr lang="zh-CN" altLang="en-US" sz="1200" dirty="0">
                <a:latin typeface="微软雅黑" panose="020B0503020204020204" pitchFamily="34" charset="-122"/>
                <a:ea typeface="微软雅黑" panose="020B0503020204020204" pitchFamily="34" charset="-122"/>
              </a:rPr>
              <a:t>亿元，归母净利润</a:t>
            </a:r>
            <a:r>
              <a:rPr lang="en-US" altLang="zh-CN" sz="1200" dirty="0">
                <a:latin typeface="微软雅黑" panose="020B0503020204020204" pitchFamily="34" charset="-122"/>
                <a:ea typeface="微软雅黑" panose="020B0503020204020204" pitchFamily="34" charset="-122"/>
              </a:rPr>
              <a:t>0.39</a:t>
            </a:r>
            <a:r>
              <a:rPr lang="zh-CN" altLang="en-US" sz="1200" dirty="0">
                <a:latin typeface="微软雅黑" panose="020B0503020204020204" pitchFamily="34" charset="-122"/>
                <a:ea typeface="微软雅黑" panose="020B0503020204020204" pitchFamily="34" charset="-122"/>
              </a:rPr>
              <a:t>亿元，晶振产量</a:t>
            </a:r>
            <a:r>
              <a:rPr lang="en-US" altLang="zh-CN" sz="1200" dirty="0">
                <a:latin typeface="微软雅黑" panose="020B0503020204020204" pitchFamily="34" charset="-122"/>
                <a:ea typeface="微软雅黑" panose="020B0503020204020204" pitchFamily="34" charset="-122"/>
              </a:rPr>
              <a:t>22.80</a:t>
            </a:r>
            <a:r>
              <a:rPr lang="zh-CN" altLang="en-US" sz="1200" dirty="0">
                <a:latin typeface="微软雅黑" panose="020B0503020204020204" pitchFamily="34" charset="-122"/>
                <a:ea typeface="微软雅黑" panose="020B0503020204020204" pitchFamily="34" charset="-122"/>
              </a:rPr>
              <a:t>亿只，均领跑于国内晶振厂商。</a:t>
            </a:r>
          </a:p>
        </p:txBody>
      </p:sp>
      <p:sp>
        <p:nvSpPr>
          <p:cNvPr id="44" name="矩形 43">
            <a:extLst>
              <a:ext uri="{FF2B5EF4-FFF2-40B4-BE49-F238E27FC236}">
                <a16:creationId xmlns:a16="http://schemas.microsoft.com/office/drawing/2014/main" id="{3319573A-5400-4DF1-A5C8-A085EF75E2F2}"/>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CD50D54B-AC12-4B45-B9C4-52FF265A3E17}"/>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年泰晶科技无源晶振收入占比最大</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圆角 13">
            <a:extLst>
              <a:ext uri="{FF2B5EF4-FFF2-40B4-BE49-F238E27FC236}">
                <a16:creationId xmlns:a16="http://schemas.microsoft.com/office/drawing/2014/main" id="{DCBCDB9F-4CC5-4DE2-ADBF-69306C3626BA}"/>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年泰晶科技营收净利略有增长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5" name="图表 14">
            <a:extLst>
              <a:ext uri="{FF2B5EF4-FFF2-40B4-BE49-F238E27FC236}">
                <a16:creationId xmlns:a16="http://schemas.microsoft.com/office/drawing/2014/main" id="{34339045-5A62-4033-B329-E769C52190C8}"/>
              </a:ext>
            </a:extLst>
          </p:cNvPr>
          <p:cNvGraphicFramePr>
            <a:graphicFrameLocks/>
          </p:cNvGraphicFramePr>
          <p:nvPr>
            <p:extLst>
              <p:ext uri="{D42A27DB-BD31-4B8C-83A1-F6EECF244321}">
                <p14:modId xmlns:p14="http://schemas.microsoft.com/office/powerpoint/2010/main" val="1340328350"/>
              </p:ext>
            </p:extLst>
          </p:nvPr>
        </p:nvGraphicFramePr>
        <p:xfrm>
          <a:off x="509507" y="2901954"/>
          <a:ext cx="3536730" cy="1745134"/>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a:extLst>
              <a:ext uri="{FF2B5EF4-FFF2-40B4-BE49-F238E27FC236}">
                <a16:creationId xmlns:a16="http://schemas.microsoft.com/office/drawing/2014/main" id="{C292DC6F-36B9-44F9-94B3-223DA8268AC7}"/>
              </a:ext>
            </a:extLst>
          </p:cNvPr>
          <p:cNvSpPr/>
          <p:nvPr/>
        </p:nvSpPr>
        <p:spPr>
          <a:xfrm>
            <a:off x="4748951" y="2930816"/>
            <a:ext cx="697627" cy="246221"/>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亿</a:t>
            </a:r>
            <a:r>
              <a:rPr lang="zh-CN" altLang="zh-CN"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CD99DE3-3BA9-4822-BE7B-844E09AF674D}"/>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数据来源：泰晶科技招股书，</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p:txBody>
      </p:sp>
      <p:graphicFrame>
        <p:nvGraphicFramePr>
          <p:cNvPr id="19" name="图表 18">
            <a:extLst>
              <a:ext uri="{FF2B5EF4-FFF2-40B4-BE49-F238E27FC236}">
                <a16:creationId xmlns:a16="http://schemas.microsoft.com/office/drawing/2014/main" id="{52644670-C38A-4B66-809B-00525EDAE664}"/>
              </a:ext>
            </a:extLst>
          </p:cNvPr>
          <p:cNvGraphicFramePr>
            <a:graphicFrameLocks/>
          </p:cNvGraphicFramePr>
          <p:nvPr>
            <p:extLst>
              <p:ext uri="{D42A27DB-BD31-4B8C-83A1-F6EECF244321}">
                <p14:modId xmlns:p14="http://schemas.microsoft.com/office/powerpoint/2010/main" val="4080037199"/>
              </p:ext>
            </p:extLst>
          </p:nvPr>
        </p:nvGraphicFramePr>
        <p:xfrm>
          <a:off x="4826706" y="2982752"/>
          <a:ext cx="4046083" cy="1709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450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79147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惠伦晶体：以</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MHz</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产品为主，</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2021</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年上半年振荡器营收占比超</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50%</a:t>
            </a:r>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矩形 43">
            <a:extLst>
              <a:ext uri="{FF2B5EF4-FFF2-40B4-BE49-F238E27FC236}">
                <a16:creationId xmlns:a16="http://schemas.microsoft.com/office/drawing/2014/main" id="{3319573A-5400-4DF1-A5C8-A085EF75E2F2}"/>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2ECFDB94-2394-4C72-830C-D6412488F22E}"/>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年惠伦晶体无源晶振占比最大</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圆角 13">
            <a:extLst>
              <a:ext uri="{FF2B5EF4-FFF2-40B4-BE49-F238E27FC236}">
                <a16:creationId xmlns:a16="http://schemas.microsoft.com/office/drawing/2014/main" id="{F8E51F4E-9902-4146-B7F6-3208B13404FC}"/>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年惠伦晶体净利润大幅增长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5" name="图表 14">
            <a:extLst>
              <a:ext uri="{FF2B5EF4-FFF2-40B4-BE49-F238E27FC236}">
                <a16:creationId xmlns:a16="http://schemas.microsoft.com/office/drawing/2014/main" id="{58FE7BFA-0B9C-4B4B-8A15-CC0ABD9965E0}"/>
              </a:ext>
            </a:extLst>
          </p:cNvPr>
          <p:cNvGraphicFramePr>
            <a:graphicFrameLocks/>
          </p:cNvGraphicFramePr>
          <p:nvPr>
            <p:extLst>
              <p:ext uri="{D42A27DB-BD31-4B8C-83A1-F6EECF244321}">
                <p14:modId xmlns:p14="http://schemas.microsoft.com/office/powerpoint/2010/main" val="468632028"/>
              </p:ext>
            </p:extLst>
          </p:nvPr>
        </p:nvGraphicFramePr>
        <p:xfrm>
          <a:off x="454426" y="2952063"/>
          <a:ext cx="3744019" cy="1598524"/>
        </p:xfrm>
        <a:graphic>
          <a:graphicData uri="http://schemas.openxmlformats.org/drawingml/2006/chart">
            <c:chart xmlns:c="http://schemas.openxmlformats.org/drawingml/2006/chart" xmlns:r="http://schemas.openxmlformats.org/officeDocument/2006/relationships" r:id="rId2"/>
          </a:graphicData>
        </a:graphic>
      </p:graphicFrame>
      <p:sp>
        <p:nvSpPr>
          <p:cNvPr id="16" name="文本框 15">
            <a:extLst>
              <a:ext uri="{FF2B5EF4-FFF2-40B4-BE49-F238E27FC236}">
                <a16:creationId xmlns:a16="http://schemas.microsoft.com/office/drawing/2014/main" id="{C4A782E3-1BA7-4E39-BB6D-05C46C8984B8}"/>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数据来源：惠伦晶体招股书，</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B76DCE56-F989-470D-90E7-1A5FE9482F69}"/>
              </a:ext>
            </a:extLst>
          </p:cNvPr>
          <p:cNvSpPr/>
          <p:nvPr/>
        </p:nvSpPr>
        <p:spPr>
          <a:xfrm>
            <a:off x="5100123" y="2889103"/>
            <a:ext cx="697627" cy="246221"/>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亿</a:t>
            </a:r>
            <a:r>
              <a:rPr lang="zh-CN" altLang="zh-CN"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0FF8B6DD-E626-4C94-B5E0-EB8015116848}"/>
              </a:ext>
            </a:extLst>
          </p:cNvPr>
          <p:cNvSpPr/>
          <p:nvPr/>
        </p:nvSpPr>
        <p:spPr>
          <a:xfrm>
            <a:off x="604958" y="915596"/>
            <a:ext cx="7934083" cy="1615827"/>
          </a:xfrm>
          <a:prstGeom prst="rect">
            <a:avLst/>
          </a:prstGeom>
        </p:spPr>
        <p:txBody>
          <a:bodyPr wrap="square">
            <a:spAutoFit/>
          </a:bodyPr>
          <a:lstStyle/>
          <a:p>
            <a:pPr marL="171450" indent="-171450">
              <a:buFont typeface="Wingdings" panose="05000000000000000000" pitchFamily="2" charset="2"/>
              <a:buChar char="l"/>
            </a:pPr>
            <a:r>
              <a:rPr lang="zh-CN" altLang="en-US" sz="1100" dirty="0">
                <a:latin typeface="微软雅黑" panose="020B0503020204020204" pitchFamily="34" charset="-122"/>
                <a:ea typeface="微软雅黑" panose="020B0503020204020204" pitchFamily="34" charset="-122"/>
              </a:rPr>
              <a:t>惠伦晶体成立于 </a:t>
            </a:r>
            <a:r>
              <a:rPr lang="en-US" altLang="zh-CN" sz="1100" dirty="0">
                <a:latin typeface="微软雅黑" panose="020B0503020204020204" pitchFamily="34" charset="-122"/>
                <a:ea typeface="微软雅黑" panose="020B0503020204020204" pitchFamily="34" charset="-122"/>
              </a:rPr>
              <a:t>2002 </a:t>
            </a:r>
            <a:r>
              <a:rPr lang="zh-CN" altLang="en-US" sz="1100" dirty="0">
                <a:latin typeface="微软雅黑" panose="020B0503020204020204" pitchFamily="34" charset="-122"/>
                <a:ea typeface="微软雅黑" panose="020B0503020204020204" pitchFamily="34" charset="-122"/>
              </a:rPr>
              <a:t>年，</a:t>
            </a:r>
            <a:r>
              <a:rPr lang="en-US" altLang="zh-CN" sz="1100" dirty="0">
                <a:latin typeface="微软雅黑" panose="020B0503020204020204" pitchFamily="34" charset="-122"/>
                <a:ea typeface="微软雅黑" panose="020B0503020204020204" pitchFamily="34" charset="-122"/>
              </a:rPr>
              <a:t>2015 </a:t>
            </a:r>
            <a:r>
              <a:rPr lang="zh-CN" altLang="en-US" sz="1100" dirty="0">
                <a:latin typeface="微软雅黑" panose="020B0503020204020204" pitchFamily="34" charset="-122"/>
                <a:ea typeface="微软雅黑" panose="020B0503020204020204" pitchFamily="34" charset="-122"/>
              </a:rPr>
              <a:t>年登陆深交所，是国内高频晶振领域领先厂商，公司产品主要包括以 </a:t>
            </a:r>
            <a:r>
              <a:rPr lang="en-US" altLang="zh-CN" sz="1100" dirty="0">
                <a:latin typeface="微软雅黑" panose="020B0503020204020204" pitchFamily="34" charset="-122"/>
                <a:ea typeface="微软雅黑" panose="020B0503020204020204" pitchFamily="34" charset="-122"/>
              </a:rPr>
              <a:t>MHz</a:t>
            </a:r>
            <a:r>
              <a:rPr lang="zh-CN" altLang="en-US" sz="1100" dirty="0">
                <a:latin typeface="微软雅黑" panose="020B0503020204020204" pitchFamily="34" charset="-122"/>
                <a:ea typeface="微软雅黑" panose="020B0503020204020204" pitchFamily="34" charset="-122"/>
              </a:rPr>
              <a:t>为主</a:t>
            </a:r>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的 </a:t>
            </a:r>
            <a:r>
              <a:rPr lang="en-US" altLang="zh-CN" sz="1100" dirty="0">
                <a:latin typeface="微软雅黑" panose="020B0503020204020204" pitchFamily="34" charset="-122"/>
                <a:ea typeface="微软雅黑" panose="020B0503020204020204" pitchFamily="34" charset="-122"/>
              </a:rPr>
              <a:t>SMD </a:t>
            </a:r>
            <a:r>
              <a:rPr lang="zh-CN" altLang="en-US" sz="1100" dirty="0">
                <a:latin typeface="微软雅黑" panose="020B0503020204020204" pitchFamily="34" charset="-122"/>
                <a:ea typeface="微软雅黑" panose="020B0503020204020204" pitchFamily="34" charset="-122"/>
              </a:rPr>
              <a:t>谐振器、</a:t>
            </a:r>
            <a:r>
              <a:rPr lang="en-US" altLang="zh-CN" sz="1100" dirty="0">
                <a:latin typeface="微软雅黑" panose="020B0503020204020204" pitchFamily="34" charset="-122"/>
                <a:ea typeface="微软雅黑" panose="020B0503020204020204" pitchFamily="34" charset="-122"/>
              </a:rPr>
              <a:t>TCXO </a:t>
            </a:r>
            <a:r>
              <a:rPr lang="zh-CN" altLang="en-US" sz="1100" dirty="0">
                <a:latin typeface="微软雅黑" panose="020B0503020204020204" pitchFamily="34" charset="-122"/>
                <a:ea typeface="微软雅黑" panose="020B0503020204020204" pitchFamily="34" charset="-122"/>
              </a:rPr>
              <a:t>振荡器和 </a:t>
            </a:r>
            <a:r>
              <a:rPr lang="en-US" altLang="zh-CN" sz="1100" dirty="0">
                <a:latin typeface="微软雅黑" panose="020B0503020204020204" pitchFamily="34" charset="-122"/>
                <a:ea typeface="微软雅黑" panose="020B0503020204020204" pitchFamily="34" charset="-122"/>
              </a:rPr>
              <a:t>TSX </a:t>
            </a:r>
            <a:r>
              <a:rPr lang="zh-CN" altLang="en-US" sz="1100" dirty="0">
                <a:latin typeface="微软雅黑" panose="020B0503020204020204" pitchFamily="34" charset="-122"/>
                <a:ea typeface="微软雅黑" panose="020B0503020204020204" pitchFamily="34" charset="-122"/>
              </a:rPr>
              <a:t>热敏晶体等。</a:t>
            </a:r>
            <a:endParaRPr lang="en-US" altLang="zh-CN" sz="11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1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100" dirty="0">
                <a:latin typeface="微软雅黑" panose="020B0503020204020204" pitchFamily="34" charset="-122"/>
                <a:ea typeface="微软雅黑" panose="020B0503020204020204" pitchFamily="34" charset="-122"/>
              </a:rPr>
              <a:t>惠伦晶体晶振生产技术居于国内前列，掌握了实现高基频、小型化的核心光刻生产技术，</a:t>
            </a:r>
            <a:r>
              <a:rPr lang="en-US" altLang="zh-CN" sz="1100" dirty="0">
                <a:latin typeface="微软雅黑" panose="020B0503020204020204" pitchFamily="34" charset="-122"/>
                <a:ea typeface="微软雅黑" panose="020B0503020204020204" pitchFamily="34" charset="-122"/>
              </a:rPr>
              <a:t>MHz</a:t>
            </a:r>
            <a:r>
              <a:rPr lang="zh-CN" altLang="en-US" sz="1100" dirty="0">
                <a:latin typeface="微软雅黑" panose="020B0503020204020204" pitchFamily="34" charset="-122"/>
                <a:ea typeface="微软雅黑" panose="020B0503020204020204" pitchFamily="34" charset="-122"/>
              </a:rPr>
              <a:t>小尺寸产品的量产及批量供货领先于国内其他厂商，</a:t>
            </a:r>
            <a:r>
              <a:rPr lang="en-US" altLang="zh-CN" sz="1100" dirty="0">
                <a:latin typeface="微软雅黑" panose="020B0503020204020204" pitchFamily="34" charset="-122"/>
                <a:ea typeface="微软雅黑" panose="020B0503020204020204" pitchFamily="34" charset="-122"/>
              </a:rPr>
              <a:t> 2021</a:t>
            </a:r>
            <a:r>
              <a:rPr lang="zh-CN" altLang="en-US" sz="1100" dirty="0">
                <a:latin typeface="微软雅黑" panose="020B0503020204020204" pitchFamily="34" charset="-122"/>
                <a:ea typeface="微软雅黑" panose="020B0503020204020204" pitchFamily="34" charset="-122"/>
              </a:rPr>
              <a:t>年上半年，惠伦晶体电子元器件业务销售收入中约</a:t>
            </a:r>
            <a:r>
              <a:rPr lang="en-US" altLang="zh-CN" sz="1100" dirty="0">
                <a:latin typeface="微软雅黑" panose="020B0503020204020204" pitchFamily="34" charset="-122"/>
                <a:ea typeface="微软雅黑" panose="020B0503020204020204" pitchFamily="34" charset="-122"/>
              </a:rPr>
              <a:t>80%</a:t>
            </a:r>
            <a:r>
              <a:rPr lang="zh-CN" altLang="en-US" sz="1100" dirty="0">
                <a:latin typeface="微软雅黑" panose="020B0503020204020204" pitchFamily="34" charset="-122"/>
                <a:ea typeface="微软雅黑" panose="020B0503020204020204" pitchFamily="34" charset="-122"/>
              </a:rPr>
              <a:t>来自于</a:t>
            </a:r>
            <a:r>
              <a:rPr lang="en-US" altLang="zh-CN" sz="1100" dirty="0">
                <a:latin typeface="微软雅黑" panose="020B0503020204020204" pitchFamily="34" charset="-122"/>
                <a:ea typeface="微软雅黑" panose="020B0503020204020204" pitchFamily="34" charset="-122"/>
              </a:rPr>
              <a:t>2520</a:t>
            </a:r>
            <a:r>
              <a:rPr lang="zh-CN" altLang="en-US" sz="1100" dirty="0">
                <a:latin typeface="微软雅黑" panose="020B0503020204020204" pitchFamily="34" charset="-122"/>
                <a:ea typeface="微软雅黑" panose="020B0503020204020204" pitchFamily="34" charset="-122"/>
              </a:rPr>
              <a:t>及以下小尺寸产品；</a:t>
            </a:r>
            <a:r>
              <a:rPr lang="en-US" altLang="zh-CN" sz="1100" dirty="0">
                <a:latin typeface="微软雅黑" panose="020B0503020204020204" pitchFamily="34" charset="-122"/>
                <a:ea typeface="微软雅黑" panose="020B0503020204020204" pitchFamily="34" charset="-122"/>
              </a:rPr>
              <a:t>2021</a:t>
            </a:r>
            <a:r>
              <a:rPr lang="zh-CN" altLang="en-US" sz="1100" dirty="0">
                <a:latin typeface="微软雅黑" panose="020B0503020204020204" pitchFamily="34" charset="-122"/>
                <a:ea typeface="微软雅黑" panose="020B0503020204020204" pitchFamily="34" charset="-122"/>
              </a:rPr>
              <a:t>年</a:t>
            </a:r>
            <a:r>
              <a:rPr lang="en-US" altLang="zh-CN" sz="1100" dirty="0">
                <a:latin typeface="微软雅黑" panose="020B0503020204020204" pitchFamily="34" charset="-122"/>
                <a:ea typeface="微软雅黑" panose="020B0503020204020204" pitchFamily="34" charset="-122"/>
              </a:rPr>
              <a:t>2</a:t>
            </a:r>
            <a:r>
              <a:rPr lang="zh-CN" altLang="en-US" sz="1100" dirty="0">
                <a:latin typeface="微软雅黑" panose="020B0503020204020204" pitchFamily="34" charset="-122"/>
                <a:ea typeface="微软雅黑" panose="020B0503020204020204" pitchFamily="34" charset="-122"/>
              </a:rPr>
              <a:t>月，惠伦晶体开发的</a:t>
            </a:r>
            <a:r>
              <a:rPr lang="en-US" altLang="zh-CN" sz="1100" dirty="0">
                <a:latin typeface="微软雅黑" panose="020B0503020204020204" pitchFamily="34" charset="-122"/>
                <a:ea typeface="微软雅黑" panose="020B0503020204020204" pitchFamily="34" charset="-122"/>
              </a:rPr>
              <a:t>1612</a:t>
            </a:r>
            <a:r>
              <a:rPr lang="zh-CN" altLang="en-US" sz="1100" dirty="0">
                <a:latin typeface="微软雅黑" panose="020B0503020204020204" pitchFamily="34" charset="-122"/>
                <a:ea typeface="微软雅黑" panose="020B0503020204020204" pitchFamily="34" charset="-122"/>
              </a:rPr>
              <a:t>小尺寸</a:t>
            </a:r>
            <a:r>
              <a:rPr lang="en-US" altLang="zh-CN" sz="1100" dirty="0">
                <a:latin typeface="微软雅黑" panose="020B0503020204020204" pitchFamily="34" charset="-122"/>
                <a:ea typeface="微软雅黑" panose="020B0503020204020204" pitchFamily="34" charset="-122"/>
              </a:rPr>
              <a:t>76.8MHz</a:t>
            </a:r>
            <a:r>
              <a:rPr lang="zh-CN" altLang="en-US" sz="1100" dirty="0">
                <a:latin typeface="微软雅黑" panose="020B0503020204020204" pitchFamily="34" charset="-122"/>
                <a:ea typeface="微软雅黑" panose="020B0503020204020204" pitchFamily="34" charset="-122"/>
              </a:rPr>
              <a:t>高基频热敏晶体谐振器（</a:t>
            </a:r>
            <a:r>
              <a:rPr lang="en-US" altLang="zh-CN" sz="1100" dirty="0">
                <a:latin typeface="微软雅黑" panose="020B0503020204020204" pitchFamily="34" charset="-122"/>
                <a:ea typeface="微软雅黑" panose="020B0503020204020204" pitchFamily="34" charset="-122"/>
              </a:rPr>
              <a:t>TSX</a:t>
            </a:r>
            <a:r>
              <a:rPr lang="zh-CN" altLang="en-US" sz="1100" dirty="0">
                <a:latin typeface="微软雅黑" panose="020B0503020204020204" pitchFamily="34" charset="-122"/>
                <a:ea typeface="微软雅黑" panose="020B0503020204020204" pitchFamily="34" charset="-122"/>
              </a:rPr>
              <a:t>），获得高通认证。</a:t>
            </a:r>
            <a:endParaRPr lang="en-US" altLang="zh-CN" sz="11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1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100" dirty="0">
                <a:latin typeface="微软雅黑" panose="020B0503020204020204" pitchFamily="34" charset="-122"/>
                <a:ea typeface="微软雅黑" panose="020B0503020204020204" pitchFamily="34" charset="-122"/>
              </a:rPr>
              <a:t>惠伦晶体</a:t>
            </a:r>
            <a:r>
              <a:rPr lang="en-US" altLang="zh-CN" sz="1100" dirty="0">
                <a:latin typeface="微软雅黑" panose="020B0503020204020204" pitchFamily="34" charset="-122"/>
                <a:ea typeface="微软雅黑" panose="020B0503020204020204" pitchFamily="34" charset="-122"/>
              </a:rPr>
              <a:t>2020</a:t>
            </a:r>
            <a:r>
              <a:rPr lang="zh-CN" altLang="en-US" sz="1100" dirty="0">
                <a:latin typeface="微软雅黑" panose="020B0503020204020204" pitchFamily="34" charset="-122"/>
                <a:ea typeface="微软雅黑" panose="020B0503020204020204" pitchFamily="34" charset="-122"/>
              </a:rPr>
              <a:t>年营业收入</a:t>
            </a:r>
            <a:r>
              <a:rPr lang="en-US" altLang="zh-CN" sz="1100" dirty="0">
                <a:latin typeface="微软雅黑" panose="020B0503020204020204" pitchFamily="34" charset="-122"/>
                <a:ea typeface="微软雅黑" panose="020B0503020204020204" pitchFamily="34" charset="-122"/>
              </a:rPr>
              <a:t>3.88</a:t>
            </a:r>
            <a:r>
              <a:rPr lang="zh-CN" altLang="en-US" sz="1100" dirty="0">
                <a:latin typeface="微软雅黑" panose="020B0503020204020204" pitchFamily="34" charset="-122"/>
                <a:ea typeface="微软雅黑" panose="020B0503020204020204" pitchFamily="34" charset="-122"/>
              </a:rPr>
              <a:t>亿元，在国内晶振厂商中位列第</a:t>
            </a:r>
            <a:r>
              <a:rPr lang="en-US" altLang="zh-CN" sz="1100" dirty="0">
                <a:latin typeface="微软雅黑" panose="020B0503020204020204" pitchFamily="34" charset="-122"/>
                <a:ea typeface="微软雅黑" panose="020B0503020204020204" pitchFamily="34" charset="-122"/>
              </a:rPr>
              <a:t>2</a:t>
            </a:r>
            <a:r>
              <a:rPr lang="zh-CN" altLang="en-US" sz="1100" dirty="0">
                <a:latin typeface="微软雅黑" panose="020B0503020204020204" pitchFamily="34" charset="-122"/>
                <a:ea typeface="微软雅黑" panose="020B0503020204020204" pitchFamily="34" charset="-122"/>
              </a:rPr>
              <a:t>，公司大力拓展热敏晶体、振荡器等器件业务，出货量在国内领先，</a:t>
            </a:r>
            <a:r>
              <a:rPr lang="en-US" altLang="zh-CN" sz="1100" dirty="0">
                <a:latin typeface="微软雅黑" panose="020B0503020204020204" pitchFamily="34" charset="-122"/>
                <a:ea typeface="微软雅黑" panose="020B0503020204020204" pitchFamily="34" charset="-122"/>
              </a:rPr>
              <a:t>2021</a:t>
            </a:r>
            <a:r>
              <a:rPr lang="zh-CN" altLang="en-US" sz="1100" dirty="0">
                <a:latin typeface="微软雅黑" panose="020B0503020204020204" pitchFamily="34" charset="-122"/>
                <a:ea typeface="微软雅黑" panose="020B0503020204020204" pitchFamily="34" charset="-122"/>
              </a:rPr>
              <a:t>年上半年，电子元器件业务销售收入中超</a:t>
            </a:r>
            <a:r>
              <a:rPr lang="en-US" altLang="zh-CN" sz="1100" dirty="0">
                <a:latin typeface="微软雅黑" panose="020B0503020204020204" pitchFamily="34" charset="-122"/>
                <a:ea typeface="微软雅黑" panose="020B0503020204020204" pitchFamily="34" charset="-122"/>
              </a:rPr>
              <a:t>50%</a:t>
            </a:r>
            <a:r>
              <a:rPr lang="zh-CN" altLang="en-US" sz="1100" dirty="0">
                <a:latin typeface="微软雅黑" panose="020B0503020204020204" pitchFamily="34" charset="-122"/>
                <a:ea typeface="微软雅黑" panose="020B0503020204020204" pitchFamily="34" charset="-122"/>
              </a:rPr>
              <a:t>来自于振荡器产品。</a:t>
            </a:r>
            <a:endParaRPr lang="en-US" altLang="zh-CN" sz="1100" dirty="0">
              <a:latin typeface="微软雅黑" panose="020B0503020204020204" pitchFamily="34" charset="-122"/>
              <a:ea typeface="微软雅黑" panose="020B0503020204020204" pitchFamily="34" charset="-122"/>
            </a:endParaRPr>
          </a:p>
        </p:txBody>
      </p:sp>
      <p:graphicFrame>
        <p:nvGraphicFramePr>
          <p:cNvPr id="21" name="图表 20">
            <a:extLst>
              <a:ext uri="{FF2B5EF4-FFF2-40B4-BE49-F238E27FC236}">
                <a16:creationId xmlns:a16="http://schemas.microsoft.com/office/drawing/2014/main" id="{5F4BBB62-0972-48D5-8775-64E81C7BD189}"/>
              </a:ext>
            </a:extLst>
          </p:cNvPr>
          <p:cNvGraphicFramePr>
            <a:graphicFrameLocks/>
          </p:cNvGraphicFramePr>
          <p:nvPr>
            <p:extLst>
              <p:ext uri="{D42A27DB-BD31-4B8C-83A1-F6EECF244321}">
                <p14:modId xmlns:p14="http://schemas.microsoft.com/office/powerpoint/2010/main" val="914066937"/>
              </p:ext>
            </p:extLst>
          </p:nvPr>
        </p:nvGraphicFramePr>
        <p:xfrm>
          <a:off x="4826706" y="3004004"/>
          <a:ext cx="3791377" cy="18078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4767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7732061"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晶赛科技：以传统普通晶振为主， </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SMD3225</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营收占比超</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50%</a:t>
            </a:r>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a:extLst>
              <a:ext uri="{FF2B5EF4-FFF2-40B4-BE49-F238E27FC236}">
                <a16:creationId xmlns:a16="http://schemas.microsoft.com/office/drawing/2014/main" id="{67D07B21-846A-4FC9-9697-3566B4F55E4A}"/>
              </a:ext>
            </a:extLst>
          </p:cNvPr>
          <p:cNvSpPr/>
          <p:nvPr/>
        </p:nvSpPr>
        <p:spPr>
          <a:xfrm>
            <a:off x="556057" y="1025217"/>
            <a:ext cx="7974779" cy="1384995"/>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晶赛科技成立于</a:t>
            </a:r>
            <a:r>
              <a:rPr lang="en-US" altLang="zh-CN" sz="1200" dirty="0">
                <a:latin typeface="微软雅黑" panose="020B0503020204020204" pitchFamily="34" charset="-122"/>
                <a:ea typeface="微软雅黑" panose="020B0503020204020204" pitchFamily="34" charset="-122"/>
              </a:rPr>
              <a:t>2001</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年在北交所上市。公司产品主要分为石英晶振和封装材料两类，其中石英晶振产品包括谐振器和振荡器，封装材料产品主要包括晶振封装外壳、可伐环等，为石英晶振上游材料。</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晶赛科技产品以</a:t>
            </a:r>
            <a:r>
              <a:rPr lang="en-US" altLang="zh-CN" sz="1200" dirty="0">
                <a:latin typeface="微软雅黑" panose="020B0503020204020204" pitchFamily="34" charset="-122"/>
                <a:ea typeface="微软雅黑" panose="020B0503020204020204" pitchFamily="34" charset="-122"/>
              </a:rPr>
              <a:t>SMD3225</a:t>
            </a:r>
            <a:r>
              <a:rPr lang="zh-CN" altLang="en-US" sz="1200" dirty="0">
                <a:latin typeface="微软雅黑" panose="020B0503020204020204" pitchFamily="34" charset="-122"/>
                <a:ea typeface="微软雅黑" panose="020B0503020204020204" pitchFamily="34" charset="-122"/>
              </a:rPr>
              <a:t>为代表的传统普通晶振为主，</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年上半年</a:t>
            </a:r>
            <a:r>
              <a:rPr lang="en-US" altLang="zh-CN" sz="1200" dirty="0">
                <a:latin typeface="微软雅黑" panose="020B0503020204020204" pitchFamily="34" charset="-122"/>
                <a:ea typeface="微软雅黑" panose="020B0503020204020204" pitchFamily="34" charset="-122"/>
              </a:rPr>
              <a:t>SMD3225</a:t>
            </a:r>
            <a:r>
              <a:rPr lang="zh-CN" altLang="en-US" sz="1200" dirty="0">
                <a:latin typeface="微软雅黑" panose="020B0503020204020204" pitchFamily="34" charset="-122"/>
                <a:ea typeface="微软雅黑" panose="020B0503020204020204" pitchFamily="34" charset="-122"/>
              </a:rPr>
              <a:t>占营收比例为</a:t>
            </a:r>
            <a:r>
              <a:rPr lang="en-US" altLang="zh-CN" sz="1200" dirty="0">
                <a:latin typeface="微软雅黑" panose="020B0503020204020204" pitchFamily="34" charset="-122"/>
                <a:ea typeface="微软雅黑" panose="020B0503020204020204" pitchFamily="34" charset="-122"/>
              </a:rPr>
              <a:t>51.58%</a:t>
            </a:r>
            <a:r>
              <a:rPr lang="zh-CN" altLang="en-US" sz="1200" dirty="0">
                <a:latin typeface="微软雅黑" panose="020B0503020204020204" pitchFamily="34" charset="-122"/>
                <a:ea typeface="微软雅黑" panose="020B0503020204020204" pitchFamily="34" charset="-122"/>
              </a:rPr>
              <a:t>，超过了总营收的一半；此外还有少量</a:t>
            </a:r>
            <a:r>
              <a:rPr lang="en-US" altLang="zh-CN" sz="1200" dirty="0">
                <a:latin typeface="微软雅黑" panose="020B0503020204020204" pitchFamily="34" charset="-122"/>
                <a:ea typeface="微软雅黑" panose="020B0503020204020204" pitchFamily="34" charset="-122"/>
              </a:rPr>
              <a:t>3225</a:t>
            </a:r>
            <a:r>
              <a:rPr lang="zh-CN" altLang="en-US" sz="1200" dirty="0">
                <a:latin typeface="微软雅黑" panose="020B0503020204020204" pitchFamily="34" charset="-122"/>
                <a:ea typeface="微软雅黑" panose="020B0503020204020204" pitchFamily="34" charset="-122"/>
              </a:rPr>
              <a:t>及其他型号的振荡器产品，</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年上半年占营收比例为</a:t>
            </a:r>
            <a:r>
              <a:rPr lang="en-US" altLang="zh-CN" sz="1200" dirty="0">
                <a:latin typeface="微软雅黑" panose="020B0503020204020204" pitchFamily="34" charset="-122"/>
                <a:ea typeface="微软雅黑" panose="020B0503020204020204" pitchFamily="34" charset="-122"/>
              </a:rPr>
              <a:t>1.87%</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年晶赛科技的营业收入为</a:t>
            </a:r>
            <a:r>
              <a:rPr lang="en-US" altLang="zh-CN" sz="1200" dirty="0">
                <a:latin typeface="微软雅黑" panose="020B0503020204020204" pitchFamily="34" charset="-122"/>
                <a:ea typeface="微软雅黑" panose="020B0503020204020204" pitchFamily="34" charset="-122"/>
              </a:rPr>
              <a:t>3.22</a:t>
            </a:r>
            <a:r>
              <a:rPr lang="zh-CN" altLang="en-US" sz="1200" dirty="0">
                <a:latin typeface="微软雅黑" panose="020B0503020204020204" pitchFamily="34" charset="-122"/>
                <a:ea typeface="微软雅黑" panose="020B0503020204020204" pitchFamily="34" charset="-122"/>
              </a:rPr>
              <a:t>亿元，其中来自石英晶振业务的收入占比</a:t>
            </a:r>
            <a:r>
              <a:rPr lang="en-US" altLang="zh-CN" sz="1200" dirty="0">
                <a:latin typeface="微软雅黑" panose="020B0503020204020204" pitchFamily="34" charset="-122"/>
                <a:ea typeface="微软雅黑" panose="020B0503020204020204" pitchFamily="34" charset="-122"/>
              </a:rPr>
              <a:t>75.22%</a:t>
            </a:r>
            <a:r>
              <a:rPr lang="zh-CN" altLang="en-US" sz="1200" dirty="0">
                <a:latin typeface="微软雅黑" panose="020B0503020204020204" pitchFamily="34" charset="-122"/>
                <a:ea typeface="微软雅黑" panose="020B0503020204020204" pitchFamily="34" charset="-122"/>
              </a:rPr>
              <a:t>，为</a:t>
            </a:r>
            <a:r>
              <a:rPr lang="en-US" altLang="zh-CN" sz="1200" dirty="0">
                <a:latin typeface="微软雅黑" panose="020B0503020204020204" pitchFamily="34" charset="-122"/>
                <a:ea typeface="微软雅黑" panose="020B0503020204020204" pitchFamily="34" charset="-122"/>
              </a:rPr>
              <a:t>2.42</a:t>
            </a:r>
            <a:r>
              <a:rPr lang="zh-CN" altLang="en-US" sz="1200" dirty="0">
                <a:latin typeface="微软雅黑" panose="020B0503020204020204" pitchFamily="34" charset="-122"/>
                <a:ea typeface="微软雅黑" panose="020B0503020204020204" pitchFamily="34" charset="-122"/>
              </a:rPr>
              <a:t>亿元。</a:t>
            </a:r>
          </a:p>
        </p:txBody>
      </p:sp>
      <p:sp>
        <p:nvSpPr>
          <p:cNvPr id="44" name="矩形 43">
            <a:extLst>
              <a:ext uri="{FF2B5EF4-FFF2-40B4-BE49-F238E27FC236}">
                <a16:creationId xmlns:a16="http://schemas.microsoft.com/office/drawing/2014/main" id="{3319573A-5400-4DF1-A5C8-A085EF75E2F2}"/>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F026C89-4C14-4D4E-A58F-1FD6A0C023D9}"/>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数据来源：晶赛科技招股书，</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1EE936D5-B330-42CC-A68B-63422D64E098}"/>
              </a:ext>
            </a:extLst>
          </p:cNvPr>
          <p:cNvSpPr/>
          <p:nvPr/>
        </p:nvSpPr>
        <p:spPr>
          <a:xfrm>
            <a:off x="213626" y="2620699"/>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2021</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H1</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晶赛科技产品中</a:t>
            </a: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SMD</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谐振器占比最高</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圆角 14">
            <a:extLst>
              <a:ext uri="{FF2B5EF4-FFF2-40B4-BE49-F238E27FC236}">
                <a16:creationId xmlns:a16="http://schemas.microsoft.com/office/drawing/2014/main" id="{3B799E18-116A-454F-A5D2-BE0E9B5CDBAA}"/>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年晶赛科技营业收入大幅增长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17">
            <a:extLst>
              <a:ext uri="{FF2B5EF4-FFF2-40B4-BE49-F238E27FC236}">
                <a16:creationId xmlns:a16="http://schemas.microsoft.com/office/drawing/2014/main" id="{299594A4-5760-4F55-B872-B1E3D38B4B67}"/>
              </a:ext>
            </a:extLst>
          </p:cNvPr>
          <p:cNvSpPr/>
          <p:nvPr/>
        </p:nvSpPr>
        <p:spPr>
          <a:xfrm>
            <a:off x="4898699" y="2890814"/>
            <a:ext cx="697627" cy="246221"/>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亿</a:t>
            </a:r>
            <a:r>
              <a:rPr lang="zh-CN" altLang="zh-CN"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p:txBody>
      </p:sp>
      <p:graphicFrame>
        <p:nvGraphicFramePr>
          <p:cNvPr id="19" name="图表 18">
            <a:extLst>
              <a:ext uri="{FF2B5EF4-FFF2-40B4-BE49-F238E27FC236}">
                <a16:creationId xmlns:a16="http://schemas.microsoft.com/office/drawing/2014/main" id="{E3698152-BC6F-4E88-B698-ADAA8E6F5F26}"/>
              </a:ext>
            </a:extLst>
          </p:cNvPr>
          <p:cNvGraphicFramePr>
            <a:graphicFrameLocks/>
          </p:cNvGraphicFramePr>
          <p:nvPr>
            <p:extLst>
              <p:ext uri="{D42A27DB-BD31-4B8C-83A1-F6EECF244321}">
                <p14:modId xmlns:p14="http://schemas.microsoft.com/office/powerpoint/2010/main" val="1825252038"/>
              </p:ext>
            </p:extLst>
          </p:nvPr>
        </p:nvGraphicFramePr>
        <p:xfrm>
          <a:off x="4718402" y="2948170"/>
          <a:ext cx="3899680" cy="18294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图表 19">
            <a:extLst>
              <a:ext uri="{FF2B5EF4-FFF2-40B4-BE49-F238E27FC236}">
                <a16:creationId xmlns:a16="http://schemas.microsoft.com/office/drawing/2014/main" id="{637C7962-78AD-4342-B378-5C7CA67C180B}"/>
              </a:ext>
            </a:extLst>
          </p:cNvPr>
          <p:cNvGraphicFramePr>
            <a:graphicFrameLocks/>
          </p:cNvGraphicFramePr>
          <p:nvPr>
            <p:extLst>
              <p:ext uri="{D42A27DB-BD31-4B8C-83A1-F6EECF244321}">
                <p14:modId xmlns:p14="http://schemas.microsoft.com/office/powerpoint/2010/main" val="399709917"/>
              </p:ext>
            </p:extLst>
          </p:nvPr>
        </p:nvGraphicFramePr>
        <p:xfrm>
          <a:off x="684000" y="2890814"/>
          <a:ext cx="3331542" cy="1690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276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A388546-545B-7843-A133-F6546FEA0D22}"/>
              </a:ext>
            </a:extLst>
          </p:cNvPr>
          <p:cNvGrpSpPr/>
          <p:nvPr/>
        </p:nvGrpSpPr>
        <p:grpSpPr>
          <a:xfrm>
            <a:off x="779630" y="1222042"/>
            <a:ext cx="7992888" cy="2152585"/>
            <a:chOff x="1763688" y="1403470"/>
            <a:chExt cx="7992888" cy="2152585"/>
          </a:xfrm>
        </p:grpSpPr>
        <p:sp>
          <p:nvSpPr>
            <p:cNvPr id="4" name="文本框 1"/>
            <p:cNvSpPr txBox="1"/>
            <p:nvPr/>
          </p:nvSpPr>
          <p:spPr>
            <a:xfrm>
              <a:off x="1763688" y="1403470"/>
              <a:ext cx="1451038" cy="1323439"/>
            </a:xfrm>
            <a:prstGeom prst="rect">
              <a:avLst/>
            </a:prstGeom>
            <a:noFill/>
            <a:ln w="9525">
              <a:noFill/>
              <a:miter/>
            </a:ln>
          </p:spPr>
          <p:txBody>
            <a:bodyPr wrap="none" anchor="t">
              <a:spAutoFit/>
            </a:bodyPr>
            <a:lstStyle/>
            <a:p>
              <a:pPr lvl="0"/>
              <a:r>
                <a:rPr lang="en-US" altLang="zh-CN" sz="8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01</a:t>
              </a:r>
              <a:endParaRPr lang="en-US" altLang="zh-CN"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5" name="文本框 2"/>
            <p:cNvSpPr txBox="1"/>
            <p:nvPr/>
          </p:nvSpPr>
          <p:spPr>
            <a:xfrm>
              <a:off x="2987824" y="2355726"/>
              <a:ext cx="6768752" cy="1200329"/>
            </a:xfrm>
            <a:prstGeom prst="rect">
              <a:avLst/>
            </a:prstGeom>
            <a:noFill/>
            <a:ln w="9525">
              <a:noFill/>
              <a:miter/>
            </a:ln>
          </p:spPr>
          <p:txBody>
            <a:bodyPr wrap="square" anchor="t">
              <a:spAutoFit/>
            </a:bodyPr>
            <a:lstStyle/>
            <a:p>
              <a:pPr lvl="0"/>
              <a:r>
                <a:rPr lang="zh-CN" altLang="en-US" sz="3600" b="1" dirty="0">
                  <a:solidFill>
                    <a:schemeClr val="bg1"/>
                  </a:solidFill>
                  <a:latin typeface="Microsoft YaHei" panose="020B0503020204020204" pitchFamily="34" charset="-122"/>
                  <a:ea typeface="Microsoft YaHei" panose="020B0503020204020204" pitchFamily="34" charset="-122"/>
                </a:rPr>
                <a:t>石英晶振分为谐振器与振荡器，下游应用领域广泛</a:t>
              </a:r>
            </a:p>
          </p:txBody>
        </p:sp>
        <p:cxnSp>
          <p:nvCxnSpPr>
            <p:cNvPr id="7" name="直线连接符 3">
              <a:extLst>
                <a:ext uri="{FF2B5EF4-FFF2-40B4-BE49-F238E27FC236}">
                  <a16:creationId xmlns:a16="http://schemas.microsoft.com/office/drawing/2014/main" id="{943F1876-7458-A448-9316-B5AAADCEA1F2}"/>
                </a:ext>
              </a:extLst>
            </p:cNvPr>
            <p:cNvCxnSpPr>
              <a:cxnSpLocks/>
            </p:cNvCxnSpPr>
            <p:nvPr/>
          </p:nvCxnSpPr>
          <p:spPr>
            <a:xfrm flipV="1">
              <a:off x="2280539" y="1774653"/>
              <a:ext cx="1283349" cy="13902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749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68554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东晶电子：以传统普通晶振为主，产品向热敏及</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TCXO</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拓展</a:t>
            </a:r>
          </a:p>
        </p:txBody>
      </p:sp>
      <p:sp>
        <p:nvSpPr>
          <p:cNvPr id="43" name="矩形 42">
            <a:extLst>
              <a:ext uri="{FF2B5EF4-FFF2-40B4-BE49-F238E27FC236}">
                <a16:creationId xmlns:a16="http://schemas.microsoft.com/office/drawing/2014/main" id="{67D07B21-846A-4FC9-9697-3566B4F55E4A}"/>
              </a:ext>
            </a:extLst>
          </p:cNvPr>
          <p:cNvSpPr/>
          <p:nvPr/>
        </p:nvSpPr>
        <p:spPr>
          <a:xfrm>
            <a:off x="525917" y="997869"/>
            <a:ext cx="8092166" cy="1384995"/>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东晶电子于</a:t>
            </a:r>
            <a:r>
              <a:rPr lang="en-US" altLang="zh-CN" sz="1200" dirty="0">
                <a:latin typeface="微软雅黑" panose="020B0503020204020204" pitchFamily="34" charset="-122"/>
                <a:ea typeface="微软雅黑" panose="020B0503020204020204" pitchFamily="34" charset="-122"/>
              </a:rPr>
              <a:t>1999</a:t>
            </a:r>
            <a:r>
              <a:rPr lang="zh-CN" altLang="en-US" sz="1200" dirty="0">
                <a:latin typeface="微软雅黑" panose="020B0503020204020204" pitchFamily="34" charset="-122"/>
                <a:ea typeface="微软雅黑" panose="020B0503020204020204" pitchFamily="34" charset="-122"/>
              </a:rPr>
              <a:t>年成立，</a:t>
            </a:r>
            <a:r>
              <a:rPr lang="en-US" altLang="zh-CN" sz="1200" dirty="0">
                <a:latin typeface="微软雅黑" panose="020B0503020204020204" pitchFamily="34" charset="-122"/>
                <a:ea typeface="微软雅黑" panose="020B0503020204020204" pitchFamily="34" charset="-122"/>
              </a:rPr>
              <a:t>2007</a:t>
            </a:r>
            <a:r>
              <a:rPr lang="zh-CN" altLang="en-US" sz="1200" dirty="0">
                <a:latin typeface="微软雅黑" panose="020B0503020204020204" pitchFamily="34" charset="-122"/>
                <a:ea typeface="微软雅黑" panose="020B0503020204020204" pitchFamily="34" charset="-122"/>
              </a:rPr>
              <a:t>年在深交所上市，主要产品包括谐振器、振荡器等，其中以谐振器为主，</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年谐振器营收占比为</a:t>
            </a:r>
            <a:r>
              <a:rPr lang="en-US" altLang="zh-CN" sz="1200" dirty="0">
                <a:latin typeface="微软雅黑" panose="020B0503020204020204" pitchFamily="34" charset="-122"/>
                <a:ea typeface="微软雅黑" panose="020B0503020204020204" pitchFamily="34" charset="-122"/>
              </a:rPr>
              <a:t>98.60%</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东晶电子目前产品以传统普通晶振为主，</a:t>
            </a:r>
            <a:r>
              <a:rPr lang="en-US" altLang="zh-CN" sz="1200" dirty="0">
                <a:latin typeface="微软雅黑" panose="020B0503020204020204" pitchFamily="34" charset="-122"/>
                <a:ea typeface="微软雅黑" panose="020B0503020204020204" pitchFamily="34" charset="-122"/>
              </a:rPr>
              <a:t>2019</a:t>
            </a:r>
            <a:r>
              <a:rPr lang="zh-CN" altLang="en-US" sz="1200" dirty="0">
                <a:latin typeface="微软雅黑" panose="020B0503020204020204" pitchFamily="34" charset="-122"/>
                <a:ea typeface="微软雅黑" panose="020B0503020204020204" pitchFamily="34" charset="-122"/>
              </a:rPr>
              <a:t>年和</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年购置了大量小型化产品生产设备，目前已可以对</a:t>
            </a:r>
            <a:r>
              <a:rPr lang="en-US" altLang="zh-CN" sz="1200" dirty="0">
                <a:latin typeface="微软雅黑" panose="020B0503020204020204" pitchFamily="34" charset="-122"/>
                <a:ea typeface="微软雅黑" panose="020B0503020204020204" pitchFamily="34" charset="-122"/>
              </a:rPr>
              <a:t>2016/2520</a:t>
            </a:r>
            <a:r>
              <a:rPr lang="zh-CN" altLang="en-US" sz="1200" dirty="0">
                <a:latin typeface="微软雅黑" panose="020B0503020204020204" pitchFamily="34" charset="-122"/>
                <a:ea typeface="微软雅黑" panose="020B0503020204020204" pitchFamily="34" charset="-122"/>
              </a:rPr>
              <a:t>及</a:t>
            </a:r>
            <a:r>
              <a:rPr lang="en-US" altLang="zh-CN" sz="1200" dirty="0">
                <a:latin typeface="微软雅黑" panose="020B0503020204020204" pitchFamily="34" charset="-122"/>
                <a:ea typeface="微软雅黑" panose="020B0503020204020204" pitchFamily="34" charset="-122"/>
              </a:rPr>
              <a:t>3225</a:t>
            </a:r>
            <a:r>
              <a:rPr lang="zh-CN" altLang="en-US" sz="1200" dirty="0">
                <a:latin typeface="微软雅黑" panose="020B0503020204020204" pitchFamily="34" charset="-122"/>
                <a:ea typeface="微软雅黑" panose="020B0503020204020204" pitchFamily="34" charset="-122"/>
              </a:rPr>
              <a:t>系列谐振器等小规格型号进行规模化生产，同时计划开发热敏和</a:t>
            </a:r>
            <a:r>
              <a:rPr lang="en-US" altLang="zh-CN" sz="1200" dirty="0">
                <a:latin typeface="微软雅黑" panose="020B0503020204020204" pitchFamily="34" charset="-122"/>
                <a:ea typeface="微软雅黑" panose="020B0503020204020204" pitchFamily="34" charset="-122"/>
              </a:rPr>
              <a:t>TCXO</a:t>
            </a:r>
            <a:r>
              <a:rPr lang="zh-CN" altLang="en-US" sz="1200" dirty="0">
                <a:latin typeface="微软雅黑" panose="020B0503020204020204" pitchFamily="34" charset="-122"/>
                <a:ea typeface="微软雅黑" panose="020B0503020204020204" pitchFamily="34" charset="-122"/>
              </a:rPr>
              <a:t>系列产品。</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东晶电子</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年营业收入</a:t>
            </a:r>
            <a:r>
              <a:rPr lang="en-US" altLang="zh-CN" sz="1200" dirty="0">
                <a:latin typeface="微软雅黑" panose="020B0503020204020204" pitchFamily="34" charset="-122"/>
                <a:ea typeface="微软雅黑" panose="020B0503020204020204" pitchFamily="34" charset="-122"/>
              </a:rPr>
              <a:t>2.62</a:t>
            </a:r>
            <a:r>
              <a:rPr lang="zh-CN" altLang="en-US" sz="1200" dirty="0">
                <a:latin typeface="微软雅黑" panose="020B0503020204020204" pitchFamily="34" charset="-122"/>
                <a:ea typeface="微软雅黑" panose="020B0503020204020204" pitchFamily="34" charset="-122"/>
              </a:rPr>
              <a:t>亿元，归母净利润</a:t>
            </a:r>
            <a:r>
              <a:rPr lang="en-US" altLang="zh-CN" sz="1200" dirty="0">
                <a:latin typeface="微软雅黑" panose="020B0503020204020204" pitchFamily="34" charset="-122"/>
                <a:ea typeface="微软雅黑" panose="020B0503020204020204" pitchFamily="34" charset="-122"/>
              </a:rPr>
              <a:t>0.08</a:t>
            </a:r>
            <a:r>
              <a:rPr lang="zh-CN" altLang="en-US" sz="1200" dirty="0">
                <a:latin typeface="微软雅黑" panose="020B0503020204020204" pitchFamily="34" charset="-122"/>
                <a:ea typeface="微软雅黑" panose="020B0503020204020204" pitchFamily="34" charset="-122"/>
              </a:rPr>
              <a:t>亿元，在众多国内晶振厂商中位居前列。</a:t>
            </a:r>
            <a:endParaRPr lang="en-US" altLang="zh-CN" sz="1200" dirty="0">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3319573A-5400-4DF1-A5C8-A085EF75E2F2}"/>
              </a:ext>
            </a:extLst>
          </p:cNvPr>
          <p:cNvSpPr/>
          <p:nvPr/>
        </p:nvSpPr>
        <p:spPr>
          <a:xfrm>
            <a:off x="509507" y="918895"/>
            <a:ext cx="8108576" cy="160390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D3C14673-1B1E-4409-97E2-3AB5CEBFAAF1}"/>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数据来源：东晶科技招股书，</a:t>
            </a:r>
            <a:r>
              <a:rPr lang="en-US" altLang="zh-CN" sz="800" dirty="0">
                <a:latin typeface="微软雅黑" panose="020B0503020204020204" pitchFamily="34" charset="-122"/>
                <a:ea typeface="微软雅黑" panose="020B0503020204020204" pitchFamily="34" charset="-122"/>
              </a:rPr>
              <a:t>Wind</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8B5285EE-E907-47AB-A5E2-F51A630408FE}"/>
              </a:ext>
            </a:extLst>
          </p:cNvPr>
          <p:cNvSpPr/>
          <p:nvPr/>
        </p:nvSpPr>
        <p:spPr>
          <a:xfrm>
            <a:off x="4906826" y="2952062"/>
            <a:ext cx="697627" cy="246221"/>
          </a:xfrm>
          <a:prstGeom prst="rect">
            <a:avLst/>
          </a:prstGeom>
        </p:spPr>
        <p:txBody>
          <a:bodyPr wrap="none">
            <a:spAutoFit/>
          </a:bodyPr>
          <a:lstStyle/>
          <a:p>
            <a:pPr algn="ctr">
              <a:defRPr sz="1000" b="0" i="0" u="none" strike="noStrike" kern="1200" baseline="0">
                <a:solidFill>
                  <a:prstClr val="black">
                    <a:lumMod val="65000"/>
                    <a:lumOff val="35000"/>
                  </a:prstClr>
                </a:solidFill>
                <a:latin typeface="楷体_GB2312" panose="02010609030101010101" pitchFamily="49" charset="-122"/>
                <a:ea typeface="楷体_GB2312" panose="02010609030101010101" pitchFamily="49" charset="-122"/>
                <a:cs typeface="+mn-cs"/>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亿</a:t>
            </a:r>
            <a:r>
              <a:rPr lang="zh-CN" altLang="zh-CN"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560CCA53-4BA6-4C01-92A3-EDB1D5807798}"/>
              </a:ext>
            </a:extLst>
          </p:cNvPr>
          <p:cNvSpPr/>
          <p:nvPr/>
        </p:nvSpPr>
        <p:spPr>
          <a:xfrm>
            <a:off x="172737" y="2629710"/>
            <a:ext cx="3931211" cy="215444"/>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年东晶电子谐振器占比最大</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圆角 14">
            <a:extLst>
              <a:ext uri="{FF2B5EF4-FFF2-40B4-BE49-F238E27FC236}">
                <a16:creationId xmlns:a16="http://schemas.microsoft.com/office/drawing/2014/main" id="{D3CBB2F0-5899-4F78-8158-3FA878BDCFCB}"/>
              </a:ext>
            </a:extLst>
          </p:cNvPr>
          <p:cNvSpPr/>
          <p:nvPr/>
        </p:nvSpPr>
        <p:spPr>
          <a:xfrm>
            <a:off x="4826706" y="2625115"/>
            <a:ext cx="3899680" cy="224633"/>
          </a:xfrm>
          <a:prstGeom prst="roundRect">
            <a:avLst/>
          </a:prstGeom>
          <a:solidFill>
            <a:srgbClr val="0070C0"/>
          </a:solidFill>
          <a:ln w="25400" cap="flat" cmpd="sng" algn="ctr">
            <a:noFill/>
            <a:prstDash val="solid"/>
          </a:ln>
          <a:effectLst/>
        </p:spPr>
        <p:txBody>
          <a:bodyPr lIns="64598" tIns="0" rIns="64598" bIns="0" rtlCol="0" anchor="ctr">
            <a:noAutofit/>
          </a:bodyPr>
          <a:lstStyle/>
          <a:p>
            <a:pPr lvl="0" algn="ctr" defTabSz="914400">
              <a:defRPr/>
            </a:pPr>
            <a:r>
              <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2020</a:t>
            </a:r>
            <a:r>
              <a:rPr lang="zh-CN" altLang="en-US"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年东晶电子营业收入稳步增长</a:t>
            </a:r>
            <a:endParaRPr lang="en-US" altLang="zh-CN" sz="110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6" name="图表 15">
            <a:extLst>
              <a:ext uri="{FF2B5EF4-FFF2-40B4-BE49-F238E27FC236}">
                <a16:creationId xmlns:a16="http://schemas.microsoft.com/office/drawing/2014/main" id="{B19EA9DF-83FA-4AFD-B108-9C09EF59CC57}"/>
              </a:ext>
            </a:extLst>
          </p:cNvPr>
          <p:cNvGraphicFramePr>
            <a:graphicFrameLocks/>
          </p:cNvGraphicFramePr>
          <p:nvPr>
            <p:extLst>
              <p:ext uri="{D42A27DB-BD31-4B8C-83A1-F6EECF244321}">
                <p14:modId xmlns:p14="http://schemas.microsoft.com/office/powerpoint/2010/main" val="1987598310"/>
              </p:ext>
            </p:extLst>
          </p:nvPr>
        </p:nvGraphicFramePr>
        <p:xfrm>
          <a:off x="432466" y="2889156"/>
          <a:ext cx="3411752" cy="17604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a:extLst>
              <a:ext uri="{FF2B5EF4-FFF2-40B4-BE49-F238E27FC236}">
                <a16:creationId xmlns:a16="http://schemas.microsoft.com/office/drawing/2014/main" id="{1F1B1C5B-C3D7-442C-870D-431B1BAB18EF}"/>
              </a:ext>
            </a:extLst>
          </p:cNvPr>
          <p:cNvGraphicFramePr>
            <a:graphicFrameLocks/>
          </p:cNvGraphicFramePr>
          <p:nvPr>
            <p:extLst>
              <p:ext uri="{D42A27DB-BD31-4B8C-83A1-F6EECF244321}">
                <p14:modId xmlns:p14="http://schemas.microsoft.com/office/powerpoint/2010/main" val="1997003281"/>
              </p:ext>
            </p:extLst>
          </p:nvPr>
        </p:nvGraphicFramePr>
        <p:xfrm>
          <a:off x="4987636" y="2889156"/>
          <a:ext cx="3816054" cy="18238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8578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A388546-545B-7843-A133-F6546FEA0D22}"/>
              </a:ext>
            </a:extLst>
          </p:cNvPr>
          <p:cNvGrpSpPr/>
          <p:nvPr/>
        </p:nvGrpSpPr>
        <p:grpSpPr>
          <a:xfrm>
            <a:off x="779630" y="1222042"/>
            <a:ext cx="7992888" cy="1761478"/>
            <a:chOff x="1763688" y="1403470"/>
            <a:chExt cx="7992888" cy="1761478"/>
          </a:xfrm>
        </p:grpSpPr>
        <p:sp>
          <p:nvSpPr>
            <p:cNvPr id="4" name="文本框 1"/>
            <p:cNvSpPr txBox="1"/>
            <p:nvPr/>
          </p:nvSpPr>
          <p:spPr>
            <a:xfrm>
              <a:off x="1763688" y="1403470"/>
              <a:ext cx="1451038" cy="1323439"/>
            </a:xfrm>
            <a:prstGeom prst="rect">
              <a:avLst/>
            </a:prstGeom>
            <a:noFill/>
            <a:ln w="9525">
              <a:noFill/>
              <a:miter/>
            </a:ln>
          </p:spPr>
          <p:txBody>
            <a:bodyPr wrap="none" anchor="t">
              <a:spAutoFit/>
            </a:bodyPr>
            <a:lstStyle/>
            <a:p>
              <a:pPr lvl="0"/>
              <a:r>
                <a:rPr lang="en-US" altLang="zh-CN" sz="8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04</a:t>
              </a:r>
              <a:endParaRPr lang="en-US" altLang="zh-CN"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5" name="文本框 2"/>
            <p:cNvSpPr txBox="1"/>
            <p:nvPr/>
          </p:nvSpPr>
          <p:spPr>
            <a:xfrm>
              <a:off x="2987824" y="2355726"/>
              <a:ext cx="6768752" cy="646331"/>
            </a:xfrm>
            <a:prstGeom prst="rect">
              <a:avLst/>
            </a:prstGeom>
            <a:noFill/>
            <a:ln w="9525">
              <a:noFill/>
              <a:miter/>
            </a:ln>
          </p:spPr>
          <p:txBody>
            <a:bodyPr wrap="square" anchor="t">
              <a:spAutoFit/>
            </a:bodyPr>
            <a:lstStyle/>
            <a:p>
              <a:pPr lvl="0"/>
              <a:r>
                <a:rPr lang="zh-CN" altLang="en-US" sz="3600" b="1" dirty="0">
                  <a:solidFill>
                    <a:schemeClr val="bg1"/>
                  </a:solidFill>
                  <a:latin typeface="Microsoft YaHei" panose="020B0503020204020204" pitchFamily="34" charset="-122"/>
                  <a:ea typeface="Microsoft YaHei" panose="020B0503020204020204" pitchFamily="34" charset="-122"/>
                </a:rPr>
                <a:t>投资建议与风险提示</a:t>
              </a:r>
            </a:p>
          </p:txBody>
        </p:sp>
        <p:cxnSp>
          <p:nvCxnSpPr>
            <p:cNvPr id="7" name="直线连接符 3">
              <a:extLst>
                <a:ext uri="{FF2B5EF4-FFF2-40B4-BE49-F238E27FC236}">
                  <a16:creationId xmlns:a16="http://schemas.microsoft.com/office/drawing/2014/main" id="{943F1876-7458-A448-9316-B5AAADCEA1F2}"/>
                </a:ext>
              </a:extLst>
            </p:cNvPr>
            <p:cNvCxnSpPr>
              <a:cxnSpLocks/>
            </p:cNvCxnSpPr>
            <p:nvPr/>
          </p:nvCxnSpPr>
          <p:spPr>
            <a:xfrm flipV="1">
              <a:off x="2280539" y="1774653"/>
              <a:ext cx="1283349" cy="13902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611034" cy="584775"/>
            <a:chOff x="0" y="339502"/>
            <a:chExt cx="7611034" cy="584775"/>
          </a:xfrm>
        </p:grpSpPr>
        <p:sp>
          <p:nvSpPr>
            <p:cNvPr id="27" name="矩形 26"/>
            <p:cNvSpPr>
              <a:spLocks noChangeArrowheads="1"/>
            </p:cNvSpPr>
            <p:nvPr/>
          </p:nvSpPr>
          <p:spPr bwMode="auto">
            <a:xfrm>
              <a:off x="755575" y="427455"/>
              <a:ext cx="6855459" cy="400110"/>
            </a:xfrm>
            <a:prstGeom prst="rect">
              <a:avLst/>
            </a:prstGeom>
            <a:noFill/>
            <a:ln w="9525">
              <a:noFill/>
              <a:miter lim="800000"/>
            </a:ln>
          </p:spPr>
          <p:txBody>
            <a:bodyPr wrap="square">
              <a:spAutoFit/>
            </a:bodyPr>
            <a:lstStyle/>
            <a:p>
              <a:endPar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04</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1" name="矩形 40">
            <a:extLst>
              <a:ext uri="{FF2B5EF4-FFF2-40B4-BE49-F238E27FC236}">
                <a16:creationId xmlns:a16="http://schemas.microsoft.com/office/drawing/2014/main" id="{8F0C4E31-C090-416D-90B0-F7611B8D1508}"/>
              </a:ext>
            </a:extLst>
          </p:cNvPr>
          <p:cNvSpPr>
            <a:spLocks noChangeArrowheads="1"/>
          </p:cNvSpPr>
          <p:nvPr/>
        </p:nvSpPr>
        <p:spPr bwMode="auto">
          <a:xfrm>
            <a:off x="798775" y="427455"/>
            <a:ext cx="685545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投资建议与风险提示</a:t>
            </a:r>
          </a:p>
        </p:txBody>
      </p:sp>
      <p:sp>
        <p:nvSpPr>
          <p:cNvPr id="43" name="矩形 42">
            <a:extLst>
              <a:ext uri="{FF2B5EF4-FFF2-40B4-BE49-F238E27FC236}">
                <a16:creationId xmlns:a16="http://schemas.microsoft.com/office/drawing/2014/main" id="{67D07B21-846A-4FC9-9697-3566B4F55E4A}"/>
              </a:ext>
            </a:extLst>
          </p:cNvPr>
          <p:cNvSpPr/>
          <p:nvPr/>
        </p:nvSpPr>
        <p:spPr>
          <a:xfrm>
            <a:off x="556053" y="1132392"/>
            <a:ext cx="7934083" cy="923330"/>
          </a:xfrm>
          <a:prstGeom prst="rect">
            <a:avLst/>
          </a:prstGeom>
        </p:spPr>
        <p:txBody>
          <a:bodyPr wrap="square">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投资建议：</a:t>
            </a:r>
            <a:r>
              <a:rPr lang="zh-CN" altLang="en-US" sz="1200" dirty="0">
                <a:latin typeface="微软雅黑" panose="020B0503020204020204" pitchFamily="34" charset="-122"/>
                <a:ea typeface="微软雅黑" panose="020B0503020204020204" pitchFamily="34" charset="-122"/>
              </a:rPr>
              <a:t>我们认为在晶振行业国产替代需求全面爆发的大趋势下，叠加</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、新能源汽车等下游领域晶振需求旺盛，石英晶振行业迎来重大发展机遇。中国大陆晶振厂商中泰晶科技与惠伦晶体技术实力领先，高端晶振产品竞争力突出，扩产意愿积极，将充分受益。推荐：</a:t>
            </a:r>
            <a:r>
              <a:rPr lang="zh-CN" altLang="en-US" sz="1200" b="1" dirty="0">
                <a:latin typeface="微软雅黑" panose="020B0503020204020204" pitchFamily="34" charset="-122"/>
                <a:ea typeface="微软雅黑" panose="020B0503020204020204" pitchFamily="34" charset="-122"/>
              </a:rPr>
              <a:t>泰晶科技</a:t>
            </a:r>
            <a:r>
              <a:rPr lang="zh-CN" altLang="en-US"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惠伦晶体</a:t>
            </a:r>
            <a:r>
              <a:rPr lang="zh-CN" altLang="en-US" sz="1200" dirty="0">
                <a:latin typeface="微软雅黑" panose="020B0503020204020204" pitchFamily="34" charset="-122"/>
                <a:ea typeface="微软雅黑" panose="020B0503020204020204" pitchFamily="34" charset="-122"/>
              </a:rPr>
              <a:t>。</a:t>
            </a:r>
          </a:p>
        </p:txBody>
      </p:sp>
      <p:sp>
        <p:nvSpPr>
          <p:cNvPr id="12" name="文本框 11">
            <a:extLst>
              <a:ext uri="{FF2B5EF4-FFF2-40B4-BE49-F238E27FC236}">
                <a16:creationId xmlns:a16="http://schemas.microsoft.com/office/drawing/2014/main" id="{8F026C89-4C14-4D4E-A58F-1FD6A0C023D9}"/>
              </a:ext>
            </a:extLst>
          </p:cNvPr>
          <p:cNvSpPr txBox="1"/>
          <p:nvPr/>
        </p:nvSpPr>
        <p:spPr>
          <a:xfrm>
            <a:off x="3925028" y="4713053"/>
            <a:ext cx="2951629" cy="215444"/>
          </a:xfrm>
          <a:prstGeom prst="rect">
            <a:avLst/>
          </a:prstGeom>
          <a:noFill/>
        </p:spPr>
        <p:txBody>
          <a:bodyPr wrap="square" rtlCol="0">
            <a:spAutoFit/>
          </a:bodyPr>
          <a:lstStyle/>
          <a:p>
            <a:r>
              <a:rPr lang="zh-CN" altLang="en-US" sz="800" b="1" dirty="0">
                <a:latin typeface="微软雅黑" panose="020B0503020204020204" pitchFamily="34" charset="-122"/>
                <a:ea typeface="微软雅黑" panose="020B0503020204020204" pitchFamily="34" charset="-122"/>
              </a:rPr>
              <a:t>数据来源：晶赛科技招股书，</a:t>
            </a:r>
            <a:r>
              <a:rPr lang="en-US" altLang="zh-CN" sz="800" b="1" dirty="0">
                <a:latin typeface="微软雅黑" panose="020B0503020204020204" pitchFamily="34" charset="-122"/>
                <a:ea typeface="微软雅黑" panose="020B0503020204020204" pitchFamily="34" charset="-122"/>
              </a:rPr>
              <a:t>Wind</a:t>
            </a:r>
            <a:r>
              <a:rPr lang="zh-CN" altLang="en-US" sz="800" b="1" dirty="0">
                <a:latin typeface="微软雅黑" panose="020B0503020204020204" pitchFamily="34" charset="-122"/>
                <a:ea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rPr>
              <a:t>国泰君安证券研究</a:t>
            </a:r>
            <a:endParaRPr lang="en-US" altLang="zh-CN" sz="800"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21FFC6C4-D52C-428A-98BB-7F9386A98B65}"/>
              </a:ext>
            </a:extLst>
          </p:cNvPr>
          <p:cNvSpPr/>
          <p:nvPr/>
        </p:nvSpPr>
        <p:spPr>
          <a:xfrm>
            <a:off x="556053" y="2708587"/>
            <a:ext cx="7934083" cy="1477328"/>
          </a:xfrm>
          <a:prstGeom prst="rect">
            <a:avLst/>
          </a:prstGeom>
        </p:spPr>
        <p:txBody>
          <a:bodyPr wrap="square">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风险提示</a:t>
            </a:r>
            <a:r>
              <a:rPr lang="zh-CN" altLang="en-US" sz="12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a:latin typeface="微软雅黑" panose="020B0503020204020204" pitchFamily="34" charset="-122"/>
                <a:ea typeface="微软雅黑" panose="020B0503020204020204" pitchFamily="34" charset="-122"/>
              </a:rPr>
              <a:t>石英晶振下游市场需求不及预期：</a:t>
            </a:r>
            <a:r>
              <a:rPr lang="zh-CN" altLang="en-US" sz="1200" dirty="0">
                <a:latin typeface="微软雅黑" panose="020B0503020204020204" pitchFamily="34" charset="-122"/>
                <a:ea typeface="微软雅黑" panose="020B0503020204020204" pitchFamily="34" charset="-122"/>
              </a:rPr>
              <a:t>晶振行业下游主要为</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、新能源汽车等领域，虽然</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、新能源汽车是未来的时代趋势，但仍可能受到贸易摩擦、产业政策、宏观经济等多种因素影响，若</a:t>
            </a:r>
            <a:r>
              <a:rPr lang="en-US" altLang="zh-CN" sz="1200" dirty="0">
                <a:latin typeface="微软雅黑" panose="020B0503020204020204" pitchFamily="34" charset="-122"/>
                <a:ea typeface="微软雅黑" panose="020B0503020204020204" pitchFamily="34" charset="-122"/>
              </a:rPr>
              <a:t>5G</a:t>
            </a:r>
            <a:r>
              <a:rPr lang="zh-CN" altLang="en-US" sz="1200" dirty="0">
                <a:latin typeface="微软雅黑" panose="020B0503020204020204" pitchFamily="34" charset="-122"/>
                <a:ea typeface="微软雅黑" panose="020B0503020204020204" pitchFamily="34" charset="-122"/>
              </a:rPr>
              <a:t>建设、新能源产业发展较为缓慢，可能导致晶振出货量不及预期。</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）国产替代进程不及预期：</a:t>
            </a:r>
            <a:r>
              <a:rPr lang="zh-CN" altLang="en-US" sz="1200" dirty="0">
                <a:latin typeface="微软雅黑" panose="020B0503020204020204" pitchFamily="34" charset="-122"/>
                <a:ea typeface="微软雅黑" panose="020B0503020204020204" pitchFamily="34" charset="-122"/>
              </a:rPr>
              <a:t>若占据主导地位的日本晶振厂商放缓产业转移，或将产业转移至东南亚等地区，将与国内晶振厂商形成激烈的竞争关系，国产晶振厂商市场份额增长可能不及预期。</a:t>
            </a:r>
          </a:p>
        </p:txBody>
      </p:sp>
    </p:spTree>
    <p:extLst>
      <p:ext uri="{BB962C8B-B14F-4D97-AF65-F5344CB8AC3E}">
        <p14:creationId xmlns:p14="http://schemas.microsoft.com/office/powerpoint/2010/main" val="2036153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707886"/>
            <a:chOff x="0" y="339502"/>
            <a:chExt cx="7452320" cy="707886"/>
          </a:xfrm>
        </p:grpSpPr>
        <p:sp>
          <p:nvSpPr>
            <p:cNvPr id="27" name="矩形 26"/>
            <p:cNvSpPr>
              <a:spLocks noChangeArrowheads="1"/>
            </p:cNvSpPr>
            <p:nvPr/>
          </p:nvSpPr>
          <p:spPr bwMode="auto">
            <a:xfrm>
              <a:off x="755575" y="443400"/>
              <a:ext cx="6579795" cy="400110"/>
            </a:xfrm>
            <a:prstGeom prst="rect">
              <a:avLst/>
            </a:prstGeom>
            <a:noFill/>
            <a:ln w="9525">
              <a:noFill/>
              <a:miter lim="800000"/>
            </a:ln>
          </p:spPr>
          <p:txBody>
            <a:bodyPr wrap="square">
              <a:spAutoFit/>
            </a:bodyPr>
            <a:lstStyle/>
            <a:p>
              <a:pPr lvl="0" defTabSz="914400">
                <a:defRPr/>
              </a:pPr>
              <a:r>
                <a:rPr lang="zh-CN" altLang="en-US" sz="2000" b="1" dirty="0">
                  <a:solidFill>
                    <a:srgbClr val="0677D5"/>
                  </a:solidFill>
                  <a:ea typeface="微软雅黑" panose="020B0503020204020204" pitchFamily="34" charset="-122"/>
                  <a:cs typeface="Arial" panose="020B0604020202020204" pitchFamily="34" charset="0"/>
                </a:rPr>
                <a:t>免责声明</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707886"/>
              <a:chOff x="0" y="339502"/>
              <a:chExt cx="755576" cy="707886"/>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707886"/>
              </a:xfrm>
              <a:prstGeom prst="rect">
                <a:avLst/>
              </a:prstGeom>
              <a:noFill/>
              <a:ln w="9525">
                <a:noFill/>
                <a:miter/>
              </a:ln>
            </p:spPr>
            <p:txBody>
              <a:bodyPr wrap="square"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9" name="Rectangle 1">
            <a:extLst>
              <a:ext uri="{FF2B5EF4-FFF2-40B4-BE49-F238E27FC236}">
                <a16:creationId xmlns:a16="http://schemas.microsoft.com/office/drawing/2014/main" id="{6375E52A-80FC-445F-82CA-2E791402EA88}"/>
              </a:ext>
            </a:extLst>
          </p:cNvPr>
          <p:cNvSpPr>
            <a:spLocks noChangeArrowheads="1"/>
          </p:cNvSpPr>
          <p:nvPr/>
        </p:nvSpPr>
        <p:spPr bwMode="auto">
          <a:xfrm>
            <a:off x="315948" y="843510"/>
            <a:ext cx="8352928" cy="2523768"/>
          </a:xfrm>
          <a:prstGeom prst="rect">
            <a:avLst/>
          </a:prstGeom>
          <a:noFill/>
          <a:ln w="9525">
            <a:noFill/>
            <a:miter lim="800000"/>
            <a:headEnd/>
            <a:tailEnd/>
          </a:ln>
          <a:effectLst/>
        </p:spPr>
        <p:txBody>
          <a:bodyPr wrap="square" anchor="ctr">
            <a:spAutoFit/>
          </a:bodyPr>
          <a:lstStyle/>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1"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本公司具有中国证监会核准的证券投资咨询业务资格</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1"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分析师声明</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作者具有中国证券业协会授予的证券投资咨询执业资格或相当的专业胜任能力，保证报告所采用的数据均来自合规渠道，分析逻辑基于作者的职业理解，本报告清晰准确地反映了作者的研究观点，力求独立、客观和公正，结论不受任何第三方的授意或影响，特此声明。</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1"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免责声明</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本报告仅供国泰君安证券股份有限公司（以下简称“本公司”）的客户使用。本公司不会因接收人收到本报告而视其为本公司的当然客户。本报告仅在相关法律许可的情况下发放，并仅为提供信息而发放，概不构成任何广告。</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本报告的信息来源于已公开的资料，本公司对该等信息的准确性、完整性或可靠性不作任何保证。本报告所载的资料、意见及推测仅反映本公司于发布本报告当日的判断，本报告所指的证券或投资标的的价格、价值及投资收入可升可跌。过往表现不应作为日后的表现依据。在不同时期，本公司可发出与本报告所载资料、意见及推测不一致的报告。本公司不保证本报告所含信息保持在最新状态。同时，本公司对本报告所含信息可在不发出通知的情形下做出修改，投资者应当自行关注相应的更新或修改。</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本报告中所指的投资及服务可能不适合个别客户，不构成客户私人咨询建议。在任何情况下，本报告中的信息或所表述的意见均不构成对任何人的投资建议。在任何情况下，本公司、本公司员工或者关联机构不承诺投资者一定获利，不与投资者分享投资收益，也不对任何人因使用本报告中的任何内容所引致的任何损失负任何责任。投资者务必注意，其据此做出的任何投资决策与本公司、本公司员工或者关联机构无关。</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本公司利用信息隔离墙控制内部一个或多个领域、部门或关联机构之间的信息流动。因此，投资者应注意，在法律许可的情况下，本公司及其所属关联机构可能会持有报告中提到的公司所发行的证券或期权并进行证券或期权交易，也可能为这些公司提供或者争取提供投资银行、财务顾问或者金融产品等相关服务。在法律许可的情况下，本公司的员工可能担任本报告所提到的公司的董事。</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市场有风险，投资需谨慎。投资者不应将本报告作为作出投资决策的唯一参考因素，亦不应认为本报告可以取代自己的判断。在决定投资前，如有需要，投资者务必向专业人士咨询并谨慎决策。</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本报告版权仅为本公司所有，未经书面许可，任何机构和个人不得以任何形式翻版、复制、发表或引用。如征得本公司同意进行引用、刊发的，需在允许的范围内使用，并注明出处为“国泰君安证券研究”，且不得对本报告进行任何有悖原意的引用、删节和修改。</a:t>
            </a:r>
          </a:p>
          <a:p>
            <a:pPr marL="0" marR="0" lvl="0" indent="0" algn="l" defTabSz="914400" rtl="0" eaLnBrk="1" fontAlgn="auto" latinLnBrk="0" hangingPunct="1">
              <a:lnSpc>
                <a:spcPct val="100000"/>
              </a:lnSpc>
              <a:spcBef>
                <a:spcPts val="0"/>
              </a:spcBef>
              <a:spcAft>
                <a:spcPts val="600"/>
              </a:spcAft>
              <a:buClrTx/>
              <a:buSzTx/>
              <a:buFontTx/>
              <a:buNone/>
              <a:tabLst>
                <a:tab pos="6264275" algn="l"/>
              </a:tabLst>
              <a:defRPr/>
            </a:pPr>
            <a:r>
              <a:rPr kumimoji="0" lang="zh-CN" altLang="en-US" sz="600" b="0" i="0" u="none" strike="noStrike" kern="1200" cap="none" spc="0" normalizeH="0" baseline="0" noProof="0" dirty="0">
                <a:ln>
                  <a:noFill/>
                </a:ln>
                <a:solidFill>
                  <a:srgbClr val="1B2637"/>
                </a:solidFill>
                <a:effectLst/>
                <a:uLnTx/>
                <a:uFillTx/>
                <a:latin typeface="微软雅黑" panose="020B0503020204020204" pitchFamily="34" charset="-122"/>
                <a:ea typeface="微软雅黑" panose="020B0503020204020204" pitchFamily="34" charset="-122"/>
                <a:cs typeface="Times New Roman" pitchFamily="18" charset="0"/>
              </a:rPr>
              <a:t>若本公司以外的其他机构（以下简称“该机构”）发送本报告，则由该机构独自为此发送行为负责。通过此途径获得本报告的投资者应自行联系该机构以要求获悉更详细信息或进而交易本报告中提及的证券。本报告不构成本公司向该机构之客户提供的投资建议，本公司、本公司员工或者关联机构亦不为该机构之客户因使用本报告或报告所载内容引起的任何损失承担任何责任。</a:t>
            </a:r>
          </a:p>
        </p:txBody>
      </p:sp>
      <p:pic>
        <p:nvPicPr>
          <p:cNvPr id="20" name="图片 19">
            <a:extLst>
              <a:ext uri="{FF2B5EF4-FFF2-40B4-BE49-F238E27FC236}">
                <a16:creationId xmlns:a16="http://schemas.microsoft.com/office/drawing/2014/main" id="{1378CE65-5CB7-4DCE-9728-470A42AA8257}"/>
              </a:ext>
            </a:extLst>
          </p:cNvPr>
          <p:cNvPicPr>
            <a:picLocks noChangeAspect="1"/>
          </p:cNvPicPr>
          <p:nvPr/>
        </p:nvPicPr>
        <p:blipFill rotWithShape="1">
          <a:blip r:embed="rId2"/>
          <a:srcRect r="14172"/>
          <a:stretch/>
        </p:blipFill>
        <p:spPr>
          <a:xfrm>
            <a:off x="475124" y="3355802"/>
            <a:ext cx="5976664" cy="1353485"/>
          </a:xfrm>
          <a:prstGeom prst="rect">
            <a:avLst/>
          </a:prstGeom>
        </p:spPr>
      </p:pic>
      <p:pic>
        <p:nvPicPr>
          <p:cNvPr id="21" name="图片 20">
            <a:extLst>
              <a:ext uri="{FF2B5EF4-FFF2-40B4-BE49-F238E27FC236}">
                <a16:creationId xmlns:a16="http://schemas.microsoft.com/office/drawing/2014/main" id="{26B507A5-3179-4F0E-A06C-891F9C1C8AAB}"/>
              </a:ext>
            </a:extLst>
          </p:cNvPr>
          <p:cNvPicPr>
            <a:picLocks noChangeAspect="1"/>
          </p:cNvPicPr>
          <p:nvPr/>
        </p:nvPicPr>
        <p:blipFill rotWithShape="1">
          <a:blip r:embed="rId3"/>
          <a:srcRect l="2941"/>
          <a:stretch/>
        </p:blipFill>
        <p:spPr>
          <a:xfrm>
            <a:off x="6610964" y="3345130"/>
            <a:ext cx="1872208" cy="1386306"/>
          </a:xfrm>
          <a:prstGeom prst="rect">
            <a:avLst/>
          </a:prstGeom>
        </p:spPr>
      </p:pic>
    </p:spTree>
    <p:extLst>
      <p:ext uri="{BB962C8B-B14F-4D97-AF65-F5344CB8AC3E}">
        <p14:creationId xmlns:p14="http://schemas.microsoft.com/office/powerpoint/2010/main" val="714441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19C2D5A1-80E7-864A-98EE-210D0D100FC4}"/>
              </a:ext>
            </a:extLst>
          </p:cNvPr>
          <p:cNvSpPr txBox="1"/>
          <p:nvPr/>
        </p:nvSpPr>
        <p:spPr>
          <a:xfrm>
            <a:off x="1979000" y="2880687"/>
            <a:ext cx="3021981" cy="369332"/>
          </a:xfrm>
          <a:prstGeom prst="rect">
            <a:avLst/>
          </a:prstGeom>
          <a:noFill/>
        </p:spPr>
        <p:txBody>
          <a:bodyPr wrap="none">
            <a:spAutoFit/>
          </a:bodyPr>
          <a:lstStyle/>
          <a:p>
            <a:pPr algn="r" fontAlgn="auto">
              <a:spcBef>
                <a:spcPts val="0"/>
              </a:spcBef>
              <a:spcAft>
                <a:spcPts val="0"/>
              </a:spcAft>
              <a:defRPr/>
            </a:pPr>
            <a:r>
              <a:rPr lang="zh-CN" altLang="en-US" dirty="0">
                <a:solidFill>
                  <a:schemeClr val="bg1"/>
                </a:solidFill>
                <a:latin typeface="Microsoft YaHei" panose="020B0503020204020204" pitchFamily="34" charset="-122"/>
                <a:ea typeface="Microsoft YaHei" panose="020B0503020204020204" pitchFamily="34" charset="-122"/>
              </a:rPr>
              <a:t>国泰君安证券研究所</a:t>
            </a:r>
            <a:r>
              <a:rPr lang="en-US" altLang="zh-CN" dirty="0">
                <a:solidFill>
                  <a:schemeClr val="bg1"/>
                </a:solidFill>
                <a:latin typeface="Microsoft YaHei" panose="020B0503020204020204" pitchFamily="34" charset="-122"/>
                <a:ea typeface="Microsoft YaHei" panose="020B0503020204020204" pitchFamily="34" charset="-122"/>
              </a:rPr>
              <a:t>XX</a:t>
            </a:r>
            <a:r>
              <a:rPr lang="zh-CN" altLang="en-US" dirty="0">
                <a:solidFill>
                  <a:schemeClr val="bg1"/>
                </a:solidFill>
                <a:latin typeface="Microsoft YaHei" panose="020B0503020204020204" pitchFamily="34" charset="-122"/>
                <a:ea typeface="Microsoft YaHei" panose="020B0503020204020204" pitchFamily="34" charset="-122"/>
              </a:rPr>
              <a:t>团队</a:t>
            </a:r>
          </a:p>
        </p:txBody>
      </p:sp>
      <p:sp>
        <p:nvSpPr>
          <p:cNvPr id="3" name="矩形 8">
            <a:extLst>
              <a:ext uri="{FF2B5EF4-FFF2-40B4-BE49-F238E27FC236}">
                <a16:creationId xmlns:a16="http://schemas.microsoft.com/office/drawing/2014/main" id="{347C7D3C-E4AE-B747-9249-08807D0CDD6A}"/>
              </a:ext>
            </a:extLst>
          </p:cNvPr>
          <p:cNvSpPr>
            <a:spLocks noChangeArrowheads="1"/>
          </p:cNvSpPr>
          <p:nvPr/>
        </p:nvSpPr>
        <p:spPr bwMode="auto">
          <a:xfrm>
            <a:off x="1115616" y="1635646"/>
            <a:ext cx="3876897" cy="1323439"/>
          </a:xfrm>
          <a:prstGeom prst="rect">
            <a:avLst/>
          </a:prstGeom>
          <a:noFill/>
          <a:ln w="9525">
            <a:noFill/>
            <a:miter lim="800000"/>
          </a:ln>
        </p:spPr>
        <p:txBody>
          <a:bodyPr wrap="square" anchor="b">
            <a:spAutoFit/>
          </a:bodyPr>
          <a:lstStyle/>
          <a:p>
            <a:pPr algn="r"/>
            <a:r>
              <a:rPr lang="en-US" altLang="zh-CN" sz="4000" b="1" dirty="0">
                <a:solidFill>
                  <a:schemeClr val="bg1"/>
                </a:solidFill>
                <a:latin typeface="Arial" panose="020B0604020202020204" pitchFamily="34" charset="0"/>
                <a:ea typeface="微软雅黑" panose="020B0503020204020204" pitchFamily="34" charset="-122"/>
                <a:cs typeface="Arial" panose="020B0604020202020204" pitchFamily="34" charset="0"/>
              </a:rPr>
              <a:t>THANKS FOR</a:t>
            </a:r>
          </a:p>
          <a:p>
            <a:pPr algn="r"/>
            <a:r>
              <a:rPr lang="en-US" altLang="zh-CN" sz="4000" b="1" dirty="0">
                <a:solidFill>
                  <a:schemeClr val="bg1"/>
                </a:solidFill>
                <a:latin typeface="Arial" panose="020B0604020202020204" pitchFamily="34" charset="0"/>
                <a:ea typeface="微软雅黑" panose="020B0503020204020204" pitchFamily="34" charset="-122"/>
                <a:cs typeface="Arial" panose="020B0604020202020204" pitchFamily="34" charset="0"/>
              </a:rPr>
              <a:t>LISTENING</a:t>
            </a:r>
            <a:endParaRPr lang="zh-CN" altLang="en-US" sz="4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0387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5" y="443400"/>
              <a:ext cx="6579795"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石英晶振是利用水晶（</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SiO</a:t>
              </a:r>
              <a:r>
                <a:rPr lang="en-US" altLang="zh-CN" sz="14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）的压电效应制成的频率元件</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pic>
        <p:nvPicPr>
          <p:cNvPr id="36" name="图片 35">
            <a:extLst>
              <a:ext uri="{FF2B5EF4-FFF2-40B4-BE49-F238E27FC236}">
                <a16:creationId xmlns:a16="http://schemas.microsoft.com/office/drawing/2014/main" id="{BC3FD69B-81C1-41D0-BC27-6CCD6833B544}"/>
              </a:ext>
            </a:extLst>
          </p:cNvPr>
          <p:cNvPicPr>
            <a:picLocks noChangeAspect="1"/>
          </p:cNvPicPr>
          <p:nvPr/>
        </p:nvPicPr>
        <p:blipFill>
          <a:blip r:embed="rId2"/>
          <a:stretch>
            <a:fillRect/>
          </a:stretch>
        </p:blipFill>
        <p:spPr>
          <a:xfrm>
            <a:off x="1035671" y="2874247"/>
            <a:ext cx="2177808" cy="1569711"/>
          </a:xfrm>
          <a:prstGeom prst="rect">
            <a:avLst/>
          </a:prstGeom>
          <a:ln>
            <a:noFill/>
          </a:ln>
          <a:effectLst/>
        </p:spPr>
      </p:pic>
      <p:pic>
        <p:nvPicPr>
          <p:cNvPr id="38" name="图片 37">
            <a:extLst>
              <a:ext uri="{FF2B5EF4-FFF2-40B4-BE49-F238E27FC236}">
                <a16:creationId xmlns:a16="http://schemas.microsoft.com/office/drawing/2014/main" id="{9D905BDC-FF8B-46B0-872D-EA3EAAC04E7D}"/>
              </a:ext>
            </a:extLst>
          </p:cNvPr>
          <p:cNvPicPr/>
          <p:nvPr/>
        </p:nvPicPr>
        <p:blipFill>
          <a:blip r:embed="rId3"/>
          <a:stretch>
            <a:fillRect/>
          </a:stretch>
        </p:blipFill>
        <p:spPr>
          <a:xfrm>
            <a:off x="5340040" y="2732584"/>
            <a:ext cx="2847619" cy="1853036"/>
          </a:xfrm>
          <a:prstGeom prst="rect">
            <a:avLst/>
          </a:prstGeom>
          <a:ln>
            <a:noFill/>
          </a:ln>
          <a:effectLst/>
        </p:spPr>
      </p:pic>
      <p:sp>
        <p:nvSpPr>
          <p:cNvPr id="13" name="矩形 12">
            <a:extLst>
              <a:ext uri="{FF2B5EF4-FFF2-40B4-BE49-F238E27FC236}">
                <a16:creationId xmlns:a16="http://schemas.microsoft.com/office/drawing/2014/main" id="{8C7E1955-CB73-4E29-990B-90C6597803AE}"/>
              </a:ext>
            </a:extLst>
          </p:cNvPr>
          <p:cNvSpPr/>
          <p:nvPr/>
        </p:nvSpPr>
        <p:spPr>
          <a:xfrm>
            <a:off x="517712" y="996285"/>
            <a:ext cx="8108576" cy="1370397"/>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A0AF1D3-97CC-4FBE-8C9B-B987477787D1}"/>
              </a:ext>
            </a:extLst>
          </p:cNvPr>
          <p:cNvSpPr/>
          <p:nvPr/>
        </p:nvSpPr>
        <p:spPr>
          <a:xfrm>
            <a:off x="517712" y="1002241"/>
            <a:ext cx="8108576" cy="1384995"/>
          </a:xfrm>
          <a:prstGeom prst="rect">
            <a:avLst/>
          </a:prstGeom>
        </p:spPr>
        <p:txBody>
          <a:bodyPr wrap="square">
            <a:spAutoFit/>
          </a:bodyPr>
          <a:lstStyle/>
          <a:p>
            <a:pPr marL="171450" indent="-171450">
              <a:buFont typeface="Wingdings" panose="05000000000000000000" pitchFamily="2" charset="2"/>
              <a:buChar char="l"/>
            </a:pPr>
            <a:r>
              <a:rPr lang="zh-CN" altLang="en-US" sz="1050" dirty="0">
                <a:latin typeface="微软雅黑" panose="020B0503020204020204" pitchFamily="34" charset="-122"/>
                <a:ea typeface="微软雅黑" panose="020B0503020204020204" pitchFamily="34" charset="-122"/>
              </a:rPr>
              <a:t>石英晶振是利用石英晶体（</a:t>
            </a:r>
            <a:r>
              <a:rPr lang="en-US" altLang="zh-CN" sz="1050" dirty="0" err="1">
                <a:latin typeface="微软雅黑" panose="020B0503020204020204" pitchFamily="34" charset="-122"/>
                <a:ea typeface="微软雅黑" panose="020B0503020204020204" pitchFamily="34" charset="-122"/>
              </a:rPr>
              <a:t>SiO</a:t>
            </a:r>
            <a:r>
              <a:rPr lang="en-US" altLang="zh-CN" sz="1050" dirty="0">
                <a:latin typeface="微软雅黑" panose="020B0503020204020204" pitchFamily="34" charset="-122"/>
                <a:ea typeface="微软雅黑" panose="020B0503020204020204" pitchFamily="34" charset="-122"/>
              </a:rPr>
              <a:t>₂</a:t>
            </a:r>
            <a:r>
              <a:rPr lang="zh-CN" altLang="en-US" sz="1050" dirty="0">
                <a:latin typeface="微软雅黑" panose="020B0503020204020204" pitchFamily="34" charset="-122"/>
                <a:ea typeface="微软雅黑" panose="020B0503020204020204" pitchFamily="34" charset="-122"/>
              </a:rPr>
              <a:t>）的压电效应制成的频率控制元器件，可以产生稳定的脉冲，为微芯片提供基准频率信号，是电路中必不可少的电子元器件。</a:t>
            </a:r>
            <a:endParaRPr lang="en-US" altLang="zh-CN" sz="105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05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050" dirty="0">
                <a:latin typeface="微软雅黑" panose="020B0503020204020204" pitchFamily="34" charset="-122"/>
                <a:ea typeface="微软雅黑" panose="020B0503020204020204" pitchFamily="34" charset="-122"/>
              </a:rPr>
              <a:t>当石英晶体受到应力作用时，会出现正压电效应，当受到电场作用时，产生逆压电效应。基于上述特性，当石英晶体置于交变电场中，其体积会发生周期性的压缩或拉伸，形成机械振动，从而产生特定的频率信号。</a:t>
            </a:r>
            <a:endParaRPr lang="en-US" altLang="zh-CN" sz="105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endParaRPr lang="en-US" altLang="zh-CN" sz="105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050" dirty="0">
                <a:latin typeface="微软雅黑" panose="020B0503020204020204" pitchFamily="34" charset="-122"/>
                <a:ea typeface="微软雅黑" panose="020B0503020204020204" pitchFamily="34" charset="-122"/>
              </a:rPr>
              <a:t>压电石英晶体元器件由于品质因数较高，而且受温度影响所造成的频率偏移较小，相对其他振荡元器件更加准确和稳定，被广泛的运用于各类频率控制、频率稳定、频率选择和计时系统中</a:t>
            </a:r>
            <a:endParaRPr lang="en-US" altLang="zh-CN" sz="105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18AB8A6-13EF-4BEB-A3CC-A2A083575317}"/>
              </a:ext>
            </a:extLst>
          </p:cNvPr>
          <p:cNvSpPr txBox="1"/>
          <p:nvPr/>
        </p:nvSpPr>
        <p:spPr>
          <a:xfrm>
            <a:off x="3925028" y="4713053"/>
            <a:ext cx="3069330"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数据来源：晶赛科技、泰晶科技招股说明书，国泰君安证券研究</a:t>
            </a:r>
          </a:p>
        </p:txBody>
      </p:sp>
      <p:sp>
        <p:nvSpPr>
          <p:cNvPr id="17" name="矩形: 圆角 16">
            <a:extLst>
              <a:ext uri="{FF2B5EF4-FFF2-40B4-BE49-F238E27FC236}">
                <a16:creationId xmlns:a16="http://schemas.microsoft.com/office/drawing/2014/main" id="{D9DB5C8E-5E56-40F5-801E-C671CF170D37}"/>
              </a:ext>
            </a:extLst>
          </p:cNvPr>
          <p:cNvSpPr/>
          <p:nvPr/>
        </p:nvSpPr>
        <p:spPr>
          <a:xfrm>
            <a:off x="1067360" y="2500541"/>
            <a:ext cx="2146119" cy="215444"/>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水晶（</a:t>
            </a:r>
            <a:r>
              <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SiO2</a:t>
            </a: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）示意图</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圆角 17">
            <a:extLst>
              <a:ext uri="{FF2B5EF4-FFF2-40B4-BE49-F238E27FC236}">
                <a16:creationId xmlns:a16="http://schemas.microsoft.com/office/drawing/2014/main" id="{F181A9DE-C668-4594-8C5B-CABDB722ECD8}"/>
              </a:ext>
            </a:extLst>
          </p:cNvPr>
          <p:cNvSpPr/>
          <p:nvPr/>
        </p:nvSpPr>
        <p:spPr>
          <a:xfrm>
            <a:off x="5674946" y="2493076"/>
            <a:ext cx="2177809" cy="215444"/>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压电效应示意图</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9234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7455"/>
              <a:ext cx="6310168"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晶振可按照封装方式、是否有源、频率高低进行分类</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graphicFrame>
        <p:nvGraphicFramePr>
          <p:cNvPr id="6" name="表格 5">
            <a:extLst>
              <a:ext uri="{FF2B5EF4-FFF2-40B4-BE49-F238E27FC236}">
                <a16:creationId xmlns:a16="http://schemas.microsoft.com/office/drawing/2014/main" id="{1A49B527-CB6E-474C-94DF-2788125A2955}"/>
              </a:ext>
            </a:extLst>
          </p:cNvPr>
          <p:cNvGraphicFramePr>
            <a:graphicFrameLocks noGrp="1"/>
          </p:cNvGraphicFramePr>
          <p:nvPr>
            <p:extLst>
              <p:ext uri="{D42A27DB-BD31-4B8C-83A1-F6EECF244321}">
                <p14:modId xmlns:p14="http://schemas.microsoft.com/office/powerpoint/2010/main" val="2768801875"/>
              </p:ext>
            </p:extLst>
          </p:nvPr>
        </p:nvGraphicFramePr>
        <p:xfrm>
          <a:off x="571893" y="972306"/>
          <a:ext cx="8000214" cy="3588434"/>
        </p:xfrm>
        <a:graphic>
          <a:graphicData uri="http://schemas.openxmlformats.org/drawingml/2006/table">
            <a:tbl>
              <a:tblPr>
                <a:tableStyleId>{3C2FFA5D-87B4-456A-9821-1D502468CF0F}</a:tableStyleId>
              </a:tblPr>
              <a:tblGrid>
                <a:gridCol w="828000">
                  <a:extLst>
                    <a:ext uri="{9D8B030D-6E8A-4147-A177-3AD203B41FA5}">
                      <a16:colId xmlns:a16="http://schemas.microsoft.com/office/drawing/2014/main" val="531687577"/>
                    </a:ext>
                  </a:extLst>
                </a:gridCol>
                <a:gridCol w="769238">
                  <a:extLst>
                    <a:ext uri="{9D8B030D-6E8A-4147-A177-3AD203B41FA5}">
                      <a16:colId xmlns:a16="http://schemas.microsoft.com/office/drawing/2014/main" val="121474498"/>
                    </a:ext>
                  </a:extLst>
                </a:gridCol>
                <a:gridCol w="2467535">
                  <a:extLst>
                    <a:ext uri="{9D8B030D-6E8A-4147-A177-3AD203B41FA5}">
                      <a16:colId xmlns:a16="http://schemas.microsoft.com/office/drawing/2014/main" val="3786082925"/>
                    </a:ext>
                  </a:extLst>
                </a:gridCol>
                <a:gridCol w="3136527">
                  <a:extLst>
                    <a:ext uri="{9D8B030D-6E8A-4147-A177-3AD203B41FA5}">
                      <a16:colId xmlns:a16="http://schemas.microsoft.com/office/drawing/2014/main" val="391495678"/>
                    </a:ext>
                  </a:extLst>
                </a:gridCol>
                <a:gridCol w="798914">
                  <a:extLst>
                    <a:ext uri="{9D8B030D-6E8A-4147-A177-3AD203B41FA5}">
                      <a16:colId xmlns:a16="http://schemas.microsoft.com/office/drawing/2014/main" val="491333769"/>
                    </a:ext>
                  </a:extLst>
                </a:gridCol>
              </a:tblGrid>
              <a:tr h="252000">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分类方式</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6214" marR="6214" marT="6214" marB="0" anchor="ctr">
                    <a:solidFill>
                      <a:srgbClr val="00B0F0"/>
                    </a:solidFill>
                  </a:tcPr>
                </a:tc>
                <a:tc gridSpan="2">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细分</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6214" marR="6214" marT="6214" marB="0" anchor="ctr">
                    <a:solidFill>
                      <a:srgbClr val="00B0F0"/>
                    </a:solidFill>
                  </a:tcPr>
                </a:tc>
                <a:tc hMerge="1">
                  <a:txBody>
                    <a:bodyPr/>
                    <a:lstStyle/>
                    <a:p>
                      <a:endParaRPr lang="zh-CN" altLang="en-US"/>
                    </a:p>
                  </a:txBody>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主要应用</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6214" marR="6214" marT="6214" marB="0" anchor="ctr">
                    <a:solidFill>
                      <a:srgbClr val="00B0F0"/>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图例</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6214" marR="6214" marT="6214" marB="0" anchor="ctr">
                    <a:solidFill>
                      <a:srgbClr val="00B0F0"/>
                    </a:solidFill>
                  </a:tcPr>
                </a:tc>
                <a:extLst>
                  <a:ext uri="{0D108BD9-81ED-4DB2-BD59-A6C34878D82A}">
                    <a16:rowId xmlns:a16="http://schemas.microsoft.com/office/drawing/2014/main" val="3638947366"/>
                  </a:ext>
                </a:extLst>
              </a:tr>
              <a:tr h="294070">
                <a:tc rowSpan="2">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按封装方式</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gridSpan="2">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DIP</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h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应用于钟表、平板 电脑、微型计算机等领域</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812250755"/>
                  </a:ext>
                </a:extLst>
              </a:tr>
              <a:tr h="294070">
                <a:tc vMerge="1">
                  <a:txBody>
                    <a:bodyPr/>
                    <a:lstStyle/>
                    <a:p>
                      <a:endParaRPr lang="zh-CN" altLang="en-US"/>
                    </a:p>
                  </a:txBody>
                  <a:tcPr/>
                </a:tc>
                <a:tc gridSpan="2">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SMD</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h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适用于对尺寸要求较高的应用场景，比如智能手机、无线蓝牙、平板电脑等电子数码产品</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3453543576"/>
                  </a:ext>
                </a:extLst>
              </a:tr>
              <a:tr h="294070">
                <a:tc rowSpan="6">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按是否有源</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rowSpan="2">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无源晶振</a:t>
                      </a:r>
                      <a:endParaRPr lang="en-US" altLang="zh-CN" sz="1000" u="none" strike="noStrike" dirty="0">
                        <a:effectLst/>
                        <a:latin typeface="微软雅黑" panose="020B0503020204020204" pitchFamily="34" charset="-122"/>
                        <a:ea typeface="微软雅黑" panose="020B0503020204020204" pitchFamily="34" charset="-122"/>
                      </a:endParaRPr>
                    </a:p>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（谐振器）</a:t>
                      </a:r>
                    </a:p>
                  </a:txBody>
                  <a:tcPr marL="6214" marR="6214" marT="6214" marB="0" anchor="ct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普通无源谐振器（低频</a:t>
                      </a:r>
                      <a:r>
                        <a:rPr lang="en-US" altLang="zh-CN" sz="1000" u="none" strike="noStrike" dirty="0" err="1">
                          <a:effectLst/>
                          <a:latin typeface="微软雅黑" panose="020B0503020204020204" pitchFamily="34" charset="-122"/>
                          <a:ea typeface="微软雅黑" panose="020B0503020204020204" pitchFamily="34" charset="-122"/>
                        </a:rPr>
                        <a:t>KHz</a:t>
                      </a:r>
                      <a:r>
                        <a:rPr lang="en-US" altLang="zh-CN" sz="1000" u="none" strike="noStrike" dirty="0">
                          <a:effectLst/>
                          <a:latin typeface="微软雅黑" panose="020B0503020204020204" pitchFamily="34" charset="-122"/>
                          <a:ea typeface="微软雅黑" panose="020B0503020204020204" pitchFamily="34" charset="-122"/>
                        </a:rPr>
                        <a:t>/</a:t>
                      </a:r>
                      <a:r>
                        <a:rPr lang="zh-CN" altLang="en-US" sz="1000" u="none" strike="noStrike" dirty="0">
                          <a:effectLst/>
                          <a:latin typeface="微软雅黑" panose="020B0503020204020204" pitchFamily="34" charset="-122"/>
                          <a:ea typeface="微软雅黑" panose="020B0503020204020204" pitchFamily="34" charset="-122"/>
                        </a:rPr>
                        <a:t>高频</a:t>
                      </a:r>
                      <a:r>
                        <a:rPr lang="en-US" altLang="zh-CN" sz="1000" u="none" strike="noStrike" dirty="0">
                          <a:effectLst/>
                          <a:latin typeface="微软雅黑" panose="020B0503020204020204" pitchFamily="34" charset="-122"/>
                          <a:ea typeface="微软雅黑" panose="020B0503020204020204" pitchFamily="34" charset="-122"/>
                        </a:rPr>
                        <a:t>MHz</a:t>
                      </a:r>
                      <a:r>
                        <a:rPr lang="zh-CN" altLang="en-US" sz="1000" u="none" strike="noStrike" dirty="0">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r>
                        <a:rPr lang="en-US" altLang="zh-CN" sz="1000" u="none" strike="noStrike" dirty="0" err="1">
                          <a:effectLst/>
                          <a:latin typeface="微软雅黑" panose="020B0503020204020204" pitchFamily="34" charset="-122"/>
                          <a:ea typeface="微软雅黑" panose="020B0503020204020204" pitchFamily="34" charset="-122"/>
                        </a:rPr>
                        <a:t>KHz</a:t>
                      </a:r>
                      <a:r>
                        <a:rPr lang="zh-CN" altLang="en-US" sz="1000" u="none" strike="noStrike" dirty="0">
                          <a:effectLst/>
                          <a:latin typeface="微软雅黑" panose="020B0503020204020204" pitchFamily="34" charset="-122"/>
                          <a:ea typeface="微软雅黑" panose="020B0503020204020204" pitchFamily="34" charset="-122"/>
                        </a:rPr>
                        <a:t>主要应用于信息娱乐、安全系统等</a:t>
                      </a:r>
                      <a:endParaRPr lang="en-US" altLang="zh-CN" sz="1000" u="none" strike="noStrike" dirty="0">
                        <a:effectLst/>
                        <a:latin typeface="微软雅黑" panose="020B0503020204020204" pitchFamily="34" charset="-122"/>
                        <a:ea typeface="微软雅黑" panose="020B0503020204020204" pitchFamily="34" charset="-122"/>
                      </a:endParaRPr>
                    </a:p>
                    <a:p>
                      <a:pPr algn="ctr" fontAlgn="ctr"/>
                      <a:r>
                        <a:rPr lang="en-US" altLang="zh-CN" sz="1000" u="none" strike="noStrike" dirty="0">
                          <a:effectLst/>
                          <a:latin typeface="微软雅黑" panose="020B0503020204020204" pitchFamily="34" charset="-122"/>
                          <a:ea typeface="微软雅黑" panose="020B0503020204020204" pitchFamily="34" charset="-122"/>
                        </a:rPr>
                        <a:t>MHz</a:t>
                      </a:r>
                      <a:r>
                        <a:rPr lang="zh-CN" altLang="en-US" sz="1000" u="none" strike="noStrike" dirty="0">
                          <a:effectLst/>
                          <a:latin typeface="微软雅黑" panose="020B0503020204020204" pitchFamily="34" charset="-122"/>
                          <a:ea typeface="微软雅黑" panose="020B0503020204020204" pitchFamily="34" charset="-122"/>
                        </a:rPr>
                        <a:t>主要应用于智能设备的信号连接等</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2586942417"/>
                  </a:ext>
                </a:extLst>
              </a:tr>
              <a:tr h="29407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内置热敏电阻的无源晶振（</a:t>
                      </a:r>
                      <a:r>
                        <a:rPr lang="en-US" altLang="zh-CN" sz="1000" u="none" strike="noStrike" dirty="0">
                          <a:effectLst/>
                          <a:latin typeface="微软雅黑" panose="020B0503020204020204" pitchFamily="34" charset="-122"/>
                          <a:ea typeface="微软雅黑" panose="020B0503020204020204" pitchFamily="34" charset="-122"/>
                        </a:rPr>
                        <a:t>TSX</a:t>
                      </a:r>
                      <a:r>
                        <a:rPr lang="zh-CN" altLang="en-US" sz="1000" u="none" strike="noStrike" dirty="0">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主要应用于通讯设备</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4189651355"/>
                  </a:ext>
                </a:extLst>
              </a:tr>
              <a:tr h="294070">
                <a:tc vMerge="1">
                  <a:txBody>
                    <a:bodyPr/>
                    <a:lstStyle/>
                    <a:p>
                      <a:endParaRPr lang="zh-CN" altLang="en-US"/>
                    </a:p>
                  </a:txBody>
                  <a:tcPr/>
                </a:tc>
                <a:tc rowSpan="4">
                  <a:txBody>
                    <a:bodyPr/>
                    <a:lstStyle/>
                    <a:p>
                      <a:pPr marL="0" marR="0" lvl="0" indent="0" algn="ctr" defTabSz="914355" rtl="0" eaLnBrk="1" fontAlgn="ctr" latinLnBrk="0" hangingPunct="1">
                        <a:lnSpc>
                          <a:spcPct val="100000"/>
                        </a:lnSpc>
                        <a:spcBef>
                          <a:spcPts val="0"/>
                        </a:spcBef>
                        <a:spcAft>
                          <a:spcPts val="0"/>
                        </a:spcAft>
                        <a:buClrTx/>
                        <a:buSzTx/>
                        <a:buFontTx/>
                        <a:buNone/>
                        <a:tabLst/>
                        <a:defRPr/>
                      </a:pPr>
                      <a:r>
                        <a:rPr lang="zh-CN" altLang="en-US" sz="1000" u="none" strike="noStrike" dirty="0">
                          <a:effectLst/>
                          <a:latin typeface="微软雅黑" panose="020B0503020204020204" pitchFamily="34" charset="-122"/>
                          <a:ea typeface="微软雅黑" panose="020B0503020204020204" pitchFamily="34" charset="-122"/>
                        </a:rPr>
                        <a:t>有源晶振</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（振荡器）</a:t>
                      </a:r>
                    </a:p>
                    <a:p>
                      <a:pPr algn="ctr" fontAlgn="ctr"/>
                      <a:r>
                        <a:rPr lang="en-US" altLang="zh-CN" sz="1000" u="none" strike="noStrike" dirty="0">
                          <a:effectLst/>
                          <a:latin typeface="微软雅黑" panose="020B0503020204020204" pitchFamily="34" charset="-122"/>
                          <a:ea typeface="微软雅黑" panose="020B0503020204020204" pitchFamily="34" charset="-122"/>
                        </a:rPr>
                        <a:t>=</a:t>
                      </a:r>
                      <a:r>
                        <a:rPr lang="zh-CN" altLang="en-US" sz="1000" u="none" strike="noStrike" dirty="0">
                          <a:effectLst/>
                          <a:latin typeface="微软雅黑" panose="020B0503020204020204" pitchFamily="34" charset="-122"/>
                          <a:ea typeface="微软雅黑" panose="020B0503020204020204" pitchFamily="34" charset="-122"/>
                        </a:rPr>
                        <a:t>无源晶振</a:t>
                      </a:r>
                      <a:r>
                        <a:rPr lang="en-US" altLang="zh-CN" sz="1000" u="none" strike="noStrike" dirty="0">
                          <a:effectLst/>
                          <a:latin typeface="微软雅黑" panose="020B0503020204020204" pitchFamily="34" charset="-122"/>
                          <a:ea typeface="微软雅黑" panose="020B0503020204020204" pitchFamily="34" charset="-122"/>
                        </a:rPr>
                        <a:t>+IC</a:t>
                      </a:r>
                    </a:p>
                  </a:txBody>
                  <a:tcPr marL="6214" marR="6214" marT="6214" marB="0" anchor="ct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温度补偿晶体振荡器（</a:t>
                      </a:r>
                      <a:r>
                        <a:rPr lang="en-US" altLang="zh-CN" sz="1000" u="none" strike="noStrike" dirty="0">
                          <a:effectLst/>
                          <a:latin typeface="微软雅黑" panose="020B0503020204020204" pitchFamily="34" charset="-122"/>
                          <a:ea typeface="微软雅黑" panose="020B0503020204020204" pitchFamily="34" charset="-122"/>
                        </a:rPr>
                        <a:t>TCXO</a:t>
                      </a:r>
                      <a:r>
                        <a:rPr lang="zh-CN" altLang="en-US" sz="1000" u="none" strike="noStrike" dirty="0">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主要应用于通讯设备</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1675313902"/>
                  </a:ext>
                </a:extLst>
              </a:tr>
              <a:tr h="29407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压控晶体振荡器（</a:t>
                      </a:r>
                      <a:r>
                        <a:rPr lang="en-US" altLang="zh-CN" sz="1000" u="none" strike="noStrike" dirty="0">
                          <a:effectLst/>
                          <a:latin typeface="微软雅黑" panose="020B0503020204020204" pitchFamily="34" charset="-122"/>
                          <a:ea typeface="微软雅黑" panose="020B0503020204020204" pitchFamily="34" charset="-122"/>
                        </a:rPr>
                        <a:t>VCXO</a:t>
                      </a:r>
                      <a:r>
                        <a:rPr lang="zh-CN" altLang="en-US" sz="1000" u="none" strike="noStrike" dirty="0">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主要应用于数据编码以及传输</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3625009574"/>
                  </a:ext>
                </a:extLst>
              </a:tr>
              <a:tr h="29407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普通晶体振荡器（</a:t>
                      </a:r>
                      <a:r>
                        <a:rPr lang="en-US" altLang="zh-CN" sz="1000" u="none" strike="noStrike" dirty="0">
                          <a:effectLst/>
                          <a:latin typeface="微软雅黑" panose="020B0503020204020204" pitchFamily="34" charset="-122"/>
                          <a:ea typeface="微软雅黑" panose="020B0503020204020204" pitchFamily="34" charset="-122"/>
                        </a:rPr>
                        <a:t>SPXO)</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主要应用于汽车</a:t>
                      </a:r>
                      <a:r>
                        <a:rPr lang="en-US" altLang="zh-CN" sz="1000" u="none" strike="noStrike" dirty="0">
                          <a:effectLst/>
                          <a:latin typeface="微软雅黑" panose="020B0503020204020204" pitchFamily="34" charset="-122"/>
                          <a:ea typeface="微软雅黑" panose="020B0503020204020204" pitchFamily="34" charset="-122"/>
                        </a:rPr>
                        <a:t>ADAS</a:t>
                      </a:r>
                      <a:r>
                        <a:rPr lang="zh-CN" altLang="en-US" sz="1000" u="none" strike="noStrike" dirty="0">
                          <a:effectLst/>
                          <a:latin typeface="微软雅黑" panose="020B0503020204020204" pitchFamily="34" charset="-122"/>
                          <a:ea typeface="微软雅黑" panose="020B0503020204020204" pitchFamily="34" charset="-122"/>
                        </a:rPr>
                        <a:t>、</a:t>
                      </a:r>
                      <a:r>
                        <a:rPr lang="en-US" altLang="zh-CN" sz="1000" u="none" strike="noStrike" dirty="0">
                          <a:effectLst/>
                          <a:latin typeface="微软雅黑" panose="020B0503020204020204" pitchFamily="34" charset="-122"/>
                          <a:ea typeface="微软雅黑" panose="020B0503020204020204" pitchFamily="34" charset="-122"/>
                        </a:rPr>
                        <a:t>EV</a:t>
                      </a:r>
                      <a:r>
                        <a:rPr lang="zh-CN" altLang="en-US" sz="1000" u="none" strike="noStrike" dirty="0">
                          <a:effectLst/>
                          <a:latin typeface="微软雅黑" panose="020B0503020204020204" pitchFamily="34" charset="-122"/>
                          <a:ea typeface="微软雅黑" panose="020B0503020204020204" pitchFamily="34" charset="-122"/>
                        </a:rPr>
                        <a:t>等相关设备中</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702598148"/>
                  </a:ext>
                </a:extLst>
              </a:tr>
              <a:tr h="29407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恒温晶体振荡器（</a:t>
                      </a:r>
                      <a:r>
                        <a:rPr lang="en-US" altLang="zh-CN" sz="1000" u="none" strike="noStrike" dirty="0">
                          <a:effectLst/>
                          <a:latin typeface="微软雅黑" panose="020B0503020204020204" pitchFamily="34" charset="-122"/>
                          <a:ea typeface="微软雅黑" panose="020B0503020204020204" pitchFamily="34" charset="-122"/>
                        </a:rPr>
                        <a:t>OCXO</a:t>
                      </a:r>
                      <a:r>
                        <a:rPr lang="zh-CN" altLang="en-US" sz="1000" u="none" strike="noStrike" dirty="0">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主要应用于对频率以及温度要求较高的</a:t>
                      </a:r>
                      <a:r>
                        <a:rPr lang="en-US" altLang="zh-CN" sz="1000" u="none" strike="noStrike" dirty="0">
                          <a:effectLst/>
                          <a:latin typeface="微软雅黑" panose="020B0503020204020204" pitchFamily="34" charset="-122"/>
                          <a:ea typeface="微软雅黑" panose="020B0503020204020204" pitchFamily="34" charset="-122"/>
                        </a:rPr>
                        <a:t>5G</a:t>
                      </a:r>
                      <a:r>
                        <a:rPr lang="zh-CN" altLang="en-US" sz="1000" u="none" strike="noStrike" dirty="0">
                          <a:effectLst/>
                          <a:latin typeface="微软雅黑" panose="020B0503020204020204" pitchFamily="34" charset="-122"/>
                          <a:ea typeface="微软雅黑" panose="020B0503020204020204" pitchFamily="34" charset="-122"/>
                        </a:rPr>
                        <a:t>基站、通讯设备等</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3559026855"/>
                  </a:ext>
                </a:extLst>
              </a:tr>
              <a:tr h="294070">
                <a:tc rowSpan="3">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按频率</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gridSpan="2">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低频：</a:t>
                      </a:r>
                      <a:r>
                        <a:rPr lang="en-US" altLang="zh-CN" sz="1000" u="none" strike="noStrike" dirty="0" err="1">
                          <a:effectLst/>
                          <a:latin typeface="微软雅黑" panose="020B0503020204020204" pitchFamily="34" charset="-122"/>
                          <a:ea typeface="微软雅黑" panose="020B0503020204020204" pitchFamily="34" charset="-122"/>
                        </a:rPr>
                        <a:t>KHz</a:t>
                      </a:r>
                      <a:r>
                        <a:rPr lang="zh-CN" altLang="en-US" sz="1000" u="none" strike="noStrike" dirty="0">
                          <a:effectLst/>
                          <a:latin typeface="微软雅黑" panose="020B0503020204020204" pitchFamily="34" charset="-122"/>
                          <a:ea typeface="微软雅黑" panose="020B0503020204020204" pitchFamily="34" charset="-122"/>
                        </a:rPr>
                        <a:t>（</a:t>
                      </a:r>
                      <a:r>
                        <a:rPr lang="en-US" altLang="zh-CN" sz="1000" u="none" strike="noStrike" dirty="0">
                          <a:effectLst/>
                          <a:latin typeface="微软雅黑" panose="020B0503020204020204" pitchFamily="34" charset="-122"/>
                          <a:ea typeface="微软雅黑" panose="020B0503020204020204" pitchFamily="34" charset="-122"/>
                        </a:rPr>
                        <a:t>32.768KHz</a:t>
                      </a:r>
                      <a:r>
                        <a:rPr lang="zh-CN" altLang="en-US" sz="1000" u="none" strike="noStrike" dirty="0">
                          <a:effectLst/>
                          <a:latin typeface="微软雅黑" panose="020B0503020204020204" pitchFamily="34" charset="-122"/>
                          <a:ea typeface="微软雅黑" panose="020B0503020204020204" pitchFamily="34" charset="-122"/>
                        </a:rPr>
                        <a:t>为主）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h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提供时钟</a:t>
                      </a:r>
                      <a:r>
                        <a:rPr lang="en-US" altLang="zh-CN" sz="1000" u="none" strike="noStrike" dirty="0">
                          <a:effectLst/>
                          <a:latin typeface="微软雅黑" panose="020B0503020204020204" pitchFamily="34" charset="-122"/>
                          <a:ea typeface="微软雅黑" panose="020B0503020204020204" pitchFamily="34" charset="-122"/>
                        </a:rPr>
                        <a:t>RTC</a:t>
                      </a:r>
                      <a:r>
                        <a:rPr lang="zh-CN" altLang="en-US" sz="1000" u="none" strike="noStrike" dirty="0">
                          <a:effectLst/>
                          <a:latin typeface="微软雅黑" panose="020B0503020204020204" pitchFamily="34" charset="-122"/>
                          <a:ea typeface="微软雅黑" panose="020B0503020204020204" pitchFamily="34" charset="-122"/>
                        </a:rPr>
                        <a:t>信号、为电子电路提供时钟信号标准频率源</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2807337663"/>
                  </a:ext>
                </a:extLst>
              </a:tr>
              <a:tr h="294070">
                <a:tc vMerge="1">
                  <a:txBody>
                    <a:bodyPr/>
                    <a:lstStyle/>
                    <a:p>
                      <a:endParaRPr lang="zh-CN" altLang="en-US"/>
                    </a:p>
                  </a:txBody>
                  <a:tcPr/>
                </a:tc>
                <a:tc gridSpan="2">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高频：</a:t>
                      </a:r>
                      <a:r>
                        <a:rPr lang="en-US" altLang="zh-CN" sz="1000" u="none" strike="noStrike" dirty="0">
                          <a:effectLst/>
                          <a:latin typeface="微软雅黑" panose="020B0503020204020204" pitchFamily="34" charset="-122"/>
                          <a:ea typeface="微软雅黑" panose="020B0503020204020204" pitchFamily="34" charset="-122"/>
                        </a:rPr>
                        <a:t>0-50</a:t>
                      </a:r>
                      <a:r>
                        <a:rPr lang="en-US" sz="1000" u="none" strike="noStrike" dirty="0">
                          <a:effectLst/>
                          <a:latin typeface="微软雅黑" panose="020B0503020204020204" pitchFamily="34" charset="-122"/>
                          <a:ea typeface="微软雅黑" panose="020B0503020204020204" pitchFamily="34" charset="-122"/>
                        </a:rPr>
                        <a:t>MHz</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h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多用于移动通信、</a:t>
                      </a:r>
                      <a:r>
                        <a:rPr lang="en-US" altLang="zh-CN" sz="1000" u="none" strike="noStrike" dirty="0">
                          <a:effectLst/>
                          <a:latin typeface="微软雅黑" panose="020B0503020204020204" pitchFamily="34" charset="-122"/>
                          <a:ea typeface="微软雅黑" panose="020B0503020204020204" pitchFamily="34" charset="-122"/>
                        </a:rPr>
                        <a:t>GPS</a:t>
                      </a:r>
                      <a:r>
                        <a:rPr lang="zh-CN" altLang="en-US" sz="1000" u="none" strike="noStrike" dirty="0">
                          <a:effectLst/>
                          <a:latin typeface="微软雅黑" panose="020B0503020204020204" pitchFamily="34" charset="-122"/>
                          <a:ea typeface="微软雅黑" panose="020B0503020204020204" pitchFamily="34" charset="-122"/>
                        </a:rPr>
                        <a:t>定位，自动控制系统、视听设备等场景</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770248562"/>
                  </a:ext>
                </a:extLst>
              </a:tr>
              <a:tr h="294070">
                <a:tc vMerge="1">
                  <a:txBody>
                    <a:bodyPr/>
                    <a:lstStyle/>
                    <a:p>
                      <a:endParaRPr lang="zh-CN" altLang="en-US"/>
                    </a:p>
                  </a:txBody>
                  <a:tcPr/>
                </a:tc>
                <a:tc gridSpan="2">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高基频：</a:t>
                      </a:r>
                      <a:r>
                        <a:rPr lang="en-US" altLang="zh-CN" sz="1000" u="none" strike="noStrike">
                          <a:effectLst/>
                          <a:latin typeface="微软雅黑" panose="020B0503020204020204" pitchFamily="34" charset="-122"/>
                          <a:ea typeface="微软雅黑" panose="020B0503020204020204" pitchFamily="34" charset="-122"/>
                        </a:rPr>
                        <a:t>50MHz</a:t>
                      </a:r>
                      <a:r>
                        <a:rPr lang="zh-CN" altLang="en-US" sz="1000" u="none" strike="noStrike">
                          <a:effectLst/>
                          <a:latin typeface="微软雅黑" panose="020B0503020204020204" pitchFamily="34" charset="-122"/>
                          <a:ea typeface="微软雅黑" panose="020B0503020204020204" pitchFamily="34" charset="-122"/>
                        </a:rPr>
                        <a:t>以上</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hMerge="1">
                  <a:txBody>
                    <a:bodyPr/>
                    <a:lstStyle/>
                    <a:p>
                      <a:endParaRPr lang="zh-CN" altLang="en-US"/>
                    </a:p>
                  </a:txBody>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更高的频率带来更好的通信效果，常用于</a:t>
                      </a:r>
                      <a:r>
                        <a:rPr lang="en-US" altLang="zh-CN" sz="1000" u="none" strike="noStrike" dirty="0">
                          <a:effectLst/>
                          <a:latin typeface="微软雅黑" panose="020B0503020204020204" pitchFamily="34" charset="-122"/>
                          <a:ea typeface="微软雅黑" panose="020B0503020204020204" pitchFamily="34" charset="-122"/>
                        </a:rPr>
                        <a:t>5g</a:t>
                      </a:r>
                      <a:r>
                        <a:rPr lang="zh-CN" altLang="en-US" sz="1000" u="none" strike="noStrike" dirty="0">
                          <a:effectLst/>
                          <a:latin typeface="微软雅黑" panose="020B0503020204020204" pitchFamily="34" charset="-122"/>
                          <a:ea typeface="微软雅黑" panose="020B0503020204020204" pitchFamily="34" charset="-122"/>
                        </a:rPr>
                        <a:t>、</a:t>
                      </a:r>
                      <a:r>
                        <a:rPr lang="en-US" altLang="zh-CN" sz="1000" u="none" strike="noStrike" dirty="0">
                          <a:effectLst/>
                          <a:latin typeface="微软雅黑" panose="020B0503020204020204" pitchFamily="34" charset="-122"/>
                          <a:ea typeface="微软雅黑" panose="020B0503020204020204" pitchFamily="34" charset="-122"/>
                        </a:rPr>
                        <a:t>WiFi6</a:t>
                      </a:r>
                      <a:r>
                        <a:rPr lang="zh-CN" altLang="en-US" sz="1000" u="none" strike="noStrike" dirty="0">
                          <a:effectLst/>
                          <a:latin typeface="微软雅黑" panose="020B0503020204020204" pitchFamily="34" charset="-122"/>
                          <a:ea typeface="微软雅黑" panose="020B0503020204020204" pitchFamily="34" charset="-122"/>
                        </a:rPr>
                        <a:t>等场景</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tc>
                <a:tc>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14" marR="6214" marT="6214" marB="0" anchor="ctr">
                    <a:solidFill>
                      <a:schemeClr val="bg1"/>
                    </a:solidFill>
                  </a:tcPr>
                </a:tc>
                <a:extLst>
                  <a:ext uri="{0D108BD9-81ED-4DB2-BD59-A6C34878D82A}">
                    <a16:rowId xmlns:a16="http://schemas.microsoft.com/office/drawing/2014/main" val="1867076446"/>
                  </a:ext>
                </a:extLst>
              </a:tr>
            </a:tbl>
          </a:graphicData>
        </a:graphic>
      </p:graphicFrame>
      <p:grpSp>
        <p:nvGrpSpPr>
          <p:cNvPr id="33" name="组合 32">
            <a:extLst>
              <a:ext uri="{FF2B5EF4-FFF2-40B4-BE49-F238E27FC236}">
                <a16:creationId xmlns:a16="http://schemas.microsoft.com/office/drawing/2014/main" id="{DEDAC02B-2D94-4ABF-B4B9-C5D5BA8BE642}"/>
              </a:ext>
            </a:extLst>
          </p:cNvPr>
          <p:cNvGrpSpPr/>
          <p:nvPr/>
        </p:nvGrpSpPr>
        <p:grpSpPr>
          <a:xfrm>
            <a:off x="7867366" y="1279358"/>
            <a:ext cx="574799" cy="3208422"/>
            <a:chOff x="7813694" y="1230520"/>
            <a:chExt cx="548688" cy="3132192"/>
          </a:xfrm>
        </p:grpSpPr>
        <p:pic>
          <p:nvPicPr>
            <p:cNvPr id="10" name="图片 9">
              <a:extLst>
                <a:ext uri="{FF2B5EF4-FFF2-40B4-BE49-F238E27FC236}">
                  <a16:creationId xmlns:a16="http://schemas.microsoft.com/office/drawing/2014/main" id="{F6730BF7-A301-4BCF-8A3F-1C9910F4C87E}"/>
                </a:ext>
              </a:extLst>
            </p:cNvPr>
            <p:cNvPicPr>
              <a:picLocks noChangeAspect="1"/>
            </p:cNvPicPr>
            <p:nvPr/>
          </p:nvPicPr>
          <p:blipFill>
            <a:blip r:embed="rId2"/>
            <a:stretch>
              <a:fillRect/>
            </a:stretch>
          </p:blipFill>
          <p:spPr>
            <a:xfrm>
              <a:off x="7813694" y="2109207"/>
              <a:ext cx="548688" cy="213379"/>
            </a:xfrm>
            <a:prstGeom prst="rect">
              <a:avLst/>
            </a:prstGeom>
          </p:spPr>
        </p:pic>
        <p:pic>
          <p:nvPicPr>
            <p:cNvPr id="11" name="图片 10">
              <a:extLst>
                <a:ext uri="{FF2B5EF4-FFF2-40B4-BE49-F238E27FC236}">
                  <a16:creationId xmlns:a16="http://schemas.microsoft.com/office/drawing/2014/main" id="{50C7F728-9206-4510-9018-1B31C854712B}"/>
                </a:ext>
              </a:extLst>
            </p:cNvPr>
            <p:cNvPicPr>
              <a:picLocks noChangeAspect="1"/>
            </p:cNvPicPr>
            <p:nvPr/>
          </p:nvPicPr>
          <p:blipFill>
            <a:blip r:embed="rId3"/>
            <a:stretch>
              <a:fillRect/>
            </a:stretch>
          </p:blipFill>
          <p:spPr>
            <a:xfrm>
              <a:off x="7863974" y="2981864"/>
              <a:ext cx="498408" cy="230447"/>
            </a:xfrm>
            <a:prstGeom prst="rect">
              <a:avLst/>
            </a:prstGeom>
          </p:spPr>
        </p:pic>
        <p:pic>
          <p:nvPicPr>
            <p:cNvPr id="12" name="图片 11">
              <a:extLst>
                <a:ext uri="{FF2B5EF4-FFF2-40B4-BE49-F238E27FC236}">
                  <a16:creationId xmlns:a16="http://schemas.microsoft.com/office/drawing/2014/main" id="{51D0BE1C-0617-423C-A82A-6FDAA6BBB7D5}"/>
                </a:ext>
              </a:extLst>
            </p:cNvPr>
            <p:cNvPicPr>
              <a:picLocks noChangeAspect="1"/>
            </p:cNvPicPr>
            <p:nvPr/>
          </p:nvPicPr>
          <p:blipFill>
            <a:blip r:embed="rId4"/>
            <a:stretch>
              <a:fillRect/>
            </a:stretch>
          </p:blipFill>
          <p:spPr>
            <a:xfrm>
              <a:off x="7911513" y="3290105"/>
              <a:ext cx="353049" cy="230840"/>
            </a:xfrm>
            <a:prstGeom prst="rect">
              <a:avLst/>
            </a:prstGeom>
          </p:spPr>
        </p:pic>
        <p:pic>
          <p:nvPicPr>
            <p:cNvPr id="13" name="图片 12">
              <a:extLst>
                <a:ext uri="{FF2B5EF4-FFF2-40B4-BE49-F238E27FC236}">
                  <a16:creationId xmlns:a16="http://schemas.microsoft.com/office/drawing/2014/main" id="{8705F026-ACE7-48D9-BED8-B759F348CC5A}"/>
                </a:ext>
              </a:extLst>
            </p:cNvPr>
            <p:cNvPicPr>
              <a:picLocks noChangeAspect="1"/>
            </p:cNvPicPr>
            <p:nvPr/>
          </p:nvPicPr>
          <p:blipFill>
            <a:blip r:embed="rId5"/>
            <a:stretch>
              <a:fillRect/>
            </a:stretch>
          </p:blipFill>
          <p:spPr>
            <a:xfrm>
              <a:off x="7905140" y="2717017"/>
              <a:ext cx="365793" cy="213379"/>
            </a:xfrm>
            <a:prstGeom prst="rect">
              <a:avLst/>
            </a:prstGeom>
          </p:spPr>
        </p:pic>
        <p:pic>
          <p:nvPicPr>
            <p:cNvPr id="17" name="图片 16">
              <a:extLst>
                <a:ext uri="{FF2B5EF4-FFF2-40B4-BE49-F238E27FC236}">
                  <a16:creationId xmlns:a16="http://schemas.microsoft.com/office/drawing/2014/main" id="{1136BBDC-803C-42DE-92A0-EDF8421F658E}"/>
                </a:ext>
              </a:extLst>
            </p:cNvPr>
            <p:cNvPicPr>
              <a:picLocks noChangeAspect="1"/>
            </p:cNvPicPr>
            <p:nvPr/>
          </p:nvPicPr>
          <p:blipFill>
            <a:blip r:embed="rId6"/>
            <a:stretch>
              <a:fillRect/>
            </a:stretch>
          </p:blipFill>
          <p:spPr>
            <a:xfrm>
              <a:off x="7898960" y="2410007"/>
              <a:ext cx="365602" cy="215444"/>
            </a:xfrm>
            <a:prstGeom prst="rect">
              <a:avLst/>
            </a:prstGeom>
          </p:spPr>
        </p:pic>
        <p:pic>
          <p:nvPicPr>
            <p:cNvPr id="18" name="图片 17">
              <a:extLst>
                <a:ext uri="{FF2B5EF4-FFF2-40B4-BE49-F238E27FC236}">
                  <a16:creationId xmlns:a16="http://schemas.microsoft.com/office/drawing/2014/main" id="{15B28CD9-DAA2-4E9D-9374-8131A482B2EC}"/>
                </a:ext>
              </a:extLst>
            </p:cNvPr>
            <p:cNvPicPr>
              <a:picLocks noChangeAspect="1"/>
            </p:cNvPicPr>
            <p:nvPr/>
          </p:nvPicPr>
          <p:blipFill>
            <a:blip r:embed="rId7"/>
            <a:stretch>
              <a:fillRect/>
            </a:stretch>
          </p:blipFill>
          <p:spPr>
            <a:xfrm>
              <a:off x="7900681" y="1230520"/>
              <a:ext cx="370252" cy="219409"/>
            </a:xfrm>
            <a:prstGeom prst="rect">
              <a:avLst/>
            </a:prstGeom>
          </p:spPr>
        </p:pic>
        <p:pic>
          <p:nvPicPr>
            <p:cNvPr id="20" name="图片 19">
              <a:extLst>
                <a:ext uri="{FF2B5EF4-FFF2-40B4-BE49-F238E27FC236}">
                  <a16:creationId xmlns:a16="http://schemas.microsoft.com/office/drawing/2014/main" id="{80F111E5-6E73-42E8-9326-FA460E513822}"/>
                </a:ext>
              </a:extLst>
            </p:cNvPr>
            <p:cNvPicPr>
              <a:picLocks noChangeAspect="1"/>
            </p:cNvPicPr>
            <p:nvPr/>
          </p:nvPicPr>
          <p:blipFill>
            <a:blip r:embed="rId8"/>
            <a:stretch>
              <a:fillRect/>
            </a:stretch>
          </p:blipFill>
          <p:spPr>
            <a:xfrm>
              <a:off x="7911513" y="1521405"/>
              <a:ext cx="365602" cy="238195"/>
            </a:xfrm>
            <a:prstGeom prst="rect">
              <a:avLst/>
            </a:prstGeom>
          </p:spPr>
        </p:pic>
        <p:pic>
          <p:nvPicPr>
            <p:cNvPr id="21" name="图片 20">
              <a:extLst>
                <a:ext uri="{FF2B5EF4-FFF2-40B4-BE49-F238E27FC236}">
                  <a16:creationId xmlns:a16="http://schemas.microsoft.com/office/drawing/2014/main" id="{D77AC52E-1C02-4589-A852-3EBAA8C4357F}"/>
                </a:ext>
              </a:extLst>
            </p:cNvPr>
            <p:cNvPicPr>
              <a:picLocks noChangeAspect="1"/>
            </p:cNvPicPr>
            <p:nvPr/>
          </p:nvPicPr>
          <p:blipFill>
            <a:blip r:embed="rId9"/>
            <a:stretch>
              <a:fillRect/>
            </a:stretch>
          </p:blipFill>
          <p:spPr>
            <a:xfrm>
              <a:off x="7902223" y="3860519"/>
              <a:ext cx="359073" cy="215444"/>
            </a:xfrm>
            <a:prstGeom prst="rect">
              <a:avLst/>
            </a:prstGeom>
          </p:spPr>
        </p:pic>
        <p:pic>
          <p:nvPicPr>
            <p:cNvPr id="22" name="图片 21">
              <a:extLst>
                <a:ext uri="{FF2B5EF4-FFF2-40B4-BE49-F238E27FC236}">
                  <a16:creationId xmlns:a16="http://schemas.microsoft.com/office/drawing/2014/main" id="{7EFB6EA4-C3A2-40ED-9D14-4B26B00F3E48}"/>
                </a:ext>
              </a:extLst>
            </p:cNvPr>
            <p:cNvPicPr>
              <a:picLocks noChangeAspect="1"/>
            </p:cNvPicPr>
            <p:nvPr/>
          </p:nvPicPr>
          <p:blipFill>
            <a:blip r:embed="rId10"/>
            <a:stretch>
              <a:fillRect/>
            </a:stretch>
          </p:blipFill>
          <p:spPr>
            <a:xfrm>
              <a:off x="7914105" y="4172195"/>
              <a:ext cx="335309" cy="190517"/>
            </a:xfrm>
            <a:prstGeom prst="rect">
              <a:avLst/>
            </a:prstGeom>
          </p:spPr>
        </p:pic>
        <p:pic>
          <p:nvPicPr>
            <p:cNvPr id="23" name="图片 22">
              <a:extLst>
                <a:ext uri="{FF2B5EF4-FFF2-40B4-BE49-F238E27FC236}">
                  <a16:creationId xmlns:a16="http://schemas.microsoft.com/office/drawing/2014/main" id="{4F8383EB-E8D5-42F4-8683-6E5A499B9D11}"/>
                </a:ext>
              </a:extLst>
            </p:cNvPr>
            <p:cNvPicPr>
              <a:picLocks noChangeAspect="1"/>
            </p:cNvPicPr>
            <p:nvPr/>
          </p:nvPicPr>
          <p:blipFill>
            <a:blip r:embed="rId11"/>
            <a:stretch>
              <a:fillRect/>
            </a:stretch>
          </p:blipFill>
          <p:spPr>
            <a:xfrm>
              <a:off x="7898349" y="3639506"/>
              <a:ext cx="304826" cy="144793"/>
            </a:xfrm>
            <a:prstGeom prst="rect">
              <a:avLst/>
            </a:prstGeom>
          </p:spPr>
        </p:pic>
        <p:pic>
          <p:nvPicPr>
            <p:cNvPr id="24" name="图片 23">
              <a:extLst>
                <a:ext uri="{FF2B5EF4-FFF2-40B4-BE49-F238E27FC236}">
                  <a16:creationId xmlns:a16="http://schemas.microsoft.com/office/drawing/2014/main" id="{85A1549D-0524-4032-A40B-CB7F81CA5036}"/>
                </a:ext>
              </a:extLst>
            </p:cNvPr>
            <p:cNvPicPr>
              <a:picLocks noChangeAspect="1"/>
            </p:cNvPicPr>
            <p:nvPr/>
          </p:nvPicPr>
          <p:blipFill>
            <a:blip r:embed="rId11"/>
            <a:stretch>
              <a:fillRect/>
            </a:stretch>
          </p:blipFill>
          <p:spPr>
            <a:xfrm>
              <a:off x="7898349" y="1887275"/>
              <a:ext cx="304826" cy="144793"/>
            </a:xfrm>
            <a:prstGeom prst="rect">
              <a:avLst/>
            </a:prstGeom>
          </p:spPr>
        </p:pic>
      </p:grpSp>
      <p:sp>
        <p:nvSpPr>
          <p:cNvPr id="34" name="文本框 33">
            <a:extLst>
              <a:ext uri="{FF2B5EF4-FFF2-40B4-BE49-F238E27FC236}">
                <a16:creationId xmlns:a16="http://schemas.microsoft.com/office/drawing/2014/main" id="{155AC231-0218-4099-8810-F530AA360C61}"/>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TXC</a:t>
            </a:r>
            <a:r>
              <a:rPr lang="zh-CN" altLang="en-US" sz="800" dirty="0">
                <a:latin typeface="微软雅黑" panose="020B0503020204020204" pitchFamily="34" charset="-122"/>
                <a:ea typeface="微软雅黑" panose="020B0503020204020204" pitchFamily="34" charset="-122"/>
              </a:rPr>
              <a:t>，泰晶科技招股说明书，国泰君安证券研究</a:t>
            </a:r>
          </a:p>
        </p:txBody>
      </p:sp>
    </p:spTree>
    <p:extLst>
      <p:ext uri="{BB962C8B-B14F-4D97-AF65-F5344CB8AC3E}">
        <p14:creationId xmlns:p14="http://schemas.microsoft.com/office/powerpoint/2010/main" val="396438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4604"/>
              <a:ext cx="6310168"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全球石英晶振中谐振器销售额最高</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34" name="文本框 33">
            <a:extLst>
              <a:ext uri="{FF2B5EF4-FFF2-40B4-BE49-F238E27FC236}">
                <a16:creationId xmlns:a16="http://schemas.microsoft.com/office/drawing/2014/main" id="{155AC231-0218-4099-8810-F530AA360C61}"/>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a:t>
            </a:r>
            <a:r>
              <a:rPr lang="en-US" altLang="zh-CN" sz="800" dirty="0">
                <a:latin typeface="微软雅黑" panose="020B0503020204020204" pitchFamily="34" charset="-122"/>
                <a:ea typeface="微软雅黑" panose="020B0503020204020204" pitchFamily="34" charset="-122"/>
              </a:rPr>
              <a:t>CS&amp;A</a:t>
            </a:r>
            <a:r>
              <a:rPr lang="zh-CN" altLang="en-US" sz="800" dirty="0">
                <a:latin typeface="微软雅黑" panose="020B0503020204020204" pitchFamily="34" charset="-122"/>
                <a:ea typeface="微软雅黑" panose="020B0503020204020204" pitchFamily="34" charset="-122"/>
              </a:rPr>
              <a:t>，国泰君安证券研究</a:t>
            </a:r>
          </a:p>
        </p:txBody>
      </p:sp>
      <p:graphicFrame>
        <p:nvGraphicFramePr>
          <p:cNvPr id="37" name="图表 36">
            <a:extLst>
              <a:ext uri="{FF2B5EF4-FFF2-40B4-BE49-F238E27FC236}">
                <a16:creationId xmlns:a16="http://schemas.microsoft.com/office/drawing/2014/main" id="{4085F561-8596-499F-B632-03F54A1D73AB}"/>
              </a:ext>
            </a:extLst>
          </p:cNvPr>
          <p:cNvGraphicFramePr>
            <a:graphicFrameLocks/>
          </p:cNvGraphicFramePr>
          <p:nvPr>
            <p:extLst>
              <p:ext uri="{D42A27DB-BD31-4B8C-83A1-F6EECF244321}">
                <p14:modId xmlns:p14="http://schemas.microsoft.com/office/powerpoint/2010/main" val="2855149343"/>
              </p:ext>
            </p:extLst>
          </p:nvPr>
        </p:nvGraphicFramePr>
        <p:xfrm>
          <a:off x="342000" y="2719134"/>
          <a:ext cx="3829978" cy="2236297"/>
        </p:xfrm>
        <a:graphic>
          <a:graphicData uri="http://schemas.openxmlformats.org/drawingml/2006/chart">
            <c:chart xmlns:c="http://schemas.openxmlformats.org/drawingml/2006/chart" xmlns:r="http://schemas.openxmlformats.org/officeDocument/2006/relationships" r:id="rId2"/>
          </a:graphicData>
        </a:graphic>
      </p:graphicFrame>
      <p:sp>
        <p:nvSpPr>
          <p:cNvPr id="38" name="矩形: 圆角 37">
            <a:extLst>
              <a:ext uri="{FF2B5EF4-FFF2-40B4-BE49-F238E27FC236}">
                <a16:creationId xmlns:a16="http://schemas.microsoft.com/office/drawing/2014/main" id="{2BC7A039-5A1A-442F-BA5D-B8BAF1B18C20}"/>
              </a:ext>
            </a:extLst>
          </p:cNvPr>
          <p:cNvSpPr/>
          <p:nvPr/>
        </p:nvSpPr>
        <p:spPr>
          <a:xfrm>
            <a:off x="684000" y="2490853"/>
            <a:ext cx="2951628" cy="215444"/>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2019</a:t>
            </a: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年石英晶体谐振器销售额占比最高</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39" name="图表 38">
            <a:extLst>
              <a:ext uri="{FF2B5EF4-FFF2-40B4-BE49-F238E27FC236}">
                <a16:creationId xmlns:a16="http://schemas.microsoft.com/office/drawing/2014/main" id="{EA2A59B6-E3F8-4FBB-8101-B85F0E321D28}"/>
              </a:ext>
            </a:extLst>
          </p:cNvPr>
          <p:cNvGraphicFramePr>
            <a:graphicFrameLocks/>
          </p:cNvGraphicFramePr>
          <p:nvPr>
            <p:extLst>
              <p:ext uri="{D42A27DB-BD31-4B8C-83A1-F6EECF244321}">
                <p14:modId xmlns:p14="http://schemas.microsoft.com/office/powerpoint/2010/main" val="463647181"/>
              </p:ext>
            </p:extLst>
          </p:nvPr>
        </p:nvGraphicFramePr>
        <p:xfrm>
          <a:off x="4855352" y="2686124"/>
          <a:ext cx="4042609" cy="2236297"/>
        </p:xfrm>
        <a:graphic>
          <a:graphicData uri="http://schemas.openxmlformats.org/drawingml/2006/chart">
            <c:chart xmlns:c="http://schemas.openxmlformats.org/drawingml/2006/chart" xmlns:r="http://schemas.openxmlformats.org/officeDocument/2006/relationships" r:id="rId3"/>
          </a:graphicData>
        </a:graphic>
      </p:graphicFrame>
      <p:sp>
        <p:nvSpPr>
          <p:cNvPr id="40" name="矩形: 圆角 39">
            <a:extLst>
              <a:ext uri="{FF2B5EF4-FFF2-40B4-BE49-F238E27FC236}">
                <a16:creationId xmlns:a16="http://schemas.microsoft.com/office/drawing/2014/main" id="{705E7012-59C5-4F94-96DA-8D4C028B0950}"/>
              </a:ext>
            </a:extLst>
          </p:cNvPr>
          <p:cNvSpPr/>
          <p:nvPr/>
        </p:nvSpPr>
        <p:spPr>
          <a:xfrm>
            <a:off x="5440856" y="2493076"/>
            <a:ext cx="2635784" cy="215444"/>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2019 </a:t>
            </a: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MHz</a:t>
            </a: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谐振器出货量占比最高</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矩形 40">
            <a:extLst>
              <a:ext uri="{FF2B5EF4-FFF2-40B4-BE49-F238E27FC236}">
                <a16:creationId xmlns:a16="http://schemas.microsoft.com/office/drawing/2014/main" id="{D58E4914-6BCC-4CCF-B7DA-EDE60BFBD8E2}"/>
              </a:ext>
            </a:extLst>
          </p:cNvPr>
          <p:cNvSpPr/>
          <p:nvPr/>
        </p:nvSpPr>
        <p:spPr>
          <a:xfrm>
            <a:off x="604958" y="1240434"/>
            <a:ext cx="7934083" cy="1015663"/>
          </a:xfrm>
          <a:prstGeom prst="rect">
            <a:avLst/>
          </a:prstGeom>
        </p:spPr>
        <p:txBody>
          <a:bodyPr wrap="square">
            <a:spAutoFit/>
          </a:bodyPr>
          <a:lstStyle/>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从销售额来看，</a:t>
            </a:r>
            <a:r>
              <a:rPr lang="en-US" altLang="zh-CN" sz="1200" dirty="0">
                <a:latin typeface="微软雅黑" panose="020B0503020204020204" pitchFamily="34" charset="-122"/>
                <a:ea typeface="微软雅黑" panose="020B0503020204020204" pitchFamily="34" charset="-122"/>
              </a:rPr>
              <a:t>CS&amp;A</a:t>
            </a:r>
            <a:r>
              <a:rPr lang="zh-CN" altLang="en-US" sz="1200" dirty="0">
                <a:latin typeface="微软雅黑" panose="020B0503020204020204" pitchFamily="34" charset="-122"/>
                <a:ea typeface="微软雅黑" panose="020B0503020204020204" pitchFamily="34" charset="-122"/>
              </a:rPr>
              <a:t>数据显示，</a:t>
            </a:r>
            <a:r>
              <a:rPr lang="en-US" altLang="zh-CN" sz="1200" dirty="0">
                <a:latin typeface="微软雅黑" panose="020B0503020204020204" pitchFamily="34" charset="-122"/>
                <a:ea typeface="微软雅黑" panose="020B0503020204020204" pitchFamily="34" charset="-122"/>
              </a:rPr>
              <a:t>2019</a:t>
            </a:r>
            <a:r>
              <a:rPr lang="zh-CN" altLang="en-US" sz="1200" dirty="0">
                <a:latin typeface="微软雅黑" panose="020B0503020204020204" pitchFamily="34" charset="-122"/>
                <a:ea typeface="微软雅黑" panose="020B0503020204020204" pitchFamily="34" charset="-122"/>
              </a:rPr>
              <a:t>年石英晶体谐振器（</a:t>
            </a:r>
            <a:r>
              <a:rPr lang="en-US" altLang="zh-CN" sz="1200" dirty="0" err="1">
                <a:latin typeface="微软雅黑" panose="020B0503020204020204" pitchFamily="34" charset="-122"/>
                <a:ea typeface="微软雅黑" panose="020B0503020204020204" pitchFamily="34" charset="-122"/>
              </a:rPr>
              <a:t>Xtal</a:t>
            </a:r>
            <a:r>
              <a:rPr lang="zh-CN" altLang="en-US" sz="1200" dirty="0">
                <a:latin typeface="微软雅黑" panose="020B0503020204020204" pitchFamily="34" charset="-122"/>
                <a:ea typeface="微软雅黑" panose="020B0503020204020204" pitchFamily="34" charset="-122"/>
              </a:rPr>
              <a:t>）销售额占比最高达</a:t>
            </a:r>
            <a:r>
              <a:rPr lang="en-US" altLang="zh-CN" sz="1200" dirty="0">
                <a:latin typeface="微软雅黑" panose="020B0503020204020204" pitchFamily="34" charset="-122"/>
                <a:ea typeface="微软雅黑" panose="020B0503020204020204" pitchFamily="34" charset="-122"/>
              </a:rPr>
              <a:t>58%</a:t>
            </a:r>
            <a:r>
              <a:rPr lang="zh-CN" altLang="en-US" sz="1200" dirty="0">
                <a:latin typeface="微软雅黑" panose="020B0503020204020204" pitchFamily="34" charset="-122"/>
                <a:ea typeface="微软雅黑" panose="020B0503020204020204" pitchFamily="34" charset="-122"/>
              </a:rPr>
              <a:t>，其他各类石英晶体振荡器占比约为</a:t>
            </a:r>
            <a:r>
              <a:rPr lang="en-US" altLang="zh-CN" sz="1200" dirty="0">
                <a:latin typeface="微软雅黑" panose="020B0503020204020204" pitchFamily="34" charset="-122"/>
                <a:ea typeface="微软雅黑" panose="020B0503020204020204" pitchFamily="34" charset="-122"/>
              </a:rPr>
              <a:t>42%</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从出货量来看，</a:t>
            </a:r>
            <a:r>
              <a:rPr lang="en-US" altLang="zh-CN" sz="1200" dirty="0">
                <a:latin typeface="微软雅黑" panose="020B0503020204020204" pitchFamily="34" charset="-122"/>
                <a:ea typeface="微软雅黑" panose="020B0503020204020204" pitchFamily="34" charset="-122"/>
              </a:rPr>
              <a:t> CS&amp;A</a:t>
            </a:r>
            <a:r>
              <a:rPr lang="zh-CN" altLang="en-US" sz="1200" dirty="0">
                <a:latin typeface="微软雅黑" panose="020B0503020204020204" pitchFamily="34" charset="-122"/>
                <a:ea typeface="微软雅黑" panose="020B0503020204020204" pitchFamily="34" charset="-122"/>
              </a:rPr>
              <a:t>数据显示，</a:t>
            </a:r>
            <a:r>
              <a:rPr lang="en-US" altLang="zh-CN" sz="1200" dirty="0">
                <a:latin typeface="微软雅黑" panose="020B0503020204020204" pitchFamily="34" charset="-122"/>
                <a:ea typeface="微软雅黑" panose="020B0503020204020204" pitchFamily="34" charset="-122"/>
              </a:rPr>
              <a:t> 2019 </a:t>
            </a:r>
            <a:r>
              <a:rPr lang="zh-CN" altLang="en-US" sz="1200" dirty="0">
                <a:latin typeface="微软雅黑" panose="020B0503020204020204" pitchFamily="34" charset="-122"/>
                <a:ea typeface="微软雅黑" panose="020B0503020204020204" pitchFamily="34" charset="-122"/>
              </a:rPr>
              <a:t>年出货量中高频（</a:t>
            </a:r>
            <a:r>
              <a:rPr lang="en-US" altLang="zh-CN" sz="1200" dirty="0">
                <a:latin typeface="微软雅黑" panose="020B0503020204020204" pitchFamily="34" charset="-122"/>
                <a:ea typeface="微软雅黑" panose="020B0503020204020204" pitchFamily="34" charset="-122"/>
              </a:rPr>
              <a:t>MHz</a:t>
            </a:r>
            <a:r>
              <a:rPr lang="zh-CN" altLang="en-US" sz="1200" dirty="0">
                <a:latin typeface="微软雅黑" panose="020B0503020204020204" pitchFamily="34" charset="-122"/>
                <a:ea typeface="微软雅黑" panose="020B0503020204020204" pitchFamily="34" charset="-122"/>
              </a:rPr>
              <a:t>）谐振器出货量占比超半为</a:t>
            </a:r>
            <a:r>
              <a:rPr lang="en-US" altLang="zh-CN" sz="1200" dirty="0">
                <a:latin typeface="微软雅黑" panose="020B0503020204020204" pitchFamily="34" charset="-122"/>
                <a:ea typeface="微软雅黑" panose="020B0503020204020204" pitchFamily="34" charset="-122"/>
              </a:rPr>
              <a:t>52.7%</a:t>
            </a:r>
            <a:r>
              <a:rPr lang="zh-CN" altLang="en-US" sz="1200" dirty="0">
                <a:latin typeface="微软雅黑" panose="020B0503020204020204" pitchFamily="34" charset="-122"/>
                <a:ea typeface="微软雅黑" panose="020B0503020204020204" pitchFamily="34" charset="-122"/>
              </a:rPr>
              <a:t>，低频（</a:t>
            </a:r>
            <a:r>
              <a:rPr lang="en-US" altLang="zh-CN" sz="1200" dirty="0">
                <a:latin typeface="微软雅黑" panose="020B0503020204020204" pitchFamily="34" charset="-122"/>
                <a:ea typeface="微软雅黑" panose="020B0503020204020204" pitchFamily="34" charset="-122"/>
              </a:rPr>
              <a:t>KHz</a:t>
            </a:r>
            <a:r>
              <a:rPr lang="zh-CN" altLang="en-US" sz="1200" dirty="0">
                <a:latin typeface="微软雅黑" panose="020B0503020204020204" pitchFamily="34" charset="-122"/>
                <a:ea typeface="微软雅黑" panose="020B0503020204020204" pitchFamily="34" charset="-122"/>
              </a:rPr>
              <a:t>）谐振器出货量占比为</a:t>
            </a:r>
            <a:r>
              <a:rPr lang="en-US" altLang="zh-CN" sz="1200" dirty="0">
                <a:latin typeface="微软雅黑" panose="020B0503020204020204" pitchFamily="34" charset="-122"/>
                <a:ea typeface="微软雅黑" panose="020B0503020204020204" pitchFamily="34" charset="-122"/>
              </a:rPr>
              <a:t>37.3%</a:t>
            </a:r>
            <a:r>
              <a:rPr lang="zh-CN" altLang="en-US" sz="1200" dirty="0">
                <a:latin typeface="微软雅黑" panose="020B0503020204020204" pitchFamily="34" charset="-122"/>
                <a:ea typeface="微软雅黑" panose="020B0503020204020204" pitchFamily="34" charset="-122"/>
              </a:rPr>
              <a:t>，其他各类石英晶体振荡器占比约为</a:t>
            </a:r>
            <a:r>
              <a:rPr lang="en-US" altLang="zh-CN" sz="1200" dirty="0">
                <a:latin typeface="微软雅黑" panose="020B0503020204020204" pitchFamily="34" charset="-122"/>
                <a:ea typeface="微软雅黑" panose="020B0503020204020204" pitchFamily="34" charset="-122"/>
              </a:rPr>
              <a:t>9.98%</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D5CD97E4-C588-41D9-9B84-FA7CC5F27044}"/>
              </a:ext>
            </a:extLst>
          </p:cNvPr>
          <p:cNvSpPr/>
          <p:nvPr/>
        </p:nvSpPr>
        <p:spPr>
          <a:xfrm>
            <a:off x="517712" y="1099652"/>
            <a:ext cx="8108576" cy="1267030"/>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96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圆角 38">
            <a:extLst>
              <a:ext uri="{FF2B5EF4-FFF2-40B4-BE49-F238E27FC236}">
                <a16:creationId xmlns:a16="http://schemas.microsoft.com/office/drawing/2014/main" id="{A2B12A28-B159-480D-8070-5AB3773551C9}"/>
              </a:ext>
            </a:extLst>
          </p:cNvPr>
          <p:cNvSpPr/>
          <p:nvPr/>
        </p:nvSpPr>
        <p:spPr>
          <a:xfrm>
            <a:off x="6468692" y="3494075"/>
            <a:ext cx="2062288" cy="1036695"/>
          </a:xfrm>
          <a:prstGeom prst="roundRect">
            <a:avLst/>
          </a:prstGeom>
          <a:solidFill>
            <a:srgbClr val="B0252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圆角 37">
            <a:extLst>
              <a:ext uri="{FF2B5EF4-FFF2-40B4-BE49-F238E27FC236}">
                <a16:creationId xmlns:a16="http://schemas.microsoft.com/office/drawing/2014/main" id="{390231BB-777E-44CE-B3D1-B68A73823A6E}"/>
              </a:ext>
            </a:extLst>
          </p:cNvPr>
          <p:cNvSpPr/>
          <p:nvPr/>
        </p:nvSpPr>
        <p:spPr>
          <a:xfrm>
            <a:off x="5974023" y="2003281"/>
            <a:ext cx="2062288" cy="1036695"/>
          </a:xfrm>
          <a:prstGeom prst="roundRect">
            <a:avLst/>
          </a:prstGeom>
          <a:solidFill>
            <a:srgbClr val="EE852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圆角 36">
            <a:extLst>
              <a:ext uri="{FF2B5EF4-FFF2-40B4-BE49-F238E27FC236}">
                <a16:creationId xmlns:a16="http://schemas.microsoft.com/office/drawing/2014/main" id="{2F300BBF-CE2D-4EA5-8983-324CE9575ACE}"/>
              </a:ext>
            </a:extLst>
          </p:cNvPr>
          <p:cNvSpPr/>
          <p:nvPr/>
        </p:nvSpPr>
        <p:spPr>
          <a:xfrm>
            <a:off x="3526931" y="1042298"/>
            <a:ext cx="2062288" cy="1036695"/>
          </a:xfrm>
          <a:prstGeom prst="roundRect">
            <a:avLst/>
          </a:prstGeom>
          <a:solidFill>
            <a:srgbClr val="83AC3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矩形: 圆角 33">
            <a:extLst>
              <a:ext uri="{FF2B5EF4-FFF2-40B4-BE49-F238E27FC236}">
                <a16:creationId xmlns:a16="http://schemas.microsoft.com/office/drawing/2014/main" id="{EA48F1FE-6984-4E2F-BD97-8C1F875F543A}"/>
              </a:ext>
            </a:extLst>
          </p:cNvPr>
          <p:cNvSpPr/>
          <p:nvPr/>
        </p:nvSpPr>
        <p:spPr>
          <a:xfrm>
            <a:off x="1091567" y="1952246"/>
            <a:ext cx="2062288" cy="1064347"/>
          </a:xfrm>
          <a:prstGeom prst="roundRect">
            <a:avLst/>
          </a:prstGeom>
          <a:solidFill>
            <a:srgbClr val="2E927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737079D9-182D-48E3-9F53-F3B6591CB491}"/>
              </a:ext>
            </a:extLst>
          </p:cNvPr>
          <p:cNvSpPr/>
          <p:nvPr/>
        </p:nvSpPr>
        <p:spPr>
          <a:xfrm>
            <a:off x="632012" y="3466423"/>
            <a:ext cx="2062288" cy="1064347"/>
          </a:xfrm>
          <a:prstGeom prst="roundRect">
            <a:avLst/>
          </a:prstGeom>
          <a:solidFill>
            <a:srgbClr val="226BA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6" name="组合 25"/>
          <p:cNvGrpSpPr/>
          <p:nvPr/>
        </p:nvGrpSpPr>
        <p:grpSpPr>
          <a:xfrm>
            <a:off x="0" y="339502"/>
            <a:ext cx="8243454" cy="584775"/>
            <a:chOff x="0" y="339502"/>
            <a:chExt cx="8243454" cy="584775"/>
          </a:xfrm>
        </p:grpSpPr>
        <p:sp>
          <p:nvSpPr>
            <p:cNvPr id="27" name="矩形 26"/>
            <p:cNvSpPr>
              <a:spLocks noChangeArrowheads="1"/>
            </p:cNvSpPr>
            <p:nvPr/>
          </p:nvSpPr>
          <p:spPr bwMode="auto">
            <a:xfrm>
              <a:off x="755575" y="461958"/>
              <a:ext cx="7487879"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晶振发展趋势为小型化、高频化、高精度、高可靠性、低功耗</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6" name="Freeform 5">
            <a:extLst>
              <a:ext uri="{FF2B5EF4-FFF2-40B4-BE49-F238E27FC236}">
                <a16:creationId xmlns:a16="http://schemas.microsoft.com/office/drawing/2014/main" id="{AC83CD4E-42BC-481E-8C21-8FE6DCE70537}"/>
              </a:ext>
            </a:extLst>
          </p:cNvPr>
          <p:cNvSpPr>
            <a:spLocks/>
          </p:cNvSpPr>
          <p:nvPr/>
        </p:nvSpPr>
        <p:spPr bwMode="auto">
          <a:xfrm>
            <a:off x="4328693" y="2156522"/>
            <a:ext cx="470492" cy="1501501"/>
          </a:xfrm>
          <a:custGeom>
            <a:avLst/>
            <a:gdLst>
              <a:gd name="T0" fmla="*/ 236 w 473"/>
              <a:gd name="T1" fmla="*/ 0 h 1716"/>
              <a:gd name="T2" fmla="*/ 0 w 473"/>
              <a:gd name="T3" fmla="*/ 409 h 1716"/>
              <a:gd name="T4" fmla="*/ 75 w 473"/>
              <a:gd name="T5" fmla="*/ 409 h 1716"/>
              <a:gd name="T6" fmla="*/ 75 w 473"/>
              <a:gd name="T7" fmla="*/ 1716 h 1716"/>
              <a:gd name="T8" fmla="*/ 398 w 473"/>
              <a:gd name="T9" fmla="*/ 1716 h 1716"/>
              <a:gd name="T10" fmla="*/ 398 w 473"/>
              <a:gd name="T11" fmla="*/ 409 h 1716"/>
              <a:gd name="T12" fmla="*/ 473 w 473"/>
              <a:gd name="T13" fmla="*/ 409 h 1716"/>
              <a:gd name="T14" fmla="*/ 236 w 473"/>
              <a:gd name="T15" fmla="*/ 0 h 1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1716">
                <a:moveTo>
                  <a:pt x="236" y="0"/>
                </a:moveTo>
                <a:lnTo>
                  <a:pt x="0" y="409"/>
                </a:lnTo>
                <a:lnTo>
                  <a:pt x="75" y="409"/>
                </a:lnTo>
                <a:lnTo>
                  <a:pt x="75" y="1716"/>
                </a:lnTo>
                <a:lnTo>
                  <a:pt x="398" y="1716"/>
                </a:lnTo>
                <a:lnTo>
                  <a:pt x="398" y="409"/>
                </a:lnTo>
                <a:lnTo>
                  <a:pt x="473" y="409"/>
                </a:lnTo>
                <a:lnTo>
                  <a:pt x="236" y="0"/>
                </a:lnTo>
                <a:close/>
              </a:path>
            </a:pathLst>
          </a:custGeom>
          <a:solidFill>
            <a:srgbClr val="83AC3F"/>
          </a:solidFill>
          <a:ln>
            <a:noFill/>
          </a:ln>
        </p:spPr>
        <p:txBody>
          <a:bodyPr vert="horz" wrap="square" lIns="54431" tIns="27215" rIns="54431" bIns="27215" numCol="1" anchor="t" anchorCtr="0" compatLnSpc="1">
            <a:prstTxWarp prst="textNoShape">
              <a:avLst/>
            </a:prstTxWarp>
          </a:bodyPr>
          <a:lstStyle/>
          <a:p>
            <a:pPr defTabSz="725759" fontAlgn="auto">
              <a:spcBef>
                <a:spcPts val="0"/>
              </a:spcBef>
              <a:spcAft>
                <a:spcPts val="0"/>
              </a:spcAft>
              <a:defRPr/>
            </a:pPr>
            <a:endParaRPr lang="en-US" sz="1429" kern="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17" name="Freeform 6">
            <a:extLst>
              <a:ext uri="{FF2B5EF4-FFF2-40B4-BE49-F238E27FC236}">
                <a16:creationId xmlns:a16="http://schemas.microsoft.com/office/drawing/2014/main" id="{171BD03D-AE64-4D2F-BF9F-5A3BEDCC5A50}"/>
              </a:ext>
            </a:extLst>
          </p:cNvPr>
          <p:cNvSpPr>
            <a:spLocks/>
          </p:cNvSpPr>
          <p:nvPr/>
        </p:nvSpPr>
        <p:spPr bwMode="auto">
          <a:xfrm>
            <a:off x="4576974" y="2789987"/>
            <a:ext cx="1321952" cy="1321689"/>
          </a:xfrm>
          <a:custGeom>
            <a:avLst/>
            <a:gdLst>
              <a:gd name="T0" fmla="*/ 1329 w 1329"/>
              <a:gd name="T1" fmla="*/ 0 h 1329"/>
              <a:gd name="T2" fmla="*/ 872 w 1329"/>
              <a:gd name="T3" fmla="*/ 123 h 1329"/>
              <a:gd name="T4" fmla="*/ 925 w 1329"/>
              <a:gd name="T5" fmla="*/ 175 h 1329"/>
              <a:gd name="T6" fmla="*/ 0 w 1329"/>
              <a:gd name="T7" fmla="*/ 1098 h 1329"/>
              <a:gd name="T8" fmla="*/ 231 w 1329"/>
              <a:gd name="T9" fmla="*/ 1329 h 1329"/>
              <a:gd name="T10" fmla="*/ 1154 w 1329"/>
              <a:gd name="T11" fmla="*/ 404 h 1329"/>
              <a:gd name="T12" fmla="*/ 1206 w 1329"/>
              <a:gd name="T13" fmla="*/ 457 h 1329"/>
              <a:gd name="T14" fmla="*/ 1329 w 1329"/>
              <a:gd name="T15" fmla="*/ 0 h 1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9" h="1329">
                <a:moveTo>
                  <a:pt x="1329" y="0"/>
                </a:moveTo>
                <a:lnTo>
                  <a:pt x="872" y="123"/>
                </a:lnTo>
                <a:lnTo>
                  <a:pt x="925" y="175"/>
                </a:lnTo>
                <a:lnTo>
                  <a:pt x="0" y="1098"/>
                </a:lnTo>
                <a:lnTo>
                  <a:pt x="231" y="1329"/>
                </a:lnTo>
                <a:lnTo>
                  <a:pt x="1154" y="404"/>
                </a:lnTo>
                <a:lnTo>
                  <a:pt x="1206" y="457"/>
                </a:lnTo>
                <a:lnTo>
                  <a:pt x="1329" y="0"/>
                </a:lnTo>
                <a:close/>
              </a:path>
            </a:pathLst>
          </a:custGeom>
          <a:solidFill>
            <a:srgbClr val="EE852A"/>
          </a:solidFill>
          <a:ln>
            <a:noFill/>
          </a:ln>
        </p:spPr>
        <p:txBody>
          <a:bodyPr vert="horz" wrap="square" lIns="54431" tIns="27215" rIns="54431" bIns="27215" numCol="1" anchor="t" anchorCtr="0" compatLnSpc="1">
            <a:prstTxWarp prst="textNoShape">
              <a:avLst/>
            </a:prstTxWarp>
          </a:bodyPr>
          <a:lstStyle/>
          <a:p>
            <a:pPr defTabSz="725759" fontAlgn="auto">
              <a:spcBef>
                <a:spcPts val="0"/>
              </a:spcBef>
              <a:spcAft>
                <a:spcPts val="0"/>
              </a:spcAft>
              <a:defRPr/>
            </a:pPr>
            <a:endParaRPr lang="en-US" sz="1429" kern="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18" name="Freeform 7">
            <a:extLst>
              <a:ext uri="{FF2B5EF4-FFF2-40B4-BE49-F238E27FC236}">
                <a16:creationId xmlns:a16="http://schemas.microsoft.com/office/drawing/2014/main" id="{6098EE85-6918-4047-89E4-F28972AD30C3}"/>
              </a:ext>
            </a:extLst>
          </p:cNvPr>
          <p:cNvSpPr>
            <a:spLocks/>
          </p:cNvSpPr>
          <p:nvPr/>
        </p:nvSpPr>
        <p:spPr bwMode="auto">
          <a:xfrm>
            <a:off x="4666497" y="3779150"/>
            <a:ext cx="1706899" cy="470398"/>
          </a:xfrm>
          <a:custGeom>
            <a:avLst/>
            <a:gdLst>
              <a:gd name="T0" fmla="*/ 1716 w 1716"/>
              <a:gd name="T1" fmla="*/ 236 h 473"/>
              <a:gd name="T2" fmla="*/ 1307 w 1716"/>
              <a:gd name="T3" fmla="*/ 0 h 473"/>
              <a:gd name="T4" fmla="*/ 1307 w 1716"/>
              <a:gd name="T5" fmla="*/ 75 h 473"/>
              <a:gd name="T6" fmla="*/ 0 w 1716"/>
              <a:gd name="T7" fmla="*/ 75 h 473"/>
              <a:gd name="T8" fmla="*/ 0 w 1716"/>
              <a:gd name="T9" fmla="*/ 398 h 473"/>
              <a:gd name="T10" fmla="*/ 1307 w 1716"/>
              <a:gd name="T11" fmla="*/ 398 h 473"/>
              <a:gd name="T12" fmla="*/ 1307 w 1716"/>
              <a:gd name="T13" fmla="*/ 473 h 473"/>
              <a:gd name="T14" fmla="*/ 1716 w 1716"/>
              <a:gd name="T15" fmla="*/ 236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6" h="473">
                <a:moveTo>
                  <a:pt x="1716" y="236"/>
                </a:moveTo>
                <a:lnTo>
                  <a:pt x="1307" y="0"/>
                </a:lnTo>
                <a:lnTo>
                  <a:pt x="1307" y="75"/>
                </a:lnTo>
                <a:lnTo>
                  <a:pt x="0" y="75"/>
                </a:lnTo>
                <a:lnTo>
                  <a:pt x="0" y="398"/>
                </a:lnTo>
                <a:lnTo>
                  <a:pt x="1307" y="398"/>
                </a:lnTo>
                <a:lnTo>
                  <a:pt x="1307" y="473"/>
                </a:lnTo>
                <a:lnTo>
                  <a:pt x="1716" y="236"/>
                </a:lnTo>
                <a:close/>
              </a:path>
            </a:pathLst>
          </a:custGeom>
          <a:solidFill>
            <a:srgbClr val="B02521"/>
          </a:solidFill>
          <a:ln>
            <a:noFill/>
          </a:ln>
        </p:spPr>
        <p:txBody>
          <a:bodyPr vert="horz" wrap="square" lIns="54431" tIns="27215" rIns="54431" bIns="27215" numCol="1" anchor="t" anchorCtr="0" compatLnSpc="1">
            <a:prstTxWarp prst="textNoShape">
              <a:avLst/>
            </a:prstTxWarp>
          </a:bodyPr>
          <a:lstStyle/>
          <a:p>
            <a:pPr defTabSz="725759" fontAlgn="auto">
              <a:spcBef>
                <a:spcPts val="0"/>
              </a:spcBef>
              <a:spcAft>
                <a:spcPts val="0"/>
              </a:spcAft>
              <a:defRPr/>
            </a:pPr>
            <a:endParaRPr lang="en-US" sz="1429" kern="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19" name="Freeform 8">
            <a:extLst>
              <a:ext uri="{FF2B5EF4-FFF2-40B4-BE49-F238E27FC236}">
                <a16:creationId xmlns:a16="http://schemas.microsoft.com/office/drawing/2014/main" id="{08B185F7-4AFA-482B-8F83-D2885B3E5E9A}"/>
              </a:ext>
            </a:extLst>
          </p:cNvPr>
          <p:cNvSpPr>
            <a:spLocks/>
          </p:cNvSpPr>
          <p:nvPr/>
        </p:nvSpPr>
        <p:spPr bwMode="auto">
          <a:xfrm>
            <a:off x="2770607" y="3779150"/>
            <a:ext cx="1705905" cy="470398"/>
          </a:xfrm>
          <a:custGeom>
            <a:avLst/>
            <a:gdLst>
              <a:gd name="T0" fmla="*/ 0 w 1715"/>
              <a:gd name="T1" fmla="*/ 236 h 473"/>
              <a:gd name="T2" fmla="*/ 409 w 1715"/>
              <a:gd name="T3" fmla="*/ 0 h 473"/>
              <a:gd name="T4" fmla="*/ 409 w 1715"/>
              <a:gd name="T5" fmla="*/ 75 h 473"/>
              <a:gd name="T6" fmla="*/ 1715 w 1715"/>
              <a:gd name="T7" fmla="*/ 75 h 473"/>
              <a:gd name="T8" fmla="*/ 1715 w 1715"/>
              <a:gd name="T9" fmla="*/ 398 h 473"/>
              <a:gd name="T10" fmla="*/ 409 w 1715"/>
              <a:gd name="T11" fmla="*/ 398 h 473"/>
              <a:gd name="T12" fmla="*/ 409 w 1715"/>
              <a:gd name="T13" fmla="*/ 473 h 473"/>
              <a:gd name="T14" fmla="*/ 0 w 1715"/>
              <a:gd name="T15" fmla="*/ 236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5" h="473">
                <a:moveTo>
                  <a:pt x="0" y="236"/>
                </a:moveTo>
                <a:lnTo>
                  <a:pt x="409" y="0"/>
                </a:lnTo>
                <a:lnTo>
                  <a:pt x="409" y="75"/>
                </a:lnTo>
                <a:lnTo>
                  <a:pt x="1715" y="75"/>
                </a:lnTo>
                <a:lnTo>
                  <a:pt x="1715" y="398"/>
                </a:lnTo>
                <a:lnTo>
                  <a:pt x="409" y="398"/>
                </a:lnTo>
                <a:lnTo>
                  <a:pt x="409" y="473"/>
                </a:lnTo>
                <a:lnTo>
                  <a:pt x="0" y="236"/>
                </a:lnTo>
                <a:close/>
              </a:path>
            </a:pathLst>
          </a:custGeom>
          <a:solidFill>
            <a:srgbClr val="226BAB"/>
          </a:solidFill>
          <a:ln>
            <a:noFill/>
          </a:ln>
        </p:spPr>
        <p:txBody>
          <a:bodyPr vert="horz" wrap="square" lIns="54431" tIns="27215" rIns="54431" bIns="27215" numCol="1" anchor="t" anchorCtr="0" compatLnSpc="1">
            <a:prstTxWarp prst="textNoShape">
              <a:avLst/>
            </a:prstTxWarp>
          </a:bodyPr>
          <a:lstStyle/>
          <a:p>
            <a:pPr defTabSz="725759" fontAlgn="auto">
              <a:spcBef>
                <a:spcPts val="0"/>
              </a:spcBef>
              <a:spcAft>
                <a:spcPts val="0"/>
              </a:spcAft>
              <a:defRPr/>
            </a:pPr>
            <a:endParaRPr lang="en-US" sz="1429" kern="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0" name="Freeform 9">
            <a:extLst>
              <a:ext uri="{FF2B5EF4-FFF2-40B4-BE49-F238E27FC236}">
                <a16:creationId xmlns:a16="http://schemas.microsoft.com/office/drawing/2014/main" id="{2843C052-E4DE-48D4-A9F0-E1DC3D478949}"/>
              </a:ext>
            </a:extLst>
          </p:cNvPr>
          <p:cNvSpPr>
            <a:spLocks/>
          </p:cNvSpPr>
          <p:nvPr/>
        </p:nvSpPr>
        <p:spPr bwMode="auto">
          <a:xfrm>
            <a:off x="3236123" y="2789987"/>
            <a:ext cx="1321952" cy="1321689"/>
          </a:xfrm>
          <a:custGeom>
            <a:avLst/>
            <a:gdLst>
              <a:gd name="T0" fmla="*/ 0 w 1329"/>
              <a:gd name="T1" fmla="*/ 0 h 1329"/>
              <a:gd name="T2" fmla="*/ 458 w 1329"/>
              <a:gd name="T3" fmla="*/ 123 h 1329"/>
              <a:gd name="T4" fmla="*/ 405 w 1329"/>
              <a:gd name="T5" fmla="*/ 175 h 1329"/>
              <a:gd name="T6" fmla="*/ 1329 w 1329"/>
              <a:gd name="T7" fmla="*/ 1098 h 1329"/>
              <a:gd name="T8" fmla="*/ 1100 w 1329"/>
              <a:gd name="T9" fmla="*/ 1329 h 1329"/>
              <a:gd name="T10" fmla="*/ 175 w 1329"/>
              <a:gd name="T11" fmla="*/ 404 h 1329"/>
              <a:gd name="T12" fmla="*/ 124 w 1329"/>
              <a:gd name="T13" fmla="*/ 457 h 1329"/>
              <a:gd name="T14" fmla="*/ 0 w 1329"/>
              <a:gd name="T15" fmla="*/ 0 h 1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9" h="1329">
                <a:moveTo>
                  <a:pt x="0" y="0"/>
                </a:moveTo>
                <a:lnTo>
                  <a:pt x="458" y="123"/>
                </a:lnTo>
                <a:lnTo>
                  <a:pt x="405" y="175"/>
                </a:lnTo>
                <a:lnTo>
                  <a:pt x="1329" y="1098"/>
                </a:lnTo>
                <a:lnTo>
                  <a:pt x="1100" y="1329"/>
                </a:lnTo>
                <a:lnTo>
                  <a:pt x="175" y="404"/>
                </a:lnTo>
                <a:lnTo>
                  <a:pt x="124" y="457"/>
                </a:lnTo>
                <a:lnTo>
                  <a:pt x="0" y="0"/>
                </a:lnTo>
                <a:close/>
              </a:path>
            </a:pathLst>
          </a:custGeom>
          <a:solidFill>
            <a:srgbClr val="2E9273"/>
          </a:solidFill>
          <a:ln>
            <a:noFill/>
          </a:ln>
        </p:spPr>
        <p:txBody>
          <a:bodyPr vert="horz" wrap="square" lIns="54431" tIns="27215" rIns="54431" bIns="27215" numCol="1" anchor="t" anchorCtr="0" compatLnSpc="1">
            <a:prstTxWarp prst="textNoShape">
              <a:avLst/>
            </a:prstTxWarp>
          </a:bodyPr>
          <a:lstStyle/>
          <a:p>
            <a:pPr defTabSz="725759" fontAlgn="auto">
              <a:spcBef>
                <a:spcPts val="0"/>
              </a:spcBef>
              <a:spcAft>
                <a:spcPts val="0"/>
              </a:spcAft>
              <a:defRPr/>
            </a:pPr>
            <a:endParaRPr lang="en-US" sz="1429" kern="0">
              <a:solidFill>
                <a:srgbClr val="000000"/>
              </a:solidFill>
              <a:latin typeface="微软雅黑" panose="020B0503020204020204" pitchFamily="34" charset="-122"/>
              <a:ea typeface="微软雅黑" panose="020B0503020204020204" pitchFamily="34" charset="-122"/>
              <a:cs typeface="+mn-ea"/>
              <a:sym typeface="+mn-lt"/>
            </a:endParaRPr>
          </a:p>
        </p:txBody>
      </p:sp>
      <p:grpSp>
        <p:nvGrpSpPr>
          <p:cNvPr id="21" name="Group 3">
            <a:extLst>
              <a:ext uri="{FF2B5EF4-FFF2-40B4-BE49-F238E27FC236}">
                <a16:creationId xmlns:a16="http://schemas.microsoft.com/office/drawing/2014/main" id="{9792E39B-3D41-446F-A0C6-C2B28C39DA86}"/>
              </a:ext>
            </a:extLst>
          </p:cNvPr>
          <p:cNvGrpSpPr/>
          <p:nvPr/>
        </p:nvGrpSpPr>
        <p:grpSpPr>
          <a:xfrm>
            <a:off x="3874503" y="3052527"/>
            <a:ext cx="1410916" cy="1478243"/>
            <a:chOff x="4632531" y="3441650"/>
            <a:chExt cx="2922866" cy="2922866"/>
          </a:xfrm>
        </p:grpSpPr>
        <p:sp>
          <p:nvSpPr>
            <p:cNvPr id="22" name="Oval 10">
              <a:extLst>
                <a:ext uri="{FF2B5EF4-FFF2-40B4-BE49-F238E27FC236}">
                  <a16:creationId xmlns:a16="http://schemas.microsoft.com/office/drawing/2014/main" id="{19637D32-0E5F-47F4-BAF4-8936850B6597}"/>
                </a:ext>
              </a:extLst>
            </p:cNvPr>
            <p:cNvSpPr>
              <a:spLocks noChangeArrowheads="1"/>
            </p:cNvSpPr>
            <p:nvPr/>
          </p:nvSpPr>
          <p:spPr bwMode="auto">
            <a:xfrm>
              <a:off x="4632531" y="3441650"/>
              <a:ext cx="2922866" cy="2922866"/>
            </a:xfrm>
            <a:prstGeom prst="ellipse">
              <a:avLst/>
            </a:prstGeom>
            <a:solidFill>
              <a:srgbClr val="FFFFFF">
                <a:lumMod val="95000"/>
              </a:srgbClr>
            </a:solidFill>
            <a:ln>
              <a:noFill/>
            </a:ln>
          </p:spPr>
          <p:txBody>
            <a:bodyPr vert="horz" wrap="square" lIns="72574" tIns="36287" rIns="72574" bIns="36287" numCol="1" anchor="t" anchorCtr="0" compatLnSpc="1">
              <a:prstTxWarp prst="textNoShape">
                <a:avLst/>
              </a:prstTxWarp>
            </a:bodyPr>
            <a:lstStyle/>
            <a:p>
              <a:pPr defTabSz="725759" fontAlgn="auto">
                <a:spcBef>
                  <a:spcPts val="0"/>
                </a:spcBef>
                <a:spcAft>
                  <a:spcPts val="0"/>
                </a:spcAft>
                <a:defRPr/>
              </a:pPr>
              <a:endParaRPr lang="en-US" sz="1429" kern="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3" name="Freeform 11">
              <a:extLst>
                <a:ext uri="{FF2B5EF4-FFF2-40B4-BE49-F238E27FC236}">
                  <a16:creationId xmlns:a16="http://schemas.microsoft.com/office/drawing/2014/main" id="{AD08D451-4795-4E80-B4AF-BAF6ECBAE62A}"/>
                </a:ext>
              </a:extLst>
            </p:cNvPr>
            <p:cNvSpPr>
              <a:spLocks noEditPoints="1"/>
            </p:cNvSpPr>
            <p:nvPr/>
          </p:nvSpPr>
          <p:spPr bwMode="auto">
            <a:xfrm>
              <a:off x="4750641" y="3559760"/>
              <a:ext cx="2686648" cy="2686648"/>
            </a:xfrm>
            <a:custGeom>
              <a:avLst/>
              <a:gdLst>
                <a:gd name="T0" fmla="*/ 820 w 1640"/>
                <a:gd name="T1" fmla="*/ 1640 h 1640"/>
                <a:gd name="T2" fmla="*/ 0 w 1640"/>
                <a:gd name="T3" fmla="*/ 820 h 1640"/>
                <a:gd name="T4" fmla="*/ 820 w 1640"/>
                <a:gd name="T5" fmla="*/ 0 h 1640"/>
                <a:gd name="T6" fmla="*/ 1640 w 1640"/>
                <a:gd name="T7" fmla="*/ 820 h 1640"/>
                <a:gd name="T8" fmla="*/ 820 w 1640"/>
                <a:gd name="T9" fmla="*/ 1640 h 1640"/>
                <a:gd name="T10" fmla="*/ 820 w 1640"/>
                <a:gd name="T11" fmla="*/ 29 h 1640"/>
                <a:gd name="T12" fmla="*/ 29 w 1640"/>
                <a:gd name="T13" fmla="*/ 820 h 1640"/>
                <a:gd name="T14" fmla="*/ 820 w 1640"/>
                <a:gd name="T15" fmla="*/ 1611 h 1640"/>
                <a:gd name="T16" fmla="*/ 1611 w 1640"/>
                <a:gd name="T17" fmla="*/ 820 h 1640"/>
                <a:gd name="T18" fmla="*/ 820 w 1640"/>
                <a:gd name="T19" fmla="*/ 29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0" h="1640">
                  <a:moveTo>
                    <a:pt x="820" y="1640"/>
                  </a:moveTo>
                  <a:cubicBezTo>
                    <a:pt x="368" y="1640"/>
                    <a:pt x="0" y="1272"/>
                    <a:pt x="0" y="820"/>
                  </a:cubicBezTo>
                  <a:cubicBezTo>
                    <a:pt x="0" y="368"/>
                    <a:pt x="368" y="0"/>
                    <a:pt x="820" y="0"/>
                  </a:cubicBezTo>
                  <a:cubicBezTo>
                    <a:pt x="1272" y="0"/>
                    <a:pt x="1640" y="368"/>
                    <a:pt x="1640" y="820"/>
                  </a:cubicBezTo>
                  <a:cubicBezTo>
                    <a:pt x="1640" y="1272"/>
                    <a:pt x="1272" y="1640"/>
                    <a:pt x="820" y="1640"/>
                  </a:cubicBezTo>
                  <a:close/>
                  <a:moveTo>
                    <a:pt x="820" y="29"/>
                  </a:moveTo>
                  <a:cubicBezTo>
                    <a:pt x="384" y="29"/>
                    <a:pt x="29" y="384"/>
                    <a:pt x="29" y="820"/>
                  </a:cubicBezTo>
                  <a:cubicBezTo>
                    <a:pt x="29" y="1256"/>
                    <a:pt x="384" y="1611"/>
                    <a:pt x="820" y="1611"/>
                  </a:cubicBezTo>
                  <a:cubicBezTo>
                    <a:pt x="1256" y="1611"/>
                    <a:pt x="1611" y="1256"/>
                    <a:pt x="1611" y="820"/>
                  </a:cubicBezTo>
                  <a:cubicBezTo>
                    <a:pt x="1611" y="384"/>
                    <a:pt x="1256" y="29"/>
                    <a:pt x="820" y="29"/>
                  </a:cubicBezTo>
                  <a:close/>
                </a:path>
              </a:pathLst>
            </a:custGeom>
            <a:solidFill>
              <a:srgbClr val="FFFFFF">
                <a:lumMod val="65000"/>
              </a:srgbClr>
            </a:solidFill>
            <a:ln>
              <a:noFill/>
            </a:ln>
          </p:spPr>
          <p:txBody>
            <a:bodyPr vert="horz" wrap="square" lIns="72574" tIns="36287" rIns="72574" bIns="36287" numCol="1" anchor="t" anchorCtr="0" compatLnSpc="1">
              <a:prstTxWarp prst="textNoShape">
                <a:avLst/>
              </a:prstTxWarp>
            </a:bodyPr>
            <a:lstStyle/>
            <a:p>
              <a:pPr defTabSz="725759" fontAlgn="auto">
                <a:spcBef>
                  <a:spcPts val="0"/>
                </a:spcBef>
                <a:spcAft>
                  <a:spcPts val="0"/>
                </a:spcAft>
                <a:defRPr/>
              </a:pPr>
              <a:endParaRPr lang="en-US" sz="1429" kern="0">
                <a:solidFill>
                  <a:srgbClr val="000000"/>
                </a:solidFill>
                <a:latin typeface="微软雅黑" panose="020B0503020204020204" pitchFamily="34" charset="-122"/>
                <a:ea typeface="微软雅黑" panose="020B0503020204020204" pitchFamily="34" charset="-122"/>
                <a:cs typeface="+mn-ea"/>
                <a:sym typeface="+mn-lt"/>
              </a:endParaRPr>
            </a:p>
          </p:txBody>
        </p:sp>
      </p:grpSp>
      <p:sp>
        <p:nvSpPr>
          <p:cNvPr id="24" name="Inhaltsplatzhalter 4">
            <a:extLst>
              <a:ext uri="{FF2B5EF4-FFF2-40B4-BE49-F238E27FC236}">
                <a16:creationId xmlns:a16="http://schemas.microsoft.com/office/drawing/2014/main" id="{12C97757-7C37-49DA-9E48-7F2A299FADE9}"/>
              </a:ext>
            </a:extLst>
          </p:cNvPr>
          <p:cNvSpPr txBox="1">
            <a:spLocks/>
          </p:cNvSpPr>
          <p:nvPr/>
        </p:nvSpPr>
        <p:spPr>
          <a:xfrm>
            <a:off x="712376" y="3529599"/>
            <a:ext cx="1953286" cy="9694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725543">
              <a:lnSpc>
                <a:spcPct val="100000"/>
              </a:lnSpc>
              <a:spcAft>
                <a:spcPts val="714"/>
              </a:spcAft>
              <a:buClr>
                <a:srgbClr val="0070C0"/>
              </a:buClr>
              <a:buNone/>
            </a:pPr>
            <a:r>
              <a:rPr lang="zh-CN" altLang="en-US" sz="900" dirty="0">
                <a:latin typeface="微软雅黑" panose="020B0503020204020204" pitchFamily="34" charset="-122"/>
                <a:ea typeface="微软雅黑" panose="020B0503020204020204" pitchFamily="34" charset="-122"/>
                <a:cs typeface="+mn-ea"/>
              </a:rPr>
              <a:t>石英晶振按安装方式可划分为 </a:t>
            </a:r>
            <a:r>
              <a:rPr lang="en-US" altLang="zh-CN" sz="900" dirty="0">
                <a:latin typeface="微软雅黑" panose="020B0503020204020204" pitchFamily="34" charset="-122"/>
                <a:ea typeface="微软雅黑" panose="020B0503020204020204" pitchFamily="34" charset="-122"/>
                <a:cs typeface="+mn-ea"/>
              </a:rPr>
              <a:t>DIP </a:t>
            </a:r>
            <a:r>
              <a:rPr lang="zh-CN" altLang="en-US" sz="900" dirty="0">
                <a:latin typeface="微软雅黑" panose="020B0503020204020204" pitchFamily="34" charset="-122"/>
                <a:ea typeface="微软雅黑" panose="020B0503020204020204" pitchFamily="34" charset="-122"/>
                <a:cs typeface="+mn-ea"/>
              </a:rPr>
              <a:t>和</a:t>
            </a:r>
            <a:r>
              <a:rPr lang="en-US" altLang="zh-CN" sz="900" dirty="0">
                <a:latin typeface="微软雅黑" panose="020B0503020204020204" pitchFamily="34" charset="-122"/>
                <a:ea typeface="微软雅黑" panose="020B0503020204020204" pitchFamily="34" charset="-122"/>
                <a:cs typeface="+mn-ea"/>
              </a:rPr>
              <a:t>SMD</a:t>
            </a:r>
            <a:r>
              <a:rPr lang="zh-CN" altLang="en-US" sz="900" dirty="0">
                <a:latin typeface="微软雅黑" panose="020B0503020204020204" pitchFamily="34" charset="-122"/>
                <a:ea typeface="微软雅黑" panose="020B0503020204020204" pitchFamily="34" charset="-122"/>
                <a:cs typeface="+mn-ea"/>
              </a:rPr>
              <a:t>。</a:t>
            </a:r>
            <a:r>
              <a:rPr lang="en-US" altLang="zh-CN" sz="900" dirty="0">
                <a:latin typeface="微软雅黑" panose="020B0503020204020204" pitchFamily="34" charset="-122"/>
                <a:ea typeface="微软雅黑" panose="020B0503020204020204" pitchFamily="34" charset="-122"/>
                <a:cs typeface="+mn-ea"/>
              </a:rPr>
              <a:t>SMD </a:t>
            </a:r>
            <a:r>
              <a:rPr lang="zh-CN" altLang="en-US" sz="900" dirty="0">
                <a:latin typeface="微软雅黑" panose="020B0503020204020204" pitchFamily="34" charset="-122"/>
                <a:ea typeface="微软雅黑" panose="020B0503020204020204" pitchFamily="34" charset="-122"/>
                <a:cs typeface="+mn-ea"/>
              </a:rPr>
              <a:t>晶振具有尺寸小、易贴装等特点，主要用于空间相对较小的电子产品中。随着智能电子产品、移动终端等产品向便携化、小型化发展，石英晶振需要适应其小型化发展的工艺要求，向小型化方向发展。</a:t>
            </a:r>
            <a:endParaRPr lang="en-US" sz="900" dirty="0">
              <a:latin typeface="微软雅黑" panose="020B0503020204020204" pitchFamily="34" charset="-122"/>
              <a:ea typeface="微软雅黑" panose="020B0503020204020204" pitchFamily="34" charset="-122"/>
              <a:cs typeface="+mn-ea"/>
              <a:sym typeface="+mn-lt"/>
            </a:endParaRPr>
          </a:p>
        </p:txBody>
      </p:sp>
      <p:sp>
        <p:nvSpPr>
          <p:cNvPr id="25" name="Inhaltsplatzhalter 4">
            <a:extLst>
              <a:ext uri="{FF2B5EF4-FFF2-40B4-BE49-F238E27FC236}">
                <a16:creationId xmlns:a16="http://schemas.microsoft.com/office/drawing/2014/main" id="{C4FF7E7A-677D-41F4-BE45-0FAABCC2F620}"/>
              </a:ext>
            </a:extLst>
          </p:cNvPr>
          <p:cNvSpPr txBox="1">
            <a:spLocks/>
          </p:cNvSpPr>
          <p:nvPr/>
        </p:nvSpPr>
        <p:spPr>
          <a:xfrm>
            <a:off x="3646013" y="1138619"/>
            <a:ext cx="1847111" cy="8309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725543">
              <a:lnSpc>
                <a:spcPct val="100000"/>
              </a:lnSpc>
              <a:spcAft>
                <a:spcPts val="714"/>
              </a:spcAft>
              <a:buClr>
                <a:srgbClr val="0070C0"/>
              </a:buClr>
              <a:buNone/>
            </a:pPr>
            <a:r>
              <a:rPr lang="zh-CN" altLang="en-US" sz="900" dirty="0">
                <a:latin typeface="微软雅黑" panose="020B0503020204020204" pitchFamily="34" charset="-122"/>
                <a:ea typeface="微软雅黑" panose="020B0503020204020204" pitchFamily="34" charset="-122"/>
                <a:cs typeface="+mn-ea"/>
                <a:sym typeface="+mn-lt"/>
              </a:rPr>
              <a:t>早期的消费类电子产品对石英晶振的频率精度要求多为</a:t>
            </a:r>
            <a:r>
              <a:rPr lang="en-US" altLang="zh-CN" sz="900" dirty="0">
                <a:latin typeface="微软雅黑" panose="020B0503020204020204" pitchFamily="34" charset="-122"/>
                <a:ea typeface="微软雅黑" panose="020B0503020204020204" pitchFamily="34" charset="-122"/>
                <a:cs typeface="+mn-ea"/>
                <a:sym typeface="+mn-lt"/>
              </a:rPr>
              <a:t>±10ppm-±30ppm</a:t>
            </a:r>
            <a:r>
              <a:rPr lang="zh-CN" altLang="en-US" sz="900" dirty="0">
                <a:latin typeface="微软雅黑" panose="020B0503020204020204" pitchFamily="34" charset="-122"/>
                <a:ea typeface="微软雅黑" panose="020B0503020204020204" pitchFamily="34" charset="-122"/>
                <a:cs typeface="+mn-ea"/>
                <a:sym typeface="+mn-lt"/>
              </a:rPr>
              <a:t>，目前普遍要求小</a:t>
            </a:r>
            <a:r>
              <a:rPr lang="en-US" altLang="zh-CN" sz="900" dirty="0">
                <a:latin typeface="微软雅黑" panose="020B0503020204020204" pitchFamily="34" charset="-122"/>
                <a:ea typeface="微软雅黑" panose="020B0503020204020204" pitchFamily="34" charset="-122"/>
                <a:cs typeface="+mn-ea"/>
                <a:sym typeface="+mn-lt"/>
              </a:rPr>
              <a:t>±10ppm</a:t>
            </a:r>
            <a:r>
              <a:rPr lang="zh-CN" altLang="en-US" sz="900" dirty="0">
                <a:latin typeface="微软雅黑" panose="020B0503020204020204" pitchFamily="34" charset="-122"/>
                <a:ea typeface="微软雅黑" panose="020B0503020204020204" pitchFamily="34" charset="-122"/>
                <a:cs typeface="+mn-ea"/>
                <a:sym typeface="+mn-lt"/>
              </a:rPr>
              <a:t>。随着 </a:t>
            </a:r>
            <a:r>
              <a:rPr lang="en-US" altLang="zh-CN" sz="900" dirty="0">
                <a:latin typeface="微软雅黑" panose="020B0503020204020204" pitchFamily="34" charset="-122"/>
                <a:ea typeface="微软雅黑" panose="020B0503020204020204" pitchFamily="34" charset="-122"/>
                <a:cs typeface="+mn-ea"/>
                <a:sym typeface="+mn-lt"/>
              </a:rPr>
              <a:t>5G</a:t>
            </a:r>
            <a:r>
              <a:rPr lang="zh-CN" altLang="en-US" sz="900" dirty="0">
                <a:latin typeface="微软雅黑" panose="020B0503020204020204" pitchFamily="34" charset="-122"/>
                <a:ea typeface="微软雅黑" panose="020B0503020204020204" pitchFamily="34" charset="-122"/>
                <a:cs typeface="+mn-ea"/>
                <a:sym typeface="+mn-lt"/>
              </a:rPr>
              <a:t>、</a:t>
            </a:r>
            <a:r>
              <a:rPr lang="en-US" altLang="zh-CN" sz="900" dirty="0">
                <a:latin typeface="微软雅黑" panose="020B0503020204020204" pitchFamily="34" charset="-122"/>
                <a:ea typeface="微软雅黑" panose="020B0503020204020204" pitchFamily="34" charset="-122"/>
                <a:cs typeface="+mn-ea"/>
                <a:sym typeface="+mn-lt"/>
              </a:rPr>
              <a:t>WIFI6 </a:t>
            </a:r>
            <a:r>
              <a:rPr lang="zh-CN" altLang="en-US" sz="900" dirty="0">
                <a:latin typeface="微软雅黑" panose="020B0503020204020204" pitchFamily="34" charset="-122"/>
                <a:ea typeface="微软雅黑" panose="020B0503020204020204" pitchFamily="34" charset="-122"/>
                <a:cs typeface="+mn-ea"/>
                <a:sym typeface="+mn-lt"/>
              </a:rPr>
              <a:t>等新通讯技术的发展，石英晶振的频率精度将会向更高要求的方向发展。</a:t>
            </a:r>
            <a:endParaRPr lang="en-US" sz="500" dirty="0">
              <a:latin typeface="微软雅黑" panose="020B0503020204020204" pitchFamily="34" charset="-122"/>
              <a:ea typeface="微软雅黑" panose="020B0503020204020204" pitchFamily="34" charset="-122"/>
              <a:cs typeface="+mn-ea"/>
              <a:sym typeface="+mn-lt"/>
            </a:endParaRPr>
          </a:p>
        </p:txBody>
      </p:sp>
      <p:sp>
        <p:nvSpPr>
          <p:cNvPr id="33" name="Inhaltsplatzhalter 4">
            <a:extLst>
              <a:ext uri="{FF2B5EF4-FFF2-40B4-BE49-F238E27FC236}">
                <a16:creationId xmlns:a16="http://schemas.microsoft.com/office/drawing/2014/main" id="{E8C4B7BA-CB1F-4DB2-932A-24514CC31D1D}"/>
              </a:ext>
            </a:extLst>
          </p:cNvPr>
          <p:cNvSpPr txBox="1">
            <a:spLocks/>
          </p:cNvSpPr>
          <p:nvPr/>
        </p:nvSpPr>
        <p:spPr>
          <a:xfrm>
            <a:off x="6509938" y="3652347"/>
            <a:ext cx="2021042" cy="6924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725543">
              <a:lnSpc>
                <a:spcPct val="100000"/>
              </a:lnSpc>
              <a:spcAft>
                <a:spcPts val="714"/>
              </a:spcAft>
              <a:buClr>
                <a:srgbClr val="0070C0"/>
              </a:buClr>
              <a:buNone/>
            </a:pPr>
            <a:r>
              <a:rPr lang="zh-CN" altLang="en-US" sz="900" dirty="0">
                <a:latin typeface="微软雅黑" panose="020B0503020204020204" pitchFamily="34" charset="-122"/>
                <a:ea typeface="微软雅黑" panose="020B0503020204020204" pitchFamily="34" charset="-122"/>
                <a:cs typeface="+mn-ea"/>
                <a:sym typeface="+mn-lt"/>
              </a:rPr>
              <a:t>电子产品在移动终端小型化的同时，功能也逐渐增多，耗电量急剧增加，减少硬件能耗成为延长电子设备续航时间的现实选择，石英晶振产品也需要向低功耗发展。</a:t>
            </a:r>
            <a:endParaRPr lang="en-US" altLang="zh-CN" sz="500" dirty="0">
              <a:latin typeface="微软雅黑" panose="020B0503020204020204" pitchFamily="34" charset="-122"/>
              <a:ea typeface="微软雅黑" panose="020B0503020204020204" pitchFamily="34" charset="-122"/>
              <a:cs typeface="+mn-ea"/>
              <a:sym typeface="+mn-lt"/>
            </a:endParaRPr>
          </a:p>
        </p:txBody>
      </p:sp>
      <p:sp>
        <p:nvSpPr>
          <p:cNvPr id="35" name="Inhaltsplatzhalter 4">
            <a:extLst>
              <a:ext uri="{FF2B5EF4-FFF2-40B4-BE49-F238E27FC236}">
                <a16:creationId xmlns:a16="http://schemas.microsoft.com/office/drawing/2014/main" id="{717BACF4-AB2D-4043-861F-594028ECF39A}"/>
              </a:ext>
            </a:extLst>
          </p:cNvPr>
          <p:cNvSpPr txBox="1">
            <a:spLocks/>
          </p:cNvSpPr>
          <p:nvPr/>
        </p:nvSpPr>
        <p:spPr>
          <a:xfrm>
            <a:off x="1164883" y="1965539"/>
            <a:ext cx="1855410" cy="9694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725543">
              <a:lnSpc>
                <a:spcPct val="100000"/>
              </a:lnSpc>
              <a:spcAft>
                <a:spcPts val="714"/>
              </a:spcAft>
              <a:buClr>
                <a:srgbClr val="0070C0"/>
              </a:buClr>
              <a:buNone/>
            </a:pPr>
            <a:r>
              <a:rPr lang="zh-CN" altLang="en-US" sz="900" dirty="0">
                <a:latin typeface="微软雅黑" panose="020B0503020204020204" pitchFamily="34" charset="-122"/>
                <a:ea typeface="微软雅黑" panose="020B0503020204020204" pitchFamily="34" charset="-122"/>
                <a:cs typeface="+mn-ea"/>
                <a:sym typeface="+mn-lt"/>
              </a:rPr>
              <a:t>随着 </a:t>
            </a:r>
            <a:r>
              <a:rPr lang="en-US" altLang="zh-CN" sz="900" dirty="0">
                <a:latin typeface="微软雅黑" panose="020B0503020204020204" pitchFamily="34" charset="-122"/>
                <a:ea typeface="微软雅黑" panose="020B0503020204020204" pitchFamily="34" charset="-122"/>
                <a:cs typeface="+mn-ea"/>
                <a:sym typeface="+mn-lt"/>
              </a:rPr>
              <a:t>4G </a:t>
            </a:r>
            <a:r>
              <a:rPr lang="zh-CN" altLang="en-US" sz="900" dirty="0">
                <a:latin typeface="微软雅黑" panose="020B0503020204020204" pitchFamily="34" charset="-122"/>
                <a:ea typeface="微软雅黑" panose="020B0503020204020204" pitchFamily="34" charset="-122"/>
                <a:cs typeface="+mn-ea"/>
                <a:sym typeface="+mn-lt"/>
              </a:rPr>
              <a:t>到 </a:t>
            </a:r>
            <a:r>
              <a:rPr lang="en-US" altLang="zh-CN" sz="900" dirty="0">
                <a:latin typeface="微软雅黑" panose="020B0503020204020204" pitchFamily="34" charset="-122"/>
                <a:ea typeface="微软雅黑" panose="020B0503020204020204" pitchFamily="34" charset="-122"/>
                <a:cs typeface="+mn-ea"/>
                <a:sym typeface="+mn-lt"/>
              </a:rPr>
              <a:t>5G</a:t>
            </a:r>
            <a:r>
              <a:rPr lang="zh-CN" altLang="en-US" sz="900" dirty="0">
                <a:latin typeface="微软雅黑" panose="020B0503020204020204" pitchFamily="34" charset="-122"/>
                <a:ea typeface="微软雅黑" panose="020B0503020204020204" pitchFamily="34" charset="-122"/>
                <a:cs typeface="+mn-ea"/>
                <a:sym typeface="+mn-lt"/>
              </a:rPr>
              <a:t>，</a:t>
            </a:r>
            <a:r>
              <a:rPr lang="en-US" altLang="zh-CN" sz="900" dirty="0">
                <a:latin typeface="微软雅黑" panose="020B0503020204020204" pitchFamily="34" charset="-122"/>
                <a:ea typeface="微软雅黑" panose="020B0503020204020204" pitchFamily="34" charset="-122"/>
                <a:cs typeface="+mn-ea"/>
                <a:sym typeface="+mn-lt"/>
              </a:rPr>
              <a:t>WiFi5 </a:t>
            </a:r>
            <a:r>
              <a:rPr lang="zh-CN" altLang="en-US" sz="900" dirty="0">
                <a:latin typeface="微软雅黑" panose="020B0503020204020204" pitchFamily="34" charset="-122"/>
                <a:ea typeface="微软雅黑" panose="020B0503020204020204" pitchFamily="34" charset="-122"/>
                <a:cs typeface="+mn-ea"/>
                <a:sym typeface="+mn-lt"/>
              </a:rPr>
              <a:t>到 </a:t>
            </a:r>
            <a:r>
              <a:rPr lang="en-US" altLang="zh-CN" sz="900" dirty="0">
                <a:latin typeface="微软雅黑" panose="020B0503020204020204" pitchFamily="34" charset="-122"/>
                <a:ea typeface="微软雅黑" panose="020B0503020204020204" pitchFamily="34" charset="-122"/>
                <a:cs typeface="+mn-ea"/>
                <a:sym typeface="+mn-lt"/>
              </a:rPr>
              <a:t>WiFi6 </a:t>
            </a:r>
            <a:r>
              <a:rPr lang="zh-CN" altLang="en-US" sz="900" dirty="0">
                <a:latin typeface="微软雅黑" panose="020B0503020204020204" pitchFamily="34" charset="-122"/>
                <a:ea typeface="微软雅黑" panose="020B0503020204020204" pitchFamily="34" charset="-122"/>
                <a:cs typeface="+mn-ea"/>
                <a:sym typeface="+mn-lt"/>
              </a:rPr>
              <a:t>发展，为实现高速、大容量、稳定的通信，需要更高频率的载波。目前的光刻腐蚀工艺可以将晶片在保持芯片强度的同时，实现超高频基波振荡，将进一步推动了石英晶振产品向高频化发展。</a:t>
            </a:r>
          </a:p>
        </p:txBody>
      </p:sp>
      <p:sp>
        <p:nvSpPr>
          <p:cNvPr id="36" name="Inhaltsplatzhalter 4">
            <a:extLst>
              <a:ext uri="{FF2B5EF4-FFF2-40B4-BE49-F238E27FC236}">
                <a16:creationId xmlns:a16="http://schemas.microsoft.com/office/drawing/2014/main" id="{35774463-155B-4B05-A601-791A577820AD}"/>
              </a:ext>
            </a:extLst>
          </p:cNvPr>
          <p:cNvSpPr txBox="1">
            <a:spLocks/>
          </p:cNvSpPr>
          <p:nvPr/>
        </p:nvSpPr>
        <p:spPr>
          <a:xfrm>
            <a:off x="5993903" y="2178456"/>
            <a:ext cx="2020253" cy="6924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725543">
              <a:lnSpc>
                <a:spcPct val="100000"/>
              </a:lnSpc>
              <a:spcAft>
                <a:spcPts val="714"/>
              </a:spcAft>
              <a:buClr>
                <a:srgbClr val="0070C0"/>
              </a:buClr>
              <a:buNone/>
            </a:pPr>
            <a:r>
              <a:rPr lang="zh-CN" altLang="en-US" sz="900" dirty="0">
                <a:latin typeface="微软雅黑" panose="020B0503020204020204" pitchFamily="34" charset="-122"/>
                <a:ea typeface="微软雅黑" panose="020B0503020204020204" pitchFamily="34" charset="-122"/>
                <a:cs typeface="+mn-ea"/>
                <a:sym typeface="+mn-lt"/>
              </a:rPr>
              <a:t>石英晶振广泛应用于汽车电子、医疗、航空航天等高可靠应用场景，上述应用场景对石英晶体谐振器提出了零缺陷要求，需要晶振厂家全面实施可靠性设计、可靠性试验和可靠性管理。</a:t>
            </a:r>
            <a:endParaRPr lang="en-US" altLang="zh-CN" sz="900" dirty="0">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679EDFA7-CE45-483F-AD7B-843059B9649C}"/>
              </a:ext>
            </a:extLst>
          </p:cNvPr>
          <p:cNvSpPr txBox="1"/>
          <p:nvPr/>
        </p:nvSpPr>
        <p:spPr>
          <a:xfrm>
            <a:off x="3176937" y="3855509"/>
            <a:ext cx="809609" cy="3000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小型化</a:t>
            </a:r>
          </a:p>
        </p:txBody>
      </p:sp>
      <p:sp>
        <p:nvSpPr>
          <p:cNvPr id="3" name="矩形 2">
            <a:extLst>
              <a:ext uri="{FF2B5EF4-FFF2-40B4-BE49-F238E27FC236}">
                <a16:creationId xmlns:a16="http://schemas.microsoft.com/office/drawing/2014/main" id="{F077582A-C6D3-4049-8C4C-269EE4CEB6DD}"/>
              </a:ext>
            </a:extLst>
          </p:cNvPr>
          <p:cNvSpPr/>
          <p:nvPr/>
        </p:nvSpPr>
        <p:spPr>
          <a:xfrm rot="2715029">
            <a:off x="3327853" y="3074130"/>
            <a:ext cx="704039" cy="30008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高频化</a:t>
            </a:r>
          </a:p>
        </p:txBody>
      </p:sp>
      <p:sp>
        <p:nvSpPr>
          <p:cNvPr id="4" name="文本框 3">
            <a:extLst>
              <a:ext uri="{FF2B5EF4-FFF2-40B4-BE49-F238E27FC236}">
                <a16:creationId xmlns:a16="http://schemas.microsoft.com/office/drawing/2014/main" id="{E2D4D735-9D04-4ABC-A0FA-217B0358C774}"/>
              </a:ext>
            </a:extLst>
          </p:cNvPr>
          <p:cNvSpPr txBox="1"/>
          <p:nvPr/>
        </p:nvSpPr>
        <p:spPr>
          <a:xfrm>
            <a:off x="4375792" y="2432202"/>
            <a:ext cx="392415" cy="728665"/>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高精度</a:t>
            </a:r>
          </a:p>
        </p:txBody>
      </p:sp>
      <p:sp>
        <p:nvSpPr>
          <p:cNvPr id="76" name="矩形 75">
            <a:extLst>
              <a:ext uri="{FF2B5EF4-FFF2-40B4-BE49-F238E27FC236}">
                <a16:creationId xmlns:a16="http://schemas.microsoft.com/office/drawing/2014/main" id="{77234084-A4CF-459B-988F-43A592B41AC6}"/>
              </a:ext>
            </a:extLst>
          </p:cNvPr>
          <p:cNvSpPr/>
          <p:nvPr/>
        </p:nvSpPr>
        <p:spPr>
          <a:xfrm rot="18787088">
            <a:off x="5069368" y="3027521"/>
            <a:ext cx="877163" cy="30008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高可靠性</a:t>
            </a:r>
          </a:p>
        </p:txBody>
      </p:sp>
      <p:sp>
        <p:nvSpPr>
          <p:cNvPr id="77" name="矩形 76">
            <a:extLst>
              <a:ext uri="{FF2B5EF4-FFF2-40B4-BE49-F238E27FC236}">
                <a16:creationId xmlns:a16="http://schemas.microsoft.com/office/drawing/2014/main" id="{B8AE8DD0-9057-4171-97C0-A98BD5486D1C}"/>
              </a:ext>
            </a:extLst>
          </p:cNvPr>
          <p:cNvSpPr/>
          <p:nvPr/>
        </p:nvSpPr>
        <p:spPr>
          <a:xfrm>
            <a:off x="5308499" y="3869861"/>
            <a:ext cx="704039" cy="30008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低功耗</a:t>
            </a:r>
          </a:p>
        </p:txBody>
      </p:sp>
      <p:sp>
        <p:nvSpPr>
          <p:cNvPr id="78" name="文本框 77">
            <a:extLst>
              <a:ext uri="{FF2B5EF4-FFF2-40B4-BE49-F238E27FC236}">
                <a16:creationId xmlns:a16="http://schemas.microsoft.com/office/drawing/2014/main" id="{13A042F7-FEA0-4154-8AE3-E42C1A3E8DF1}"/>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数据来源：晶赛科技招股说明书，国泰君安证券研究</a:t>
            </a:r>
          </a:p>
        </p:txBody>
      </p:sp>
      <p:pic>
        <p:nvPicPr>
          <p:cNvPr id="5" name="图片 4">
            <a:extLst>
              <a:ext uri="{FF2B5EF4-FFF2-40B4-BE49-F238E27FC236}">
                <a16:creationId xmlns:a16="http://schemas.microsoft.com/office/drawing/2014/main" id="{DBD96C93-7972-41A3-9675-7637C233D091}"/>
              </a:ext>
            </a:extLst>
          </p:cNvPr>
          <p:cNvPicPr>
            <a:picLocks noChangeAspect="1"/>
          </p:cNvPicPr>
          <p:nvPr/>
        </p:nvPicPr>
        <p:blipFill>
          <a:blip r:embed="rId2"/>
          <a:stretch>
            <a:fillRect/>
          </a:stretch>
        </p:blipFill>
        <p:spPr>
          <a:xfrm>
            <a:off x="4044290" y="3429078"/>
            <a:ext cx="1013119" cy="682598"/>
          </a:xfrm>
          <a:prstGeom prst="rect">
            <a:avLst/>
          </a:prstGeom>
          <a:ln>
            <a:noFill/>
          </a:ln>
          <a:effectLst>
            <a:softEdge rad="112500"/>
          </a:effectLst>
        </p:spPr>
      </p:pic>
    </p:spTree>
    <p:extLst>
      <p:ext uri="{BB962C8B-B14F-4D97-AF65-F5344CB8AC3E}">
        <p14:creationId xmlns:p14="http://schemas.microsoft.com/office/powerpoint/2010/main" val="93326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88758" y="3421307"/>
            <a:ext cx="8630652" cy="7660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88759" y="2271266"/>
            <a:ext cx="8630652" cy="76601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8760" y="1187125"/>
            <a:ext cx="8630652" cy="7660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0" y="339502"/>
            <a:ext cx="7452320" cy="584775"/>
            <a:chOff x="0" y="339502"/>
            <a:chExt cx="7452320" cy="584775"/>
          </a:xfrm>
        </p:grpSpPr>
        <p:sp>
          <p:nvSpPr>
            <p:cNvPr id="27" name="矩形 26"/>
            <p:cNvSpPr>
              <a:spLocks noChangeArrowheads="1"/>
            </p:cNvSpPr>
            <p:nvPr/>
          </p:nvSpPr>
          <p:spPr bwMode="auto">
            <a:xfrm>
              <a:off x="755576" y="427455"/>
              <a:ext cx="5544616"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晶振产业链概览</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3" name="组合 2"/>
          <p:cNvGrpSpPr/>
          <p:nvPr/>
        </p:nvGrpSpPr>
        <p:grpSpPr>
          <a:xfrm>
            <a:off x="1151036" y="1423746"/>
            <a:ext cx="7662385" cy="2533236"/>
            <a:chOff x="528046" y="1115629"/>
            <a:chExt cx="8305424" cy="2709104"/>
          </a:xfrm>
        </p:grpSpPr>
        <p:cxnSp>
          <p:nvCxnSpPr>
            <p:cNvPr id="111" name="直接连接符 110">
              <a:extLst>
                <a:ext uri="{FF2B5EF4-FFF2-40B4-BE49-F238E27FC236}">
                  <a16:creationId xmlns:a16="http://schemas.microsoft.com/office/drawing/2014/main" id="{1D11C853-2ED7-4FA5-9B75-15087FB183FC}"/>
                </a:ext>
              </a:extLst>
            </p:cNvPr>
            <p:cNvCxnSpPr>
              <a:cxnSpLocks/>
            </p:cNvCxnSpPr>
            <p:nvPr/>
          </p:nvCxnSpPr>
          <p:spPr>
            <a:xfrm>
              <a:off x="2973681" y="1326667"/>
              <a:ext cx="0" cy="508112"/>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12" name="直接连接符 111">
              <a:extLst>
                <a:ext uri="{FF2B5EF4-FFF2-40B4-BE49-F238E27FC236}">
                  <a16:creationId xmlns:a16="http://schemas.microsoft.com/office/drawing/2014/main" id="{7BAE5A9C-B9A1-4065-8E27-71BEDA7990CB}"/>
                </a:ext>
              </a:extLst>
            </p:cNvPr>
            <p:cNvCxnSpPr>
              <a:cxnSpLocks/>
            </p:cNvCxnSpPr>
            <p:nvPr/>
          </p:nvCxnSpPr>
          <p:spPr>
            <a:xfrm>
              <a:off x="6150023" y="1342068"/>
              <a:ext cx="0" cy="508112"/>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21" name="直接连接符 120">
              <a:extLst>
                <a:ext uri="{FF2B5EF4-FFF2-40B4-BE49-F238E27FC236}">
                  <a16:creationId xmlns:a16="http://schemas.microsoft.com/office/drawing/2014/main" id="{80AB88F8-50A7-43AD-A4D6-534F746666A0}"/>
                </a:ext>
              </a:extLst>
            </p:cNvPr>
            <p:cNvCxnSpPr>
              <a:cxnSpLocks/>
            </p:cNvCxnSpPr>
            <p:nvPr/>
          </p:nvCxnSpPr>
          <p:spPr>
            <a:xfrm>
              <a:off x="1171254" y="3099914"/>
              <a:ext cx="2776" cy="465449"/>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24" name="直接连接符 123">
              <a:extLst>
                <a:ext uri="{FF2B5EF4-FFF2-40B4-BE49-F238E27FC236}">
                  <a16:creationId xmlns:a16="http://schemas.microsoft.com/office/drawing/2014/main" id="{A161A355-27A1-46FD-A60D-6CD70386A720}"/>
                </a:ext>
              </a:extLst>
            </p:cNvPr>
            <p:cNvCxnSpPr>
              <a:cxnSpLocks/>
            </p:cNvCxnSpPr>
            <p:nvPr/>
          </p:nvCxnSpPr>
          <p:spPr>
            <a:xfrm flipH="1">
              <a:off x="2593087" y="3099914"/>
              <a:ext cx="0" cy="481284"/>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25" name="直接连接符 124">
              <a:extLst>
                <a:ext uri="{FF2B5EF4-FFF2-40B4-BE49-F238E27FC236}">
                  <a16:creationId xmlns:a16="http://schemas.microsoft.com/office/drawing/2014/main" id="{1720F903-8E04-45F3-8A03-C5C92F10A357}"/>
                </a:ext>
              </a:extLst>
            </p:cNvPr>
            <p:cNvCxnSpPr>
              <a:cxnSpLocks/>
            </p:cNvCxnSpPr>
            <p:nvPr/>
          </p:nvCxnSpPr>
          <p:spPr>
            <a:xfrm>
              <a:off x="3972916" y="3099914"/>
              <a:ext cx="0" cy="508112"/>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26" name="直接连接符 125">
              <a:extLst>
                <a:ext uri="{FF2B5EF4-FFF2-40B4-BE49-F238E27FC236}">
                  <a16:creationId xmlns:a16="http://schemas.microsoft.com/office/drawing/2014/main" id="{DCA0DCDC-A644-416D-A2EC-285B411CB104}"/>
                </a:ext>
              </a:extLst>
            </p:cNvPr>
            <p:cNvCxnSpPr>
              <a:cxnSpLocks/>
            </p:cNvCxnSpPr>
            <p:nvPr/>
          </p:nvCxnSpPr>
          <p:spPr>
            <a:xfrm>
              <a:off x="5431664" y="3092258"/>
              <a:ext cx="0" cy="508112"/>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27" name="直接连接符 126">
              <a:extLst>
                <a:ext uri="{FF2B5EF4-FFF2-40B4-BE49-F238E27FC236}">
                  <a16:creationId xmlns:a16="http://schemas.microsoft.com/office/drawing/2014/main" id="{81076F33-FD44-454E-BFC2-4A2D8D1FA108}"/>
                </a:ext>
              </a:extLst>
            </p:cNvPr>
            <p:cNvCxnSpPr>
              <a:cxnSpLocks/>
            </p:cNvCxnSpPr>
            <p:nvPr/>
          </p:nvCxnSpPr>
          <p:spPr>
            <a:xfrm>
              <a:off x="6850288" y="3099914"/>
              <a:ext cx="0" cy="508112"/>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28" name="直接连接符 127">
              <a:extLst>
                <a:ext uri="{FF2B5EF4-FFF2-40B4-BE49-F238E27FC236}">
                  <a16:creationId xmlns:a16="http://schemas.microsoft.com/office/drawing/2014/main" id="{E1A1651F-90FB-4B6F-9E97-58C7099C7662}"/>
                </a:ext>
              </a:extLst>
            </p:cNvPr>
            <p:cNvCxnSpPr>
              <a:cxnSpLocks/>
            </p:cNvCxnSpPr>
            <p:nvPr/>
          </p:nvCxnSpPr>
          <p:spPr>
            <a:xfrm>
              <a:off x="8220606" y="3118598"/>
              <a:ext cx="0" cy="508112"/>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86" name="直接连接符 85">
              <a:extLst>
                <a:ext uri="{FF2B5EF4-FFF2-40B4-BE49-F238E27FC236}">
                  <a16:creationId xmlns:a16="http://schemas.microsoft.com/office/drawing/2014/main" id="{51FD0BC8-41F7-4471-915D-750466D4723B}"/>
                </a:ext>
              </a:extLst>
            </p:cNvPr>
            <p:cNvCxnSpPr>
              <a:cxnSpLocks/>
            </p:cNvCxnSpPr>
            <p:nvPr/>
          </p:nvCxnSpPr>
          <p:spPr>
            <a:xfrm>
              <a:off x="7732382" y="1208402"/>
              <a:ext cx="0" cy="613416"/>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87" name="直接连接符 86">
              <a:extLst>
                <a:ext uri="{FF2B5EF4-FFF2-40B4-BE49-F238E27FC236}">
                  <a16:creationId xmlns:a16="http://schemas.microsoft.com/office/drawing/2014/main" id="{56F1E0AD-1A3F-45C4-ABFD-7B45D0D0C648}"/>
                </a:ext>
              </a:extLst>
            </p:cNvPr>
            <p:cNvCxnSpPr>
              <a:cxnSpLocks/>
            </p:cNvCxnSpPr>
            <p:nvPr/>
          </p:nvCxnSpPr>
          <p:spPr>
            <a:xfrm>
              <a:off x="1281621" y="1330376"/>
              <a:ext cx="0" cy="508112"/>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88" name="直接连接符 87">
              <a:extLst>
                <a:ext uri="{FF2B5EF4-FFF2-40B4-BE49-F238E27FC236}">
                  <a16:creationId xmlns:a16="http://schemas.microsoft.com/office/drawing/2014/main" id="{03DDD451-AAE3-44FD-B529-3AECE485083C}"/>
                </a:ext>
              </a:extLst>
            </p:cNvPr>
            <p:cNvCxnSpPr>
              <a:cxnSpLocks/>
            </p:cNvCxnSpPr>
            <p:nvPr/>
          </p:nvCxnSpPr>
          <p:spPr>
            <a:xfrm flipH="1" flipV="1">
              <a:off x="1280546" y="1821819"/>
              <a:ext cx="6451838" cy="12960"/>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89" name="直接连接符 88">
              <a:extLst>
                <a:ext uri="{FF2B5EF4-FFF2-40B4-BE49-F238E27FC236}">
                  <a16:creationId xmlns:a16="http://schemas.microsoft.com/office/drawing/2014/main" id="{FF4B68EE-8ABD-4B1F-B6CA-CD82F7F36BE5}"/>
                </a:ext>
              </a:extLst>
            </p:cNvPr>
            <p:cNvCxnSpPr>
              <a:cxnSpLocks/>
            </p:cNvCxnSpPr>
            <p:nvPr/>
          </p:nvCxnSpPr>
          <p:spPr>
            <a:xfrm>
              <a:off x="4591304" y="1279187"/>
              <a:ext cx="0" cy="1813071"/>
            </a:xfrm>
            <a:prstGeom prst="line">
              <a:avLst/>
            </a:prstGeom>
            <a:ln w="28575"/>
          </p:spPr>
          <p:style>
            <a:lnRef idx="1">
              <a:schemeClr val="accent1"/>
            </a:lnRef>
            <a:fillRef idx="3">
              <a:schemeClr val="accent1"/>
            </a:fillRef>
            <a:effectRef idx="2">
              <a:schemeClr val="accent1"/>
            </a:effectRef>
            <a:fontRef idx="minor">
              <a:schemeClr val="lt1"/>
            </a:fontRef>
          </p:style>
        </p:cxnSp>
        <p:sp>
          <p:nvSpPr>
            <p:cNvPr id="91" name="矩形: 圆角 3">
              <a:extLst>
                <a:ext uri="{FF2B5EF4-FFF2-40B4-BE49-F238E27FC236}">
                  <a16:creationId xmlns:a16="http://schemas.microsoft.com/office/drawing/2014/main" id="{4F25306E-80E2-4ED5-9F4B-7C8B6A81BAFB}"/>
                </a:ext>
              </a:extLst>
            </p:cNvPr>
            <p:cNvSpPr/>
            <p:nvPr/>
          </p:nvSpPr>
          <p:spPr>
            <a:xfrm>
              <a:off x="2893693" y="2277475"/>
              <a:ext cx="1308488" cy="327117"/>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传统机械加工</a:t>
              </a:r>
            </a:p>
          </p:txBody>
        </p:sp>
        <p:sp>
          <p:nvSpPr>
            <p:cNvPr id="92" name="矩形: 圆角 4">
              <a:extLst>
                <a:ext uri="{FF2B5EF4-FFF2-40B4-BE49-F238E27FC236}">
                  <a16:creationId xmlns:a16="http://schemas.microsoft.com/office/drawing/2014/main" id="{23AB0EDC-3B65-474E-A4FB-5005C6F21043}"/>
                </a:ext>
              </a:extLst>
            </p:cNvPr>
            <p:cNvSpPr/>
            <p:nvPr/>
          </p:nvSpPr>
          <p:spPr>
            <a:xfrm>
              <a:off x="4773809" y="3485988"/>
              <a:ext cx="1286420" cy="327117"/>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通信基础设施</a:t>
              </a:r>
            </a:p>
          </p:txBody>
        </p:sp>
        <p:sp>
          <p:nvSpPr>
            <p:cNvPr id="93" name="矩形: 圆角 5">
              <a:extLst>
                <a:ext uri="{FF2B5EF4-FFF2-40B4-BE49-F238E27FC236}">
                  <a16:creationId xmlns:a16="http://schemas.microsoft.com/office/drawing/2014/main" id="{8B10C910-2E4C-4CA7-A0B9-93666341427A}"/>
                </a:ext>
              </a:extLst>
            </p:cNvPr>
            <p:cNvSpPr/>
            <p:nvPr/>
          </p:nvSpPr>
          <p:spPr>
            <a:xfrm>
              <a:off x="3329705" y="3485989"/>
              <a:ext cx="1286420" cy="327117"/>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汽车电子设备</a:t>
              </a:r>
            </a:p>
          </p:txBody>
        </p:sp>
        <p:sp>
          <p:nvSpPr>
            <p:cNvPr id="94" name="矩形: 圆角 7">
              <a:extLst>
                <a:ext uri="{FF2B5EF4-FFF2-40B4-BE49-F238E27FC236}">
                  <a16:creationId xmlns:a16="http://schemas.microsoft.com/office/drawing/2014/main" id="{828ED3FB-420E-4F5A-9FD2-009C3D654A15}"/>
                </a:ext>
              </a:extLst>
            </p:cNvPr>
            <p:cNvSpPr/>
            <p:nvPr/>
          </p:nvSpPr>
          <p:spPr>
            <a:xfrm>
              <a:off x="1986356" y="3485989"/>
              <a:ext cx="1188841" cy="327117"/>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物联网连接</a:t>
              </a:r>
            </a:p>
          </p:txBody>
        </p:sp>
        <p:sp>
          <p:nvSpPr>
            <p:cNvPr id="95" name="矩形: 圆角 8">
              <a:extLst>
                <a:ext uri="{FF2B5EF4-FFF2-40B4-BE49-F238E27FC236}">
                  <a16:creationId xmlns:a16="http://schemas.microsoft.com/office/drawing/2014/main" id="{3F08B8BA-0057-4B77-BA74-6D58EE34778B}"/>
                </a:ext>
              </a:extLst>
            </p:cNvPr>
            <p:cNvSpPr/>
            <p:nvPr/>
          </p:nvSpPr>
          <p:spPr>
            <a:xfrm>
              <a:off x="842762" y="1133172"/>
              <a:ext cx="875566" cy="327118"/>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基座</a:t>
              </a:r>
            </a:p>
          </p:txBody>
        </p:sp>
        <p:sp>
          <p:nvSpPr>
            <p:cNvPr id="96" name="矩形: 圆角 9">
              <a:extLst>
                <a:ext uri="{FF2B5EF4-FFF2-40B4-BE49-F238E27FC236}">
                  <a16:creationId xmlns:a16="http://schemas.microsoft.com/office/drawing/2014/main" id="{20190DD0-A7E9-4C7F-BD46-C0D46AD42B50}"/>
                </a:ext>
              </a:extLst>
            </p:cNvPr>
            <p:cNvSpPr/>
            <p:nvPr/>
          </p:nvSpPr>
          <p:spPr>
            <a:xfrm>
              <a:off x="528046" y="3488000"/>
              <a:ext cx="1286419" cy="327117"/>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移动通信设备</a:t>
              </a:r>
            </a:p>
          </p:txBody>
        </p:sp>
        <p:sp>
          <p:nvSpPr>
            <p:cNvPr id="97" name="矩形: 圆角 10">
              <a:extLst>
                <a:ext uri="{FF2B5EF4-FFF2-40B4-BE49-F238E27FC236}">
                  <a16:creationId xmlns:a16="http://schemas.microsoft.com/office/drawing/2014/main" id="{DDBB49BB-9021-4729-B25E-BEE5C8F1AB61}"/>
                </a:ext>
              </a:extLst>
            </p:cNvPr>
            <p:cNvSpPr/>
            <p:nvPr/>
          </p:nvSpPr>
          <p:spPr>
            <a:xfrm>
              <a:off x="6228550" y="3497616"/>
              <a:ext cx="1155708" cy="327117"/>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光学模块</a:t>
              </a:r>
            </a:p>
          </p:txBody>
        </p:sp>
        <p:sp>
          <p:nvSpPr>
            <p:cNvPr id="100" name="矩形: 圆角 13">
              <a:extLst>
                <a:ext uri="{FF2B5EF4-FFF2-40B4-BE49-F238E27FC236}">
                  <a16:creationId xmlns:a16="http://schemas.microsoft.com/office/drawing/2014/main" id="{8912C78F-C26A-4616-9A6F-CA9A77F103E3}"/>
                </a:ext>
              </a:extLst>
            </p:cNvPr>
            <p:cNvSpPr/>
            <p:nvPr/>
          </p:nvSpPr>
          <p:spPr>
            <a:xfrm>
              <a:off x="7547059" y="3497616"/>
              <a:ext cx="1286411" cy="327117"/>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数据计算设备</a:t>
              </a:r>
            </a:p>
          </p:txBody>
        </p:sp>
        <p:sp>
          <p:nvSpPr>
            <p:cNvPr id="106" name="矩形: 圆角 8">
              <a:extLst>
                <a:ext uri="{FF2B5EF4-FFF2-40B4-BE49-F238E27FC236}">
                  <a16:creationId xmlns:a16="http://schemas.microsoft.com/office/drawing/2014/main" id="{369F1AEF-70F5-4F82-933F-4D0751ABB848}"/>
                </a:ext>
              </a:extLst>
            </p:cNvPr>
            <p:cNvSpPr/>
            <p:nvPr/>
          </p:nvSpPr>
          <p:spPr>
            <a:xfrm>
              <a:off x="2511945" y="1133172"/>
              <a:ext cx="923475" cy="327118"/>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晶片</a:t>
              </a:r>
            </a:p>
          </p:txBody>
        </p:sp>
        <p:sp>
          <p:nvSpPr>
            <p:cNvPr id="107" name="矩形: 圆角 8">
              <a:extLst>
                <a:ext uri="{FF2B5EF4-FFF2-40B4-BE49-F238E27FC236}">
                  <a16:creationId xmlns:a16="http://schemas.microsoft.com/office/drawing/2014/main" id="{BA02513B-0613-48C5-A736-D3F15A55553C}"/>
                </a:ext>
              </a:extLst>
            </p:cNvPr>
            <p:cNvSpPr/>
            <p:nvPr/>
          </p:nvSpPr>
          <p:spPr>
            <a:xfrm>
              <a:off x="4103949" y="1119575"/>
              <a:ext cx="916306" cy="327118"/>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a:latin typeface="微软雅黑" panose="020B0503020204020204" pitchFamily="34" charset="-122"/>
                  <a:ea typeface="微软雅黑" panose="020B0503020204020204" pitchFamily="34" charset="-122"/>
                </a:rPr>
                <a:t>IC</a:t>
              </a:r>
              <a:endParaRPr lang="zh-CN" altLang="en-US" sz="1200" b="1" dirty="0">
                <a:latin typeface="微软雅黑" panose="020B0503020204020204" pitchFamily="34" charset="-122"/>
                <a:ea typeface="微软雅黑" panose="020B0503020204020204" pitchFamily="34" charset="-122"/>
              </a:endParaRPr>
            </a:p>
          </p:txBody>
        </p:sp>
        <p:sp>
          <p:nvSpPr>
            <p:cNvPr id="108" name="矩形: 圆角 8">
              <a:extLst>
                <a:ext uri="{FF2B5EF4-FFF2-40B4-BE49-F238E27FC236}">
                  <a16:creationId xmlns:a16="http://schemas.microsoft.com/office/drawing/2014/main" id="{CD195C5D-3641-41E2-AD7F-2F702F5DF902}"/>
                </a:ext>
              </a:extLst>
            </p:cNvPr>
            <p:cNvSpPr/>
            <p:nvPr/>
          </p:nvSpPr>
          <p:spPr>
            <a:xfrm>
              <a:off x="5673049" y="1115629"/>
              <a:ext cx="948394" cy="327118"/>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其他材料</a:t>
              </a:r>
            </a:p>
          </p:txBody>
        </p:sp>
        <p:sp>
          <p:nvSpPr>
            <p:cNvPr id="109" name="矩形: 圆角 8">
              <a:extLst>
                <a:ext uri="{FF2B5EF4-FFF2-40B4-BE49-F238E27FC236}">
                  <a16:creationId xmlns:a16="http://schemas.microsoft.com/office/drawing/2014/main" id="{EE622DDB-670D-485A-BBA6-A778FA44EBE9}"/>
                </a:ext>
              </a:extLst>
            </p:cNvPr>
            <p:cNvSpPr/>
            <p:nvPr/>
          </p:nvSpPr>
          <p:spPr>
            <a:xfrm>
              <a:off x="7274237" y="1120086"/>
              <a:ext cx="916293" cy="327118"/>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生产设备</a:t>
              </a:r>
            </a:p>
          </p:txBody>
        </p:sp>
        <p:sp>
          <p:nvSpPr>
            <p:cNvPr id="110" name="矩形: 圆角 3">
              <a:extLst>
                <a:ext uri="{FF2B5EF4-FFF2-40B4-BE49-F238E27FC236}">
                  <a16:creationId xmlns:a16="http://schemas.microsoft.com/office/drawing/2014/main" id="{99CA05C9-8351-4ED9-B0FA-63DFA8534258}"/>
                </a:ext>
              </a:extLst>
            </p:cNvPr>
            <p:cNvSpPr/>
            <p:nvPr/>
          </p:nvSpPr>
          <p:spPr>
            <a:xfrm>
              <a:off x="4980427" y="2277474"/>
              <a:ext cx="1308488" cy="327116"/>
            </a:xfrm>
            <a:prstGeom prst="roundRect">
              <a:avLst/>
            </a:prstGeom>
            <a:ln w="28575"/>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光蚀刻法加工</a:t>
              </a:r>
            </a:p>
          </p:txBody>
        </p:sp>
        <p:cxnSp>
          <p:nvCxnSpPr>
            <p:cNvPr id="116" name="直接连接符 115">
              <a:extLst>
                <a:ext uri="{FF2B5EF4-FFF2-40B4-BE49-F238E27FC236}">
                  <a16:creationId xmlns:a16="http://schemas.microsoft.com/office/drawing/2014/main" id="{5F5F41F3-3EF4-4FD0-9C9B-7ACF6AEC3B93}"/>
                </a:ext>
              </a:extLst>
            </p:cNvPr>
            <p:cNvCxnSpPr>
              <a:cxnSpLocks/>
              <a:stCxn id="110" idx="1"/>
              <a:endCxn id="91" idx="3"/>
            </p:cNvCxnSpPr>
            <p:nvPr/>
          </p:nvCxnSpPr>
          <p:spPr>
            <a:xfrm flipH="1">
              <a:off x="4202180" y="2441034"/>
              <a:ext cx="778247" cy="0"/>
            </a:xfrm>
            <a:prstGeom prst="line">
              <a:avLst/>
            </a:prstGeom>
            <a:ln w="28575"/>
          </p:spPr>
          <p:style>
            <a:lnRef idx="1">
              <a:schemeClr val="accent1"/>
            </a:lnRef>
            <a:fillRef idx="3">
              <a:schemeClr val="accent1"/>
            </a:fillRef>
            <a:effectRef idx="2">
              <a:schemeClr val="accent1"/>
            </a:effectRef>
            <a:fontRef idx="minor">
              <a:schemeClr val="lt1"/>
            </a:fontRef>
          </p:style>
        </p:cxnSp>
        <p:cxnSp>
          <p:nvCxnSpPr>
            <p:cNvPr id="120" name="直接连接符 119">
              <a:extLst>
                <a:ext uri="{FF2B5EF4-FFF2-40B4-BE49-F238E27FC236}">
                  <a16:creationId xmlns:a16="http://schemas.microsoft.com/office/drawing/2014/main" id="{EBC9C41D-B161-437A-80A6-9372BD0B4F05}"/>
                </a:ext>
              </a:extLst>
            </p:cNvPr>
            <p:cNvCxnSpPr>
              <a:cxnSpLocks/>
            </p:cNvCxnSpPr>
            <p:nvPr/>
          </p:nvCxnSpPr>
          <p:spPr>
            <a:xfrm flipH="1" flipV="1">
              <a:off x="1171254" y="3092258"/>
              <a:ext cx="7057212" cy="10203"/>
            </a:xfrm>
            <a:prstGeom prst="line">
              <a:avLst/>
            </a:prstGeom>
            <a:ln w="28575"/>
          </p:spPr>
          <p:style>
            <a:lnRef idx="1">
              <a:schemeClr val="accent1"/>
            </a:lnRef>
            <a:fillRef idx="3">
              <a:schemeClr val="accent1"/>
            </a:fillRef>
            <a:effectRef idx="2">
              <a:schemeClr val="accent1"/>
            </a:effectRef>
            <a:fontRef idx="minor">
              <a:schemeClr val="lt1"/>
            </a:fontRef>
          </p:style>
        </p:cxnSp>
      </p:grpSp>
      <p:sp>
        <p:nvSpPr>
          <p:cNvPr id="135" name="文本框 134">
            <a:extLst>
              <a:ext uri="{FF2B5EF4-FFF2-40B4-BE49-F238E27FC236}">
                <a16:creationId xmlns:a16="http://schemas.microsoft.com/office/drawing/2014/main" id="{A2403F9D-B2C0-4389-A33D-8B36154A4C43}"/>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数据来源：国泰君安证券研究</a:t>
            </a:r>
          </a:p>
        </p:txBody>
      </p:sp>
      <p:sp>
        <p:nvSpPr>
          <p:cNvPr id="43" name="文本框 42"/>
          <p:cNvSpPr txBox="1"/>
          <p:nvPr/>
        </p:nvSpPr>
        <p:spPr>
          <a:xfrm>
            <a:off x="267950" y="2287876"/>
            <a:ext cx="980182" cy="657872"/>
          </a:xfrm>
          <a:prstGeom prst="rect">
            <a:avLst/>
          </a:prstGeom>
          <a:noFill/>
        </p:spPr>
        <p:txBody>
          <a:bodyPr wrap="square" rtlCol="0">
            <a:spAutoFit/>
          </a:bodyPr>
          <a:lstStyle/>
          <a:p>
            <a:pPr algn="ctr">
              <a:lnSpc>
                <a:spcPct val="150000"/>
              </a:lnSpc>
            </a:pPr>
            <a:r>
              <a:rPr lang="zh-CN" altLang="en-US" sz="1400" b="1" dirty="0">
                <a:latin typeface="微软雅黑" panose="020B0503020204020204" pitchFamily="34" charset="-122"/>
                <a:ea typeface="微软雅黑" panose="020B0503020204020204" pitchFamily="34" charset="-122"/>
              </a:rPr>
              <a:t>中游</a:t>
            </a:r>
            <a:endParaRPr lang="en-US" altLang="zh-CN" sz="1400" b="1" dirty="0">
              <a:latin typeface="微软雅黑" panose="020B0503020204020204" pitchFamily="34" charset="-122"/>
              <a:ea typeface="微软雅黑" panose="020B0503020204020204" pitchFamily="34" charset="-122"/>
            </a:endParaRPr>
          </a:p>
          <a:p>
            <a:pPr algn="ctr">
              <a:lnSpc>
                <a:spcPct val="150000"/>
              </a:lnSpc>
            </a:pPr>
            <a:r>
              <a:rPr lang="zh-CN" altLang="en-US" sz="1050" dirty="0">
                <a:latin typeface="微软雅黑" panose="020B0503020204020204" pitchFamily="34" charset="-122"/>
                <a:ea typeface="微软雅黑" panose="020B0503020204020204" pitchFamily="34" charset="-122"/>
              </a:rPr>
              <a:t>晶振制造</a:t>
            </a:r>
          </a:p>
        </p:txBody>
      </p:sp>
      <p:sp>
        <p:nvSpPr>
          <p:cNvPr id="44" name="文本框 43"/>
          <p:cNvSpPr txBox="1"/>
          <p:nvPr/>
        </p:nvSpPr>
        <p:spPr>
          <a:xfrm>
            <a:off x="113167" y="1205707"/>
            <a:ext cx="1289748" cy="657872"/>
          </a:xfrm>
          <a:prstGeom prst="rect">
            <a:avLst/>
          </a:prstGeom>
          <a:noFill/>
        </p:spPr>
        <p:txBody>
          <a:bodyPr wrap="square" rtlCol="0">
            <a:spAutoFit/>
          </a:bodyPr>
          <a:lstStyle/>
          <a:p>
            <a:pPr algn="ctr">
              <a:lnSpc>
                <a:spcPct val="150000"/>
              </a:lnSpc>
            </a:pPr>
            <a:r>
              <a:rPr lang="zh-CN" altLang="en-US" sz="1400" b="1" dirty="0">
                <a:latin typeface="微软雅黑" panose="020B0503020204020204" pitchFamily="34" charset="-122"/>
                <a:ea typeface="微软雅黑" panose="020B0503020204020204" pitchFamily="34" charset="-122"/>
              </a:rPr>
              <a:t>上游</a:t>
            </a:r>
            <a:endParaRPr lang="en-US" altLang="zh-CN" sz="1400" b="1" dirty="0">
              <a:latin typeface="微软雅黑" panose="020B0503020204020204" pitchFamily="34" charset="-122"/>
              <a:ea typeface="微软雅黑" panose="020B0503020204020204" pitchFamily="34" charset="-122"/>
            </a:endParaRPr>
          </a:p>
          <a:p>
            <a:pPr algn="ctr">
              <a:lnSpc>
                <a:spcPct val="150000"/>
              </a:lnSpc>
            </a:pPr>
            <a:r>
              <a:rPr lang="zh-CN" altLang="en-US" sz="1050" dirty="0">
                <a:latin typeface="微软雅黑" panose="020B0503020204020204" pitchFamily="34" charset="-122"/>
                <a:ea typeface="微软雅黑" panose="020B0503020204020204" pitchFamily="34" charset="-122"/>
              </a:rPr>
              <a:t>原材料、设备</a:t>
            </a:r>
          </a:p>
        </p:txBody>
      </p:sp>
      <p:sp>
        <p:nvSpPr>
          <p:cNvPr id="45" name="文本框 44"/>
          <p:cNvSpPr txBox="1"/>
          <p:nvPr/>
        </p:nvSpPr>
        <p:spPr>
          <a:xfrm>
            <a:off x="267950" y="3439082"/>
            <a:ext cx="980182" cy="657872"/>
          </a:xfrm>
          <a:prstGeom prst="rect">
            <a:avLst/>
          </a:prstGeom>
          <a:noFill/>
        </p:spPr>
        <p:txBody>
          <a:bodyPr wrap="square" rtlCol="0">
            <a:spAutoFit/>
          </a:bodyPr>
          <a:lstStyle/>
          <a:p>
            <a:pPr algn="ctr">
              <a:lnSpc>
                <a:spcPct val="150000"/>
              </a:lnSpc>
            </a:pPr>
            <a:r>
              <a:rPr lang="zh-CN" altLang="en-US" sz="1400" b="1" dirty="0">
                <a:latin typeface="微软雅黑" panose="020B0503020204020204" pitchFamily="34" charset="-122"/>
                <a:ea typeface="微软雅黑" panose="020B0503020204020204" pitchFamily="34" charset="-122"/>
              </a:rPr>
              <a:t>下游</a:t>
            </a:r>
            <a:endParaRPr lang="en-US" altLang="zh-CN" sz="1400" b="1" dirty="0">
              <a:latin typeface="微软雅黑" panose="020B0503020204020204" pitchFamily="34" charset="-122"/>
              <a:ea typeface="微软雅黑" panose="020B0503020204020204" pitchFamily="34" charset="-122"/>
            </a:endParaRPr>
          </a:p>
          <a:p>
            <a:pPr algn="ctr">
              <a:lnSpc>
                <a:spcPct val="150000"/>
              </a:lnSpc>
            </a:pPr>
            <a:r>
              <a:rPr lang="zh-CN" altLang="en-US" sz="1050" dirty="0">
                <a:latin typeface="微软雅黑" panose="020B0503020204020204" pitchFamily="34" charset="-122"/>
                <a:ea typeface="微软雅黑" panose="020B0503020204020204" pitchFamily="34" charset="-122"/>
              </a:rPr>
              <a:t>应用领域</a:t>
            </a:r>
          </a:p>
        </p:txBody>
      </p:sp>
    </p:spTree>
    <p:extLst>
      <p:ext uri="{BB962C8B-B14F-4D97-AF65-F5344CB8AC3E}">
        <p14:creationId xmlns:p14="http://schemas.microsoft.com/office/powerpoint/2010/main" val="129608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339502"/>
            <a:ext cx="7732059" cy="584775"/>
            <a:chOff x="0" y="339502"/>
            <a:chExt cx="7732059" cy="584775"/>
          </a:xfrm>
        </p:grpSpPr>
        <p:sp>
          <p:nvSpPr>
            <p:cNvPr id="27" name="矩形 26"/>
            <p:cNvSpPr>
              <a:spLocks noChangeArrowheads="1"/>
            </p:cNvSpPr>
            <p:nvPr/>
          </p:nvSpPr>
          <p:spPr bwMode="auto">
            <a:xfrm>
              <a:off x="755575" y="427455"/>
              <a:ext cx="6976484" cy="400110"/>
            </a:xfrm>
            <a:prstGeom prst="rect">
              <a:avLst/>
            </a:prstGeom>
            <a:noFill/>
            <a:ln w="9525">
              <a:noFill/>
              <a:miter lim="800000"/>
            </a:ln>
          </p:spPr>
          <p:txBody>
            <a:bodyPr wrap="square">
              <a:spAutoFit/>
            </a:bodyPr>
            <a:lstStyle/>
            <a:p>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上游：晶振主要由基座、晶片、 封装材料、</a:t>
              </a:r>
              <a:r>
                <a:rPr lang="en-US" altLang="zh-CN"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IC</a:t>
              </a:r>
              <a:r>
                <a:rPr lang="zh-CN" altLang="en-US" sz="2000" b="1" dirty="0">
                  <a:solidFill>
                    <a:srgbClr val="0677D5"/>
                  </a:solidFill>
                  <a:latin typeface="微软雅黑" panose="020B0503020204020204" pitchFamily="34" charset="-122"/>
                  <a:ea typeface="微软雅黑" panose="020B0503020204020204" pitchFamily="34" charset="-122"/>
                  <a:cs typeface="Arial" panose="020B0604020202020204" pitchFamily="34" charset="0"/>
                </a:rPr>
                <a:t>等构成</a:t>
              </a:r>
            </a:p>
          </p:txBody>
        </p:sp>
        <p:sp>
          <p:nvSpPr>
            <p:cNvPr id="28" name="矩形 27"/>
            <p:cNvSpPr/>
            <p:nvPr/>
          </p:nvSpPr>
          <p:spPr>
            <a:xfrm>
              <a:off x="755576" y="699542"/>
              <a:ext cx="6696744" cy="215444"/>
            </a:xfrm>
            <a:prstGeom prst="rect">
              <a:avLst/>
            </a:prstGeom>
          </p:spPr>
          <p:txBody>
            <a:bodyPr wrap="square">
              <a:spAutoFit/>
            </a:bodyPr>
            <a:lstStyle/>
            <a:p>
              <a:endParaRPr lang="zh-CN" altLang="en-US" sz="800" dirty="0">
                <a:solidFill>
                  <a:srgbClr val="646464"/>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0" y="339502"/>
              <a:ext cx="755576" cy="584775"/>
              <a:chOff x="0" y="339502"/>
              <a:chExt cx="755576" cy="58477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1"/>
              <p:cNvSpPr txBox="1"/>
              <p:nvPr/>
            </p:nvSpPr>
            <p:spPr>
              <a:xfrm>
                <a:off x="0" y="339502"/>
                <a:ext cx="684000" cy="584775"/>
              </a:xfrm>
              <a:prstGeom prst="rect">
                <a:avLst/>
              </a:prstGeom>
              <a:noFill/>
              <a:ln w="9525">
                <a:noFill/>
                <a:miter/>
              </a:ln>
            </p:spPr>
            <p:txBody>
              <a:bodyPr wrap="square" anchor="t">
                <a:spAutoFit/>
              </a:bodyPr>
              <a:lstStyle/>
              <a:p>
                <a:pPr lvl="0" algn="ctr"/>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1" name="矩形: 圆角 10">
            <a:extLst>
              <a:ext uri="{FF2B5EF4-FFF2-40B4-BE49-F238E27FC236}">
                <a16:creationId xmlns:a16="http://schemas.microsoft.com/office/drawing/2014/main" id="{C6CF14C6-5DE1-48E9-9905-950813F94478}"/>
              </a:ext>
            </a:extLst>
          </p:cNvPr>
          <p:cNvSpPr/>
          <p:nvPr/>
        </p:nvSpPr>
        <p:spPr>
          <a:xfrm>
            <a:off x="841962" y="2462002"/>
            <a:ext cx="2635784" cy="215444"/>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石英晶体谐振器原材料以基座为主</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20" name="图表 19">
            <a:extLst>
              <a:ext uri="{FF2B5EF4-FFF2-40B4-BE49-F238E27FC236}">
                <a16:creationId xmlns:a16="http://schemas.microsoft.com/office/drawing/2014/main" id="{049A06BB-97F3-44D6-9A12-8F31D5210BF0}"/>
              </a:ext>
            </a:extLst>
          </p:cNvPr>
          <p:cNvGraphicFramePr>
            <a:graphicFrameLocks/>
          </p:cNvGraphicFramePr>
          <p:nvPr>
            <p:extLst>
              <p:ext uri="{D42A27DB-BD31-4B8C-83A1-F6EECF244321}">
                <p14:modId xmlns:p14="http://schemas.microsoft.com/office/powerpoint/2010/main" val="3168489096"/>
              </p:ext>
            </p:extLst>
          </p:nvPr>
        </p:nvGraphicFramePr>
        <p:xfrm>
          <a:off x="379721" y="2569724"/>
          <a:ext cx="4057809" cy="20741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图表 21">
            <a:extLst>
              <a:ext uri="{FF2B5EF4-FFF2-40B4-BE49-F238E27FC236}">
                <a16:creationId xmlns:a16="http://schemas.microsoft.com/office/drawing/2014/main" id="{B73B7B51-FB4D-41CE-91A9-069684B7F248}"/>
              </a:ext>
            </a:extLst>
          </p:cNvPr>
          <p:cNvGraphicFramePr>
            <a:graphicFrameLocks/>
          </p:cNvGraphicFramePr>
          <p:nvPr>
            <p:extLst>
              <p:ext uri="{D42A27DB-BD31-4B8C-83A1-F6EECF244321}">
                <p14:modId xmlns:p14="http://schemas.microsoft.com/office/powerpoint/2010/main" val="287354986"/>
              </p:ext>
            </p:extLst>
          </p:nvPr>
        </p:nvGraphicFramePr>
        <p:xfrm>
          <a:off x="4634288" y="2638907"/>
          <a:ext cx="4057809" cy="2074146"/>
        </p:xfrm>
        <a:graphic>
          <a:graphicData uri="http://schemas.openxmlformats.org/drawingml/2006/chart">
            <c:chart xmlns:c="http://schemas.openxmlformats.org/drawingml/2006/chart" xmlns:r="http://schemas.openxmlformats.org/officeDocument/2006/relationships" r:id="rId3"/>
          </a:graphicData>
        </a:graphic>
      </p:graphicFrame>
      <p:sp>
        <p:nvSpPr>
          <p:cNvPr id="23" name="矩形: 圆角 22">
            <a:extLst>
              <a:ext uri="{FF2B5EF4-FFF2-40B4-BE49-F238E27FC236}">
                <a16:creationId xmlns:a16="http://schemas.microsoft.com/office/drawing/2014/main" id="{67781069-8B50-4B7E-9590-6BB2BB3FD30F}"/>
              </a:ext>
            </a:extLst>
          </p:cNvPr>
          <p:cNvSpPr/>
          <p:nvPr/>
        </p:nvSpPr>
        <p:spPr>
          <a:xfrm>
            <a:off x="5417485" y="2427411"/>
            <a:ext cx="2635782" cy="215444"/>
          </a:xfrm>
          <a:prstGeom prst="roundRect">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4598" tIns="0" rIns="64598" bIns="0" rtlCol="0" anchor="ctr">
            <a:noAutofit/>
          </a:bodyPr>
          <a:lstStyle/>
          <a:p>
            <a:pPr lvl="0" algn="ctr" defTabSz="914400">
              <a:defRPr/>
            </a:pP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石英晶体振荡器原材料以</a:t>
            </a:r>
            <a:r>
              <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IC</a:t>
            </a:r>
            <a:r>
              <a:rPr lang="zh-CN" altLang="en-US"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、基座为主</a:t>
            </a:r>
            <a:endParaRPr lang="en-US" altLang="zh-CN" sz="1050" b="1" kern="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02C770A9-B11C-4F40-8742-3949B435CC1B}"/>
              </a:ext>
            </a:extLst>
          </p:cNvPr>
          <p:cNvSpPr txBox="1"/>
          <p:nvPr/>
        </p:nvSpPr>
        <p:spPr>
          <a:xfrm>
            <a:off x="3925028" y="4713053"/>
            <a:ext cx="2951629"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数据来源：晶赛科技招股书，国泰君安证券研究</a:t>
            </a:r>
          </a:p>
        </p:txBody>
      </p:sp>
      <p:sp>
        <p:nvSpPr>
          <p:cNvPr id="6" name="文本框 5">
            <a:extLst>
              <a:ext uri="{FF2B5EF4-FFF2-40B4-BE49-F238E27FC236}">
                <a16:creationId xmlns:a16="http://schemas.microsoft.com/office/drawing/2014/main" id="{F6002934-1A61-41FA-93B6-1842AE62D095}"/>
              </a:ext>
            </a:extLst>
          </p:cNvPr>
          <p:cNvSpPr txBox="1"/>
          <p:nvPr/>
        </p:nvSpPr>
        <p:spPr>
          <a:xfrm>
            <a:off x="451902" y="983367"/>
            <a:ext cx="8240195" cy="1261884"/>
          </a:xfrm>
          <a:prstGeom prst="rect">
            <a:avLst/>
          </a:prstGeom>
          <a:noFill/>
        </p:spPr>
        <p:txBody>
          <a:bodyPr wrap="square" rtlCol="0">
            <a:spAutoFit/>
          </a:bodyPr>
          <a:lstStyle/>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石英晶体谐振器原材料主要为基座、晶片、封装材料（</a:t>
            </a:r>
            <a:r>
              <a:rPr lang="en-US" altLang="zh-CN" sz="1200" dirty="0">
                <a:latin typeface="微软雅黑" panose="020B0503020204020204" pitchFamily="34" charset="-122"/>
                <a:ea typeface="微软雅黑" panose="020B0503020204020204" pitchFamily="34" charset="-122"/>
              </a:rPr>
              <a:t>SMD </a:t>
            </a:r>
            <a:r>
              <a:rPr lang="zh-CN" altLang="en-US" sz="1200" dirty="0">
                <a:latin typeface="微软雅黑" panose="020B0503020204020204" pitchFamily="34" charset="-122"/>
                <a:ea typeface="微软雅黑" panose="020B0503020204020204" pitchFamily="34" charset="-122"/>
              </a:rPr>
              <a:t>上盖或 </a:t>
            </a:r>
            <a:r>
              <a:rPr lang="en-US" altLang="zh-CN" sz="1200" dirty="0">
                <a:latin typeface="微软雅黑" panose="020B0503020204020204" pitchFamily="34" charset="-122"/>
                <a:ea typeface="微软雅黑" panose="020B0503020204020204" pitchFamily="34" charset="-122"/>
              </a:rPr>
              <a:t>DIP </a:t>
            </a:r>
            <a:r>
              <a:rPr lang="zh-CN" altLang="en-US" sz="1200" dirty="0">
                <a:latin typeface="微软雅黑" panose="020B0503020204020204" pitchFamily="34" charset="-122"/>
                <a:ea typeface="微软雅黑" panose="020B0503020204020204" pitchFamily="34" charset="-122"/>
              </a:rPr>
              <a:t>外壳）等，石英晶体振荡器的原材料还需要在谐振器的基础上增加 </a:t>
            </a:r>
            <a:r>
              <a:rPr lang="en-US" altLang="zh-CN" sz="1200" dirty="0">
                <a:latin typeface="微软雅黑" panose="020B0503020204020204" pitchFamily="34" charset="-122"/>
                <a:ea typeface="微软雅黑" panose="020B0503020204020204" pitchFamily="34" charset="-122"/>
              </a:rPr>
              <a:t>IC </a:t>
            </a:r>
            <a:r>
              <a:rPr lang="zh-CN" altLang="en-US" sz="1200" dirty="0">
                <a:latin typeface="微软雅黑" panose="020B0503020204020204" pitchFamily="34" charset="-122"/>
                <a:ea typeface="微软雅黑" panose="020B0503020204020204" pitchFamily="34" charset="-122"/>
              </a:rPr>
              <a:t>芯片。</a:t>
            </a: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endParaRPr lang="en-US" altLang="zh-CN" sz="8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谐振器原材料：以晶赛科技 </a:t>
            </a:r>
            <a:r>
              <a:rPr lang="en-US" altLang="zh-CN" sz="1200" dirty="0">
                <a:latin typeface="微软雅黑" panose="020B0503020204020204" pitchFamily="34" charset="-122"/>
                <a:ea typeface="微软雅黑" panose="020B0503020204020204" pitchFamily="34" charset="-122"/>
              </a:rPr>
              <a:t>SMD3225</a:t>
            </a:r>
            <a:r>
              <a:rPr lang="zh-CN" altLang="en-US" sz="1200" dirty="0">
                <a:latin typeface="微软雅黑" panose="020B0503020204020204" pitchFamily="34" charset="-122"/>
                <a:ea typeface="微软雅黑" panose="020B0503020204020204" pitchFamily="34" charset="-122"/>
              </a:rPr>
              <a:t>为例，基座占据了成本的 </a:t>
            </a:r>
            <a:r>
              <a:rPr lang="en-US" altLang="zh-CN" sz="1200" dirty="0">
                <a:latin typeface="微软雅黑" panose="020B0503020204020204" pitchFamily="34" charset="-122"/>
                <a:ea typeface="微软雅黑" panose="020B0503020204020204" pitchFamily="34" charset="-122"/>
              </a:rPr>
              <a:t>47.00%</a:t>
            </a:r>
            <a:r>
              <a:rPr lang="zh-CN" altLang="en-US" sz="1200" dirty="0">
                <a:latin typeface="微软雅黑" panose="020B0503020204020204" pitchFamily="34" charset="-122"/>
                <a:ea typeface="微软雅黑" panose="020B0503020204020204" pitchFamily="34" charset="-122"/>
              </a:rPr>
              <a:t>，为成本的最大构成，晶片占成本比例为 </a:t>
            </a:r>
            <a:r>
              <a:rPr lang="en-US" altLang="zh-CN" sz="1200" dirty="0">
                <a:latin typeface="微软雅黑" panose="020B0503020204020204" pitchFamily="34" charset="-122"/>
                <a:ea typeface="微软雅黑" panose="020B0503020204020204" pitchFamily="34" charset="-122"/>
              </a:rPr>
              <a:t>16.82%</a:t>
            </a:r>
            <a:r>
              <a:rPr lang="zh-CN" altLang="en-US" sz="1200" dirty="0">
                <a:latin typeface="微软雅黑" panose="020B0503020204020204" pitchFamily="34" charset="-122"/>
                <a:ea typeface="微软雅黑" panose="020B0503020204020204" pitchFamily="34" charset="-122"/>
              </a:rPr>
              <a:t>，封装材料占成本比例为 </a:t>
            </a:r>
            <a:r>
              <a:rPr lang="en-US" altLang="zh-CN" sz="1200" dirty="0">
                <a:latin typeface="微软雅黑" panose="020B0503020204020204" pitchFamily="34" charset="-122"/>
                <a:ea typeface="微软雅黑" panose="020B0503020204020204" pitchFamily="34" charset="-122"/>
              </a:rPr>
              <a:t>3.47%</a:t>
            </a:r>
            <a:r>
              <a:rPr lang="zh-CN" altLang="en-US" sz="1200" dirty="0">
                <a:latin typeface="微软雅黑" panose="020B0503020204020204" pitchFamily="34" charset="-122"/>
                <a:ea typeface="微软雅黑" panose="020B0503020204020204" pitchFamily="34" charset="-122"/>
              </a:rPr>
              <a:t>，均相对较小。</a:t>
            </a:r>
            <a:endParaRPr lang="en-US" altLang="zh-CN" sz="12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endParaRPr lang="en-US" altLang="zh-CN" sz="800" dirty="0">
              <a:latin typeface="微软雅黑" panose="020B0503020204020204" pitchFamily="34" charset="-122"/>
              <a:ea typeface="微软雅黑" panose="020B0503020204020204" pitchFamily="34" charset="-122"/>
            </a:endParaRPr>
          </a:p>
          <a:p>
            <a:pPr marL="285750" indent="-285750">
              <a:buClr>
                <a:schemeClr val="tx1"/>
              </a:buClr>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振荡器原材料：以晶赛科技 </a:t>
            </a:r>
            <a:r>
              <a:rPr lang="en-US" altLang="zh-CN" sz="1200" dirty="0">
                <a:latin typeface="微软雅黑" panose="020B0503020204020204" pitchFamily="34" charset="-122"/>
                <a:ea typeface="微软雅黑" panose="020B0503020204020204" pitchFamily="34" charset="-122"/>
              </a:rPr>
              <a:t>SPXO-3225</a:t>
            </a:r>
            <a:r>
              <a:rPr lang="zh-CN" altLang="en-US" sz="1200" dirty="0">
                <a:latin typeface="微软雅黑" panose="020B0503020204020204" pitchFamily="34" charset="-122"/>
                <a:ea typeface="微软雅黑" panose="020B0503020204020204" pitchFamily="34" charset="-122"/>
              </a:rPr>
              <a:t>为例，</a:t>
            </a:r>
            <a:r>
              <a:rPr lang="en-US" altLang="zh-CN" sz="1200" dirty="0">
                <a:latin typeface="微软雅黑" panose="020B0503020204020204" pitchFamily="34" charset="-122"/>
                <a:ea typeface="微软雅黑" panose="020B0503020204020204" pitchFamily="34" charset="-122"/>
              </a:rPr>
              <a:t>IC</a:t>
            </a:r>
            <a:r>
              <a:rPr lang="zh-CN" altLang="en-US" sz="1200" dirty="0">
                <a:latin typeface="微软雅黑" panose="020B0503020204020204" pitchFamily="34" charset="-122"/>
                <a:ea typeface="微软雅黑" panose="020B0503020204020204" pitchFamily="34" charset="-122"/>
              </a:rPr>
              <a:t>与基座合计占据了成本的</a:t>
            </a:r>
            <a:r>
              <a:rPr lang="en-US" altLang="zh-CN" sz="1200" dirty="0">
                <a:latin typeface="微软雅黑" panose="020B0503020204020204" pitchFamily="34" charset="-122"/>
                <a:ea typeface="微软雅黑" panose="020B0503020204020204" pitchFamily="34" charset="-122"/>
              </a:rPr>
              <a:t>78.67%</a:t>
            </a:r>
            <a:r>
              <a:rPr lang="zh-CN" altLang="en-US" sz="1200" dirty="0">
                <a:latin typeface="微软雅黑" panose="020B0503020204020204" pitchFamily="34" charset="-122"/>
                <a:ea typeface="微软雅黑" panose="020B0503020204020204" pitchFamily="34" charset="-122"/>
              </a:rPr>
              <a:t>，为成本的最大构成。</a:t>
            </a:r>
          </a:p>
        </p:txBody>
      </p:sp>
      <p:sp>
        <p:nvSpPr>
          <p:cNvPr id="33" name="矩形 32">
            <a:extLst>
              <a:ext uri="{FF2B5EF4-FFF2-40B4-BE49-F238E27FC236}">
                <a16:creationId xmlns:a16="http://schemas.microsoft.com/office/drawing/2014/main" id="{1B919AFA-EA74-4F11-81DB-1F8C90118617}"/>
              </a:ext>
            </a:extLst>
          </p:cNvPr>
          <p:cNvSpPr/>
          <p:nvPr/>
        </p:nvSpPr>
        <p:spPr>
          <a:xfrm>
            <a:off x="517712" y="969878"/>
            <a:ext cx="8108576" cy="1269057"/>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816435"/>
      </p:ext>
    </p:extLst>
  </p:cSld>
  <p:clrMapOvr>
    <a:masterClrMapping/>
  </p:clrMapOvr>
</p:sld>
</file>

<file path=ppt/theme/theme1.xml><?xml version="1.0" encoding="utf-8"?>
<a:theme xmlns:a="http://schemas.openxmlformats.org/drawingml/2006/main" name="主题20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2021" id="{0210C86F-6237-4FE5-BD6D-FB25F6C4974D}" vid="{C2EE5EB7-BBC3-49D0-8AC0-C7D7D4EFF3E3}"/>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主题2021</Template>
  <TotalTime>3629</TotalTime>
  <Words>5761</Words>
  <Application>Microsoft Office PowerPoint</Application>
  <PresentationFormat>全屏显示(16:9)</PresentationFormat>
  <Paragraphs>528</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 Unicode MS</vt:lpstr>
      <vt:lpstr>方正兰亭粗黑简体</vt:lpstr>
      <vt:lpstr>方正兰亭细黑_GBK</vt:lpstr>
      <vt:lpstr>宋体</vt:lpstr>
      <vt:lpstr>Microsoft YaHei</vt:lpstr>
      <vt:lpstr>Microsoft YaHei</vt:lpstr>
      <vt:lpstr>Arial</vt:lpstr>
      <vt:lpstr>Calibri</vt:lpstr>
      <vt:lpstr>Times New Roman</vt:lpstr>
      <vt:lpstr>Wingdings</vt:lpstr>
      <vt:lpstr>主题2021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bueaty jar</cp:lastModifiedBy>
  <cp:revision>301</cp:revision>
  <dcterms:created xsi:type="dcterms:W3CDTF">2021-01-04T07:17:09Z</dcterms:created>
  <dcterms:modified xsi:type="dcterms:W3CDTF">2022-03-01T07:57:36Z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99999">
    <vt:lpwstr>GTJAWATERMARKEDFLAG</vt:lpwstr>
  </property>
  <property fmtid="{D5CDD505-2E9C-101B-9397-08002B2CF9AE}" pid="3" name="0">
    <vt:lpwstr>国泰君安证券股份有限公司*今年的PPT模板，麻烦上传携宁系统*qianwenting@gtjas.com*hao.yu@sinitek.com * *kangkai@gtjas.com,cuijingyi@gtjas.com *2021-01-05 13:34:17;</vt:lpwstr>
  </property>
</Properties>
</file>