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a8260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0a8260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000"/>
              <a:buFont typeface="Verdana"/>
              <a:buNone/>
              <a:defRPr b="1" sz="4000">
                <a:solidFill>
                  <a:srgbClr val="833C0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hyperlink" Target="http://www.maksoil.ukim.mk/masis/index.html?lang=en&amp;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9.jpg"/><Relationship Id="rId5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hyperlink" Target="https://www.rstudio.com/products/rstudio/downloa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837379" y="2791888"/>
            <a:ext cx="6742594" cy="261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Digital Soil Mapping in R 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Video 2 – Software &amp; Training Data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24168" t="0"/>
          <a:stretch/>
        </p:blipFill>
        <p:spPr>
          <a:xfrm>
            <a:off x="10396393" y="2484149"/>
            <a:ext cx="1762414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44200" y="1715511"/>
            <a:ext cx="10668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88700" y="2886674"/>
            <a:ext cx="2149449" cy="15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000"/>
              <a:buFont typeface="Verdana"/>
              <a:buNone/>
            </a:pPr>
            <a:r>
              <a:rPr lang="en-US"/>
              <a:t>Video Content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919" y="0"/>
            <a:ext cx="6039081" cy="585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4"/>
          <p:cNvGrpSpPr/>
          <p:nvPr/>
        </p:nvGrpSpPr>
        <p:grpSpPr>
          <a:xfrm>
            <a:off x="1031382" y="1636238"/>
            <a:ext cx="5200742" cy="3900961"/>
            <a:chOff x="0" y="24940"/>
            <a:chExt cx="5200742" cy="3900961"/>
          </a:xfrm>
        </p:grpSpPr>
        <p:sp>
          <p:nvSpPr>
            <p:cNvPr id="95" name="Google Shape;95;p14"/>
            <p:cNvSpPr/>
            <p:nvPr/>
          </p:nvSpPr>
          <p:spPr>
            <a:xfrm>
              <a:off x="0" y="24940"/>
              <a:ext cx="5200742" cy="117936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57572" y="82512"/>
              <a:ext cx="5085598" cy="1064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training material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0" y="1385740"/>
              <a:ext cx="5200742" cy="1179360"/>
            </a:xfrm>
            <a:prstGeom prst="roundRect">
              <a:avLst>
                <a:gd fmla="val 16667" name="adj"/>
              </a:avLst>
            </a:prstGeom>
            <a:solidFill>
              <a:srgbClr val="C85B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57572" y="1443312"/>
              <a:ext cx="5085598" cy="1064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folder structure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0" y="2746541"/>
              <a:ext cx="5200742" cy="1179360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57572" y="2804113"/>
              <a:ext cx="5085598" cy="1064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How to install R, RStudio and QGIS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6894073" y="655489"/>
            <a:ext cx="1190445" cy="1035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9647" y="382288"/>
            <a:ext cx="1673525" cy="1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137" y="1812756"/>
            <a:ext cx="4445714" cy="2849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000"/>
              <a:buFont typeface="Verdana"/>
              <a:buNone/>
            </a:pPr>
            <a:r>
              <a:rPr lang="en-US"/>
              <a:t>The training material 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38200" y="1392572"/>
            <a:ext cx="7039062" cy="478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 scripts used in this course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practice data set from the Macedonian Soil Information System (MASIS)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Pre-prepared spatial covariates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pdf version of the GSOCmap Cookbook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7315651" y="4783888"/>
            <a:ext cx="4445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http://www.maksoil.ukim.mk/masis/index.html?lang=en&amp;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02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graph&#10;&#10;Description automatically generated with low confidence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50527" t="0"/>
          <a:stretch/>
        </p:blipFill>
        <p:spPr>
          <a:xfrm>
            <a:off x="0" y="0"/>
            <a:ext cx="6031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000"/>
              <a:buFont typeface="Verdana"/>
              <a:buNone/>
            </a:pPr>
            <a:r>
              <a:rPr lang="en-US">
                <a:solidFill>
                  <a:srgbClr val="C55A11"/>
                </a:solidFill>
              </a:rPr>
              <a:t>The folder structure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8200" y="1392572"/>
            <a:ext cx="7039062" cy="478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9619" y="1503285"/>
            <a:ext cx="1235728" cy="2092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2432649" y="1690688"/>
            <a:ext cx="69874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712" y="3782753"/>
            <a:ext cx="2562583" cy="176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 flipH="1">
            <a:off x="1852553" y="2549317"/>
            <a:ext cx="10729" cy="11390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9518" y="1542086"/>
            <a:ext cx="1336695" cy="111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Verdana"/>
              <a:buNone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How to install R, RStudio and QGIS 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588" y="1398737"/>
            <a:ext cx="41148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838201" y="1488127"/>
            <a:ext cx="5417387" cy="257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12509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 and R studio are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two different entities</a:t>
            </a:r>
            <a:endParaRPr b="1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125095" rtl="0" algn="l">
              <a:lnSpc>
                <a:spcPct val="108000"/>
              </a:lnSpc>
              <a:spcBef>
                <a:spcPts val="15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 is the general interface, while R Studio is a Graphical User Interface (GUI) that sits on top of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125095" rtl="0" algn="l">
              <a:lnSpc>
                <a:spcPct val="108000"/>
              </a:lnSpc>
              <a:spcBef>
                <a:spcPts val="15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order to work with RStudio we first have to install R Base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8062376" y="2724300"/>
            <a:ext cx="3803170" cy="2227331"/>
            <a:chOff x="1224951" y="4057693"/>
            <a:chExt cx="3803170" cy="2227331"/>
          </a:xfrm>
        </p:grpSpPr>
        <p:grpSp>
          <p:nvGrpSpPr>
            <p:cNvPr id="131" name="Google Shape;131;p17"/>
            <p:cNvGrpSpPr/>
            <p:nvPr/>
          </p:nvGrpSpPr>
          <p:grpSpPr>
            <a:xfrm>
              <a:off x="1224951" y="4354328"/>
              <a:ext cx="3803170" cy="1930696"/>
              <a:chOff x="0" y="0"/>
              <a:chExt cx="6134100" cy="3300725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0" y="0"/>
                <a:ext cx="6134100" cy="3300725"/>
              </a:xfrm>
              <a:custGeom>
                <a:rect b="b" l="l" r="r" t="t"/>
                <a:pathLst>
                  <a:path extrusionOk="0" h="3300725" w="6134100">
                    <a:moveTo>
                      <a:pt x="0" y="0"/>
                    </a:moveTo>
                    <a:lnTo>
                      <a:pt x="6134100" y="0"/>
                    </a:lnTo>
                    <a:lnTo>
                      <a:pt x="6134100" y="3300725"/>
                    </a:lnTo>
                    <a:lnTo>
                      <a:pt x="0" y="33007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E96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3" name="Google Shape;133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050" y="19049"/>
                <a:ext cx="6096000" cy="3248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" name="Google Shape;134;p17"/>
            <p:cNvSpPr txBox="1"/>
            <p:nvPr/>
          </p:nvSpPr>
          <p:spPr>
            <a:xfrm>
              <a:off x="1224951" y="4057693"/>
              <a:ext cx="35167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2) R studio - Graphical User Interface: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5529533" y="2985910"/>
            <a:ext cx="3072260" cy="3027232"/>
            <a:chOff x="3342199" y="3743317"/>
            <a:chExt cx="3072260" cy="3027232"/>
          </a:xfrm>
        </p:grpSpPr>
        <p:pic>
          <p:nvPicPr>
            <p:cNvPr id="136" name="Google Shape;13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19501" y="3969196"/>
              <a:ext cx="2794957" cy="2801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7"/>
            <p:cNvSpPr txBox="1"/>
            <p:nvPr/>
          </p:nvSpPr>
          <p:spPr>
            <a:xfrm>
              <a:off x="3342199" y="3743317"/>
              <a:ext cx="3072260" cy="2587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350" lvl="0" marL="92075" marR="125095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1) R Console - general interface: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Verdana"/>
              <a:buNone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How to install R, RStudio and QGIS 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588" y="1398737"/>
            <a:ext cx="41148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838200" y="1398737"/>
            <a:ext cx="5657491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Installation guide: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1: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go to </a:t>
            </a:r>
            <a:r>
              <a:rPr b="0" i="0" lang="en-US" sz="1400" u="sng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https://cran.r-project.org/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2: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and download the correct version based on your operating system…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613054"/>
            <a:ext cx="42386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713323" y="4358856"/>
            <a:ext cx="8727004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select “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3: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launch the .exe file to run the installation process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4: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“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English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” as the installation language, you can always change it  afterwards :)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5153022"/>
            <a:ext cx="62007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Verdana"/>
              <a:buNone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How to install R, RStudio and QGIS 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38200" y="1391905"/>
            <a:ext cx="727925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5: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 rate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of your system (either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-bit or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64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-bit). Check the  computer’s properties to see which one applies to yours.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6: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“NO(accept defaults)” for the Startup options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8254" y="2442686"/>
            <a:ext cx="1681792" cy="19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838200" y="2059583"/>
            <a:ext cx="668774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3C0C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rgbClr val="843C0C"/>
                </a:solidFill>
                <a:latin typeface="Verdana"/>
                <a:ea typeface="Verdana"/>
                <a:cs typeface="Verdana"/>
                <a:sym typeface="Verdana"/>
              </a:rPr>
              <a:t>RStudio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7: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After having successfully installed R base, go to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Verdana"/>
              <a:buNone/>
            </a:pPr>
            <a:r>
              <a:rPr b="0" i="0" lang="en-US" sz="1400" u="sng" cap="none" strike="noStrike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https://www.rstudio.com/products/rstudio/download/</a:t>
            </a:r>
            <a:r>
              <a:rPr b="0" i="0" lang="en-US" sz="1400" u="sng" cap="none" strike="noStrike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download and install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RStudio Desktop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8: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Install based on the operating system and run the .exe file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Verdana"/>
              <a:buNone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How to install R, RStudio and QGIS 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38200" y="1371201"/>
            <a:ext cx="775370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43C0C"/>
                </a:solidFill>
                <a:latin typeface="Verdana"/>
                <a:ea typeface="Verdana"/>
                <a:cs typeface="Verdana"/>
                <a:sym typeface="Verdana"/>
              </a:rPr>
              <a:t>QGIS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1: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go to </a:t>
            </a:r>
            <a:r>
              <a:rPr b="0" i="0" lang="en-US" sz="1400" u="sng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https://www.qgis.org/en/site/forusers/download.html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2: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the QGIS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Long term release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Standalone Installer Version based on your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 rate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(either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-bit or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64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-bit)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212" y="2361725"/>
            <a:ext cx="4743091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907212" y="3747863"/>
            <a:ext cx="7753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3: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Download and run the .exe file in order to install QGIS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4: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Follow the installation instructions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24166" t="0"/>
          <a:stretch/>
        </p:blipFill>
        <p:spPr>
          <a:xfrm>
            <a:off x="5214793" y="3867099"/>
            <a:ext cx="1762414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3098461"/>
            <a:ext cx="10668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