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embeddedFontLs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5 duplicates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0cd4bfe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140cd4bf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40cd4bfe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140cd4bf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40cd4bfe8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40cd4bf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40cd4bfe8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40cd4bfe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814a3708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814a370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40cd4bfe8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40cd4bf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ProfID has 2 same IDs for several profiles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urier New"/>
              <a:buNone/>
              <a:defRPr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575" y="116475"/>
            <a:ext cx="1857950" cy="132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000" y="372120"/>
            <a:ext cx="10287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1425" y="116473"/>
            <a:ext cx="1701150" cy="1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15600" y="1055574"/>
            <a:ext cx="11360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F59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15600" y="1662175"/>
            <a:ext cx="98232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15600" y="1055574"/>
            <a:ext cx="11360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15600" y="1055574"/>
            <a:ext cx="11360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1055574"/>
            <a:ext cx="11360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b="1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62175"/>
            <a:ext cx="98232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8.xml"/><Relationship Id="rId10" Type="http://schemas.openxmlformats.org/officeDocument/2006/relationships/slide" Target="/ppt/slides/slide37.xml"/><Relationship Id="rId13" Type="http://schemas.openxmlformats.org/officeDocument/2006/relationships/slide" Target="/ppt/slides/slide40.xml"/><Relationship Id="rId12" Type="http://schemas.openxmlformats.org/officeDocument/2006/relationships/slide" Target="/ppt/slides/slide3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9" Type="http://schemas.openxmlformats.org/officeDocument/2006/relationships/slide" Target="/ppt/slides/slide31.xml"/><Relationship Id="rId14" Type="http://schemas.openxmlformats.org/officeDocument/2006/relationships/slide" Target="/ppt/slides/slide42.xml"/><Relationship Id="rId5" Type="http://schemas.openxmlformats.org/officeDocument/2006/relationships/slide" Target="/ppt/slides/slide13.xml"/><Relationship Id="rId6" Type="http://schemas.openxmlformats.org/officeDocument/2006/relationships/slide" Target="/ppt/slides/slide18.xml"/><Relationship Id="rId7" Type="http://schemas.openxmlformats.org/officeDocument/2006/relationships/slide" Target="/ppt/slides/slide21.xml"/><Relationship Id="rId8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urier New"/>
              <a:buNone/>
            </a:pPr>
            <a:r>
              <a:rPr lang="en"/>
              <a:t>Preparation of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urier New"/>
              <a:buNone/>
            </a:pPr>
            <a:r>
              <a:rPr lang="en"/>
              <a:t>soil profile data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35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 digital soil mapping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Remove duplicate points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835700" y="1662175"/>
            <a:ext cx="70926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the data for duplicate points, based on columns 1 (ProfID), 3 (X) and 4 (Y).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Remove duplicate profiles</a:t>
            </a:r>
            <a:endParaRPr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test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duplicated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dat_sites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(1,3,4)])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test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Remove duplicate points from the table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dat_sites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dat_sites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duplicated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dat_sites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(1,3,4)]),]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445700" y="3584875"/>
            <a:ext cx="4482600" cy="7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duplicate points are there??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Merging data frames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Now we can merge the horizon data with profile locations by the profile identifier (ProfID).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Merge site-level data with soil layers (horizons)  data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merge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dat_sites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dat_layers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by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"ProfID"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new data frame (dat) has both the information about profile (soil type, X, Y), and all the data from the horizons)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588" y="3950926"/>
            <a:ext cx="9010826" cy="768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Selecting the data for modelling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exercise we will model Soil Organic Carbon Stocks (OCS) for the topsoil layer of 30cm.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OCS </a:t>
            </a:r>
            <a:r>
              <a:rPr i="1" lang="en"/>
              <a:t>= d * BD * SOC * CF</a:t>
            </a:r>
            <a:endParaRPr i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where: OCS = soil organic carbon stock [kg/m2 ], </a:t>
            </a:r>
            <a:r>
              <a:rPr lang="en" sz="1400">
                <a:solidFill>
                  <a:schemeClr val="dk1"/>
                </a:solidFill>
              </a:rPr>
              <a:t>SOC = soil organic </a:t>
            </a:r>
            <a:r>
              <a:rPr lang="en" sz="1400"/>
              <a:t>carbon [g / g ], d = depth class [m], BD = bulk density [kg/m3]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Note that SOC is OM*1.724 (OM - organic matter)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data.frame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ProfID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X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soil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soiltype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top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DepthFrom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bottom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DepthTo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OM_perc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/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1.724,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Bulk_density_gcm3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       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Stones_perc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Explore and clean the SOC data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Explore and clean the SOC data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cannot use points where SOC is </a:t>
            </a:r>
            <a:r>
              <a:rPr b="1" lang="en">
                <a:solidFill>
                  <a:schemeClr val="dk1"/>
                </a:solidFill>
              </a:rPr>
              <a:t>NA </a:t>
            </a:r>
            <a:r>
              <a:rPr lang="en">
                <a:solidFill>
                  <a:schemeClr val="dk1"/>
                </a:solidFill>
              </a:rPr>
              <a:t>or </a:t>
            </a:r>
            <a:r>
              <a:rPr b="1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. They should be removed: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"SOC"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]),]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remove NA values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&gt;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0,]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remove 0 values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326" y="2773150"/>
            <a:ext cx="6007675" cy="655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835700" y="1662175"/>
            <a:ext cx="73353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Outliers </a:t>
            </a:r>
            <a:r>
              <a:rPr lang="en"/>
              <a:t>are data values that differ greatly from the majority of a dataset;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be </a:t>
            </a:r>
            <a:r>
              <a:rPr b="1" lang="en"/>
              <a:t>errors</a:t>
            </a:r>
            <a:r>
              <a:rPr lang="en"/>
              <a:t>, or they can be correct, but </a:t>
            </a:r>
            <a:r>
              <a:rPr b="1" lang="en"/>
              <a:t>unusual values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Outliers can be formally defined using </a:t>
            </a:r>
            <a:r>
              <a:rPr b="1" lang="en"/>
              <a:t>interquartile range (</a:t>
            </a:r>
            <a:r>
              <a:rPr b="1" lang="en">
                <a:solidFill>
                  <a:schemeClr val="dk1"/>
                </a:solidFill>
              </a:rPr>
              <a:t>IQR</a:t>
            </a:r>
            <a:r>
              <a:rPr b="1" lang="en"/>
              <a:t>) </a:t>
            </a:r>
            <a:r>
              <a:rPr lang="en"/>
              <a:t>(difference between 1st and 3rd quartiles). If the value is 1.5 x IQR lower than 1st quartile, or </a:t>
            </a:r>
            <a:r>
              <a:rPr lang="en">
                <a:solidFill>
                  <a:schemeClr val="dk1"/>
                </a:solidFill>
              </a:rPr>
              <a:t>1.5 x IQR higher than 3rd quartile, then such value is an </a:t>
            </a:r>
            <a:r>
              <a:rPr b="1" lang="en">
                <a:solidFill>
                  <a:schemeClr val="dk1"/>
                </a:solidFill>
              </a:rPr>
              <a:t>outlier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Histograms </a:t>
            </a:r>
            <a:r>
              <a:rPr lang="en">
                <a:solidFill>
                  <a:schemeClr val="dk1"/>
                </a:solidFill>
              </a:rPr>
              <a:t>can help to visually identify outliers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Box-plot</a:t>
            </a:r>
            <a:r>
              <a:rPr lang="en">
                <a:solidFill>
                  <a:schemeClr val="dk1"/>
                </a:solidFill>
              </a:rPr>
              <a:t> is the best tool to identify outliers (visually and automatically)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Identifying outliers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Explore SOC data, identify outliers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hist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breaks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100)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476" y="2794776"/>
            <a:ext cx="5603725" cy="3690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5213" y="2086763"/>
            <a:ext cx="4510650" cy="516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7"/>
          <p:cNvSpPr/>
          <p:nvPr/>
        </p:nvSpPr>
        <p:spPr>
          <a:xfrm>
            <a:off x="8887750" y="2185975"/>
            <a:ext cx="930600" cy="516900"/>
          </a:xfrm>
          <a:prstGeom prst="flowChartConnector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Identifying outliers with boxplot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boxplot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horizontal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701" y="2538226"/>
            <a:ext cx="6040551" cy="3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7916925" y="3592775"/>
            <a:ext cx="2063100" cy="13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endParaRPr b="1" i="0" sz="18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SOC be higher than 15%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(OM&gt;25%)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Exploring outliers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835700" y="1662175"/>
            <a:ext cx="7790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Let’s explore, which soil types have very high SOC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unique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which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&gt;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15),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'soil'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We will remove all non-histosols with atypically high SOC as outliers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&gt;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15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&amp;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soil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'Histosol'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),]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126" y="2645601"/>
            <a:ext cx="8663175" cy="2277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Explore bulk density data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Explore bulk density data, identify outliers</a:t>
            </a:r>
            <a:endParaRPr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0]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BFEBBF"/>
                </a:solidFill>
                <a:highlight>
                  <a:srgbClr val="3F3F3F"/>
                </a:highlight>
              </a:rPr>
              <a:t>NA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 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bulk density cannot be 0, it must be NA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hist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breaks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50)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2026" y="2064125"/>
            <a:ext cx="5080375" cy="48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7625" y="2890225"/>
            <a:ext cx="5337376" cy="3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bulk density data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835700" y="1662175"/>
            <a:ext cx="7367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boxplot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horizontal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out</a:t>
            </a:r>
            <a:endParaRPr sz="135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200" y="2475351"/>
            <a:ext cx="6379774" cy="36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701" y="2106476"/>
            <a:ext cx="8372475" cy="314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Table of contents: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74545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Import, explore and merge soil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Explore and clean the SOC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Explore and clean bulk density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Explore and clean coarse fragments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Pedotransfer functions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Harmonize soil attributes to target depth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Calculating organic carbon stock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Transforming the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Calculating organic carbon stock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Splitting the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chemeClr val="accent5"/>
                </a:solidFill>
                <a:hlinkClick action="ppaction://hlinksldjump"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How to modify the script to map clay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Clean bulk density data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BLD values higher than 2.5 g·cm are not typical for fine earth, and most likely correspond to coarse fragments;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values should be </a:t>
            </a:r>
            <a:r>
              <a:rPr b="1" lang="en"/>
              <a:t>removed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&gt;=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2.5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&amp;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)),]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BLD values lower than 1 g·cm3 can only correspond to organic soils (Histosols)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 check if all low BLD values correspond to Histosols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1,])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unique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which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1),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'soil'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Clean coarse fragments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Explore and clean coarse fragments data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hist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breaks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50)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Remove outliers automatically, using boxplot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out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boxplot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horizontal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out</a:t>
            </a:r>
            <a:endParaRPr sz="135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%in%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out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The points without CRF, should have 0 values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)]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Pedotransfer functions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many points with missing </a:t>
            </a:r>
            <a:r>
              <a:rPr b="1" lang="en"/>
              <a:t>bulk density</a:t>
            </a:r>
            <a:r>
              <a:rPr lang="en"/>
              <a:t>, in this case it can be estimated using </a:t>
            </a:r>
            <a:r>
              <a:rPr b="1" lang="en"/>
              <a:t>pedotransfer functions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Pedotransfer functions (rules)</a:t>
            </a:r>
            <a:r>
              <a:rPr b="1" lang="en"/>
              <a:t> </a:t>
            </a:r>
            <a:r>
              <a:rPr lang="en"/>
              <a:t>are </a:t>
            </a:r>
            <a:r>
              <a:rPr b="1" lang="en"/>
              <a:t>empirical relationships</a:t>
            </a:r>
            <a:r>
              <a:rPr lang="en"/>
              <a:t> between the certain (difficult to obtain) soil properties and other (more easily obtainable) soil properties available, for example, from soil surveys.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Pedotransfer rules</a:t>
            </a:r>
            <a:r>
              <a:rPr lang="en">
                <a:solidFill>
                  <a:schemeClr val="dk1"/>
                </a:solidFill>
              </a:rPr>
              <a:t> are based on empirical data from case-studies. If applied for soils which are different from the case study, the function should be </a:t>
            </a:r>
            <a:r>
              <a:rPr b="1" lang="en">
                <a:solidFill>
                  <a:schemeClr val="dk1"/>
                </a:solidFill>
              </a:rPr>
              <a:t>checked on local data</a:t>
            </a:r>
            <a:r>
              <a:rPr lang="en">
                <a:solidFill>
                  <a:schemeClr val="dk1"/>
                </a:solidFill>
              </a:rPr>
              <a:t> first.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Pedotransfer functions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1835700" y="1585975"/>
            <a:ext cx="7962300" cy="4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Let’s write an R function to compare different pedotransfer rules, and choose the one that fits our local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First, we select a </a:t>
            </a:r>
            <a:r>
              <a:rPr b="1" lang="en">
                <a:solidFill>
                  <a:schemeClr val="dk1"/>
                </a:solidFill>
              </a:rPr>
              <a:t>testing subset </a:t>
            </a:r>
            <a:r>
              <a:rPr lang="en">
                <a:solidFill>
                  <a:schemeClr val="dk1"/>
                </a:solidFill>
              </a:rPr>
              <a:t>of our data, where we </a:t>
            </a:r>
            <a:r>
              <a:rPr b="1" lang="en">
                <a:solidFill>
                  <a:schemeClr val="dk1"/>
                </a:solidFill>
              </a:rPr>
              <a:t>do have</a:t>
            </a:r>
            <a:r>
              <a:rPr lang="en">
                <a:solidFill>
                  <a:schemeClr val="dk1"/>
                </a:solidFill>
              </a:rPr>
              <a:t> BLD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Select the best fitting pedotransfer function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350">
                <a:solidFill>
                  <a:srgbClr val="BFEBBF"/>
                </a:solidFill>
                <a:highlight>
                  <a:srgbClr val="3F3F3F"/>
                </a:highlight>
              </a:rPr>
              <a:t>FALSE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,]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estimateBD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function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"Saini1996"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){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OM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1.724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"Saini1996"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){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1.62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0.06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"Drew1973"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){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/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(0.6268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+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0.0361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"Jeffrey1979"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){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1.482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0.6786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log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))}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"Grigal1989"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){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0.669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+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0.941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exp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(1)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-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0.06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"Adams1973"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){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100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/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OM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/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0.244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+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(100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/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2.65)}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"Honeyset_Ratkowsky1989"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){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/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(0.564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+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0.0556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return(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pedotransfer function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1835700" y="1662175"/>
            <a:ext cx="75678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run different pedotransfer functions on the testing data</a:t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Estimate BLD for a subset using the pedotransfer functions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Saini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estimateBD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"Saini1996"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Drew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estimateBD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"Drew1973"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Jeffrey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estimateBD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"Jeffrey1979"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Grigal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estimateBD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"Grigal1989"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Adams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estimateBD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"Adams1973"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Honeyset_Ratkowsky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estimateBD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"Honeyset_Ratkowsky1989"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pedotransfer function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Now we can explore summaries of the results</a:t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Compare results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Observed values: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Predicted values: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Saini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Drew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Jeffrey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Grigal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Adams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Honeyset_Ratkowsky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pedotransfer function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6884975" y="1808100"/>
            <a:ext cx="2063100" cy="16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 1: </a:t>
            </a:r>
            <a:endParaRPr b="1" i="0" sz="18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functions have impossible or unlikely values?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6884975" y="3912700"/>
            <a:ext cx="2063100" cy="16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 2: </a:t>
            </a:r>
            <a:endParaRPr b="1" i="0" sz="18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functions are closer to the observed data?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701" y="1662175"/>
            <a:ext cx="4715475" cy="43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pedotransfer function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Let’s compare graphically!</a:t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Compare data distributions for observed and predicted BLD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type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"black"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ylim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(0,5),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main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"Bulk Density Pedotransfer Functions"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lines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Saini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"green"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lines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Drew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"red"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lines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Jeffrey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"cyan"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lines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Grigal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"orange"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lines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Adams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"magenta"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lines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Honeyset_Ratkowsky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"blue"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"topleft"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"Original"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"Saini"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"Drew"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"Jeffrey"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"Grigal"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"Adams"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"Honeyset_Ratkowsky"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fill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"black"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"green"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"red"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"cyan"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"orange"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"magenta"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"blue"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677" y="1042976"/>
            <a:ext cx="8203499" cy="510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pedotransfer function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Plot the Selected function again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type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"black"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ylim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(0,3.5),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main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"Bulk Density Selected Function"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lines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Honeyset_Ratkowsky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"blue"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"topleft"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"Original"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"Honeyset_Ratkowsky"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fill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"black"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"blue"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8772" y="3074775"/>
            <a:ext cx="5473025" cy="342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course we will use the </a:t>
            </a:r>
            <a:r>
              <a:rPr b="1" lang="en"/>
              <a:t>training data</a:t>
            </a:r>
            <a:r>
              <a:rPr lang="en"/>
              <a:t> from the Macedonian Soil Information System Database (MASIS).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course will provide step-by-step guidance to map soil properties, using the example of </a:t>
            </a:r>
            <a:r>
              <a:rPr b="1" lang="en"/>
              <a:t>SOC stocks</a:t>
            </a:r>
            <a:r>
              <a:rPr lang="en"/>
              <a:t>. Same procedure may be followed for mapping other properties (e.g. clay).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of the steps we will create an </a:t>
            </a:r>
            <a:r>
              <a:rPr b="1" lang="en"/>
              <a:t>R script</a:t>
            </a:r>
            <a:r>
              <a:rPr lang="en"/>
              <a:t>: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Preparation of soil profile data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Preparation of environmental covariates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Modelling with Regression Kriging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Modelling with Random Forest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Validation and Uncertainty 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Estimating bulk density 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Estimate BLD for the missing points with the selected function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)]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estimateBD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),]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method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"Honeyset_Ratkowsky1989"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Explore the results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BD_test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type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"black"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ylim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(0,3.5),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main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"Bulk Density Gap-Filling"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lines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"green"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lwd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"topleft"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"Original"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"Original+Estimated"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fill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"black"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"green"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 txBox="1"/>
          <p:nvPr/>
        </p:nvSpPr>
        <p:spPr>
          <a:xfrm>
            <a:off x="3091825" y="4732025"/>
            <a:ext cx="4986600" cy="10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endParaRPr b="1" i="0" sz="18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gap-filled bulk density have a similar distribution to the original one?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1475850" y="378799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Harmonize soil attributes to target depth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1835700" y="1662175"/>
            <a:ext cx="53730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Profile data has soil parameters measured for </a:t>
            </a:r>
            <a:r>
              <a:rPr b="1" lang="en">
                <a:solidFill>
                  <a:schemeClr val="dk1"/>
                </a:solidFill>
              </a:rPr>
              <a:t>every horizon </a:t>
            </a:r>
            <a:r>
              <a:rPr lang="en">
                <a:solidFill>
                  <a:schemeClr val="dk1"/>
                </a:solidFill>
              </a:rPr>
              <a:t>(depth layer)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need to estimate mean value for target depth: </a:t>
            </a:r>
            <a:r>
              <a:rPr b="1" lang="en">
                <a:solidFill>
                  <a:schemeClr val="dk1"/>
                </a:solidFill>
              </a:rPr>
              <a:t>0-30cm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that we can use </a:t>
            </a:r>
            <a:r>
              <a:rPr b="1" lang="en">
                <a:solidFill>
                  <a:schemeClr val="dk1"/>
                </a:solidFill>
              </a:rPr>
              <a:t>equal-area splines</a:t>
            </a:r>
            <a:r>
              <a:rPr lang="en">
                <a:solidFill>
                  <a:schemeClr val="dk1"/>
                </a:solidFill>
              </a:rPr>
              <a:t>. This technique is based on fitting continuous depth functions for modeling the variability of soil properties with depth.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use equal-area splines in with the package </a:t>
            </a:r>
            <a:r>
              <a:rPr b="1" lang="en">
                <a:solidFill>
                  <a:schemeClr val="dk1"/>
                </a:solidFill>
              </a:rPr>
              <a:t>mpspline2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4" name="Google Shape;2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901" y="1303751"/>
            <a:ext cx="3198925" cy="20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9113" y="3458851"/>
            <a:ext cx="3154500" cy="26330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6" name="Google Shape;296;p43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library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mpspline2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endParaRPr sz="1350">
              <a:solidFill>
                <a:srgbClr val="F0EFD0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"id"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"top"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"bottom"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"SOC"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"CRF"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"X"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"Y"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"soil"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#equal area spline SOC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mpspline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'SOC'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(0,30))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data.frame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for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in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)){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cbind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]]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]]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est_dcm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[1])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rbind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t2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endParaRPr sz="135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44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4"/>
          <p:cNvSpPr txBox="1"/>
          <p:nvPr>
            <p:ph type="title"/>
          </p:nvPr>
        </p:nvSpPr>
        <p:spPr>
          <a:xfrm>
            <a:off x="1475850" y="378799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Harmonize soil attributes to target depth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#equal area spline BLD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mpspline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'BLD'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(0,30))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data.frame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for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in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)){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cbind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]]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]]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est_dcm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[1])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rbind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t2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endParaRPr sz="135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45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5"/>
          <p:cNvSpPr txBox="1"/>
          <p:nvPr>
            <p:ph type="title"/>
          </p:nvPr>
        </p:nvSpPr>
        <p:spPr>
          <a:xfrm>
            <a:off x="1475850" y="378799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Harmonize soil attributes to target depth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#equal area spline CRF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mpspline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'CRF'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(0,30))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data.frame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for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in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names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)){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cbind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]]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]]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est_dcm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[1])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rbind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t2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temp</a:t>
            </a:r>
            <a:endParaRPr sz="1350">
              <a:solidFill>
                <a:srgbClr val="DFAF8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6" name="Google Shape;316;p46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6"/>
          <p:cNvSpPr txBox="1"/>
          <p:nvPr>
            <p:ph type="title"/>
          </p:nvPr>
        </p:nvSpPr>
        <p:spPr>
          <a:xfrm>
            <a:off x="1475850" y="378799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Harmonize soil attributes to target depth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415600" y="318624"/>
            <a:ext cx="11360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Harmonizing the final data table</a:t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415600" y="925225"/>
            <a:ext cx="9823200" cy="5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Since we are predicting SOC we don't need Profiles without SOC data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keep only unique ids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"id"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"X"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"Y"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"soil"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duplicated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#Rename columns of mpspline output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colnames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'id'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'SOC'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colnames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'id'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'BLD'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colnames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'id'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'CRF'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#Merge the harmonized SOC 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output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with the data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merge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"id"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"X"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"Y"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"soil"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],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by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'id'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all.x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We are mapping SOC therefore we 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exclude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rows with NA for the SOC column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complete.cases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&gt;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0,]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#Finally merge the other attributes and set to numeric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merge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by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'id'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all.x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merge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by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'id'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all.x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as.numeric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as.numeric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as.numeric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11296611" y="6172497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415650" y="258474"/>
            <a:ext cx="11360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OCSKGM function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122550" y="744600"/>
            <a:ext cx="11946900" cy="6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OCSKGM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function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1400,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0,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HSIZE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ORCDRC.sd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10,</a:t>
            </a: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BLD.sd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100,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CRFVOL.sd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5,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se.prop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{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any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)]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|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any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)]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|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any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)]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0))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{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warning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"Negative values for 'ORCDRC', 'BLD', 'CRFVOL' found"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/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1000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HSIZE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/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100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(100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/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100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se.prop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BFEBBF"/>
                </a:solidFill>
                <a:highlight>
                  <a:srgbClr val="3F3F3F"/>
                </a:highlight>
              </a:rPr>
              <a:t>TRUE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{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any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)]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0))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{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ORCDRC.sd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ifelse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|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ORCDRC.sd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                    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warning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"Replacing negative values for 'ORCDRC.sd'"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any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)]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0))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{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BLD.sd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ifelse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|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BLD.sd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warning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"Replacing negative values for 'BLD.sd'"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}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</a:t>
            </a:r>
            <a:r>
              <a:rPr lang="en" sz="1350">
                <a:solidFill>
                  <a:srgbClr val="F0DFAF"/>
                </a:solidFill>
                <a:highlight>
                  <a:srgbClr val="3F3F3F"/>
                </a:highlight>
              </a:rPr>
              <a:t>if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any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!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)]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0))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{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CRFVOL.sd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ifelse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is.na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|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CRFVOL.sd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                    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0,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warning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"Replacing negative values for 'CRFVOL.sd'"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}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OCSKG.sd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1e-07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HSIZE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sqrt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(100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                          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ORCDRC.sd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+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(100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BLD.sd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+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                             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CRFVOL.sd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^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2)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attr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"measurementError"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signif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OCSKG.sd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                                         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3)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 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attr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"units"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"kilograms per square-meter"</a:t>
            </a:r>
            <a:endParaRPr sz="1350">
              <a:solidFill>
                <a:srgbClr val="CC9393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}</a:t>
            </a:r>
            <a:r>
              <a:rPr lang="en" sz="1350">
                <a:solidFill>
                  <a:srgbClr val="388E3C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return(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}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88E3C"/>
              </a:solidFill>
              <a:highlight>
                <a:srgbClr val="3F3F3F"/>
              </a:highlight>
            </a:endParaRPr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Calculating organic carbon stock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OCS = d * BD * SOC * CF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where: OCS = soil organic carbon stock [kg/m2 ], SOC = soil organic carbon [g / kg ], d = depth class [cm], BD = bulk density [kg/m3]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Estimate Organic Carbon Stock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SOC must be in g/kg (% * 10)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BLD in kg/m3 (*1000)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CRF in percentage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OCSKGM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OCSKGM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ORCDRC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SOC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BLD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1000,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CRFVOL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CRF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HSIZE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30)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Convert Organic Carbon Stock from kg/m3 to t/ha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OCSKGM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*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10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Explore calculated SOC stocks</a:t>
            </a:r>
            <a:endParaRPr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8" name="Google Shape;33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401" y="5444926"/>
            <a:ext cx="4651025" cy="563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Checking the data distribution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Let’s check the distribution of our final layer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hist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breaks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50)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6" name="Google Shape;3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747" y="2560875"/>
            <a:ext cx="5815100" cy="36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0"/>
          <p:cNvSpPr txBox="1"/>
          <p:nvPr/>
        </p:nvSpPr>
        <p:spPr>
          <a:xfrm>
            <a:off x="7081200" y="3356375"/>
            <a:ext cx="2121900" cy="12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endParaRPr b="1" i="0" sz="18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a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distribution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0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log-transforming the data</a:t>
            </a:r>
            <a:endParaRPr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1835700" y="1662175"/>
            <a:ext cx="42603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Check if log-transformation improves # the data distribution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hist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log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breaks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50)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Add a new column for 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log-transformed carbon stocks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OCSlog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log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Save the final table in a .csv file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write.csv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"02-Outputs/dataproc.csv"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row.names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BFEBBF"/>
                </a:solidFill>
                <a:highlight>
                  <a:srgbClr val="3F3F3F"/>
                </a:highlight>
              </a:rPr>
              <a:t>FALSE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5" name="Google Shape;35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1966976"/>
            <a:ext cx="4611175" cy="323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Let’s get started!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835700" y="1662175"/>
            <a:ext cx="7598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R-studio and create a new script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it as ‘Data preparation profiles’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working directory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7F9F7F"/>
                </a:solidFill>
                <a:highlight>
                  <a:srgbClr val="3F3F3F"/>
                </a:highlight>
              </a:rPr>
              <a:t># Set working directory</a:t>
            </a:r>
            <a:endParaRPr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FAF8F"/>
                </a:solidFill>
                <a:highlight>
                  <a:srgbClr val="3F3F3F"/>
                </a:highlight>
              </a:rPr>
              <a:t>setwd</a:t>
            </a:r>
            <a:r>
              <a:rPr lang="en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>
                <a:solidFill>
                  <a:srgbClr val="CC9393"/>
                </a:solidFill>
                <a:highlight>
                  <a:srgbClr val="3F3F3F"/>
                </a:highlight>
              </a:rPr>
              <a:t>"C:/ </a:t>
            </a:r>
            <a:r>
              <a:rPr i="1" lang="en">
                <a:solidFill>
                  <a:srgbClr val="CC9393"/>
                </a:solidFill>
                <a:highlight>
                  <a:srgbClr val="3F3F3F"/>
                </a:highlight>
              </a:rPr>
              <a:t>path </a:t>
            </a:r>
            <a:r>
              <a:rPr lang="en">
                <a:solidFill>
                  <a:srgbClr val="CC9393"/>
                </a:solidFill>
                <a:highlight>
                  <a:srgbClr val="3F3F3F"/>
                </a:highlight>
              </a:rPr>
              <a:t>/training_material"</a:t>
            </a:r>
            <a:r>
              <a:rPr lang="en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don’t forget to change </a:t>
            </a:r>
            <a:r>
              <a:rPr lang="en">
                <a:solidFill>
                  <a:srgbClr val="37474F"/>
                </a:solidFill>
              </a:rPr>
              <a:t>the single </a:t>
            </a:r>
            <a:r>
              <a:rPr b="1" lang="en">
                <a:solidFill>
                  <a:srgbClr val="37474F"/>
                </a:solidFill>
              </a:rPr>
              <a:t>\</a:t>
            </a:r>
            <a:r>
              <a:rPr lang="en">
                <a:solidFill>
                  <a:srgbClr val="37474F"/>
                </a:solidFill>
              </a:rPr>
              <a:t> to a double one </a:t>
            </a:r>
            <a:r>
              <a:rPr b="1" lang="en">
                <a:solidFill>
                  <a:srgbClr val="37474F"/>
                </a:solidFill>
              </a:rPr>
              <a:t>\\</a:t>
            </a:r>
            <a:r>
              <a:rPr lang="en">
                <a:solidFill>
                  <a:srgbClr val="37474F"/>
                </a:solidFill>
              </a:rPr>
              <a:t> or to </a:t>
            </a:r>
            <a:r>
              <a:rPr b="1" lang="en">
                <a:solidFill>
                  <a:srgbClr val="37474F"/>
                </a:solidFill>
              </a:rPr>
              <a:t>/</a:t>
            </a:r>
            <a:r>
              <a:rPr lang="en">
                <a:solidFill>
                  <a:srgbClr val="37474F"/>
                </a:solidFill>
              </a:rPr>
              <a:t> 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026" y="1568551"/>
            <a:ext cx="1233325" cy="12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Splitting the data</a:t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predicting soil properties, it is useful to have part of the data </a:t>
            </a:r>
            <a:r>
              <a:rPr b="1" lang="en">
                <a:solidFill>
                  <a:schemeClr val="dk1"/>
                </a:solidFill>
              </a:rPr>
              <a:t>not used</a:t>
            </a:r>
            <a:r>
              <a:rPr lang="en">
                <a:solidFill>
                  <a:schemeClr val="dk1"/>
                </a:solidFill>
              </a:rPr>
              <a:t> in the prediction model, so that it can be used to </a:t>
            </a:r>
            <a:r>
              <a:rPr b="1" lang="en">
                <a:solidFill>
                  <a:schemeClr val="dk1"/>
                </a:solidFill>
              </a:rPr>
              <a:t>validate </a:t>
            </a:r>
            <a:r>
              <a:rPr lang="en">
                <a:solidFill>
                  <a:schemeClr val="dk1"/>
                </a:solidFill>
              </a:rPr>
              <a:t>(check the accuracy) the modelling result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have such data for </a:t>
            </a:r>
            <a:r>
              <a:rPr b="1" lang="en">
                <a:solidFill>
                  <a:schemeClr val="dk1"/>
                </a:solidFill>
              </a:rPr>
              <a:t>validation</a:t>
            </a:r>
            <a:r>
              <a:rPr lang="en">
                <a:solidFill>
                  <a:schemeClr val="dk1"/>
                </a:solidFill>
              </a:rPr>
              <a:t>, we will randomly split the dataset in 2 parts:  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data for </a:t>
            </a:r>
            <a:r>
              <a:rPr b="1" lang="en">
                <a:solidFill>
                  <a:srgbClr val="000000"/>
                </a:solidFill>
              </a:rPr>
              <a:t>training </a:t>
            </a:r>
            <a:r>
              <a:rPr lang="en">
                <a:solidFill>
                  <a:srgbClr val="000000"/>
                </a:solidFill>
              </a:rPr>
              <a:t>the model </a:t>
            </a:r>
            <a:endParaRPr>
              <a:solidFill>
                <a:srgbClr val="000000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data for </a:t>
            </a:r>
            <a:r>
              <a:rPr b="1" lang="en">
                <a:solidFill>
                  <a:srgbClr val="000000"/>
                </a:solidFill>
              </a:rPr>
              <a:t>testing </a:t>
            </a:r>
            <a:r>
              <a:rPr lang="en">
                <a:solidFill>
                  <a:srgbClr val="000000"/>
                </a:solidFill>
              </a:rPr>
              <a:t>the model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library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caret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Define the random numbers table (to get reproducible result)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set.seed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(11042019)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Create random selection of 75% of the data as 'train' dataset and 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25% as 'test' dataset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train.ind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createDataPartition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(1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: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nrow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p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.75,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list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BFEBBF"/>
                </a:solidFill>
                <a:highlight>
                  <a:srgbClr val="3F3F3F"/>
                </a:highlight>
              </a:rPr>
              <a:t>FALSE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train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train.ind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test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[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-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train.ind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,]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Comparing ‘train’ and ‘test’ data</a:t>
            </a:r>
            <a:endParaRPr/>
          </a:p>
        </p:txBody>
      </p:sp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1835700" y="1662175"/>
            <a:ext cx="42603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Check if both datasets 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have similar distributions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train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plot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train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OCSlog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'red'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main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'Statistical distribution of train and test datasets'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lines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density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test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$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OCSlog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'blue'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'topright'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legend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"train"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"test"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col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"red"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"blue"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lty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1,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cex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1.5)</a:t>
            </a:r>
            <a:endParaRPr>
              <a:solidFill>
                <a:srgbClr val="DCDCCC"/>
              </a:solidFill>
              <a:highlight>
                <a:srgbClr val="3F3F3F"/>
              </a:highlight>
            </a:endParaRPr>
          </a:p>
        </p:txBody>
      </p:sp>
      <p:pic>
        <p:nvPicPr>
          <p:cNvPr id="370" name="Google Shape;37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2531250"/>
            <a:ext cx="4568193" cy="30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750" y="1780951"/>
            <a:ext cx="4462500" cy="1022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2" name="Google Shape;372;p53"/>
          <p:cNvSpPr txBox="1"/>
          <p:nvPr/>
        </p:nvSpPr>
        <p:spPr>
          <a:xfrm>
            <a:off x="1845600" y="5302650"/>
            <a:ext cx="83484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7F9F7F"/>
                </a:solidFill>
                <a:highlight>
                  <a:srgbClr val="3F3F3F"/>
                </a:highlight>
              </a:rPr>
              <a:t># Save the 'train' and 'test' datasets </a:t>
            </a:r>
            <a:endParaRPr b="0" i="0" sz="1350" u="none" cap="none" strike="noStrike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DFAF8F"/>
                </a:solidFill>
                <a:highlight>
                  <a:srgbClr val="3F3F3F"/>
                </a:highlight>
              </a:rPr>
              <a:t>write.csv</a:t>
            </a:r>
            <a:r>
              <a:rPr b="0" i="0" lang="en" sz="1350" u="none" cap="none" strike="noStrike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b="0" i="0" lang="en" sz="1350" u="none" cap="none" strike="noStrike">
                <a:solidFill>
                  <a:srgbClr val="DFAF8F"/>
                </a:solidFill>
                <a:highlight>
                  <a:srgbClr val="3F3F3F"/>
                </a:highlight>
              </a:rPr>
              <a:t>train</a:t>
            </a:r>
            <a:r>
              <a:rPr b="0" i="0" lang="en" sz="1350" u="none" cap="none" strike="noStrike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b="0" i="0" lang="en" sz="1350" u="none" cap="none" strike="noStrike">
                <a:solidFill>
                  <a:srgbClr val="DFAF8F"/>
                </a:solidFill>
                <a:highlight>
                  <a:srgbClr val="3F3F3F"/>
                </a:highlight>
              </a:rPr>
              <a:t>file</a:t>
            </a:r>
            <a:r>
              <a:rPr b="0" i="0" lang="en" sz="1350" u="none" cap="none" strike="noStrike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b="0" i="0" lang="en" sz="1350" u="none" cap="none" strike="noStrike">
                <a:solidFill>
                  <a:srgbClr val="CC9393"/>
                </a:solidFill>
                <a:highlight>
                  <a:srgbClr val="3F3F3F"/>
                </a:highlight>
              </a:rPr>
              <a:t>"02-Outputs/dat_train.csv"</a:t>
            </a:r>
            <a:r>
              <a:rPr b="0" i="0" lang="en" sz="1350" u="none" cap="none" strike="noStrike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b="0" i="0" lang="en" sz="1350" u="none" cap="none" strike="noStrike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b="0" i="0" lang="en" sz="1350" u="none" cap="none" strike="noStrike">
                <a:solidFill>
                  <a:srgbClr val="DFAF8F"/>
                </a:solidFill>
                <a:highlight>
                  <a:srgbClr val="3F3F3F"/>
                </a:highlight>
              </a:rPr>
              <a:t>row.names</a:t>
            </a:r>
            <a:r>
              <a:rPr b="0" i="0" lang="en" sz="1350" u="none" cap="none" strike="noStrike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b="0" i="0" lang="en" sz="1350" u="none" cap="none" strike="noStrike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b="0" i="0" lang="en" sz="1350" u="none" cap="none" strike="noStrike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b="0" i="0" lang="en" sz="1350" u="none" cap="none" strike="noStrike">
                <a:solidFill>
                  <a:srgbClr val="BFEBBF"/>
                </a:solidFill>
                <a:highlight>
                  <a:srgbClr val="3F3F3F"/>
                </a:highlight>
              </a:rPr>
              <a:t>FALSE</a:t>
            </a:r>
            <a:r>
              <a:rPr b="0" i="0" lang="en" sz="1350" u="none" cap="none" strike="noStrike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b="0" i="0" sz="1350" u="none" cap="none" strike="noStrike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50" u="none" cap="none" strike="noStrike">
                <a:solidFill>
                  <a:srgbClr val="DFAF8F"/>
                </a:solidFill>
                <a:highlight>
                  <a:srgbClr val="3F3F3F"/>
                </a:highlight>
              </a:rPr>
              <a:t>write.csv</a:t>
            </a:r>
            <a:r>
              <a:rPr b="0" i="0" lang="en" sz="1350" u="none" cap="none" strike="noStrike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b="0" i="0" lang="en" sz="1350" u="none" cap="none" strike="noStrike">
                <a:solidFill>
                  <a:srgbClr val="DFAF8F"/>
                </a:solidFill>
                <a:highlight>
                  <a:srgbClr val="3F3F3F"/>
                </a:highlight>
              </a:rPr>
              <a:t>test</a:t>
            </a:r>
            <a:r>
              <a:rPr b="0" i="0" lang="en" sz="1350" u="none" cap="none" strike="noStrike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b="0" i="0" lang="en" sz="1350" u="none" cap="none" strike="noStrike">
                <a:solidFill>
                  <a:srgbClr val="DFAF8F"/>
                </a:solidFill>
                <a:highlight>
                  <a:srgbClr val="3F3F3F"/>
                </a:highlight>
              </a:rPr>
              <a:t>file</a:t>
            </a:r>
            <a:r>
              <a:rPr b="0" i="0" lang="en" sz="1350" u="none" cap="none" strike="noStrike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b="0" i="0" lang="en" sz="1350" u="none" cap="none" strike="noStrike">
                <a:solidFill>
                  <a:srgbClr val="CC9393"/>
                </a:solidFill>
                <a:highlight>
                  <a:srgbClr val="3F3F3F"/>
                </a:highlight>
              </a:rPr>
              <a:t>"02-Outputs/dat_test.csv"</a:t>
            </a:r>
            <a:r>
              <a:rPr b="0" i="0" lang="en" sz="1350" u="none" cap="none" strike="noStrike">
                <a:solidFill>
                  <a:srgbClr val="DCDCCC"/>
                </a:solidFill>
                <a:highlight>
                  <a:srgbClr val="3F3F3F"/>
                </a:highlight>
              </a:rPr>
              <a:t>,</a:t>
            </a:r>
            <a:r>
              <a:rPr b="0" i="0" lang="en" sz="1350" u="none" cap="none" strike="noStrike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b="0" i="0" lang="en" sz="1350" u="none" cap="none" strike="noStrike">
                <a:solidFill>
                  <a:srgbClr val="DFAF8F"/>
                </a:solidFill>
                <a:highlight>
                  <a:srgbClr val="3F3F3F"/>
                </a:highlight>
              </a:rPr>
              <a:t>row.names</a:t>
            </a:r>
            <a:r>
              <a:rPr b="0" i="0" lang="en" sz="1350" u="none" cap="none" strike="noStrike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b="0" i="0" lang="en" sz="1350" u="none" cap="none" strike="noStrike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b="0" i="0" lang="en" sz="1350" u="none" cap="none" strike="noStrike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b="0" i="0" lang="en" sz="1350" u="none" cap="none" strike="noStrike">
                <a:solidFill>
                  <a:srgbClr val="BFEBBF"/>
                </a:solidFill>
                <a:highlight>
                  <a:srgbClr val="3F3F3F"/>
                </a:highlight>
              </a:rPr>
              <a:t>FALSE</a:t>
            </a:r>
            <a:r>
              <a:rPr b="0" i="0" lang="en" sz="1350" u="none" cap="none" strike="noStrike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b="0" i="0" sz="1400" u="none" cap="none" strike="noStrike">
              <a:solidFill>
                <a:srgbClr val="DCDCCC"/>
              </a:solidFill>
              <a:highlight>
                <a:srgbClr val="3F3F3F"/>
              </a:highlight>
            </a:endParaRPr>
          </a:p>
        </p:txBody>
      </p:sp>
      <p:sp>
        <p:nvSpPr>
          <p:cNvPr id="373" name="Google Shape;373;p53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79" name="Google Shape;379;p54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 sz="2400">
                <a:solidFill>
                  <a:schemeClr val="dk1"/>
                </a:solidFill>
              </a:rPr>
              <a:t>Don’t forget to save your script!</a:t>
            </a:r>
            <a:endParaRPr b="1" i="1" sz="3000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000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3000">
                <a:solidFill>
                  <a:srgbClr val="B45F06"/>
                </a:solidFill>
              </a:rPr>
              <a:t>Questions</a:t>
            </a:r>
            <a:r>
              <a:rPr b="1" lang="en" sz="2400">
                <a:solidFill>
                  <a:srgbClr val="B45F06"/>
                </a:solidFill>
              </a:rPr>
              <a:t>: </a:t>
            </a:r>
            <a:endParaRPr b="1" sz="2400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>
              <a:solidFill>
                <a:srgbClr val="B45F0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What are main steps of preparing soil profile data for digital soil mapping?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What should you check for?</a:t>
            </a:r>
            <a:endParaRPr/>
          </a:p>
        </p:txBody>
      </p:sp>
      <p:sp>
        <p:nvSpPr>
          <p:cNvPr id="380" name="Google Shape;380;p54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1835700" y="1662175"/>
            <a:ext cx="78510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>
                <a:solidFill>
                  <a:schemeClr val="dk1"/>
                </a:solidFill>
              </a:rPr>
              <a:t>Main steps for preparing data: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Merging horisons with profile locations;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Cleaning the data (check for errors);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Filling the gaps in the data (pedotransfer functions);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Calculating the target depth (spline function);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Transforming the data (if distribution is not normal);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Splitting the data (for validating the model)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>
                <a:solidFill>
                  <a:schemeClr val="dk1"/>
                </a:solidFill>
              </a:rPr>
              <a:t>Things to check for: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Duplicate points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NA values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0 values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Outliers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Validity of pedotransfer functions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Data distribution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4" name="Google Shape;394;p56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415600" y="1055574"/>
            <a:ext cx="11360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needed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data to map clay</a:t>
            </a:r>
            <a:endParaRPr/>
          </a:p>
        </p:txBody>
      </p:sp>
      <p:sp>
        <p:nvSpPr>
          <p:cNvPr id="400" name="Google Shape;400;p57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idx="12" type="sldNum"/>
          </p:nvPr>
        </p:nvSpPr>
        <p:spPr>
          <a:xfrm>
            <a:off x="11296611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Soil Profile Data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835700" y="1662175"/>
            <a:ext cx="7367400" cy="4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task is to preparing the soil profile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profile data comes in separate 2 tables: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 table with profile location and description;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 table with all horizons and associated soil properties;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have to </a:t>
            </a:r>
            <a:r>
              <a:rPr b="1" lang="en"/>
              <a:t>merge </a:t>
            </a:r>
            <a:r>
              <a:rPr lang="en"/>
              <a:t>these data in dataset;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will need to </a:t>
            </a:r>
            <a:r>
              <a:rPr b="1" lang="en"/>
              <a:t>explore, check and clean</a:t>
            </a:r>
            <a:r>
              <a:rPr lang="en"/>
              <a:t> the data!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1" lang="en" sz="2400"/>
              <a:t>The quality of the input data is what defines the quality of the final map!</a:t>
            </a:r>
            <a:endParaRPr b="1" i="1" sz="2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Import soil layers (horizons)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Import soil layers (horizons) data from a .csv table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dat_layers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read.csv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file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"01-Data/horizons.csv"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Explore the data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str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dat_layers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the console you can see the ‘data frame’ structure and all the attributes that are included in the table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200" y="3986500"/>
            <a:ext cx="5719575" cy="254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Explore soil layers (horizons)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open the imported table you may click on the </a:t>
            </a:r>
            <a:r>
              <a:rPr b="1" lang="en"/>
              <a:t>dat_layers </a:t>
            </a:r>
            <a:r>
              <a:rPr lang="en"/>
              <a:t>in top-right ‘Data’ window or type: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View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dat_layers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24992" l="0" r="0" t="-1142"/>
          <a:stretch/>
        </p:blipFill>
        <p:spPr>
          <a:xfrm>
            <a:off x="1524000" y="3035852"/>
            <a:ext cx="9144000" cy="33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soil layers (horizons)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summary of dat_layers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dat_layers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2248600" y="2736900"/>
            <a:ext cx="2266800" cy="13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 1: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of organic matter content (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OM_perc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769375" y="2736900"/>
            <a:ext cx="2754300" cy="139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 2: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missing values (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are  there in bulk density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Bulk_density_gcm3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413225" y="4473500"/>
            <a:ext cx="3077400" cy="11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 3: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see anything unusual in the data? Any possible errors?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835700" y="105557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Import soil profile locations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835700" y="1662175"/>
            <a:ext cx="7367400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Import site-level data from a .csv table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dat_sites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&lt;-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read.csv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file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F0EFD0"/>
                </a:solidFill>
                <a:highlight>
                  <a:srgbClr val="3F3F3F"/>
                </a:highlight>
              </a:rPr>
              <a:t>=</a:t>
            </a:r>
            <a:r>
              <a:rPr lang="en" sz="1350">
                <a:solidFill>
                  <a:srgbClr val="37474F"/>
                </a:solidFill>
                <a:highlight>
                  <a:srgbClr val="3F3F3F"/>
                </a:highlight>
              </a:rPr>
              <a:t> </a:t>
            </a:r>
            <a:r>
              <a:rPr lang="en" sz="1350">
                <a:solidFill>
                  <a:srgbClr val="CC9393"/>
                </a:solidFill>
                <a:highlight>
                  <a:srgbClr val="3F3F3F"/>
                </a:highlight>
              </a:rPr>
              <a:t>"01-Data/site-level.csv"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7F9F7F"/>
                </a:solidFill>
                <a:highlight>
                  <a:srgbClr val="3F3F3F"/>
                </a:highlight>
              </a:rPr>
              <a:t># Explore the data</a:t>
            </a:r>
            <a:endParaRPr sz="1350">
              <a:solidFill>
                <a:srgbClr val="7F9F7F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str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dat_sites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summary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(</a:t>
            </a:r>
            <a:r>
              <a:rPr lang="en" sz="1350">
                <a:solidFill>
                  <a:srgbClr val="DFAF8F"/>
                </a:solidFill>
                <a:highlight>
                  <a:srgbClr val="3F3F3F"/>
                </a:highlight>
              </a:rPr>
              <a:t>dat_sites</a:t>
            </a:r>
            <a:r>
              <a:rPr lang="en" sz="1350">
                <a:solidFill>
                  <a:srgbClr val="DCDCCC"/>
                </a:solidFill>
                <a:highlight>
                  <a:srgbClr val="3F3F3F"/>
                </a:highlight>
              </a:rPr>
              <a:t>)</a:t>
            </a:r>
            <a:endParaRPr sz="1350">
              <a:solidFill>
                <a:srgbClr val="DCDCCC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950" y="4225526"/>
            <a:ext cx="7852274" cy="1512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1"/>
          <p:cNvSpPr txBox="1"/>
          <p:nvPr/>
        </p:nvSpPr>
        <p:spPr>
          <a:xfrm>
            <a:off x="4577225" y="3066150"/>
            <a:ext cx="4482600" cy="7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see anything unusual in the data? Any possible errors?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9996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kshop_indones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