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12192000"/>
  <p:notesSz cx="6858000" cy="9144000"/>
  <p:embeddedFontLs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0D7699-03F7-423B-8FFA-87982628FA39}">
  <a:tblStyle styleId="{8C0D7699-03F7-423B-8FFA-87982628FA3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22E9FAF-735E-4EB6-B1D1-F3FD453FAC8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Mono-bold.fntdata"/><Relationship Id="rId21" Type="http://schemas.openxmlformats.org/officeDocument/2006/relationships/slide" Target="slides/slide15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831ed95f6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831ed95f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urier New"/>
              <a:buNone/>
              <a:defRPr sz="4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575" y="116475"/>
            <a:ext cx="1857950" cy="132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7000" y="372120"/>
            <a:ext cx="10287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1425" y="116473"/>
            <a:ext cx="1701150" cy="11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296611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296611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15600" y="1055574"/>
            <a:ext cx="113607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F59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15600" y="1662175"/>
            <a:ext cx="98232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1296611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11296611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15600" y="1055574"/>
            <a:ext cx="113607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1296611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15600" y="1055574"/>
            <a:ext cx="113607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1296611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1296611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11296611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1296611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296611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1055574"/>
            <a:ext cx="113607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  <a:defRPr b="1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662175"/>
            <a:ext cx="98232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1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iles.isric.org/projects/gsp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4.xml"/><Relationship Id="rId10" Type="http://schemas.openxmlformats.org/officeDocument/2006/relationships/slide" Target="/ppt/slides/slide3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5.xml"/><Relationship Id="rId4" Type="http://schemas.openxmlformats.org/officeDocument/2006/relationships/slide" Target="/ppt/slides/slide18.xml"/><Relationship Id="rId9" Type="http://schemas.openxmlformats.org/officeDocument/2006/relationships/slide" Target="/ppt/slides/slide28.xml"/><Relationship Id="rId5" Type="http://schemas.openxmlformats.org/officeDocument/2006/relationships/slide" Target="/ppt/slides/slide20.xml"/><Relationship Id="rId6" Type="http://schemas.openxmlformats.org/officeDocument/2006/relationships/slide" Target="/ppt/slides/slide22.xml"/><Relationship Id="rId7" Type="http://schemas.openxmlformats.org/officeDocument/2006/relationships/slide" Target="/ppt/slides/slide24.xml"/><Relationship Id="rId8" Type="http://schemas.openxmlformats.org/officeDocument/2006/relationships/slide" Target="/ppt/slides/slide25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835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urier New"/>
              <a:buNone/>
            </a:pPr>
            <a:r>
              <a:rPr lang="en"/>
              <a:t>Preparation of spatial covariates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835700" y="379908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for digital soil mapping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Selecting covariates 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example covariates from this chapter were prepared by ISRIC (ISRIC, 2017)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ISRIC World Soil Information has established a data repository which contains raster layers of various biophysical earth surface properties for each territory in the world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171 raster layers are divided per country and can be retrieved here: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https://files.isric.org/projects/gsp/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User name:</a:t>
            </a:r>
            <a:r>
              <a:rPr lang="en">
                <a:solidFill>
                  <a:schemeClr val="dk1"/>
                </a:solidFill>
              </a:rPr>
              <a:t> gsp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Password:</a:t>
            </a:r>
            <a:r>
              <a:rPr lang="en">
                <a:solidFill>
                  <a:schemeClr val="dk1"/>
                </a:solidFill>
              </a:rPr>
              <a:t> gspisric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Selecting Covariates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Adding relevant covariates that can help explain the distribution of soil properties increases the accuracy of spatial predictions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Following the SCORPAN model is a good strategy, but one must keep in mind that </a:t>
            </a:r>
            <a:r>
              <a:rPr lang="en"/>
              <a:t>certain factors are more important e.g. in the tropics than in temperate regions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</a:t>
            </a:r>
            <a:r>
              <a:rPr lang="en">
                <a:solidFill>
                  <a:schemeClr val="dk1"/>
                </a:solidFill>
              </a:rPr>
              <a:t>e will work with 23 covariates from ISRIC, a histosol layer retrieved from the Harmonized World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Soil Database (HWSD) and a land cover map derived from CORINE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List of Covariates I  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24"/>
          <p:cNvGraphicFramePr/>
          <p:nvPr/>
        </p:nvGraphicFramePr>
        <p:xfrm>
          <a:off x="1835700" y="161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{8C0D7699-03F7-423B-8FFA-87982628FA39}</a:tableStyleId>
              </a:tblPr>
              <a:tblGrid>
                <a:gridCol w="914400"/>
                <a:gridCol w="4762500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B04CHE3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Temperature seasonality at 1 km (based on CHELSA climate surfaces).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B07CHE3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Temperature Annual Range [°C] at 1 km (based on CHELSA climate surfaces).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B13CHE3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Precipitation of wettest month [mm] at 1 km (based on CHELSA climate surfaces).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B14CHE3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Precipitation of driest month [mm] at 1 km (based on CHELSA climate surfaces).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BARL10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Global 30m Bare Ground (circa 2010)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DEMENV5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Land surface elevation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ENTENV3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Attribute derived from EVI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EVEENV3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Attribute derived from EVI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Soil types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Soil types layer  from the Harmonized World Soil Database (HWSD)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MAXENV3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EVI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NIRL00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Mean NIR reflectance for the year 2000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PRSCHE3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Total annual precipitation at 1 km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Covariates II</a:t>
            </a:r>
            <a:endParaRPr/>
          </a:p>
        </p:txBody>
      </p:sp>
      <p:graphicFrame>
        <p:nvGraphicFramePr>
          <p:cNvPr id="193" name="Google Shape;193;p25"/>
          <p:cNvGraphicFramePr/>
          <p:nvPr/>
        </p:nvGraphicFramePr>
        <p:xfrm>
          <a:off x="1835700" y="161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{8C0D7699-03F7-423B-8FFA-87982628FA39}</a:tableStyleId>
              </a:tblPr>
              <a:tblGrid>
                <a:gridCol w="952500"/>
                <a:gridCol w="4762500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RANENV3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Attribute derived from EVI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REDL00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Landsat Band 3 (red) for year 2000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SLPMRG5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Terrain slope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SW1L00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Landsat Band 5 (SWIR) for year 2000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SW2L00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Landsat Band 7 (SWIR) for year 2000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TMDMOD3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Mean annual LST (daytime) MODIS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TMNMOD3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Mean annual LST (nighttime) MODIS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TPIMRG5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Topographic Position Index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TREL10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Global 30m Tree Cover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TWIMRG5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SAGA Wetness Index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VBFMRG5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Multiresolution Index of Valley Bottom Flatness (MRVBF)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VDPMRG5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Valley depth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Hist</a:t>
                      </a:r>
                      <a:endParaRPr b="1" sz="11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Histosol layer from ISRIC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Preparation of Spatial Covariates  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1835700" y="1662175"/>
            <a:ext cx="75180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this exercise we’re going to focus on some routine steps required to prepare the covariates before modelling: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Prepare a RasterStack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Create a SpatialPointsDataFrame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Extract data from the Rasterstack and merge it with our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Check which covariates are correlated with the target variable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Subset the Rasterstack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Reproject a land cover map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Rasterize a soil type map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Mask our stacked covariates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11"/>
              </a:rPr>
              <a:t>Save the rasterStack as .RData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RasterStack 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Most of the functions for handling raster data are available in the </a:t>
            </a:r>
            <a:r>
              <a:rPr b="1" lang="en">
                <a:solidFill>
                  <a:schemeClr val="dk1"/>
                </a:solidFill>
              </a:rPr>
              <a:t>raster </a:t>
            </a:r>
            <a:r>
              <a:rPr lang="en">
                <a:solidFill>
                  <a:schemeClr val="dk1"/>
                </a:solidFill>
              </a:rPr>
              <a:t>package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Multiple layers can be combined into the object class RasterStack, which allows you to perform things on multiple rasters at once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Rasters can be </a:t>
            </a:r>
            <a:r>
              <a:rPr i="1" lang="en">
                <a:solidFill>
                  <a:schemeClr val="dk1"/>
                </a:solidFill>
              </a:rPr>
              <a:t>stacked</a:t>
            </a:r>
            <a:r>
              <a:rPr lang="en">
                <a:solidFill>
                  <a:schemeClr val="dk1"/>
                </a:solidFill>
              </a:rPr>
              <a:t> only if they have the same: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Extent (or in other words they cover the same area),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same file extension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Same projection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Pixel resolution (cell size)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b="23711" l="3501" r="2874" t="4910"/>
          <a:stretch/>
        </p:blipFill>
        <p:spPr>
          <a:xfrm>
            <a:off x="2792200" y="4461076"/>
            <a:ext cx="1872450" cy="8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425" y="2947839"/>
            <a:ext cx="2857500" cy="2505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RasterStack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1835700" y="1662175"/>
            <a:ext cx="7367400" cy="4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As a first step we’re going to create a character vector containing all the names of the covariates with the list.files() function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Covariate names will be selected based if the end with .tif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This will tell R which covariates to stack when using the stack() function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#Empty the environment - set the wd - activate needed packages</a:t>
            </a:r>
            <a:endParaRPr sz="1400">
              <a:solidFill>
                <a:srgbClr val="DFAF8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rm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(list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ls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())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setwd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CC9393"/>
                </a:solidFill>
                <a:highlight>
                  <a:srgbClr val="3F3F3F"/>
                </a:highlight>
              </a:rPr>
              <a:t>'C:/Users/hp/Documents/FAO/EduSoils/training_material'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library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raster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A8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#Create a list of files to load them in all at once in out R session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files</a:t>
            </a:r>
            <a:r>
              <a:rPr lang="en" sz="1400">
                <a:solidFill>
                  <a:srgbClr val="6AA8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6AA8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list.files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path</a:t>
            </a:r>
            <a:r>
              <a:rPr lang="en" sz="1400">
                <a:solidFill>
                  <a:srgbClr val="6AA8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6AA8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CC9393"/>
                </a:solidFill>
                <a:highlight>
                  <a:srgbClr val="3F3F3F"/>
                </a:highlight>
              </a:rPr>
              <a:t>"01-Data/covs"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6AA8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pattern</a:t>
            </a:r>
            <a:r>
              <a:rPr lang="en" sz="1400">
                <a:solidFill>
                  <a:srgbClr val="6AA8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6AA8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CC9393"/>
                </a:solidFill>
                <a:highlight>
                  <a:srgbClr val="3F3F3F"/>
                </a:highlight>
              </a:rPr>
              <a:t>"tif*$"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A84F"/>
                </a:solidFill>
                <a:highlight>
                  <a:srgbClr val="3F3F3F"/>
                </a:highlight>
              </a:rPr>
              <a:t>                   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full.names</a:t>
            </a:r>
            <a:r>
              <a:rPr lang="en" sz="1400">
                <a:solidFill>
                  <a:srgbClr val="6AA8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6AA8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BFEBBF"/>
                </a:solidFill>
                <a:highlight>
                  <a:srgbClr val="3F3F3F"/>
                </a:highlight>
              </a:rPr>
              <a:t>TRUE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6AA8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6AA8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stack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files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RasterStack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Char char="●"/>
            </a:pPr>
            <a:r>
              <a:rPr lang="en">
                <a:solidFill>
                  <a:srgbClr val="37474F"/>
                </a:solidFill>
              </a:rPr>
              <a:t>We can treat the rasterstack similarly to a dataframe</a:t>
            </a:r>
            <a:endParaRPr>
              <a:solidFill>
                <a:srgbClr val="37474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Char char="●"/>
            </a:pPr>
            <a:r>
              <a:rPr lang="en">
                <a:solidFill>
                  <a:srgbClr val="37474F"/>
                </a:solidFill>
              </a:rPr>
              <a:t>Just like with the a dataframe we can use $ to select which covariate we want to explore </a:t>
            </a:r>
            <a:endParaRPr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Explore the data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names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plot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DEMENV5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5305325" y="3562425"/>
            <a:ext cx="2266800" cy="133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Question 1: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the highest total annual precipitation for Macedonia?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SpatialPointsDataFrame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SpatialPointsDataFrame </a:t>
            </a:r>
            <a:r>
              <a:rPr lang="en">
                <a:solidFill>
                  <a:schemeClr val="dk1"/>
                </a:solidFill>
              </a:rPr>
              <a:t>structure is essentially like a data frame, except that additional “spatial” elements have been added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define the </a:t>
            </a:r>
            <a:r>
              <a:rPr b="1" lang="en">
                <a:solidFill>
                  <a:schemeClr val="dk1"/>
                </a:solidFill>
              </a:rPr>
              <a:t>CRS</a:t>
            </a:r>
            <a:r>
              <a:rPr lang="en">
                <a:solidFill>
                  <a:schemeClr val="dk1"/>
                </a:solidFill>
              </a:rPr>
              <a:t>, we must know where our data is from, and what was the corresponding </a:t>
            </a:r>
            <a:r>
              <a:rPr b="1" lang="en">
                <a:solidFill>
                  <a:schemeClr val="dk1"/>
                </a:solidFill>
              </a:rPr>
              <a:t>CRS </a:t>
            </a:r>
            <a:r>
              <a:rPr lang="en">
                <a:solidFill>
                  <a:schemeClr val="dk1"/>
                </a:solidFill>
              </a:rPr>
              <a:t>used when recording the spatial information </a:t>
            </a:r>
            <a:r>
              <a:rPr b="1" lang="en">
                <a:solidFill>
                  <a:schemeClr val="dk1"/>
                </a:solidFill>
              </a:rPr>
              <a:t>in the field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First we’re going to import a dataframe</a:t>
            </a:r>
            <a:endParaRPr sz="14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Load the processed data for digital soil mapping. This table was #prepared in the 'data_preparation_profiles' script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read.csv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CC9393"/>
                </a:solidFill>
                <a:highlight>
                  <a:srgbClr val="3F3F3F"/>
                </a:highlight>
              </a:rPr>
              <a:t>"02-Outputs/dat_train.csv"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Upgrade points data frame to SpatialPointsDataFrame amd define their coordinate system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coordinates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~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X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+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Y</a:t>
            </a:r>
            <a:endParaRPr sz="1400">
              <a:solidFill>
                <a:srgbClr val="DFAF8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proj4string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CRS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CC9393"/>
                </a:solidFill>
                <a:highlight>
                  <a:srgbClr val="3F3F3F"/>
                </a:highlight>
              </a:rPr>
              <a:t>"+init=epsg:4326"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WGS84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SpatialPointsDataFrame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SpatialPointsDataFrame </a:t>
            </a:r>
            <a:r>
              <a:rPr lang="en">
                <a:solidFill>
                  <a:schemeClr val="dk1"/>
                </a:solidFill>
              </a:rPr>
              <a:t>structure is essentially like a data frame, except that additional “spatial” elements have been added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spatial components that were added to the dataframe can be explored with the @ symbol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#To explore single columns use @ and then $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@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data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endParaRPr sz="1400">
              <a:solidFill>
                <a:srgbClr val="3747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 b="0" l="0" r="88445" t="86392"/>
          <a:stretch/>
        </p:blipFill>
        <p:spPr>
          <a:xfrm>
            <a:off x="2338676" y="3117688"/>
            <a:ext cx="2986973" cy="190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 txBox="1"/>
          <p:nvPr/>
        </p:nvSpPr>
        <p:spPr>
          <a:xfrm>
            <a:off x="5438825" y="3202600"/>
            <a:ext cx="4150500" cy="23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GIS terminology this is now the attribute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index indicating which columns have XY coordinates and the matrix containing the XY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Bounding Box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of class "CRS" projection string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31"/>
          <p:cNvCxnSpPr/>
          <p:nvPr/>
        </p:nvCxnSpPr>
        <p:spPr>
          <a:xfrm flipH="1" rot="10800000">
            <a:off x="4014400" y="3382600"/>
            <a:ext cx="1632000" cy="6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6" name="Google Shape;236;p31"/>
          <p:cNvCxnSpPr/>
          <p:nvPr/>
        </p:nvCxnSpPr>
        <p:spPr>
          <a:xfrm flipH="1" rot="10800000">
            <a:off x="4665275" y="3848525"/>
            <a:ext cx="990900" cy="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31"/>
          <p:cNvCxnSpPr/>
          <p:nvPr/>
        </p:nvCxnSpPr>
        <p:spPr>
          <a:xfrm>
            <a:off x="3967225" y="4231575"/>
            <a:ext cx="1745100" cy="22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4702900" y="4457975"/>
            <a:ext cx="1009500" cy="22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p31"/>
          <p:cNvSpPr/>
          <p:nvPr/>
        </p:nvSpPr>
        <p:spPr>
          <a:xfrm>
            <a:off x="4363425" y="3599526"/>
            <a:ext cx="301850" cy="481113"/>
          </a:xfrm>
          <a:custGeom>
            <a:rect b="b" l="l" r="r" t="t"/>
            <a:pathLst>
              <a:path extrusionOk="0" h="16603" w="12074">
                <a:moveTo>
                  <a:pt x="0" y="0"/>
                </a:moveTo>
                <a:lnTo>
                  <a:pt x="12074" y="0"/>
                </a:lnTo>
                <a:lnTo>
                  <a:pt x="12074" y="16603"/>
                </a:lnTo>
                <a:lnTo>
                  <a:pt x="1886" y="1660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Digital Soil Mapping (DSM)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226" y="1630076"/>
            <a:ext cx="6933375" cy="44936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277525" y="2119900"/>
            <a:ext cx="14262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b="1" i="0" lang="en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" sz="2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 b="0" i="0" sz="24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333200" y="4942625"/>
            <a:ext cx="22860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b="1" i="0" lang="en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3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pending</a:t>
            </a:r>
            <a:endParaRPr b="0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Extract data from the Rasterstack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Char char="●"/>
            </a:pPr>
            <a:r>
              <a:rPr lang="en">
                <a:solidFill>
                  <a:srgbClr val="37474F"/>
                </a:solidFill>
              </a:rPr>
              <a:t>With the extract function we can now add the values of the Rasterstack to the SpatialPointsDataFrame</a:t>
            </a:r>
            <a:endParaRPr>
              <a:solidFill>
                <a:srgbClr val="37474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Char char="●"/>
            </a:pPr>
            <a:r>
              <a:rPr lang="en">
                <a:solidFill>
                  <a:srgbClr val="37474F"/>
                </a:solidFill>
              </a:rPr>
              <a:t>Y in our argument corresponds to our point data</a:t>
            </a:r>
            <a:endParaRPr>
              <a:solidFill>
                <a:srgbClr val="37474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Char char="●"/>
            </a:pPr>
            <a:r>
              <a:rPr lang="en">
                <a:solidFill>
                  <a:srgbClr val="37474F"/>
                </a:solidFill>
              </a:rPr>
              <a:t>The extract function will extract a value </a:t>
            </a:r>
            <a:endParaRPr>
              <a:solidFill>
                <a:srgbClr val="37474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Char char="●"/>
            </a:pPr>
            <a:r>
              <a:rPr lang="en">
                <a:solidFill>
                  <a:srgbClr val="37474F"/>
                </a:solidFill>
              </a:rPr>
              <a:t>only where the points overlay a raster cell </a:t>
            </a:r>
            <a:endParaRPr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Check that the points overlay with the 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#rasters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plot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DEMENV5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points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 b="9010" l="3882" r="1158" t="11522"/>
          <a:stretch/>
        </p:blipFill>
        <p:spPr>
          <a:xfrm>
            <a:off x="7331650" y="3011126"/>
            <a:ext cx="3870800" cy="23913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Extract data from the Rasterstack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extract() function we’re defining which object contains rasters (=x) and which object is made out of discrete locations (=y)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putting sp= TRUE we’re telling are that the y object has a spatial component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Extract values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extract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x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y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endParaRPr sz="1400">
              <a:solidFill>
                <a:srgbClr val="3747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df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BFEBBF"/>
                </a:solidFill>
                <a:highlight>
                  <a:srgbClr val="3F3F3F"/>
                </a:highlight>
              </a:rPr>
              <a:t>TRUE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3" name="Google Shape;25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1875" y="3869237"/>
            <a:ext cx="2387000" cy="162261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54" name="Google Shape;254;p33"/>
          <p:cNvSpPr/>
          <p:nvPr/>
        </p:nvSpPr>
        <p:spPr>
          <a:xfrm>
            <a:off x="7485850" y="3429000"/>
            <a:ext cx="990600" cy="565800"/>
          </a:xfrm>
          <a:prstGeom prst="curvedDownArrow">
            <a:avLst>
              <a:gd fmla="val 25000" name="adj1"/>
              <a:gd fmla="val 47263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7701" y="3714797"/>
            <a:ext cx="2203225" cy="193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Check for correlation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Remove NA values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complete.cases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),]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Test correlation between each covariate and the 'OCSKGMlog' and #the other covariates, select with []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names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test_covs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cor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x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as.matrix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[,8]),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                   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y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as.matrix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[,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(9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: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33)]))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test_covs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endParaRPr sz="1400">
              <a:solidFill>
                <a:srgbClr val="37474F"/>
              </a:solidFill>
              <a:highlight>
                <a:srgbClr val="3F3F3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Check for correlation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1835700" y="1662175"/>
            <a:ext cx="73674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/>
              <a:t>Let’s Select only the covariates that have correlation higher than 0.3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library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reshape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#Let’s get rid of NAs and correlation = 1 and reshape test_covs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x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subset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melt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test_covs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value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!=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1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|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value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!=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BFEBBF"/>
                </a:solidFill>
                <a:highlight>
                  <a:srgbClr val="3F3F3F"/>
                </a:highlight>
              </a:rPr>
              <a:t>NA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test_covs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endParaRPr sz="1400">
              <a:solidFill>
                <a:srgbClr val="3747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#Arrange the the values in descending order</a:t>
            </a:r>
            <a:endParaRPr sz="1400">
              <a:solidFill>
                <a:srgbClr val="7F9F7F"/>
              </a:solidFill>
              <a:highlight>
                <a:srgbClr val="3F3F3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&lt;-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abs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))),]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37474F"/>
              </a:solidFill>
              <a:highlight>
                <a:srgbClr val="3F3F3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2101" y="3505499"/>
            <a:ext cx="4806501" cy="25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5"/>
          <p:cNvSpPr txBox="1"/>
          <p:nvPr/>
        </p:nvSpPr>
        <p:spPr>
          <a:xfrm>
            <a:off x="6702900" y="4936150"/>
            <a:ext cx="1355400" cy="364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wide-format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9141300" y="3141300"/>
            <a:ext cx="1355400" cy="364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long-format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Subset the RasterStack</a:t>
            </a:r>
            <a:endParaRPr/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#Subset for values greater than 0.3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x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subset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x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abs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x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value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&gt;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0.3))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selection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as.character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x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X2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400">
                <a:solidFill>
                  <a:srgbClr val="6AA84F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#This creates and index 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6AA8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Leave only selected covariates in the 'covs' raster stack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[[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selection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]]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names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plot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7" name="Google Shape;27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150" y="3317726"/>
            <a:ext cx="3651726" cy="2695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/>
              <a:t>Reproject a land cover map</a:t>
            </a:r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add a new covariate from a different dataset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Rasters can be </a:t>
            </a:r>
            <a:r>
              <a:rPr i="1" lang="en">
                <a:solidFill>
                  <a:schemeClr val="dk1"/>
                </a:solidFill>
              </a:rPr>
              <a:t>stacked</a:t>
            </a:r>
            <a:r>
              <a:rPr lang="en">
                <a:solidFill>
                  <a:schemeClr val="dk1"/>
                </a:solidFill>
              </a:rPr>
              <a:t> only if they have the same: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Extent (or in other words they cover the same area),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same file extension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Same projection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Pixel resolution (cell size) 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example we’re loading a categorical land cover map into 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Import land cover layer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landcover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raster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CC9393"/>
                </a:solidFill>
                <a:highlight>
                  <a:srgbClr val="3F3F3F"/>
                </a:highlight>
              </a:rPr>
              <a:t>'01-Data/land cover/LandCover.tif'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plot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landcover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Try to stack LandCover raster with the rest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stack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landcover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/>
              <a:t>Reproject a land cover map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Error indicates different extent. 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#Check coordinate system (crs) of covs and LandCover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@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crs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endParaRPr sz="1400">
              <a:solidFill>
                <a:srgbClr val="434343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landcover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@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crs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endParaRPr sz="1400">
              <a:solidFill>
                <a:srgbClr val="434343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'covs' has crs WGS 84, while landcover has crs UTM Zone 34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90" name="Google Shape;290;p38"/>
          <p:cNvPicPr preferRelativeResize="0"/>
          <p:nvPr/>
        </p:nvPicPr>
        <p:blipFill rotWithShape="1">
          <a:blip r:embed="rId3">
            <a:alphaModFix/>
          </a:blip>
          <a:srcRect b="0" l="0" r="2352" t="0"/>
          <a:stretch/>
        </p:blipFill>
        <p:spPr>
          <a:xfrm>
            <a:off x="1887551" y="3056500"/>
            <a:ext cx="8468751" cy="2183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91" name="Google Shape;291;p38"/>
          <p:cNvSpPr/>
          <p:nvPr/>
        </p:nvSpPr>
        <p:spPr>
          <a:xfrm>
            <a:off x="2495050" y="4824900"/>
            <a:ext cx="1254300" cy="25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8"/>
          <p:cNvSpPr/>
          <p:nvPr/>
        </p:nvSpPr>
        <p:spPr>
          <a:xfrm>
            <a:off x="2536175" y="4309725"/>
            <a:ext cx="1951500" cy="25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Reproject a land cover map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'covs' has crs WGS 84, while landcover has crs UTM Zone 34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We need to reproject the 'Lancover' raster using one of the #'covs' as a template 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landcover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projectRaster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from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landcover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to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DEMENV5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method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CC9393"/>
                </a:solidFill>
                <a:highlight>
                  <a:srgbClr val="3F3F3F"/>
                </a:highlight>
              </a:rPr>
              <a:t>"ngb"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6AA8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Save the reprojected raster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writeRaster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landcover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CC9393"/>
                </a:solidFill>
                <a:highlight>
                  <a:srgbClr val="3F3F3F"/>
                </a:highlight>
              </a:rPr>
              <a:t>'02-Outputs/Landcover_WGS84.tif'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overwrite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BFEBBF"/>
                </a:solidFill>
                <a:highlight>
                  <a:srgbClr val="3F3F3F"/>
                </a:highlight>
              </a:rPr>
              <a:t>TRUE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6AA8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Now we can stack it with the other rasters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stack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landcover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Rasterize a soil type map </a:t>
            </a:r>
            <a:endParaRPr/>
          </a:p>
        </p:txBody>
      </p:sp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in a vector in shapefile (.shp) format is analogous to loading a raster into r: shapefile()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 shapefile() is part of the package called raster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#Import and explore the soil map (vector polygon data)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soilmap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shapefile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CC9393"/>
                </a:solidFill>
                <a:highlight>
                  <a:srgbClr val="3F3F3F"/>
                </a:highlight>
              </a:rPr>
              <a:t>"01-Data/Soil map/SoilTypes.shp"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plot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soilmap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col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rainbow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(19))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endParaRPr sz="1400">
              <a:solidFill>
                <a:srgbClr val="434343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summary(soilmap)</a:t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5" name="Google Shape;30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8439" y="4142589"/>
            <a:ext cx="5038725" cy="2009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306" name="Google Shape;306;p40"/>
          <p:cNvPicPr preferRelativeResize="0"/>
          <p:nvPr/>
        </p:nvPicPr>
        <p:blipFill rotWithShape="1">
          <a:blip r:embed="rId4">
            <a:alphaModFix/>
          </a:blip>
          <a:srcRect b="18524" l="17786" r="22063" t="14861"/>
          <a:stretch/>
        </p:blipFill>
        <p:spPr>
          <a:xfrm>
            <a:off x="7350250" y="3520050"/>
            <a:ext cx="2762050" cy="2258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Rasterize a soil type map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1835700" y="1598175"/>
            <a:ext cx="7367400" cy="4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Factors (categories) in R are stored as a vector of integer values with a corresponding set of character values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soilmap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@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data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Symbol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as.factor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soilmap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@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data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Symbol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str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soilmap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@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data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3" name="Google Shape;313;p41"/>
          <p:cNvPicPr preferRelativeResize="0"/>
          <p:nvPr/>
        </p:nvPicPr>
        <p:blipFill rotWithShape="1">
          <a:blip r:embed="rId3">
            <a:alphaModFix/>
          </a:blip>
          <a:srcRect b="5449" l="0" r="0" t="5351"/>
          <a:stretch/>
        </p:blipFill>
        <p:spPr>
          <a:xfrm>
            <a:off x="1835701" y="3243151"/>
            <a:ext cx="7871375" cy="1001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314" name="Google Shape;314;p41"/>
          <p:cNvPicPr preferRelativeResize="0"/>
          <p:nvPr/>
        </p:nvPicPr>
        <p:blipFill rotWithShape="1">
          <a:blip r:embed="rId4">
            <a:alphaModFix/>
          </a:blip>
          <a:srcRect b="1516" l="0" r="0" t="0"/>
          <a:stretch/>
        </p:blipFill>
        <p:spPr>
          <a:xfrm>
            <a:off x="6299650" y="4287876"/>
            <a:ext cx="1799150" cy="1819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5" name="Google Shape;315;p41"/>
          <p:cNvGraphicFramePr/>
          <p:nvPr/>
        </p:nvGraphicFramePr>
        <p:xfrm>
          <a:off x="3882500" y="436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{122E9FAF-735E-4EB6-B1D1-F3FD453FAC89}</a:tableStyleId>
              </a:tblPr>
              <a:tblGrid>
                <a:gridCol w="745125"/>
              </a:tblGrid>
              <a:tr h="35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Symbo</a:t>
                      </a:r>
                      <a:r>
                        <a:rPr lang="en" sz="1200" u="none" cap="none" strike="noStrike"/>
                        <a:t>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5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ATa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5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B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5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5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J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6" name="Google Shape;316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7775" y="4301875"/>
            <a:ext cx="1591732" cy="181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835700" y="1055574"/>
            <a:ext cx="8520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are covariates?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573925" y="3386188"/>
            <a:ext cx="62526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S = ƒ(</a:t>
            </a:r>
            <a:r>
              <a:rPr b="1" i="0" lang="en" sz="28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0" i="0" lang="en" sz="28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Calibri"/>
                <a:ea typeface="Calibri"/>
                <a:cs typeface="Calibri"/>
                <a:sym typeface="Calibri"/>
              </a:rPr>
              <a:t>c,  o,  r,  p,  a,  n</a:t>
            </a: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)+ ε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214250" y="2893880"/>
            <a:ext cx="2499300" cy="4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8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SCORPAN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418674" y="4451491"/>
            <a:ext cx="5631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relief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402106" y="4444114"/>
            <a:ext cx="873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soil prop.</a:t>
            </a:r>
            <a:endParaRPr b="1" i="0" sz="1400" u="none" cap="none" strike="noStrike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400" u="none" cap="none" strike="noStrike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1888127" y="3953194"/>
            <a:ext cx="7794550" cy="777341"/>
            <a:chOff x="461127" y="5275158"/>
            <a:chExt cx="7794550" cy="777341"/>
          </a:xfrm>
        </p:grpSpPr>
        <p:cxnSp>
          <p:nvCxnSpPr>
            <p:cNvPr id="76" name="Google Shape;76;p15"/>
            <p:cNvCxnSpPr/>
            <p:nvPr/>
          </p:nvCxnSpPr>
          <p:spPr>
            <a:xfrm flipH="1">
              <a:off x="2343056" y="5290904"/>
              <a:ext cx="494100" cy="453600"/>
            </a:xfrm>
            <a:prstGeom prst="straightConnector1">
              <a:avLst/>
            </a:prstGeom>
            <a:noFill/>
            <a:ln cap="flat" cmpd="sng" w="25400">
              <a:solidFill>
                <a:srgbClr val="A4C2F4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77" name="Google Shape;77;p15"/>
            <p:cNvCxnSpPr>
              <a:endCxn id="78" idx="0"/>
            </p:cNvCxnSpPr>
            <p:nvPr/>
          </p:nvCxnSpPr>
          <p:spPr>
            <a:xfrm flipH="1">
              <a:off x="3654110" y="5287799"/>
              <a:ext cx="69900" cy="4851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79" name="Google Shape;79;p15"/>
            <p:cNvSpPr txBox="1"/>
            <p:nvPr/>
          </p:nvSpPr>
          <p:spPr>
            <a:xfrm>
              <a:off x="2664759" y="5772899"/>
              <a:ext cx="7545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3222110" y="5772899"/>
              <a:ext cx="8640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organisms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4477348" y="5772899"/>
              <a:ext cx="9435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parent mat.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5333653" y="5772899"/>
              <a:ext cx="4986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age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" name="Google Shape;82;p15"/>
            <p:cNvCxnSpPr/>
            <p:nvPr/>
          </p:nvCxnSpPr>
          <p:spPr>
            <a:xfrm>
              <a:off x="4150558" y="5305732"/>
              <a:ext cx="0" cy="4671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3" name="Google Shape;83;p15"/>
            <p:cNvCxnSpPr/>
            <p:nvPr/>
          </p:nvCxnSpPr>
          <p:spPr>
            <a:xfrm>
              <a:off x="5463958" y="5305732"/>
              <a:ext cx="454500" cy="4545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4" name="Google Shape;84;p15"/>
            <p:cNvCxnSpPr/>
            <p:nvPr/>
          </p:nvCxnSpPr>
          <p:spPr>
            <a:xfrm>
              <a:off x="5058591" y="5305732"/>
              <a:ext cx="405300" cy="4725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85" name="Google Shape;85;p15"/>
            <p:cNvSpPr txBox="1"/>
            <p:nvPr/>
          </p:nvSpPr>
          <p:spPr>
            <a:xfrm>
              <a:off x="5751538" y="5772899"/>
              <a:ext cx="7767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location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" name="Google Shape;86;p15"/>
            <p:cNvCxnSpPr/>
            <p:nvPr/>
          </p:nvCxnSpPr>
          <p:spPr>
            <a:xfrm>
              <a:off x="4616201" y="5305732"/>
              <a:ext cx="184200" cy="4671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7" name="Google Shape;87;p15"/>
            <p:cNvCxnSpPr>
              <a:endCxn id="79" idx="0"/>
            </p:cNvCxnSpPr>
            <p:nvPr/>
          </p:nvCxnSpPr>
          <p:spPr>
            <a:xfrm flipH="1">
              <a:off x="3042009" y="5324399"/>
              <a:ext cx="327000" cy="4485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8" name="Google Shape;88;p15"/>
            <p:cNvCxnSpPr/>
            <p:nvPr/>
          </p:nvCxnSpPr>
          <p:spPr>
            <a:xfrm flipH="1">
              <a:off x="1706891" y="5275158"/>
              <a:ext cx="445200" cy="4851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89" name="Google Shape;89;p15"/>
            <p:cNvSpPr txBox="1"/>
            <p:nvPr/>
          </p:nvSpPr>
          <p:spPr>
            <a:xfrm>
              <a:off x="461127" y="5772899"/>
              <a:ext cx="17631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soil attribute to predict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" name="Google Shape;90;p15"/>
            <p:cNvCxnSpPr/>
            <p:nvPr/>
          </p:nvCxnSpPr>
          <p:spPr>
            <a:xfrm>
              <a:off x="6070289" y="5305732"/>
              <a:ext cx="559800" cy="479700"/>
            </a:xfrm>
            <a:prstGeom prst="straightConnector1">
              <a:avLst/>
            </a:prstGeom>
            <a:noFill/>
            <a:ln cap="flat" cmpd="sng" w="25400">
              <a:solidFill>
                <a:srgbClr val="F79646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91" name="Google Shape;91;p15"/>
            <p:cNvSpPr txBox="1"/>
            <p:nvPr/>
          </p:nvSpPr>
          <p:spPr>
            <a:xfrm>
              <a:off x="6375877" y="5772899"/>
              <a:ext cx="18798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function residuals (errors)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5"/>
          <p:cNvSpPr txBox="1"/>
          <p:nvPr/>
        </p:nvSpPr>
        <p:spPr>
          <a:xfrm>
            <a:off x="1888125" y="1662475"/>
            <a:ext cx="71007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SCORPAN reference framework a soil attribute (e.g., SOC) can be predicted as a function of the soil forming environment, in correspondence with soil forming factors based on climate, organisms, relief, parent material and elapsed time of soil formation (Florinsky, 2012)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926" y="5211225"/>
            <a:ext cx="945375" cy="87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1002" y="5019101"/>
            <a:ext cx="1260403" cy="11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3455976" y="4671701"/>
            <a:ext cx="622827" cy="164111"/>
          </a:xfrm>
          <a:custGeom>
            <a:rect b="b" l="l" r="r" t="t"/>
            <a:pathLst>
              <a:path extrusionOk="0" h="9306" w="29940">
                <a:moveTo>
                  <a:pt x="0" y="405"/>
                </a:moveTo>
                <a:lnTo>
                  <a:pt x="404" y="9306"/>
                </a:lnTo>
                <a:lnTo>
                  <a:pt x="29536" y="8902"/>
                </a:lnTo>
                <a:lnTo>
                  <a:pt x="2994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5"/>
          <p:cNvSpPr/>
          <p:nvPr/>
        </p:nvSpPr>
        <p:spPr>
          <a:xfrm>
            <a:off x="4133675" y="4572276"/>
            <a:ext cx="3721900" cy="252875"/>
          </a:xfrm>
          <a:custGeom>
            <a:rect b="b" l="l" r="r" t="t"/>
            <a:pathLst>
              <a:path extrusionOk="0" h="10115" w="145657">
                <a:moveTo>
                  <a:pt x="0" y="2023"/>
                </a:moveTo>
                <a:lnTo>
                  <a:pt x="404" y="9711"/>
                </a:lnTo>
                <a:lnTo>
                  <a:pt x="145657" y="10115"/>
                </a:lnTo>
                <a:lnTo>
                  <a:pt x="14565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97" name="Google Shape;97;p15"/>
          <p:cNvCxnSpPr/>
          <p:nvPr/>
        </p:nvCxnSpPr>
        <p:spPr>
          <a:xfrm flipH="1">
            <a:off x="3519306" y="4821914"/>
            <a:ext cx="2412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" name="Google Shape;98;p15"/>
          <p:cNvCxnSpPr/>
          <p:nvPr/>
        </p:nvCxnSpPr>
        <p:spPr>
          <a:xfrm>
            <a:off x="6446898" y="4840084"/>
            <a:ext cx="30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99" name="Google Shape;99;p15"/>
          <p:cNvPicPr preferRelativeResize="0"/>
          <p:nvPr/>
        </p:nvPicPr>
        <p:blipFill rotWithShape="1">
          <a:blip r:embed="rId5">
            <a:alphaModFix/>
          </a:blip>
          <a:srcRect b="0" l="0" r="0" t="9132"/>
          <a:stretch/>
        </p:blipFill>
        <p:spPr>
          <a:xfrm>
            <a:off x="4273350" y="5173316"/>
            <a:ext cx="873600" cy="66841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4078827" y="5750675"/>
            <a:ext cx="17202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Other soil properties (e.q. Soil map, pH, ect.)</a:t>
            </a:r>
            <a:endParaRPr b="0" i="0" sz="1000" u="none" cap="none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597575" y="5381200"/>
            <a:ext cx="563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&amp;/or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>
            <a:off x="3785081" y="4821914"/>
            <a:ext cx="3756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" name="Google Shape;103;p15"/>
          <p:cNvSpPr txBox="1"/>
          <p:nvPr/>
        </p:nvSpPr>
        <p:spPr>
          <a:xfrm>
            <a:off x="4231039" y="4920413"/>
            <a:ext cx="17202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Covariates</a:t>
            </a:r>
            <a:endParaRPr b="0" i="0" sz="1000" u="none" cap="none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Rasterize a soil type map</a:t>
            </a:r>
            <a:endParaRPr/>
          </a:p>
        </p:txBody>
      </p:sp>
      <p:sp>
        <p:nvSpPr>
          <p:cNvPr id="322" name="Google Shape;322;p42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 rasterize() allows you to rasterize a shapefile according to another raster → the output will have the same spatial extent and resolution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Rasterize the soil map using one of the 'covs' as a template and #'Symbol' as value field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soilmap.r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rasterize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x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soilmap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fun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CC9393"/>
                </a:solidFill>
                <a:highlight>
                  <a:srgbClr val="3F3F3F"/>
                </a:highlight>
              </a:rPr>
              <a:t>'first'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y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DEMENV5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field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CC9393"/>
                </a:solidFill>
                <a:highlight>
                  <a:srgbClr val="3F3F3F"/>
                </a:highlight>
              </a:rPr>
              <a:t>"Symbol"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Rasterize a soil type map</a:t>
            </a:r>
            <a:endParaRPr/>
          </a:p>
        </p:txBody>
      </p:sp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see the difference: the borders are gone and now we have a raster with pixels containing numbers corresponding to each soil type sybol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Explore the result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plot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soilmap.r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col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rainbow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(20))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legend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CC9393"/>
                </a:solidFill>
                <a:highlight>
                  <a:srgbClr val="3F3F3F"/>
                </a:highlight>
              </a:rPr>
              <a:t>"bottomright"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legend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endParaRPr sz="1400">
              <a:solidFill>
                <a:srgbClr val="434343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levels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soilmap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Symbol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endParaRPr sz="1400">
              <a:solidFill>
                <a:srgbClr val="434343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fill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rainbow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(20),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cex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0.5)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9" name="Google Shape;32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8995" y="2559526"/>
            <a:ext cx="4370150" cy="3226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Rasterize a soil type map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5" name="Google Shape;335;p44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Save the rasterized map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writeRaster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soilmap.r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CC9393"/>
                </a:solidFill>
                <a:highlight>
                  <a:srgbClr val="3F3F3F"/>
                </a:highlight>
              </a:rPr>
              <a:t>'02-Outputs/Soil_map.tif'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overwrite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BFEBBF"/>
                </a:solidFill>
                <a:highlight>
                  <a:srgbClr val="3F3F3F"/>
                </a:highlight>
              </a:rPr>
              <a:t>TRUE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Now we can stack it with the other rasters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stack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soilmap.r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names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correct the name 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names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)[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names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==</a:t>
            </a:r>
            <a:r>
              <a:rPr lang="en" sz="1400">
                <a:solidFill>
                  <a:srgbClr val="CC9393"/>
                </a:solidFill>
                <a:highlight>
                  <a:srgbClr val="3F3F3F"/>
                </a:highlight>
              </a:rPr>
              <a:t>'layer'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]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CC9393"/>
                </a:solidFill>
                <a:highlight>
                  <a:srgbClr val="3F3F3F"/>
                </a:highlight>
              </a:rPr>
              <a:t>"soilmap"</a:t>
            </a:r>
            <a:endParaRPr sz="1400">
              <a:solidFill>
                <a:srgbClr val="CC9393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36" name="Google Shape;336;p44"/>
          <p:cNvSpPr txBox="1"/>
          <p:nvPr/>
        </p:nvSpPr>
        <p:spPr>
          <a:xfrm>
            <a:off x="6802350" y="4381750"/>
            <a:ext cx="2266800" cy="133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Question 2: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would be another way to change the name of the layer?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Mask values in a Raster object</a:t>
            </a:r>
            <a:endParaRPr/>
          </a:p>
        </p:txBody>
      </p:sp>
      <p:sp>
        <p:nvSpPr>
          <p:cNvPr id="342" name="Google Shape;342;p45"/>
          <p:cNvSpPr txBox="1"/>
          <p:nvPr>
            <p:ph idx="1" type="body"/>
          </p:nvPr>
        </p:nvSpPr>
        <p:spPr>
          <a:xfrm>
            <a:off x="1896375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raster that has the same values as x, except for the cells that are NA in the mask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makes sense when mapping SOC and wanting to get rid of cells that are located on cities or water bodies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Mask the covariates with the country mask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plot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DEMENV5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mask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raster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CC9393"/>
                </a:solidFill>
                <a:highlight>
                  <a:srgbClr val="3F3F3F"/>
                </a:highlight>
              </a:rPr>
              <a:t>"01-Data/mask.tif"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plot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mask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mask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x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mask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mask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plot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DEMENV5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43" name="Google Shape;34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901" y="2963469"/>
            <a:ext cx="1426775" cy="1446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40322" y="4557900"/>
            <a:ext cx="1426775" cy="14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 rotWithShape="1">
          <a:blip r:embed="rId5">
            <a:alphaModFix/>
          </a:blip>
          <a:srcRect b="1516" l="0" r="0" t="0"/>
          <a:stretch/>
        </p:blipFill>
        <p:spPr>
          <a:xfrm>
            <a:off x="7127201" y="2976450"/>
            <a:ext cx="1404497" cy="14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Export the RasterStack as .RData</a:t>
            </a:r>
            <a:endParaRPr/>
          </a:p>
        </p:txBody>
      </p:sp>
      <p:sp>
        <p:nvSpPr>
          <p:cNvPr id="351" name="Google Shape;351;p46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.RData → </a:t>
            </a:r>
            <a:r>
              <a:rPr lang="en">
                <a:solidFill>
                  <a:srgbClr val="424242"/>
                </a:solidFill>
                <a:highlight>
                  <a:srgbClr val="FFFFFF"/>
                </a:highlight>
              </a:rPr>
              <a:t>File created by R, saves a workspace, which includes the function and objects created during an open session in R; used for storing a working environment that can be extended or modified later.</a:t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7F9F7F"/>
                </a:solidFill>
                <a:highlight>
                  <a:srgbClr val="3F3F3F"/>
                </a:highlight>
              </a:rPr>
              <a:t># export all the covariates in the R-object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save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DFAF8F"/>
                </a:solidFill>
                <a:highlight>
                  <a:srgbClr val="3F3F3F"/>
                </a:highlight>
              </a:rPr>
              <a:t>file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" sz="1400">
                <a:solidFill>
                  <a:srgbClr val="CC9393"/>
                </a:solidFill>
                <a:highlight>
                  <a:srgbClr val="3F3F3F"/>
                </a:highlight>
              </a:rPr>
              <a:t>"02-Outputs/covariates.RData"</a:t>
            </a:r>
            <a:r>
              <a:rPr lang="en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415600" y="1055574"/>
            <a:ext cx="11360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and prepare the covariate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map clay content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8"/>
          <p:cNvSpPr txBox="1"/>
          <p:nvPr>
            <p:ph type="ctrTitle"/>
          </p:nvPr>
        </p:nvSpPr>
        <p:spPr>
          <a:xfrm>
            <a:off x="1835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urier New"/>
              <a:buNone/>
            </a:pPr>
            <a:r>
              <a:rPr lang="en"/>
              <a:t>Thank you for your attention 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6FA8DC"/>
                </a:solidFill>
              </a:rPr>
              <a:t>S</a:t>
            </a:r>
            <a:r>
              <a:rPr lang="en"/>
              <a:t>oil Properties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Soil data: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Soil Samples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Profiles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Soil maps (</a:t>
            </a:r>
            <a:r>
              <a:rPr b="1" lang="en">
                <a:solidFill>
                  <a:schemeClr val="dk1"/>
                </a:solidFill>
              </a:rPr>
              <a:t>soil type</a:t>
            </a:r>
            <a:r>
              <a:rPr lang="en">
                <a:solidFill>
                  <a:schemeClr val="dk1"/>
                </a:solidFill>
              </a:rPr>
              <a:t>, soil property maps)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can be the soil property itself or a soil property that is correlated with the soil property we’re trying to predict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Why do we need SOC data if we’re trying to predict SOC? 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 calibration → using soil data to improve your models (if you want to create a model to identify cookies it’s useful to make it first taste cookies)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Validation → comparing predicted vs actual soil properties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38761D"/>
                </a:solidFill>
              </a:rPr>
              <a:t>C</a:t>
            </a:r>
            <a:r>
              <a:rPr lang="en"/>
              <a:t>limate 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 common climatic variables that are regularly observed and mapped over countries are: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minimum and maximum temperature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cumulated temperature and mean temperature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cumulated precipitation and mean precipitation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potential evapotranspiration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climatic water balance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radiation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snow cover etc..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WorldClim V1.4 and V2 is a set of global climate layers (gridded climate data) with a spatial resolution of about 1 km2 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WorldClim data layers were generated by interpolation of average monthly climate data from weather stations 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38761D"/>
                </a:solidFill>
              </a:rPr>
              <a:t>O</a:t>
            </a:r>
            <a:r>
              <a:rPr lang="en"/>
              <a:t>rganisms 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1835700" y="1611600"/>
            <a:ext cx="55449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A </a:t>
            </a:r>
            <a:r>
              <a:rPr b="1" lang="en">
                <a:solidFill>
                  <a:srgbClr val="222222"/>
                </a:solidFill>
                <a:highlight>
                  <a:schemeClr val="lt1"/>
                </a:highlight>
              </a:rPr>
              <a:t>vegetation index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 is an indicator that describes the greenness, the relative density and health of </a:t>
            </a:r>
            <a:r>
              <a:rPr b="1" lang="en">
                <a:solidFill>
                  <a:srgbClr val="222222"/>
                </a:solidFill>
                <a:highlight>
                  <a:schemeClr val="lt1"/>
                </a:highlight>
              </a:rPr>
              <a:t>vegetation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 for each pixel, in a satellite image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Although there are several </a:t>
            </a:r>
            <a:r>
              <a:rPr b="1" lang="en">
                <a:solidFill>
                  <a:srgbClr val="222222"/>
                </a:solidFill>
                <a:highlight>
                  <a:schemeClr val="lt1"/>
                </a:highlight>
              </a:rPr>
              <a:t>vegetation indices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, one of the most widely used is the Normalized Difference </a:t>
            </a:r>
            <a:r>
              <a:rPr b="1" lang="en">
                <a:solidFill>
                  <a:srgbClr val="222222"/>
                </a:solidFill>
                <a:highlight>
                  <a:schemeClr val="lt1"/>
                </a:highlight>
              </a:rPr>
              <a:t>Vegetation Index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 (NDVI) 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Normalized Difference Vegetation Index (NDVI) quantifies vegetation by measuring the difference between near-infrared (which vegetation strongly reflects) and red light (which vegetation absorbs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The enhanced vegetation index (EVI) was developed as an alternative vegetation index to address some of the limitations of the NDVI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8851" y="1611601"/>
            <a:ext cx="2994452" cy="2493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38761D"/>
                </a:solidFill>
              </a:rPr>
              <a:t>O</a:t>
            </a:r>
            <a:r>
              <a:rPr lang="en"/>
              <a:t>rganisms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835700" y="1662175"/>
            <a:ext cx="42603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Land cover maps represent spatial information on different types (classes) of physical coverage of the Earth's surface, e.g. forests, grasslands, croplands, lakes, wetlands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Land cover maps are a great asset for predicting soil properties, since the type of vegetation greatly affects them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7718" l="3528" r="14220" t="13116"/>
          <a:stretch/>
        </p:blipFill>
        <p:spPr>
          <a:xfrm>
            <a:off x="6096001" y="1662175"/>
            <a:ext cx="4196401" cy="2981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30" name="Google Shape;130;p19"/>
          <p:cNvSpPr txBox="1"/>
          <p:nvPr/>
        </p:nvSpPr>
        <p:spPr>
          <a:xfrm>
            <a:off x="1835700" y="5106325"/>
            <a:ext cx="7272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several free global and continental datasets of land cover maps  </a:t>
            </a:r>
            <a:r>
              <a:rPr b="0" i="0" lang="en" sz="18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GlobCover, GeoCover, Globeland30, CORINE Land Cover.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BF9000"/>
                </a:solidFill>
              </a:rPr>
              <a:t>R</a:t>
            </a:r>
            <a:r>
              <a:rPr lang="en"/>
              <a:t>elief 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Digital Elevation Models (DEM) translate elevation values into grid cells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Several indices (e.g. terrain slope, valley depth)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Currently, two global level 30m DEMs are freely available; the Shuttle Radar Topographic Mission (</a:t>
            </a:r>
            <a:r>
              <a:rPr b="1" lang="en">
                <a:solidFill>
                  <a:schemeClr val="dk1"/>
                </a:solidFill>
              </a:rPr>
              <a:t>SRTM</a:t>
            </a:r>
            <a:r>
              <a:rPr lang="en">
                <a:solidFill>
                  <a:schemeClr val="dk1"/>
                </a:solidFill>
              </a:rPr>
              <a:t>) and the ASTER Global Digital Elevation Model (</a:t>
            </a:r>
            <a:r>
              <a:rPr b="1" lang="en">
                <a:solidFill>
                  <a:schemeClr val="dk1"/>
                </a:solidFill>
              </a:rPr>
              <a:t>GDEM</a:t>
            </a:r>
            <a:r>
              <a:rPr lang="en">
                <a:solidFill>
                  <a:schemeClr val="dk1"/>
                </a:solidFill>
              </a:rPr>
              <a:t>). They provide topographic data on the global scale, which are freely available for users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-5227" r="2324" t="10849"/>
          <a:stretch/>
        </p:blipFill>
        <p:spPr>
          <a:xfrm>
            <a:off x="2145476" y="3864000"/>
            <a:ext cx="2812775" cy="169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4075" y="3864000"/>
            <a:ext cx="1731454" cy="169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1348" y="3863998"/>
            <a:ext cx="1851965" cy="1691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0"/>
          <p:cNvCxnSpPr>
            <a:stCxn id="137" idx="3"/>
            <a:endCxn id="138" idx="1"/>
          </p:cNvCxnSpPr>
          <p:nvPr/>
        </p:nvCxnSpPr>
        <p:spPr>
          <a:xfrm>
            <a:off x="4958251" y="4709837"/>
            <a:ext cx="17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p20"/>
          <p:cNvCxnSpPr/>
          <p:nvPr/>
        </p:nvCxnSpPr>
        <p:spPr>
          <a:xfrm>
            <a:off x="6769525" y="4709850"/>
            <a:ext cx="17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BF9000"/>
                </a:solidFill>
              </a:rPr>
              <a:t>P</a:t>
            </a:r>
            <a:r>
              <a:rPr lang="en"/>
              <a:t>arent Material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National parent material and geology maps may be used. Other available datasets and data portals are given on the Isric WorldGrids website (worldgrids.org)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sources for parent material maps are: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OneGeology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USGS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GLiM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624500" y="4063888"/>
            <a:ext cx="62526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S = ƒ(</a:t>
            </a:r>
            <a:r>
              <a:rPr b="1" i="0" lang="en" sz="28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0" i="0" lang="en" sz="28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Calibri"/>
                <a:ea typeface="Calibri"/>
                <a:cs typeface="Calibri"/>
                <a:sym typeface="Calibri"/>
              </a:rPr>
              <a:t>c,  o,  r,  p,  a,  n</a:t>
            </a: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)+ ε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264825" y="3571580"/>
            <a:ext cx="2499300" cy="4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8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SCORPAN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5469249" y="5129191"/>
            <a:ext cx="5631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relief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3452681" y="5121814"/>
            <a:ext cx="873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soil prop.</a:t>
            </a:r>
            <a:endParaRPr b="1" i="0" sz="1400" u="none" cap="none" strike="noStrike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400" u="none" cap="none" strike="noStrike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21"/>
          <p:cNvGrpSpPr/>
          <p:nvPr/>
        </p:nvGrpSpPr>
        <p:grpSpPr>
          <a:xfrm>
            <a:off x="1938702" y="4630894"/>
            <a:ext cx="7794550" cy="777341"/>
            <a:chOff x="461127" y="5275158"/>
            <a:chExt cx="7794550" cy="777341"/>
          </a:xfrm>
        </p:grpSpPr>
        <p:cxnSp>
          <p:nvCxnSpPr>
            <p:cNvPr id="153" name="Google Shape;153;p21"/>
            <p:cNvCxnSpPr/>
            <p:nvPr/>
          </p:nvCxnSpPr>
          <p:spPr>
            <a:xfrm flipH="1">
              <a:off x="2343056" y="5290904"/>
              <a:ext cx="494100" cy="453600"/>
            </a:xfrm>
            <a:prstGeom prst="straightConnector1">
              <a:avLst/>
            </a:prstGeom>
            <a:noFill/>
            <a:ln cap="flat" cmpd="sng" w="25400">
              <a:solidFill>
                <a:srgbClr val="A4C2F4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4" name="Google Shape;154;p21"/>
            <p:cNvCxnSpPr>
              <a:endCxn id="155" idx="0"/>
            </p:cNvCxnSpPr>
            <p:nvPr/>
          </p:nvCxnSpPr>
          <p:spPr>
            <a:xfrm flipH="1">
              <a:off x="3654110" y="5287799"/>
              <a:ext cx="69900" cy="4851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6" name="Google Shape;156;p21"/>
            <p:cNvSpPr txBox="1"/>
            <p:nvPr/>
          </p:nvSpPr>
          <p:spPr>
            <a:xfrm>
              <a:off x="2664759" y="5772899"/>
              <a:ext cx="7545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3222110" y="5772899"/>
              <a:ext cx="8640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organisms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1"/>
            <p:cNvSpPr txBox="1"/>
            <p:nvPr/>
          </p:nvSpPr>
          <p:spPr>
            <a:xfrm>
              <a:off x="4477348" y="5772899"/>
              <a:ext cx="9435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parent mat.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1"/>
            <p:cNvSpPr txBox="1"/>
            <p:nvPr/>
          </p:nvSpPr>
          <p:spPr>
            <a:xfrm>
              <a:off x="5333653" y="5772899"/>
              <a:ext cx="4986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age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" name="Google Shape;159;p21"/>
            <p:cNvCxnSpPr/>
            <p:nvPr/>
          </p:nvCxnSpPr>
          <p:spPr>
            <a:xfrm>
              <a:off x="4150558" y="5305732"/>
              <a:ext cx="0" cy="4671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60" name="Google Shape;160;p21"/>
            <p:cNvCxnSpPr/>
            <p:nvPr/>
          </p:nvCxnSpPr>
          <p:spPr>
            <a:xfrm>
              <a:off x="5463958" y="5305732"/>
              <a:ext cx="454500" cy="4545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61" name="Google Shape;161;p21"/>
            <p:cNvCxnSpPr/>
            <p:nvPr/>
          </p:nvCxnSpPr>
          <p:spPr>
            <a:xfrm>
              <a:off x="5058591" y="5305732"/>
              <a:ext cx="405300" cy="4725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62" name="Google Shape;162;p21"/>
            <p:cNvSpPr txBox="1"/>
            <p:nvPr/>
          </p:nvSpPr>
          <p:spPr>
            <a:xfrm>
              <a:off x="5751538" y="5772899"/>
              <a:ext cx="7767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location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" name="Google Shape;163;p21"/>
            <p:cNvCxnSpPr/>
            <p:nvPr/>
          </p:nvCxnSpPr>
          <p:spPr>
            <a:xfrm>
              <a:off x="4616201" y="5305732"/>
              <a:ext cx="184200" cy="4671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64" name="Google Shape;164;p21"/>
            <p:cNvCxnSpPr>
              <a:endCxn id="156" idx="0"/>
            </p:cNvCxnSpPr>
            <p:nvPr/>
          </p:nvCxnSpPr>
          <p:spPr>
            <a:xfrm flipH="1">
              <a:off x="3042009" y="5324399"/>
              <a:ext cx="327000" cy="4485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65" name="Google Shape;165;p21"/>
            <p:cNvCxnSpPr/>
            <p:nvPr/>
          </p:nvCxnSpPr>
          <p:spPr>
            <a:xfrm flipH="1">
              <a:off x="1706891" y="5275158"/>
              <a:ext cx="445200" cy="4851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66" name="Google Shape;166;p21"/>
            <p:cNvSpPr txBox="1"/>
            <p:nvPr/>
          </p:nvSpPr>
          <p:spPr>
            <a:xfrm>
              <a:off x="461127" y="5772899"/>
              <a:ext cx="17631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soil attribute to predict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21"/>
            <p:cNvCxnSpPr/>
            <p:nvPr/>
          </p:nvCxnSpPr>
          <p:spPr>
            <a:xfrm>
              <a:off x="6070289" y="5305732"/>
              <a:ext cx="559800" cy="479700"/>
            </a:xfrm>
            <a:prstGeom prst="straightConnector1">
              <a:avLst/>
            </a:prstGeom>
            <a:noFill/>
            <a:ln cap="flat" cmpd="sng" w="25400">
              <a:solidFill>
                <a:srgbClr val="F79646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68" name="Google Shape;168;p21"/>
            <p:cNvSpPr txBox="1"/>
            <p:nvPr/>
          </p:nvSpPr>
          <p:spPr>
            <a:xfrm>
              <a:off x="6375877" y="5772899"/>
              <a:ext cx="18798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function residuals (errors)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kshop_indones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