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08EA2D-4C43-42D8-9450-F44BE09C3179}">
  <a:tblStyle styleId="{4708EA2D-4C43-42D8-9450-F44BE09C31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D94D2A3-F14B-491B-812C-4D8E86EEEB8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fill>
          <a:solidFill>
            <a:srgbClr val="FFE2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2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51fa9be3_0_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1d51fa9be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urier New"/>
              <a:buNone/>
              <a:defRPr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931" y="87356"/>
            <a:ext cx="1045097" cy="74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250" y="279090"/>
            <a:ext cx="578644" cy="321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6069" y="87355"/>
            <a:ext cx="956897" cy="63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791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F59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2466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791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791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91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b="1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466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Random Forest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311700" y="959175"/>
            <a:ext cx="87741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7F9F7F"/>
                </a:solidFill>
                <a:highlight>
                  <a:srgbClr val="3F3F3F"/>
                </a:highlight>
              </a:rPr>
              <a:t># extract values from covariates to the soil points</a:t>
            </a:r>
            <a:endParaRPr sz="13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coordinates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~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+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Y</a:t>
            </a:r>
            <a:endParaRPr sz="130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extract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y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sp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7F9F7F"/>
                </a:solidFill>
                <a:highlight>
                  <a:srgbClr val="3F3F3F"/>
                </a:highlight>
              </a:rPr>
              <a:t># Remove NA values</a:t>
            </a:r>
            <a:endParaRPr sz="13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as.data.frame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complete.cases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),]</a:t>
            </a:r>
            <a:endParaRPr sz="13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str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7F9F7F"/>
                </a:solidFill>
                <a:highlight>
                  <a:srgbClr val="3F3F3F"/>
                </a:highlight>
              </a:rPr>
              <a:t># LandCover and soilmap are categorical variables, they need to be #'factor' </a:t>
            </a:r>
            <a:endParaRPr sz="13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LandCover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as.factor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LandCover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soilmap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as.factor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soilmap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str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-US" sz="13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endParaRPr sz="13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360506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Random Forest - Data prep</a:t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791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Random Forest 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2466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7F9F7F"/>
                </a:solidFill>
                <a:highlight>
                  <a:srgbClr val="3F3F3F"/>
                </a:highlight>
              </a:rPr>
              <a:t># Save the final table and all the covariates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write.csv</a:t>
            </a:r>
            <a:r>
              <a:rPr lang="en-US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400">
                <a:solidFill>
                  <a:srgbClr val="CC9393"/>
                </a:solidFill>
                <a:highlight>
                  <a:srgbClr val="3F3F3F"/>
                </a:highlight>
              </a:rPr>
              <a:t>"02-Outputs/SOC_RegMatrix.csv"</a:t>
            </a:r>
            <a:r>
              <a:rPr lang="en-US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row.names</a:t>
            </a:r>
            <a:r>
              <a:rPr lang="en-US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400">
                <a:solidFill>
                  <a:srgbClr val="BFEBBF"/>
                </a:solidFill>
                <a:highlight>
                  <a:srgbClr val="3F3F3F"/>
                </a:highlight>
              </a:rPr>
              <a:t>FALSE</a:t>
            </a:r>
            <a:r>
              <a:rPr lang="en-US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Due to the randomness component of Random Forest we’re going to use the set.seed() function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7F9F7F"/>
                </a:solidFill>
                <a:highlight>
                  <a:srgbClr val="3F3F3F"/>
                </a:highlight>
              </a:rPr>
              <a:t># Define the random numbers table (to get reproducible result)</a:t>
            </a:r>
            <a:endParaRPr sz="14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set.seed</a:t>
            </a:r>
            <a:r>
              <a:rPr lang="en-US" sz="1400">
                <a:solidFill>
                  <a:srgbClr val="DCDCCC"/>
                </a:solidFill>
                <a:highlight>
                  <a:srgbClr val="3F3F3F"/>
                </a:highlight>
              </a:rPr>
              <a:t>(12042019)</a:t>
            </a:r>
            <a:endParaRPr sz="14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329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784774"/>
            <a:ext cx="73674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Now we’re going to transform our data frame into a SpatialPointsDataFrame and set the coordinate system to WGS84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To use the randomForest() function we first need to define a formula of the data and covariates with the function fm()</a:t>
            </a:r>
            <a:endParaRPr sz="1100">
              <a:solidFill>
                <a:srgbClr val="A64D7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library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sp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1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7F9F7F"/>
                </a:solidFill>
                <a:highlight>
                  <a:srgbClr val="3F3F3F"/>
                </a:highlight>
              </a:rPr>
              <a:t># Promote to spatialPointsDataFrame and set the coordinate system</a:t>
            </a:r>
            <a:endParaRPr sz="11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coordinates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F0EFD0"/>
                </a:solidFill>
                <a:highlight>
                  <a:srgbClr val="3F3F3F"/>
                </a:highlight>
              </a:rPr>
              <a:t>~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F0EFD0"/>
                </a:solidFill>
                <a:highlight>
                  <a:srgbClr val="3F3F3F"/>
                </a:highlight>
              </a:rPr>
              <a:t>+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Y</a:t>
            </a:r>
            <a:endParaRPr sz="110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proj4string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CRS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100">
                <a:solidFill>
                  <a:srgbClr val="CC9393"/>
                </a:solidFill>
                <a:highlight>
                  <a:srgbClr val="3F3F3F"/>
                </a:highlight>
              </a:rPr>
              <a:t>"+init=epsg:4326"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7F9F7F"/>
                </a:solidFill>
                <a:highlight>
                  <a:srgbClr val="3F3F3F"/>
                </a:highlight>
              </a:rPr>
              <a:t># WGS84 ;names(data)</a:t>
            </a:r>
            <a:endParaRPr sz="11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rgbClr val="7F9F7F"/>
                </a:solidFill>
                <a:highlight>
                  <a:srgbClr val="3F3F3F"/>
                </a:highlight>
              </a:rPr>
              <a:t># We need to define a formula for the model</a:t>
            </a:r>
            <a:endParaRPr sz="11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fm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as.formula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paste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100">
                <a:solidFill>
                  <a:srgbClr val="CC9393"/>
                </a:solidFill>
                <a:highlight>
                  <a:srgbClr val="3F3F3F"/>
                </a:highlight>
              </a:rPr>
              <a:t>"OCS ~"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paste0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endParaRPr sz="11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                                             </a:t>
            </a: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collapse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CC9393"/>
                </a:solidFill>
                <a:highlight>
                  <a:srgbClr val="3F3F3F"/>
                </a:highlight>
              </a:rPr>
              <a:t>"+"</a:t>
            </a:r>
            <a:r>
              <a:rPr lang="en-US" sz="1100">
                <a:solidFill>
                  <a:srgbClr val="DCDCCC"/>
                </a:solidFill>
                <a:highlight>
                  <a:srgbClr val="3F3F3F"/>
                </a:highlight>
              </a:rPr>
              <a:t>)))</a:t>
            </a:r>
            <a:endParaRPr sz="11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rgbClr val="DFAF8F"/>
                </a:solidFill>
                <a:highlight>
                  <a:srgbClr val="3F3F3F"/>
                </a:highlight>
              </a:rPr>
              <a:t>fm</a:t>
            </a:r>
            <a:r>
              <a:rPr lang="en-US" sz="11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100">
                <a:solidFill>
                  <a:srgbClr val="7F9F7F"/>
                </a:solidFill>
                <a:highlight>
                  <a:srgbClr val="3F3F3F"/>
                </a:highlight>
              </a:rPr>
              <a:t>#check the model</a:t>
            </a:r>
            <a:endParaRPr sz="11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791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Random Forest - model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2466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Now we’re going to create the random forest model with the randomForest() function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solidFill>
                  <a:srgbClr val="7F9F7F"/>
                </a:solidFill>
                <a:highlight>
                  <a:srgbClr val="3F3F3F"/>
                </a:highlight>
              </a:rPr>
              <a:t># Run the Random Forest model and explore the results</a:t>
            </a:r>
            <a:endParaRPr sz="13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library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300">
                <a:solidFill>
                  <a:srgbClr val="DFAF8F"/>
                </a:solidFill>
                <a:highlight>
                  <a:srgbClr val="3F3F3F"/>
                </a:highlight>
              </a:rPr>
              <a:t>randomForest</a:t>
            </a:r>
            <a:r>
              <a:rPr lang="en-US" sz="13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rfmodel</a:t>
            </a:r>
            <a:r>
              <a:rPr lang="en-US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4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randomForest</a:t>
            </a:r>
            <a:r>
              <a:rPr lang="en-US" sz="14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fm</a:t>
            </a:r>
            <a:r>
              <a:rPr lang="en-US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data</a:t>
            </a:r>
            <a:r>
              <a:rPr lang="en-US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4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ntree</a:t>
            </a:r>
            <a:r>
              <a:rPr lang="en-US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400">
                <a:solidFill>
                  <a:srgbClr val="DCDCCC"/>
                </a:solidFill>
                <a:highlight>
                  <a:srgbClr val="3F3F3F"/>
                </a:highlight>
              </a:rPr>
              <a:t>500,</a:t>
            </a:r>
            <a:r>
              <a:rPr lang="en-US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importance</a:t>
            </a:r>
            <a:r>
              <a:rPr lang="en-US" sz="14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40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-US" sz="14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-US" sz="14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endParaRPr sz="14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DFAF8F"/>
                </a:solidFill>
                <a:highlight>
                  <a:srgbClr val="3F3F3F"/>
                </a:highlight>
              </a:rPr>
              <a:t>rfmodel</a:t>
            </a:r>
            <a:endParaRPr sz="140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475" y="3286406"/>
            <a:ext cx="4950619" cy="1282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52906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Explore the model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11700" y="10310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US" sz="1400">
                <a:solidFill>
                  <a:srgbClr val="434343"/>
                </a:solidFill>
              </a:rPr>
              <a:t>Now we will explore what happens when we change the number of decision trees within out random forest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US" sz="1400">
                <a:solidFill>
                  <a:srgbClr val="434343"/>
                </a:solidFill>
              </a:rPr>
              <a:t>The default of 500 trees produces a better model than a random forest with only 5, please change it back to 500 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US" sz="1400">
                <a:solidFill>
                  <a:srgbClr val="434343"/>
                </a:solidFill>
              </a:rPr>
              <a:t>If we were using another package (caret) we could change mtry (number of variables per tree)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DFAF8F"/>
                </a:solidFill>
                <a:highlight>
                  <a:srgbClr val="3F3F3F"/>
                </a:highlight>
              </a:rPr>
              <a:t>rfmodel</a:t>
            </a:r>
            <a:r>
              <a:rPr lang="en-US" sz="10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0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 sz="10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000">
                <a:solidFill>
                  <a:srgbClr val="DFAF8F"/>
                </a:solidFill>
                <a:highlight>
                  <a:srgbClr val="3F3F3F"/>
                </a:highlight>
              </a:rPr>
              <a:t>randomForest</a:t>
            </a:r>
            <a:r>
              <a:rPr lang="en-US" sz="10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000">
                <a:solidFill>
                  <a:srgbClr val="DFAF8F"/>
                </a:solidFill>
                <a:highlight>
                  <a:srgbClr val="3F3F3F"/>
                </a:highlight>
              </a:rPr>
              <a:t>fm</a:t>
            </a:r>
            <a:r>
              <a:rPr lang="en-US" sz="10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0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000">
                <a:solidFill>
                  <a:srgbClr val="DFAF8F"/>
                </a:solidFill>
                <a:highlight>
                  <a:srgbClr val="3F3F3F"/>
                </a:highlight>
              </a:rPr>
              <a:t>data</a:t>
            </a:r>
            <a:r>
              <a:rPr lang="en-US" sz="10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00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 sz="10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0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000">
                <a:solidFill>
                  <a:srgbClr val="DFAF8F"/>
                </a:solidFill>
                <a:highlight>
                  <a:srgbClr val="3F3F3F"/>
                </a:highlight>
              </a:rPr>
              <a:t>ntree</a:t>
            </a:r>
            <a:r>
              <a:rPr lang="en-US" sz="10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000">
                <a:solidFill>
                  <a:srgbClr val="DCDCCC"/>
                </a:solidFill>
                <a:highlight>
                  <a:srgbClr val="3F3F3F"/>
                </a:highlight>
              </a:rPr>
              <a:t>5,</a:t>
            </a:r>
            <a:r>
              <a:rPr lang="en-US" sz="10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000">
                <a:solidFill>
                  <a:srgbClr val="DFAF8F"/>
                </a:solidFill>
                <a:highlight>
                  <a:srgbClr val="3F3F3F"/>
                </a:highlight>
              </a:rPr>
              <a:t>importance</a:t>
            </a:r>
            <a:r>
              <a:rPr lang="en-US" sz="10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00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-US" sz="10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-US" sz="10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endParaRPr sz="10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DFAF8F"/>
                </a:solidFill>
                <a:highlight>
                  <a:srgbClr val="3F3F3F"/>
                </a:highlight>
              </a:rPr>
              <a:t>rfmodel</a:t>
            </a:r>
            <a:endParaRPr sz="100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20299"/>
          <a:stretch/>
        </p:blipFill>
        <p:spPr>
          <a:xfrm>
            <a:off x="1359650" y="3402950"/>
            <a:ext cx="5271499" cy="1094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791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ntree parameter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1700" y="12466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25" y="1246631"/>
            <a:ext cx="4941969" cy="337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11700" y="791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Explore the model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2466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>
                <a:solidFill>
                  <a:srgbClr val="434343"/>
                </a:solidFill>
              </a:rPr>
              <a:t>The default of 500 trees produces a better model than a random forest with only 5, please change it back to 500 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4263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Covariate Importance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1700" y="12466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Now we will explore which covariate is more relevant within the model with the varImpPlot() function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The first graph shows how the mean squared error increases within the entire model if a covariate is excluded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The second graph shows which covariate is more decisive for splitting the data into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homogenous data groups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(measured with residual sum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 of squares (RSS)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7F9F7F"/>
                </a:solidFill>
                <a:highlight>
                  <a:srgbClr val="3F3F3F"/>
                </a:highlight>
              </a:rPr>
              <a:t># Explore the importance of </a:t>
            </a:r>
            <a:endParaRPr sz="10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7F9F7F"/>
                </a:solidFill>
                <a:highlight>
                  <a:srgbClr val="3F3F3F"/>
                </a:highlight>
              </a:rPr>
              <a:t>#covariates in the model</a:t>
            </a:r>
            <a:endParaRPr sz="10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DFAF8F"/>
                </a:solidFill>
                <a:highlight>
                  <a:srgbClr val="3F3F3F"/>
                </a:highlight>
              </a:rPr>
              <a:t>varImpPlot</a:t>
            </a:r>
            <a:r>
              <a:rPr lang="en-US" sz="10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000">
                <a:solidFill>
                  <a:srgbClr val="DFAF8F"/>
                </a:solidFill>
                <a:highlight>
                  <a:srgbClr val="3F3F3F"/>
                </a:highlight>
              </a:rPr>
              <a:t>rfmodel</a:t>
            </a:r>
            <a:r>
              <a:rPr lang="en-US" sz="10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0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2689" l="2649" r="2029" t="24238"/>
          <a:stretch/>
        </p:blipFill>
        <p:spPr>
          <a:xfrm>
            <a:off x="4031250" y="2622600"/>
            <a:ext cx="3504325" cy="1946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311700" y="44263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/>
              <a:t>Predict SOC with RF model</a:t>
            </a:r>
            <a:endParaRPr sz="2700"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11700" y="961175"/>
            <a:ext cx="82197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Finally we will run our  model to predict SOC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 uncertainty map can be created by using quantile regression forest (for more info refer to the SOC mapping cookbook)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7F9F7F"/>
                </a:solidFill>
                <a:highlight>
                  <a:srgbClr val="3F3F3F"/>
                </a:highlight>
              </a:rPr>
              <a:t># Make a prediction across all Macedonia</a:t>
            </a:r>
            <a:endParaRPr sz="12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DFAF8F"/>
                </a:solidFill>
                <a:highlight>
                  <a:srgbClr val="3F3F3F"/>
                </a:highlight>
              </a:rPr>
              <a:t>pred</a:t>
            </a:r>
            <a:r>
              <a:rPr lang="en-US" sz="12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20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 sz="12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200">
                <a:solidFill>
                  <a:srgbClr val="DFAF8F"/>
                </a:solidFill>
                <a:highlight>
                  <a:srgbClr val="3F3F3F"/>
                </a:highlight>
              </a:rPr>
              <a:t>predict</a:t>
            </a:r>
            <a:r>
              <a:rPr lang="en-US" sz="12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200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-US" sz="12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2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200">
                <a:solidFill>
                  <a:srgbClr val="DFAF8F"/>
                </a:solidFill>
                <a:highlight>
                  <a:srgbClr val="3F3F3F"/>
                </a:highlight>
              </a:rPr>
              <a:t>rfmodel</a:t>
            </a:r>
            <a:r>
              <a:rPr lang="en-US" sz="12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2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7F9F7F"/>
                </a:solidFill>
                <a:highlight>
                  <a:srgbClr val="3F3F3F"/>
                </a:highlight>
              </a:rPr>
              <a:t># Explore and save the result as a tiff file</a:t>
            </a:r>
            <a:endParaRPr sz="120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-US" sz="12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200">
                <a:solidFill>
                  <a:srgbClr val="DFAF8F"/>
                </a:solidFill>
                <a:highlight>
                  <a:srgbClr val="3F3F3F"/>
                </a:highlight>
              </a:rPr>
              <a:t>pred</a:t>
            </a:r>
            <a:r>
              <a:rPr lang="en-US" sz="12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2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DFAF8F"/>
                </a:solidFill>
                <a:highlight>
                  <a:srgbClr val="3F3F3F"/>
                </a:highlight>
              </a:rPr>
              <a:t>writeRaster</a:t>
            </a:r>
            <a:r>
              <a:rPr lang="en-US" sz="120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 sz="1200">
                <a:solidFill>
                  <a:srgbClr val="DFAF8F"/>
                </a:solidFill>
                <a:highlight>
                  <a:srgbClr val="3F3F3F"/>
                </a:highlight>
              </a:rPr>
              <a:t>pred</a:t>
            </a:r>
            <a:r>
              <a:rPr lang="en-US" sz="12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2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200">
                <a:solidFill>
                  <a:srgbClr val="DFAF8F"/>
                </a:solidFill>
                <a:highlight>
                  <a:srgbClr val="3F3F3F"/>
                </a:highlight>
              </a:rPr>
              <a:t>filename</a:t>
            </a:r>
            <a:r>
              <a:rPr lang="en-US" sz="12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2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2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200">
                <a:solidFill>
                  <a:srgbClr val="CC9393"/>
                </a:solidFill>
                <a:highlight>
                  <a:srgbClr val="3F3F3F"/>
                </a:highlight>
              </a:rPr>
              <a:t>"02-Outputs/Final Maps/MKD_OCS_RF.tif"</a:t>
            </a:r>
            <a:r>
              <a:rPr lang="en-US" sz="120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-US" sz="1200">
                <a:solidFill>
                  <a:srgbClr val="434343"/>
                </a:solidFill>
                <a:highlight>
                  <a:srgbClr val="3F3F3F"/>
                </a:highlight>
              </a:rPr>
              <a:t> </a:t>
            </a:r>
            <a:r>
              <a:rPr lang="en-US" sz="1200">
                <a:solidFill>
                  <a:srgbClr val="DFAF8F"/>
                </a:solidFill>
                <a:highlight>
                  <a:srgbClr val="3F3F3F"/>
                </a:highlight>
              </a:rPr>
              <a:t>overwrite</a:t>
            </a:r>
            <a:r>
              <a:rPr lang="en-US" sz="120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 sz="120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-US" sz="120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20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791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11700" y="12466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11173" l="0" r="0" t="16308"/>
          <a:stretch/>
        </p:blipFill>
        <p:spPr>
          <a:xfrm>
            <a:off x="1077975" y="524750"/>
            <a:ext cx="6410749" cy="37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144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52775" y="1072075"/>
            <a:ext cx="82197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Random forest is a type of machine learning algorithm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Machine learning algorithms build a model based on training data in order to make predictions without being explicitly programmed to perform the task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Machine learning methods represent a branch of statistics that can be used to automatically extract information from available data, including the </a:t>
            </a:r>
            <a:r>
              <a:rPr b="1" lang="en-US" sz="1500"/>
              <a:t>non-linear</a:t>
            </a:r>
            <a:r>
              <a:rPr lang="en-US" sz="1500"/>
              <a:t> and </a:t>
            </a:r>
            <a:r>
              <a:rPr b="1" lang="en-US" sz="1500"/>
              <a:t>hidden</a:t>
            </a:r>
            <a:r>
              <a:rPr lang="en-US" sz="1500"/>
              <a:t> relationships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It belongs to the decision-tree class of models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This method is suitable for digital soil mapping under limited and sparse scenarios of data availability</a:t>
            </a:r>
            <a:endParaRPr sz="15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Exercise: clay</a:t>
            </a:r>
            <a:endParaRPr/>
          </a:p>
        </p:txBody>
      </p:sp>
      <p:sp>
        <p:nvSpPr>
          <p:cNvPr id="254" name="Google Shape;25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Random Forest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15"/>
          <p:cNvGraphicFramePr/>
          <p:nvPr/>
        </p:nvGraphicFramePr>
        <p:xfrm>
          <a:off x="6199041" y="4057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{4708EA2D-4C43-42D8-9450-F44BE09C3179}</a:tableStyleId>
              </a:tblPr>
              <a:tblGrid>
                <a:gridCol w="937525"/>
              </a:tblGrid>
              <a:tr h="41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Diabetes: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29           56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         No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70756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Decision trees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10656"/>
            <a:ext cx="32997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Random forests are composed of decision trees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Figuratively speaking the trees are upside down, with the root node (the first variable) at the top and the leaves (the predictions) at the bottom</a:t>
            </a:r>
            <a:endParaRPr sz="1600"/>
          </a:p>
        </p:txBody>
      </p:sp>
      <p:sp>
        <p:nvSpPr>
          <p:cNvPr id="71" name="Google Shape;71;p15"/>
          <p:cNvSpPr/>
          <p:nvPr/>
        </p:nvSpPr>
        <p:spPr>
          <a:xfrm>
            <a:off x="3838500" y="1644955"/>
            <a:ext cx="1569900" cy="5865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Eats a lot of Sugar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3665846" y="2830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{4708EA2D-4C43-42D8-9450-F44BE09C3179}</a:tableStyleId>
              </a:tblPr>
              <a:tblGrid>
                <a:gridCol w="937525"/>
              </a:tblGrid>
              <a:tr h="41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Diabetes: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20           5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         No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cxnSp>
        <p:nvCxnSpPr>
          <p:cNvPr id="73" name="Google Shape;73;p15"/>
          <p:cNvCxnSpPr/>
          <p:nvPr/>
        </p:nvCxnSpPr>
        <p:spPr>
          <a:xfrm flipH="1">
            <a:off x="4134504" y="2231551"/>
            <a:ext cx="489000" cy="5988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3734921" y="2335067"/>
            <a:ext cx="68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4623504" y="2231551"/>
            <a:ext cx="744600" cy="5988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086591" y="2335067"/>
            <a:ext cx="68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 rot="-5400000">
            <a:off x="3982149" y="3095452"/>
            <a:ext cx="79500" cy="429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734921" y="3349853"/>
            <a:ext cx="636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138118" y="2872442"/>
            <a:ext cx="1569900" cy="5865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 Regularly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4965464" y="4057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{4708EA2D-4C43-42D8-9450-F44BE09C3179}</a:tableStyleId>
              </a:tblPr>
              <a:tblGrid>
                <a:gridCol w="937525"/>
              </a:tblGrid>
              <a:tr h="41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Diabetes: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15           30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         No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cxnSp>
        <p:nvCxnSpPr>
          <p:cNvPr id="81" name="Google Shape;81;p15"/>
          <p:cNvCxnSpPr>
            <a:stCxn id="79" idx="2"/>
          </p:cNvCxnSpPr>
          <p:nvPr/>
        </p:nvCxnSpPr>
        <p:spPr>
          <a:xfrm flipH="1">
            <a:off x="5434068" y="3458942"/>
            <a:ext cx="489000" cy="5991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5034539" y="3562555"/>
            <a:ext cx="68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5"/>
          <p:cNvCxnSpPr>
            <a:stCxn id="79" idx="2"/>
          </p:cNvCxnSpPr>
          <p:nvPr/>
        </p:nvCxnSpPr>
        <p:spPr>
          <a:xfrm>
            <a:off x="5923068" y="3458942"/>
            <a:ext cx="744600" cy="5991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6386209" y="3562555"/>
            <a:ext cx="68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326475" y="3392887"/>
            <a:ext cx="721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10800000">
            <a:off x="5491684" y="1736168"/>
            <a:ext cx="106200" cy="321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718901" y="1728926"/>
            <a:ext cx="782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 rot="-5400000">
            <a:off x="3982150" y="3095452"/>
            <a:ext cx="79500" cy="429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 rot="10800000">
            <a:off x="7006475" y="1553455"/>
            <a:ext cx="273600" cy="2923500"/>
          </a:xfrm>
          <a:prstGeom prst="leftBrace">
            <a:avLst>
              <a:gd fmla="val 8333" name="adj1"/>
              <a:gd fmla="val 32370" name="adj2"/>
            </a:avLst>
          </a:prstGeom>
          <a:noFill/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 rot="10800000">
            <a:off x="5491685" y="1736168"/>
            <a:ext cx="106200" cy="321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" name="Google Shape;91;p15"/>
          <p:cNvGraphicFramePr/>
          <p:nvPr/>
        </p:nvGraphicFramePr>
        <p:xfrm>
          <a:off x="7198388" y="911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{9D94D2A3-F14B-491B-812C-4D8E86EEEB82}</a:tableStyleId>
              </a:tblPr>
              <a:tblGrid>
                <a:gridCol w="598100"/>
                <a:gridCol w="598100"/>
                <a:gridCol w="598100"/>
              </a:tblGrid>
              <a:tr h="57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700" u="none" cap="none" strike="noStrike"/>
                        <a:t>Sugar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700" u="none" cap="none" strike="noStrike"/>
                        <a:t>Exercise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700" u="none" cap="none" strike="noStrike">
                          <a:solidFill>
                            <a:schemeClr val="lt1"/>
                          </a:solidFill>
                        </a:rPr>
                        <a:t>Diabetes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B050"/>
                    </a:solidFill>
                  </a:tcPr>
                </a:tc>
              </a:tr>
              <a:tr h="34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B050"/>
                    </a:solidFill>
                  </a:tcPr>
                </a:tc>
              </a:tr>
              <a:tr h="34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B050"/>
                    </a:solidFill>
                  </a:tcPr>
                </a:tc>
              </a:tr>
              <a:tr h="34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B050"/>
                    </a:solidFill>
                  </a:tcPr>
                </a:tc>
              </a:tr>
              <a:tr h="34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B050"/>
                    </a:solidFill>
                  </a:tcPr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lt1"/>
                          </a:solidFill>
                        </a:rPr>
                        <a:t>?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6992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600"/>
              <a:t>Random Forest</a:t>
            </a:r>
            <a:endParaRPr sz="2600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2466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Random forests are composed of hundreds of these decision trees consisting of randomly selected predicting variables and randomly selected subsamples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Each single tree makes a prediction and the final average is obtained by taking the average of each tree</a:t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900" y="2750250"/>
            <a:ext cx="5663374" cy="16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35023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Random Forest - Bootstrapping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98998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Each tree (generated using a different subset of available data and random combinations of the prediction factors) is internally evaluated by an </a:t>
            </a:r>
            <a:r>
              <a:rPr b="1" lang="en-US" sz="1600"/>
              <a:t>out-of-bag</a:t>
            </a:r>
            <a:r>
              <a:rPr lang="en-US" sz="1600"/>
              <a:t> cross validation </a:t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1696742" y="23275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{9D94D2A3-F14B-491B-812C-4D8E86EEEB82}</a:tableStyleId>
              </a:tblPr>
              <a:tblGrid>
                <a:gridCol w="956500"/>
                <a:gridCol w="956500"/>
                <a:gridCol w="1081725"/>
                <a:gridCol w="831300"/>
              </a:tblGrid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lt1"/>
                          </a:solidFill>
                        </a:rPr>
                        <a:t>Overweight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lt1"/>
                          </a:solidFill>
                        </a:rPr>
                        <a:t>Eats a lot of sugar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lt1"/>
                          </a:solidFill>
                        </a:rPr>
                        <a:t>Exercises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Diabetes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7"/>
          <p:cNvGraphicFramePr/>
          <p:nvPr/>
        </p:nvGraphicFramePr>
        <p:xfrm>
          <a:off x="5962767" y="23275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{9D94D2A3-F14B-491B-812C-4D8E86EEEB82}</a:tableStyleId>
              </a:tblPr>
              <a:tblGrid>
                <a:gridCol w="956500"/>
                <a:gridCol w="1081725"/>
                <a:gridCol w="831300"/>
              </a:tblGrid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lt1"/>
                          </a:solidFill>
                        </a:rPr>
                        <a:t>Overweight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lt1"/>
                          </a:solidFill>
                        </a:rPr>
                        <a:t>Exercises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Diabetes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Yes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  <a:tr h="3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09" name="Google Shape;109;p17"/>
          <p:cNvCxnSpPr/>
          <p:nvPr/>
        </p:nvCxnSpPr>
        <p:spPr>
          <a:xfrm flipH="1" rot="10800000">
            <a:off x="5522787" y="2832684"/>
            <a:ext cx="409800" cy="32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p17"/>
          <p:cNvSpPr/>
          <p:nvPr/>
        </p:nvSpPr>
        <p:spPr>
          <a:xfrm>
            <a:off x="1681725" y="2637012"/>
            <a:ext cx="3825900" cy="323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 flipH="1" rot="10800000">
            <a:off x="5522787" y="3126709"/>
            <a:ext cx="409800" cy="9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 flipH="1" rot="10800000">
            <a:off x="5507770" y="3450396"/>
            <a:ext cx="455100" cy="30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 flipH="1" rot="10800000">
            <a:off x="5477736" y="3793600"/>
            <a:ext cx="455100" cy="30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5522787" y="3845906"/>
            <a:ext cx="477600" cy="254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1651691" y="3282196"/>
            <a:ext cx="3825900" cy="323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271779" y="2794316"/>
            <a:ext cx="273000" cy="724200"/>
          </a:xfrm>
          <a:prstGeom prst="leftBrace">
            <a:avLst>
              <a:gd fmla="val 8333" name="adj1"/>
              <a:gd fmla="val 47253" name="adj2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4577" y="2637012"/>
            <a:ext cx="13971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two data sets were not used to build the tree and will be used for 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 rot="5400000">
            <a:off x="7247099" y="742473"/>
            <a:ext cx="270900" cy="2899500"/>
          </a:xfrm>
          <a:prstGeom prst="leftBrace">
            <a:avLst>
              <a:gd fmla="val 8333" name="adj1"/>
              <a:gd fmla="val 47253" name="adj2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387738" y="1756783"/>
            <a:ext cx="234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subset (bootstrapping)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535006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/>
              <a:t>The trees in a Random Forest</a:t>
            </a:r>
            <a:endParaRPr sz="2700"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003600"/>
            <a:ext cx="5273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Random forests are used both for predicting categorical outcomes (e.g. to diagnose medical conditions) and for predicting continuous data like soil organic carbon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Classification trees are used to predict categorical data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Regression trees are used for continuous data by recursively splitting the data </a:t>
            </a:r>
            <a:endParaRPr sz="15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585106" y="616865"/>
            <a:ext cx="2939919" cy="3808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3563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600"/>
              <a:t>Random Forest for continuous data</a:t>
            </a:r>
            <a:endParaRPr sz="260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77499" y="1000931"/>
            <a:ext cx="46443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In linear regression a model is fitted to the entire dataset 🡪it cannot detect complex relationships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In a regression tree the data is split into specific groups that correspond to certain thresholds of predictors (covariates) of each tree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The prediction of the single tree is made based on the mean of the observed samples in the leaf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The prediction of the random forest is made by taking the average of the predictions of the single trees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19"/>
          <p:cNvSpPr/>
          <p:nvPr/>
        </p:nvSpPr>
        <p:spPr>
          <a:xfrm>
            <a:off x="5845929" y="1318207"/>
            <a:ext cx="1569900" cy="5865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Precipitation &gt; 400 mm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 flipH="1">
            <a:off x="6141933" y="1904803"/>
            <a:ext cx="489000" cy="5988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19"/>
          <p:cNvSpPr txBox="1"/>
          <p:nvPr/>
        </p:nvSpPr>
        <p:spPr>
          <a:xfrm>
            <a:off x="5742350" y="2008319"/>
            <a:ext cx="68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6630933" y="1904803"/>
            <a:ext cx="744600" cy="5988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7094020" y="2008319"/>
            <a:ext cx="68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7145547" y="2545694"/>
            <a:ext cx="1569900" cy="5865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Daily Temp. August &lt; 25 ° C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7182714" y="37108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{4708EA2D-4C43-42D8-9450-F44BE09C3179}</a:tableStyleId>
              </a:tblPr>
              <a:tblGrid>
                <a:gridCol w="937525"/>
              </a:tblGrid>
              <a:tr h="41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 29 t/ha (10)</a:t>
                      </a:r>
                      <a:endParaRPr sz="11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9"/>
          <p:cNvGraphicFramePr/>
          <p:nvPr/>
        </p:nvGraphicFramePr>
        <p:xfrm>
          <a:off x="8206470" y="3731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{4708EA2D-4C43-42D8-9450-F44BE09C3179}</a:tableStyleId>
              </a:tblPr>
              <a:tblGrid>
                <a:gridCol w="937525"/>
              </a:tblGrid>
              <a:tr h="41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 10 t/ha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sz="11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cxnSp>
        <p:nvCxnSpPr>
          <p:cNvPr id="143" name="Google Shape;143;p19"/>
          <p:cNvCxnSpPr>
            <a:stCxn id="140" idx="2"/>
          </p:cNvCxnSpPr>
          <p:nvPr/>
        </p:nvCxnSpPr>
        <p:spPr>
          <a:xfrm flipH="1">
            <a:off x="7651497" y="3132194"/>
            <a:ext cx="279000" cy="5784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19"/>
          <p:cNvSpPr txBox="1"/>
          <p:nvPr/>
        </p:nvSpPr>
        <p:spPr>
          <a:xfrm>
            <a:off x="7041968" y="3235807"/>
            <a:ext cx="68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9"/>
          <p:cNvCxnSpPr>
            <a:stCxn id="140" idx="2"/>
          </p:cNvCxnSpPr>
          <p:nvPr/>
        </p:nvCxnSpPr>
        <p:spPr>
          <a:xfrm>
            <a:off x="7930497" y="3132194"/>
            <a:ext cx="744600" cy="5991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19"/>
          <p:cNvSpPr txBox="1"/>
          <p:nvPr/>
        </p:nvSpPr>
        <p:spPr>
          <a:xfrm>
            <a:off x="8393638" y="3235807"/>
            <a:ext cx="68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 rot="10800000">
            <a:off x="7499113" y="1409420"/>
            <a:ext cx="106200" cy="321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7726330" y="1402178"/>
            <a:ext cx="782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 rot="10800000">
            <a:off x="7499114" y="1409420"/>
            <a:ext cx="106200" cy="321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 flipH="1">
            <a:off x="5700721" y="2943790"/>
            <a:ext cx="489000" cy="5988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p19"/>
          <p:cNvSpPr txBox="1"/>
          <p:nvPr/>
        </p:nvSpPr>
        <p:spPr>
          <a:xfrm>
            <a:off x="5174980" y="3173100"/>
            <a:ext cx="68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>
            <a:off x="6189721" y="2943790"/>
            <a:ext cx="288600" cy="3261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19"/>
          <p:cNvSpPr txBox="1"/>
          <p:nvPr/>
        </p:nvSpPr>
        <p:spPr>
          <a:xfrm>
            <a:off x="6448587" y="3162058"/>
            <a:ext cx="68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>
            <a:off x="6198253" y="1143018"/>
            <a:ext cx="279900" cy="1719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19"/>
          <p:cNvSpPr/>
          <p:nvPr/>
        </p:nvSpPr>
        <p:spPr>
          <a:xfrm>
            <a:off x="5338881" y="2566693"/>
            <a:ext cx="1496400" cy="4722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Elevation &gt;500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6114954" y="3475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{4708EA2D-4C43-42D8-9450-F44BE09C3179}</a:tableStyleId>
              </a:tblPr>
              <a:tblGrid>
                <a:gridCol w="937525"/>
              </a:tblGrid>
              <a:tr h="41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 32 t/ha (31)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19"/>
          <p:cNvGraphicFramePr/>
          <p:nvPr/>
        </p:nvGraphicFramePr>
        <p:xfrm>
          <a:off x="5047199" y="35908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{4708EA2D-4C43-42D8-9450-F44BE09C3179}</a:tableStyleId>
              </a:tblPr>
              <a:tblGrid>
                <a:gridCol w="937525"/>
              </a:tblGrid>
              <a:tr h="41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 50 t/ha (25)</a:t>
                      </a:r>
                      <a:endParaRPr sz="11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19"/>
          <p:cNvSpPr txBox="1"/>
          <p:nvPr/>
        </p:nvSpPr>
        <p:spPr>
          <a:xfrm>
            <a:off x="4953000" y="4323113"/>
            <a:ext cx="39576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) → number of observations in each final split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791681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/>
              <a:t>Random Forest workflow:</a:t>
            </a:r>
            <a:endParaRPr sz="2700"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311700" y="1246631"/>
            <a:ext cx="73674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Get the previously prepared covariates and data to create a regression matrix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Create a random forest model and explore parameters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Explore which variables are more relevant in the model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Predict SOC with our random forest model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432356"/>
            <a:ext cx="8520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Random Forest -Data prep</a:t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441475" y="975300"/>
            <a:ext cx="7833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9F7F"/>
                </a:solidFill>
                <a:highlight>
                  <a:srgbClr val="3F3F3F"/>
                </a:highlight>
              </a:rPr>
              <a:t># Set working directory</a:t>
            </a:r>
            <a:endParaRPr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AF8F"/>
                </a:solidFill>
                <a:highlight>
                  <a:srgbClr val="3F3F3F"/>
                </a:highlight>
              </a:rPr>
              <a:t>setwd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>
                <a:solidFill>
                  <a:srgbClr val="CC9393"/>
                </a:solidFill>
                <a:highlight>
                  <a:srgbClr val="3F3F3F"/>
                </a:highlight>
              </a:rPr>
              <a:t>"C: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\\</a:t>
            </a:r>
            <a:r>
              <a:rPr lang="en-US">
                <a:solidFill>
                  <a:srgbClr val="CC9393"/>
                </a:solidFill>
                <a:highlight>
                  <a:srgbClr val="3F3F3F"/>
                </a:highlight>
              </a:rPr>
              <a:t>Users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\\</a:t>
            </a:r>
            <a:r>
              <a:rPr lang="en-US">
                <a:solidFill>
                  <a:srgbClr val="CC9393"/>
                </a:solidFill>
                <a:highlight>
                  <a:srgbClr val="3F3F3F"/>
                </a:highlight>
              </a:rPr>
              <a:t>Macedonia"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9F7F"/>
                </a:solidFill>
                <a:highlight>
                  <a:srgbClr val="3F3F3F"/>
                </a:highlight>
              </a:rPr>
              <a:t># Load the covariates stack. It was was prepared in the #'data_preparation_covariates' script</a:t>
            </a:r>
            <a:endParaRPr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AF8F"/>
                </a:solidFill>
                <a:highlight>
                  <a:srgbClr val="3F3F3F"/>
                </a:highlight>
              </a:rPr>
              <a:t>load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>
                <a:solidFill>
                  <a:srgbClr val="DFAF8F"/>
                </a:solidFill>
                <a:highlight>
                  <a:srgbClr val="3F3F3F"/>
                </a:highlight>
              </a:rPr>
              <a:t>file</a:t>
            </a:r>
            <a:r>
              <a:rPr lang="en-US">
                <a:highlight>
                  <a:srgbClr val="3F3F3F"/>
                </a:highlight>
              </a:rPr>
              <a:t> </a:t>
            </a:r>
            <a:r>
              <a:rPr lang="en-US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-US">
                <a:highlight>
                  <a:srgbClr val="3F3F3F"/>
                </a:highlight>
              </a:rPr>
              <a:t> </a:t>
            </a:r>
            <a:r>
              <a:rPr lang="en-US">
                <a:solidFill>
                  <a:srgbClr val="CC9393"/>
                </a:solidFill>
                <a:highlight>
                  <a:srgbClr val="3F3F3F"/>
                </a:highlight>
              </a:rPr>
              <a:t>"02-Outputs/covariates.RData"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>
                <a:solidFill>
                  <a:srgbClr val="DFAF8F"/>
                </a:solidFill>
                <a:highlight>
                  <a:srgbClr val="3F3F3F"/>
                </a:highlight>
              </a:rPr>
              <a:t>covs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9F7F"/>
                </a:solidFill>
                <a:highlight>
                  <a:srgbClr val="3F3F3F"/>
                </a:highlight>
              </a:rPr>
              <a:t># Load the processed data for digital soil mapping. This table was #prepared in the 'data_preparation_profiles' script</a:t>
            </a:r>
            <a:endParaRPr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>
                <a:highlight>
                  <a:srgbClr val="3F3F3F"/>
                </a:highlight>
              </a:rPr>
              <a:t> </a:t>
            </a:r>
            <a:r>
              <a:rPr lang="en-US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-US">
                <a:highlight>
                  <a:srgbClr val="3F3F3F"/>
                </a:highlight>
              </a:rPr>
              <a:t> </a:t>
            </a:r>
            <a:r>
              <a:rPr lang="en-US">
                <a:solidFill>
                  <a:srgbClr val="DFAF8F"/>
                </a:solidFill>
                <a:highlight>
                  <a:srgbClr val="3F3F3F"/>
                </a:highlight>
              </a:rPr>
              <a:t>read.csv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>
                <a:solidFill>
                  <a:srgbClr val="CC9393"/>
                </a:solidFill>
                <a:highlight>
                  <a:srgbClr val="3F3F3F"/>
                </a:highlight>
              </a:rPr>
              <a:t>"02-Outputs/dat_train.csv"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-US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-US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>
              <a:solidFill>
                <a:srgbClr val="DCDCCC"/>
              </a:solidFill>
              <a:highlight>
                <a:srgbClr val="3F3F3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kshop_indones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