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a5f68466c_0_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a5f6846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a5f68466c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a5f6846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a5f68466c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a5f68466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a5f68466c_0_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a5f68466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a5f68466c_0_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a5f68466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a5f68466c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a5f68466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a5f68466c_0_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a5f68466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a5f68466c_0_10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a5f68466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a5f68466c_0_1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a5f68466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d791d5e2e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1d791d5e2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a6c5d101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a6c5d10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a6c5d1012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a6c5d10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a5f68466c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1a5f68466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Courier New"/>
              <a:buNone/>
              <a:defRPr sz="4800">
                <a:solidFill>
                  <a:schemeClr val="lt1"/>
                </a:solidFill>
                <a:latin typeface="Verdana"/>
                <a:ea typeface="Verdana"/>
                <a:cs typeface="Verdana"/>
                <a:sym typeface="Verdan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solidFill>
                  <a:schemeClr val="lt1"/>
                </a:solidFill>
                <a:latin typeface="Verdana"/>
                <a:ea typeface="Verdana"/>
                <a:cs typeface="Verdana"/>
                <a:sym typeface="Verdan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45931" y="87356"/>
            <a:ext cx="1045097" cy="746311"/>
          </a:xfrm>
          <a:prstGeom prst="rect">
            <a:avLst/>
          </a:prstGeom>
          <a:noFill/>
          <a:ln>
            <a:noFill/>
          </a:ln>
        </p:spPr>
      </p:pic>
      <p:pic>
        <p:nvPicPr>
          <p:cNvPr id="13" name="Google Shape;13;p2"/>
          <p:cNvPicPr preferRelativeResize="0"/>
          <p:nvPr/>
        </p:nvPicPr>
        <p:blipFill>
          <a:blip r:embed="rId4">
            <a:alphaModFix/>
          </a:blip>
          <a:stretch>
            <a:fillRect/>
          </a:stretch>
        </p:blipFill>
        <p:spPr>
          <a:xfrm>
            <a:off x="6140250" y="279090"/>
            <a:ext cx="578644" cy="321469"/>
          </a:xfrm>
          <a:prstGeom prst="rect">
            <a:avLst/>
          </a:prstGeom>
          <a:noFill/>
          <a:ln>
            <a:noFill/>
          </a:ln>
        </p:spPr>
      </p:pic>
      <p:pic>
        <p:nvPicPr>
          <p:cNvPr id="14" name="Google Shape;14;p2"/>
          <p:cNvPicPr preferRelativeResize="0"/>
          <p:nvPr/>
        </p:nvPicPr>
        <p:blipFill>
          <a:blip r:embed="rId5">
            <a:alphaModFix/>
          </a:blip>
          <a:stretch>
            <a:fillRect/>
          </a:stretch>
        </p:blipFill>
        <p:spPr>
          <a:xfrm>
            <a:off x="6736069" y="87355"/>
            <a:ext cx="956897" cy="6379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1"/>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solidFill>
                  <a:srgbClr val="9F5900"/>
                </a:solidFill>
                <a:latin typeface="Verdana"/>
                <a:ea typeface="Verdana"/>
                <a:cs typeface="Verdana"/>
                <a:sym typeface="Verdana"/>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7" name="Google Shape;17;p3"/>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Char char="●"/>
              <a:defRPr sz="1500">
                <a:latin typeface="Verdana"/>
                <a:ea typeface="Verdana"/>
                <a:cs typeface="Verdana"/>
                <a:sym typeface="Verdana"/>
              </a:defRPr>
            </a:lvl1pPr>
            <a:lvl2pPr indent="-298450" lvl="1" marL="914400" algn="l">
              <a:lnSpc>
                <a:spcPct val="115000"/>
              </a:lnSpc>
              <a:spcBef>
                <a:spcPts val="1600"/>
              </a:spcBef>
              <a:spcAft>
                <a:spcPts val="0"/>
              </a:spcAft>
              <a:buSzPts val="1100"/>
              <a:buChar char="○"/>
              <a:defRPr sz="1100"/>
            </a:lvl2pPr>
            <a:lvl3pPr indent="-298450" lvl="2" marL="1371600" algn="l">
              <a:lnSpc>
                <a:spcPct val="115000"/>
              </a:lnSpc>
              <a:spcBef>
                <a:spcPts val="1600"/>
              </a:spcBef>
              <a:spcAft>
                <a:spcPts val="0"/>
              </a:spcAft>
              <a:buSzPts val="1100"/>
              <a:buChar char="■"/>
              <a:defRPr sz="1100"/>
            </a:lvl3pPr>
            <a:lvl4pPr indent="-298450" lvl="3" marL="1828800" algn="l">
              <a:lnSpc>
                <a:spcPct val="115000"/>
              </a:lnSpc>
              <a:spcBef>
                <a:spcPts val="1600"/>
              </a:spcBef>
              <a:spcAft>
                <a:spcPts val="0"/>
              </a:spcAft>
              <a:buSzPts val="1100"/>
              <a:buChar char="●"/>
              <a:defRPr sz="1100"/>
            </a:lvl4pPr>
            <a:lvl5pPr indent="-298450" lvl="4" marL="2286000" algn="l">
              <a:lnSpc>
                <a:spcPct val="115000"/>
              </a:lnSpc>
              <a:spcBef>
                <a:spcPts val="1600"/>
              </a:spcBef>
              <a:spcAft>
                <a:spcPts val="0"/>
              </a:spcAft>
              <a:buSzPts val="1100"/>
              <a:buChar char="○"/>
              <a:defRPr sz="1100"/>
            </a:lvl5pPr>
            <a:lvl6pPr indent="-298450" lvl="5" marL="2743200" algn="l">
              <a:lnSpc>
                <a:spcPct val="115000"/>
              </a:lnSpc>
              <a:spcBef>
                <a:spcPts val="1600"/>
              </a:spcBef>
              <a:spcAft>
                <a:spcPts val="0"/>
              </a:spcAft>
              <a:buSzPts val="1100"/>
              <a:buChar char="■"/>
              <a:defRPr sz="1100"/>
            </a:lvl6pPr>
            <a:lvl7pPr indent="-298450" lvl="6" marL="3200400" algn="l">
              <a:lnSpc>
                <a:spcPct val="115000"/>
              </a:lnSpc>
              <a:spcBef>
                <a:spcPts val="1600"/>
              </a:spcBef>
              <a:spcAft>
                <a:spcPts val="0"/>
              </a:spcAft>
              <a:buSzPts val="1100"/>
              <a:buChar char="●"/>
              <a:defRPr sz="1100"/>
            </a:lvl7pPr>
            <a:lvl8pPr indent="-298450" lvl="7" marL="3657600" algn="l">
              <a:lnSpc>
                <a:spcPct val="115000"/>
              </a:lnSpc>
              <a:spcBef>
                <a:spcPts val="1600"/>
              </a:spcBef>
              <a:spcAft>
                <a:spcPts val="0"/>
              </a:spcAft>
              <a:buSzPts val="1100"/>
              <a:buChar char="○"/>
              <a:defRPr sz="1100"/>
            </a:lvl8pPr>
            <a:lvl9pPr indent="-298450" lvl="8" marL="4114800" algn="l">
              <a:lnSpc>
                <a:spcPct val="115000"/>
              </a:lnSpc>
              <a:spcBef>
                <a:spcPts val="1600"/>
              </a:spcBef>
              <a:spcAft>
                <a:spcPts val="1600"/>
              </a:spcAft>
              <a:buSzPts val="1100"/>
              <a:buChar char="■"/>
              <a:defRPr sz="1100"/>
            </a:lvl9pPr>
          </a:lstStyle>
          <a:p/>
        </p:txBody>
      </p:sp>
      <p:sp>
        <p:nvSpPr>
          <p:cNvPr id="18" name="Google Shape;18;p3"/>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3681"/>
            <a:ext cx="8520600" cy="45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311700" y="948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2" type="body"/>
          </p:nvPr>
        </p:nvSpPr>
        <p:spPr>
          <a:xfrm>
            <a:off x="4832400" y="1072800"/>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791681"/>
            <a:ext cx="8520600" cy="45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6"/>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7"/>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8"/>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791681"/>
            <a:ext cx="8520600" cy="455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Courier New"/>
              <a:buNone/>
              <a:defRPr b="1" i="0" sz="2800" u="none" cap="none" strike="noStrike">
                <a:solidFill>
                  <a:schemeClr val="dk1"/>
                </a:solidFill>
                <a:latin typeface="Courier New"/>
                <a:ea typeface="Courier New"/>
                <a:cs typeface="Courier New"/>
                <a:sym typeface="Courier New"/>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246631"/>
            <a:ext cx="7367400" cy="3322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 digital soil mapping</a:t>
            </a:r>
            <a:endParaRPr/>
          </a:p>
        </p:txBody>
      </p:sp>
      <p:sp>
        <p:nvSpPr>
          <p:cNvPr id="57" name="Google Shape;57;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Uncertainty </a:t>
            </a:r>
            <a:endParaRPr/>
          </a:p>
          <a:p>
            <a:pPr indent="0" lvl="0" marL="0" rtl="0" algn="ctr">
              <a:lnSpc>
                <a:spcPct val="100000"/>
              </a:lnSpc>
              <a:spcBef>
                <a:spcPts val="0"/>
              </a:spcBef>
              <a:spcAft>
                <a:spcPts val="0"/>
              </a:spcAft>
              <a:buSzPts val="5200"/>
              <a:buNone/>
            </a:pPr>
            <a:r>
              <a:rPr lang="en"/>
              <a:t>and Validation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Random Forest</a:t>
            </a:r>
            <a:endParaRPr/>
          </a:p>
        </p:txBody>
      </p:sp>
      <p:sp>
        <p:nvSpPr>
          <p:cNvPr id="122" name="Google Shape;122;p22"/>
          <p:cNvSpPr txBox="1"/>
          <p:nvPr>
            <p:ph idx="1" type="body"/>
          </p:nvPr>
        </p:nvSpPr>
        <p:spPr>
          <a:xfrm>
            <a:off x="311700" y="862625"/>
            <a:ext cx="8065800" cy="33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7F9F7F"/>
                </a:solidFill>
                <a:highlight>
                  <a:srgbClr val="3F3F3F"/>
                </a:highlight>
              </a:rPr>
              <a:t># Set working directory</a:t>
            </a:r>
            <a:endParaRPr sz="1100">
              <a:solidFill>
                <a:srgbClr val="7F9F7F"/>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setwd</a:t>
            </a:r>
            <a:r>
              <a:rPr lang="en" sz="1100">
                <a:solidFill>
                  <a:srgbClr val="DCDCCC"/>
                </a:solidFill>
                <a:highlight>
                  <a:srgbClr val="3F3F3F"/>
                </a:highlight>
              </a:rPr>
              <a:t>(</a:t>
            </a:r>
            <a:r>
              <a:rPr lang="en" sz="1100">
                <a:solidFill>
                  <a:srgbClr val="CC9393"/>
                </a:solidFill>
                <a:highlight>
                  <a:srgbClr val="3F3F3F"/>
                </a:highlight>
              </a:rPr>
              <a:t>"C:/Users/hp/Documents/FAO/EduSoils/training_material"</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t/>
            </a:r>
            <a:endParaRPr sz="1100">
              <a:highlight>
                <a:srgbClr val="3F3F3F"/>
              </a:highlight>
            </a:endParaRPr>
          </a:p>
          <a:p>
            <a:pPr indent="0" lvl="0" marL="0" rtl="0" algn="l">
              <a:spcBef>
                <a:spcPts val="0"/>
              </a:spcBef>
              <a:spcAft>
                <a:spcPts val="0"/>
              </a:spcAft>
              <a:buNone/>
            </a:pPr>
            <a:r>
              <a:rPr lang="en" sz="1100">
                <a:solidFill>
                  <a:srgbClr val="7F9F7F"/>
                </a:solidFill>
                <a:highlight>
                  <a:srgbClr val="3F3F3F"/>
                </a:highlight>
              </a:rPr>
              <a:t># install packages (if not installed before)</a:t>
            </a:r>
            <a:endParaRPr sz="1100">
              <a:solidFill>
                <a:srgbClr val="7F9F7F"/>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install.packages</a:t>
            </a:r>
            <a:r>
              <a:rPr lang="en" sz="1100">
                <a:solidFill>
                  <a:srgbClr val="DCDCCC"/>
                </a:solidFill>
                <a:highlight>
                  <a:srgbClr val="3F3F3F"/>
                </a:highlight>
              </a:rPr>
              <a:t>(</a:t>
            </a:r>
            <a:r>
              <a:rPr lang="en" sz="1100">
                <a:solidFill>
                  <a:srgbClr val="DFAF8F"/>
                </a:solidFill>
                <a:highlight>
                  <a:srgbClr val="3F3F3F"/>
                </a:highlight>
              </a:rPr>
              <a:t>c</a:t>
            </a:r>
            <a:r>
              <a:rPr lang="en" sz="1100">
                <a:solidFill>
                  <a:srgbClr val="DCDCCC"/>
                </a:solidFill>
                <a:highlight>
                  <a:srgbClr val="3F3F3F"/>
                </a:highlight>
              </a:rPr>
              <a:t>(</a:t>
            </a:r>
            <a:r>
              <a:rPr lang="en" sz="1100">
                <a:solidFill>
                  <a:srgbClr val="CC9393"/>
                </a:solidFill>
                <a:highlight>
                  <a:srgbClr val="3F3F3F"/>
                </a:highlight>
              </a:rPr>
              <a:t>"quantregForest"</a:t>
            </a:r>
            <a:r>
              <a:rPr lang="en" sz="1100">
                <a:solidFill>
                  <a:srgbClr val="DCDCCC"/>
                </a:solidFill>
                <a:highlight>
                  <a:srgbClr val="3F3F3F"/>
                </a:highlight>
              </a:rPr>
              <a:t>,</a:t>
            </a:r>
            <a:r>
              <a:rPr lang="en" sz="1100">
                <a:highlight>
                  <a:srgbClr val="3F3F3F"/>
                </a:highlight>
              </a:rPr>
              <a:t> </a:t>
            </a:r>
            <a:r>
              <a:rPr lang="en" sz="1100">
                <a:solidFill>
                  <a:srgbClr val="CC9393"/>
                </a:solidFill>
                <a:highlight>
                  <a:srgbClr val="3F3F3F"/>
                </a:highlight>
              </a:rPr>
              <a:t>"snow"</a:t>
            </a:r>
            <a:r>
              <a:rPr lang="en" sz="1100">
                <a:solidFill>
                  <a:srgbClr val="DCDCCC"/>
                </a:solidFill>
                <a:highlight>
                  <a:srgbClr val="3F3F3F"/>
                </a:highlight>
              </a:rPr>
              <a:t>,</a:t>
            </a:r>
            <a:r>
              <a:rPr lang="en" sz="1100">
                <a:highlight>
                  <a:srgbClr val="3F3F3F"/>
                </a:highlight>
              </a:rPr>
              <a:t> </a:t>
            </a:r>
            <a:r>
              <a:rPr lang="en" sz="1100">
                <a:solidFill>
                  <a:srgbClr val="CC9393"/>
                </a:solidFill>
                <a:highlight>
                  <a:srgbClr val="3F3F3F"/>
                </a:highlight>
              </a:rPr>
              <a:t>"Metrics"</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t/>
            </a:r>
            <a:endParaRPr sz="1100">
              <a:highlight>
                <a:srgbClr val="3F3F3F"/>
              </a:highlight>
            </a:endParaRPr>
          </a:p>
          <a:p>
            <a:pPr indent="0" lvl="0" marL="0" rtl="0" algn="l">
              <a:spcBef>
                <a:spcPts val="0"/>
              </a:spcBef>
              <a:spcAft>
                <a:spcPts val="0"/>
              </a:spcAft>
              <a:buNone/>
            </a:pPr>
            <a:r>
              <a:rPr lang="en" sz="1100">
                <a:solidFill>
                  <a:srgbClr val="7F9F7F"/>
                </a:solidFill>
                <a:highlight>
                  <a:srgbClr val="3F3F3F"/>
                </a:highlight>
              </a:rPr>
              <a:t>############################### Prapare the final table for modelling (regression matrix) </a:t>
            </a:r>
            <a:endParaRPr sz="1100">
              <a:solidFill>
                <a:srgbClr val="7F9F7F"/>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library</a:t>
            </a:r>
            <a:r>
              <a:rPr lang="en" sz="1100">
                <a:highlight>
                  <a:srgbClr val="3F3F3F"/>
                </a:highlight>
              </a:rPr>
              <a:t> </a:t>
            </a:r>
            <a:r>
              <a:rPr lang="en" sz="1100">
                <a:solidFill>
                  <a:srgbClr val="DCDCCC"/>
                </a:solidFill>
                <a:highlight>
                  <a:srgbClr val="3F3F3F"/>
                </a:highlight>
              </a:rPr>
              <a:t>(</a:t>
            </a:r>
            <a:r>
              <a:rPr lang="en" sz="1100">
                <a:solidFill>
                  <a:srgbClr val="DFAF8F"/>
                </a:solidFill>
                <a:highlight>
                  <a:srgbClr val="3F3F3F"/>
                </a:highlight>
              </a:rPr>
              <a:t>raster</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library</a:t>
            </a:r>
            <a:r>
              <a:rPr lang="en" sz="1100">
                <a:highlight>
                  <a:srgbClr val="3F3F3F"/>
                </a:highlight>
              </a:rPr>
              <a:t> </a:t>
            </a:r>
            <a:r>
              <a:rPr lang="en" sz="1100">
                <a:solidFill>
                  <a:srgbClr val="DCDCCC"/>
                </a:solidFill>
                <a:highlight>
                  <a:srgbClr val="3F3F3F"/>
                </a:highlight>
              </a:rPr>
              <a:t>(</a:t>
            </a:r>
            <a:r>
              <a:rPr lang="en" sz="1100">
                <a:solidFill>
                  <a:srgbClr val="DFAF8F"/>
                </a:solidFill>
                <a:highlight>
                  <a:srgbClr val="3F3F3F"/>
                </a:highlight>
              </a:rPr>
              <a:t>sp</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t/>
            </a:r>
            <a:endParaRPr sz="1100">
              <a:highlight>
                <a:srgbClr val="3F3F3F"/>
              </a:highlight>
            </a:endParaRPr>
          </a:p>
          <a:p>
            <a:pPr indent="0" lvl="0" marL="0" rtl="0" algn="l">
              <a:spcBef>
                <a:spcPts val="0"/>
              </a:spcBef>
              <a:spcAft>
                <a:spcPts val="0"/>
              </a:spcAft>
              <a:buNone/>
            </a:pPr>
            <a:r>
              <a:rPr lang="en" sz="1100">
                <a:solidFill>
                  <a:srgbClr val="7F9F7F"/>
                </a:solidFill>
                <a:highlight>
                  <a:srgbClr val="3F3F3F"/>
                </a:highlight>
              </a:rPr>
              <a:t># Load the covariates stack. It was was prepared in the 'data_preparation_covariates' script</a:t>
            </a:r>
            <a:endParaRPr sz="1100">
              <a:solidFill>
                <a:srgbClr val="7F9F7F"/>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load</a:t>
            </a:r>
            <a:r>
              <a:rPr lang="en" sz="1100">
                <a:solidFill>
                  <a:srgbClr val="DCDCCC"/>
                </a:solidFill>
                <a:highlight>
                  <a:srgbClr val="3F3F3F"/>
                </a:highlight>
              </a:rPr>
              <a:t>(</a:t>
            </a:r>
            <a:r>
              <a:rPr lang="en" sz="1100">
                <a:solidFill>
                  <a:srgbClr val="DFAF8F"/>
                </a:solidFill>
                <a:highlight>
                  <a:srgbClr val="3F3F3F"/>
                </a:highlight>
              </a:rPr>
              <a:t>file</a:t>
            </a:r>
            <a:r>
              <a:rPr lang="en" sz="1100">
                <a:highlight>
                  <a:srgbClr val="3F3F3F"/>
                </a:highlight>
              </a:rPr>
              <a:t> </a:t>
            </a:r>
            <a:r>
              <a:rPr lang="en" sz="1100">
                <a:solidFill>
                  <a:srgbClr val="F0EFD0"/>
                </a:solidFill>
                <a:highlight>
                  <a:srgbClr val="3F3F3F"/>
                </a:highlight>
              </a:rPr>
              <a:t>=</a:t>
            </a:r>
            <a:r>
              <a:rPr lang="en" sz="1100">
                <a:highlight>
                  <a:srgbClr val="3F3F3F"/>
                </a:highlight>
              </a:rPr>
              <a:t> </a:t>
            </a:r>
            <a:r>
              <a:rPr lang="en" sz="1100">
                <a:solidFill>
                  <a:srgbClr val="CC9393"/>
                </a:solidFill>
                <a:highlight>
                  <a:srgbClr val="3F3F3F"/>
                </a:highlight>
              </a:rPr>
              <a:t>"02-Outputs/covariates.RData"</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names</a:t>
            </a:r>
            <a:r>
              <a:rPr lang="en" sz="1100">
                <a:solidFill>
                  <a:srgbClr val="DCDCCC"/>
                </a:solidFill>
                <a:highlight>
                  <a:srgbClr val="3F3F3F"/>
                </a:highlight>
              </a:rPr>
              <a:t>(</a:t>
            </a:r>
            <a:r>
              <a:rPr lang="en" sz="1100">
                <a:solidFill>
                  <a:srgbClr val="DFAF8F"/>
                </a:solidFill>
                <a:highlight>
                  <a:srgbClr val="3F3F3F"/>
                </a:highlight>
              </a:rPr>
              <a:t>covs</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t/>
            </a:r>
            <a:endParaRPr sz="1100">
              <a:highlight>
                <a:srgbClr val="3F3F3F"/>
              </a:highlight>
            </a:endParaRPr>
          </a:p>
          <a:p>
            <a:pPr indent="0" lvl="0" marL="0" rtl="0" algn="l">
              <a:spcBef>
                <a:spcPts val="0"/>
              </a:spcBef>
              <a:spcAft>
                <a:spcPts val="0"/>
              </a:spcAft>
              <a:buNone/>
            </a:pPr>
            <a:r>
              <a:rPr lang="en" sz="1100">
                <a:solidFill>
                  <a:srgbClr val="7F9F7F"/>
                </a:solidFill>
                <a:highlight>
                  <a:srgbClr val="3F3F3F"/>
                </a:highlight>
              </a:rPr>
              <a:t># Load the processed data for digital soil mapping. This table was prepared in the 'data_preparation_profiles' script</a:t>
            </a:r>
            <a:endParaRPr sz="1100">
              <a:solidFill>
                <a:srgbClr val="7F9F7F"/>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dat</a:t>
            </a:r>
            <a:r>
              <a:rPr lang="en" sz="1100">
                <a:highlight>
                  <a:srgbClr val="3F3F3F"/>
                </a:highlight>
              </a:rPr>
              <a:t> </a:t>
            </a:r>
            <a:r>
              <a:rPr lang="en" sz="1100">
                <a:solidFill>
                  <a:srgbClr val="F0EFD0"/>
                </a:solidFill>
                <a:highlight>
                  <a:srgbClr val="3F3F3F"/>
                </a:highlight>
              </a:rPr>
              <a:t>&lt;-</a:t>
            </a:r>
            <a:r>
              <a:rPr lang="en" sz="1100">
                <a:highlight>
                  <a:srgbClr val="3F3F3F"/>
                </a:highlight>
              </a:rPr>
              <a:t> </a:t>
            </a:r>
            <a:r>
              <a:rPr lang="en" sz="1100">
                <a:solidFill>
                  <a:srgbClr val="DFAF8F"/>
                </a:solidFill>
                <a:highlight>
                  <a:srgbClr val="3F3F3F"/>
                </a:highlight>
              </a:rPr>
              <a:t>read.csv</a:t>
            </a:r>
            <a:r>
              <a:rPr lang="en" sz="1100">
                <a:solidFill>
                  <a:srgbClr val="DCDCCC"/>
                </a:solidFill>
                <a:highlight>
                  <a:srgbClr val="3F3F3F"/>
                </a:highlight>
              </a:rPr>
              <a:t>(</a:t>
            </a:r>
            <a:r>
              <a:rPr lang="en" sz="1100">
                <a:solidFill>
                  <a:srgbClr val="CC9393"/>
                </a:solidFill>
                <a:highlight>
                  <a:srgbClr val="3F3F3F"/>
                </a:highlight>
              </a:rPr>
              <a:t>"02-Outputs/dat_train.csv"</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rPr lang="en" sz="1100">
                <a:solidFill>
                  <a:srgbClr val="DFAF8F"/>
                </a:solidFill>
                <a:highlight>
                  <a:srgbClr val="3F3F3F"/>
                </a:highlight>
              </a:rPr>
              <a:t>names</a:t>
            </a:r>
            <a:r>
              <a:rPr lang="en" sz="1100">
                <a:solidFill>
                  <a:srgbClr val="DCDCCC"/>
                </a:solidFill>
                <a:highlight>
                  <a:srgbClr val="3F3F3F"/>
                </a:highlight>
              </a:rPr>
              <a:t>(</a:t>
            </a:r>
            <a:r>
              <a:rPr lang="en" sz="1100">
                <a:solidFill>
                  <a:srgbClr val="DFAF8F"/>
                </a:solidFill>
                <a:highlight>
                  <a:srgbClr val="3F3F3F"/>
                </a:highlight>
              </a:rPr>
              <a:t>dat</a:t>
            </a:r>
            <a:r>
              <a:rPr lang="en" sz="1100">
                <a:solidFill>
                  <a:srgbClr val="DCDCCC"/>
                </a:solidFill>
                <a:highlight>
                  <a:srgbClr val="3F3F3F"/>
                </a:highlight>
              </a:rPr>
              <a:t>)</a:t>
            </a:r>
            <a:endParaRPr sz="1100">
              <a:solidFill>
                <a:srgbClr val="DCDCCC"/>
              </a:solidFill>
              <a:highlight>
                <a:srgbClr val="3F3F3F"/>
              </a:highlight>
            </a:endParaRPr>
          </a:p>
          <a:p>
            <a:pPr indent="0" lvl="0" marL="0" rtl="0" algn="l">
              <a:spcBef>
                <a:spcPts val="0"/>
              </a:spcBef>
              <a:spcAft>
                <a:spcPts val="0"/>
              </a:spcAft>
              <a:buNone/>
            </a:pPr>
            <a:r>
              <a:t/>
            </a:r>
            <a:endParaRPr sz="900"/>
          </a:p>
        </p:txBody>
      </p:sp>
      <p:sp>
        <p:nvSpPr>
          <p:cNvPr id="123" name="Google Shape;123;p22"/>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Uncertainty Random Forest</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862631"/>
            <a:ext cx="7367400" cy="33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rgbClr val="7F9F7F"/>
                </a:solidFill>
                <a:highlight>
                  <a:srgbClr val="3F3F3F"/>
                </a:highlight>
              </a:rPr>
              <a:t># extract values from covariates to the soil points</a:t>
            </a:r>
            <a:endParaRPr sz="1000">
              <a:solidFill>
                <a:srgbClr val="7F9F7F"/>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coordinates</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F0EFD0"/>
                </a:solidFill>
                <a:highlight>
                  <a:srgbClr val="3F3F3F"/>
                </a:highlight>
              </a:rPr>
              <a:t>&lt;-</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X</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Y</a:t>
            </a:r>
            <a:endParaRPr sz="1000">
              <a:solidFill>
                <a:srgbClr val="DFAF8F"/>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dat</a:t>
            </a:r>
            <a:r>
              <a:rPr lang="en" sz="1000">
                <a:solidFill>
                  <a:schemeClr val="dk1"/>
                </a:solidFill>
                <a:highlight>
                  <a:srgbClr val="3F3F3F"/>
                </a:highlight>
              </a:rPr>
              <a:t> </a:t>
            </a:r>
            <a:r>
              <a:rPr lang="en" sz="1000">
                <a:solidFill>
                  <a:srgbClr val="F0EFD0"/>
                </a:solidFill>
                <a:highlight>
                  <a:srgbClr val="3F3F3F"/>
                </a:highlight>
              </a:rPr>
              <a:t>&lt;-</a:t>
            </a:r>
            <a:r>
              <a:rPr lang="en" sz="1000">
                <a:solidFill>
                  <a:schemeClr val="dk1"/>
                </a:solidFill>
                <a:highlight>
                  <a:srgbClr val="3F3F3F"/>
                </a:highlight>
              </a:rPr>
              <a:t> </a:t>
            </a:r>
            <a:r>
              <a:rPr lang="en" sz="1000">
                <a:solidFill>
                  <a:srgbClr val="DFAF8F"/>
                </a:solidFill>
                <a:highlight>
                  <a:srgbClr val="3F3F3F"/>
                </a:highlight>
              </a:rPr>
              <a:t>extract</a:t>
            </a:r>
            <a:r>
              <a:rPr lang="en" sz="1000">
                <a:solidFill>
                  <a:srgbClr val="DCDCCC"/>
                </a:solidFill>
                <a:highlight>
                  <a:srgbClr val="3F3F3F"/>
                </a:highlight>
              </a:rPr>
              <a:t>(</a:t>
            </a:r>
            <a:r>
              <a:rPr lang="en" sz="1000">
                <a:solidFill>
                  <a:srgbClr val="DFAF8F"/>
                </a:solidFill>
                <a:highlight>
                  <a:srgbClr val="3F3F3F"/>
                </a:highlight>
              </a:rPr>
              <a:t>x</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covs</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y</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dat</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sp</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BFEBBF"/>
                </a:solidFill>
                <a:highlight>
                  <a:srgbClr val="3F3F3F"/>
                </a:highlight>
              </a:rPr>
              <a:t>TRUE</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summary</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7F9F7F"/>
                </a:solidFill>
                <a:highlight>
                  <a:srgbClr val="3F3F3F"/>
                </a:highlight>
              </a:rPr>
              <a:t># Remove NA values</a:t>
            </a:r>
            <a:endParaRPr sz="1000">
              <a:solidFill>
                <a:srgbClr val="7F9F7F"/>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dat</a:t>
            </a:r>
            <a:r>
              <a:rPr lang="en" sz="1000">
                <a:solidFill>
                  <a:srgbClr val="F0EFD0"/>
                </a:solidFill>
                <a:highlight>
                  <a:srgbClr val="3F3F3F"/>
                </a:highlight>
              </a:rPr>
              <a:t>&lt;-</a:t>
            </a:r>
            <a:r>
              <a:rPr lang="en" sz="1000">
                <a:solidFill>
                  <a:srgbClr val="DFAF8F"/>
                </a:solidFill>
                <a:highlight>
                  <a:srgbClr val="3F3F3F"/>
                </a:highlight>
              </a:rPr>
              <a:t>as.data.frame</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dat</a:t>
            </a:r>
            <a:r>
              <a:rPr lang="en" sz="1000">
                <a:solidFill>
                  <a:schemeClr val="dk1"/>
                </a:solidFill>
                <a:highlight>
                  <a:srgbClr val="3F3F3F"/>
                </a:highlight>
              </a:rPr>
              <a:t> </a:t>
            </a:r>
            <a:r>
              <a:rPr lang="en" sz="1000">
                <a:solidFill>
                  <a:srgbClr val="F0EFD0"/>
                </a:solidFill>
                <a:highlight>
                  <a:srgbClr val="3F3F3F"/>
                </a:highlight>
              </a:rPr>
              <a:t>&lt;-</a:t>
            </a:r>
            <a:r>
              <a:rPr lang="en" sz="1000">
                <a:solidFill>
                  <a:schemeClr val="dk1"/>
                </a:solidFill>
                <a:highlight>
                  <a:srgbClr val="3F3F3F"/>
                </a:highlight>
              </a:rPr>
              <a:t> </a:t>
            </a:r>
            <a:r>
              <a:rPr lang="en" sz="1000">
                <a:solidFill>
                  <a:srgbClr val="DFAF8F"/>
                </a:solidFill>
                <a:highlight>
                  <a:srgbClr val="3F3F3F"/>
                </a:highlight>
              </a:rPr>
              <a:t>dat</a:t>
            </a:r>
            <a:r>
              <a:rPr lang="en" sz="1000">
                <a:solidFill>
                  <a:srgbClr val="DCDCCC"/>
                </a:solidFill>
                <a:highlight>
                  <a:srgbClr val="3F3F3F"/>
                </a:highlight>
              </a:rPr>
              <a:t>[</a:t>
            </a:r>
            <a:r>
              <a:rPr lang="en" sz="1000">
                <a:solidFill>
                  <a:srgbClr val="DFAF8F"/>
                </a:solidFill>
                <a:highlight>
                  <a:srgbClr val="3F3F3F"/>
                </a:highlight>
              </a:rPr>
              <a:t>complete.cases</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str</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7F9F7F"/>
                </a:solidFill>
                <a:highlight>
                  <a:srgbClr val="3F3F3F"/>
                </a:highlight>
              </a:rPr>
              <a:t># LandCover and soilmap are categorical variables, they need to be 'factor' type</a:t>
            </a:r>
            <a:endParaRPr sz="1000">
              <a:solidFill>
                <a:srgbClr val="7F9F7F"/>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dat</a:t>
            </a:r>
            <a:r>
              <a:rPr lang="en" sz="1000">
                <a:solidFill>
                  <a:srgbClr val="F0EFD0"/>
                </a:solidFill>
                <a:highlight>
                  <a:srgbClr val="3F3F3F"/>
                </a:highlight>
              </a:rPr>
              <a:t>$</a:t>
            </a:r>
            <a:r>
              <a:rPr lang="en" sz="1000">
                <a:solidFill>
                  <a:srgbClr val="DFAF8F"/>
                </a:solidFill>
                <a:highlight>
                  <a:srgbClr val="3F3F3F"/>
                </a:highlight>
              </a:rPr>
              <a:t>soilmap</a:t>
            </a:r>
            <a:r>
              <a:rPr lang="en" sz="1000">
                <a:solidFill>
                  <a:schemeClr val="dk1"/>
                </a:solidFill>
                <a:highlight>
                  <a:srgbClr val="3F3F3F"/>
                </a:highlight>
              </a:rPr>
              <a:t> </a:t>
            </a:r>
            <a:r>
              <a:rPr lang="en" sz="1000">
                <a:solidFill>
                  <a:srgbClr val="F0EFD0"/>
                </a:solidFill>
                <a:highlight>
                  <a:srgbClr val="3F3F3F"/>
                </a:highlight>
              </a:rPr>
              <a:t>&lt;-</a:t>
            </a:r>
            <a:r>
              <a:rPr lang="en" sz="1000">
                <a:solidFill>
                  <a:schemeClr val="dk1"/>
                </a:solidFill>
                <a:highlight>
                  <a:srgbClr val="3F3F3F"/>
                </a:highlight>
              </a:rPr>
              <a:t> </a:t>
            </a:r>
            <a:r>
              <a:rPr lang="en" sz="1000">
                <a:solidFill>
                  <a:srgbClr val="DFAF8F"/>
                </a:solidFill>
                <a:highlight>
                  <a:srgbClr val="3F3F3F"/>
                </a:highlight>
              </a:rPr>
              <a:t>as.factor</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F0EFD0"/>
                </a:solidFill>
                <a:highlight>
                  <a:srgbClr val="3F3F3F"/>
                </a:highlight>
              </a:rPr>
              <a:t>$</a:t>
            </a:r>
            <a:r>
              <a:rPr lang="en" sz="1000">
                <a:solidFill>
                  <a:srgbClr val="DFAF8F"/>
                </a:solidFill>
                <a:highlight>
                  <a:srgbClr val="3F3F3F"/>
                </a:highlight>
              </a:rPr>
              <a:t>soilmap</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str</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3F3F3F"/>
              </a:highlight>
            </a:endParaRPr>
          </a:p>
          <a:p>
            <a:pPr indent="0" lvl="0" marL="0" rtl="0" algn="l">
              <a:spcBef>
                <a:spcPts val="0"/>
              </a:spcBef>
              <a:spcAft>
                <a:spcPts val="0"/>
              </a:spcAft>
              <a:buClr>
                <a:schemeClr val="dk1"/>
              </a:buClr>
              <a:buSzPts val="1100"/>
              <a:buFont typeface="Arial"/>
              <a:buNone/>
            </a:pPr>
            <a:r>
              <a:rPr lang="en" sz="1000">
                <a:solidFill>
                  <a:srgbClr val="DFAF8F"/>
                </a:solidFill>
                <a:highlight>
                  <a:srgbClr val="3F3F3F"/>
                </a:highlight>
              </a:rPr>
              <a:t>coordinates</a:t>
            </a:r>
            <a:r>
              <a:rPr lang="en" sz="1000">
                <a:solidFill>
                  <a:srgbClr val="DCDCCC"/>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F0EFD0"/>
                </a:solidFill>
                <a:highlight>
                  <a:srgbClr val="3F3F3F"/>
                </a:highlight>
              </a:rPr>
              <a:t>&lt;-</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X</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Y</a:t>
            </a:r>
            <a:endParaRPr sz="1000">
              <a:solidFill>
                <a:srgbClr val="DFAF8F"/>
              </a:solidFill>
              <a:highlight>
                <a:srgbClr val="3F3F3F"/>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3F3F3F"/>
              </a:highlight>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30" name="Google Shape;130;p23"/>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Random Forest</a:t>
            </a:r>
            <a:endParaRPr/>
          </a:p>
          <a:p>
            <a:pPr indent="0" lvl="0" marL="0" rtl="0" algn="l">
              <a:spcBef>
                <a:spcPts val="0"/>
              </a:spcBef>
              <a:spcAft>
                <a:spcPts val="0"/>
              </a:spcAft>
              <a:buNone/>
            </a:pPr>
            <a:r>
              <a:t/>
            </a:r>
            <a:endParaRPr/>
          </a:p>
        </p:txBody>
      </p:sp>
      <p:sp>
        <p:nvSpPr>
          <p:cNvPr id="136" name="Google Shape;136;p24"/>
          <p:cNvSpPr txBox="1"/>
          <p:nvPr>
            <p:ph idx="1" type="body"/>
          </p:nvPr>
        </p:nvSpPr>
        <p:spPr>
          <a:xfrm>
            <a:off x="311700" y="862631"/>
            <a:ext cx="7367400" cy="332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Select </a:t>
            </a:r>
            <a:r>
              <a:rPr lang="en" sz="1200">
                <a:solidFill>
                  <a:schemeClr val="dk1"/>
                </a:solidFill>
              </a:rPr>
              <a:t>the</a:t>
            </a:r>
            <a:r>
              <a:rPr lang="en" sz="1200">
                <a:solidFill>
                  <a:schemeClr val="dk1"/>
                </a:solidFill>
              </a:rPr>
              <a:t> number variables for each tree (mtry parameter) using the trainControl function from the caret package</a:t>
            </a:r>
            <a:endParaRPr sz="12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rgbClr val="7F9F7F"/>
                </a:solidFill>
                <a:highlight>
                  <a:srgbClr val="3F3F3F"/>
                </a:highlight>
              </a:rPr>
              <a:t># Generate an empty dataframe</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validation</a:t>
            </a:r>
            <a:r>
              <a:rPr lang="en" sz="1000">
                <a:solidFill>
                  <a:schemeClr val="dk1"/>
                </a:solidFill>
                <a:highlight>
                  <a:srgbClr val="3F3F3F"/>
                </a:highlight>
              </a:rPr>
              <a:t> </a:t>
            </a:r>
            <a:r>
              <a:rPr lang="en" sz="1000">
                <a:solidFill>
                  <a:srgbClr val="F0EFD0"/>
                </a:solidFill>
                <a:highlight>
                  <a:srgbClr val="3F3F3F"/>
                </a:highlight>
              </a:rPr>
              <a:t>&lt;-</a:t>
            </a:r>
            <a:r>
              <a:rPr lang="en" sz="1000">
                <a:solidFill>
                  <a:schemeClr val="dk1"/>
                </a:solidFill>
                <a:highlight>
                  <a:srgbClr val="3F3F3F"/>
                </a:highlight>
              </a:rPr>
              <a:t> </a:t>
            </a:r>
            <a:r>
              <a:rPr lang="en" sz="1000">
                <a:solidFill>
                  <a:srgbClr val="DFAF8F"/>
                </a:solidFill>
                <a:highlight>
                  <a:srgbClr val="3F3F3F"/>
                </a:highlight>
              </a:rPr>
              <a:t>data.frame</a:t>
            </a:r>
            <a:r>
              <a:rPr lang="en" sz="1000">
                <a:solidFill>
                  <a:srgbClr val="DCDCCC"/>
                </a:solidFill>
                <a:highlight>
                  <a:srgbClr val="3F3F3F"/>
                </a:highlight>
              </a:rPr>
              <a:t>(</a:t>
            </a:r>
            <a:r>
              <a:rPr lang="en" sz="1000">
                <a:solidFill>
                  <a:srgbClr val="DFAF8F"/>
                </a:solidFill>
                <a:highlight>
                  <a:srgbClr val="3F3F3F"/>
                </a:highlight>
              </a:rPr>
              <a:t>rmse</a:t>
            </a:r>
            <a:r>
              <a:rPr lang="en" sz="1000">
                <a:solidFill>
                  <a:srgbClr val="F0EFD0"/>
                </a:solidFill>
                <a:highlight>
                  <a:srgbClr val="3F3F3F"/>
                </a:highlight>
              </a:rPr>
              <a:t>=</a:t>
            </a:r>
            <a:r>
              <a:rPr lang="en" sz="1000">
                <a:solidFill>
                  <a:srgbClr val="DFAF8F"/>
                </a:solidFill>
                <a:highlight>
                  <a:srgbClr val="3F3F3F"/>
                </a:highlight>
              </a:rPr>
              <a:t>numeric</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r2</a:t>
            </a:r>
            <a:r>
              <a:rPr lang="en" sz="1000">
                <a:solidFill>
                  <a:srgbClr val="F0EFD0"/>
                </a:solidFill>
                <a:highlight>
                  <a:srgbClr val="3F3F3F"/>
                </a:highlight>
              </a:rPr>
              <a:t>=</a:t>
            </a:r>
            <a:r>
              <a:rPr lang="en" sz="1000">
                <a:solidFill>
                  <a:srgbClr val="DFAF8F"/>
                </a:solidFill>
                <a:highlight>
                  <a:srgbClr val="3F3F3F"/>
                </a:highlight>
              </a:rPr>
              <a:t>numeric</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chemeClr val="dk1"/>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fm</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as.formula</a:t>
            </a:r>
            <a:r>
              <a:rPr lang="en" sz="1000">
                <a:solidFill>
                  <a:srgbClr val="DCDCCC"/>
                </a:solidFill>
                <a:highlight>
                  <a:srgbClr val="3F3F3F"/>
                </a:highlight>
              </a:rPr>
              <a:t>(</a:t>
            </a:r>
            <a:r>
              <a:rPr lang="en" sz="1000">
                <a:solidFill>
                  <a:srgbClr val="DFAF8F"/>
                </a:solidFill>
                <a:highlight>
                  <a:srgbClr val="3F3F3F"/>
                </a:highlight>
              </a:rPr>
              <a:t>paste</a:t>
            </a:r>
            <a:r>
              <a:rPr lang="en" sz="1000">
                <a:solidFill>
                  <a:srgbClr val="DCDCCC"/>
                </a:solidFill>
                <a:highlight>
                  <a:srgbClr val="3F3F3F"/>
                </a:highlight>
              </a:rPr>
              <a:t>(</a:t>
            </a:r>
            <a:r>
              <a:rPr lang="en" sz="1000">
                <a:solidFill>
                  <a:srgbClr val="CC9393"/>
                </a:solidFill>
                <a:highlight>
                  <a:srgbClr val="3F3F3F"/>
                </a:highlight>
              </a:rPr>
              <a:t>"OCS ~"</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paste0</a:t>
            </a:r>
            <a:r>
              <a:rPr lang="en" sz="1000">
                <a:solidFill>
                  <a:srgbClr val="DCDCCC"/>
                </a:solidFill>
                <a:highlight>
                  <a:srgbClr val="3F3F3F"/>
                </a:highlight>
              </a:rPr>
              <a:t>(</a:t>
            </a:r>
            <a:r>
              <a:rPr lang="en" sz="1000">
                <a:solidFill>
                  <a:srgbClr val="DFAF8F"/>
                </a:solidFill>
                <a:highlight>
                  <a:srgbClr val="3F3F3F"/>
                </a:highlight>
              </a:rPr>
              <a:t>names</a:t>
            </a:r>
            <a:r>
              <a:rPr lang="en" sz="1000">
                <a:solidFill>
                  <a:srgbClr val="DCDCCC"/>
                </a:solidFill>
                <a:highlight>
                  <a:srgbClr val="3F3F3F"/>
                </a:highlight>
              </a:rPr>
              <a:t>(</a:t>
            </a:r>
            <a:r>
              <a:rPr lang="en" sz="1000">
                <a:solidFill>
                  <a:srgbClr val="DFAF8F"/>
                </a:solidFill>
                <a:highlight>
                  <a:srgbClr val="3F3F3F"/>
                </a:highlight>
              </a:rPr>
              <a:t>covs</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chemeClr val="dk1"/>
                </a:solidFill>
                <a:highlight>
                  <a:srgbClr val="3F3F3F"/>
                </a:highlight>
              </a:rPr>
              <a:t>                                         </a:t>
            </a:r>
            <a:r>
              <a:rPr lang="en" sz="1000">
                <a:solidFill>
                  <a:srgbClr val="DFAF8F"/>
                </a:solidFill>
                <a:highlight>
                  <a:srgbClr val="3F3F3F"/>
                </a:highlight>
              </a:rPr>
              <a:t>collapse</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CC9393"/>
                </a:solidFill>
                <a:highlight>
                  <a:srgbClr val="3F3F3F"/>
                </a:highlight>
              </a:rPr>
              <a: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f</a:t>
            </a:r>
            <a:r>
              <a:rPr lang="en" sz="1000">
                <a:solidFill>
                  <a:srgbClr val="DFAF8F"/>
                </a:solidFill>
                <a:highlight>
                  <a:srgbClr val="3F3F3F"/>
                </a:highlight>
              </a:rPr>
              <a:t>m</a:t>
            </a:r>
            <a:endParaRPr sz="1000">
              <a:solidFill>
                <a:srgbClr val="DFAF8F"/>
              </a:solidFill>
              <a:highlight>
                <a:srgbClr val="3F3F3F"/>
              </a:highlight>
            </a:endParaRPr>
          </a:p>
          <a:p>
            <a:pPr indent="0" lvl="0" marL="0" rtl="0" algn="l">
              <a:spcBef>
                <a:spcPts val="0"/>
              </a:spcBef>
              <a:spcAft>
                <a:spcPts val="0"/>
              </a:spcAft>
              <a:buNone/>
            </a:pPr>
            <a:r>
              <a:t/>
            </a:r>
            <a:endParaRPr sz="1000">
              <a:solidFill>
                <a:srgbClr val="DFAF8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library</a:t>
            </a:r>
            <a:r>
              <a:rPr lang="en" sz="1000">
                <a:solidFill>
                  <a:srgbClr val="DCDCCC"/>
                </a:solidFill>
                <a:highlight>
                  <a:srgbClr val="3F3F3F"/>
                </a:highlight>
              </a:rPr>
              <a:t>(</a:t>
            </a:r>
            <a:r>
              <a:rPr lang="en" sz="1000">
                <a:solidFill>
                  <a:srgbClr val="DFAF8F"/>
                </a:solidFill>
                <a:highlight>
                  <a:srgbClr val="3F3F3F"/>
                </a:highlight>
              </a:rPr>
              <a:t>caret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library</a:t>
            </a:r>
            <a:r>
              <a:rPr lang="en" sz="1000">
                <a:solidFill>
                  <a:srgbClr val="DCDCCC"/>
                </a:solidFill>
                <a:highlight>
                  <a:srgbClr val="3F3F3F"/>
                </a:highlight>
              </a:rPr>
              <a:t>(</a:t>
            </a:r>
            <a:r>
              <a:rPr lang="en" sz="1000">
                <a:solidFill>
                  <a:srgbClr val="DFAF8F"/>
                </a:solidFill>
                <a:highlight>
                  <a:srgbClr val="3F3F3F"/>
                </a:highlight>
              </a:rPr>
              <a:t>Metrics</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ctrl</a:t>
            </a:r>
            <a:r>
              <a:rPr lang="en" sz="1000">
                <a:solidFill>
                  <a:schemeClr val="dk1"/>
                </a:solidFill>
                <a:highlight>
                  <a:srgbClr val="3F3F3F"/>
                </a:highlight>
              </a:rPr>
              <a:t> </a:t>
            </a:r>
            <a:r>
              <a:rPr lang="en" sz="1000">
                <a:solidFill>
                  <a:srgbClr val="F0EFD0"/>
                </a:solidFill>
                <a:highlight>
                  <a:srgbClr val="3F3F3F"/>
                </a:highlight>
              </a:rPr>
              <a:t>&lt;-</a:t>
            </a:r>
            <a:r>
              <a:rPr lang="en" sz="1000">
                <a:solidFill>
                  <a:schemeClr val="dk1"/>
                </a:solidFill>
                <a:highlight>
                  <a:srgbClr val="3F3F3F"/>
                </a:highlight>
              </a:rPr>
              <a:t> </a:t>
            </a:r>
            <a:r>
              <a:rPr lang="en" sz="1000">
                <a:solidFill>
                  <a:srgbClr val="DFAF8F"/>
                </a:solidFill>
                <a:highlight>
                  <a:srgbClr val="3F3F3F"/>
                </a:highlight>
              </a:rPr>
              <a:t>trainControl</a:t>
            </a:r>
            <a:r>
              <a:rPr lang="en" sz="1000">
                <a:solidFill>
                  <a:srgbClr val="DCDCCC"/>
                </a:solidFill>
                <a:highlight>
                  <a:srgbClr val="3F3F3F"/>
                </a:highlight>
              </a:rPr>
              <a:t>(</a:t>
            </a:r>
            <a:r>
              <a:rPr lang="en" sz="1000">
                <a:solidFill>
                  <a:srgbClr val="DFAF8F"/>
                </a:solidFill>
                <a:highlight>
                  <a:srgbClr val="3F3F3F"/>
                </a:highlight>
              </a:rPr>
              <a:t>method</a:t>
            </a:r>
            <a:r>
              <a:rPr lang="en" sz="1000">
                <a:solidFill>
                  <a:schemeClr val="dk1"/>
                </a:solidFill>
                <a:highlight>
                  <a:srgbClr val="3F3F3F"/>
                </a:highlight>
              </a:rPr>
              <a:t> </a:t>
            </a:r>
            <a:r>
              <a:rPr lang="en" sz="1000">
                <a:solidFill>
                  <a:srgbClr val="F0EFD0"/>
                </a:solidFill>
                <a:highlight>
                  <a:srgbClr val="3F3F3F"/>
                </a:highlight>
              </a:rPr>
              <a:t>=</a:t>
            </a:r>
            <a:r>
              <a:rPr lang="en" sz="1000">
                <a:solidFill>
                  <a:schemeClr val="dk1"/>
                </a:solidFill>
                <a:highlight>
                  <a:srgbClr val="3F3F3F"/>
                </a:highlight>
              </a:rPr>
              <a:t> </a:t>
            </a:r>
            <a:r>
              <a:rPr lang="en" sz="1000">
                <a:solidFill>
                  <a:srgbClr val="CC9393"/>
                </a:solidFill>
                <a:highlight>
                  <a:srgbClr val="3F3F3F"/>
                </a:highlight>
              </a:rPr>
              <a:t>"cv"</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savePred</a:t>
            </a:r>
            <a:r>
              <a:rPr lang="en" sz="1000">
                <a:solidFill>
                  <a:srgbClr val="F0EFD0"/>
                </a:solidFill>
                <a:highlight>
                  <a:srgbClr val="3F3F3F"/>
                </a:highlight>
              </a:rPr>
              <a:t>=</a:t>
            </a:r>
            <a:r>
              <a:rPr lang="en" sz="1000">
                <a:solidFill>
                  <a:srgbClr val="DFAF8F"/>
                </a:solidFill>
                <a:highlight>
                  <a:srgbClr val="3F3F3F"/>
                </a:highlight>
              </a:rPr>
              <a:t>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rgbClr val="DCDCCC"/>
              </a:solidFill>
              <a:highlight>
                <a:srgbClr val="3F3F3F"/>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37" name="Google Shape;137;p24"/>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Random Forest</a:t>
            </a:r>
            <a:endParaRPr/>
          </a:p>
          <a:p>
            <a:pPr indent="0" lvl="0" marL="0" rtl="0" algn="l">
              <a:spcBef>
                <a:spcPts val="0"/>
              </a:spcBef>
              <a:spcAft>
                <a:spcPts val="0"/>
              </a:spcAft>
              <a:buNone/>
            </a:pPr>
            <a:r>
              <a:t/>
            </a:r>
            <a:endParaRPr/>
          </a:p>
        </p:txBody>
      </p:sp>
      <p:sp>
        <p:nvSpPr>
          <p:cNvPr id="143" name="Google Shape;143;p25"/>
          <p:cNvSpPr txBox="1"/>
          <p:nvPr>
            <p:ph idx="1" type="body"/>
          </p:nvPr>
        </p:nvSpPr>
        <p:spPr>
          <a:xfrm>
            <a:off x="311700" y="862631"/>
            <a:ext cx="7367400" cy="332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Let’s assess the model sensitivity to the data by predicting values 10 times with 25 % of the data, </a:t>
            </a:r>
            <a:r>
              <a:rPr lang="en" sz="1200">
                <a:solidFill>
                  <a:schemeClr val="dk1"/>
                </a:solidFill>
              </a:rPr>
              <a:t>randomly</a:t>
            </a:r>
            <a:r>
              <a:rPr lang="en" sz="1200">
                <a:solidFill>
                  <a:schemeClr val="dk1"/>
                </a:solidFill>
              </a:rPr>
              <a:t> selected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 this loop we will generate a model with 25% of the data and make predictions 10 times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step is time intensive (training dataset approx 10 minutes)</a:t>
            </a:r>
            <a:endParaRPr sz="12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800">
                <a:solidFill>
                  <a:srgbClr val="7F9F7F"/>
                </a:solidFill>
                <a:highlight>
                  <a:srgbClr val="3F3F3F"/>
                </a:highlight>
              </a:rPr>
              <a:t># Sensitivity to the dataset</a:t>
            </a:r>
            <a:endParaRPr sz="800">
              <a:solidFill>
                <a:srgbClr val="7F9F7F"/>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Start a loop with 10 model realizations</a:t>
            </a:r>
            <a:endParaRPr sz="800">
              <a:solidFill>
                <a:srgbClr val="7F9F7F"/>
              </a:solidFill>
              <a:highlight>
                <a:srgbClr val="3F3F3F"/>
              </a:highlight>
            </a:endParaRPr>
          </a:p>
          <a:p>
            <a:pPr indent="0" lvl="0" marL="0" rtl="0" algn="l">
              <a:spcBef>
                <a:spcPts val="0"/>
              </a:spcBef>
              <a:spcAft>
                <a:spcPts val="0"/>
              </a:spcAft>
              <a:buNone/>
            </a:pPr>
            <a:r>
              <a:rPr lang="en" sz="800">
                <a:solidFill>
                  <a:srgbClr val="DFAF8F"/>
                </a:solidFill>
                <a:highlight>
                  <a:srgbClr val="3F3F3F"/>
                </a:highlight>
              </a:rPr>
              <a:t>pred</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stack</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F0DFAF"/>
                </a:solidFill>
                <a:highlight>
                  <a:srgbClr val="3F3F3F"/>
                </a:highlight>
              </a:rPr>
              <a:t>for</a:t>
            </a:r>
            <a:r>
              <a:rPr lang="en" sz="800">
                <a:solidFill>
                  <a:srgbClr val="7F9F7F"/>
                </a:solidFill>
                <a:highlight>
                  <a:srgbClr val="3F3F3F"/>
                </a:highlight>
              </a:rPr>
              <a:t> </a:t>
            </a:r>
            <a:r>
              <a:rPr lang="en" sz="800">
                <a:solidFill>
                  <a:srgbClr val="DCDCCC"/>
                </a:solidFill>
                <a:highlight>
                  <a:srgbClr val="3F3F3F"/>
                </a:highlight>
              </a:rPr>
              <a:t>(</a:t>
            </a:r>
            <a:r>
              <a:rPr lang="en" sz="800">
                <a:solidFill>
                  <a:srgbClr val="DFAF8F"/>
                </a:solidFill>
                <a:highlight>
                  <a:srgbClr val="3F3F3F"/>
                </a:highlight>
              </a:rPr>
              <a:t>i</a:t>
            </a:r>
            <a:r>
              <a:rPr lang="en" sz="800">
                <a:solidFill>
                  <a:srgbClr val="7F9F7F"/>
                </a:solidFill>
                <a:highlight>
                  <a:srgbClr val="3F3F3F"/>
                </a:highlight>
              </a:rPr>
              <a:t> </a:t>
            </a:r>
            <a:r>
              <a:rPr lang="en" sz="800">
                <a:solidFill>
                  <a:srgbClr val="F0DFAF"/>
                </a:solidFill>
                <a:highlight>
                  <a:srgbClr val="3F3F3F"/>
                </a:highlight>
              </a:rPr>
              <a:t>in</a:t>
            </a:r>
            <a:r>
              <a:rPr lang="en" sz="800">
                <a:solidFill>
                  <a:srgbClr val="7F9F7F"/>
                </a:solidFill>
                <a:highlight>
                  <a:srgbClr val="3F3F3F"/>
                </a:highlight>
              </a:rPr>
              <a:t> </a:t>
            </a:r>
            <a:r>
              <a:rPr lang="en" sz="800">
                <a:solidFill>
                  <a:srgbClr val="DCDCCC"/>
                </a:solidFill>
                <a:highlight>
                  <a:srgbClr val="3F3F3F"/>
                </a:highlight>
              </a:rPr>
              <a:t>1</a:t>
            </a:r>
            <a:r>
              <a:rPr lang="en" sz="800">
                <a:solidFill>
                  <a:srgbClr val="F0EFD0"/>
                </a:solidFill>
                <a:highlight>
                  <a:srgbClr val="3F3F3F"/>
                </a:highlight>
              </a:rPr>
              <a:t>:</a:t>
            </a:r>
            <a:r>
              <a:rPr lang="en" sz="800">
                <a:solidFill>
                  <a:srgbClr val="DCDCCC"/>
                </a:solidFill>
                <a:highlight>
                  <a:srgbClr val="3F3F3F"/>
                </a:highlight>
              </a:rPr>
              <a:t>10){</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 We will build 10 models using random samples of 25%</a:t>
            </a:r>
            <a:endParaRPr sz="800">
              <a:solidFill>
                <a:srgbClr val="7F9F7F"/>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smp_size</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floor</a:t>
            </a:r>
            <a:r>
              <a:rPr lang="en" sz="800">
                <a:solidFill>
                  <a:srgbClr val="DCDCCC"/>
                </a:solidFill>
                <a:highlight>
                  <a:srgbClr val="3F3F3F"/>
                </a:highlight>
              </a:rPr>
              <a:t>(0.25</a:t>
            </a:r>
            <a:r>
              <a:rPr lang="en" sz="800">
                <a:solidFill>
                  <a:srgbClr val="7F9F7F"/>
                </a:solidFill>
                <a:highlight>
                  <a:srgbClr val="3F3F3F"/>
                </a:highlight>
              </a:rPr>
              <a:t> </a:t>
            </a:r>
            <a:r>
              <a:rPr lang="en" sz="800">
                <a:solidFill>
                  <a:srgbClr val="F0EFD0"/>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nrow</a:t>
            </a:r>
            <a:r>
              <a:rPr lang="en" sz="800">
                <a:solidFill>
                  <a:srgbClr val="DCDCCC"/>
                </a:solidFill>
                <a:highlight>
                  <a:srgbClr val="3F3F3F"/>
                </a:highlight>
              </a:rPr>
              <a:t>(</a:t>
            </a:r>
            <a:r>
              <a:rPr lang="en" sz="800">
                <a:solidFill>
                  <a:srgbClr val="DFAF8F"/>
                </a:solidFill>
                <a:highlight>
                  <a:srgbClr val="3F3F3F"/>
                </a:highlight>
              </a:rPr>
              <a:t>dat</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train_ind</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sample</a:t>
            </a:r>
            <a:r>
              <a:rPr lang="en" sz="800">
                <a:solidFill>
                  <a:srgbClr val="DCDCCC"/>
                </a:solidFill>
                <a:highlight>
                  <a:srgbClr val="3F3F3F"/>
                </a:highlight>
              </a:rPr>
              <a:t>(</a:t>
            </a:r>
            <a:r>
              <a:rPr lang="en" sz="800">
                <a:solidFill>
                  <a:srgbClr val="DFAF8F"/>
                </a:solidFill>
                <a:highlight>
                  <a:srgbClr val="3F3F3F"/>
                </a:highlight>
              </a:rPr>
              <a:t>seq_len</a:t>
            </a:r>
            <a:r>
              <a:rPr lang="en" sz="800">
                <a:solidFill>
                  <a:srgbClr val="DCDCCC"/>
                </a:solidFill>
                <a:highlight>
                  <a:srgbClr val="3F3F3F"/>
                </a:highlight>
              </a:rPr>
              <a:t>(</a:t>
            </a:r>
            <a:r>
              <a:rPr lang="en" sz="800">
                <a:solidFill>
                  <a:srgbClr val="DFAF8F"/>
                </a:solidFill>
                <a:highlight>
                  <a:srgbClr val="3F3F3F"/>
                </a:highlight>
              </a:rPr>
              <a:t>nrow</a:t>
            </a:r>
            <a:r>
              <a:rPr lang="en" sz="800">
                <a:solidFill>
                  <a:srgbClr val="DCDCCC"/>
                </a:solidFill>
                <a:highlight>
                  <a:srgbClr val="3F3F3F"/>
                </a:highlight>
              </a:rPr>
              <a:t>(</a:t>
            </a:r>
            <a:r>
              <a:rPr lang="en" sz="800">
                <a:solidFill>
                  <a:srgbClr val="DFAF8F"/>
                </a:solidFill>
                <a:highlight>
                  <a:srgbClr val="3F3F3F"/>
                </a:highlight>
              </a:rPr>
              <a:t>dat</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size</a:t>
            </a:r>
            <a:r>
              <a:rPr lang="en" sz="800">
                <a:solidFill>
                  <a:srgbClr val="7F9F7F"/>
                </a:solidFill>
                <a:highlight>
                  <a:srgbClr val="3F3F3F"/>
                </a:highlight>
              </a:rPr>
              <a:t> </a:t>
            </a:r>
            <a:r>
              <a:rPr lang="en" sz="800">
                <a:solidFill>
                  <a:srgbClr val="F0EFD0"/>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smp_size</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train</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dat</a:t>
            </a:r>
            <a:r>
              <a:rPr lang="en" sz="800">
                <a:solidFill>
                  <a:srgbClr val="DCDCCC"/>
                </a:solidFill>
                <a:highlight>
                  <a:srgbClr val="3F3F3F"/>
                </a:highlight>
              </a:rPr>
              <a:t>[</a:t>
            </a:r>
            <a:r>
              <a:rPr lang="en" sz="800">
                <a:solidFill>
                  <a:srgbClr val="DFAF8F"/>
                </a:solidFill>
                <a:highlight>
                  <a:srgbClr val="3F3F3F"/>
                </a:highlight>
              </a:rPr>
              <a:t>train_ind</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test</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dat</a:t>
            </a:r>
            <a:r>
              <a:rPr lang="en" sz="800">
                <a:solidFill>
                  <a:srgbClr val="DCDCCC"/>
                </a:solidFill>
                <a:highlight>
                  <a:srgbClr val="3F3F3F"/>
                </a:highlight>
              </a:rPr>
              <a:t>[</a:t>
            </a:r>
            <a:r>
              <a:rPr lang="en" sz="800">
                <a:solidFill>
                  <a:srgbClr val="F0EFD0"/>
                </a:solidFill>
                <a:highlight>
                  <a:srgbClr val="3F3F3F"/>
                </a:highlight>
              </a:rPr>
              <a:t>-</a:t>
            </a:r>
            <a:r>
              <a:rPr lang="en" sz="800">
                <a:solidFill>
                  <a:srgbClr val="DFAF8F"/>
                </a:solidFill>
                <a:highlight>
                  <a:srgbClr val="3F3F3F"/>
                </a:highlight>
              </a:rPr>
              <a:t>train_ind</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modn</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train</a:t>
            </a:r>
            <a:r>
              <a:rPr lang="en" sz="800">
                <a:solidFill>
                  <a:srgbClr val="DCDCCC"/>
                </a:solidFill>
                <a:highlight>
                  <a:srgbClr val="3F3F3F"/>
                </a:highlight>
              </a:rPr>
              <a:t>(</a:t>
            </a:r>
            <a:r>
              <a:rPr lang="en" sz="800">
                <a:solidFill>
                  <a:srgbClr val="DFAF8F"/>
                </a:solidFill>
                <a:highlight>
                  <a:srgbClr val="3F3F3F"/>
                </a:highlight>
              </a:rPr>
              <a:t>fm</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data</a:t>
            </a:r>
            <a:r>
              <a:rPr lang="en" sz="800">
                <a:solidFill>
                  <a:srgbClr val="F0EFD0"/>
                </a:solidFill>
                <a:highlight>
                  <a:srgbClr val="3F3F3F"/>
                </a:highlight>
              </a:rPr>
              <a:t>=</a:t>
            </a:r>
            <a:r>
              <a:rPr lang="en" sz="800">
                <a:solidFill>
                  <a:srgbClr val="DFAF8F"/>
                </a:solidFill>
                <a:highlight>
                  <a:srgbClr val="3F3F3F"/>
                </a:highlight>
              </a:rPr>
              <a:t>train</a:t>
            </a:r>
            <a:r>
              <a:rPr lang="en" sz="800">
                <a:solidFill>
                  <a:srgbClr val="DCDCCC"/>
                </a:solidFill>
                <a:highlight>
                  <a:srgbClr val="3F3F3F"/>
                </a:highlight>
              </a:rPr>
              <a:t>@</a:t>
            </a:r>
            <a:r>
              <a:rPr lang="en" sz="800">
                <a:solidFill>
                  <a:srgbClr val="DFAF8F"/>
                </a:solidFill>
                <a:highlight>
                  <a:srgbClr val="3F3F3F"/>
                </a:highlight>
              </a:rPr>
              <a:t>data</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method</a:t>
            </a:r>
            <a:r>
              <a:rPr lang="en" sz="800">
                <a:solidFill>
                  <a:srgbClr val="7F9F7F"/>
                </a:solidFill>
                <a:highlight>
                  <a:srgbClr val="3F3F3F"/>
                </a:highlight>
              </a:rPr>
              <a:t> </a:t>
            </a:r>
            <a:r>
              <a:rPr lang="en" sz="800">
                <a:solidFill>
                  <a:srgbClr val="F0EFD0"/>
                </a:solidFill>
                <a:highlight>
                  <a:srgbClr val="3F3F3F"/>
                </a:highlight>
              </a:rPr>
              <a:t>=</a:t>
            </a:r>
            <a:r>
              <a:rPr lang="en" sz="800">
                <a:solidFill>
                  <a:srgbClr val="7F9F7F"/>
                </a:solidFill>
                <a:highlight>
                  <a:srgbClr val="3F3F3F"/>
                </a:highlight>
              </a:rPr>
              <a:t> </a:t>
            </a:r>
            <a:r>
              <a:rPr lang="en" sz="800">
                <a:solidFill>
                  <a:srgbClr val="CC9393"/>
                </a:solidFill>
                <a:highlight>
                  <a:srgbClr val="3F3F3F"/>
                </a:highlight>
              </a:rPr>
              <a:t>"rf"</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trControl</a:t>
            </a:r>
            <a:r>
              <a:rPr lang="en" sz="800">
                <a:solidFill>
                  <a:srgbClr val="7F9F7F"/>
                </a:solidFill>
                <a:highlight>
                  <a:srgbClr val="3F3F3F"/>
                </a:highlight>
              </a:rPr>
              <a:t> </a:t>
            </a:r>
            <a:r>
              <a:rPr lang="en" sz="800">
                <a:solidFill>
                  <a:srgbClr val="F0EFD0"/>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ctrl</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pred_cv</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DFAF8F"/>
                </a:solidFill>
                <a:highlight>
                  <a:srgbClr val="3F3F3F"/>
                </a:highlight>
              </a:rPr>
              <a:t>predict</a:t>
            </a:r>
            <a:r>
              <a:rPr lang="en" sz="800">
                <a:solidFill>
                  <a:srgbClr val="DCDCCC"/>
                </a:solidFill>
                <a:highlight>
                  <a:srgbClr val="3F3F3F"/>
                </a:highlight>
              </a:rPr>
              <a:t>(</a:t>
            </a:r>
            <a:r>
              <a:rPr lang="en" sz="800">
                <a:solidFill>
                  <a:srgbClr val="DFAF8F"/>
                </a:solidFill>
                <a:highlight>
                  <a:srgbClr val="3F3F3F"/>
                </a:highlight>
              </a:rPr>
              <a:t>covs</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modn</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pred</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stack</a:t>
            </a:r>
            <a:r>
              <a:rPr lang="en" sz="800">
                <a:solidFill>
                  <a:srgbClr val="DCDCCC"/>
                </a:solidFill>
                <a:highlight>
                  <a:srgbClr val="3F3F3F"/>
                </a:highlight>
              </a:rPr>
              <a:t>(</a:t>
            </a:r>
            <a:r>
              <a:rPr lang="en" sz="800">
                <a:solidFill>
                  <a:srgbClr val="DFAF8F"/>
                </a:solidFill>
                <a:highlight>
                  <a:srgbClr val="3F3F3F"/>
                </a:highlight>
              </a:rPr>
              <a:t>pred</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pred_cv</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test</a:t>
            </a:r>
            <a:r>
              <a:rPr lang="en" sz="800">
                <a:solidFill>
                  <a:srgbClr val="F0EFD0"/>
                </a:solidFill>
                <a:highlight>
                  <a:srgbClr val="3F3F3F"/>
                </a:highlight>
              </a:rPr>
              <a:t>$</a:t>
            </a:r>
            <a:r>
              <a:rPr lang="en" sz="800">
                <a:solidFill>
                  <a:srgbClr val="DFAF8F"/>
                </a:solidFill>
                <a:highlight>
                  <a:srgbClr val="3F3F3F"/>
                </a:highlight>
              </a:rPr>
              <a:t>pred</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extract</a:t>
            </a:r>
            <a:r>
              <a:rPr lang="en" sz="800">
                <a:solidFill>
                  <a:srgbClr val="DCDCCC"/>
                </a:solidFill>
                <a:highlight>
                  <a:srgbClr val="3F3F3F"/>
                </a:highlight>
              </a:rPr>
              <a:t>(</a:t>
            </a:r>
            <a:r>
              <a:rPr lang="en" sz="800">
                <a:solidFill>
                  <a:srgbClr val="DFAF8F"/>
                </a:solidFill>
                <a:highlight>
                  <a:srgbClr val="3F3F3F"/>
                </a:highlight>
              </a:rPr>
              <a:t>pred</a:t>
            </a:r>
            <a:r>
              <a:rPr lang="en" sz="800">
                <a:solidFill>
                  <a:srgbClr val="DCDCCC"/>
                </a:solidFill>
                <a:highlight>
                  <a:srgbClr val="3F3F3F"/>
                </a:highlight>
              </a:rPr>
              <a:t>[[</a:t>
            </a:r>
            <a:r>
              <a:rPr lang="en" sz="800">
                <a:solidFill>
                  <a:srgbClr val="DFAF8F"/>
                </a:solidFill>
                <a:highlight>
                  <a:srgbClr val="3F3F3F"/>
                </a:highlight>
              </a:rPr>
              <a:t>i</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test</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 Store the results in a dataframe</a:t>
            </a:r>
            <a:endParaRPr sz="800">
              <a:solidFill>
                <a:srgbClr val="7F9F7F"/>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validation</a:t>
            </a:r>
            <a:r>
              <a:rPr lang="en" sz="800">
                <a:solidFill>
                  <a:srgbClr val="DCDCCC"/>
                </a:solidFill>
                <a:highlight>
                  <a:srgbClr val="3F3F3F"/>
                </a:highlight>
              </a:rPr>
              <a:t>[</a:t>
            </a:r>
            <a:r>
              <a:rPr lang="en" sz="800">
                <a:solidFill>
                  <a:srgbClr val="DFAF8F"/>
                </a:solidFill>
                <a:highlight>
                  <a:srgbClr val="3F3F3F"/>
                </a:highlight>
              </a:rPr>
              <a:t>i</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CDCCC"/>
                </a:solidFill>
                <a:highlight>
                  <a:srgbClr val="3F3F3F"/>
                </a:highlight>
              </a:rPr>
              <a:t>1]</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rmse</a:t>
            </a:r>
            <a:r>
              <a:rPr lang="en" sz="800">
                <a:solidFill>
                  <a:srgbClr val="DCDCCC"/>
                </a:solidFill>
                <a:highlight>
                  <a:srgbClr val="3F3F3F"/>
                </a:highlight>
              </a:rPr>
              <a:t>(</a:t>
            </a:r>
            <a:r>
              <a:rPr lang="en" sz="800">
                <a:solidFill>
                  <a:srgbClr val="DFAF8F"/>
                </a:solidFill>
                <a:highlight>
                  <a:srgbClr val="3F3F3F"/>
                </a:highlight>
              </a:rPr>
              <a:t>test</a:t>
            </a:r>
            <a:r>
              <a:rPr lang="en" sz="800">
                <a:solidFill>
                  <a:srgbClr val="F0EFD0"/>
                </a:solidFill>
                <a:highlight>
                  <a:srgbClr val="3F3F3F"/>
                </a:highlight>
              </a:rPr>
              <a:t>$</a:t>
            </a:r>
            <a:r>
              <a:rPr lang="en" sz="800">
                <a:solidFill>
                  <a:srgbClr val="DFAF8F"/>
                </a:solidFill>
                <a:highlight>
                  <a:srgbClr val="3F3F3F"/>
                </a:highlight>
              </a:rPr>
              <a:t>OCS</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test</a:t>
            </a:r>
            <a:r>
              <a:rPr lang="en" sz="800">
                <a:solidFill>
                  <a:srgbClr val="F0EFD0"/>
                </a:solidFill>
                <a:highlight>
                  <a:srgbClr val="3F3F3F"/>
                </a:highlight>
              </a:rPr>
              <a:t>$</a:t>
            </a:r>
            <a:r>
              <a:rPr lang="en" sz="800">
                <a:solidFill>
                  <a:srgbClr val="DFAF8F"/>
                </a:solidFill>
                <a:highlight>
                  <a:srgbClr val="3F3F3F"/>
                </a:highlight>
              </a:rPr>
              <a:t>pred</a:t>
            </a: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rPr lang="en" sz="800">
                <a:solidFill>
                  <a:srgbClr val="7F9F7F"/>
                </a:solidFill>
                <a:highlight>
                  <a:srgbClr val="3F3F3F"/>
                </a:highlight>
              </a:rPr>
              <a:t>  </a:t>
            </a:r>
            <a:r>
              <a:rPr lang="en" sz="800">
                <a:solidFill>
                  <a:srgbClr val="DFAF8F"/>
                </a:solidFill>
                <a:highlight>
                  <a:srgbClr val="3F3F3F"/>
                </a:highlight>
              </a:rPr>
              <a:t>validation</a:t>
            </a:r>
            <a:r>
              <a:rPr lang="en" sz="800">
                <a:solidFill>
                  <a:srgbClr val="DCDCCC"/>
                </a:solidFill>
                <a:highlight>
                  <a:srgbClr val="3F3F3F"/>
                </a:highlight>
              </a:rPr>
              <a:t>[</a:t>
            </a:r>
            <a:r>
              <a:rPr lang="en" sz="800">
                <a:solidFill>
                  <a:srgbClr val="DFAF8F"/>
                </a:solidFill>
                <a:highlight>
                  <a:srgbClr val="3F3F3F"/>
                </a:highlight>
              </a:rPr>
              <a:t>i</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CDCCC"/>
                </a:solidFill>
                <a:highlight>
                  <a:srgbClr val="3F3F3F"/>
                </a:highlight>
              </a:rPr>
              <a:t>2]</a:t>
            </a:r>
            <a:r>
              <a:rPr lang="en" sz="800">
                <a:solidFill>
                  <a:srgbClr val="7F9F7F"/>
                </a:solidFill>
                <a:highlight>
                  <a:srgbClr val="3F3F3F"/>
                </a:highlight>
              </a:rPr>
              <a:t> </a:t>
            </a:r>
            <a:r>
              <a:rPr lang="en" sz="800">
                <a:solidFill>
                  <a:srgbClr val="F0EFD0"/>
                </a:solidFill>
                <a:highlight>
                  <a:srgbClr val="3F3F3F"/>
                </a:highlight>
              </a:rPr>
              <a:t>&lt;-</a:t>
            </a:r>
            <a:r>
              <a:rPr lang="en" sz="800">
                <a:solidFill>
                  <a:srgbClr val="7F9F7F"/>
                </a:solidFill>
                <a:highlight>
                  <a:srgbClr val="3F3F3F"/>
                </a:highlight>
              </a:rPr>
              <a:t> </a:t>
            </a:r>
            <a:r>
              <a:rPr lang="en" sz="800">
                <a:solidFill>
                  <a:srgbClr val="DFAF8F"/>
                </a:solidFill>
                <a:highlight>
                  <a:srgbClr val="3F3F3F"/>
                </a:highlight>
              </a:rPr>
              <a:t>cor</a:t>
            </a:r>
            <a:r>
              <a:rPr lang="en" sz="800">
                <a:solidFill>
                  <a:srgbClr val="DCDCCC"/>
                </a:solidFill>
                <a:highlight>
                  <a:srgbClr val="3F3F3F"/>
                </a:highlight>
              </a:rPr>
              <a:t>(</a:t>
            </a:r>
            <a:r>
              <a:rPr lang="en" sz="800">
                <a:solidFill>
                  <a:srgbClr val="DFAF8F"/>
                </a:solidFill>
                <a:highlight>
                  <a:srgbClr val="3F3F3F"/>
                </a:highlight>
              </a:rPr>
              <a:t>test</a:t>
            </a:r>
            <a:r>
              <a:rPr lang="en" sz="800">
                <a:solidFill>
                  <a:srgbClr val="F0EFD0"/>
                </a:solidFill>
                <a:highlight>
                  <a:srgbClr val="3F3F3F"/>
                </a:highlight>
              </a:rPr>
              <a:t>$</a:t>
            </a:r>
            <a:r>
              <a:rPr lang="en" sz="800">
                <a:solidFill>
                  <a:srgbClr val="DFAF8F"/>
                </a:solidFill>
                <a:highlight>
                  <a:srgbClr val="3F3F3F"/>
                </a:highlight>
              </a:rPr>
              <a:t>OCS</a:t>
            </a:r>
            <a:r>
              <a:rPr lang="en" sz="800">
                <a:solidFill>
                  <a:srgbClr val="DCDCCC"/>
                </a:solidFill>
                <a:highlight>
                  <a:srgbClr val="3F3F3F"/>
                </a:highlight>
              </a:rPr>
              <a:t>,</a:t>
            </a:r>
            <a:r>
              <a:rPr lang="en" sz="800">
                <a:solidFill>
                  <a:srgbClr val="7F9F7F"/>
                </a:solidFill>
                <a:highlight>
                  <a:srgbClr val="3F3F3F"/>
                </a:highlight>
              </a:rPr>
              <a:t> </a:t>
            </a:r>
            <a:r>
              <a:rPr lang="en" sz="800">
                <a:solidFill>
                  <a:srgbClr val="DFAF8F"/>
                </a:solidFill>
                <a:highlight>
                  <a:srgbClr val="3F3F3F"/>
                </a:highlight>
              </a:rPr>
              <a:t>test</a:t>
            </a:r>
            <a:r>
              <a:rPr lang="en" sz="800">
                <a:solidFill>
                  <a:srgbClr val="F0EFD0"/>
                </a:solidFill>
                <a:highlight>
                  <a:srgbClr val="3F3F3F"/>
                </a:highlight>
              </a:rPr>
              <a:t>$</a:t>
            </a:r>
            <a:r>
              <a:rPr lang="en" sz="800">
                <a:solidFill>
                  <a:srgbClr val="DFAF8F"/>
                </a:solidFill>
                <a:highlight>
                  <a:srgbClr val="3F3F3F"/>
                </a:highlight>
              </a:rPr>
              <a:t>pred</a:t>
            </a:r>
            <a:r>
              <a:rPr lang="en" sz="800">
                <a:solidFill>
                  <a:srgbClr val="DCDCCC"/>
                </a:solidFill>
                <a:highlight>
                  <a:srgbClr val="3F3F3F"/>
                </a:highlight>
              </a:rPr>
              <a:t>)</a:t>
            </a:r>
            <a:r>
              <a:rPr lang="en" sz="800">
                <a:solidFill>
                  <a:srgbClr val="F0EFD0"/>
                </a:solidFill>
                <a:highlight>
                  <a:srgbClr val="3F3F3F"/>
                </a:highlight>
              </a:rPr>
              <a:t>^</a:t>
            </a:r>
            <a:r>
              <a:rPr lang="en" sz="800">
                <a:solidFill>
                  <a:srgbClr val="DCDCCC"/>
                </a:solidFill>
                <a:highlight>
                  <a:srgbClr val="3F3F3F"/>
                </a:highlight>
              </a:rPr>
              <a:t>2</a:t>
            </a:r>
            <a:endParaRPr sz="800">
              <a:solidFill>
                <a:srgbClr val="DCDCCC"/>
              </a:solidFill>
              <a:highlight>
                <a:srgbClr val="3F3F3F"/>
              </a:highlight>
            </a:endParaRPr>
          </a:p>
          <a:p>
            <a:pPr indent="0" lvl="0" marL="0" rtl="0" algn="l">
              <a:spcBef>
                <a:spcPts val="0"/>
              </a:spcBef>
              <a:spcAft>
                <a:spcPts val="0"/>
              </a:spcAft>
              <a:buNone/>
            </a:pPr>
            <a:r>
              <a:rPr lang="en" sz="800">
                <a:solidFill>
                  <a:srgbClr val="DCDCCC"/>
                </a:solidFill>
                <a:highlight>
                  <a:srgbClr val="3F3F3F"/>
                </a:highlight>
              </a:rPr>
              <a:t>}</a:t>
            </a:r>
            <a:endParaRPr sz="800">
              <a:solidFill>
                <a:srgbClr val="DCDCCC"/>
              </a:solidFill>
              <a:highlight>
                <a:srgbClr val="3F3F3F"/>
              </a:highlight>
            </a:endParaRPr>
          </a:p>
          <a:p>
            <a:pPr indent="0" lvl="0" marL="0" rtl="0" algn="l">
              <a:spcBef>
                <a:spcPts val="0"/>
              </a:spcBef>
              <a:spcAft>
                <a:spcPts val="0"/>
              </a:spcAft>
              <a:buNone/>
            </a:pPr>
            <a:r>
              <a:t/>
            </a:r>
            <a:endParaRPr sz="800">
              <a:solidFill>
                <a:srgbClr val="7F9F7F"/>
              </a:solidFill>
              <a:highlight>
                <a:srgbClr val="3F3F3F"/>
              </a:highlight>
            </a:endParaRPr>
          </a:p>
          <a:p>
            <a:pPr indent="0" lvl="0" marL="0" rtl="0" algn="l">
              <a:spcBef>
                <a:spcPts val="0"/>
              </a:spcBef>
              <a:spcAft>
                <a:spcPts val="0"/>
              </a:spcAft>
              <a:buNone/>
            </a:pPr>
            <a:r>
              <a:t/>
            </a:r>
            <a:endParaRPr sz="800">
              <a:solidFill>
                <a:srgbClr val="7F9F7F"/>
              </a:solidFill>
              <a:highlight>
                <a:srgbClr val="3F3F3F"/>
              </a:highlight>
            </a:endParaRPr>
          </a:p>
          <a:p>
            <a:pPr indent="0" lvl="0" marL="0" rtl="0" algn="l">
              <a:spcBef>
                <a:spcPts val="0"/>
              </a:spcBef>
              <a:spcAft>
                <a:spcPts val="0"/>
              </a:spcAft>
              <a:buNone/>
            </a:pPr>
            <a:r>
              <a:t/>
            </a:r>
            <a:endParaRPr sz="800">
              <a:solidFill>
                <a:srgbClr val="7F9F7F"/>
              </a:solidFill>
              <a:highlight>
                <a:srgbClr val="3F3F3F"/>
              </a:highlight>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
        <p:nvSpPr>
          <p:cNvPr id="144" name="Google Shape;144;p25"/>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Random Forest</a:t>
            </a:r>
            <a:endParaRPr/>
          </a:p>
          <a:p>
            <a:pPr indent="0" lvl="0" marL="0" rtl="0" algn="l">
              <a:spcBef>
                <a:spcPts val="0"/>
              </a:spcBef>
              <a:spcAft>
                <a:spcPts val="0"/>
              </a:spcAft>
              <a:buNone/>
            </a:pPr>
            <a:r>
              <a:t/>
            </a:r>
            <a:endParaRPr/>
          </a:p>
        </p:txBody>
      </p:sp>
      <p:sp>
        <p:nvSpPr>
          <p:cNvPr id="150" name="Google Shape;150;p26"/>
          <p:cNvSpPr txBox="1"/>
          <p:nvPr>
            <p:ph idx="1" type="body"/>
          </p:nvPr>
        </p:nvSpPr>
        <p:spPr>
          <a:xfrm>
            <a:off x="311700" y="862631"/>
            <a:ext cx="7367400" cy="332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Let’s assess the model sensitivity to the data by predicting values 10 times with 25 % of the data, randomly selected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can generate a single sensitivity raster from the pred stack using the calc function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can visualize the </a:t>
            </a:r>
            <a:r>
              <a:rPr lang="en" sz="1200">
                <a:solidFill>
                  <a:schemeClr val="dk1"/>
                </a:solidFill>
              </a:rPr>
              <a:t>sensitivity</a:t>
            </a:r>
            <a:r>
              <a:rPr lang="en" sz="1200">
                <a:solidFill>
                  <a:schemeClr val="dk1"/>
                </a:solidFill>
              </a:rPr>
              <a:t> and get and </a:t>
            </a:r>
            <a:r>
              <a:rPr lang="en" sz="1200">
                <a:solidFill>
                  <a:schemeClr val="dk1"/>
                </a:solidFill>
              </a:rPr>
              <a:t>overview</a:t>
            </a:r>
            <a:r>
              <a:rPr lang="en" sz="1200">
                <a:solidFill>
                  <a:schemeClr val="dk1"/>
                </a:solidFill>
              </a:rPr>
              <a:t> of the distribution of the R-squared and RMSE</a:t>
            </a:r>
            <a:endParaRPr sz="12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rgbClr val="7F9F7F"/>
                </a:solidFill>
                <a:highlight>
                  <a:srgbClr val="3F3F3F"/>
                </a:highlight>
              </a:rPr>
              <a:t># The sensitivity map is the dispersion of all individual models</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sensitivity</a:t>
            </a:r>
            <a:r>
              <a:rPr lang="en" sz="1000">
                <a:solidFill>
                  <a:srgbClr val="7F9F7F"/>
                </a:solidFill>
                <a:highlight>
                  <a:srgbClr val="3F3F3F"/>
                </a:highlight>
              </a:rPr>
              <a:t> </a:t>
            </a:r>
            <a:r>
              <a:rPr lang="en" sz="1000">
                <a:solidFill>
                  <a:srgbClr val="F0EFD0"/>
                </a:solidFill>
                <a:highlight>
                  <a:srgbClr val="3F3F3F"/>
                </a:highlight>
              </a:rPr>
              <a:t>&lt;-</a:t>
            </a:r>
            <a:r>
              <a:rPr lang="en" sz="1000">
                <a:solidFill>
                  <a:srgbClr val="7F9F7F"/>
                </a:solidFill>
                <a:highlight>
                  <a:srgbClr val="3F3F3F"/>
                </a:highlight>
              </a:rPr>
              <a:t> </a:t>
            </a:r>
            <a:r>
              <a:rPr lang="en" sz="1000">
                <a:solidFill>
                  <a:srgbClr val="DFAF8F"/>
                </a:solidFill>
                <a:highlight>
                  <a:srgbClr val="3F3F3F"/>
                </a:highlight>
              </a:rPr>
              <a:t>calc</a:t>
            </a:r>
            <a:r>
              <a:rPr lang="en" sz="1000">
                <a:solidFill>
                  <a:srgbClr val="DCDCCC"/>
                </a:solidFill>
                <a:highlight>
                  <a:srgbClr val="3F3F3F"/>
                </a:highlight>
              </a:rPr>
              <a:t>(</a:t>
            </a:r>
            <a:r>
              <a:rPr lang="en" sz="1000">
                <a:solidFill>
                  <a:srgbClr val="DFAF8F"/>
                </a:solidFill>
                <a:highlight>
                  <a:srgbClr val="3F3F3F"/>
                </a:highlight>
              </a:rPr>
              <a:t>pred</a:t>
            </a:r>
            <a:r>
              <a:rPr lang="en" sz="1000">
                <a:solidFill>
                  <a:srgbClr val="DCDCCC"/>
                </a:solidFill>
                <a:highlight>
                  <a:srgbClr val="3F3F3F"/>
                </a:highlight>
              </a:rPr>
              <a:t>,</a:t>
            </a:r>
            <a:r>
              <a:rPr lang="en" sz="1000">
                <a:solidFill>
                  <a:srgbClr val="7F9F7F"/>
                </a:solidFill>
                <a:highlight>
                  <a:srgbClr val="3F3F3F"/>
                </a:highlight>
              </a:rPr>
              <a:t> </a:t>
            </a:r>
            <a:r>
              <a:rPr lang="en" sz="1000">
                <a:solidFill>
                  <a:srgbClr val="DFAF8F"/>
                </a:solidFill>
                <a:highlight>
                  <a:srgbClr val="3F3F3F"/>
                </a:highlight>
              </a:rPr>
              <a:t>sd</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plot</a:t>
            </a:r>
            <a:r>
              <a:rPr lang="en" sz="1000">
                <a:solidFill>
                  <a:srgbClr val="DCDCCC"/>
                </a:solidFill>
                <a:highlight>
                  <a:srgbClr val="3F3F3F"/>
                </a:highlight>
              </a:rPr>
              <a:t>(</a:t>
            </a:r>
            <a:r>
              <a:rPr lang="en" sz="1000">
                <a:solidFill>
                  <a:srgbClr val="DFAF8F"/>
                </a:solidFill>
                <a:highlight>
                  <a:srgbClr val="3F3F3F"/>
                </a:highlight>
              </a:rPr>
              <a:t>sensitivity</a:t>
            </a:r>
            <a:r>
              <a:rPr lang="en" sz="1000">
                <a:solidFill>
                  <a:srgbClr val="DCDCCC"/>
                </a:solidFill>
                <a:highlight>
                  <a:srgbClr val="3F3F3F"/>
                </a:highlight>
              </a:rPr>
              <a:t>,</a:t>
            </a:r>
            <a:r>
              <a:rPr lang="en" sz="1000">
                <a:solidFill>
                  <a:srgbClr val="7F9F7F"/>
                </a:solidFill>
                <a:highlight>
                  <a:srgbClr val="3F3F3F"/>
                </a:highlight>
              </a:rPr>
              <a:t> </a:t>
            </a:r>
            <a:r>
              <a:rPr lang="en" sz="1000">
                <a:solidFill>
                  <a:srgbClr val="DFAF8F"/>
                </a:solidFill>
                <a:highlight>
                  <a:srgbClr val="3F3F3F"/>
                </a:highlight>
              </a:rPr>
              <a:t>col</a:t>
            </a:r>
            <a:r>
              <a:rPr lang="en" sz="1000">
                <a:solidFill>
                  <a:srgbClr val="F0EFD0"/>
                </a:solidFill>
                <a:highlight>
                  <a:srgbClr val="3F3F3F"/>
                </a:highlight>
              </a:rPr>
              <a:t>=</a:t>
            </a:r>
            <a:r>
              <a:rPr lang="en" sz="1000">
                <a:solidFill>
                  <a:srgbClr val="DFAF8F"/>
                </a:solidFill>
                <a:highlight>
                  <a:srgbClr val="3F3F3F"/>
                </a:highlight>
              </a:rPr>
              <a:t>rev</a:t>
            </a:r>
            <a:r>
              <a:rPr lang="en" sz="1000">
                <a:solidFill>
                  <a:srgbClr val="DCDCCC"/>
                </a:solidFill>
                <a:highlight>
                  <a:srgbClr val="3F3F3F"/>
                </a:highlight>
              </a:rPr>
              <a:t>(</a:t>
            </a:r>
            <a:r>
              <a:rPr lang="en" sz="1000">
                <a:solidFill>
                  <a:srgbClr val="DFAF8F"/>
                </a:solidFill>
                <a:highlight>
                  <a:srgbClr val="3F3F3F"/>
                </a:highlight>
              </a:rPr>
              <a:t>topo.colors</a:t>
            </a:r>
            <a:r>
              <a:rPr lang="en" sz="1000">
                <a:solidFill>
                  <a:srgbClr val="DCDCCC"/>
                </a:solidFill>
                <a:highlight>
                  <a:srgbClr val="3F3F3F"/>
                </a:highlight>
              </a:rPr>
              <a:t>(10)),</a:t>
            </a:r>
            <a:endParaRPr sz="1000">
              <a:solidFill>
                <a:srgbClr val="DCDCCC"/>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a:t>
            </a:r>
            <a:r>
              <a:rPr lang="en" sz="1000">
                <a:solidFill>
                  <a:srgbClr val="DFAF8F"/>
                </a:solidFill>
                <a:highlight>
                  <a:srgbClr val="3F3F3F"/>
                </a:highlight>
              </a:rPr>
              <a:t>main</a:t>
            </a:r>
            <a:r>
              <a:rPr lang="en" sz="1000">
                <a:solidFill>
                  <a:srgbClr val="F0EFD0"/>
                </a:solidFill>
                <a:highlight>
                  <a:srgbClr val="3F3F3F"/>
                </a:highlight>
              </a:rPr>
              <a:t>=</a:t>
            </a:r>
            <a:r>
              <a:rPr lang="en" sz="1000">
                <a:solidFill>
                  <a:srgbClr val="CC9393"/>
                </a:solidFill>
                <a:highlight>
                  <a:srgbClr val="3F3F3F"/>
                </a:highlight>
              </a:rPr>
              <a:t>'Sensitivity based on 10 realizations using 25% samples'</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summary</a:t>
            </a:r>
            <a:r>
              <a:rPr lang="en" sz="1000">
                <a:solidFill>
                  <a:srgbClr val="DCDCCC"/>
                </a:solidFill>
                <a:highlight>
                  <a:srgbClr val="3F3F3F"/>
                </a:highlight>
              </a:rPr>
              <a:t>(</a:t>
            </a:r>
            <a:r>
              <a:rPr lang="en" sz="1000">
                <a:solidFill>
                  <a:srgbClr val="DFAF8F"/>
                </a:solidFill>
                <a:highlight>
                  <a:srgbClr val="3F3F3F"/>
                </a:highlight>
              </a:rPr>
              <a:t>validation</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51" name="Google Shape;151;p26"/>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6"/>
          <p:cNvPicPr preferRelativeResize="0"/>
          <p:nvPr/>
        </p:nvPicPr>
        <p:blipFill>
          <a:blip r:embed="rId3">
            <a:alphaModFix/>
          </a:blip>
          <a:stretch>
            <a:fillRect/>
          </a:stretch>
        </p:blipFill>
        <p:spPr>
          <a:xfrm>
            <a:off x="4886850" y="1975850"/>
            <a:ext cx="3719599" cy="210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Random Forest</a:t>
            </a:r>
            <a:endParaRPr/>
          </a:p>
          <a:p>
            <a:pPr indent="0" lvl="0" marL="0" rtl="0" algn="l">
              <a:spcBef>
                <a:spcPts val="0"/>
              </a:spcBef>
              <a:spcAft>
                <a:spcPts val="0"/>
              </a:spcAft>
              <a:buNone/>
            </a:pPr>
            <a:r>
              <a:t/>
            </a:r>
            <a:endParaRPr/>
          </a:p>
        </p:txBody>
      </p:sp>
      <p:sp>
        <p:nvSpPr>
          <p:cNvPr id="158" name="Google Shape;158;p27"/>
          <p:cNvSpPr txBox="1"/>
          <p:nvPr>
            <p:ph idx="1" type="body"/>
          </p:nvPr>
        </p:nvSpPr>
        <p:spPr>
          <a:xfrm>
            <a:off x="311700" y="862631"/>
            <a:ext cx="7367400" cy="332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Let’s assess the model uncertainty using quantile regression forest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 the </a:t>
            </a:r>
            <a:r>
              <a:rPr lang="en" sz="1200">
                <a:solidFill>
                  <a:schemeClr val="dk1"/>
                </a:solidFill>
              </a:rPr>
              <a:t>regular</a:t>
            </a:r>
            <a:r>
              <a:rPr lang="en" sz="1200">
                <a:solidFill>
                  <a:schemeClr val="dk1"/>
                </a:solidFill>
              </a:rPr>
              <a:t> Random Forest </a:t>
            </a:r>
            <a:r>
              <a:rPr lang="en" sz="1200">
                <a:solidFill>
                  <a:schemeClr val="dk1"/>
                </a:solidFill>
              </a:rPr>
              <a:t>algorithm</a:t>
            </a:r>
            <a:r>
              <a:rPr lang="en" sz="1200">
                <a:solidFill>
                  <a:schemeClr val="dk1"/>
                </a:solidFill>
              </a:rPr>
              <a:t> we output a prediction by taking the mean of all prediction trees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By using the Quantile Regression Forest algorithm we are not limited to </a:t>
            </a:r>
            <a:r>
              <a:rPr lang="en" sz="1200">
                <a:solidFill>
                  <a:schemeClr val="dk1"/>
                </a:solidFill>
              </a:rPr>
              <a:t>outputting</a:t>
            </a:r>
            <a:r>
              <a:rPr lang="en" sz="1200">
                <a:solidFill>
                  <a:schemeClr val="dk1"/>
                </a:solidFill>
              </a:rPr>
              <a:t> just the mean but also any other statistical </a:t>
            </a:r>
            <a:r>
              <a:rPr lang="en" sz="1200">
                <a:solidFill>
                  <a:schemeClr val="dk1"/>
                </a:solidFill>
              </a:rPr>
              <a:t>parameter, in our case we are interested in the standard deviation of the predictions of the regression trees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process is computationally demanding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Parallel computing using the package snow</a:t>
            </a:r>
            <a:endParaRPr sz="12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rgbClr val="7F9F7F"/>
                </a:solidFill>
                <a:highlight>
                  <a:srgbClr val="3F3F3F"/>
                </a:highlight>
              </a:rPr>
              <a:t>#generate mtry variable using caret package </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rfmodel</a:t>
            </a:r>
            <a:r>
              <a:rPr lang="en" sz="1000">
                <a:solidFill>
                  <a:srgbClr val="F0EFD0"/>
                </a:solidFill>
                <a:highlight>
                  <a:srgbClr val="3F3F3F"/>
                </a:highlight>
              </a:rPr>
              <a:t>&lt;-</a:t>
            </a:r>
            <a:r>
              <a:rPr lang="en" sz="1000">
                <a:solidFill>
                  <a:srgbClr val="DFAF8F"/>
                </a:solidFill>
                <a:highlight>
                  <a:srgbClr val="3F3F3F"/>
                </a:highlight>
              </a:rPr>
              <a:t> train</a:t>
            </a:r>
            <a:r>
              <a:rPr lang="en" sz="1000">
                <a:solidFill>
                  <a:srgbClr val="DCDCCC"/>
                </a:solidFill>
                <a:highlight>
                  <a:srgbClr val="3F3F3F"/>
                </a:highlight>
              </a:rPr>
              <a:t>(</a:t>
            </a:r>
            <a:r>
              <a:rPr lang="en" sz="1000">
                <a:solidFill>
                  <a:srgbClr val="DFAF8F"/>
                </a:solidFill>
                <a:highlight>
                  <a:srgbClr val="3F3F3F"/>
                </a:highlight>
              </a:rPr>
              <a:t>fm</a:t>
            </a:r>
            <a:r>
              <a:rPr lang="en" sz="1000">
                <a:solidFill>
                  <a:srgbClr val="DCDCCC"/>
                </a:solidFill>
                <a:highlight>
                  <a:srgbClr val="3F3F3F"/>
                </a:highlight>
              </a:rPr>
              <a:t>,</a:t>
            </a:r>
            <a:r>
              <a:rPr lang="en" sz="1000">
                <a:solidFill>
                  <a:srgbClr val="DFAF8F"/>
                </a:solidFill>
                <a:highlight>
                  <a:srgbClr val="3F3F3F"/>
                </a:highlight>
              </a:rPr>
              <a:t> data</a:t>
            </a:r>
            <a:r>
              <a:rPr lang="en" sz="1000">
                <a:solidFill>
                  <a:srgbClr val="F0EFD0"/>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r>
              <a:rPr lang="en" sz="1000">
                <a:solidFill>
                  <a:srgbClr val="DFAF8F"/>
                </a:solidFill>
                <a:highlight>
                  <a:srgbClr val="3F3F3F"/>
                </a:highlight>
              </a:rPr>
              <a:t>data</a:t>
            </a:r>
            <a:r>
              <a:rPr lang="en" sz="1000">
                <a:solidFill>
                  <a:srgbClr val="DCDCCC"/>
                </a:solidFill>
                <a:highlight>
                  <a:srgbClr val="3F3F3F"/>
                </a:highlight>
              </a:rPr>
              <a:t>,</a:t>
            </a:r>
            <a:r>
              <a:rPr lang="en" sz="1000">
                <a:solidFill>
                  <a:srgbClr val="DFAF8F"/>
                </a:solidFill>
                <a:highlight>
                  <a:srgbClr val="3F3F3F"/>
                </a:highlight>
              </a:rPr>
              <a:t> method </a:t>
            </a:r>
            <a:r>
              <a:rPr lang="en" sz="1000">
                <a:solidFill>
                  <a:srgbClr val="F0EFD0"/>
                </a:solidFill>
                <a:highlight>
                  <a:srgbClr val="3F3F3F"/>
                </a:highlight>
              </a:rPr>
              <a:t>=</a:t>
            </a:r>
            <a:r>
              <a:rPr lang="en" sz="1000">
                <a:solidFill>
                  <a:srgbClr val="DFAF8F"/>
                </a:solidFill>
                <a:highlight>
                  <a:srgbClr val="3F3F3F"/>
                </a:highlight>
              </a:rPr>
              <a:t> </a:t>
            </a:r>
            <a:r>
              <a:rPr lang="en" sz="1000">
                <a:solidFill>
                  <a:srgbClr val="CC9393"/>
                </a:solidFill>
                <a:highlight>
                  <a:srgbClr val="3F3F3F"/>
                </a:highlight>
              </a:rPr>
              <a:t>"rf"</a:t>
            </a:r>
            <a:r>
              <a:rPr lang="en" sz="1000">
                <a:solidFill>
                  <a:srgbClr val="DCDCCC"/>
                </a:solidFill>
                <a:highlight>
                  <a:srgbClr val="3F3F3F"/>
                </a:highlight>
              </a:rPr>
              <a:t>,</a:t>
            </a:r>
            <a:r>
              <a:rPr lang="en" sz="1000">
                <a:solidFill>
                  <a:srgbClr val="DFAF8F"/>
                </a:solidFill>
                <a:highlight>
                  <a:srgbClr val="3F3F3F"/>
                </a:highlight>
              </a:rPr>
              <a:t> trControl </a:t>
            </a:r>
            <a:r>
              <a:rPr lang="en" sz="1000">
                <a:solidFill>
                  <a:srgbClr val="F0EFD0"/>
                </a:solidFill>
                <a:highlight>
                  <a:srgbClr val="3F3F3F"/>
                </a:highlight>
              </a:rPr>
              <a:t>=</a:t>
            </a:r>
            <a:r>
              <a:rPr lang="en" sz="1000">
                <a:solidFill>
                  <a:srgbClr val="DFAF8F"/>
                </a:solidFill>
                <a:highlight>
                  <a:srgbClr val="3F3F3F"/>
                </a:highlight>
              </a:rPr>
              <a:t> ctrl</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         importance</a:t>
            </a:r>
            <a:r>
              <a:rPr lang="en" sz="1000">
                <a:solidFill>
                  <a:srgbClr val="F0EFD0"/>
                </a:solidFill>
                <a:highlight>
                  <a:srgbClr val="3F3F3F"/>
                </a:highlight>
              </a:rPr>
              <a:t>=</a:t>
            </a:r>
            <a:r>
              <a:rPr lang="en" sz="1000">
                <a:solidFill>
                  <a:srgbClr val="BFEBBF"/>
                </a:solidFill>
                <a:highlight>
                  <a:srgbClr val="3F3F3F"/>
                </a:highlight>
              </a:rPr>
              <a:t>TRUE</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rgbClr val="DFAF8F"/>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run the quantile regression forest algorithm</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library</a:t>
            </a:r>
            <a:r>
              <a:rPr lang="en" sz="1000">
                <a:solidFill>
                  <a:srgbClr val="DCDCCC"/>
                </a:solidFill>
                <a:highlight>
                  <a:srgbClr val="3F3F3F"/>
                </a:highlight>
              </a:rPr>
              <a:t>(</a:t>
            </a:r>
            <a:r>
              <a:rPr lang="en" sz="1000">
                <a:solidFill>
                  <a:srgbClr val="DFAF8F"/>
                </a:solidFill>
                <a:highlight>
                  <a:srgbClr val="3F3F3F"/>
                </a:highlight>
              </a:rPr>
              <a:t>quantregForest</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model </a:t>
            </a:r>
            <a:r>
              <a:rPr lang="en" sz="1000">
                <a:solidFill>
                  <a:srgbClr val="F0EFD0"/>
                </a:solidFill>
                <a:highlight>
                  <a:srgbClr val="3F3F3F"/>
                </a:highlight>
              </a:rPr>
              <a:t>&lt;-</a:t>
            </a:r>
            <a:r>
              <a:rPr lang="en" sz="1000">
                <a:solidFill>
                  <a:srgbClr val="DFAF8F"/>
                </a:solidFill>
                <a:highlight>
                  <a:srgbClr val="3F3F3F"/>
                </a:highlight>
              </a:rPr>
              <a:t> quantregForest</a:t>
            </a:r>
            <a:r>
              <a:rPr lang="en" sz="1000">
                <a:solidFill>
                  <a:srgbClr val="DCDCCC"/>
                </a:solidFill>
                <a:highlight>
                  <a:srgbClr val="3F3F3F"/>
                </a:highlight>
              </a:rPr>
              <a:t>(</a:t>
            </a:r>
            <a:r>
              <a:rPr lang="en" sz="1000">
                <a:solidFill>
                  <a:srgbClr val="DFAF8F"/>
                </a:solidFill>
                <a:highlight>
                  <a:srgbClr val="3F3F3F"/>
                </a:highlight>
              </a:rPr>
              <a:t>y</a:t>
            </a:r>
            <a:r>
              <a:rPr lang="en" sz="1000">
                <a:solidFill>
                  <a:srgbClr val="F0EFD0"/>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r>
              <a:rPr lang="en" sz="1000">
                <a:solidFill>
                  <a:srgbClr val="DFAF8F"/>
                </a:solidFill>
                <a:highlight>
                  <a:srgbClr val="3F3F3F"/>
                </a:highlight>
              </a:rPr>
              <a:t>data</a:t>
            </a:r>
            <a:r>
              <a:rPr lang="en" sz="1000">
                <a:solidFill>
                  <a:srgbClr val="F0EFD0"/>
                </a:solidFill>
                <a:highlight>
                  <a:srgbClr val="3F3F3F"/>
                </a:highlight>
              </a:rPr>
              <a:t>$</a:t>
            </a:r>
            <a:r>
              <a:rPr lang="en" sz="1000">
                <a:solidFill>
                  <a:srgbClr val="DFAF8F"/>
                </a:solidFill>
                <a:highlight>
                  <a:srgbClr val="3F3F3F"/>
                </a:highlight>
              </a:rPr>
              <a:t>OCS</a:t>
            </a:r>
            <a:r>
              <a:rPr lang="en" sz="1000">
                <a:solidFill>
                  <a:srgbClr val="DCDCCC"/>
                </a:solidFill>
                <a:highlight>
                  <a:srgbClr val="3F3F3F"/>
                </a:highlight>
              </a:rPr>
              <a:t>,</a:t>
            </a:r>
            <a:r>
              <a:rPr lang="en" sz="1000">
                <a:solidFill>
                  <a:srgbClr val="DFAF8F"/>
                </a:solidFill>
                <a:highlight>
                  <a:srgbClr val="3F3F3F"/>
                </a:highlight>
              </a:rPr>
              <a:t> x</a:t>
            </a:r>
            <a:r>
              <a:rPr lang="en" sz="1000">
                <a:solidFill>
                  <a:srgbClr val="F0EFD0"/>
                </a:solidFill>
                <a:highlight>
                  <a:srgbClr val="3F3F3F"/>
                </a:highlight>
              </a:rPr>
              <a:t>=</a:t>
            </a:r>
            <a:r>
              <a:rPr lang="en" sz="1000">
                <a:solidFill>
                  <a:srgbClr val="DFAF8F"/>
                </a:solidFill>
                <a:highlight>
                  <a:srgbClr val="3F3F3F"/>
                </a:highlight>
              </a:rPr>
              <a:t>dat</a:t>
            </a:r>
            <a:r>
              <a:rPr lang="en" sz="1000">
                <a:solidFill>
                  <a:srgbClr val="DCDCCC"/>
                </a:solidFill>
                <a:highlight>
                  <a:srgbClr val="3F3F3F"/>
                </a:highlight>
              </a:rPr>
              <a:t>@</a:t>
            </a:r>
            <a:r>
              <a:rPr lang="en" sz="1000">
                <a:solidFill>
                  <a:srgbClr val="DFAF8F"/>
                </a:solidFill>
                <a:highlight>
                  <a:srgbClr val="3F3F3F"/>
                </a:highlight>
              </a:rPr>
              <a:t>data</a:t>
            </a:r>
            <a:r>
              <a:rPr lang="en" sz="1000">
                <a:solidFill>
                  <a:srgbClr val="DCDCCC"/>
                </a:solidFill>
                <a:highlight>
                  <a:srgbClr val="3F3F3F"/>
                </a:highlight>
              </a:rPr>
              <a:t>[,8</a:t>
            </a:r>
            <a:r>
              <a:rPr lang="en" sz="1000">
                <a:solidFill>
                  <a:srgbClr val="F0EFD0"/>
                </a:solidFill>
                <a:highlight>
                  <a:srgbClr val="3F3F3F"/>
                </a:highlight>
              </a:rPr>
              <a:t>:</a:t>
            </a:r>
            <a:r>
              <a:rPr lang="en" sz="1000">
                <a:solidFill>
                  <a:srgbClr val="DCDCCC"/>
                </a:solidFill>
                <a:highlight>
                  <a:srgbClr val="3F3F3F"/>
                </a:highlight>
              </a:rPr>
              <a:t>19],</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                        ntree</a:t>
            </a:r>
            <a:r>
              <a:rPr lang="en" sz="1000">
                <a:solidFill>
                  <a:srgbClr val="F0EFD0"/>
                </a:solidFill>
                <a:highlight>
                  <a:srgbClr val="3F3F3F"/>
                </a:highlight>
              </a:rPr>
              <a:t>=</a:t>
            </a:r>
            <a:r>
              <a:rPr lang="en" sz="1000">
                <a:solidFill>
                  <a:srgbClr val="DCDCCC"/>
                </a:solidFill>
                <a:highlight>
                  <a:srgbClr val="3F3F3F"/>
                </a:highlight>
              </a:rPr>
              <a:t>500,</a:t>
            </a:r>
            <a:r>
              <a:rPr lang="en" sz="1000">
                <a:solidFill>
                  <a:srgbClr val="DFAF8F"/>
                </a:solidFill>
                <a:highlight>
                  <a:srgbClr val="3F3F3F"/>
                </a:highlight>
              </a:rPr>
              <a:t> keep.inbag</a:t>
            </a:r>
            <a:r>
              <a:rPr lang="en" sz="1000">
                <a:solidFill>
                  <a:srgbClr val="F0EFD0"/>
                </a:solidFill>
                <a:highlight>
                  <a:srgbClr val="3F3F3F"/>
                </a:highlight>
              </a:rPr>
              <a:t>=</a:t>
            </a:r>
            <a:r>
              <a:rPr lang="en" sz="1000">
                <a:solidFill>
                  <a:srgbClr val="BFEBBF"/>
                </a:solidFill>
                <a:highlight>
                  <a:srgbClr val="3F3F3F"/>
                </a:highlight>
              </a:rPr>
              <a:t>TRUE</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                        mtry </a:t>
            </a:r>
            <a:r>
              <a:rPr lang="en" sz="1000">
                <a:solidFill>
                  <a:srgbClr val="F0EFD0"/>
                </a:solidFill>
                <a:highlight>
                  <a:srgbClr val="3F3F3F"/>
                </a:highlight>
              </a:rPr>
              <a:t>=</a:t>
            </a:r>
            <a:r>
              <a:rPr lang="en" sz="1000">
                <a:solidFill>
                  <a:srgbClr val="DFAF8F"/>
                </a:solidFill>
                <a:highlight>
                  <a:srgbClr val="3F3F3F"/>
                </a:highlight>
              </a:rPr>
              <a:t> as.numeric</a:t>
            </a:r>
            <a:r>
              <a:rPr lang="en" sz="1000">
                <a:solidFill>
                  <a:srgbClr val="DCDCCC"/>
                </a:solidFill>
                <a:highlight>
                  <a:srgbClr val="3F3F3F"/>
                </a:highlight>
              </a:rPr>
              <a:t>(</a:t>
            </a:r>
            <a:r>
              <a:rPr lang="en" sz="1000">
                <a:solidFill>
                  <a:srgbClr val="DFAF8F"/>
                </a:solidFill>
                <a:highlight>
                  <a:srgbClr val="3F3F3F"/>
                </a:highlight>
              </a:rPr>
              <a:t>rfmodel</a:t>
            </a:r>
            <a:r>
              <a:rPr lang="en" sz="1000">
                <a:solidFill>
                  <a:srgbClr val="F0EFD0"/>
                </a:solidFill>
                <a:highlight>
                  <a:srgbClr val="3F3F3F"/>
                </a:highlight>
              </a:rPr>
              <a:t>$</a:t>
            </a:r>
            <a:r>
              <a:rPr lang="en" sz="1000">
                <a:solidFill>
                  <a:srgbClr val="DFAF8F"/>
                </a:solidFill>
                <a:highlight>
                  <a:srgbClr val="3F3F3F"/>
                </a:highlight>
              </a:rPr>
              <a:t>bestTune</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rgbClr val="DFAF8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59" name="Google Shape;159;p27"/>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Random Forest</a:t>
            </a:r>
            <a:endParaRPr/>
          </a:p>
          <a:p>
            <a:pPr indent="0" lvl="0" marL="0" rtl="0" algn="l">
              <a:spcBef>
                <a:spcPts val="0"/>
              </a:spcBef>
              <a:spcAft>
                <a:spcPts val="0"/>
              </a:spcAft>
              <a:buNone/>
            </a:pPr>
            <a:r>
              <a:t/>
            </a:r>
            <a:endParaRPr/>
          </a:p>
        </p:txBody>
      </p:sp>
      <p:sp>
        <p:nvSpPr>
          <p:cNvPr id="165" name="Google Shape;165;p28"/>
          <p:cNvSpPr txBox="1"/>
          <p:nvPr>
            <p:ph idx="1" type="body"/>
          </p:nvPr>
        </p:nvSpPr>
        <p:spPr>
          <a:xfrm>
            <a:off x="311700" y="862631"/>
            <a:ext cx="7367400" cy="332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Total uncertainty (in percent) is represented by the sum of the quantile regression forest standard deviation and the sensitivity map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total uncertainty is then divided by the prediction to obtain a percent map, which is easier to interpret</a:t>
            </a:r>
            <a:endParaRPr sz="12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rgbClr val="DFAF8F"/>
                </a:solidFill>
                <a:highlight>
                  <a:srgbClr val="3F3F3F"/>
                </a:highlight>
              </a:rPr>
              <a:t>library</a:t>
            </a:r>
            <a:r>
              <a:rPr lang="en" sz="1000">
                <a:solidFill>
                  <a:srgbClr val="DCDCCC"/>
                </a:solidFill>
                <a:highlight>
                  <a:srgbClr val="3F3F3F"/>
                </a:highlight>
              </a:rPr>
              <a:t>(</a:t>
            </a:r>
            <a:r>
              <a:rPr lang="en" sz="1000">
                <a:solidFill>
                  <a:srgbClr val="DFAF8F"/>
                </a:solidFill>
                <a:highlight>
                  <a:srgbClr val="3F3F3F"/>
                </a:highlight>
              </a:rPr>
              <a:t>snow</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Define number of cores to use</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beginCluster</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8 cores detected, using 7</a:t>
            </a:r>
            <a:endParaRPr sz="1000">
              <a:solidFill>
                <a:srgbClr val="7F9F7F"/>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Estimate model uncertainty</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unc</a:t>
            </a:r>
            <a:r>
              <a:rPr lang="en" sz="1000">
                <a:solidFill>
                  <a:srgbClr val="7F9F7F"/>
                </a:solidFill>
                <a:highlight>
                  <a:srgbClr val="3F3F3F"/>
                </a:highlight>
              </a:rPr>
              <a:t> </a:t>
            </a:r>
            <a:r>
              <a:rPr lang="en" sz="1000">
                <a:solidFill>
                  <a:srgbClr val="F0EFD0"/>
                </a:solidFill>
                <a:highlight>
                  <a:srgbClr val="3F3F3F"/>
                </a:highlight>
              </a:rPr>
              <a:t>&lt;-</a:t>
            </a:r>
            <a:r>
              <a:rPr lang="en" sz="1000">
                <a:solidFill>
                  <a:srgbClr val="7F9F7F"/>
                </a:solidFill>
                <a:highlight>
                  <a:srgbClr val="3F3F3F"/>
                </a:highlight>
              </a:rPr>
              <a:t> </a:t>
            </a:r>
            <a:r>
              <a:rPr lang="en" sz="1000">
                <a:solidFill>
                  <a:srgbClr val="DFAF8F"/>
                </a:solidFill>
                <a:highlight>
                  <a:srgbClr val="3F3F3F"/>
                </a:highlight>
              </a:rPr>
              <a:t>clusterR</a:t>
            </a:r>
            <a:r>
              <a:rPr lang="en" sz="1000">
                <a:solidFill>
                  <a:srgbClr val="DCDCCC"/>
                </a:solidFill>
                <a:highlight>
                  <a:srgbClr val="3F3F3F"/>
                </a:highlight>
              </a:rPr>
              <a:t>(</a:t>
            </a:r>
            <a:r>
              <a:rPr lang="en" sz="1000">
                <a:solidFill>
                  <a:srgbClr val="DFAF8F"/>
                </a:solidFill>
                <a:highlight>
                  <a:srgbClr val="3F3F3F"/>
                </a:highlight>
              </a:rPr>
              <a:t>covs</a:t>
            </a:r>
            <a:r>
              <a:rPr lang="en" sz="1000">
                <a:solidFill>
                  <a:srgbClr val="DCDCCC"/>
                </a:solidFill>
                <a:highlight>
                  <a:srgbClr val="3F3F3F"/>
                </a:highlight>
              </a:rPr>
              <a:t>,</a:t>
            </a:r>
            <a:r>
              <a:rPr lang="en" sz="1000">
                <a:solidFill>
                  <a:srgbClr val="7F9F7F"/>
                </a:solidFill>
                <a:highlight>
                  <a:srgbClr val="3F3F3F"/>
                </a:highlight>
              </a:rPr>
              <a:t> </a:t>
            </a:r>
            <a:r>
              <a:rPr lang="en" sz="1000">
                <a:solidFill>
                  <a:srgbClr val="DFAF8F"/>
                </a:solidFill>
                <a:highlight>
                  <a:srgbClr val="3F3F3F"/>
                </a:highlight>
              </a:rPr>
              <a:t>predict</a:t>
            </a:r>
            <a:r>
              <a:rPr lang="en" sz="1000">
                <a:solidFill>
                  <a:srgbClr val="DCDCCC"/>
                </a:solidFill>
                <a:highlight>
                  <a:srgbClr val="3F3F3F"/>
                </a:highlight>
              </a:rPr>
              <a:t>,</a:t>
            </a:r>
            <a:r>
              <a:rPr lang="en" sz="1000">
                <a:solidFill>
                  <a:srgbClr val="7F9F7F"/>
                </a:solidFill>
                <a:highlight>
                  <a:srgbClr val="3F3F3F"/>
                </a:highlight>
              </a:rPr>
              <a:t> </a:t>
            </a:r>
            <a:r>
              <a:rPr lang="en" sz="1000">
                <a:solidFill>
                  <a:srgbClr val="DFAF8F"/>
                </a:solidFill>
                <a:highlight>
                  <a:srgbClr val="3F3F3F"/>
                </a:highlight>
              </a:rPr>
              <a:t>args</a:t>
            </a:r>
            <a:r>
              <a:rPr lang="en" sz="1000">
                <a:solidFill>
                  <a:srgbClr val="F0EFD0"/>
                </a:solidFill>
                <a:highlight>
                  <a:srgbClr val="3F3F3F"/>
                </a:highlight>
              </a:rPr>
              <a:t>=</a:t>
            </a:r>
            <a:r>
              <a:rPr lang="en" sz="1000">
                <a:solidFill>
                  <a:srgbClr val="DCDCCC"/>
                </a:solidFill>
                <a:highlight>
                  <a:srgbClr val="3F3F3F"/>
                </a:highlight>
              </a:rPr>
              <a:t>list(</a:t>
            </a:r>
            <a:r>
              <a:rPr lang="en" sz="1000">
                <a:solidFill>
                  <a:srgbClr val="DFAF8F"/>
                </a:solidFill>
                <a:highlight>
                  <a:srgbClr val="3F3F3F"/>
                </a:highlight>
              </a:rPr>
              <a:t>model</a:t>
            </a:r>
            <a:r>
              <a:rPr lang="en" sz="1000">
                <a:solidFill>
                  <a:srgbClr val="F0EFD0"/>
                </a:solidFill>
                <a:highlight>
                  <a:srgbClr val="3F3F3F"/>
                </a:highlight>
              </a:rPr>
              <a:t>=</a:t>
            </a:r>
            <a:r>
              <a:rPr lang="en" sz="1000">
                <a:solidFill>
                  <a:srgbClr val="DFAF8F"/>
                </a:solidFill>
                <a:highlight>
                  <a:srgbClr val="3F3F3F"/>
                </a:highlight>
              </a:rPr>
              <a:t>model</a:t>
            </a:r>
            <a:r>
              <a:rPr lang="en" sz="1000">
                <a:solidFill>
                  <a:srgbClr val="DCDCCC"/>
                </a:solidFill>
                <a:highlight>
                  <a:srgbClr val="3F3F3F"/>
                </a:highlight>
              </a:rPr>
              <a:t>,</a:t>
            </a:r>
            <a:r>
              <a:rPr lang="en" sz="1000">
                <a:solidFill>
                  <a:srgbClr val="DFAF8F"/>
                </a:solidFill>
                <a:highlight>
                  <a:srgbClr val="3F3F3F"/>
                </a:highlight>
              </a:rPr>
              <a:t>what</a:t>
            </a:r>
            <a:r>
              <a:rPr lang="en" sz="1000">
                <a:solidFill>
                  <a:srgbClr val="F0EFD0"/>
                </a:solidFill>
                <a:highlight>
                  <a:srgbClr val="3F3F3F"/>
                </a:highlight>
              </a:rPr>
              <a:t>=</a:t>
            </a:r>
            <a:r>
              <a:rPr lang="en" sz="1000">
                <a:solidFill>
                  <a:srgbClr val="DFAF8F"/>
                </a:solidFill>
                <a:highlight>
                  <a:srgbClr val="3F3F3F"/>
                </a:highlight>
              </a:rPr>
              <a:t>sd</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rgbClr val="DCDCCC"/>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OCS prediction based in all available data</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mean</a:t>
            </a:r>
            <a:r>
              <a:rPr lang="en" sz="1000">
                <a:solidFill>
                  <a:srgbClr val="7F9F7F"/>
                </a:solidFill>
                <a:highlight>
                  <a:srgbClr val="3F3F3F"/>
                </a:highlight>
              </a:rPr>
              <a:t> </a:t>
            </a:r>
            <a:r>
              <a:rPr lang="en" sz="1000">
                <a:solidFill>
                  <a:srgbClr val="F0EFD0"/>
                </a:solidFill>
                <a:highlight>
                  <a:srgbClr val="3F3F3F"/>
                </a:highlight>
              </a:rPr>
              <a:t>&lt;-</a:t>
            </a:r>
            <a:r>
              <a:rPr lang="en" sz="1000">
                <a:solidFill>
                  <a:srgbClr val="7F9F7F"/>
                </a:solidFill>
                <a:highlight>
                  <a:srgbClr val="3F3F3F"/>
                </a:highlight>
              </a:rPr>
              <a:t> </a:t>
            </a:r>
            <a:r>
              <a:rPr lang="en" sz="1000">
                <a:solidFill>
                  <a:srgbClr val="DFAF8F"/>
                </a:solidFill>
                <a:highlight>
                  <a:srgbClr val="3F3F3F"/>
                </a:highlight>
              </a:rPr>
              <a:t>clusterR</a:t>
            </a:r>
            <a:r>
              <a:rPr lang="en" sz="1000">
                <a:solidFill>
                  <a:srgbClr val="DCDCCC"/>
                </a:solidFill>
                <a:highlight>
                  <a:srgbClr val="3F3F3F"/>
                </a:highlight>
              </a:rPr>
              <a:t>(</a:t>
            </a:r>
            <a:r>
              <a:rPr lang="en" sz="1000">
                <a:solidFill>
                  <a:srgbClr val="DFAF8F"/>
                </a:solidFill>
                <a:highlight>
                  <a:srgbClr val="3F3F3F"/>
                </a:highlight>
              </a:rPr>
              <a:t>covs</a:t>
            </a:r>
            <a:r>
              <a:rPr lang="en" sz="1000">
                <a:solidFill>
                  <a:srgbClr val="DCDCCC"/>
                </a:solidFill>
                <a:highlight>
                  <a:srgbClr val="3F3F3F"/>
                </a:highlight>
              </a:rPr>
              <a:t>,</a:t>
            </a:r>
            <a:r>
              <a:rPr lang="en" sz="1000">
                <a:solidFill>
                  <a:srgbClr val="7F9F7F"/>
                </a:solidFill>
                <a:highlight>
                  <a:srgbClr val="3F3F3F"/>
                </a:highlight>
              </a:rPr>
              <a:t> </a:t>
            </a:r>
            <a:r>
              <a:rPr lang="en" sz="1000">
                <a:solidFill>
                  <a:srgbClr val="DFAF8F"/>
                </a:solidFill>
                <a:highlight>
                  <a:srgbClr val="3F3F3F"/>
                </a:highlight>
              </a:rPr>
              <a:t>predict</a:t>
            </a:r>
            <a:r>
              <a:rPr lang="en" sz="1000">
                <a:solidFill>
                  <a:srgbClr val="DCDCCC"/>
                </a:solidFill>
                <a:highlight>
                  <a:srgbClr val="3F3F3F"/>
                </a:highlight>
              </a:rPr>
              <a:t>,</a:t>
            </a:r>
            <a:r>
              <a:rPr lang="en" sz="1000">
                <a:solidFill>
                  <a:srgbClr val="7F9F7F"/>
                </a:solidFill>
                <a:highlight>
                  <a:srgbClr val="3F3F3F"/>
                </a:highlight>
              </a:rPr>
              <a:t> </a:t>
            </a:r>
            <a:r>
              <a:rPr lang="en" sz="1000">
                <a:solidFill>
                  <a:srgbClr val="DFAF8F"/>
                </a:solidFill>
                <a:highlight>
                  <a:srgbClr val="3F3F3F"/>
                </a:highlight>
              </a:rPr>
              <a:t>args</a:t>
            </a:r>
            <a:r>
              <a:rPr lang="en" sz="1000">
                <a:solidFill>
                  <a:srgbClr val="F0EFD0"/>
                </a:solidFill>
                <a:highlight>
                  <a:srgbClr val="3F3F3F"/>
                </a:highlight>
              </a:rPr>
              <a:t>=</a:t>
            </a:r>
            <a:r>
              <a:rPr lang="en" sz="1000">
                <a:solidFill>
                  <a:srgbClr val="DCDCCC"/>
                </a:solidFill>
                <a:highlight>
                  <a:srgbClr val="3F3F3F"/>
                </a:highlight>
              </a:rPr>
              <a:t>list(</a:t>
            </a:r>
            <a:r>
              <a:rPr lang="en" sz="1000">
                <a:solidFill>
                  <a:srgbClr val="DFAF8F"/>
                </a:solidFill>
                <a:highlight>
                  <a:srgbClr val="3F3F3F"/>
                </a:highlight>
              </a:rPr>
              <a:t>model</a:t>
            </a:r>
            <a:r>
              <a:rPr lang="en" sz="1000">
                <a:solidFill>
                  <a:srgbClr val="F0EFD0"/>
                </a:solidFill>
                <a:highlight>
                  <a:srgbClr val="3F3F3F"/>
                </a:highlight>
              </a:rPr>
              <a:t>=</a:t>
            </a:r>
            <a:r>
              <a:rPr lang="en" sz="1000">
                <a:solidFill>
                  <a:srgbClr val="DFAF8F"/>
                </a:solidFill>
                <a:highlight>
                  <a:srgbClr val="3F3F3F"/>
                </a:highlight>
              </a:rPr>
              <a:t>model</a:t>
            </a:r>
            <a:r>
              <a:rPr lang="en" sz="1000">
                <a:solidFill>
                  <a:srgbClr val="DCDCCC"/>
                </a:solidFill>
                <a:highlight>
                  <a:srgbClr val="3F3F3F"/>
                </a:highlight>
              </a:rPr>
              <a:t>,</a:t>
            </a:r>
            <a:r>
              <a:rPr lang="en" sz="1000">
                <a:solidFill>
                  <a:srgbClr val="DFAF8F"/>
                </a:solidFill>
                <a:highlight>
                  <a:srgbClr val="3F3F3F"/>
                </a:highlight>
              </a:rPr>
              <a:t>what</a:t>
            </a:r>
            <a:r>
              <a:rPr lang="en" sz="1000">
                <a:solidFill>
                  <a:srgbClr val="F0EFD0"/>
                </a:solidFill>
                <a:highlight>
                  <a:srgbClr val="3F3F3F"/>
                </a:highlight>
              </a:rPr>
              <a:t>=</a:t>
            </a:r>
            <a:r>
              <a:rPr lang="en" sz="1000">
                <a:solidFill>
                  <a:srgbClr val="DFAF8F"/>
                </a:solidFill>
                <a:highlight>
                  <a:srgbClr val="3F3F3F"/>
                </a:highlight>
              </a:rPr>
              <a:t>mean</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The total uncertainty is the sum of sensitivity and model</a:t>
            </a:r>
            <a:endParaRPr sz="1000">
              <a:solidFill>
                <a:srgbClr val="7F9F7F"/>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uncertainty</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unc</a:t>
            </a:r>
            <a:r>
              <a:rPr lang="en" sz="1000">
                <a:solidFill>
                  <a:srgbClr val="7F9F7F"/>
                </a:solidFill>
                <a:highlight>
                  <a:srgbClr val="3F3F3F"/>
                </a:highlight>
              </a:rPr>
              <a:t> </a:t>
            </a:r>
            <a:r>
              <a:rPr lang="en" sz="1000">
                <a:solidFill>
                  <a:srgbClr val="F0EFD0"/>
                </a:solidFill>
                <a:highlight>
                  <a:srgbClr val="3F3F3F"/>
                </a:highlight>
              </a:rPr>
              <a:t>&lt;-</a:t>
            </a:r>
            <a:r>
              <a:rPr lang="en" sz="1000">
                <a:solidFill>
                  <a:srgbClr val="7F9F7F"/>
                </a:solidFill>
                <a:highlight>
                  <a:srgbClr val="3F3F3F"/>
                </a:highlight>
              </a:rPr>
              <a:t> </a:t>
            </a:r>
            <a:r>
              <a:rPr lang="en" sz="1000">
                <a:solidFill>
                  <a:srgbClr val="DFAF8F"/>
                </a:solidFill>
                <a:highlight>
                  <a:srgbClr val="3F3F3F"/>
                </a:highlight>
              </a:rPr>
              <a:t>unc</a:t>
            </a:r>
            <a:r>
              <a:rPr lang="en" sz="1000">
                <a:solidFill>
                  <a:srgbClr val="7F9F7F"/>
                </a:solidFill>
                <a:highlight>
                  <a:srgbClr val="3F3F3F"/>
                </a:highlight>
              </a:rPr>
              <a:t> </a:t>
            </a:r>
            <a:r>
              <a:rPr lang="en" sz="1000">
                <a:solidFill>
                  <a:srgbClr val="F0EFD0"/>
                </a:solidFill>
                <a:highlight>
                  <a:srgbClr val="3F3F3F"/>
                </a:highlight>
              </a:rPr>
              <a:t>+</a:t>
            </a:r>
            <a:r>
              <a:rPr lang="en" sz="1000">
                <a:solidFill>
                  <a:srgbClr val="7F9F7F"/>
                </a:solidFill>
                <a:highlight>
                  <a:srgbClr val="3F3F3F"/>
                </a:highlight>
              </a:rPr>
              <a:t> </a:t>
            </a:r>
            <a:r>
              <a:rPr lang="en" sz="1000">
                <a:solidFill>
                  <a:srgbClr val="DFAF8F"/>
                </a:solidFill>
                <a:highlight>
                  <a:srgbClr val="3F3F3F"/>
                </a:highlight>
              </a:rPr>
              <a:t>sensitivity</a:t>
            </a:r>
            <a:endParaRPr sz="1000">
              <a:solidFill>
                <a:srgbClr val="DFAF8F"/>
              </a:solidFill>
              <a:highlight>
                <a:srgbClr val="3F3F3F"/>
              </a:highlight>
            </a:endParaRPr>
          </a:p>
          <a:p>
            <a:pPr indent="0" lvl="0" marL="0" rtl="0" algn="l">
              <a:spcBef>
                <a:spcPts val="0"/>
              </a:spcBef>
              <a:spcAft>
                <a:spcPts val="0"/>
              </a:spcAft>
              <a:buNone/>
            </a:pPr>
            <a:r>
              <a:rPr lang="en" sz="1000">
                <a:solidFill>
                  <a:srgbClr val="7F9F7F"/>
                </a:solidFill>
                <a:highlight>
                  <a:srgbClr val="3F3F3F"/>
                </a:highlight>
              </a:rPr>
              <a:t># Express the uncertainty in percent % (divide by the mean)</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Total_unc_Percent</a:t>
            </a:r>
            <a:r>
              <a:rPr lang="en" sz="1000">
                <a:solidFill>
                  <a:srgbClr val="7F9F7F"/>
                </a:solidFill>
                <a:highlight>
                  <a:srgbClr val="3F3F3F"/>
                </a:highlight>
              </a:rPr>
              <a:t> </a:t>
            </a:r>
            <a:r>
              <a:rPr lang="en" sz="1000">
                <a:solidFill>
                  <a:srgbClr val="F0EFD0"/>
                </a:solidFill>
                <a:highlight>
                  <a:srgbClr val="3F3F3F"/>
                </a:highlight>
              </a:rPr>
              <a:t>&lt;-</a:t>
            </a:r>
            <a:r>
              <a:rPr lang="en" sz="1000">
                <a:solidFill>
                  <a:srgbClr val="7F9F7F"/>
                </a:solidFill>
                <a:highlight>
                  <a:srgbClr val="3F3F3F"/>
                </a:highlight>
              </a:rPr>
              <a:t> </a:t>
            </a:r>
            <a:r>
              <a:rPr lang="en" sz="1000">
                <a:solidFill>
                  <a:srgbClr val="DFAF8F"/>
                </a:solidFill>
                <a:highlight>
                  <a:srgbClr val="3F3F3F"/>
                </a:highlight>
              </a:rPr>
              <a:t>unc</a:t>
            </a:r>
            <a:r>
              <a:rPr lang="en" sz="1000">
                <a:solidFill>
                  <a:srgbClr val="F0EFD0"/>
                </a:solidFill>
                <a:highlight>
                  <a:srgbClr val="3F3F3F"/>
                </a:highlight>
              </a:rPr>
              <a:t>/</a:t>
            </a:r>
            <a:r>
              <a:rPr lang="en" sz="1000">
                <a:solidFill>
                  <a:srgbClr val="DFAF8F"/>
                </a:solidFill>
                <a:highlight>
                  <a:srgbClr val="3F3F3F"/>
                </a:highlight>
              </a:rPr>
              <a:t>mean</a:t>
            </a:r>
            <a:endParaRPr sz="1000">
              <a:solidFill>
                <a:srgbClr val="DFAF8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endCluster</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66" name="Google Shape;166;p28"/>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35681"/>
            <a:ext cx="85206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Uncertainty Random Forest</a:t>
            </a:r>
            <a:endParaRPr/>
          </a:p>
          <a:p>
            <a:pPr indent="0" lvl="0" marL="0" rtl="0" algn="l">
              <a:spcBef>
                <a:spcPts val="0"/>
              </a:spcBef>
              <a:spcAft>
                <a:spcPts val="0"/>
              </a:spcAft>
              <a:buNone/>
            </a:pPr>
            <a:r>
              <a:t/>
            </a:r>
            <a:endParaRPr/>
          </a:p>
        </p:txBody>
      </p:sp>
      <p:sp>
        <p:nvSpPr>
          <p:cNvPr id="172" name="Google Shape;172;p29"/>
          <p:cNvSpPr txBox="1"/>
          <p:nvPr>
            <p:ph idx="1" type="body"/>
          </p:nvPr>
        </p:nvSpPr>
        <p:spPr>
          <a:xfrm>
            <a:off x="311700" y="862631"/>
            <a:ext cx="7367400" cy="332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We can plot and output our final SD layer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000">
                <a:solidFill>
                  <a:srgbClr val="7F9F7F"/>
                </a:solidFill>
                <a:highlight>
                  <a:srgbClr val="3F3F3F"/>
                </a:highlight>
              </a:rPr>
              <a:t># Plot both maps (the predicted OCS and associated uncertainty)</a:t>
            </a:r>
            <a:endParaRPr sz="1000">
              <a:solidFill>
                <a:srgbClr val="7F9F7F"/>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plot</a:t>
            </a:r>
            <a:r>
              <a:rPr lang="en" sz="1000">
                <a:solidFill>
                  <a:srgbClr val="DCDCCC"/>
                </a:solidFill>
                <a:highlight>
                  <a:srgbClr val="3F3F3F"/>
                </a:highlight>
              </a:rPr>
              <a:t>(</a:t>
            </a:r>
            <a:r>
              <a:rPr lang="en" sz="1000">
                <a:solidFill>
                  <a:srgbClr val="DFAF8F"/>
                </a:solidFill>
                <a:highlight>
                  <a:srgbClr val="3F3F3F"/>
                </a:highlight>
              </a:rPr>
              <a:t>mean</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main</a:t>
            </a:r>
            <a:r>
              <a:rPr lang="en" sz="1000">
                <a:solidFill>
                  <a:srgbClr val="F0EFD0"/>
                </a:solidFill>
                <a:highlight>
                  <a:srgbClr val="3F3F3F"/>
                </a:highlight>
              </a:rPr>
              <a:t>=</a:t>
            </a:r>
            <a:r>
              <a:rPr lang="en" sz="1000">
                <a:solidFill>
                  <a:srgbClr val="CC9393"/>
                </a:solidFill>
                <a:highlight>
                  <a:srgbClr val="3F3F3F"/>
                </a:highlight>
              </a:rPr>
              <a:t>'OCS based in all data'</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plot</a:t>
            </a:r>
            <a:r>
              <a:rPr lang="en" sz="1000">
                <a:solidFill>
                  <a:srgbClr val="DCDCCC"/>
                </a:solidFill>
                <a:highlight>
                  <a:srgbClr val="3F3F3F"/>
                </a:highlight>
              </a:rPr>
              <a:t>(</a:t>
            </a:r>
            <a:r>
              <a:rPr lang="en" sz="1000">
                <a:solidFill>
                  <a:srgbClr val="DFAF8F"/>
                </a:solidFill>
                <a:highlight>
                  <a:srgbClr val="3F3F3F"/>
                </a:highlight>
              </a:rPr>
              <a:t>unc</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main</a:t>
            </a:r>
            <a:r>
              <a:rPr lang="en" sz="1000">
                <a:solidFill>
                  <a:srgbClr val="F0EFD0"/>
                </a:solidFill>
                <a:highlight>
                  <a:srgbClr val="3F3F3F"/>
                </a:highlight>
              </a:rPr>
              <a:t>=</a:t>
            </a:r>
            <a:r>
              <a:rPr lang="en" sz="1000">
                <a:solidFill>
                  <a:srgbClr val="CC9393"/>
                </a:solidFill>
                <a:highlight>
                  <a:srgbClr val="3F3F3F"/>
                </a:highlight>
              </a:rPr>
              <a:t>'Total uncertainty'</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plot</a:t>
            </a:r>
            <a:r>
              <a:rPr lang="en" sz="1000">
                <a:solidFill>
                  <a:srgbClr val="DCDCCC"/>
                </a:solidFill>
                <a:highlight>
                  <a:srgbClr val="3F3F3F"/>
                </a:highlight>
              </a:rPr>
              <a:t>(</a:t>
            </a:r>
            <a:r>
              <a:rPr lang="en" sz="1000">
                <a:solidFill>
                  <a:srgbClr val="DFAF8F"/>
                </a:solidFill>
                <a:highlight>
                  <a:srgbClr val="3F3F3F"/>
                </a:highlight>
              </a:rPr>
              <a:t>Total_unc_Percent</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main</a:t>
            </a:r>
            <a:r>
              <a:rPr lang="en" sz="1000">
                <a:solidFill>
                  <a:srgbClr val="F0EFD0"/>
                </a:solidFill>
                <a:highlight>
                  <a:srgbClr val="3F3F3F"/>
                </a:highlight>
              </a:rPr>
              <a:t>=</a:t>
            </a:r>
            <a:r>
              <a:rPr lang="en" sz="1000">
                <a:solidFill>
                  <a:srgbClr val="CC9393"/>
                </a:solidFill>
                <a:highlight>
                  <a:srgbClr val="3F3F3F"/>
                </a:highlight>
              </a:rPr>
              <a:t>'Total uncertainty in %'</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chemeClr val="dk1"/>
              </a:solidFill>
              <a:highlight>
                <a:srgbClr val="3F3F3F"/>
              </a:highlight>
            </a:endParaRPr>
          </a:p>
          <a:p>
            <a:pPr indent="0" lvl="0" marL="0" rtl="0" algn="l">
              <a:spcBef>
                <a:spcPts val="0"/>
              </a:spcBef>
              <a:spcAft>
                <a:spcPts val="0"/>
              </a:spcAft>
              <a:buNone/>
            </a:pPr>
            <a:r>
              <a:rPr lang="en" sz="1000">
                <a:solidFill>
                  <a:srgbClr val="DFAF8F"/>
                </a:solidFill>
                <a:highlight>
                  <a:srgbClr val="3F3F3F"/>
                </a:highlight>
              </a:rPr>
              <a:t>writeRaster</a:t>
            </a:r>
            <a:r>
              <a:rPr lang="en" sz="1000">
                <a:solidFill>
                  <a:srgbClr val="DCDCCC"/>
                </a:solidFill>
                <a:highlight>
                  <a:srgbClr val="3F3F3F"/>
                </a:highlight>
              </a:rPr>
              <a:t>(</a:t>
            </a:r>
            <a:r>
              <a:rPr lang="en" sz="1000">
                <a:solidFill>
                  <a:srgbClr val="DFAF8F"/>
                </a:solidFill>
                <a:highlight>
                  <a:srgbClr val="3F3F3F"/>
                </a:highlight>
              </a:rPr>
              <a:t>unc</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CC9393"/>
                </a:solidFill>
                <a:highlight>
                  <a:srgbClr val="3F3F3F"/>
                </a:highlight>
              </a:rPr>
              <a:t>'02-Outputs/MKD_OCS_RF_sd.tif'</a:t>
            </a:r>
            <a:r>
              <a:rPr lang="en" sz="1000">
                <a:solidFill>
                  <a:srgbClr val="DCDCCC"/>
                </a:solidFill>
                <a:highlight>
                  <a:srgbClr val="3F3F3F"/>
                </a:highlight>
              </a:rPr>
              <a:t>,</a:t>
            </a:r>
            <a:r>
              <a:rPr lang="en" sz="1000">
                <a:solidFill>
                  <a:schemeClr val="dk1"/>
                </a:solidFill>
                <a:highlight>
                  <a:srgbClr val="3F3F3F"/>
                </a:highlight>
              </a:rPr>
              <a:t> </a:t>
            </a:r>
            <a:r>
              <a:rPr lang="en" sz="1000">
                <a:solidFill>
                  <a:srgbClr val="DFAF8F"/>
                </a:solidFill>
                <a:highlight>
                  <a:srgbClr val="3F3F3F"/>
                </a:highlight>
              </a:rPr>
              <a:t>overwrite</a:t>
            </a:r>
            <a:r>
              <a:rPr lang="en" sz="1000">
                <a:solidFill>
                  <a:srgbClr val="F0EFD0"/>
                </a:solidFill>
                <a:highlight>
                  <a:srgbClr val="3F3F3F"/>
                </a:highlight>
              </a:rPr>
              <a:t>=</a:t>
            </a:r>
            <a:r>
              <a:rPr lang="en" sz="1000">
                <a:solidFill>
                  <a:srgbClr val="BFEBBF"/>
                </a:solidFill>
                <a:highlight>
                  <a:srgbClr val="3F3F3F"/>
                </a:highlight>
              </a:rPr>
              <a:t>TRUE</a:t>
            </a:r>
            <a:r>
              <a:rPr lang="en" sz="1000">
                <a:solidFill>
                  <a:srgbClr val="DCDCCC"/>
                </a:solidFill>
                <a:highlight>
                  <a:srgbClr val="3F3F3F"/>
                </a:highlight>
              </a:rPr>
              <a:t>)</a:t>
            </a:r>
            <a:endParaRPr sz="1000">
              <a:solidFill>
                <a:srgbClr val="DCDCCC"/>
              </a:solidFill>
              <a:highlight>
                <a:srgbClr val="3F3F3F"/>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rgbClr val="7F9F7F"/>
              </a:solidFill>
              <a:highlight>
                <a:srgbClr val="3F3F3F"/>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73" name="Google Shape;173;p29"/>
          <p:cNvSpPr txBox="1"/>
          <p:nvPr>
            <p:ph idx="12" type="sldNum"/>
          </p:nvPr>
        </p:nvSpPr>
        <p:spPr>
          <a:xfrm>
            <a:off x="8472458" y="466321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Validation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Validation?</a:t>
            </a:r>
            <a:endParaRPr/>
          </a:p>
        </p:txBody>
      </p:sp>
      <p:sp>
        <p:nvSpPr>
          <p:cNvPr id="184" name="Google Shape;184;p31"/>
          <p:cNvSpPr txBox="1"/>
          <p:nvPr>
            <p:ph idx="1" type="body"/>
          </p:nvPr>
        </p:nvSpPr>
        <p:spPr>
          <a:xfrm>
            <a:off x="311700" y="925556"/>
            <a:ext cx="7741500" cy="3009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b="1" lang="en" sz="2400" u="sng"/>
              <a:t>No map is perfect</a:t>
            </a:r>
            <a:endParaRPr sz="2400" u="sng"/>
          </a:p>
          <a:p>
            <a:pPr indent="-342900" lvl="0" marL="457200" rtl="0" algn="l">
              <a:lnSpc>
                <a:spcPct val="115000"/>
              </a:lnSpc>
              <a:spcBef>
                <a:spcPts val="1600"/>
              </a:spcBef>
              <a:spcAft>
                <a:spcPts val="0"/>
              </a:spcAft>
              <a:buSzPts val="1800"/>
              <a:buChar char="●"/>
            </a:pPr>
            <a:r>
              <a:rPr lang="en"/>
              <a:t>All maps, including soil maps, are </a:t>
            </a:r>
            <a:r>
              <a:rPr b="1" lang="en"/>
              <a:t>representations of reality</a:t>
            </a:r>
            <a:r>
              <a:rPr lang="en"/>
              <a:t> that are often based on an underlying model. </a:t>
            </a:r>
            <a:endParaRPr/>
          </a:p>
          <a:p>
            <a:pPr indent="-342900" lvl="0" marL="457200" rtl="0" algn="l">
              <a:lnSpc>
                <a:spcPct val="115000"/>
              </a:lnSpc>
              <a:spcBef>
                <a:spcPts val="0"/>
              </a:spcBef>
              <a:spcAft>
                <a:spcPts val="0"/>
              </a:spcAft>
              <a:buSzPts val="1800"/>
              <a:buChar char="●"/>
            </a:pPr>
            <a:r>
              <a:rPr lang="en"/>
              <a:t>There is always a </a:t>
            </a:r>
            <a:r>
              <a:rPr b="1" lang="en"/>
              <a:t>deviation </a:t>
            </a:r>
            <a:r>
              <a:rPr lang="en"/>
              <a:t>between the phenomenon </a:t>
            </a:r>
            <a:r>
              <a:rPr b="1" lang="en"/>
              <a:t>depicted on the map</a:t>
            </a:r>
            <a:r>
              <a:rPr lang="en"/>
              <a:t> and the phenomenon </a:t>
            </a:r>
            <a:r>
              <a:rPr b="1" lang="en"/>
              <a:t>observed in the real world</a:t>
            </a:r>
            <a:r>
              <a:rPr lang="en"/>
              <a:t>, i.e. each map contains </a:t>
            </a:r>
            <a:r>
              <a:rPr b="1" lang="en"/>
              <a:t>errors</a:t>
            </a:r>
            <a:r>
              <a:rPr lang="en"/>
              <a:t>. </a:t>
            </a:r>
            <a:endParaRPr/>
          </a:p>
          <a:p>
            <a:pPr indent="-342900" lvl="0" marL="457200" rtl="0" algn="l">
              <a:lnSpc>
                <a:spcPct val="115000"/>
              </a:lnSpc>
              <a:spcBef>
                <a:spcPts val="0"/>
              </a:spcBef>
              <a:spcAft>
                <a:spcPts val="0"/>
              </a:spcAft>
              <a:buSzPts val="1800"/>
              <a:buChar char="●"/>
            </a:pPr>
            <a:r>
              <a:rPr lang="en"/>
              <a:t>The magnitude of the errors determines the </a:t>
            </a:r>
            <a:r>
              <a:rPr b="1" lang="en"/>
              <a:t>quality of the map</a:t>
            </a:r>
            <a:r>
              <a:rPr lang="en"/>
              <a:t>. </a:t>
            </a:r>
            <a:endParaRPr/>
          </a:p>
          <a:p>
            <a:pPr indent="-342900" lvl="0" marL="457200" rtl="0" algn="l">
              <a:lnSpc>
                <a:spcPct val="115000"/>
              </a:lnSpc>
              <a:spcBef>
                <a:spcPts val="0"/>
              </a:spcBef>
              <a:spcAft>
                <a:spcPts val="0"/>
              </a:spcAft>
              <a:buSzPts val="1800"/>
              <a:buChar char="●"/>
            </a:pPr>
            <a:r>
              <a:rPr lang="en"/>
              <a:t>If a map matches the reality well (the error is small), the quality or accuracy of the map is high. </a:t>
            </a:r>
            <a:endParaRPr/>
          </a:p>
          <a:p>
            <a:pPr indent="-342900" lvl="0" marL="457200" rtl="0" algn="l">
              <a:lnSpc>
                <a:spcPct val="115000"/>
              </a:lnSpc>
              <a:spcBef>
                <a:spcPts val="0"/>
              </a:spcBef>
              <a:spcAft>
                <a:spcPts val="0"/>
              </a:spcAft>
              <a:buSzPts val="1800"/>
              <a:buChar char="●"/>
            </a:pPr>
            <a:r>
              <a:rPr lang="en"/>
              <a:t>On the other hand, if a map does not match the reality well, map accuracy is low. </a:t>
            </a:r>
            <a:endParaRPr/>
          </a:p>
        </p:txBody>
      </p:sp>
      <p:sp>
        <p:nvSpPr>
          <p:cNvPr id="185" name="Google Shape;185;p31"/>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uncertainty?</a:t>
            </a:r>
            <a:endParaRPr/>
          </a:p>
        </p:txBody>
      </p:sp>
      <p:sp>
        <p:nvSpPr>
          <p:cNvPr id="63" name="Google Shape;63;p14"/>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Soil mapping</a:t>
            </a:r>
            <a:r>
              <a:rPr lang="en"/>
              <a:t> involves making predictions at locations where </a:t>
            </a:r>
            <a:r>
              <a:rPr b="1" lang="en"/>
              <a:t>n</a:t>
            </a:r>
            <a:r>
              <a:rPr b="1" lang="en"/>
              <a:t>o soil measurements</a:t>
            </a:r>
            <a:r>
              <a:rPr lang="en"/>
              <a:t> were taken</a:t>
            </a:r>
            <a:endParaRPr/>
          </a:p>
          <a:p>
            <a:pPr indent="-342900" lvl="0" marL="457200" rtl="0" algn="l">
              <a:lnSpc>
                <a:spcPct val="115000"/>
              </a:lnSpc>
              <a:spcBef>
                <a:spcPts val="1000"/>
              </a:spcBef>
              <a:spcAft>
                <a:spcPts val="0"/>
              </a:spcAft>
              <a:buSzPts val="1800"/>
              <a:buChar char="●"/>
            </a:pPr>
            <a:r>
              <a:rPr lang="en"/>
              <a:t>This inevitably leads to </a:t>
            </a:r>
            <a:r>
              <a:rPr b="1" lang="en"/>
              <a:t>prediction errors</a:t>
            </a:r>
            <a:r>
              <a:rPr lang="en"/>
              <a:t> because soil spatial variation is complex and </a:t>
            </a:r>
            <a:r>
              <a:rPr b="1" lang="en"/>
              <a:t>cannot be modeled perfectly</a:t>
            </a:r>
            <a:endParaRPr/>
          </a:p>
          <a:p>
            <a:pPr indent="-342900" lvl="0" marL="457200" rtl="0" algn="l">
              <a:lnSpc>
                <a:spcPct val="115000"/>
              </a:lnSpc>
              <a:spcBef>
                <a:spcPts val="1000"/>
              </a:spcBef>
              <a:spcAft>
                <a:spcPts val="0"/>
              </a:spcAft>
              <a:buSzPts val="1800"/>
              <a:buChar char="●"/>
            </a:pPr>
            <a:r>
              <a:rPr lang="en"/>
              <a:t>In fact, we may even be uncertain about the soil at the measurement locations because </a:t>
            </a:r>
            <a:r>
              <a:rPr b="1" lang="en"/>
              <a:t>no measurement method is perfect</a:t>
            </a:r>
            <a:r>
              <a:rPr lang="en"/>
              <a:t> and uncertainty also arises from measurement errors</a:t>
            </a:r>
            <a:endParaRPr/>
          </a:p>
          <a:p>
            <a:pPr indent="-342900" lvl="0" marL="457200" rtl="0" algn="l">
              <a:lnSpc>
                <a:spcPct val="115000"/>
              </a:lnSpc>
              <a:spcBef>
                <a:spcPts val="1056"/>
              </a:spcBef>
              <a:spcAft>
                <a:spcPts val="0"/>
              </a:spcAft>
              <a:buSzPts val="1800"/>
              <a:buChar char="●"/>
            </a:pPr>
            <a:r>
              <a:rPr b="1" lang="en"/>
              <a:t>Uncertainty is an acknowledgement of error</a:t>
            </a:r>
            <a:endParaRPr/>
          </a:p>
          <a:p>
            <a:pPr indent="0" lvl="0" marL="457200" rtl="0" algn="l">
              <a:lnSpc>
                <a:spcPct val="115000"/>
              </a:lnSpc>
              <a:spcBef>
                <a:spcPts val="1056"/>
              </a:spcBef>
              <a:spcAft>
                <a:spcPts val="1000"/>
              </a:spcAft>
              <a:buNone/>
            </a:pPr>
            <a:r>
              <a:t/>
            </a:r>
            <a:endParaRPr/>
          </a:p>
        </p:txBody>
      </p:sp>
      <p:sp>
        <p:nvSpPr>
          <p:cNvPr id="64" name="Google Shape;64;p14"/>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What is Validation?</a:t>
            </a:r>
            <a:endParaRPr/>
          </a:p>
        </p:txBody>
      </p:sp>
      <p:sp>
        <p:nvSpPr>
          <p:cNvPr id="191" name="Google Shape;191;p32"/>
          <p:cNvSpPr txBox="1"/>
          <p:nvPr>
            <p:ph idx="1" type="body"/>
          </p:nvPr>
        </p:nvSpPr>
        <p:spPr>
          <a:xfrm>
            <a:off x="311700" y="1246631"/>
            <a:ext cx="7867800" cy="3322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It is important that the </a:t>
            </a:r>
            <a:r>
              <a:rPr b="1" lang="en"/>
              <a:t>quality of a map</a:t>
            </a:r>
            <a:r>
              <a:rPr lang="en"/>
              <a:t> is determined and </a:t>
            </a:r>
            <a:r>
              <a:rPr b="1" lang="en"/>
              <a:t>quantified</a:t>
            </a:r>
            <a:r>
              <a:rPr lang="en"/>
              <a:t> through (statistical) </a:t>
            </a:r>
            <a:r>
              <a:rPr b="1" lang="en"/>
              <a:t>validation</a:t>
            </a:r>
            <a:r>
              <a:rPr lang="en"/>
              <a:t>. </a:t>
            </a:r>
            <a:endParaRPr/>
          </a:p>
          <a:p>
            <a:pPr indent="-342900" lvl="0" marL="457200" rtl="0" algn="l">
              <a:lnSpc>
                <a:spcPct val="115000"/>
              </a:lnSpc>
              <a:spcBef>
                <a:spcPts val="1000"/>
              </a:spcBef>
              <a:spcAft>
                <a:spcPts val="0"/>
              </a:spcAft>
              <a:buSzPts val="1800"/>
              <a:buChar char="●"/>
            </a:pPr>
            <a:r>
              <a:rPr b="1" lang="en"/>
              <a:t>Validation </a:t>
            </a:r>
            <a:r>
              <a:rPr lang="en"/>
              <a:t>is defined here as an activity in which the soil map </a:t>
            </a:r>
            <a:r>
              <a:rPr b="1" lang="en"/>
              <a:t>predictions </a:t>
            </a:r>
            <a:r>
              <a:rPr lang="en"/>
              <a:t>are </a:t>
            </a:r>
            <a:r>
              <a:rPr b="1" lang="en"/>
              <a:t>compared </a:t>
            </a:r>
            <a:r>
              <a:rPr lang="en"/>
              <a:t>with </a:t>
            </a:r>
            <a:r>
              <a:rPr b="1" lang="en"/>
              <a:t>observed </a:t>
            </a:r>
            <a:r>
              <a:rPr lang="en"/>
              <a:t>values. From this comparison, the map quality can be quantified and summarized using </a:t>
            </a:r>
            <a:r>
              <a:rPr b="1" lang="en"/>
              <a:t>map quality measures.</a:t>
            </a:r>
            <a:endParaRPr b="1"/>
          </a:p>
          <a:p>
            <a:pPr indent="-342900" lvl="0" marL="457200" rtl="0" algn="l">
              <a:lnSpc>
                <a:spcPct val="115000"/>
              </a:lnSpc>
              <a:spcBef>
                <a:spcPts val="1000"/>
              </a:spcBef>
              <a:spcAft>
                <a:spcPts val="0"/>
              </a:spcAft>
              <a:buSzPts val="1800"/>
              <a:buChar char="●"/>
            </a:pPr>
            <a:r>
              <a:rPr b="1" lang="en"/>
              <a:t>Quality measures </a:t>
            </a:r>
            <a:r>
              <a:rPr lang="en"/>
              <a:t>obtained through validation are </a:t>
            </a:r>
            <a:r>
              <a:rPr b="1" lang="en"/>
              <a:t>global </a:t>
            </a:r>
            <a:r>
              <a:rPr lang="en"/>
              <a:t>measures: each quality measure gives </a:t>
            </a:r>
            <a:r>
              <a:rPr b="1" lang="en"/>
              <a:t>one value for the entire map</a:t>
            </a:r>
            <a:r>
              <a:rPr lang="en"/>
              <a:t>. </a:t>
            </a:r>
            <a:endParaRPr/>
          </a:p>
          <a:p>
            <a:pPr indent="-342900" lvl="0" marL="457200" rtl="0" algn="l">
              <a:lnSpc>
                <a:spcPct val="115000"/>
              </a:lnSpc>
              <a:spcBef>
                <a:spcPts val="1000"/>
              </a:spcBef>
              <a:spcAft>
                <a:spcPts val="1000"/>
              </a:spcAft>
              <a:buSzPts val="1800"/>
              <a:buChar char="●"/>
            </a:pPr>
            <a:r>
              <a:rPr lang="en"/>
              <a:t>Note that this is different from results obtained through </a:t>
            </a:r>
            <a:r>
              <a:rPr b="1" lang="en"/>
              <a:t>uncertainty </a:t>
            </a:r>
            <a:r>
              <a:rPr lang="en"/>
              <a:t>assessment which is quantified</a:t>
            </a:r>
            <a:r>
              <a:rPr b="1" lang="en"/>
              <a:t> for each pixel</a:t>
            </a:r>
            <a:r>
              <a:rPr lang="en"/>
              <a:t> of the map.</a:t>
            </a:r>
            <a:endParaRPr/>
          </a:p>
        </p:txBody>
      </p:sp>
      <p:sp>
        <p:nvSpPr>
          <p:cNvPr id="192" name="Google Shape;192;p32"/>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Validation methods</a:t>
            </a:r>
            <a:endParaRPr/>
          </a:p>
        </p:txBody>
      </p:sp>
      <p:sp>
        <p:nvSpPr>
          <p:cNvPr id="198" name="Google Shape;198;p33"/>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 perform </a:t>
            </a:r>
            <a:r>
              <a:rPr b="1" lang="en"/>
              <a:t>validation</a:t>
            </a:r>
            <a:r>
              <a:rPr lang="en"/>
              <a:t>, we need to compare our map’s predictions with observed values which </a:t>
            </a:r>
            <a:r>
              <a:rPr b="1" lang="en" u="sng"/>
              <a:t>were not used for calibration of the model</a:t>
            </a:r>
            <a:r>
              <a:rPr lang="en"/>
              <a:t>. This can be achieved in one of the 3 ways:</a:t>
            </a:r>
            <a:endParaRPr/>
          </a:p>
          <a:p>
            <a:pPr indent="-342900" lvl="0" marL="457200" rtl="0" algn="l">
              <a:lnSpc>
                <a:spcPct val="115000"/>
              </a:lnSpc>
              <a:spcBef>
                <a:spcPts val="1600"/>
              </a:spcBef>
              <a:spcAft>
                <a:spcPts val="0"/>
              </a:spcAft>
              <a:buSzPts val="1800"/>
              <a:buAutoNum type="arabicPeriod"/>
            </a:pPr>
            <a:r>
              <a:rPr b="1" lang="en"/>
              <a:t>Additional probability sampling</a:t>
            </a:r>
            <a:r>
              <a:rPr lang="en"/>
              <a:t>: a new soil survey to collect data from the field and compare it to the predicted values;</a:t>
            </a:r>
            <a:endParaRPr/>
          </a:p>
          <a:p>
            <a:pPr indent="457200" lvl="0" marL="0" rtl="0" algn="l">
              <a:lnSpc>
                <a:spcPct val="115000"/>
              </a:lnSpc>
              <a:spcBef>
                <a:spcPts val="1000"/>
              </a:spcBef>
              <a:spcAft>
                <a:spcPts val="0"/>
              </a:spcAft>
              <a:buSzPts val="1800"/>
              <a:buNone/>
            </a:pPr>
            <a:r>
              <a:rPr lang="en" u="sng"/>
              <a:t>Advantages:</a:t>
            </a:r>
            <a:endParaRPr u="sng"/>
          </a:p>
          <a:p>
            <a:pPr indent="-342900" lvl="0" marL="457200" rtl="0" algn="l">
              <a:lnSpc>
                <a:spcPct val="115000"/>
              </a:lnSpc>
              <a:spcBef>
                <a:spcPts val="1000"/>
              </a:spcBef>
              <a:spcAft>
                <a:spcPts val="0"/>
              </a:spcAft>
              <a:buSzPts val="1800"/>
              <a:buChar char="●"/>
            </a:pPr>
            <a:r>
              <a:rPr lang="en"/>
              <a:t>Allows to make </a:t>
            </a:r>
            <a:r>
              <a:rPr b="1" lang="en"/>
              <a:t>unbiased </a:t>
            </a:r>
            <a:r>
              <a:rPr lang="en"/>
              <a:t>quantification of map quality</a:t>
            </a:r>
            <a:endParaRPr/>
          </a:p>
          <a:p>
            <a:pPr indent="457200" lvl="0" marL="0" rtl="0" algn="l">
              <a:lnSpc>
                <a:spcPct val="115000"/>
              </a:lnSpc>
              <a:spcBef>
                <a:spcPts val="1000"/>
              </a:spcBef>
              <a:spcAft>
                <a:spcPts val="0"/>
              </a:spcAft>
              <a:buSzPts val="1800"/>
              <a:buNone/>
            </a:pPr>
            <a:r>
              <a:rPr lang="en" u="sng">
                <a:solidFill>
                  <a:schemeClr val="dk1"/>
                </a:solidFill>
              </a:rPr>
              <a:t>Disadvantages:</a:t>
            </a:r>
            <a:endParaRPr u="sng">
              <a:solidFill>
                <a:schemeClr val="dk1"/>
              </a:solidFill>
            </a:endParaRPr>
          </a:p>
          <a:p>
            <a:pPr indent="-342900" lvl="0" marL="457200" rtl="0" algn="l">
              <a:lnSpc>
                <a:spcPct val="115000"/>
              </a:lnSpc>
              <a:spcBef>
                <a:spcPts val="1000"/>
              </a:spcBef>
              <a:spcAft>
                <a:spcPts val="1000"/>
              </a:spcAft>
              <a:buClr>
                <a:schemeClr val="dk1"/>
              </a:buClr>
              <a:buSzPts val="1800"/>
              <a:buChar char="●"/>
            </a:pPr>
            <a:r>
              <a:rPr b="1" lang="en">
                <a:solidFill>
                  <a:schemeClr val="dk1"/>
                </a:solidFill>
              </a:rPr>
              <a:t>High cost </a:t>
            </a:r>
            <a:r>
              <a:rPr lang="en">
                <a:solidFill>
                  <a:schemeClr val="dk1"/>
                </a:solidFill>
              </a:rPr>
              <a:t>of soil survey</a:t>
            </a:r>
            <a:endParaRPr>
              <a:solidFill>
                <a:schemeClr val="dk1"/>
              </a:solidFill>
            </a:endParaRPr>
          </a:p>
        </p:txBody>
      </p:sp>
      <p:sp>
        <p:nvSpPr>
          <p:cNvPr id="199" name="Google Shape;199;p33"/>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Validation methods: data splitting</a:t>
            </a:r>
            <a:endParaRPr/>
          </a:p>
        </p:txBody>
      </p:sp>
      <p:sp>
        <p:nvSpPr>
          <p:cNvPr id="205" name="Google Shape;205;p34"/>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2. </a:t>
            </a:r>
            <a:r>
              <a:rPr b="1" lang="en">
                <a:solidFill>
                  <a:schemeClr val="dk1"/>
                </a:solidFill>
              </a:rPr>
              <a:t>Data splitting</a:t>
            </a:r>
            <a:r>
              <a:rPr lang="en">
                <a:solidFill>
                  <a:schemeClr val="dk1"/>
                </a:solidFill>
              </a:rPr>
              <a:t>: use part of the data (e.g. 75%) for calibrating the model, and other part (e.g. 25%) for validating it.</a:t>
            </a:r>
            <a:endParaRPr>
              <a:solidFill>
                <a:schemeClr val="dk1"/>
              </a:solidFill>
            </a:endParaRPr>
          </a:p>
          <a:p>
            <a:pPr indent="457200" lvl="0" marL="0" rtl="0" algn="l">
              <a:lnSpc>
                <a:spcPct val="115000"/>
              </a:lnSpc>
              <a:spcBef>
                <a:spcPts val="1000"/>
              </a:spcBef>
              <a:spcAft>
                <a:spcPts val="0"/>
              </a:spcAft>
              <a:buClr>
                <a:schemeClr val="dk1"/>
              </a:buClr>
              <a:buSzPts val="1100"/>
              <a:buFont typeface="Arial"/>
              <a:buNone/>
            </a:pPr>
            <a:r>
              <a:rPr lang="en" u="sng">
                <a:solidFill>
                  <a:schemeClr val="dk1"/>
                </a:solidFill>
              </a:rPr>
              <a:t>Advantages:</a:t>
            </a:r>
            <a:endParaRPr u="sng">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No need for field survey</a:t>
            </a:r>
            <a:endParaRPr>
              <a:solidFill>
                <a:schemeClr val="dk1"/>
              </a:solidFill>
            </a:endParaRPr>
          </a:p>
          <a:p>
            <a:pPr indent="457200" lvl="0" marL="0" rtl="0" algn="l">
              <a:lnSpc>
                <a:spcPct val="115000"/>
              </a:lnSpc>
              <a:spcBef>
                <a:spcPts val="1000"/>
              </a:spcBef>
              <a:spcAft>
                <a:spcPts val="0"/>
              </a:spcAft>
              <a:buClr>
                <a:schemeClr val="dk1"/>
              </a:buClr>
              <a:buSzPts val="1100"/>
              <a:buFont typeface="Arial"/>
              <a:buNone/>
            </a:pPr>
            <a:r>
              <a:rPr lang="en" u="sng">
                <a:solidFill>
                  <a:schemeClr val="dk1"/>
                </a:solidFill>
              </a:rPr>
              <a:t>Disadvantages:</a:t>
            </a:r>
            <a:endParaRPr u="sng">
              <a:solidFill>
                <a:schemeClr val="dk1"/>
              </a:solidFill>
            </a:endParaRPr>
          </a:p>
          <a:p>
            <a:pPr indent="-342900" lvl="0" marL="457200" rtl="0" algn="l">
              <a:lnSpc>
                <a:spcPct val="115000"/>
              </a:lnSpc>
              <a:spcBef>
                <a:spcPts val="1000"/>
              </a:spcBef>
              <a:spcAft>
                <a:spcPts val="0"/>
              </a:spcAft>
              <a:buClr>
                <a:schemeClr val="dk1"/>
              </a:buClr>
              <a:buSzPts val="1800"/>
              <a:buChar char="●"/>
            </a:pPr>
            <a:r>
              <a:rPr lang="en">
                <a:solidFill>
                  <a:schemeClr val="dk1"/>
                </a:solidFill>
              </a:rPr>
              <a:t>If data is </a:t>
            </a:r>
            <a:r>
              <a:rPr b="1" lang="en">
                <a:solidFill>
                  <a:schemeClr val="dk1"/>
                </a:solidFill>
              </a:rPr>
              <a:t>sparse </a:t>
            </a:r>
            <a:r>
              <a:rPr lang="en">
                <a:solidFill>
                  <a:schemeClr val="dk1"/>
                </a:solidFill>
              </a:rPr>
              <a:t>then difficult to split it into representative parts, and the result may be </a:t>
            </a:r>
            <a:r>
              <a:rPr b="1" lang="en">
                <a:solidFill>
                  <a:schemeClr val="dk1"/>
                </a:solidFill>
              </a:rPr>
              <a:t>biased</a:t>
            </a:r>
            <a:endParaRPr b="1">
              <a:solidFill>
                <a:schemeClr val="dk1"/>
              </a:solidFill>
            </a:endParaRPr>
          </a:p>
          <a:p>
            <a:pPr indent="0" lvl="0" marL="0" rtl="0" algn="l">
              <a:lnSpc>
                <a:spcPct val="115000"/>
              </a:lnSpc>
              <a:spcBef>
                <a:spcPts val="1000"/>
              </a:spcBef>
              <a:spcAft>
                <a:spcPts val="1000"/>
              </a:spcAft>
              <a:buSzPts val="1800"/>
              <a:buNone/>
            </a:pPr>
            <a:r>
              <a:t/>
            </a:r>
            <a:endParaRPr/>
          </a:p>
        </p:txBody>
      </p:sp>
      <p:sp>
        <p:nvSpPr>
          <p:cNvPr id="206" name="Google Shape;206;p34"/>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Validation methods: data splitting</a:t>
            </a:r>
            <a:endParaRPr/>
          </a:p>
        </p:txBody>
      </p:sp>
      <p:sp>
        <p:nvSpPr>
          <p:cNvPr id="212" name="Google Shape;212;p35"/>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750">
              <a:solidFill>
                <a:srgbClr val="1155CC"/>
              </a:solidFill>
              <a:latin typeface="Roboto Mono"/>
              <a:ea typeface="Roboto Mono"/>
              <a:cs typeface="Roboto Mono"/>
              <a:sym typeface="Roboto Mono"/>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During the </a:t>
            </a:r>
            <a:r>
              <a:rPr b="1" lang="en" sz="1800">
                <a:solidFill>
                  <a:schemeClr val="dk1"/>
                </a:solidFill>
              </a:rPr>
              <a:t>data preparation</a:t>
            </a:r>
            <a:r>
              <a:rPr lang="en" sz="1800">
                <a:solidFill>
                  <a:schemeClr val="dk1"/>
                </a:solidFill>
              </a:rPr>
              <a:t> we already split our initial dataset into training data - for </a:t>
            </a:r>
            <a:r>
              <a:rPr b="1" lang="en" sz="1800">
                <a:solidFill>
                  <a:schemeClr val="dk1"/>
                </a:solidFill>
              </a:rPr>
              <a:t>calibration </a:t>
            </a:r>
            <a:r>
              <a:rPr lang="en" sz="1800">
                <a:solidFill>
                  <a:schemeClr val="dk1"/>
                </a:solidFill>
              </a:rPr>
              <a:t>of the model, and test data - for </a:t>
            </a:r>
            <a:r>
              <a:rPr b="1" lang="en" sz="1800">
                <a:solidFill>
                  <a:schemeClr val="dk1"/>
                </a:solidFill>
              </a:rPr>
              <a:t>validation:</a:t>
            </a:r>
            <a:endParaRPr sz="1800">
              <a:solidFill>
                <a:srgbClr val="1155CC"/>
              </a:solidFill>
              <a:latin typeface="Roboto Mono"/>
              <a:ea typeface="Roboto Mono"/>
              <a:cs typeface="Roboto Mono"/>
              <a:sym typeface="Roboto Mono"/>
            </a:endParaRPr>
          </a:p>
          <a:p>
            <a:pPr indent="0" lvl="0" marL="0" rtl="0" algn="l">
              <a:lnSpc>
                <a:spcPct val="115000"/>
              </a:lnSpc>
              <a:spcBef>
                <a:spcPts val="1600"/>
              </a:spcBef>
              <a:spcAft>
                <a:spcPts val="0"/>
              </a:spcAft>
              <a:buClr>
                <a:schemeClr val="dk1"/>
              </a:buClr>
              <a:buSzPts val="1100"/>
              <a:buFont typeface="Arial"/>
              <a:buNone/>
            </a:pPr>
            <a:r>
              <a:rPr lang="en" sz="1350">
                <a:solidFill>
                  <a:srgbClr val="DFAF8F"/>
                </a:solidFill>
                <a:highlight>
                  <a:srgbClr val="3F3F3F"/>
                </a:highlight>
              </a:rPr>
              <a:t>library</a:t>
            </a:r>
            <a:r>
              <a:rPr lang="en" sz="1350">
                <a:solidFill>
                  <a:srgbClr val="DCDCCC"/>
                </a:solidFill>
                <a:highlight>
                  <a:srgbClr val="3F3F3F"/>
                </a:highlight>
              </a:rPr>
              <a:t>(</a:t>
            </a:r>
            <a:r>
              <a:rPr lang="en" sz="1350">
                <a:solidFill>
                  <a:srgbClr val="DFAF8F"/>
                </a:solidFill>
                <a:highlight>
                  <a:srgbClr val="3F3F3F"/>
                </a:highlight>
              </a:rPr>
              <a:t>caret</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Define the random numbers table (to get reproducible result)</a:t>
            </a:r>
            <a:endParaRPr sz="1350">
              <a:solidFill>
                <a:srgbClr val="7F9F7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set.seed</a:t>
            </a:r>
            <a:r>
              <a:rPr lang="en" sz="1350">
                <a:solidFill>
                  <a:srgbClr val="DCDCCC"/>
                </a:solidFill>
                <a:highlight>
                  <a:srgbClr val="3F3F3F"/>
                </a:highlight>
              </a:rPr>
              <a:t>(11042019)</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rgbClr val="37474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Create random selection of 75% of the data as 'train' dataset and </a:t>
            </a:r>
            <a:endParaRPr sz="1350">
              <a:solidFill>
                <a:srgbClr val="7F9F7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25% as 'test' dataset</a:t>
            </a:r>
            <a:endParaRPr sz="1350">
              <a:solidFill>
                <a:srgbClr val="7F9F7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train.ind</a:t>
            </a:r>
            <a:r>
              <a:rPr lang="en" sz="1350">
                <a:solidFill>
                  <a:srgbClr val="37474F"/>
                </a:solidFill>
                <a:highlight>
                  <a:srgbClr val="3F3F3F"/>
                </a:highlight>
              </a:rPr>
              <a:t> </a:t>
            </a:r>
            <a:r>
              <a:rPr lang="en" sz="1350">
                <a:solidFill>
                  <a:srgbClr val="F0EFD0"/>
                </a:solidFill>
                <a:highlight>
                  <a:srgbClr val="3F3F3F"/>
                </a:highlight>
              </a:rPr>
              <a:t>&lt;-</a:t>
            </a:r>
            <a:r>
              <a:rPr lang="en" sz="1350">
                <a:solidFill>
                  <a:srgbClr val="37474F"/>
                </a:solidFill>
                <a:highlight>
                  <a:srgbClr val="3F3F3F"/>
                </a:highlight>
              </a:rPr>
              <a:t> </a:t>
            </a:r>
            <a:r>
              <a:rPr lang="en" sz="1350">
                <a:solidFill>
                  <a:srgbClr val="DFAF8F"/>
                </a:solidFill>
                <a:highlight>
                  <a:srgbClr val="3F3F3F"/>
                </a:highlight>
              </a:rPr>
              <a:t>createDataPartition</a:t>
            </a:r>
            <a:r>
              <a:rPr lang="en" sz="1350">
                <a:solidFill>
                  <a:srgbClr val="DCDCCC"/>
                </a:solidFill>
                <a:highlight>
                  <a:srgbClr val="3F3F3F"/>
                </a:highlight>
              </a:rPr>
              <a:t>(1</a:t>
            </a:r>
            <a:r>
              <a:rPr lang="en" sz="1350">
                <a:solidFill>
                  <a:srgbClr val="F0EFD0"/>
                </a:solidFill>
                <a:highlight>
                  <a:srgbClr val="3F3F3F"/>
                </a:highlight>
              </a:rPr>
              <a:t>:</a:t>
            </a:r>
            <a:r>
              <a:rPr lang="en" sz="1350">
                <a:solidFill>
                  <a:srgbClr val="DFAF8F"/>
                </a:solidFill>
                <a:highlight>
                  <a:srgbClr val="3F3F3F"/>
                </a:highlight>
              </a:rPr>
              <a:t>nrow</a:t>
            </a:r>
            <a:r>
              <a:rPr lang="en" sz="1350">
                <a:solidFill>
                  <a:srgbClr val="DCDCCC"/>
                </a:solidFill>
                <a:highlight>
                  <a:srgbClr val="3F3F3F"/>
                </a:highlight>
              </a:rPr>
              <a:t>(</a:t>
            </a:r>
            <a:r>
              <a:rPr lang="en" sz="1350">
                <a:solidFill>
                  <a:srgbClr val="DFAF8F"/>
                </a:solidFill>
                <a:highlight>
                  <a:srgbClr val="3F3F3F"/>
                </a:highlight>
              </a:rPr>
              <a:t>dat</a:t>
            </a:r>
            <a:r>
              <a:rPr lang="en" sz="1350">
                <a:solidFill>
                  <a:srgbClr val="DCDCCC"/>
                </a:solidFill>
                <a:highlight>
                  <a:srgbClr val="3F3F3F"/>
                </a:highlight>
              </a:rPr>
              <a:t>),</a:t>
            </a:r>
            <a:r>
              <a:rPr lang="en" sz="1350">
                <a:solidFill>
                  <a:srgbClr val="37474F"/>
                </a:solidFill>
                <a:highlight>
                  <a:srgbClr val="3F3F3F"/>
                </a:highlight>
              </a:rPr>
              <a:t> </a:t>
            </a:r>
            <a:r>
              <a:rPr lang="en" sz="1350">
                <a:solidFill>
                  <a:srgbClr val="DFAF8F"/>
                </a:solidFill>
                <a:highlight>
                  <a:srgbClr val="3F3F3F"/>
                </a:highlight>
              </a:rPr>
              <a:t>p</a:t>
            </a:r>
            <a:r>
              <a:rPr lang="en" sz="1350">
                <a:solidFill>
                  <a:srgbClr val="37474F"/>
                </a:solidFill>
                <a:highlight>
                  <a:srgbClr val="3F3F3F"/>
                </a:highlight>
              </a:rPr>
              <a:t> </a:t>
            </a:r>
            <a:r>
              <a:rPr lang="en" sz="1350">
                <a:solidFill>
                  <a:srgbClr val="F0EFD0"/>
                </a:solidFill>
                <a:highlight>
                  <a:srgbClr val="3F3F3F"/>
                </a:highlight>
              </a:rPr>
              <a:t>=</a:t>
            </a:r>
            <a:r>
              <a:rPr lang="en" sz="1350">
                <a:solidFill>
                  <a:srgbClr val="37474F"/>
                </a:solidFill>
                <a:highlight>
                  <a:srgbClr val="3F3F3F"/>
                </a:highlight>
              </a:rPr>
              <a:t> </a:t>
            </a:r>
            <a:r>
              <a:rPr lang="en" sz="1350">
                <a:solidFill>
                  <a:srgbClr val="DCDCCC"/>
                </a:solidFill>
                <a:highlight>
                  <a:srgbClr val="3F3F3F"/>
                </a:highlight>
              </a:rPr>
              <a:t>.75,</a:t>
            </a:r>
            <a:r>
              <a:rPr lang="en" sz="1350">
                <a:solidFill>
                  <a:srgbClr val="37474F"/>
                </a:solidFill>
                <a:highlight>
                  <a:srgbClr val="3F3F3F"/>
                </a:highlight>
              </a:rPr>
              <a:t> </a:t>
            </a:r>
            <a:r>
              <a:rPr lang="en" sz="1350">
                <a:solidFill>
                  <a:srgbClr val="DCDCCC"/>
                </a:solidFill>
                <a:highlight>
                  <a:srgbClr val="3F3F3F"/>
                </a:highlight>
              </a:rPr>
              <a:t>list</a:t>
            </a:r>
            <a:r>
              <a:rPr lang="en" sz="1350">
                <a:solidFill>
                  <a:srgbClr val="37474F"/>
                </a:solidFill>
                <a:highlight>
                  <a:srgbClr val="3F3F3F"/>
                </a:highlight>
              </a:rPr>
              <a:t> </a:t>
            </a:r>
            <a:r>
              <a:rPr lang="en" sz="1350">
                <a:solidFill>
                  <a:srgbClr val="F0EFD0"/>
                </a:solidFill>
                <a:highlight>
                  <a:srgbClr val="3F3F3F"/>
                </a:highlight>
              </a:rPr>
              <a:t>=</a:t>
            </a:r>
            <a:r>
              <a:rPr lang="en" sz="1350">
                <a:solidFill>
                  <a:srgbClr val="37474F"/>
                </a:solidFill>
                <a:highlight>
                  <a:srgbClr val="3F3F3F"/>
                </a:highlight>
              </a:rPr>
              <a:t> </a:t>
            </a:r>
            <a:r>
              <a:rPr lang="en" sz="1350">
                <a:solidFill>
                  <a:srgbClr val="BFEBBF"/>
                </a:solidFill>
                <a:highlight>
                  <a:srgbClr val="3F3F3F"/>
                </a:highlight>
              </a:rPr>
              <a:t>FALSE</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train</a:t>
            </a:r>
            <a:r>
              <a:rPr lang="en" sz="1350">
                <a:solidFill>
                  <a:srgbClr val="37474F"/>
                </a:solidFill>
                <a:highlight>
                  <a:srgbClr val="3F3F3F"/>
                </a:highlight>
              </a:rPr>
              <a:t> </a:t>
            </a:r>
            <a:r>
              <a:rPr lang="en" sz="1350">
                <a:solidFill>
                  <a:srgbClr val="F0EFD0"/>
                </a:solidFill>
                <a:highlight>
                  <a:srgbClr val="3F3F3F"/>
                </a:highlight>
              </a:rPr>
              <a:t>&lt;-</a:t>
            </a:r>
            <a:r>
              <a:rPr lang="en" sz="1350">
                <a:solidFill>
                  <a:srgbClr val="37474F"/>
                </a:solidFill>
                <a:highlight>
                  <a:srgbClr val="3F3F3F"/>
                </a:highlight>
              </a:rPr>
              <a:t> </a:t>
            </a:r>
            <a:r>
              <a:rPr lang="en" sz="1350">
                <a:solidFill>
                  <a:srgbClr val="DFAF8F"/>
                </a:solidFill>
                <a:highlight>
                  <a:srgbClr val="3F3F3F"/>
                </a:highlight>
              </a:rPr>
              <a:t>dat</a:t>
            </a:r>
            <a:r>
              <a:rPr lang="en" sz="1350">
                <a:solidFill>
                  <a:srgbClr val="DCDCCC"/>
                </a:solidFill>
                <a:highlight>
                  <a:srgbClr val="3F3F3F"/>
                </a:highlight>
              </a:rPr>
              <a:t>[</a:t>
            </a:r>
            <a:r>
              <a:rPr lang="en" sz="1350">
                <a:solidFill>
                  <a:srgbClr val="37474F"/>
                </a:solidFill>
                <a:highlight>
                  <a:srgbClr val="3F3F3F"/>
                </a:highlight>
              </a:rPr>
              <a:t> </a:t>
            </a:r>
            <a:r>
              <a:rPr lang="en" sz="1350">
                <a:solidFill>
                  <a:srgbClr val="DFAF8F"/>
                </a:solidFill>
                <a:highlight>
                  <a:srgbClr val="3F3F3F"/>
                </a:highlight>
              </a:rPr>
              <a:t>train.ind</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50000"/>
              </a:lnSpc>
              <a:spcBef>
                <a:spcPts val="0"/>
              </a:spcBef>
              <a:spcAft>
                <a:spcPts val="0"/>
              </a:spcAft>
              <a:buClr>
                <a:schemeClr val="dk1"/>
              </a:buClr>
              <a:buSzPts val="1100"/>
              <a:buFont typeface="Arial"/>
              <a:buNone/>
            </a:pPr>
            <a:r>
              <a:rPr lang="en" sz="1350">
                <a:solidFill>
                  <a:srgbClr val="DFAF8F"/>
                </a:solidFill>
                <a:highlight>
                  <a:srgbClr val="3F3F3F"/>
                </a:highlight>
              </a:rPr>
              <a:t>test</a:t>
            </a:r>
            <a:r>
              <a:rPr lang="en" sz="1350">
                <a:solidFill>
                  <a:srgbClr val="37474F"/>
                </a:solidFill>
                <a:highlight>
                  <a:srgbClr val="3F3F3F"/>
                </a:highlight>
              </a:rPr>
              <a:t>  </a:t>
            </a:r>
            <a:r>
              <a:rPr lang="en" sz="1350">
                <a:solidFill>
                  <a:srgbClr val="F0EFD0"/>
                </a:solidFill>
                <a:highlight>
                  <a:srgbClr val="3F3F3F"/>
                </a:highlight>
              </a:rPr>
              <a:t>&lt;-</a:t>
            </a:r>
            <a:r>
              <a:rPr lang="en" sz="1350">
                <a:solidFill>
                  <a:srgbClr val="37474F"/>
                </a:solidFill>
                <a:highlight>
                  <a:srgbClr val="3F3F3F"/>
                </a:highlight>
              </a:rPr>
              <a:t> </a:t>
            </a:r>
            <a:r>
              <a:rPr lang="en" sz="1350">
                <a:solidFill>
                  <a:srgbClr val="DFAF8F"/>
                </a:solidFill>
                <a:highlight>
                  <a:srgbClr val="3F3F3F"/>
                </a:highlight>
              </a:rPr>
              <a:t>dat</a:t>
            </a:r>
            <a:r>
              <a:rPr lang="en" sz="1350">
                <a:solidFill>
                  <a:srgbClr val="DCDCCC"/>
                </a:solidFill>
                <a:highlight>
                  <a:srgbClr val="3F3F3F"/>
                </a:highlight>
              </a:rPr>
              <a:t>[</a:t>
            </a:r>
            <a:r>
              <a:rPr lang="en" sz="1350">
                <a:solidFill>
                  <a:srgbClr val="F0EFD0"/>
                </a:solidFill>
                <a:highlight>
                  <a:srgbClr val="3F3F3F"/>
                </a:highlight>
              </a:rPr>
              <a:t>-</a:t>
            </a:r>
            <a:r>
              <a:rPr lang="en" sz="1350">
                <a:solidFill>
                  <a:srgbClr val="DFAF8F"/>
                </a:solidFill>
                <a:highlight>
                  <a:srgbClr val="3F3F3F"/>
                </a:highlight>
              </a:rPr>
              <a:t>train.ind</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1600"/>
              </a:spcAft>
              <a:buSzPts val="1800"/>
              <a:buNone/>
            </a:pPr>
            <a:r>
              <a:t/>
            </a:r>
            <a:endParaRPr/>
          </a:p>
        </p:txBody>
      </p:sp>
      <p:sp>
        <p:nvSpPr>
          <p:cNvPr id="213" name="Google Shape;213;p35"/>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Validation methods: data splitting</a:t>
            </a:r>
            <a:endParaRPr/>
          </a:p>
          <a:p>
            <a:pPr indent="0" lvl="0" marL="0" rtl="0" algn="l">
              <a:lnSpc>
                <a:spcPct val="100000"/>
              </a:lnSpc>
              <a:spcBef>
                <a:spcPts val="0"/>
              </a:spcBef>
              <a:spcAft>
                <a:spcPts val="0"/>
              </a:spcAft>
              <a:buSzPts val="2800"/>
              <a:buNone/>
            </a:pPr>
            <a:r>
              <a:t/>
            </a:r>
            <a:endParaRPr/>
          </a:p>
        </p:txBody>
      </p:sp>
      <p:sp>
        <p:nvSpPr>
          <p:cNvPr id="219" name="Google Shape;219;p36"/>
          <p:cNvSpPr txBox="1"/>
          <p:nvPr>
            <p:ph idx="1" type="body"/>
          </p:nvPr>
        </p:nvSpPr>
        <p:spPr>
          <a:xfrm>
            <a:off x="183225" y="1173175"/>
            <a:ext cx="4103400" cy="3200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When splitting the dataset it is important to ensure that the </a:t>
            </a:r>
            <a:r>
              <a:rPr b="1" lang="en" sz="1800"/>
              <a:t>distribution is same </a:t>
            </a:r>
            <a:r>
              <a:rPr lang="en" sz="1800"/>
              <a:t>both for calibration (training) data, and for validation (testing) data, in order to </a:t>
            </a:r>
            <a:r>
              <a:rPr b="1" lang="en" sz="1800"/>
              <a:t>minimize bias</a:t>
            </a:r>
            <a:r>
              <a:rPr lang="en" sz="1800"/>
              <a:t>.</a:t>
            </a:r>
            <a:endParaRPr sz="1800"/>
          </a:p>
        </p:txBody>
      </p:sp>
      <p:sp>
        <p:nvSpPr>
          <p:cNvPr id="220" name="Google Shape;220;p36"/>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21" name="Google Shape;221;p36"/>
          <p:cNvPicPr preferRelativeResize="0"/>
          <p:nvPr/>
        </p:nvPicPr>
        <p:blipFill rotWithShape="1">
          <a:blip r:embed="rId3">
            <a:alphaModFix/>
          </a:blip>
          <a:srcRect b="0" l="0" r="0" t="0"/>
          <a:stretch/>
        </p:blipFill>
        <p:spPr>
          <a:xfrm>
            <a:off x="4519150" y="2256788"/>
            <a:ext cx="3426145" cy="2250000"/>
          </a:xfrm>
          <a:prstGeom prst="rect">
            <a:avLst/>
          </a:prstGeom>
          <a:noFill/>
          <a:ln>
            <a:noFill/>
          </a:ln>
        </p:spPr>
      </p:pic>
      <p:pic>
        <p:nvPicPr>
          <p:cNvPr id="222" name="Google Shape;222;p36"/>
          <p:cNvPicPr preferRelativeResize="0"/>
          <p:nvPr/>
        </p:nvPicPr>
        <p:blipFill rotWithShape="1">
          <a:blip r:embed="rId4">
            <a:alphaModFix/>
          </a:blip>
          <a:srcRect b="0" l="0" r="0" t="0"/>
          <a:stretch/>
        </p:blipFill>
        <p:spPr>
          <a:xfrm>
            <a:off x="4572000" y="1368216"/>
            <a:ext cx="3346875" cy="766987"/>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Validation methods: cross-validation</a:t>
            </a:r>
            <a:endParaRPr/>
          </a:p>
        </p:txBody>
      </p:sp>
      <p:sp>
        <p:nvSpPr>
          <p:cNvPr id="228" name="Google Shape;228;p37"/>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chemeClr val="dk1"/>
                </a:solidFill>
              </a:rPr>
              <a:t>3.</a:t>
            </a:r>
            <a:r>
              <a:rPr b="1" lang="en" sz="1200">
                <a:solidFill>
                  <a:schemeClr val="dk1"/>
                </a:solidFill>
              </a:rPr>
              <a:t> K-fold Cross-validation: </a:t>
            </a:r>
            <a:r>
              <a:rPr lang="en" sz="1200">
                <a:solidFill>
                  <a:schemeClr val="dk1"/>
                </a:solidFill>
              </a:rPr>
              <a:t>the dataset is split into K (e.g. 10) roughly equal sets (folds), then for each set a model is calibrated. Validation results are then summarised for all folds.</a:t>
            </a:r>
            <a:endParaRPr sz="1200">
              <a:solidFill>
                <a:schemeClr val="dk1"/>
              </a:solidFill>
            </a:endParaRPr>
          </a:p>
          <a:p>
            <a:pPr indent="457200" lvl="0" marL="0" rtl="0" algn="l">
              <a:lnSpc>
                <a:spcPct val="115000"/>
              </a:lnSpc>
              <a:spcBef>
                <a:spcPts val="1000"/>
              </a:spcBef>
              <a:spcAft>
                <a:spcPts val="0"/>
              </a:spcAft>
              <a:buSzPts val="1800"/>
              <a:buNone/>
            </a:pPr>
            <a:r>
              <a:rPr lang="en" sz="1200" u="sng">
                <a:solidFill>
                  <a:schemeClr val="dk1"/>
                </a:solidFill>
              </a:rPr>
              <a:t>Advantages:</a:t>
            </a:r>
            <a:endParaRPr sz="1200" u="sng">
              <a:solidFill>
                <a:schemeClr val="dk1"/>
              </a:solidFill>
            </a:endParaRPr>
          </a:p>
          <a:p>
            <a:pPr indent="-323850" lvl="0" marL="457200" rtl="0" algn="l">
              <a:lnSpc>
                <a:spcPct val="115000"/>
              </a:lnSpc>
              <a:spcBef>
                <a:spcPts val="1000"/>
              </a:spcBef>
              <a:spcAft>
                <a:spcPts val="0"/>
              </a:spcAft>
              <a:buClr>
                <a:schemeClr val="dk1"/>
              </a:buClr>
              <a:buSzPts val="1500"/>
              <a:buChar char="●"/>
            </a:pPr>
            <a:r>
              <a:rPr lang="en" sz="1200">
                <a:solidFill>
                  <a:schemeClr val="dk1"/>
                </a:solidFill>
              </a:rPr>
              <a:t>Uses all data for both calibration and validation - better than splitting </a:t>
            </a:r>
            <a:r>
              <a:rPr b="1" lang="en" sz="1200">
                <a:solidFill>
                  <a:schemeClr val="dk1"/>
                </a:solidFill>
              </a:rPr>
              <a:t>when the data is limited</a:t>
            </a:r>
            <a:endParaRPr b="1" sz="1200">
              <a:solidFill>
                <a:schemeClr val="dk1"/>
              </a:solidFill>
            </a:endParaRPr>
          </a:p>
          <a:p>
            <a:pPr indent="457200" lvl="0" marL="0" rtl="0" algn="l">
              <a:lnSpc>
                <a:spcPct val="115000"/>
              </a:lnSpc>
              <a:spcBef>
                <a:spcPts val="1000"/>
              </a:spcBef>
              <a:spcAft>
                <a:spcPts val="0"/>
              </a:spcAft>
              <a:buSzPts val="1800"/>
              <a:buNone/>
            </a:pPr>
            <a:r>
              <a:rPr lang="en" sz="1200" u="sng">
                <a:solidFill>
                  <a:schemeClr val="dk1"/>
                </a:solidFill>
              </a:rPr>
              <a:t>Disadvantages:</a:t>
            </a:r>
            <a:endParaRPr sz="1200" u="sng">
              <a:solidFill>
                <a:schemeClr val="dk1"/>
              </a:solidFill>
            </a:endParaRPr>
          </a:p>
          <a:p>
            <a:pPr indent="-323850" lvl="0" marL="457200" rtl="0" algn="l">
              <a:lnSpc>
                <a:spcPct val="115000"/>
              </a:lnSpc>
              <a:spcBef>
                <a:spcPts val="1000"/>
              </a:spcBef>
              <a:spcAft>
                <a:spcPts val="0"/>
              </a:spcAft>
              <a:buClr>
                <a:schemeClr val="dk1"/>
              </a:buClr>
              <a:buSzPts val="1500"/>
              <a:buChar char="●"/>
            </a:pPr>
            <a:r>
              <a:rPr lang="en" sz="1200">
                <a:solidFill>
                  <a:schemeClr val="dk1"/>
                </a:solidFill>
              </a:rPr>
              <a:t>Like data splitting, it may be </a:t>
            </a:r>
            <a:r>
              <a:rPr b="1" lang="en" sz="1200">
                <a:solidFill>
                  <a:schemeClr val="dk1"/>
                </a:solidFill>
              </a:rPr>
              <a:t>biased</a:t>
            </a:r>
            <a:endParaRPr b="1" sz="1200">
              <a:solidFill>
                <a:schemeClr val="dk1"/>
              </a:solidFill>
            </a:endParaRPr>
          </a:p>
          <a:p>
            <a:pPr indent="-323850" lvl="0" marL="457200" rtl="0" algn="l">
              <a:lnSpc>
                <a:spcPct val="115000"/>
              </a:lnSpc>
              <a:spcBef>
                <a:spcPts val="1000"/>
              </a:spcBef>
              <a:spcAft>
                <a:spcPts val="1000"/>
              </a:spcAft>
              <a:buClr>
                <a:schemeClr val="dk1"/>
              </a:buClr>
              <a:buSzPts val="1500"/>
              <a:buChar char="●"/>
            </a:pPr>
            <a:r>
              <a:rPr lang="en" sz="1200">
                <a:solidFill>
                  <a:schemeClr val="dk1"/>
                </a:solidFill>
              </a:rPr>
              <a:t>Needs </a:t>
            </a:r>
            <a:r>
              <a:rPr b="1" lang="en" sz="1200">
                <a:solidFill>
                  <a:schemeClr val="dk1"/>
                </a:solidFill>
              </a:rPr>
              <a:t>more time and computational power</a:t>
            </a:r>
            <a:r>
              <a:rPr lang="en" sz="1200">
                <a:solidFill>
                  <a:schemeClr val="dk1"/>
                </a:solidFill>
              </a:rPr>
              <a:t> to run multiple models.</a:t>
            </a:r>
            <a:endParaRPr sz="1200">
              <a:solidFill>
                <a:schemeClr val="dk1"/>
              </a:solidFill>
            </a:endParaRPr>
          </a:p>
        </p:txBody>
      </p:sp>
      <p:sp>
        <p:nvSpPr>
          <p:cNvPr id="229" name="Google Shape;229;p37"/>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30" name="Google Shape;230;p37"/>
          <p:cNvSpPr txBox="1"/>
          <p:nvPr/>
        </p:nvSpPr>
        <p:spPr>
          <a:xfrm>
            <a:off x="791675" y="4256682"/>
            <a:ext cx="6887400" cy="5916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1" lang="en" sz="1500" u="none" cap="none" strike="noStrike">
                <a:solidFill>
                  <a:schemeClr val="dk1"/>
                </a:solidFill>
                <a:latin typeface="Arial"/>
                <a:ea typeface="Arial"/>
                <a:cs typeface="Arial"/>
                <a:sym typeface="Arial"/>
              </a:rPr>
              <a:t>Example R codes for cross-validation  using </a:t>
            </a:r>
            <a:r>
              <a:rPr b="1" i="1" lang="en" sz="1500" u="none" cap="none" strike="noStrike">
                <a:solidFill>
                  <a:schemeClr val="dk1"/>
                </a:solidFill>
                <a:latin typeface="Arial"/>
                <a:ea typeface="Arial"/>
                <a:cs typeface="Arial"/>
                <a:sym typeface="Arial"/>
              </a:rPr>
              <a:t>caret </a:t>
            </a:r>
            <a:r>
              <a:rPr b="0" i="1" lang="en" sz="1500" u="none" cap="none" strike="noStrike">
                <a:solidFill>
                  <a:schemeClr val="dk1"/>
                </a:solidFill>
                <a:latin typeface="Arial"/>
                <a:ea typeface="Arial"/>
                <a:cs typeface="Arial"/>
                <a:sym typeface="Arial"/>
              </a:rPr>
              <a:t>package are available in the SOC mapping </a:t>
            </a:r>
            <a:r>
              <a:rPr b="1" i="1" lang="en" sz="1500" u="none" cap="none" strike="noStrike">
                <a:solidFill>
                  <a:schemeClr val="dk1"/>
                </a:solidFill>
                <a:latin typeface="Arial"/>
                <a:ea typeface="Arial"/>
                <a:cs typeface="Arial"/>
                <a:sym typeface="Arial"/>
              </a:rPr>
              <a:t>Cookbook </a:t>
            </a:r>
            <a:r>
              <a:rPr b="0" i="1" lang="en" sz="1500" u="none" cap="none" strike="noStrike">
                <a:solidFill>
                  <a:schemeClr val="dk1"/>
                </a:solidFill>
                <a:latin typeface="Arial"/>
                <a:ea typeface="Arial"/>
                <a:cs typeface="Arial"/>
                <a:sym typeface="Arial"/>
              </a:rPr>
              <a:t>(FAO, 2018)</a:t>
            </a:r>
            <a:endParaRPr b="0" i="1" sz="11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Validation in R</a:t>
            </a:r>
            <a:endParaRPr/>
          </a:p>
        </p:txBody>
      </p:sp>
      <p:sp>
        <p:nvSpPr>
          <p:cNvPr id="236" name="Google Shape;236;p38"/>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Let’s create a script for validation in R</a:t>
            </a:r>
            <a:endParaRPr sz="1350">
              <a:solidFill>
                <a:srgbClr val="388E3C"/>
              </a:solidFill>
              <a:latin typeface="Roboto Mono"/>
              <a:ea typeface="Roboto Mono"/>
              <a:cs typeface="Roboto Mono"/>
              <a:sym typeface="Roboto Mono"/>
            </a:endParaRPr>
          </a:p>
          <a:p>
            <a:pPr indent="0" lvl="0" marL="0" rtl="0" algn="l">
              <a:lnSpc>
                <a:spcPct val="115000"/>
              </a:lnSpc>
              <a:spcBef>
                <a:spcPts val="1000"/>
              </a:spcBef>
              <a:spcAft>
                <a:spcPts val="0"/>
              </a:spcAft>
              <a:buSzPts val="1800"/>
              <a:buNone/>
            </a:pPr>
            <a:r>
              <a:t/>
            </a:r>
            <a:endParaRPr sz="1350">
              <a:solidFill>
                <a:srgbClr val="388E3C"/>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Set working directory</a:t>
            </a:r>
            <a:endParaRPr sz="1350">
              <a:solidFill>
                <a:srgbClr val="7F9F7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setwd</a:t>
            </a:r>
            <a:r>
              <a:rPr lang="en" sz="1350">
                <a:solidFill>
                  <a:srgbClr val="DCDCCC"/>
                </a:solidFill>
                <a:highlight>
                  <a:srgbClr val="3F3F3F"/>
                </a:highlight>
              </a:rPr>
              <a:t>(</a:t>
            </a:r>
            <a:r>
              <a:rPr lang="en" sz="1350">
                <a:solidFill>
                  <a:srgbClr val="CC9393"/>
                </a:solidFill>
                <a:highlight>
                  <a:srgbClr val="3F3F3F"/>
                </a:highlight>
              </a:rPr>
              <a:t>"C:/Users/hp/Documents/FAO/EduSoils/training_material"</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library</a:t>
            </a:r>
            <a:r>
              <a:rPr lang="en" sz="1350">
                <a:solidFill>
                  <a:srgbClr val="DCDCCC"/>
                </a:solidFill>
                <a:highlight>
                  <a:srgbClr val="3F3F3F"/>
                </a:highlight>
              </a:rPr>
              <a:t>(</a:t>
            </a:r>
            <a:r>
              <a:rPr lang="en" sz="1350">
                <a:solidFill>
                  <a:srgbClr val="DFAF8F"/>
                </a:solidFill>
                <a:highlight>
                  <a:srgbClr val="3F3F3F"/>
                </a:highlight>
              </a:rPr>
              <a:t>raster</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SzPts val="1800"/>
              <a:buNone/>
            </a:pPr>
            <a:r>
              <a:t/>
            </a:r>
            <a:endParaRPr sz="1350">
              <a:solidFill>
                <a:srgbClr val="7F9F7F"/>
              </a:solidFill>
              <a:highlight>
                <a:srgbClr val="3F3F3F"/>
              </a:highlight>
            </a:endParaRPr>
          </a:p>
          <a:p>
            <a:pPr indent="0" lvl="0" marL="0" rtl="0" algn="l">
              <a:lnSpc>
                <a:spcPct val="115000"/>
              </a:lnSpc>
              <a:spcBef>
                <a:spcPts val="0"/>
              </a:spcBef>
              <a:spcAft>
                <a:spcPts val="0"/>
              </a:spcAft>
              <a:buSzPts val="1800"/>
              <a:buNone/>
            </a:pPr>
            <a:r>
              <a:t/>
            </a:r>
            <a:endParaRPr sz="1350">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Load and stack the maps from the results folder</a:t>
            </a:r>
            <a:endParaRPr sz="1350">
              <a:solidFill>
                <a:srgbClr val="7F9F7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RKmap</a:t>
            </a:r>
            <a:r>
              <a:rPr lang="en" sz="1350">
                <a:solidFill>
                  <a:srgbClr val="F0EFD0"/>
                </a:solidFill>
                <a:highlight>
                  <a:srgbClr val="3F3F3F"/>
                </a:highlight>
              </a:rPr>
              <a:t>&lt;-</a:t>
            </a:r>
            <a:r>
              <a:rPr lang="en" sz="1350">
                <a:solidFill>
                  <a:srgbClr val="DFAF8F"/>
                </a:solidFill>
                <a:highlight>
                  <a:srgbClr val="3F3F3F"/>
                </a:highlight>
              </a:rPr>
              <a:t>raster</a:t>
            </a:r>
            <a:r>
              <a:rPr lang="en" sz="1350">
                <a:solidFill>
                  <a:srgbClr val="DCDCCC"/>
                </a:solidFill>
                <a:highlight>
                  <a:srgbClr val="3F3F3F"/>
                </a:highlight>
              </a:rPr>
              <a:t>(</a:t>
            </a:r>
            <a:r>
              <a:rPr lang="en" sz="1350">
                <a:solidFill>
                  <a:srgbClr val="CC9393"/>
                </a:solidFill>
                <a:highlight>
                  <a:srgbClr val="3F3F3F"/>
                </a:highlight>
              </a:rPr>
              <a:t>"02-Outputs/MKD_OCS_RK.tif"</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RFmap</a:t>
            </a:r>
            <a:r>
              <a:rPr lang="en" sz="1350">
                <a:solidFill>
                  <a:srgbClr val="F0EFD0"/>
                </a:solidFill>
                <a:highlight>
                  <a:srgbClr val="3F3F3F"/>
                </a:highlight>
              </a:rPr>
              <a:t>&lt;-</a:t>
            </a:r>
            <a:r>
              <a:rPr lang="en" sz="1350">
                <a:solidFill>
                  <a:srgbClr val="DFAF8F"/>
                </a:solidFill>
                <a:highlight>
                  <a:srgbClr val="3F3F3F"/>
                </a:highlight>
              </a:rPr>
              <a:t>raster</a:t>
            </a:r>
            <a:r>
              <a:rPr lang="en" sz="1350">
                <a:solidFill>
                  <a:srgbClr val="DCDCCC"/>
                </a:solidFill>
                <a:highlight>
                  <a:srgbClr val="3F3F3F"/>
                </a:highlight>
              </a:rPr>
              <a:t>(</a:t>
            </a:r>
            <a:r>
              <a:rPr lang="en" sz="1350">
                <a:solidFill>
                  <a:srgbClr val="CC9393"/>
                </a:solidFill>
                <a:highlight>
                  <a:srgbClr val="3F3F3F"/>
                </a:highlight>
              </a:rPr>
              <a:t>"02-OutputsMKD_OCS_RF.tif"</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maps</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stack</a:t>
            </a:r>
            <a:r>
              <a:rPr lang="en" sz="1350">
                <a:solidFill>
                  <a:srgbClr val="DCDCCC"/>
                </a:solidFill>
                <a:highlight>
                  <a:srgbClr val="3F3F3F"/>
                </a:highlight>
              </a:rPr>
              <a:t>(</a:t>
            </a:r>
            <a:r>
              <a:rPr lang="en" sz="1350">
                <a:solidFill>
                  <a:srgbClr val="DFAF8F"/>
                </a:solidFill>
                <a:highlight>
                  <a:srgbClr val="3F3F3F"/>
                </a:highlight>
              </a:rPr>
              <a:t>RKmap</a:t>
            </a:r>
            <a:r>
              <a:rPr lang="en" sz="1350">
                <a:solidFill>
                  <a:srgbClr val="DCDCCC"/>
                </a:solidFill>
                <a:highlight>
                  <a:srgbClr val="3F3F3F"/>
                </a:highlight>
              </a:rPr>
              <a:t>,</a:t>
            </a:r>
            <a:r>
              <a:rPr lang="en" sz="1350">
                <a:highlight>
                  <a:srgbClr val="3F3F3F"/>
                </a:highlight>
              </a:rPr>
              <a:t> </a:t>
            </a:r>
            <a:r>
              <a:rPr lang="en" sz="1350">
                <a:solidFill>
                  <a:srgbClr val="DFAF8F"/>
                </a:solidFill>
                <a:highlight>
                  <a:srgbClr val="3F3F3F"/>
                </a:highlight>
              </a:rPr>
              <a:t>RFmap</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SzPts val="1800"/>
              <a:buNone/>
            </a:pPr>
            <a:r>
              <a:t/>
            </a:r>
            <a:endParaRPr sz="1350">
              <a:solidFill>
                <a:srgbClr val="388E3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Explore the maps</a:t>
            </a:r>
            <a:endParaRPr sz="1350">
              <a:solidFill>
                <a:srgbClr val="7F9F7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names</a:t>
            </a:r>
            <a:r>
              <a:rPr lang="en" sz="1350">
                <a:solidFill>
                  <a:srgbClr val="DCDCCC"/>
                </a:solidFill>
                <a:highlight>
                  <a:srgbClr val="3F3F3F"/>
                </a:highlight>
              </a:rPr>
              <a:t>(</a:t>
            </a:r>
            <a:r>
              <a:rPr lang="en" sz="1350">
                <a:solidFill>
                  <a:srgbClr val="DFAF8F"/>
                </a:solidFill>
                <a:highlight>
                  <a:srgbClr val="3F3F3F"/>
                </a:highlight>
              </a:rPr>
              <a:t>maps</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summary</a:t>
            </a:r>
            <a:r>
              <a:rPr lang="en" sz="1350">
                <a:solidFill>
                  <a:srgbClr val="DCDCCC"/>
                </a:solidFill>
                <a:highlight>
                  <a:srgbClr val="3F3F3F"/>
                </a:highlight>
              </a:rPr>
              <a:t>(</a:t>
            </a:r>
            <a:r>
              <a:rPr lang="en" sz="1350">
                <a:solidFill>
                  <a:srgbClr val="DFAF8F"/>
                </a:solidFill>
                <a:highlight>
                  <a:srgbClr val="3F3F3F"/>
                </a:highlight>
              </a:rPr>
              <a:t>maps</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plot</a:t>
            </a:r>
            <a:r>
              <a:rPr lang="en" sz="1350">
                <a:solidFill>
                  <a:srgbClr val="DCDCCC"/>
                </a:solidFill>
                <a:highlight>
                  <a:srgbClr val="3F3F3F"/>
                </a:highlight>
              </a:rPr>
              <a:t>(</a:t>
            </a:r>
            <a:r>
              <a:rPr lang="en" sz="1350">
                <a:solidFill>
                  <a:srgbClr val="DFAF8F"/>
                </a:solidFill>
                <a:highlight>
                  <a:srgbClr val="3F3F3F"/>
                </a:highlight>
              </a:rPr>
              <a:t>maps</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1000"/>
              </a:spcAft>
              <a:buSzPts val="1800"/>
              <a:buNone/>
            </a:pPr>
            <a:r>
              <a:t/>
            </a:r>
            <a:endParaRPr sz="1350">
              <a:solidFill>
                <a:srgbClr val="388E3C"/>
              </a:solidFill>
              <a:latin typeface="Roboto Mono"/>
              <a:ea typeface="Roboto Mono"/>
              <a:cs typeface="Roboto Mono"/>
              <a:sym typeface="Roboto Mono"/>
            </a:endParaRPr>
          </a:p>
        </p:txBody>
      </p:sp>
      <p:sp>
        <p:nvSpPr>
          <p:cNvPr id="237" name="Google Shape;237;p38"/>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38" name="Google Shape;238;p38"/>
          <p:cNvPicPr preferRelativeResize="0"/>
          <p:nvPr/>
        </p:nvPicPr>
        <p:blipFill rotWithShape="1">
          <a:blip r:embed="rId3">
            <a:alphaModFix/>
          </a:blip>
          <a:srcRect b="0" l="0" r="0" t="0"/>
          <a:stretch/>
        </p:blipFill>
        <p:spPr>
          <a:xfrm>
            <a:off x="6034850" y="1246631"/>
            <a:ext cx="924994" cy="9249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44" name="Google Shape;244;p39"/>
          <p:cNvPicPr preferRelativeResize="0"/>
          <p:nvPr/>
        </p:nvPicPr>
        <p:blipFill rotWithShape="1">
          <a:blip r:embed="rId3">
            <a:alphaModFix/>
          </a:blip>
          <a:srcRect b="0" l="0" r="0" t="0"/>
          <a:stretch/>
        </p:blipFill>
        <p:spPr>
          <a:xfrm>
            <a:off x="1143000" y="669999"/>
            <a:ext cx="6858000" cy="364647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Extracting predictions to points</a:t>
            </a:r>
            <a:endParaRPr/>
          </a:p>
        </p:txBody>
      </p:sp>
      <p:sp>
        <p:nvSpPr>
          <p:cNvPr id="250" name="Google Shape;250;p40"/>
          <p:cNvSpPr txBox="1"/>
          <p:nvPr>
            <p:ph idx="1" type="body"/>
          </p:nvPr>
        </p:nvSpPr>
        <p:spPr>
          <a:xfrm>
            <a:off x="311700" y="856506"/>
            <a:ext cx="7699200" cy="332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250">
                <a:solidFill>
                  <a:srgbClr val="7F9F7F"/>
                </a:solidFill>
                <a:highlight>
                  <a:srgbClr val="3F3F3F"/>
                </a:highlight>
              </a:rPr>
              <a:t># Load the validation dataset. </a:t>
            </a:r>
            <a:endParaRPr sz="1250">
              <a:solidFill>
                <a:srgbClr val="7F9F7F"/>
              </a:solidFill>
              <a:highlight>
                <a:srgbClr val="3F3F3F"/>
              </a:highlight>
            </a:endParaRPr>
          </a:p>
          <a:p>
            <a:pPr indent="0" lvl="0" marL="0" marR="0" rtl="0" algn="l">
              <a:lnSpc>
                <a:spcPct val="115000"/>
              </a:lnSpc>
              <a:spcBef>
                <a:spcPts val="0"/>
              </a:spcBef>
              <a:spcAft>
                <a:spcPts val="0"/>
              </a:spcAft>
              <a:buSzPts val="1800"/>
              <a:buNone/>
            </a:pPr>
            <a:r>
              <a:rPr lang="en" sz="1250">
                <a:solidFill>
                  <a:srgbClr val="7F9F7F"/>
                </a:solidFill>
                <a:highlight>
                  <a:srgbClr val="3F3F3F"/>
                </a:highlight>
              </a:rPr>
              <a:t># It was was prepared in the 'data_preparation_profiles' script</a:t>
            </a:r>
            <a:endParaRPr sz="1250">
              <a:solidFill>
                <a:srgbClr val="7F9F7F"/>
              </a:solidFill>
              <a:highlight>
                <a:srgbClr val="3F3F3F"/>
              </a:highlight>
            </a:endParaRPr>
          </a:p>
          <a:p>
            <a:pPr indent="0" lvl="0" marL="0" marR="0" rtl="0" algn="l">
              <a:lnSpc>
                <a:spcPct val="115000"/>
              </a:lnSpc>
              <a:spcBef>
                <a:spcPts val="0"/>
              </a:spcBef>
              <a:spcAft>
                <a:spcPts val="0"/>
              </a:spcAft>
              <a:buSzPts val="1800"/>
              <a:buNone/>
            </a:pPr>
            <a:r>
              <a:rPr lang="en" sz="1250">
                <a:solidFill>
                  <a:srgbClr val="DFAF8F"/>
                </a:solidFill>
                <a:highlight>
                  <a:srgbClr val="3F3F3F"/>
                </a:highlight>
              </a:rPr>
              <a:t>test</a:t>
            </a:r>
            <a:r>
              <a:rPr lang="en" sz="1250">
                <a:highlight>
                  <a:srgbClr val="3F3F3F"/>
                </a:highlight>
              </a:rPr>
              <a:t> </a:t>
            </a:r>
            <a:r>
              <a:rPr lang="en" sz="1250">
                <a:solidFill>
                  <a:srgbClr val="F0EFD0"/>
                </a:solidFill>
                <a:highlight>
                  <a:srgbClr val="3F3F3F"/>
                </a:highlight>
              </a:rPr>
              <a:t>&lt;-</a:t>
            </a:r>
            <a:r>
              <a:rPr lang="en" sz="1250">
                <a:highlight>
                  <a:srgbClr val="3F3F3F"/>
                </a:highlight>
              </a:rPr>
              <a:t> </a:t>
            </a:r>
            <a:r>
              <a:rPr lang="en" sz="1250">
                <a:solidFill>
                  <a:srgbClr val="DFAF8F"/>
                </a:solidFill>
                <a:highlight>
                  <a:srgbClr val="3F3F3F"/>
                </a:highlight>
              </a:rPr>
              <a:t>read.csv</a:t>
            </a:r>
            <a:r>
              <a:rPr lang="en" sz="1250">
                <a:solidFill>
                  <a:srgbClr val="DCDCCC"/>
                </a:solidFill>
                <a:highlight>
                  <a:srgbClr val="3F3F3F"/>
                </a:highlight>
              </a:rPr>
              <a:t>(</a:t>
            </a:r>
            <a:r>
              <a:rPr lang="en" sz="1250">
                <a:solidFill>
                  <a:srgbClr val="CC9393"/>
                </a:solidFill>
                <a:highlight>
                  <a:srgbClr val="3F3F3F"/>
                </a:highlight>
              </a:rPr>
              <a:t>"02-Outputs/dat_test.csv"</a:t>
            </a:r>
            <a:r>
              <a:rPr lang="en" sz="1250">
                <a:solidFill>
                  <a:srgbClr val="DCDCCC"/>
                </a:solidFill>
                <a:highlight>
                  <a:srgbClr val="3F3F3F"/>
                </a:highlight>
              </a:rPr>
              <a:t>)</a:t>
            </a:r>
            <a:endParaRPr sz="1250">
              <a:solidFill>
                <a:srgbClr val="DCDCCC"/>
              </a:solidFill>
              <a:highlight>
                <a:srgbClr val="3F3F3F"/>
              </a:highlight>
            </a:endParaRPr>
          </a:p>
          <a:p>
            <a:pPr indent="0" lvl="0" marL="0" marR="0" rtl="0" algn="l">
              <a:lnSpc>
                <a:spcPct val="115000"/>
              </a:lnSpc>
              <a:spcBef>
                <a:spcPts val="0"/>
              </a:spcBef>
              <a:spcAft>
                <a:spcPts val="0"/>
              </a:spcAft>
              <a:buSzPts val="1800"/>
              <a:buNone/>
            </a:pPr>
            <a:r>
              <a:t/>
            </a:r>
            <a:endParaRPr sz="1250">
              <a:solidFill>
                <a:srgbClr val="388E3C"/>
              </a:solidFill>
              <a:highlight>
                <a:srgbClr val="3F3F3F"/>
              </a:highlight>
            </a:endParaRPr>
          </a:p>
          <a:p>
            <a:pPr indent="0" lvl="0" marL="0" marR="0" rtl="0" algn="l">
              <a:lnSpc>
                <a:spcPct val="115000"/>
              </a:lnSpc>
              <a:spcBef>
                <a:spcPts val="0"/>
              </a:spcBef>
              <a:spcAft>
                <a:spcPts val="0"/>
              </a:spcAft>
              <a:buSzPts val="1800"/>
              <a:buNone/>
            </a:pPr>
            <a:r>
              <a:rPr lang="en" sz="1250">
                <a:solidFill>
                  <a:srgbClr val="7F9F7F"/>
                </a:solidFill>
                <a:highlight>
                  <a:srgbClr val="3F3F3F"/>
                </a:highlight>
              </a:rPr>
              <a:t># Promote to spatialPointsDataFrame and set crs</a:t>
            </a:r>
            <a:endParaRPr sz="1250">
              <a:solidFill>
                <a:srgbClr val="7F9F7F"/>
              </a:solidFill>
              <a:highlight>
                <a:srgbClr val="3F3F3F"/>
              </a:highlight>
            </a:endParaRPr>
          </a:p>
          <a:p>
            <a:pPr indent="0" lvl="0" marL="0" marR="0" rtl="0" algn="l">
              <a:lnSpc>
                <a:spcPct val="115000"/>
              </a:lnSpc>
              <a:spcBef>
                <a:spcPts val="0"/>
              </a:spcBef>
              <a:spcAft>
                <a:spcPts val="0"/>
              </a:spcAft>
              <a:buSzPts val="1800"/>
              <a:buNone/>
            </a:pPr>
            <a:r>
              <a:rPr lang="en" sz="1250">
                <a:solidFill>
                  <a:srgbClr val="DFAF8F"/>
                </a:solidFill>
                <a:highlight>
                  <a:srgbClr val="3F3F3F"/>
                </a:highlight>
              </a:rPr>
              <a:t>coordinates</a:t>
            </a:r>
            <a:r>
              <a:rPr lang="en" sz="1250">
                <a:solidFill>
                  <a:srgbClr val="DCDCCC"/>
                </a:solidFill>
                <a:highlight>
                  <a:srgbClr val="3F3F3F"/>
                </a:highlight>
              </a:rPr>
              <a:t>(</a:t>
            </a:r>
            <a:r>
              <a:rPr lang="en" sz="1250">
                <a:solidFill>
                  <a:srgbClr val="DFAF8F"/>
                </a:solidFill>
                <a:highlight>
                  <a:srgbClr val="3F3F3F"/>
                </a:highlight>
              </a:rPr>
              <a:t>test</a:t>
            </a:r>
            <a:r>
              <a:rPr lang="en" sz="1250">
                <a:solidFill>
                  <a:srgbClr val="DCDCCC"/>
                </a:solidFill>
                <a:highlight>
                  <a:srgbClr val="3F3F3F"/>
                </a:highlight>
              </a:rPr>
              <a:t>)</a:t>
            </a:r>
            <a:r>
              <a:rPr lang="en" sz="1250">
                <a:highlight>
                  <a:srgbClr val="3F3F3F"/>
                </a:highlight>
              </a:rPr>
              <a:t> </a:t>
            </a:r>
            <a:r>
              <a:rPr lang="en" sz="1250">
                <a:solidFill>
                  <a:srgbClr val="F0EFD0"/>
                </a:solidFill>
                <a:highlight>
                  <a:srgbClr val="3F3F3F"/>
                </a:highlight>
              </a:rPr>
              <a:t>&lt;-</a:t>
            </a:r>
            <a:r>
              <a:rPr lang="en" sz="1250">
                <a:highlight>
                  <a:srgbClr val="3F3F3F"/>
                </a:highlight>
              </a:rPr>
              <a:t> </a:t>
            </a:r>
            <a:r>
              <a:rPr lang="en" sz="1250">
                <a:solidFill>
                  <a:srgbClr val="F0EFD0"/>
                </a:solidFill>
                <a:highlight>
                  <a:srgbClr val="3F3F3F"/>
                </a:highlight>
              </a:rPr>
              <a:t>~</a:t>
            </a:r>
            <a:r>
              <a:rPr lang="en" sz="1250">
                <a:highlight>
                  <a:srgbClr val="3F3F3F"/>
                </a:highlight>
              </a:rPr>
              <a:t> </a:t>
            </a:r>
            <a:r>
              <a:rPr lang="en" sz="1250">
                <a:solidFill>
                  <a:srgbClr val="DFAF8F"/>
                </a:solidFill>
                <a:highlight>
                  <a:srgbClr val="3F3F3F"/>
                </a:highlight>
              </a:rPr>
              <a:t>X</a:t>
            </a:r>
            <a:r>
              <a:rPr lang="en" sz="1250">
                <a:highlight>
                  <a:srgbClr val="3F3F3F"/>
                </a:highlight>
              </a:rPr>
              <a:t> </a:t>
            </a:r>
            <a:r>
              <a:rPr lang="en" sz="1250">
                <a:solidFill>
                  <a:srgbClr val="F0EFD0"/>
                </a:solidFill>
                <a:highlight>
                  <a:srgbClr val="3F3F3F"/>
                </a:highlight>
              </a:rPr>
              <a:t>+</a:t>
            </a:r>
            <a:r>
              <a:rPr lang="en" sz="1250">
                <a:highlight>
                  <a:srgbClr val="3F3F3F"/>
                </a:highlight>
              </a:rPr>
              <a:t> </a:t>
            </a:r>
            <a:r>
              <a:rPr lang="en" sz="1250">
                <a:solidFill>
                  <a:srgbClr val="DFAF8F"/>
                </a:solidFill>
                <a:highlight>
                  <a:srgbClr val="3F3F3F"/>
                </a:highlight>
              </a:rPr>
              <a:t>Y</a:t>
            </a:r>
            <a:endParaRPr sz="1250">
              <a:solidFill>
                <a:srgbClr val="DFAF8F"/>
              </a:solidFill>
              <a:highlight>
                <a:srgbClr val="3F3F3F"/>
              </a:highlight>
            </a:endParaRPr>
          </a:p>
          <a:p>
            <a:pPr indent="0" lvl="0" marL="0" marR="0" rtl="0" algn="l">
              <a:lnSpc>
                <a:spcPct val="115000"/>
              </a:lnSpc>
              <a:spcBef>
                <a:spcPts val="0"/>
              </a:spcBef>
              <a:spcAft>
                <a:spcPts val="0"/>
              </a:spcAft>
              <a:buSzPts val="1800"/>
              <a:buNone/>
            </a:pPr>
            <a:r>
              <a:rPr lang="en" sz="1250">
                <a:solidFill>
                  <a:srgbClr val="DFAF8F"/>
                </a:solidFill>
                <a:highlight>
                  <a:srgbClr val="3F3F3F"/>
                </a:highlight>
              </a:rPr>
              <a:t>test</a:t>
            </a:r>
            <a:r>
              <a:rPr lang="en" sz="1250">
                <a:solidFill>
                  <a:srgbClr val="DCDCCC"/>
                </a:solidFill>
                <a:highlight>
                  <a:srgbClr val="3F3F3F"/>
                </a:highlight>
              </a:rPr>
              <a:t>@</a:t>
            </a:r>
            <a:r>
              <a:rPr lang="en" sz="1250">
                <a:solidFill>
                  <a:srgbClr val="DFAF8F"/>
                </a:solidFill>
                <a:highlight>
                  <a:srgbClr val="3F3F3F"/>
                </a:highlight>
              </a:rPr>
              <a:t>proj4string</a:t>
            </a:r>
            <a:r>
              <a:rPr lang="en" sz="1250">
                <a:highlight>
                  <a:srgbClr val="3F3F3F"/>
                </a:highlight>
              </a:rPr>
              <a:t> </a:t>
            </a:r>
            <a:r>
              <a:rPr lang="en" sz="1250">
                <a:solidFill>
                  <a:srgbClr val="F0EFD0"/>
                </a:solidFill>
                <a:highlight>
                  <a:srgbClr val="3F3F3F"/>
                </a:highlight>
              </a:rPr>
              <a:t>&lt;-</a:t>
            </a:r>
            <a:r>
              <a:rPr lang="en" sz="1250">
                <a:highlight>
                  <a:srgbClr val="3F3F3F"/>
                </a:highlight>
              </a:rPr>
              <a:t> </a:t>
            </a:r>
            <a:r>
              <a:rPr lang="en" sz="1250">
                <a:solidFill>
                  <a:srgbClr val="DFAF8F"/>
                </a:solidFill>
                <a:highlight>
                  <a:srgbClr val="3F3F3F"/>
                </a:highlight>
              </a:rPr>
              <a:t>CRS</a:t>
            </a:r>
            <a:r>
              <a:rPr lang="en" sz="1250">
                <a:solidFill>
                  <a:srgbClr val="DCDCCC"/>
                </a:solidFill>
                <a:highlight>
                  <a:srgbClr val="3F3F3F"/>
                </a:highlight>
              </a:rPr>
              <a:t>(</a:t>
            </a:r>
            <a:r>
              <a:rPr lang="en" sz="1250">
                <a:solidFill>
                  <a:srgbClr val="DFAF8F"/>
                </a:solidFill>
                <a:highlight>
                  <a:srgbClr val="3F3F3F"/>
                </a:highlight>
              </a:rPr>
              <a:t>projargs</a:t>
            </a:r>
            <a:r>
              <a:rPr lang="en" sz="1250">
                <a:highlight>
                  <a:srgbClr val="3F3F3F"/>
                </a:highlight>
              </a:rPr>
              <a:t> </a:t>
            </a:r>
            <a:r>
              <a:rPr lang="en" sz="1250">
                <a:solidFill>
                  <a:srgbClr val="F0EFD0"/>
                </a:solidFill>
                <a:highlight>
                  <a:srgbClr val="3F3F3F"/>
                </a:highlight>
              </a:rPr>
              <a:t>=</a:t>
            </a:r>
            <a:r>
              <a:rPr lang="en" sz="1250">
                <a:highlight>
                  <a:srgbClr val="3F3F3F"/>
                </a:highlight>
              </a:rPr>
              <a:t> </a:t>
            </a:r>
            <a:r>
              <a:rPr lang="en" sz="1250">
                <a:solidFill>
                  <a:srgbClr val="CC9393"/>
                </a:solidFill>
                <a:highlight>
                  <a:srgbClr val="3F3F3F"/>
                </a:highlight>
              </a:rPr>
              <a:t>"+init=epsg:4326"</a:t>
            </a:r>
            <a:r>
              <a:rPr lang="en" sz="1250">
                <a:solidFill>
                  <a:srgbClr val="DCDCCC"/>
                </a:solidFill>
                <a:highlight>
                  <a:srgbClr val="3F3F3F"/>
                </a:highlight>
              </a:rPr>
              <a:t>)</a:t>
            </a:r>
            <a:endParaRPr sz="1250">
              <a:solidFill>
                <a:srgbClr val="DCDCCC"/>
              </a:solidFill>
              <a:highlight>
                <a:srgbClr val="3F3F3F"/>
              </a:highlight>
            </a:endParaRPr>
          </a:p>
          <a:p>
            <a:pPr indent="0" lvl="0" marL="0" marR="0" rtl="0" algn="l">
              <a:lnSpc>
                <a:spcPct val="115000"/>
              </a:lnSpc>
              <a:spcBef>
                <a:spcPts val="0"/>
              </a:spcBef>
              <a:spcAft>
                <a:spcPts val="0"/>
              </a:spcAft>
              <a:buSzPts val="1800"/>
              <a:buNone/>
            </a:pPr>
            <a:r>
              <a:t/>
            </a:r>
            <a:endParaRPr sz="1250">
              <a:solidFill>
                <a:srgbClr val="388E3C"/>
              </a:solidFill>
              <a:highlight>
                <a:srgbClr val="3F3F3F"/>
              </a:highlight>
            </a:endParaRPr>
          </a:p>
          <a:p>
            <a:pPr indent="0" lvl="0" marL="0" marR="0" rtl="0" algn="l">
              <a:lnSpc>
                <a:spcPct val="115000"/>
              </a:lnSpc>
              <a:spcBef>
                <a:spcPts val="0"/>
              </a:spcBef>
              <a:spcAft>
                <a:spcPts val="0"/>
              </a:spcAft>
              <a:buSzPts val="1800"/>
              <a:buNone/>
            </a:pPr>
            <a:r>
              <a:rPr lang="en" sz="1250">
                <a:solidFill>
                  <a:srgbClr val="7F9F7F"/>
                </a:solidFill>
                <a:highlight>
                  <a:srgbClr val="3F3F3F"/>
                </a:highlight>
              </a:rPr>
              <a:t># Extract the predicted values from the maps to the validation dataset</a:t>
            </a:r>
            <a:endParaRPr sz="1250">
              <a:solidFill>
                <a:srgbClr val="7F9F7F"/>
              </a:solidFill>
              <a:highlight>
                <a:srgbClr val="3F3F3F"/>
              </a:highlight>
            </a:endParaRPr>
          </a:p>
          <a:p>
            <a:pPr indent="0" lvl="0" marL="0" marR="0" rtl="0" algn="l">
              <a:lnSpc>
                <a:spcPct val="115000"/>
              </a:lnSpc>
              <a:spcBef>
                <a:spcPts val="0"/>
              </a:spcBef>
              <a:spcAft>
                <a:spcPts val="0"/>
              </a:spcAft>
              <a:buSzPts val="1800"/>
              <a:buNone/>
            </a:pPr>
            <a:r>
              <a:rPr lang="en" sz="1250">
                <a:solidFill>
                  <a:srgbClr val="DFAF8F"/>
                </a:solidFill>
                <a:highlight>
                  <a:srgbClr val="3F3F3F"/>
                </a:highlight>
              </a:rPr>
              <a:t>test</a:t>
            </a:r>
            <a:r>
              <a:rPr lang="en" sz="1250">
                <a:highlight>
                  <a:srgbClr val="3F3F3F"/>
                </a:highlight>
              </a:rPr>
              <a:t> </a:t>
            </a:r>
            <a:r>
              <a:rPr lang="en" sz="1250">
                <a:solidFill>
                  <a:srgbClr val="F0EFD0"/>
                </a:solidFill>
                <a:highlight>
                  <a:srgbClr val="3F3F3F"/>
                </a:highlight>
              </a:rPr>
              <a:t>&lt;-</a:t>
            </a:r>
            <a:r>
              <a:rPr lang="en" sz="1250">
                <a:highlight>
                  <a:srgbClr val="3F3F3F"/>
                </a:highlight>
              </a:rPr>
              <a:t> </a:t>
            </a:r>
            <a:r>
              <a:rPr lang="en" sz="1250">
                <a:solidFill>
                  <a:srgbClr val="DFAF8F"/>
                </a:solidFill>
                <a:highlight>
                  <a:srgbClr val="3F3F3F"/>
                </a:highlight>
              </a:rPr>
              <a:t>extract</a:t>
            </a:r>
            <a:r>
              <a:rPr lang="en" sz="1250">
                <a:solidFill>
                  <a:srgbClr val="DCDCCC"/>
                </a:solidFill>
                <a:highlight>
                  <a:srgbClr val="3F3F3F"/>
                </a:highlight>
              </a:rPr>
              <a:t>(</a:t>
            </a:r>
            <a:r>
              <a:rPr lang="en" sz="1250">
                <a:solidFill>
                  <a:srgbClr val="DFAF8F"/>
                </a:solidFill>
                <a:highlight>
                  <a:srgbClr val="3F3F3F"/>
                </a:highlight>
              </a:rPr>
              <a:t>x</a:t>
            </a:r>
            <a:r>
              <a:rPr lang="en" sz="1250">
                <a:highlight>
                  <a:srgbClr val="3F3F3F"/>
                </a:highlight>
              </a:rPr>
              <a:t> </a:t>
            </a:r>
            <a:r>
              <a:rPr lang="en" sz="1250">
                <a:solidFill>
                  <a:srgbClr val="F0EFD0"/>
                </a:solidFill>
                <a:highlight>
                  <a:srgbClr val="3F3F3F"/>
                </a:highlight>
              </a:rPr>
              <a:t>=</a:t>
            </a:r>
            <a:r>
              <a:rPr lang="en" sz="1250">
                <a:highlight>
                  <a:srgbClr val="3F3F3F"/>
                </a:highlight>
              </a:rPr>
              <a:t> </a:t>
            </a:r>
            <a:r>
              <a:rPr lang="en" sz="1250">
                <a:solidFill>
                  <a:srgbClr val="DFAF8F"/>
                </a:solidFill>
                <a:highlight>
                  <a:srgbClr val="3F3F3F"/>
                </a:highlight>
              </a:rPr>
              <a:t>maps</a:t>
            </a:r>
            <a:r>
              <a:rPr lang="en" sz="1250">
                <a:solidFill>
                  <a:srgbClr val="DCDCCC"/>
                </a:solidFill>
                <a:highlight>
                  <a:srgbClr val="3F3F3F"/>
                </a:highlight>
              </a:rPr>
              <a:t>,</a:t>
            </a:r>
            <a:r>
              <a:rPr lang="en" sz="1250">
                <a:highlight>
                  <a:srgbClr val="3F3F3F"/>
                </a:highlight>
              </a:rPr>
              <a:t> </a:t>
            </a:r>
            <a:r>
              <a:rPr lang="en" sz="1250">
                <a:solidFill>
                  <a:srgbClr val="DFAF8F"/>
                </a:solidFill>
                <a:highlight>
                  <a:srgbClr val="3F3F3F"/>
                </a:highlight>
              </a:rPr>
              <a:t>y</a:t>
            </a:r>
            <a:r>
              <a:rPr lang="en" sz="1250">
                <a:highlight>
                  <a:srgbClr val="3F3F3F"/>
                </a:highlight>
              </a:rPr>
              <a:t> </a:t>
            </a:r>
            <a:r>
              <a:rPr lang="en" sz="1250">
                <a:solidFill>
                  <a:srgbClr val="F0EFD0"/>
                </a:solidFill>
                <a:highlight>
                  <a:srgbClr val="3F3F3F"/>
                </a:highlight>
              </a:rPr>
              <a:t>=</a:t>
            </a:r>
            <a:r>
              <a:rPr lang="en" sz="1250">
                <a:highlight>
                  <a:srgbClr val="3F3F3F"/>
                </a:highlight>
              </a:rPr>
              <a:t> </a:t>
            </a:r>
            <a:r>
              <a:rPr lang="en" sz="1250">
                <a:solidFill>
                  <a:srgbClr val="DFAF8F"/>
                </a:solidFill>
                <a:highlight>
                  <a:srgbClr val="3F3F3F"/>
                </a:highlight>
              </a:rPr>
              <a:t>test</a:t>
            </a:r>
            <a:r>
              <a:rPr lang="en" sz="1250">
                <a:solidFill>
                  <a:srgbClr val="DCDCCC"/>
                </a:solidFill>
                <a:highlight>
                  <a:srgbClr val="3F3F3F"/>
                </a:highlight>
              </a:rPr>
              <a:t>,</a:t>
            </a:r>
            <a:r>
              <a:rPr lang="en" sz="1250">
                <a:highlight>
                  <a:srgbClr val="3F3F3F"/>
                </a:highlight>
              </a:rPr>
              <a:t> </a:t>
            </a:r>
            <a:r>
              <a:rPr lang="en" sz="1250">
                <a:solidFill>
                  <a:srgbClr val="DFAF8F"/>
                </a:solidFill>
                <a:highlight>
                  <a:srgbClr val="3F3F3F"/>
                </a:highlight>
              </a:rPr>
              <a:t>sp</a:t>
            </a:r>
            <a:r>
              <a:rPr lang="en" sz="1250">
                <a:highlight>
                  <a:srgbClr val="3F3F3F"/>
                </a:highlight>
              </a:rPr>
              <a:t> </a:t>
            </a:r>
            <a:r>
              <a:rPr lang="en" sz="1250">
                <a:solidFill>
                  <a:srgbClr val="F0EFD0"/>
                </a:solidFill>
                <a:highlight>
                  <a:srgbClr val="3F3F3F"/>
                </a:highlight>
              </a:rPr>
              <a:t>=</a:t>
            </a:r>
            <a:r>
              <a:rPr lang="en" sz="1250">
                <a:highlight>
                  <a:srgbClr val="3F3F3F"/>
                </a:highlight>
              </a:rPr>
              <a:t> </a:t>
            </a:r>
            <a:r>
              <a:rPr lang="en" sz="1250">
                <a:solidFill>
                  <a:srgbClr val="BFEBBF"/>
                </a:solidFill>
                <a:highlight>
                  <a:srgbClr val="3F3F3F"/>
                </a:highlight>
              </a:rPr>
              <a:t>TRUE</a:t>
            </a:r>
            <a:r>
              <a:rPr lang="en" sz="1250">
                <a:solidFill>
                  <a:srgbClr val="DCDCCC"/>
                </a:solidFill>
                <a:highlight>
                  <a:srgbClr val="3F3F3F"/>
                </a:highlight>
              </a:rPr>
              <a:t>)</a:t>
            </a:r>
            <a:endParaRPr sz="1250">
              <a:solidFill>
                <a:srgbClr val="DCDCCC"/>
              </a:solidFill>
              <a:highlight>
                <a:srgbClr val="3F3F3F"/>
              </a:highlight>
            </a:endParaRPr>
          </a:p>
          <a:p>
            <a:pPr indent="0" lvl="0" marL="0" marR="0" rtl="0" algn="l">
              <a:lnSpc>
                <a:spcPct val="115000"/>
              </a:lnSpc>
              <a:spcBef>
                <a:spcPts val="0"/>
              </a:spcBef>
              <a:spcAft>
                <a:spcPts val="0"/>
              </a:spcAft>
              <a:buSzPts val="1800"/>
              <a:buNone/>
            </a:pPr>
            <a:r>
              <a:rPr lang="en" sz="1250">
                <a:solidFill>
                  <a:srgbClr val="DFAF8F"/>
                </a:solidFill>
                <a:highlight>
                  <a:srgbClr val="3F3F3F"/>
                </a:highlight>
              </a:rPr>
              <a:t>summary</a:t>
            </a:r>
            <a:r>
              <a:rPr lang="en" sz="1250">
                <a:solidFill>
                  <a:srgbClr val="DCDCCC"/>
                </a:solidFill>
                <a:highlight>
                  <a:srgbClr val="3F3F3F"/>
                </a:highlight>
              </a:rPr>
              <a:t>(</a:t>
            </a:r>
            <a:r>
              <a:rPr lang="en" sz="1250">
                <a:solidFill>
                  <a:srgbClr val="DFAF8F"/>
                </a:solidFill>
                <a:highlight>
                  <a:srgbClr val="3F3F3F"/>
                </a:highlight>
              </a:rPr>
              <a:t>test</a:t>
            </a:r>
            <a:r>
              <a:rPr lang="en" sz="1250">
                <a:solidFill>
                  <a:srgbClr val="DCDCCC"/>
                </a:solidFill>
                <a:highlight>
                  <a:srgbClr val="3F3F3F"/>
                </a:highlight>
              </a:rPr>
              <a:t>)</a:t>
            </a:r>
            <a:endParaRPr sz="1250">
              <a:solidFill>
                <a:srgbClr val="DCDCCC"/>
              </a:solidFill>
              <a:highlight>
                <a:srgbClr val="3F3F3F"/>
              </a:highlight>
            </a:endParaRPr>
          </a:p>
          <a:p>
            <a:pPr indent="0" lvl="0" marL="0" marR="0" rtl="0" algn="l">
              <a:lnSpc>
                <a:spcPct val="115000"/>
              </a:lnSpc>
              <a:spcBef>
                <a:spcPts val="0"/>
              </a:spcBef>
              <a:spcAft>
                <a:spcPts val="0"/>
              </a:spcAft>
              <a:buSzPts val="1800"/>
              <a:buNone/>
            </a:pPr>
            <a:r>
              <a:t/>
            </a:r>
            <a:endParaRPr sz="1250">
              <a:solidFill>
                <a:srgbClr val="388E3C"/>
              </a:solidFill>
              <a:latin typeface="Roboto Mono"/>
              <a:ea typeface="Roboto Mono"/>
              <a:cs typeface="Roboto Mono"/>
              <a:sym typeface="Roboto Mono"/>
            </a:endParaRPr>
          </a:p>
        </p:txBody>
      </p:sp>
      <p:sp>
        <p:nvSpPr>
          <p:cNvPr id="251" name="Google Shape;251;p40"/>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52" name="Google Shape;252;p40"/>
          <p:cNvPicPr preferRelativeResize="0"/>
          <p:nvPr/>
        </p:nvPicPr>
        <p:blipFill rotWithShape="1">
          <a:blip r:embed="rId3">
            <a:alphaModFix/>
          </a:blip>
          <a:srcRect b="0" l="0" r="0" t="0"/>
          <a:stretch/>
        </p:blipFill>
        <p:spPr>
          <a:xfrm>
            <a:off x="954130" y="3505879"/>
            <a:ext cx="5426813" cy="123112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Prediction errors</a:t>
            </a:r>
            <a:endParaRPr/>
          </a:p>
        </p:txBody>
      </p:sp>
      <p:sp>
        <p:nvSpPr>
          <p:cNvPr id="258" name="Google Shape;258;p41"/>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Remove NA values</a:t>
            </a:r>
            <a:endParaRPr>
              <a:solidFill>
                <a:srgbClr val="7F9F7F"/>
              </a:solidFill>
              <a:highlight>
                <a:srgbClr val="3F3F3F"/>
              </a:highlight>
            </a:endParaRPr>
          </a:p>
          <a:p>
            <a:pPr indent="0" lvl="0" marL="0" rtl="0" algn="l">
              <a:lnSpc>
                <a:spcPct val="115000"/>
              </a:lnSpc>
              <a:spcBef>
                <a:spcPts val="1600"/>
              </a:spcBef>
              <a:spcAft>
                <a:spcPts val="0"/>
              </a:spcAft>
              <a:buClr>
                <a:schemeClr val="dk1"/>
              </a:buClr>
              <a:buSzPts val="1100"/>
              <a:buFont typeface="Arial"/>
              <a:buNone/>
            </a:pPr>
            <a:r>
              <a:rPr lang="en" sz="1350">
                <a:solidFill>
                  <a:srgbClr val="DFAF8F"/>
                </a:solidFill>
                <a:highlight>
                  <a:srgbClr val="3F3F3F"/>
                </a:highlight>
              </a:rPr>
              <a:t>test</a:t>
            </a:r>
            <a:r>
              <a:rPr lang="en" sz="1350">
                <a:solidFill>
                  <a:srgbClr val="F0EFD0"/>
                </a:solidFill>
                <a:highlight>
                  <a:srgbClr val="3F3F3F"/>
                </a:highlight>
              </a:rPr>
              <a:t>&lt;-</a:t>
            </a:r>
            <a:r>
              <a:rPr lang="en" sz="1350">
                <a:solidFill>
                  <a:srgbClr val="DFAF8F"/>
                </a:solidFill>
                <a:highlight>
                  <a:srgbClr val="3F3F3F"/>
                </a:highlight>
              </a:rPr>
              <a:t>as.data.frame</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1600"/>
              </a:spcBef>
              <a:spcAft>
                <a:spcPts val="0"/>
              </a:spcAft>
              <a:buClr>
                <a:schemeClr val="dk1"/>
              </a:buClr>
              <a:buSzPts val="1100"/>
              <a:buFont typeface="Arial"/>
              <a:buNone/>
            </a:pPr>
            <a:r>
              <a:rPr lang="en" sz="1350">
                <a:solidFill>
                  <a:srgbClr val="DFAF8F"/>
                </a:solidFill>
                <a:highlight>
                  <a:srgbClr val="3F3F3F"/>
                </a:highlight>
              </a:rPr>
              <a:t>test</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test</a:t>
            </a:r>
            <a:r>
              <a:rPr lang="en" sz="1350">
                <a:solidFill>
                  <a:srgbClr val="DCDCCC"/>
                </a:solidFill>
                <a:highlight>
                  <a:srgbClr val="3F3F3F"/>
                </a:highlight>
              </a:rPr>
              <a:t>[</a:t>
            </a:r>
            <a:r>
              <a:rPr lang="en" sz="1350">
                <a:solidFill>
                  <a:srgbClr val="DFAF8F"/>
                </a:solidFill>
                <a:highlight>
                  <a:srgbClr val="3F3F3F"/>
                </a:highlight>
              </a:rPr>
              <a:t>complete.cases</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DCDCCC"/>
                </a:solidFill>
                <a:highlight>
                  <a:srgbClr val="3F3F3F"/>
                </a:highlight>
              </a:rPr>
              <a:t>),]</a:t>
            </a:r>
            <a:endParaRPr>
              <a:solidFill>
                <a:srgbClr val="DCDCCC"/>
              </a:solidFill>
              <a:highlight>
                <a:srgbClr val="3F3F3F"/>
              </a:highlight>
            </a:endParaRPr>
          </a:p>
          <a:p>
            <a:pPr indent="-323850" lvl="0" marL="457200" rtl="0" algn="l">
              <a:lnSpc>
                <a:spcPct val="115000"/>
              </a:lnSpc>
              <a:spcBef>
                <a:spcPts val="1600"/>
              </a:spcBef>
              <a:spcAft>
                <a:spcPts val="0"/>
              </a:spcAft>
              <a:buClr>
                <a:schemeClr val="dk1"/>
              </a:buClr>
              <a:buSzPts val="1500"/>
              <a:buChar char="●"/>
            </a:pPr>
            <a:r>
              <a:rPr lang="en">
                <a:solidFill>
                  <a:schemeClr val="dk1"/>
                </a:solidFill>
              </a:rPr>
              <a:t>Prediction Errors (PE) are a difference between predicted (on the map) and observed (true) values: </a:t>
            </a:r>
            <a:endParaRPr>
              <a:solidFill>
                <a:schemeClr val="dk1"/>
              </a:solidFill>
            </a:endParaRPr>
          </a:p>
          <a:p>
            <a:pPr indent="0" lvl="0" marL="457200" rtl="0" algn="l">
              <a:lnSpc>
                <a:spcPct val="115000"/>
              </a:lnSpc>
              <a:spcBef>
                <a:spcPts val="1600"/>
              </a:spcBef>
              <a:spcAft>
                <a:spcPts val="0"/>
              </a:spcAft>
              <a:buSzPts val="1800"/>
              <a:buNone/>
            </a:pPr>
            <a:r>
              <a:rPr lang="en">
                <a:solidFill>
                  <a:schemeClr val="dk1"/>
                </a:solidFill>
              </a:rPr>
              <a:t>PE = Predicted - Observed</a:t>
            </a:r>
            <a:endParaRPr>
              <a:solidFill>
                <a:schemeClr val="dk1"/>
              </a:solidFill>
            </a:endParaRPr>
          </a:p>
          <a:p>
            <a:pPr indent="0" lvl="0" marL="1371600" rtl="0" algn="l">
              <a:lnSpc>
                <a:spcPct val="115000"/>
              </a:lnSpc>
              <a:spcBef>
                <a:spcPts val="1000"/>
              </a:spcBef>
              <a:spcAft>
                <a:spcPts val="0"/>
              </a:spcAft>
              <a:buSzPts val="1800"/>
              <a:buNone/>
            </a:pPr>
            <a:r>
              <a:t/>
            </a:r>
            <a:endParaRPr b="1">
              <a:solidFill>
                <a:srgbClr val="DFAF8F"/>
              </a:solidFill>
              <a:highlight>
                <a:srgbClr val="3F3F3F"/>
              </a:highlight>
            </a:endParaRPr>
          </a:p>
          <a:p>
            <a:pPr indent="0" lvl="0" marL="0" rtl="0" algn="l">
              <a:lnSpc>
                <a:spcPct val="115000"/>
              </a:lnSpc>
              <a:spcBef>
                <a:spcPts val="1000"/>
              </a:spcBef>
              <a:spcAft>
                <a:spcPts val="0"/>
              </a:spcAft>
              <a:buClr>
                <a:schemeClr val="dk1"/>
              </a:buClr>
              <a:buSzPts val="1100"/>
              <a:buFont typeface="Arial"/>
              <a:buNone/>
            </a:pPr>
            <a:r>
              <a:rPr lang="en" sz="1350">
                <a:solidFill>
                  <a:srgbClr val="7F9F7F"/>
                </a:solidFill>
                <a:highlight>
                  <a:srgbClr val="3F3F3F"/>
                </a:highlight>
              </a:rPr>
              <a:t># Calculate prediction errors</a:t>
            </a:r>
            <a:endParaRPr>
              <a:solidFill>
                <a:srgbClr val="7F9F7F"/>
              </a:solidFill>
              <a:highlight>
                <a:srgbClr val="3F3F3F"/>
              </a:highlight>
            </a:endParaRPr>
          </a:p>
          <a:p>
            <a:pPr indent="0" lvl="0" marL="0" marR="0" rtl="0" algn="l">
              <a:lnSpc>
                <a:spcPct val="115000"/>
              </a:lnSpc>
              <a:spcBef>
                <a:spcPts val="1600"/>
              </a:spcBef>
              <a:spcAft>
                <a:spcPts val="0"/>
              </a:spcAft>
              <a:buSzPts val="1800"/>
              <a:buNone/>
            </a:pP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MKD_OCS_RK</a:t>
            </a:r>
            <a:r>
              <a:rPr lang="en" sz="1350">
                <a:highlight>
                  <a:srgbClr val="3F3F3F"/>
                </a:highlight>
              </a:rPr>
              <a:t> </a:t>
            </a:r>
            <a:r>
              <a:rPr lang="en" sz="1350">
                <a:solidFill>
                  <a:srgbClr val="F0EFD0"/>
                </a:solidFill>
                <a:highlight>
                  <a:srgbClr val="3F3F3F"/>
                </a:highlight>
              </a:rPr>
              <a:t>-</a:t>
            </a:r>
            <a:r>
              <a:rPr lang="en" sz="1350">
                <a:highlight>
                  <a:srgbClr val="3F3F3F"/>
                </a:highlight>
              </a:rPr>
              <a:t> </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OCS</a:t>
            </a:r>
            <a:endParaRPr sz="1350">
              <a:solidFill>
                <a:srgbClr val="DFAF8F"/>
              </a:solidFill>
              <a:highlight>
                <a:srgbClr val="3F3F3F"/>
              </a:highlight>
            </a:endParaRPr>
          </a:p>
          <a:p>
            <a:pPr indent="0" lvl="0" marL="0" marR="0" rtl="0" algn="l">
              <a:lnSpc>
                <a:spcPct val="115000"/>
              </a:lnSpc>
              <a:spcBef>
                <a:spcPts val="1600"/>
              </a:spcBef>
              <a:spcAft>
                <a:spcPts val="0"/>
              </a:spcAft>
              <a:buSzPts val="1800"/>
              <a:buNone/>
            </a:pP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MKD_OCS_RF</a:t>
            </a:r>
            <a:r>
              <a:rPr lang="en" sz="1350">
                <a:highlight>
                  <a:srgbClr val="3F3F3F"/>
                </a:highlight>
              </a:rPr>
              <a:t> </a:t>
            </a:r>
            <a:r>
              <a:rPr lang="en" sz="1350">
                <a:solidFill>
                  <a:srgbClr val="F0EFD0"/>
                </a:solidFill>
                <a:highlight>
                  <a:srgbClr val="3F3F3F"/>
                </a:highlight>
              </a:rPr>
              <a:t>-</a:t>
            </a:r>
            <a:r>
              <a:rPr lang="en" sz="1350">
                <a:highlight>
                  <a:srgbClr val="3F3F3F"/>
                </a:highlight>
              </a:rPr>
              <a:t> </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OCS</a:t>
            </a:r>
            <a:endParaRPr>
              <a:solidFill>
                <a:srgbClr val="DFAF8F"/>
              </a:solidFill>
              <a:highlight>
                <a:srgbClr val="3F3F3F"/>
              </a:highlight>
            </a:endParaRPr>
          </a:p>
          <a:p>
            <a:pPr indent="0" lvl="0" marL="0" rtl="0" algn="l">
              <a:lnSpc>
                <a:spcPct val="115000"/>
              </a:lnSpc>
              <a:spcBef>
                <a:spcPts val="1600"/>
              </a:spcBef>
              <a:spcAft>
                <a:spcPts val="1600"/>
              </a:spcAft>
              <a:buSzPts val="1800"/>
              <a:buNone/>
            </a:pPr>
            <a:r>
              <a:t/>
            </a:r>
            <a:endParaRPr/>
          </a:p>
        </p:txBody>
      </p:sp>
      <p:sp>
        <p:nvSpPr>
          <p:cNvPr id="259" name="Google Shape;259;p41"/>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Uncertainty of the linear model </a:t>
            </a:r>
            <a:endParaRPr/>
          </a:p>
        </p:txBody>
      </p:sp>
      <p:sp>
        <p:nvSpPr>
          <p:cNvPr id="70" name="Google Shape;70;p15"/>
          <p:cNvSpPr txBox="1"/>
          <p:nvPr>
            <p:ph idx="1" type="body"/>
          </p:nvPr>
        </p:nvSpPr>
        <p:spPr>
          <a:xfrm>
            <a:off x="56750" y="1246631"/>
            <a:ext cx="6217500" cy="332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In the presence of uncertainty, we </a:t>
            </a:r>
            <a:r>
              <a:rPr b="1" lang="en"/>
              <a:t>cannot identify</a:t>
            </a:r>
            <a:r>
              <a:rPr lang="en"/>
              <a:t> a single, </a:t>
            </a:r>
            <a:r>
              <a:rPr b="1" lang="en"/>
              <a:t>true values</a:t>
            </a:r>
            <a:r>
              <a:rPr lang="en"/>
              <a:t> for each pixel of the map. </a:t>
            </a:r>
            <a:endParaRPr/>
          </a:p>
          <a:p>
            <a:pPr indent="-342900" lvl="0" marL="457200" marR="0" rtl="0" algn="l">
              <a:lnSpc>
                <a:spcPct val="115000"/>
              </a:lnSpc>
              <a:spcBef>
                <a:spcPts val="1000"/>
              </a:spcBef>
              <a:spcAft>
                <a:spcPts val="0"/>
              </a:spcAft>
              <a:buSzPts val="1800"/>
              <a:buChar char="●"/>
            </a:pPr>
            <a:r>
              <a:rPr lang="en"/>
              <a:t>But we can identify</a:t>
            </a:r>
            <a:r>
              <a:rPr b="1" lang="en"/>
              <a:t> all possible </a:t>
            </a:r>
            <a:r>
              <a:rPr b="1" lang="en">
                <a:solidFill>
                  <a:schemeClr val="dk1"/>
                </a:solidFill>
              </a:rPr>
              <a:t>values</a:t>
            </a:r>
            <a:r>
              <a:rPr lang="en">
                <a:solidFill>
                  <a:schemeClr val="dk1"/>
                </a:solidFill>
              </a:rPr>
              <a:t> </a:t>
            </a:r>
            <a:r>
              <a:rPr lang="en"/>
              <a:t>and a probability for each one - </a:t>
            </a:r>
            <a:r>
              <a:rPr lang="en">
                <a:solidFill>
                  <a:schemeClr val="dk1"/>
                </a:solidFill>
              </a:rPr>
              <a:t>to characterise the uncertain variable with a </a:t>
            </a:r>
            <a:r>
              <a:rPr b="1" lang="en">
                <a:solidFill>
                  <a:schemeClr val="dk1"/>
                </a:solidFill>
              </a:rPr>
              <a:t>probability distribution.</a:t>
            </a:r>
            <a:endParaRPr b="1">
              <a:solidFill>
                <a:schemeClr val="dk1"/>
              </a:solidFill>
            </a:endParaRPr>
          </a:p>
          <a:p>
            <a:pPr indent="-342900" lvl="0" marL="457200" marR="0" rtl="0" algn="l">
              <a:lnSpc>
                <a:spcPct val="115000"/>
              </a:lnSpc>
              <a:spcBef>
                <a:spcPts val="1000"/>
              </a:spcBef>
              <a:spcAft>
                <a:spcPts val="1000"/>
              </a:spcAft>
              <a:buSzPts val="1800"/>
              <a:buChar char="●"/>
            </a:pPr>
            <a:r>
              <a:rPr lang="en"/>
              <a:t>If the distribution is </a:t>
            </a:r>
            <a:r>
              <a:rPr b="1" lang="en"/>
              <a:t>normal</a:t>
            </a:r>
            <a:r>
              <a:rPr lang="en"/>
              <a:t>, it is easy to construct a </a:t>
            </a:r>
            <a:r>
              <a:rPr b="1" lang="en"/>
              <a:t>confidence interval</a:t>
            </a:r>
            <a:r>
              <a:rPr lang="en"/>
              <a:t>, where e.g. we are certain with 95% confidence that the true value will be within 		</a:t>
            </a:r>
            <a:r>
              <a:rPr b="1" lang="en"/>
              <a:t>2 standard deviations</a:t>
            </a:r>
            <a:r>
              <a:rPr lang="en"/>
              <a:t> from the mean (prediction)</a:t>
            </a:r>
            <a:endParaRPr/>
          </a:p>
        </p:txBody>
      </p:sp>
      <p:pic>
        <p:nvPicPr>
          <p:cNvPr id="71" name="Google Shape;71;p15"/>
          <p:cNvPicPr preferRelativeResize="0"/>
          <p:nvPr/>
        </p:nvPicPr>
        <p:blipFill rotWithShape="1">
          <a:blip r:embed="rId3">
            <a:alphaModFix/>
          </a:blip>
          <a:srcRect b="0" l="0" r="0" t="0"/>
          <a:stretch/>
        </p:blipFill>
        <p:spPr>
          <a:xfrm>
            <a:off x="6274150" y="1246631"/>
            <a:ext cx="2152293" cy="3385106"/>
          </a:xfrm>
          <a:prstGeom prst="rect">
            <a:avLst/>
          </a:prstGeom>
          <a:noFill/>
          <a:ln>
            <a:noFill/>
          </a:ln>
        </p:spPr>
      </p:pic>
      <p:sp>
        <p:nvSpPr>
          <p:cNvPr id="72" name="Google Shape;72;p15"/>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Prediction errors</a:t>
            </a:r>
            <a:endParaRPr/>
          </a:p>
        </p:txBody>
      </p:sp>
      <p:sp>
        <p:nvSpPr>
          <p:cNvPr id="265" name="Google Shape;265;p42"/>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7F9F7F"/>
                </a:solidFill>
                <a:highlight>
                  <a:srgbClr val="3F3F3F"/>
                </a:highlight>
              </a:rPr>
              <a:t># Explore prediction errors</a:t>
            </a:r>
            <a:endParaRPr sz="1350">
              <a:solidFill>
                <a:srgbClr val="7F9F7F"/>
              </a:solidFill>
              <a:highlight>
                <a:srgbClr val="3F3F3F"/>
              </a:highlight>
            </a:endParaRPr>
          </a:p>
          <a:p>
            <a:pPr indent="0" lvl="0" marL="0" rtl="0" algn="l">
              <a:lnSpc>
                <a:spcPct val="115000"/>
              </a:lnSpc>
              <a:spcBef>
                <a:spcPts val="1600"/>
              </a:spcBef>
              <a:spcAft>
                <a:spcPts val="0"/>
              </a:spcAft>
              <a:buClr>
                <a:schemeClr val="dk1"/>
              </a:buClr>
              <a:buSzPts val="1100"/>
              <a:buFont typeface="Arial"/>
              <a:buNone/>
            </a:pPr>
            <a:r>
              <a:rPr lang="en" sz="1350">
                <a:solidFill>
                  <a:srgbClr val="DFAF8F"/>
                </a:solidFill>
                <a:highlight>
                  <a:srgbClr val="3F3F3F"/>
                </a:highlight>
              </a:rPr>
              <a:t>summary</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1600"/>
              </a:spcBef>
              <a:spcAft>
                <a:spcPts val="0"/>
              </a:spcAft>
              <a:buClr>
                <a:schemeClr val="dk1"/>
              </a:buClr>
              <a:buSzPts val="1100"/>
              <a:buFont typeface="Arial"/>
              <a:buNone/>
            </a:pPr>
            <a:r>
              <a:rPr lang="en" sz="1350">
                <a:solidFill>
                  <a:srgbClr val="DFAF8F"/>
                </a:solidFill>
                <a:highlight>
                  <a:srgbClr val="3F3F3F"/>
                </a:highlight>
              </a:rPr>
              <a:t>summary</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1600"/>
              </a:spcBef>
              <a:spcAft>
                <a:spcPts val="0"/>
              </a:spcAft>
              <a:buSzPts val="1800"/>
              <a:buNone/>
            </a:pPr>
            <a:r>
              <a:t/>
            </a:r>
            <a:endParaRPr sz="1350">
              <a:highlight>
                <a:srgbClr val="3F3F3F"/>
              </a:highlight>
            </a:endParaRPr>
          </a:p>
          <a:p>
            <a:pPr indent="0" lvl="0" marL="0" rtl="0" algn="l">
              <a:lnSpc>
                <a:spcPct val="115000"/>
              </a:lnSpc>
              <a:spcBef>
                <a:spcPts val="1600"/>
              </a:spcBef>
              <a:spcAft>
                <a:spcPts val="0"/>
              </a:spcAft>
              <a:buClr>
                <a:schemeClr val="dk1"/>
              </a:buClr>
              <a:buSzPts val="1100"/>
              <a:buFont typeface="Arial"/>
              <a:buNone/>
            </a:pPr>
            <a:r>
              <a:rPr lang="en" sz="1350">
                <a:solidFill>
                  <a:srgbClr val="DFAF8F"/>
                </a:solidFill>
                <a:highlight>
                  <a:srgbClr val="3F3F3F"/>
                </a:highlight>
              </a:rPr>
              <a:t>hist</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solidFill>
                  <a:srgbClr val="DCDCCC"/>
                </a:solidFill>
                <a:highlight>
                  <a:srgbClr val="3F3F3F"/>
                </a:highlight>
              </a:rPr>
              <a:t>,</a:t>
            </a:r>
            <a:r>
              <a:rPr lang="en" sz="1350">
                <a:highlight>
                  <a:srgbClr val="3F3F3F"/>
                </a:highlight>
              </a:rPr>
              <a:t> </a:t>
            </a:r>
            <a:r>
              <a:rPr lang="en" sz="1350">
                <a:solidFill>
                  <a:srgbClr val="DFAF8F"/>
                </a:solidFill>
                <a:highlight>
                  <a:srgbClr val="3F3F3F"/>
                </a:highlight>
              </a:rPr>
              <a:t>breaks</a:t>
            </a:r>
            <a:r>
              <a:rPr lang="en" sz="1350">
                <a:solidFill>
                  <a:srgbClr val="F0EFD0"/>
                </a:solidFill>
                <a:highlight>
                  <a:srgbClr val="3F3F3F"/>
                </a:highlight>
              </a:rPr>
              <a:t>=</a:t>
            </a:r>
            <a:r>
              <a:rPr lang="en" sz="1350">
                <a:solidFill>
                  <a:srgbClr val="DCDCCC"/>
                </a:solidFill>
                <a:highlight>
                  <a:srgbClr val="3F3F3F"/>
                </a:highlight>
              </a:rPr>
              <a:t>50)</a:t>
            </a:r>
            <a:endParaRPr sz="1350">
              <a:solidFill>
                <a:srgbClr val="DCDCCC"/>
              </a:solidFill>
              <a:highlight>
                <a:srgbClr val="3F3F3F"/>
              </a:highlight>
            </a:endParaRPr>
          </a:p>
          <a:p>
            <a:pPr indent="0" lvl="0" marL="0" rtl="0" algn="l">
              <a:lnSpc>
                <a:spcPct val="115000"/>
              </a:lnSpc>
              <a:spcBef>
                <a:spcPts val="1600"/>
              </a:spcBef>
              <a:spcAft>
                <a:spcPts val="0"/>
              </a:spcAft>
              <a:buClr>
                <a:schemeClr val="dk1"/>
              </a:buClr>
              <a:buSzPts val="1100"/>
              <a:buFont typeface="Arial"/>
              <a:buNone/>
            </a:pPr>
            <a:r>
              <a:rPr lang="en" sz="1350">
                <a:solidFill>
                  <a:srgbClr val="DFAF8F"/>
                </a:solidFill>
                <a:highlight>
                  <a:srgbClr val="3F3F3F"/>
                </a:highlight>
              </a:rPr>
              <a:t>hist</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solidFill>
                  <a:srgbClr val="DCDCCC"/>
                </a:solidFill>
                <a:highlight>
                  <a:srgbClr val="3F3F3F"/>
                </a:highlight>
              </a:rPr>
              <a:t>,</a:t>
            </a:r>
            <a:r>
              <a:rPr lang="en" sz="1350">
                <a:highlight>
                  <a:srgbClr val="3F3F3F"/>
                </a:highlight>
              </a:rPr>
              <a:t> </a:t>
            </a:r>
            <a:r>
              <a:rPr lang="en" sz="1350">
                <a:solidFill>
                  <a:srgbClr val="DFAF8F"/>
                </a:solidFill>
                <a:highlight>
                  <a:srgbClr val="3F3F3F"/>
                </a:highlight>
              </a:rPr>
              <a:t>breaks</a:t>
            </a:r>
            <a:r>
              <a:rPr lang="en" sz="1350">
                <a:solidFill>
                  <a:srgbClr val="F0EFD0"/>
                </a:solidFill>
                <a:highlight>
                  <a:srgbClr val="3F3F3F"/>
                </a:highlight>
              </a:rPr>
              <a:t>=</a:t>
            </a:r>
            <a:r>
              <a:rPr lang="en" sz="1350">
                <a:solidFill>
                  <a:srgbClr val="DCDCCC"/>
                </a:solidFill>
                <a:highlight>
                  <a:srgbClr val="3F3F3F"/>
                </a:highlight>
              </a:rPr>
              <a:t>50)</a:t>
            </a:r>
            <a:endParaRPr sz="1350">
              <a:solidFill>
                <a:srgbClr val="DCDCCC"/>
              </a:solidFill>
              <a:highlight>
                <a:srgbClr val="3F3F3F"/>
              </a:highlight>
            </a:endParaRPr>
          </a:p>
          <a:p>
            <a:pPr indent="0" lvl="0" marL="0" rtl="0" algn="l">
              <a:lnSpc>
                <a:spcPct val="115000"/>
              </a:lnSpc>
              <a:spcBef>
                <a:spcPts val="1600"/>
              </a:spcBef>
              <a:spcAft>
                <a:spcPts val="1600"/>
              </a:spcAft>
              <a:buSzPts val="1800"/>
              <a:buNone/>
            </a:pPr>
            <a:r>
              <a:t/>
            </a:r>
            <a:endParaRPr sz="1350">
              <a:solidFill>
                <a:srgbClr val="388E3C"/>
              </a:solidFill>
              <a:latin typeface="Roboto Mono"/>
              <a:ea typeface="Roboto Mono"/>
              <a:cs typeface="Roboto Mono"/>
              <a:sym typeface="Roboto Mono"/>
            </a:endParaRPr>
          </a:p>
        </p:txBody>
      </p:sp>
      <p:sp>
        <p:nvSpPr>
          <p:cNvPr id="266" name="Google Shape;266;p42"/>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67" name="Google Shape;267;p42"/>
          <p:cNvPicPr preferRelativeResize="0"/>
          <p:nvPr/>
        </p:nvPicPr>
        <p:blipFill rotWithShape="1">
          <a:blip r:embed="rId3">
            <a:alphaModFix/>
          </a:blip>
          <a:srcRect b="0" l="0" r="0" t="0"/>
          <a:stretch/>
        </p:blipFill>
        <p:spPr>
          <a:xfrm>
            <a:off x="5613550" y="874275"/>
            <a:ext cx="2414064" cy="1284095"/>
          </a:xfrm>
          <a:prstGeom prst="rect">
            <a:avLst/>
          </a:prstGeom>
          <a:noFill/>
          <a:ln cap="flat" cmpd="sng" w="9525">
            <a:solidFill>
              <a:schemeClr val="dk2"/>
            </a:solidFill>
            <a:prstDash val="solid"/>
            <a:round/>
            <a:headEnd len="sm" w="sm" type="none"/>
            <a:tailEnd len="sm" w="sm" type="none"/>
          </a:ln>
        </p:spPr>
      </p:pic>
      <p:pic>
        <p:nvPicPr>
          <p:cNvPr id="268" name="Google Shape;268;p42"/>
          <p:cNvPicPr preferRelativeResize="0"/>
          <p:nvPr/>
        </p:nvPicPr>
        <p:blipFill rotWithShape="1">
          <a:blip r:embed="rId4">
            <a:alphaModFix/>
          </a:blip>
          <a:srcRect b="0" l="0" r="0" t="0"/>
          <a:stretch/>
        </p:blipFill>
        <p:spPr>
          <a:xfrm>
            <a:off x="5613550" y="2219146"/>
            <a:ext cx="2414064" cy="1342154"/>
          </a:xfrm>
          <a:prstGeom prst="rect">
            <a:avLst/>
          </a:prstGeom>
          <a:noFill/>
          <a:ln cap="flat" cmpd="sng" w="9525">
            <a:solidFill>
              <a:schemeClr val="dk2"/>
            </a:solidFill>
            <a:prstDash val="solid"/>
            <a:round/>
            <a:headEnd len="sm" w="sm" type="none"/>
            <a:tailEnd len="sm" w="sm" type="none"/>
          </a:ln>
        </p:spPr>
      </p:pic>
      <p:pic>
        <p:nvPicPr>
          <p:cNvPr id="269" name="Google Shape;269;p42"/>
          <p:cNvPicPr preferRelativeResize="0"/>
          <p:nvPr/>
        </p:nvPicPr>
        <p:blipFill rotWithShape="1">
          <a:blip r:embed="rId5">
            <a:alphaModFix/>
          </a:blip>
          <a:srcRect b="0" l="0" r="0" t="0"/>
          <a:stretch/>
        </p:blipFill>
        <p:spPr>
          <a:xfrm>
            <a:off x="883175" y="3555469"/>
            <a:ext cx="4702856" cy="96388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Map quality measures</a:t>
            </a:r>
            <a:endParaRPr/>
          </a:p>
        </p:txBody>
      </p:sp>
      <p:sp>
        <p:nvSpPr>
          <p:cNvPr id="275" name="Google Shape;275;p43"/>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will use the following map quality measures:</a:t>
            </a:r>
            <a:endParaRPr/>
          </a:p>
          <a:p>
            <a:pPr indent="-342900" lvl="0" marL="457200" rtl="0" algn="l">
              <a:lnSpc>
                <a:spcPct val="115000"/>
              </a:lnSpc>
              <a:spcBef>
                <a:spcPts val="1600"/>
              </a:spcBef>
              <a:spcAft>
                <a:spcPts val="0"/>
              </a:spcAft>
              <a:buSzPts val="1800"/>
              <a:buChar char="●"/>
            </a:pPr>
            <a:r>
              <a:rPr lang="en"/>
              <a:t>Mean error (ME)</a:t>
            </a:r>
            <a:endParaRPr/>
          </a:p>
          <a:p>
            <a:pPr indent="-342900" lvl="0" marL="457200" rtl="0" algn="l">
              <a:lnSpc>
                <a:spcPct val="115000"/>
              </a:lnSpc>
              <a:spcBef>
                <a:spcPts val="0"/>
              </a:spcBef>
              <a:spcAft>
                <a:spcPts val="0"/>
              </a:spcAft>
              <a:buSzPts val="1800"/>
              <a:buChar char="●"/>
            </a:pPr>
            <a:r>
              <a:rPr lang="en"/>
              <a:t>Mean Absolute Error (MAE)</a:t>
            </a:r>
            <a:endParaRPr/>
          </a:p>
          <a:p>
            <a:pPr indent="-342900" lvl="0" marL="457200" rtl="0" algn="l">
              <a:lnSpc>
                <a:spcPct val="115000"/>
              </a:lnSpc>
              <a:spcBef>
                <a:spcPts val="0"/>
              </a:spcBef>
              <a:spcAft>
                <a:spcPts val="0"/>
              </a:spcAft>
              <a:buSzPts val="1800"/>
              <a:buChar char="●"/>
            </a:pPr>
            <a:r>
              <a:rPr lang="en"/>
              <a:t>Root Mean Squared Error (RMSE)</a:t>
            </a:r>
            <a:endParaRPr/>
          </a:p>
          <a:p>
            <a:pPr indent="-342900" lvl="0" marL="457200" rtl="0" algn="l">
              <a:lnSpc>
                <a:spcPct val="115000"/>
              </a:lnSpc>
              <a:spcBef>
                <a:spcPts val="0"/>
              </a:spcBef>
              <a:spcAft>
                <a:spcPts val="0"/>
              </a:spcAft>
              <a:buSzPts val="1800"/>
              <a:buChar char="●"/>
            </a:pPr>
            <a:r>
              <a:rPr lang="en"/>
              <a:t>Amount of Variance Explained (AVE)</a:t>
            </a:r>
            <a:endParaRPr/>
          </a:p>
          <a:p>
            <a:pPr indent="0" lvl="0" marL="0" rtl="0" algn="l">
              <a:lnSpc>
                <a:spcPct val="115000"/>
              </a:lnSpc>
              <a:spcBef>
                <a:spcPts val="1600"/>
              </a:spcBef>
              <a:spcAft>
                <a:spcPts val="0"/>
              </a:spcAft>
              <a:buSzPts val="1800"/>
              <a:buNone/>
            </a:pPr>
            <a:r>
              <a:rPr b="1" lang="en">
                <a:solidFill>
                  <a:schemeClr val="dk1"/>
                </a:solidFill>
              </a:rPr>
              <a:t>Mean error</a:t>
            </a:r>
            <a:r>
              <a:rPr lang="en">
                <a:solidFill>
                  <a:schemeClr val="dk1"/>
                </a:solidFill>
              </a:rPr>
              <a:t> (ME) </a:t>
            </a:r>
            <a:r>
              <a:rPr lang="en"/>
              <a:t> is defined as the population mean (spatial mean) of the prediction errors. </a:t>
            </a:r>
            <a:r>
              <a:rPr b="1" lang="en"/>
              <a:t>ME </a:t>
            </a:r>
            <a:r>
              <a:rPr lang="en">
                <a:solidFill>
                  <a:schemeClr val="dk1"/>
                </a:solidFill>
              </a:rPr>
              <a:t>measures </a:t>
            </a:r>
            <a:r>
              <a:rPr b="1" lang="en">
                <a:solidFill>
                  <a:schemeClr val="dk1"/>
                </a:solidFill>
              </a:rPr>
              <a:t>bias </a:t>
            </a:r>
            <a:r>
              <a:rPr lang="en">
                <a:solidFill>
                  <a:schemeClr val="dk1"/>
                </a:solidFill>
              </a:rPr>
              <a:t>in the predictions. </a:t>
            </a:r>
            <a:endParaRPr>
              <a:solidFill>
                <a:schemeClr val="dk1"/>
              </a:solidFill>
            </a:endParaRPr>
          </a:p>
          <a:p>
            <a:pPr indent="0" lvl="0" marL="0" rtl="0" algn="l">
              <a:lnSpc>
                <a:spcPct val="115000"/>
              </a:lnSpc>
              <a:spcBef>
                <a:spcPts val="1600"/>
              </a:spcBef>
              <a:spcAft>
                <a:spcPts val="1600"/>
              </a:spcAft>
              <a:buSzPts val="1800"/>
              <a:buNone/>
            </a:pPr>
            <a:r>
              <a:rPr b="1" lang="en">
                <a:solidFill>
                  <a:schemeClr val="dk1"/>
                </a:solidFill>
              </a:rPr>
              <a:t>ME </a:t>
            </a:r>
            <a:r>
              <a:rPr lang="en">
                <a:solidFill>
                  <a:schemeClr val="dk1"/>
                </a:solidFill>
              </a:rPr>
              <a:t>should be (close to) </a:t>
            </a:r>
            <a:r>
              <a:rPr b="1" lang="en">
                <a:solidFill>
                  <a:schemeClr val="dk1"/>
                </a:solidFill>
              </a:rPr>
              <a:t>zero</a:t>
            </a:r>
            <a:r>
              <a:rPr lang="en">
                <a:solidFill>
                  <a:schemeClr val="dk1"/>
                </a:solidFill>
              </a:rPr>
              <a:t>, which means that predictions are unbiased meaning that there is no systematic </a:t>
            </a:r>
            <a:r>
              <a:rPr b="1" lang="en">
                <a:solidFill>
                  <a:schemeClr val="dk1"/>
                </a:solidFill>
              </a:rPr>
              <a:t>over-</a:t>
            </a:r>
            <a:r>
              <a:rPr lang="en">
                <a:solidFill>
                  <a:schemeClr val="dk1"/>
                </a:solidFill>
              </a:rPr>
              <a:t> or </a:t>
            </a:r>
            <a:r>
              <a:rPr b="1" lang="en">
                <a:solidFill>
                  <a:schemeClr val="dk1"/>
                </a:solidFill>
              </a:rPr>
              <a:t>under-prediction</a:t>
            </a:r>
            <a:r>
              <a:rPr lang="en">
                <a:solidFill>
                  <a:schemeClr val="dk1"/>
                </a:solidFill>
              </a:rPr>
              <a:t> of the soil property of interest. </a:t>
            </a:r>
            <a:endParaRPr b="1"/>
          </a:p>
        </p:txBody>
      </p:sp>
      <p:sp>
        <p:nvSpPr>
          <p:cNvPr id="276" name="Google Shape;276;p43"/>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Map quality measures</a:t>
            </a:r>
            <a:endParaRPr/>
          </a:p>
        </p:txBody>
      </p:sp>
      <p:sp>
        <p:nvSpPr>
          <p:cNvPr id="282" name="Google Shape;282;p44"/>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Mean absolute error</a:t>
            </a:r>
            <a:r>
              <a:rPr lang="en"/>
              <a:t> (MAE) and </a:t>
            </a:r>
            <a:r>
              <a:rPr b="1" lang="en"/>
              <a:t>mean squared error</a:t>
            </a:r>
            <a:r>
              <a:rPr lang="en"/>
              <a:t> (MSE) are measures of map accuracy and indicate the </a:t>
            </a:r>
            <a:r>
              <a:rPr b="1" lang="en"/>
              <a:t>magnitude of error</a:t>
            </a:r>
            <a:r>
              <a:rPr lang="en"/>
              <a:t> we make on average. The </a:t>
            </a:r>
            <a:r>
              <a:rPr b="1" lang="en"/>
              <a:t>MAE </a:t>
            </a:r>
            <a:r>
              <a:rPr lang="en"/>
              <a:t>is defined by the population mean of the </a:t>
            </a:r>
            <a:r>
              <a:rPr b="1" lang="en"/>
              <a:t>absolute </a:t>
            </a:r>
            <a:r>
              <a:rPr lang="en"/>
              <a:t>errors, and the </a:t>
            </a:r>
            <a:r>
              <a:rPr b="1" lang="en"/>
              <a:t>MSE </a:t>
            </a:r>
            <a:r>
              <a:rPr lang="en"/>
              <a:t>by the population mean of the </a:t>
            </a:r>
            <a:r>
              <a:rPr b="1" lang="en"/>
              <a:t>squared </a:t>
            </a:r>
            <a:r>
              <a:rPr lang="en"/>
              <a:t>errors.</a:t>
            </a:r>
            <a:endParaRPr/>
          </a:p>
          <a:p>
            <a:pPr indent="0" lvl="0" marL="0" rtl="0" algn="l">
              <a:lnSpc>
                <a:spcPct val="115000"/>
              </a:lnSpc>
              <a:spcBef>
                <a:spcPts val="1600"/>
              </a:spcBef>
              <a:spcAft>
                <a:spcPts val="0"/>
              </a:spcAft>
              <a:buSzPts val="1800"/>
              <a:buNone/>
            </a:pPr>
            <a:r>
              <a:rPr lang="en"/>
              <a:t>Many authors report the </a:t>
            </a:r>
            <a:r>
              <a:rPr b="1" lang="en"/>
              <a:t>root mean squared error</a:t>
            </a:r>
            <a:r>
              <a:rPr lang="en"/>
              <a:t> (RMSE) instead of the MSE, which is computed by taking the </a:t>
            </a:r>
            <a:r>
              <a:rPr b="1" lang="en"/>
              <a:t>square root of the MSE</a:t>
            </a:r>
            <a:r>
              <a:rPr lang="en"/>
              <a:t>. The </a:t>
            </a:r>
            <a:r>
              <a:rPr b="1" lang="en"/>
              <a:t>RMSE </a:t>
            </a:r>
            <a:r>
              <a:rPr lang="en"/>
              <a:t>can be a more appealing quality measure since it has the </a:t>
            </a:r>
            <a:r>
              <a:rPr b="1" lang="en"/>
              <a:t>same unit</a:t>
            </a:r>
            <a:r>
              <a:rPr lang="en"/>
              <a:t> of measurement as the mapped property and, therefore, can be </a:t>
            </a:r>
            <a:r>
              <a:rPr b="1" lang="en"/>
              <a:t>more easily interpreted</a:t>
            </a:r>
            <a:r>
              <a:rPr lang="en"/>
              <a:t>.</a:t>
            </a:r>
            <a:endParaRPr/>
          </a:p>
          <a:p>
            <a:pPr indent="0" lvl="0" marL="0" rtl="0" algn="l">
              <a:lnSpc>
                <a:spcPct val="115000"/>
              </a:lnSpc>
              <a:spcBef>
                <a:spcPts val="1600"/>
              </a:spcBef>
              <a:spcAft>
                <a:spcPts val="1600"/>
              </a:spcAft>
              <a:buSzPts val="1800"/>
              <a:buNone/>
            </a:pPr>
            <a:r>
              <a:t/>
            </a:r>
            <a:endParaRPr/>
          </a:p>
        </p:txBody>
      </p:sp>
      <p:sp>
        <p:nvSpPr>
          <p:cNvPr id="283" name="Google Shape;283;p44"/>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Map quality measures</a:t>
            </a:r>
            <a:endParaRPr/>
          </a:p>
        </p:txBody>
      </p:sp>
      <p:sp>
        <p:nvSpPr>
          <p:cNvPr id="289" name="Google Shape;289;p45"/>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Amount of Variance Explained</a:t>
            </a:r>
            <a:r>
              <a:rPr lang="en"/>
              <a:t> (AVE) is the measure of </a:t>
            </a:r>
            <a:r>
              <a:rPr b="1" lang="en">
                <a:solidFill>
                  <a:schemeClr val="dk1"/>
                </a:solidFill>
              </a:rPr>
              <a:t>model efficiency. AVE</a:t>
            </a:r>
            <a:r>
              <a:rPr lang="en"/>
              <a:t> quantifies the fraction of the variation in the data that is explained by the prediction model.</a:t>
            </a:r>
            <a:endParaRPr/>
          </a:p>
          <a:p>
            <a:pPr indent="0" lvl="0" marL="0" rtl="0" algn="l">
              <a:lnSpc>
                <a:spcPct val="115000"/>
              </a:lnSpc>
              <a:spcBef>
                <a:spcPts val="1600"/>
              </a:spcBef>
              <a:spcAft>
                <a:spcPts val="0"/>
              </a:spcAft>
              <a:buSzPts val="1800"/>
              <a:buNone/>
            </a:pPr>
            <a:r>
              <a:rPr b="1" lang="en">
                <a:solidFill>
                  <a:schemeClr val="dk1"/>
                </a:solidFill>
              </a:rPr>
              <a:t>AVE</a:t>
            </a:r>
            <a:r>
              <a:rPr lang="en">
                <a:solidFill>
                  <a:schemeClr val="dk1"/>
                </a:solidFill>
              </a:rPr>
              <a:t> is similar to </a:t>
            </a:r>
            <a:r>
              <a:rPr b="1" lang="en">
                <a:solidFill>
                  <a:schemeClr val="dk1"/>
                </a:solidFill>
              </a:rPr>
              <a:t>R-squared </a:t>
            </a:r>
            <a:r>
              <a:rPr lang="en">
                <a:solidFill>
                  <a:schemeClr val="dk1"/>
                </a:solidFill>
              </a:rPr>
              <a:t>(</a:t>
            </a:r>
            <a:r>
              <a:rPr b="1" lang="en">
                <a:solidFill>
                  <a:schemeClr val="dk1"/>
                </a:solidFill>
              </a:rPr>
              <a:t>R</a:t>
            </a:r>
            <a:r>
              <a:rPr b="1" baseline="30000" lang="en">
                <a:solidFill>
                  <a:schemeClr val="dk1"/>
                </a:solidFill>
              </a:rPr>
              <a:t>2</a:t>
            </a:r>
            <a:r>
              <a:rPr lang="en">
                <a:solidFill>
                  <a:schemeClr val="dk1"/>
                </a:solidFill>
              </a:rPr>
              <a:t>) of the model. The maximum value of AVE is 1 (meaning that the model describes 100% of variation)</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AVE</a:t>
            </a:r>
            <a:r>
              <a:rPr lang="en">
                <a:solidFill>
                  <a:schemeClr val="dk1"/>
                </a:solidFill>
              </a:rPr>
              <a:t> measures the improvement of the model prediction over using the mean of the data set as predictor.  In case the </a:t>
            </a:r>
            <a:r>
              <a:rPr b="1" lang="en">
                <a:solidFill>
                  <a:schemeClr val="dk1"/>
                </a:solidFill>
              </a:rPr>
              <a:t>AVE </a:t>
            </a:r>
            <a:r>
              <a:rPr lang="en">
                <a:solidFill>
                  <a:schemeClr val="dk1"/>
                </a:solidFill>
              </a:rPr>
              <a:t>is negative (</a:t>
            </a:r>
            <a:r>
              <a:rPr b="1" lang="en">
                <a:solidFill>
                  <a:schemeClr val="dk1"/>
                </a:solidFill>
              </a:rPr>
              <a:t>&lt;0</a:t>
            </a:r>
            <a:r>
              <a:rPr lang="en">
                <a:solidFill>
                  <a:schemeClr val="dk1"/>
                </a:solidFill>
              </a:rPr>
              <a:t>), then the mean of the data set is a better predictor than the prediction model.</a:t>
            </a:r>
            <a:endParaRPr>
              <a:solidFill>
                <a:schemeClr val="dk1"/>
              </a:solidFill>
            </a:endParaRPr>
          </a:p>
        </p:txBody>
      </p:sp>
      <p:sp>
        <p:nvSpPr>
          <p:cNvPr id="290" name="Google Shape;290;p45"/>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Calculating map quality measures</a:t>
            </a:r>
            <a:endParaRPr/>
          </a:p>
        </p:txBody>
      </p:sp>
      <p:sp>
        <p:nvSpPr>
          <p:cNvPr id="296" name="Google Shape;296;p46"/>
          <p:cNvSpPr txBox="1"/>
          <p:nvPr>
            <p:ph idx="1" type="body"/>
          </p:nvPr>
        </p:nvSpPr>
        <p:spPr>
          <a:xfrm>
            <a:off x="311700" y="910656"/>
            <a:ext cx="7558800" cy="332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350">
                <a:solidFill>
                  <a:srgbClr val="7F9F7F"/>
                </a:solidFill>
                <a:highlight>
                  <a:srgbClr val="3F3F3F"/>
                </a:highlight>
              </a:rPr>
              <a:t># Regression Kriging </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t/>
            </a:r>
            <a:endParaRPr sz="1350">
              <a:solidFill>
                <a:srgbClr val="388E3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Mean Error</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ME_RK</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mean</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solidFill>
                  <a:srgbClr val="DCDCCC"/>
                </a:solidFill>
                <a:highlight>
                  <a:srgbClr val="3F3F3F"/>
                </a:highlight>
              </a:rPr>
              <a:t>)</a:t>
            </a:r>
            <a:endParaRPr sz="1350">
              <a:solidFill>
                <a:srgbClr val="DCDCC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Mean Absolute Error (MAE)</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MAE_RK</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mean</a:t>
            </a:r>
            <a:r>
              <a:rPr lang="en" sz="1350">
                <a:solidFill>
                  <a:srgbClr val="DCDCCC"/>
                </a:solidFill>
                <a:highlight>
                  <a:srgbClr val="3F3F3F"/>
                </a:highlight>
              </a:rPr>
              <a:t>(</a:t>
            </a:r>
            <a:r>
              <a:rPr lang="en" sz="1350">
                <a:solidFill>
                  <a:srgbClr val="DFAF8F"/>
                </a:solidFill>
                <a:highlight>
                  <a:srgbClr val="3F3F3F"/>
                </a:highlight>
              </a:rPr>
              <a:t>abs</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solidFill>
                  <a:srgbClr val="DCDCCC"/>
                </a:solidFill>
                <a:highlight>
                  <a:srgbClr val="3F3F3F"/>
                </a:highlight>
              </a:rPr>
              <a:t>))</a:t>
            </a:r>
            <a:endParaRPr sz="1350">
              <a:solidFill>
                <a:srgbClr val="DCDCC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Root Mean Squared Error (RMSE)</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RMSE_RK</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sqrt</a:t>
            </a:r>
            <a:r>
              <a:rPr lang="en" sz="1350">
                <a:solidFill>
                  <a:srgbClr val="DCDCCC"/>
                </a:solidFill>
                <a:highlight>
                  <a:srgbClr val="3F3F3F"/>
                </a:highlight>
              </a:rPr>
              <a:t>(</a:t>
            </a:r>
            <a:r>
              <a:rPr lang="en" sz="1350">
                <a:highlight>
                  <a:srgbClr val="3F3F3F"/>
                </a:highlight>
              </a:rPr>
              <a:t> </a:t>
            </a:r>
            <a:r>
              <a:rPr lang="en" sz="1350">
                <a:solidFill>
                  <a:srgbClr val="DFAF8F"/>
                </a:solidFill>
                <a:highlight>
                  <a:srgbClr val="3F3F3F"/>
                </a:highlight>
              </a:rPr>
              <a:t>sum</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solidFill>
                  <a:srgbClr val="F0EFD0"/>
                </a:solidFill>
                <a:highlight>
                  <a:srgbClr val="3F3F3F"/>
                </a:highlight>
              </a:rPr>
              <a:t>^</a:t>
            </a:r>
            <a:r>
              <a:rPr lang="en" sz="1350">
                <a:solidFill>
                  <a:srgbClr val="DCDCCC"/>
                </a:solidFill>
                <a:highlight>
                  <a:srgbClr val="3F3F3F"/>
                </a:highlight>
              </a:rPr>
              <a:t>2)</a:t>
            </a:r>
            <a:r>
              <a:rPr lang="en" sz="1350">
                <a:highlight>
                  <a:srgbClr val="3F3F3F"/>
                </a:highlight>
              </a:rPr>
              <a:t> </a:t>
            </a:r>
            <a:r>
              <a:rPr lang="en" sz="1350">
                <a:solidFill>
                  <a:srgbClr val="F0EFD0"/>
                </a:solidFill>
                <a:highlight>
                  <a:srgbClr val="3F3F3F"/>
                </a:highlight>
              </a:rPr>
              <a:t>/</a:t>
            </a:r>
            <a:r>
              <a:rPr lang="en" sz="1350">
                <a:highlight>
                  <a:srgbClr val="3F3F3F"/>
                </a:highlight>
              </a:rPr>
              <a:t> </a:t>
            </a:r>
            <a:r>
              <a:rPr lang="en" sz="1350">
                <a:solidFill>
                  <a:srgbClr val="DFAF8F"/>
                </a:solidFill>
                <a:highlight>
                  <a:srgbClr val="3F3F3F"/>
                </a:highlight>
              </a:rPr>
              <a:t>length</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solidFill>
                  <a:srgbClr val="DCDCCC"/>
                </a:solidFill>
                <a:highlight>
                  <a:srgbClr val="3F3F3F"/>
                </a:highlight>
              </a:rPr>
              <a:t>)</a:t>
            </a:r>
            <a:r>
              <a:rPr lang="en" sz="1350">
                <a:highlight>
                  <a:srgbClr val="3F3F3F"/>
                </a:highlight>
              </a:rPr>
              <a:t> </a:t>
            </a:r>
            <a:r>
              <a:rPr lang="en" sz="1350">
                <a:solidFill>
                  <a:srgbClr val="DCDCCC"/>
                </a:solidFill>
                <a:highlight>
                  <a:srgbClr val="3F3F3F"/>
                </a:highlight>
              </a:rPr>
              <a:t>)</a:t>
            </a:r>
            <a:endParaRPr sz="1350">
              <a:solidFill>
                <a:srgbClr val="DCDCC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Amount of Variance Explained (AVE)</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AVE_RK</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CDCCC"/>
                </a:solidFill>
                <a:highlight>
                  <a:srgbClr val="3F3F3F"/>
                </a:highlight>
              </a:rPr>
              <a:t>1</a:t>
            </a:r>
            <a:r>
              <a:rPr lang="en" sz="1350">
                <a:highlight>
                  <a:srgbClr val="3F3F3F"/>
                </a:highlight>
              </a:rPr>
              <a:t> </a:t>
            </a:r>
            <a:r>
              <a:rPr lang="en" sz="1350">
                <a:solidFill>
                  <a:srgbClr val="F0EFD0"/>
                </a:solidFill>
                <a:highlight>
                  <a:srgbClr val="3F3F3F"/>
                </a:highlight>
              </a:rPr>
              <a:t>-</a:t>
            </a:r>
            <a:r>
              <a:rPr lang="en" sz="1350">
                <a:highlight>
                  <a:srgbClr val="3F3F3F"/>
                </a:highlight>
              </a:rPr>
              <a:t> </a:t>
            </a:r>
            <a:r>
              <a:rPr lang="en" sz="1350">
                <a:solidFill>
                  <a:srgbClr val="DFAF8F"/>
                </a:solidFill>
                <a:highlight>
                  <a:srgbClr val="3F3F3F"/>
                </a:highlight>
              </a:rPr>
              <a:t>sum</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PE_RK</a:t>
            </a:r>
            <a:r>
              <a:rPr lang="en" sz="1350">
                <a:solidFill>
                  <a:srgbClr val="F0EFD0"/>
                </a:solidFill>
                <a:highlight>
                  <a:srgbClr val="3F3F3F"/>
                </a:highlight>
              </a:rPr>
              <a:t>^</a:t>
            </a:r>
            <a:r>
              <a:rPr lang="en" sz="1350">
                <a:solidFill>
                  <a:srgbClr val="DCDCCC"/>
                </a:solidFill>
                <a:highlight>
                  <a:srgbClr val="3F3F3F"/>
                </a:highlight>
              </a:rPr>
              <a:t>2)</a:t>
            </a:r>
            <a:r>
              <a:rPr lang="en" sz="1350">
                <a:highlight>
                  <a:srgbClr val="3F3F3F"/>
                </a:highlight>
              </a:rPr>
              <a:t> </a:t>
            </a:r>
            <a:r>
              <a:rPr lang="en" sz="1350">
                <a:solidFill>
                  <a:srgbClr val="F0EFD0"/>
                </a:solidFill>
                <a:highlight>
                  <a:srgbClr val="3F3F3F"/>
                </a:highlight>
              </a:rPr>
              <a:t>/</a:t>
            </a:r>
            <a:r>
              <a:rPr lang="en" sz="1350">
                <a:highlight>
                  <a:srgbClr val="3F3F3F"/>
                </a:highlight>
              </a:rPr>
              <a:t> </a:t>
            </a:r>
            <a:r>
              <a:rPr lang="en" sz="1350">
                <a:solidFill>
                  <a:srgbClr val="DFAF8F"/>
                </a:solidFill>
                <a:highlight>
                  <a:srgbClr val="3F3F3F"/>
                </a:highlight>
              </a:rPr>
              <a:t>sum</a:t>
            </a:r>
            <a:r>
              <a:rPr lang="en" sz="1350">
                <a:solidFill>
                  <a:srgbClr val="DCDCCC"/>
                </a:solidFill>
                <a:highlight>
                  <a:srgbClr val="3F3F3F"/>
                </a:highlight>
              </a:rPr>
              <a:t>(</a:t>
            </a:r>
            <a:r>
              <a:rPr lang="en" sz="1350">
                <a:highlight>
                  <a:srgbClr val="3F3F3F"/>
                </a:highlight>
              </a:rPr>
              <a:t> </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OCS</a:t>
            </a:r>
            <a:r>
              <a:rPr lang="en" sz="1350">
                <a:highlight>
                  <a:srgbClr val="3F3F3F"/>
                </a:highlight>
              </a:rPr>
              <a:t> </a:t>
            </a:r>
            <a:r>
              <a:rPr lang="en" sz="1350">
                <a:solidFill>
                  <a:srgbClr val="F0EFD0"/>
                </a:solidFill>
                <a:highlight>
                  <a:srgbClr val="3F3F3F"/>
                </a:highlight>
              </a:rPr>
              <a:t>-</a:t>
            </a:r>
            <a:r>
              <a:rPr lang="en" sz="1350">
                <a:highlight>
                  <a:srgbClr val="3F3F3F"/>
                </a:highlight>
              </a:rPr>
              <a:t> </a:t>
            </a:r>
            <a:r>
              <a:rPr lang="en" sz="1350">
                <a:solidFill>
                  <a:srgbClr val="DFAF8F"/>
                </a:solidFill>
                <a:highlight>
                  <a:srgbClr val="3F3F3F"/>
                </a:highlight>
              </a:rPr>
              <a:t>mean</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OCS</a:t>
            </a:r>
            <a:r>
              <a:rPr lang="en" sz="1350">
                <a:solidFill>
                  <a:srgbClr val="DCDCCC"/>
                </a:solidFill>
                <a:highlight>
                  <a:srgbClr val="3F3F3F"/>
                </a:highlight>
              </a:rPr>
              <a:t>))</a:t>
            </a:r>
            <a:r>
              <a:rPr lang="en" sz="1350">
                <a:solidFill>
                  <a:srgbClr val="F0EFD0"/>
                </a:solidFill>
                <a:highlight>
                  <a:srgbClr val="3F3F3F"/>
                </a:highlight>
              </a:rPr>
              <a:t>^</a:t>
            </a:r>
            <a:r>
              <a:rPr lang="en" sz="1350">
                <a:solidFill>
                  <a:srgbClr val="DCDCCC"/>
                </a:solidFill>
                <a:highlight>
                  <a:srgbClr val="3F3F3F"/>
                </a:highlight>
              </a:rPr>
              <a:t>2</a:t>
            </a:r>
            <a:r>
              <a:rPr lang="en" sz="1350">
                <a:highlight>
                  <a:srgbClr val="3F3F3F"/>
                </a:highlight>
              </a:rPr>
              <a:t> </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
        <p:nvSpPr>
          <p:cNvPr id="297" name="Google Shape;297;p46"/>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98" name="Google Shape;298;p46"/>
          <p:cNvPicPr preferRelativeResize="0"/>
          <p:nvPr/>
        </p:nvPicPr>
        <p:blipFill rotWithShape="1">
          <a:blip r:embed="rId3">
            <a:alphaModFix/>
          </a:blip>
          <a:srcRect b="0" l="0" r="0" t="0"/>
          <a:stretch/>
        </p:blipFill>
        <p:spPr>
          <a:xfrm>
            <a:off x="4820827" y="1359488"/>
            <a:ext cx="3242381" cy="909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Calculating map quality measures</a:t>
            </a:r>
            <a:endParaRPr/>
          </a:p>
        </p:txBody>
      </p:sp>
      <p:sp>
        <p:nvSpPr>
          <p:cNvPr id="304" name="Google Shape;304;p47"/>
          <p:cNvSpPr txBox="1"/>
          <p:nvPr>
            <p:ph idx="1" type="body"/>
          </p:nvPr>
        </p:nvSpPr>
        <p:spPr>
          <a:xfrm>
            <a:off x="311700" y="841774"/>
            <a:ext cx="7600800" cy="369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350">
                <a:solidFill>
                  <a:srgbClr val="7F9F7F"/>
                </a:solidFill>
                <a:highlight>
                  <a:srgbClr val="3F3F3F"/>
                </a:highlight>
              </a:rPr>
              <a:t># Random Forest</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t/>
            </a:r>
            <a:endParaRPr sz="1350">
              <a:solidFill>
                <a:srgbClr val="388E3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Mean Error</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ME_RF</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mean</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solidFill>
                  <a:srgbClr val="DCDCCC"/>
                </a:solidFill>
                <a:highlight>
                  <a:srgbClr val="3F3F3F"/>
                </a:highlight>
              </a:rPr>
              <a:t>)</a:t>
            </a:r>
            <a:endParaRPr sz="1350">
              <a:solidFill>
                <a:srgbClr val="DCDCC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Mean Absolute Error (MAE)</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MAE_RF</a:t>
            </a:r>
            <a:r>
              <a:rPr lang="en" sz="1350">
                <a:highlight>
                  <a:srgbClr val="3F3F3F"/>
                </a:highlight>
              </a:rPr>
              <a:t> </a:t>
            </a:r>
            <a:r>
              <a:rPr lang="en" sz="1350">
                <a:solidFill>
                  <a:srgbClr val="F0EFD0"/>
                </a:solidFill>
                <a:highlight>
                  <a:srgbClr val="3F3F3F"/>
                </a:highlight>
              </a:rPr>
              <a:t>&lt;-</a:t>
            </a:r>
            <a:r>
              <a:rPr lang="en" sz="1350">
                <a:highlight>
                  <a:srgbClr val="3F3F3F"/>
                </a:highlight>
              </a:rPr>
              <a:t> </a:t>
            </a:r>
            <a:r>
              <a:rPr lang="en" sz="1350">
                <a:solidFill>
                  <a:srgbClr val="DFAF8F"/>
                </a:solidFill>
                <a:highlight>
                  <a:srgbClr val="3F3F3F"/>
                </a:highlight>
              </a:rPr>
              <a:t>mean</a:t>
            </a:r>
            <a:r>
              <a:rPr lang="en" sz="1350">
                <a:solidFill>
                  <a:srgbClr val="DCDCCC"/>
                </a:solidFill>
                <a:highlight>
                  <a:srgbClr val="3F3F3F"/>
                </a:highlight>
              </a:rPr>
              <a:t>(</a:t>
            </a:r>
            <a:r>
              <a:rPr lang="en" sz="1350">
                <a:solidFill>
                  <a:srgbClr val="DFAF8F"/>
                </a:solidFill>
                <a:highlight>
                  <a:srgbClr val="3F3F3F"/>
                </a:highlight>
              </a:rPr>
              <a:t>abs</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solidFill>
                  <a:srgbClr val="DCDCCC"/>
                </a:solidFill>
                <a:highlight>
                  <a:srgbClr val="3F3F3F"/>
                </a:highlight>
              </a:rPr>
              <a:t>))</a:t>
            </a:r>
            <a:endParaRPr sz="1350">
              <a:solidFill>
                <a:srgbClr val="DCDCC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Root Mean Squared Error (RMSE)</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RMSE_RF</a:t>
            </a:r>
            <a:r>
              <a:rPr lang="en" sz="1350">
                <a:solidFill>
                  <a:srgbClr val="388E3C"/>
                </a:solidFill>
                <a:highlight>
                  <a:srgbClr val="3F3F3F"/>
                </a:highlight>
              </a:rPr>
              <a:t> </a:t>
            </a:r>
            <a:r>
              <a:rPr lang="en" sz="1350">
                <a:solidFill>
                  <a:srgbClr val="F0EFD0"/>
                </a:solidFill>
                <a:highlight>
                  <a:srgbClr val="3F3F3F"/>
                </a:highlight>
              </a:rPr>
              <a:t>&lt;-</a:t>
            </a:r>
            <a:r>
              <a:rPr lang="en" sz="1350">
                <a:solidFill>
                  <a:srgbClr val="388E3C"/>
                </a:solidFill>
                <a:highlight>
                  <a:srgbClr val="3F3F3F"/>
                </a:highlight>
              </a:rPr>
              <a:t> </a:t>
            </a:r>
            <a:r>
              <a:rPr lang="en" sz="1350">
                <a:solidFill>
                  <a:srgbClr val="DFAF8F"/>
                </a:solidFill>
                <a:highlight>
                  <a:srgbClr val="3F3F3F"/>
                </a:highlight>
              </a:rPr>
              <a:t>sqrt</a:t>
            </a:r>
            <a:r>
              <a:rPr lang="en" sz="1350">
                <a:solidFill>
                  <a:srgbClr val="DCDCCC"/>
                </a:solidFill>
                <a:highlight>
                  <a:srgbClr val="3F3F3F"/>
                </a:highlight>
              </a:rPr>
              <a:t>(</a:t>
            </a:r>
            <a:r>
              <a:rPr lang="en" sz="1350">
                <a:solidFill>
                  <a:srgbClr val="DFAF8F"/>
                </a:solidFill>
                <a:highlight>
                  <a:srgbClr val="3F3F3F"/>
                </a:highlight>
              </a:rPr>
              <a:t>sum</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solidFill>
                  <a:srgbClr val="F0EFD0"/>
                </a:solidFill>
                <a:highlight>
                  <a:srgbClr val="3F3F3F"/>
                </a:highlight>
              </a:rPr>
              <a:t>^</a:t>
            </a:r>
            <a:r>
              <a:rPr lang="en" sz="1350">
                <a:solidFill>
                  <a:srgbClr val="DCDCCC"/>
                </a:solidFill>
                <a:highlight>
                  <a:srgbClr val="3F3F3F"/>
                </a:highlight>
              </a:rPr>
              <a:t>2)</a:t>
            </a:r>
            <a:r>
              <a:rPr lang="en" sz="1350">
                <a:solidFill>
                  <a:srgbClr val="388E3C"/>
                </a:solidFill>
                <a:highlight>
                  <a:srgbClr val="3F3F3F"/>
                </a:highlight>
              </a:rPr>
              <a:t> </a:t>
            </a:r>
            <a:r>
              <a:rPr lang="en" sz="1350">
                <a:solidFill>
                  <a:srgbClr val="F0EFD0"/>
                </a:solidFill>
                <a:highlight>
                  <a:srgbClr val="3F3F3F"/>
                </a:highlight>
              </a:rPr>
              <a:t>/</a:t>
            </a:r>
            <a:r>
              <a:rPr lang="en" sz="1350">
                <a:solidFill>
                  <a:srgbClr val="388E3C"/>
                </a:solidFill>
                <a:highlight>
                  <a:srgbClr val="3F3F3F"/>
                </a:highlight>
              </a:rPr>
              <a:t> </a:t>
            </a:r>
            <a:r>
              <a:rPr lang="en" sz="1350">
                <a:solidFill>
                  <a:srgbClr val="DFAF8F"/>
                </a:solidFill>
                <a:highlight>
                  <a:srgbClr val="3F3F3F"/>
                </a:highlight>
              </a:rPr>
              <a:t>length</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solidFill>
                  <a:srgbClr val="DCDCCC"/>
                </a:solidFill>
                <a:highlight>
                  <a:srgbClr val="3F3F3F"/>
                </a:highlight>
              </a:rPr>
              <a:t>))</a:t>
            </a:r>
            <a:endParaRPr sz="1350">
              <a:solidFill>
                <a:srgbClr val="DCDCCC"/>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7F9F7F"/>
                </a:solidFill>
                <a:highlight>
                  <a:srgbClr val="3F3F3F"/>
                </a:highlight>
              </a:rPr>
              <a:t># Amount of Variance Explained (AVE)</a:t>
            </a:r>
            <a:endParaRPr sz="1350">
              <a:solidFill>
                <a:srgbClr val="7F9F7F"/>
              </a:solidFill>
              <a:highlight>
                <a:srgbClr val="3F3F3F"/>
              </a:highlight>
            </a:endParaRPr>
          </a:p>
          <a:p>
            <a:pPr indent="0" lvl="0" marL="0" marR="0" rtl="0" algn="l">
              <a:lnSpc>
                <a:spcPct val="115000"/>
              </a:lnSpc>
              <a:spcBef>
                <a:spcPts val="1000"/>
              </a:spcBef>
              <a:spcAft>
                <a:spcPts val="0"/>
              </a:spcAft>
              <a:buSzPts val="1800"/>
              <a:buNone/>
            </a:pPr>
            <a:r>
              <a:rPr lang="en" sz="1350">
                <a:solidFill>
                  <a:srgbClr val="DFAF8F"/>
                </a:solidFill>
                <a:highlight>
                  <a:srgbClr val="3F3F3F"/>
                </a:highlight>
              </a:rPr>
              <a:t>AVE_RF</a:t>
            </a:r>
            <a:r>
              <a:rPr lang="en" sz="1350">
                <a:solidFill>
                  <a:srgbClr val="388E3C"/>
                </a:solidFill>
                <a:highlight>
                  <a:srgbClr val="3F3F3F"/>
                </a:highlight>
              </a:rPr>
              <a:t> </a:t>
            </a:r>
            <a:r>
              <a:rPr lang="en" sz="1350">
                <a:solidFill>
                  <a:srgbClr val="F0EFD0"/>
                </a:solidFill>
                <a:highlight>
                  <a:srgbClr val="3F3F3F"/>
                </a:highlight>
              </a:rPr>
              <a:t>&lt;-</a:t>
            </a:r>
            <a:r>
              <a:rPr lang="en" sz="1350">
                <a:solidFill>
                  <a:srgbClr val="388E3C"/>
                </a:solidFill>
                <a:highlight>
                  <a:srgbClr val="3F3F3F"/>
                </a:highlight>
              </a:rPr>
              <a:t> </a:t>
            </a:r>
            <a:r>
              <a:rPr lang="en" sz="1350">
                <a:solidFill>
                  <a:srgbClr val="DCDCCC"/>
                </a:solidFill>
                <a:highlight>
                  <a:srgbClr val="3F3F3F"/>
                </a:highlight>
              </a:rPr>
              <a:t>1</a:t>
            </a:r>
            <a:r>
              <a:rPr lang="en" sz="1350">
                <a:solidFill>
                  <a:srgbClr val="388E3C"/>
                </a:solidFill>
                <a:highlight>
                  <a:srgbClr val="3F3F3F"/>
                </a:highlight>
              </a:rPr>
              <a:t> </a:t>
            </a:r>
            <a:r>
              <a:rPr lang="en" sz="1350">
                <a:solidFill>
                  <a:srgbClr val="F0EFD0"/>
                </a:solidFill>
                <a:highlight>
                  <a:srgbClr val="3F3F3F"/>
                </a:highlight>
              </a:rPr>
              <a:t>-</a:t>
            </a:r>
            <a:r>
              <a:rPr lang="en" sz="1350">
                <a:solidFill>
                  <a:srgbClr val="388E3C"/>
                </a:solidFill>
                <a:highlight>
                  <a:srgbClr val="3F3F3F"/>
                </a:highlight>
              </a:rPr>
              <a:t> </a:t>
            </a:r>
            <a:r>
              <a:rPr lang="en" sz="1350">
                <a:solidFill>
                  <a:srgbClr val="DFAF8F"/>
                </a:solidFill>
                <a:highlight>
                  <a:srgbClr val="3F3F3F"/>
                </a:highlight>
              </a:rPr>
              <a:t>sum</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PE_RF</a:t>
            </a:r>
            <a:r>
              <a:rPr lang="en" sz="1350">
                <a:solidFill>
                  <a:srgbClr val="F0EFD0"/>
                </a:solidFill>
                <a:highlight>
                  <a:srgbClr val="3F3F3F"/>
                </a:highlight>
              </a:rPr>
              <a:t>^</a:t>
            </a:r>
            <a:r>
              <a:rPr lang="en" sz="1350">
                <a:solidFill>
                  <a:srgbClr val="DCDCCC"/>
                </a:solidFill>
                <a:highlight>
                  <a:srgbClr val="3F3F3F"/>
                </a:highlight>
              </a:rPr>
              <a:t>2)</a:t>
            </a:r>
            <a:r>
              <a:rPr lang="en" sz="1350">
                <a:solidFill>
                  <a:srgbClr val="388E3C"/>
                </a:solidFill>
                <a:highlight>
                  <a:srgbClr val="3F3F3F"/>
                </a:highlight>
              </a:rPr>
              <a:t> </a:t>
            </a:r>
            <a:r>
              <a:rPr lang="en" sz="1350">
                <a:solidFill>
                  <a:srgbClr val="F0EFD0"/>
                </a:solidFill>
                <a:highlight>
                  <a:srgbClr val="3F3F3F"/>
                </a:highlight>
              </a:rPr>
              <a:t>/</a:t>
            </a:r>
            <a:r>
              <a:rPr lang="en" sz="1350">
                <a:solidFill>
                  <a:srgbClr val="388E3C"/>
                </a:solidFill>
                <a:highlight>
                  <a:srgbClr val="3F3F3F"/>
                </a:highlight>
              </a:rPr>
              <a:t> </a:t>
            </a:r>
            <a:r>
              <a:rPr lang="en" sz="1350">
                <a:solidFill>
                  <a:srgbClr val="DFAF8F"/>
                </a:solidFill>
                <a:highlight>
                  <a:srgbClr val="3F3F3F"/>
                </a:highlight>
              </a:rPr>
              <a:t>sum</a:t>
            </a:r>
            <a:r>
              <a:rPr lang="en" sz="1350">
                <a:solidFill>
                  <a:srgbClr val="DCDCCC"/>
                </a:solidFill>
                <a:highlight>
                  <a:srgbClr val="3F3F3F"/>
                </a:highlight>
              </a:rPr>
              <a:t>(</a:t>
            </a:r>
            <a:r>
              <a:rPr lang="en" sz="1350">
                <a:solidFill>
                  <a:srgbClr val="388E3C"/>
                </a:solidFill>
                <a:highlight>
                  <a:srgbClr val="3F3F3F"/>
                </a:highlight>
              </a:rPr>
              <a:t> </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OCS</a:t>
            </a:r>
            <a:r>
              <a:rPr lang="en" sz="1350">
                <a:solidFill>
                  <a:srgbClr val="388E3C"/>
                </a:solidFill>
                <a:highlight>
                  <a:srgbClr val="3F3F3F"/>
                </a:highlight>
              </a:rPr>
              <a:t> </a:t>
            </a:r>
            <a:r>
              <a:rPr lang="en" sz="1350">
                <a:solidFill>
                  <a:srgbClr val="F0EFD0"/>
                </a:solidFill>
                <a:highlight>
                  <a:srgbClr val="3F3F3F"/>
                </a:highlight>
              </a:rPr>
              <a:t>-</a:t>
            </a:r>
            <a:r>
              <a:rPr lang="en" sz="1350">
                <a:solidFill>
                  <a:srgbClr val="388E3C"/>
                </a:solidFill>
                <a:highlight>
                  <a:srgbClr val="3F3F3F"/>
                </a:highlight>
              </a:rPr>
              <a:t> </a:t>
            </a:r>
            <a:r>
              <a:rPr lang="en" sz="1350">
                <a:solidFill>
                  <a:srgbClr val="DFAF8F"/>
                </a:solidFill>
                <a:highlight>
                  <a:srgbClr val="3F3F3F"/>
                </a:highlight>
              </a:rPr>
              <a:t>mean</a:t>
            </a:r>
            <a:r>
              <a:rPr lang="en" sz="1350">
                <a:solidFill>
                  <a:srgbClr val="DCDCCC"/>
                </a:solidFill>
                <a:highlight>
                  <a:srgbClr val="3F3F3F"/>
                </a:highlight>
              </a:rPr>
              <a:t>(</a:t>
            </a:r>
            <a:r>
              <a:rPr lang="en" sz="1350">
                <a:solidFill>
                  <a:srgbClr val="DFAF8F"/>
                </a:solidFill>
                <a:highlight>
                  <a:srgbClr val="3F3F3F"/>
                </a:highlight>
              </a:rPr>
              <a:t>test</a:t>
            </a:r>
            <a:r>
              <a:rPr lang="en" sz="1350">
                <a:solidFill>
                  <a:srgbClr val="F0EFD0"/>
                </a:solidFill>
                <a:highlight>
                  <a:srgbClr val="3F3F3F"/>
                </a:highlight>
              </a:rPr>
              <a:t>$</a:t>
            </a:r>
            <a:r>
              <a:rPr lang="en" sz="1350">
                <a:solidFill>
                  <a:srgbClr val="DFAF8F"/>
                </a:solidFill>
                <a:highlight>
                  <a:srgbClr val="3F3F3F"/>
                </a:highlight>
              </a:rPr>
              <a:t>OCS</a:t>
            </a:r>
            <a:r>
              <a:rPr lang="en" sz="1350">
                <a:solidFill>
                  <a:srgbClr val="DCDCCC"/>
                </a:solidFill>
                <a:highlight>
                  <a:srgbClr val="3F3F3F"/>
                </a:highlight>
              </a:rPr>
              <a:t>))</a:t>
            </a:r>
            <a:r>
              <a:rPr lang="en" sz="1350">
                <a:solidFill>
                  <a:srgbClr val="F0EFD0"/>
                </a:solidFill>
                <a:highlight>
                  <a:srgbClr val="3F3F3F"/>
                </a:highlight>
              </a:rPr>
              <a:t>^</a:t>
            </a:r>
            <a:r>
              <a:rPr lang="en" sz="1350">
                <a:solidFill>
                  <a:srgbClr val="DCDCCC"/>
                </a:solidFill>
                <a:highlight>
                  <a:srgbClr val="3F3F3F"/>
                </a:highlight>
              </a:rPr>
              <a:t>2</a:t>
            </a:r>
            <a:r>
              <a:rPr lang="en" sz="1350">
                <a:solidFill>
                  <a:srgbClr val="388E3C"/>
                </a:solidFill>
                <a:highlight>
                  <a:srgbClr val="3F3F3F"/>
                </a:highlight>
              </a:rPr>
              <a:t> </a:t>
            </a:r>
            <a:r>
              <a:rPr lang="en" sz="1350">
                <a:solidFill>
                  <a:srgbClr val="DCDCCC"/>
                </a:solidFill>
                <a:highlight>
                  <a:srgbClr val="3F3F3F"/>
                </a:highlight>
              </a:rPr>
              <a:t>)</a:t>
            </a:r>
            <a:endParaRPr sz="1350">
              <a:solidFill>
                <a:srgbClr val="DCDCCC"/>
              </a:solidFill>
              <a:highlight>
                <a:srgbClr val="3F3F3F"/>
              </a:highlight>
            </a:endParaRPr>
          </a:p>
          <a:p>
            <a:pPr indent="0" lvl="0" marL="0" marR="0" rtl="0" algn="l">
              <a:lnSpc>
                <a:spcPct val="115000"/>
              </a:lnSpc>
              <a:spcBef>
                <a:spcPts val="1000"/>
              </a:spcBef>
              <a:spcAft>
                <a:spcPts val="0"/>
              </a:spcAft>
              <a:buSzPts val="1800"/>
              <a:buNone/>
            </a:pPr>
            <a:r>
              <a:t/>
            </a:r>
            <a:endParaRPr sz="1350">
              <a:solidFill>
                <a:srgbClr val="388E3C"/>
              </a:solidFill>
              <a:latin typeface="Roboto Mono"/>
              <a:ea typeface="Roboto Mono"/>
              <a:cs typeface="Roboto Mono"/>
              <a:sym typeface="Roboto Mono"/>
            </a:endParaRPr>
          </a:p>
          <a:p>
            <a:pPr indent="0" lvl="0" marL="0" marR="0" rtl="0" algn="l">
              <a:lnSpc>
                <a:spcPct val="115000"/>
              </a:lnSpc>
              <a:spcBef>
                <a:spcPts val="1000"/>
              </a:spcBef>
              <a:spcAft>
                <a:spcPts val="1000"/>
              </a:spcAft>
              <a:buSzPts val="1800"/>
              <a:buNone/>
            </a:pPr>
            <a:r>
              <a:t/>
            </a:r>
            <a:endParaRPr sz="1350">
              <a:solidFill>
                <a:srgbClr val="388E3C"/>
              </a:solidFill>
              <a:latin typeface="Roboto Mono"/>
              <a:ea typeface="Roboto Mono"/>
              <a:cs typeface="Roboto Mono"/>
              <a:sym typeface="Roboto Mono"/>
            </a:endParaRPr>
          </a:p>
        </p:txBody>
      </p:sp>
      <p:sp>
        <p:nvSpPr>
          <p:cNvPr id="305" name="Google Shape;305;p47"/>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306" name="Google Shape;306;p47"/>
          <p:cNvPicPr preferRelativeResize="0"/>
          <p:nvPr/>
        </p:nvPicPr>
        <p:blipFill rotWithShape="1">
          <a:blip r:embed="rId3">
            <a:alphaModFix/>
          </a:blip>
          <a:srcRect b="0" l="0" r="0" t="0"/>
          <a:stretch/>
        </p:blipFill>
        <p:spPr>
          <a:xfrm>
            <a:off x="4265750" y="1440806"/>
            <a:ext cx="3009112" cy="145631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Summary Tabel</a:t>
            </a:r>
            <a:endParaRPr/>
          </a:p>
        </p:txBody>
      </p:sp>
      <p:sp>
        <p:nvSpPr>
          <p:cNvPr id="312" name="Google Shape;312;p48"/>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table</a:t>
            </a:r>
            <a:r>
              <a:rPr lang="en" sz="1350">
                <a:solidFill>
                  <a:srgbClr val="7F9F7F"/>
                </a:solidFill>
                <a:highlight>
                  <a:srgbClr val="3F3F3F"/>
                </a:highlight>
              </a:rPr>
              <a:t> </a:t>
            </a:r>
            <a:r>
              <a:rPr lang="en" sz="1350">
                <a:solidFill>
                  <a:srgbClr val="F0EFD0"/>
                </a:solidFill>
                <a:highlight>
                  <a:srgbClr val="3F3F3F"/>
                </a:highlight>
              </a:rPr>
              <a:t>&lt;-</a:t>
            </a:r>
            <a:r>
              <a:rPr lang="en" sz="1350">
                <a:solidFill>
                  <a:srgbClr val="7F9F7F"/>
                </a:solidFill>
                <a:highlight>
                  <a:srgbClr val="3F3F3F"/>
                </a:highlight>
              </a:rPr>
              <a:t>  </a:t>
            </a:r>
            <a:r>
              <a:rPr lang="en" sz="1350">
                <a:solidFill>
                  <a:srgbClr val="DFAF8F"/>
                </a:solidFill>
                <a:highlight>
                  <a:srgbClr val="3F3F3F"/>
                </a:highlight>
              </a:rPr>
              <a:t>data.frame</a:t>
            </a:r>
            <a:r>
              <a:rPr lang="en" sz="1350">
                <a:solidFill>
                  <a:srgbClr val="DCDCCC"/>
                </a:solidFill>
                <a:highlight>
                  <a:srgbClr val="3F3F3F"/>
                </a:highlight>
              </a:rPr>
              <a:t>(</a:t>
            </a:r>
            <a:r>
              <a:rPr lang="en" sz="1350">
                <a:solidFill>
                  <a:srgbClr val="DFAF8F"/>
                </a:solidFill>
                <a:highlight>
                  <a:srgbClr val="3F3F3F"/>
                </a:highlight>
              </a:rPr>
              <a:t>Quality_measure</a:t>
            </a:r>
            <a:r>
              <a:rPr lang="en" sz="1350">
                <a:solidFill>
                  <a:srgbClr val="7F9F7F"/>
                </a:solidFill>
                <a:highlight>
                  <a:srgbClr val="3F3F3F"/>
                </a:highlight>
              </a:rPr>
              <a:t> </a:t>
            </a:r>
            <a:r>
              <a:rPr lang="en" sz="1350">
                <a:solidFill>
                  <a:srgbClr val="F0EFD0"/>
                </a:solidFill>
                <a:highlight>
                  <a:srgbClr val="3F3F3F"/>
                </a:highlight>
              </a:rPr>
              <a:t>=</a:t>
            </a:r>
            <a:r>
              <a:rPr lang="en" sz="1350">
                <a:solidFill>
                  <a:srgbClr val="7F9F7F"/>
                </a:solidFill>
                <a:highlight>
                  <a:srgbClr val="3F3F3F"/>
                </a:highlight>
              </a:rPr>
              <a:t> </a:t>
            </a:r>
            <a:r>
              <a:rPr lang="en" sz="1350">
                <a:solidFill>
                  <a:srgbClr val="DFAF8F"/>
                </a:solidFill>
                <a:highlight>
                  <a:srgbClr val="3F3F3F"/>
                </a:highlight>
              </a:rPr>
              <a:t>c</a:t>
            </a:r>
            <a:r>
              <a:rPr lang="en" sz="1350">
                <a:solidFill>
                  <a:srgbClr val="DCDCCC"/>
                </a:solidFill>
                <a:highlight>
                  <a:srgbClr val="3F3F3F"/>
                </a:highlight>
              </a:rPr>
              <a:t>(</a:t>
            </a:r>
            <a:r>
              <a:rPr lang="en" sz="1350">
                <a:solidFill>
                  <a:srgbClr val="CC9393"/>
                </a:solidFill>
                <a:highlight>
                  <a:srgbClr val="3F3F3F"/>
                </a:highlight>
              </a:rPr>
              <a:t>"AVE"</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CC9393"/>
                </a:solidFill>
                <a:highlight>
                  <a:srgbClr val="3F3F3F"/>
                </a:highlight>
              </a:rPr>
              <a:t>"MAE"</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CC9393"/>
                </a:solidFill>
                <a:highlight>
                  <a:srgbClr val="3F3F3F"/>
                </a:highlight>
              </a:rPr>
              <a:t>"ME"</a:t>
            </a:r>
            <a:r>
              <a:rPr lang="en" sz="1350">
                <a:solidFill>
                  <a:srgbClr val="DCDCCC"/>
                </a:solidFill>
                <a:highlight>
                  <a:srgbClr val="3F3F3F"/>
                </a:highlight>
              </a:rPr>
              <a:t>,</a:t>
            </a:r>
            <a:r>
              <a:rPr lang="en" sz="1350">
                <a:solidFill>
                  <a:srgbClr val="CC9393"/>
                </a:solidFill>
                <a:highlight>
                  <a:srgbClr val="3F3F3F"/>
                </a:highlight>
              </a:rPr>
              <a:t>"RMSE"</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table</a:t>
            </a:r>
            <a:r>
              <a:rPr lang="en" sz="1350">
                <a:solidFill>
                  <a:srgbClr val="F0EFD0"/>
                </a:solidFill>
                <a:highlight>
                  <a:srgbClr val="3F3F3F"/>
                </a:highlight>
              </a:rPr>
              <a:t>$</a:t>
            </a:r>
            <a:r>
              <a:rPr lang="en" sz="1350">
                <a:solidFill>
                  <a:srgbClr val="DFAF8F"/>
                </a:solidFill>
                <a:highlight>
                  <a:srgbClr val="3F3F3F"/>
                </a:highlight>
              </a:rPr>
              <a:t>RKmap</a:t>
            </a:r>
            <a:r>
              <a:rPr lang="en" sz="1350">
                <a:solidFill>
                  <a:srgbClr val="7F9F7F"/>
                </a:solidFill>
                <a:highlight>
                  <a:srgbClr val="3F3F3F"/>
                </a:highlight>
              </a:rPr>
              <a:t> </a:t>
            </a:r>
            <a:r>
              <a:rPr lang="en" sz="1350">
                <a:solidFill>
                  <a:srgbClr val="F0EFD0"/>
                </a:solidFill>
                <a:highlight>
                  <a:srgbClr val="3F3F3F"/>
                </a:highlight>
              </a:rPr>
              <a:t>&lt;-</a:t>
            </a:r>
            <a:r>
              <a:rPr lang="en" sz="1350">
                <a:solidFill>
                  <a:srgbClr val="7F9F7F"/>
                </a:solidFill>
                <a:highlight>
                  <a:srgbClr val="3F3F3F"/>
                </a:highlight>
              </a:rPr>
              <a:t> </a:t>
            </a:r>
            <a:r>
              <a:rPr lang="en" sz="1350">
                <a:solidFill>
                  <a:srgbClr val="DFAF8F"/>
                </a:solidFill>
                <a:highlight>
                  <a:srgbClr val="3F3F3F"/>
                </a:highlight>
              </a:rPr>
              <a:t>c</a:t>
            </a:r>
            <a:r>
              <a:rPr lang="en" sz="1350">
                <a:solidFill>
                  <a:srgbClr val="DCDCCC"/>
                </a:solidFill>
                <a:highlight>
                  <a:srgbClr val="3F3F3F"/>
                </a:highlight>
              </a:rPr>
              <a:t>(</a:t>
            </a:r>
            <a:r>
              <a:rPr lang="en" sz="1350">
                <a:solidFill>
                  <a:srgbClr val="DFAF8F"/>
                </a:solidFill>
                <a:highlight>
                  <a:srgbClr val="3F3F3F"/>
                </a:highlight>
              </a:rPr>
              <a:t>AVE_RK</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DFAF8F"/>
                </a:solidFill>
                <a:highlight>
                  <a:srgbClr val="3F3F3F"/>
                </a:highlight>
              </a:rPr>
              <a:t>MAE_RK</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DFAF8F"/>
                </a:solidFill>
                <a:highlight>
                  <a:srgbClr val="3F3F3F"/>
                </a:highlight>
              </a:rPr>
              <a:t>ME_RK</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DFAF8F"/>
                </a:solidFill>
                <a:highlight>
                  <a:srgbClr val="3F3F3F"/>
                </a:highlight>
              </a:rPr>
              <a:t>RMSE_RK</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table</a:t>
            </a:r>
            <a:r>
              <a:rPr lang="en" sz="1350">
                <a:solidFill>
                  <a:srgbClr val="F0EFD0"/>
                </a:solidFill>
                <a:highlight>
                  <a:srgbClr val="3F3F3F"/>
                </a:highlight>
              </a:rPr>
              <a:t>$</a:t>
            </a:r>
            <a:r>
              <a:rPr lang="en" sz="1350">
                <a:solidFill>
                  <a:srgbClr val="DFAF8F"/>
                </a:solidFill>
                <a:highlight>
                  <a:srgbClr val="3F3F3F"/>
                </a:highlight>
              </a:rPr>
              <a:t>RFmap</a:t>
            </a:r>
            <a:r>
              <a:rPr lang="en" sz="1350">
                <a:solidFill>
                  <a:srgbClr val="7F9F7F"/>
                </a:solidFill>
                <a:highlight>
                  <a:srgbClr val="3F3F3F"/>
                </a:highlight>
              </a:rPr>
              <a:t> </a:t>
            </a:r>
            <a:r>
              <a:rPr lang="en" sz="1350">
                <a:solidFill>
                  <a:srgbClr val="F0EFD0"/>
                </a:solidFill>
                <a:highlight>
                  <a:srgbClr val="3F3F3F"/>
                </a:highlight>
              </a:rPr>
              <a:t>&lt;-</a:t>
            </a:r>
            <a:r>
              <a:rPr lang="en" sz="1350">
                <a:solidFill>
                  <a:srgbClr val="7F9F7F"/>
                </a:solidFill>
                <a:highlight>
                  <a:srgbClr val="3F3F3F"/>
                </a:highlight>
              </a:rPr>
              <a:t> </a:t>
            </a:r>
            <a:r>
              <a:rPr lang="en" sz="1350">
                <a:solidFill>
                  <a:srgbClr val="DFAF8F"/>
                </a:solidFill>
                <a:highlight>
                  <a:srgbClr val="3F3F3F"/>
                </a:highlight>
              </a:rPr>
              <a:t>c</a:t>
            </a:r>
            <a:r>
              <a:rPr lang="en" sz="1350">
                <a:solidFill>
                  <a:srgbClr val="DCDCCC"/>
                </a:solidFill>
                <a:highlight>
                  <a:srgbClr val="3F3F3F"/>
                </a:highlight>
              </a:rPr>
              <a:t>(</a:t>
            </a:r>
            <a:r>
              <a:rPr lang="en" sz="1350">
                <a:solidFill>
                  <a:srgbClr val="DFAF8F"/>
                </a:solidFill>
                <a:highlight>
                  <a:srgbClr val="3F3F3F"/>
                </a:highlight>
              </a:rPr>
              <a:t>AVE_RF</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DFAF8F"/>
                </a:solidFill>
                <a:highlight>
                  <a:srgbClr val="3F3F3F"/>
                </a:highlight>
              </a:rPr>
              <a:t>MAE_RF</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DFAF8F"/>
                </a:solidFill>
                <a:highlight>
                  <a:srgbClr val="3F3F3F"/>
                </a:highlight>
              </a:rPr>
              <a:t>ME_RF</a:t>
            </a:r>
            <a:r>
              <a:rPr lang="en" sz="1350">
                <a:solidFill>
                  <a:srgbClr val="DCDCCC"/>
                </a:solidFill>
                <a:highlight>
                  <a:srgbClr val="3F3F3F"/>
                </a:highlight>
              </a:rPr>
              <a:t>,</a:t>
            </a:r>
            <a:r>
              <a:rPr lang="en" sz="1350">
                <a:solidFill>
                  <a:srgbClr val="7F9F7F"/>
                </a:solidFill>
                <a:highlight>
                  <a:srgbClr val="3F3F3F"/>
                </a:highlight>
              </a:rPr>
              <a:t>  </a:t>
            </a:r>
            <a:r>
              <a:rPr lang="en" sz="1350">
                <a:solidFill>
                  <a:srgbClr val="DFAF8F"/>
                </a:solidFill>
                <a:highlight>
                  <a:srgbClr val="3F3F3F"/>
                </a:highlight>
              </a:rPr>
              <a:t>RMSE_RF</a:t>
            </a:r>
            <a:r>
              <a:rPr lang="en" sz="1350">
                <a:solidFill>
                  <a:srgbClr val="DCDCCC"/>
                </a:solidFill>
                <a:highlight>
                  <a:srgbClr val="3F3F3F"/>
                </a:highlight>
              </a:rPr>
              <a:t>)</a:t>
            </a:r>
            <a:endParaRPr sz="1350">
              <a:solidFill>
                <a:srgbClr val="DCDCCC"/>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rPr lang="en" sz="1350">
                <a:solidFill>
                  <a:srgbClr val="DFAF8F"/>
                </a:solidFill>
                <a:highlight>
                  <a:srgbClr val="3F3F3F"/>
                </a:highlight>
              </a:rPr>
              <a:t>table</a:t>
            </a:r>
            <a:endParaRPr sz="1350">
              <a:solidFill>
                <a:srgbClr val="DFAF8F"/>
              </a:solidFill>
              <a:highlight>
                <a:srgbClr val="3F3F3F"/>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rgbClr val="7F9F7F"/>
              </a:solidFill>
              <a:highlight>
                <a:srgbClr val="3F3F3F"/>
              </a:highlight>
            </a:endParaRPr>
          </a:p>
        </p:txBody>
      </p:sp>
      <p:sp>
        <p:nvSpPr>
          <p:cNvPr id="313" name="Google Shape;313;p48"/>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Validation</a:t>
            </a:r>
            <a:endParaRPr/>
          </a:p>
        </p:txBody>
      </p:sp>
      <p:sp>
        <p:nvSpPr>
          <p:cNvPr id="319" name="Google Shape;319;p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Uncertainty of Kriging </a:t>
            </a:r>
            <a:endParaRPr/>
          </a:p>
        </p:txBody>
      </p:sp>
      <p:sp>
        <p:nvSpPr>
          <p:cNvPr id="78" name="Google Shape;78;p16"/>
          <p:cNvSpPr txBox="1"/>
          <p:nvPr>
            <p:ph idx="1" type="body"/>
          </p:nvPr>
        </p:nvSpPr>
        <p:spPr>
          <a:xfrm>
            <a:off x="0" y="855569"/>
            <a:ext cx="3345300" cy="313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Kriging </a:t>
            </a:r>
            <a:r>
              <a:rPr b="1" lang="en" sz="1800"/>
              <a:t>reduces uncertainty</a:t>
            </a:r>
            <a:r>
              <a:rPr lang="en" sz="1800"/>
              <a:t> around the sampling points where we have </a:t>
            </a:r>
            <a:r>
              <a:rPr b="1" lang="en" sz="1800"/>
              <a:t>observations</a:t>
            </a:r>
            <a:r>
              <a:rPr lang="en" sz="1800"/>
              <a:t>;</a:t>
            </a:r>
            <a:endParaRPr sz="1800"/>
          </a:p>
          <a:p>
            <a:pPr indent="-342900" lvl="0" marL="457200" rtl="0" algn="l">
              <a:lnSpc>
                <a:spcPct val="115000"/>
              </a:lnSpc>
              <a:spcBef>
                <a:spcPts val="1000"/>
              </a:spcBef>
              <a:spcAft>
                <a:spcPts val="1000"/>
              </a:spcAft>
              <a:buSzPts val="1800"/>
              <a:buChar char="●"/>
            </a:pPr>
            <a:r>
              <a:rPr lang="en" sz="1800"/>
              <a:t>The </a:t>
            </a:r>
            <a:r>
              <a:rPr b="1" lang="en" sz="1800"/>
              <a:t>more distance</a:t>
            </a:r>
            <a:r>
              <a:rPr lang="en" sz="1800"/>
              <a:t> from the sampling points - </a:t>
            </a:r>
            <a:r>
              <a:rPr b="1" lang="en" sz="1800"/>
              <a:t>t</a:t>
            </a:r>
            <a:r>
              <a:rPr b="1" lang="en" sz="1800"/>
              <a:t>he higher uncertainty.</a:t>
            </a:r>
            <a:endParaRPr b="1" sz="1800"/>
          </a:p>
        </p:txBody>
      </p:sp>
      <p:pic>
        <p:nvPicPr>
          <p:cNvPr id="79" name="Google Shape;79;p16"/>
          <p:cNvPicPr preferRelativeResize="0"/>
          <p:nvPr/>
        </p:nvPicPr>
        <p:blipFill rotWithShape="1">
          <a:blip r:embed="rId3">
            <a:alphaModFix/>
          </a:blip>
          <a:srcRect b="7587" l="5231" r="0" t="3775"/>
          <a:stretch/>
        </p:blipFill>
        <p:spPr>
          <a:xfrm>
            <a:off x="3289000" y="1430494"/>
            <a:ext cx="5855000" cy="3048852"/>
          </a:xfrm>
          <a:prstGeom prst="rect">
            <a:avLst/>
          </a:prstGeom>
          <a:noFill/>
          <a:ln cap="flat" cmpd="sng" w="9525">
            <a:solidFill>
              <a:schemeClr val="dk2"/>
            </a:solidFill>
            <a:prstDash val="solid"/>
            <a:round/>
            <a:headEnd len="sm" w="sm" type="none"/>
            <a:tailEnd len="sm" w="sm" type="none"/>
          </a:ln>
        </p:spPr>
      </p:pic>
      <p:sp>
        <p:nvSpPr>
          <p:cNvPr id="80" name="Google Shape;80;p16"/>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Uncertainty of Regression Kriging</a:t>
            </a:r>
            <a:endParaRPr/>
          </a:p>
        </p:txBody>
      </p:sp>
      <p:sp>
        <p:nvSpPr>
          <p:cNvPr id="86" name="Google Shape;86;p17"/>
          <p:cNvSpPr txBox="1"/>
          <p:nvPr>
            <p:ph idx="1" type="body"/>
          </p:nvPr>
        </p:nvSpPr>
        <p:spPr>
          <a:xfrm>
            <a:off x="311700" y="856506"/>
            <a:ext cx="7530600" cy="3322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300">
                <a:solidFill>
                  <a:schemeClr val="dk1"/>
                </a:solidFill>
              </a:rPr>
              <a:t>For </a:t>
            </a:r>
            <a:r>
              <a:rPr b="1" lang="en" sz="1300">
                <a:solidFill>
                  <a:schemeClr val="dk1"/>
                </a:solidFill>
              </a:rPr>
              <a:t>Regression Kriging</a:t>
            </a:r>
            <a:r>
              <a:rPr lang="en" sz="1300">
                <a:solidFill>
                  <a:schemeClr val="dk1"/>
                </a:solidFill>
              </a:rPr>
              <a:t>, uncertainty of the model includes both </a:t>
            </a:r>
            <a:r>
              <a:rPr b="1" lang="en" sz="1300">
                <a:solidFill>
                  <a:schemeClr val="dk1"/>
                </a:solidFill>
              </a:rPr>
              <a:t>Linear </a:t>
            </a:r>
            <a:r>
              <a:rPr lang="en" sz="1300">
                <a:solidFill>
                  <a:schemeClr val="dk1"/>
                </a:solidFill>
              </a:rPr>
              <a:t>component and </a:t>
            </a:r>
            <a:r>
              <a:rPr b="1" lang="en" sz="1300">
                <a:solidFill>
                  <a:schemeClr val="dk1"/>
                </a:solidFill>
              </a:rPr>
              <a:t>Kriging </a:t>
            </a:r>
            <a:r>
              <a:rPr lang="en" sz="1300">
                <a:solidFill>
                  <a:schemeClr val="dk1"/>
                </a:solidFill>
              </a:rPr>
              <a:t>component.</a:t>
            </a:r>
            <a:endParaRPr sz="13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300">
                <a:solidFill>
                  <a:schemeClr val="dk1"/>
                </a:solidFill>
              </a:rPr>
              <a:t>We can use </a:t>
            </a:r>
            <a:r>
              <a:rPr b="1" lang="en" sz="1300">
                <a:solidFill>
                  <a:schemeClr val="dk1"/>
                </a:solidFill>
              </a:rPr>
              <a:t>standard deviation</a:t>
            </a:r>
            <a:r>
              <a:rPr lang="en" sz="1300">
                <a:solidFill>
                  <a:schemeClr val="dk1"/>
                </a:solidFill>
              </a:rPr>
              <a:t> as a </a:t>
            </a:r>
            <a:r>
              <a:rPr b="1" lang="en" sz="1300">
                <a:solidFill>
                  <a:schemeClr val="dk1"/>
                </a:solidFill>
              </a:rPr>
              <a:t>quantification of uncertainty</a:t>
            </a:r>
            <a:r>
              <a:rPr lang="en" sz="1300">
                <a:solidFill>
                  <a:schemeClr val="dk1"/>
                </a:solidFill>
              </a:rPr>
              <a:t> in every point of the map, and build confidence intervals.</a:t>
            </a:r>
            <a:endParaRPr sz="13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300">
                <a:solidFill>
                  <a:schemeClr val="dk1"/>
                </a:solidFill>
              </a:rPr>
              <a:t>For Regression Kriging, standard deviation can be easily derived as a </a:t>
            </a:r>
            <a:r>
              <a:rPr b="1" lang="en" sz="1300">
                <a:solidFill>
                  <a:schemeClr val="dk1"/>
                </a:solidFill>
              </a:rPr>
              <a:t>square root of kriging variance</a:t>
            </a:r>
            <a:r>
              <a:rPr lang="en" sz="1300">
                <a:solidFill>
                  <a:schemeClr val="dk1"/>
                </a:solidFill>
              </a:rPr>
              <a:t>:</a:t>
            </a:r>
            <a:endParaRPr sz="1300">
              <a:solidFill>
                <a:schemeClr val="dk1"/>
              </a:solidFill>
            </a:endParaRPr>
          </a:p>
          <a:p>
            <a:pPr indent="0" lvl="0" marL="0" rtl="0" algn="l">
              <a:lnSpc>
                <a:spcPct val="150000"/>
              </a:lnSpc>
              <a:spcBef>
                <a:spcPts val="1000"/>
              </a:spcBef>
              <a:spcAft>
                <a:spcPts val="0"/>
              </a:spcAft>
              <a:buSzPts val="1800"/>
              <a:buNone/>
            </a:pPr>
            <a:r>
              <a:t/>
            </a:r>
            <a:endParaRPr sz="1200">
              <a:solidFill>
                <a:srgbClr val="6AA84F"/>
              </a:solidFill>
              <a:highlight>
                <a:srgbClr val="3F3F3F"/>
              </a:highlight>
            </a:endParaRPr>
          </a:p>
          <a:p>
            <a:pPr indent="0" lvl="0" marL="0" rtl="0" algn="l">
              <a:lnSpc>
                <a:spcPct val="150000"/>
              </a:lnSpc>
              <a:spcBef>
                <a:spcPts val="0"/>
              </a:spcBef>
              <a:spcAft>
                <a:spcPts val="0"/>
              </a:spcAft>
              <a:buClr>
                <a:schemeClr val="dk1"/>
              </a:buClr>
              <a:buSzPts val="1100"/>
              <a:buFont typeface="Arial"/>
              <a:buNone/>
            </a:pPr>
            <a:r>
              <a:rPr lang="en" sz="1200">
                <a:solidFill>
                  <a:srgbClr val="7F9F7F"/>
                </a:solidFill>
                <a:highlight>
                  <a:srgbClr val="3F3F3F"/>
                </a:highlight>
              </a:rPr>
              <a:t># Make an uncertainty estimation as a map of standard deviations</a:t>
            </a:r>
            <a:endParaRPr sz="1200">
              <a:solidFill>
                <a:srgbClr val="7F9F7F"/>
              </a:solidFill>
              <a:highlight>
                <a:srgbClr val="3F3F3F"/>
              </a:highlight>
            </a:endParaRPr>
          </a:p>
          <a:p>
            <a:pPr indent="0" lvl="0" marL="0" rtl="0" algn="l">
              <a:lnSpc>
                <a:spcPct val="150000"/>
              </a:lnSpc>
              <a:spcBef>
                <a:spcPts val="0"/>
              </a:spcBef>
              <a:spcAft>
                <a:spcPts val="0"/>
              </a:spcAft>
              <a:buClr>
                <a:schemeClr val="dk1"/>
              </a:buClr>
              <a:buSzPts val="1100"/>
              <a:buFont typeface="Arial"/>
              <a:buNone/>
            </a:pPr>
            <a:r>
              <a:rPr lang="en" sz="1200">
                <a:solidFill>
                  <a:srgbClr val="7F9F7F"/>
                </a:solidFill>
                <a:highlight>
                  <a:srgbClr val="3F3F3F"/>
                </a:highlight>
              </a:rPr>
              <a:t># Standard deviation is the square root of kriging variance</a:t>
            </a:r>
            <a:endParaRPr sz="1200">
              <a:solidFill>
                <a:srgbClr val="7F9F7F"/>
              </a:solidFill>
              <a:highlight>
                <a:srgbClr val="3F3F3F"/>
              </a:highlight>
            </a:endParaRPr>
          </a:p>
          <a:p>
            <a:pPr indent="0" lvl="0" marL="0" rtl="0" algn="l">
              <a:lnSpc>
                <a:spcPct val="150000"/>
              </a:lnSpc>
              <a:spcBef>
                <a:spcPts val="0"/>
              </a:spcBef>
              <a:spcAft>
                <a:spcPts val="0"/>
              </a:spcAft>
              <a:buClr>
                <a:schemeClr val="dk1"/>
              </a:buClr>
              <a:buSzPts val="1100"/>
              <a:buFont typeface="Arial"/>
              <a:buNone/>
            </a:pPr>
            <a:r>
              <a:rPr lang="en" sz="1200">
                <a:solidFill>
                  <a:srgbClr val="DFAF8F"/>
                </a:solidFill>
                <a:highlight>
                  <a:srgbClr val="3F3F3F"/>
                </a:highlight>
              </a:rPr>
              <a:t>RKsd</a:t>
            </a:r>
            <a:r>
              <a:rPr lang="en" sz="1200">
                <a:solidFill>
                  <a:srgbClr val="434343"/>
                </a:solidFill>
                <a:highlight>
                  <a:srgbClr val="3F3F3F"/>
                </a:highlight>
              </a:rPr>
              <a:t> </a:t>
            </a:r>
            <a:r>
              <a:rPr lang="en" sz="1200">
                <a:solidFill>
                  <a:srgbClr val="F0EFD0"/>
                </a:solidFill>
                <a:highlight>
                  <a:srgbClr val="3F3F3F"/>
                </a:highlight>
              </a:rPr>
              <a:t>&lt;-</a:t>
            </a:r>
            <a:r>
              <a:rPr lang="en" sz="1200">
                <a:solidFill>
                  <a:srgbClr val="434343"/>
                </a:solidFill>
                <a:highlight>
                  <a:srgbClr val="3F3F3F"/>
                </a:highlight>
              </a:rPr>
              <a:t> </a:t>
            </a:r>
            <a:r>
              <a:rPr lang="en" sz="1200">
                <a:solidFill>
                  <a:srgbClr val="DFAF8F"/>
                </a:solidFill>
                <a:highlight>
                  <a:srgbClr val="3F3F3F"/>
                </a:highlight>
              </a:rPr>
              <a:t>sqrt</a:t>
            </a:r>
            <a:r>
              <a:rPr lang="en" sz="1200">
                <a:solidFill>
                  <a:srgbClr val="DCDCCC"/>
                </a:solidFill>
                <a:highlight>
                  <a:srgbClr val="3F3F3F"/>
                </a:highlight>
              </a:rPr>
              <a:t>(</a:t>
            </a:r>
            <a:r>
              <a:rPr lang="en" sz="1200">
                <a:solidFill>
                  <a:srgbClr val="DFAF8F"/>
                </a:solidFill>
                <a:highlight>
                  <a:srgbClr val="3F3F3F"/>
                </a:highlight>
              </a:rPr>
              <a:t>raster</a:t>
            </a:r>
            <a:r>
              <a:rPr lang="en" sz="1200">
                <a:solidFill>
                  <a:srgbClr val="DCDCCC"/>
                </a:solidFill>
                <a:highlight>
                  <a:srgbClr val="3F3F3F"/>
                </a:highlight>
              </a:rPr>
              <a:t>(</a:t>
            </a:r>
            <a:r>
              <a:rPr lang="en" sz="1200">
                <a:solidFill>
                  <a:srgbClr val="DFAF8F"/>
                </a:solidFill>
                <a:highlight>
                  <a:srgbClr val="3F3F3F"/>
                </a:highlight>
              </a:rPr>
              <a:t>pred_gstat</a:t>
            </a:r>
            <a:r>
              <a:rPr lang="en" sz="1200">
                <a:solidFill>
                  <a:srgbClr val="DCDCCC"/>
                </a:solidFill>
                <a:highlight>
                  <a:srgbClr val="3F3F3F"/>
                </a:highlight>
              </a:rPr>
              <a:t>,</a:t>
            </a:r>
            <a:r>
              <a:rPr lang="en" sz="1200">
                <a:solidFill>
                  <a:srgbClr val="434343"/>
                </a:solidFill>
                <a:highlight>
                  <a:srgbClr val="3F3F3F"/>
                </a:highlight>
              </a:rPr>
              <a:t> </a:t>
            </a:r>
            <a:r>
              <a:rPr lang="en" sz="1200">
                <a:solidFill>
                  <a:srgbClr val="DFAF8F"/>
                </a:solidFill>
                <a:highlight>
                  <a:srgbClr val="3F3F3F"/>
                </a:highlight>
              </a:rPr>
              <a:t>layer</a:t>
            </a:r>
            <a:r>
              <a:rPr lang="en" sz="1200">
                <a:solidFill>
                  <a:srgbClr val="F0EFD0"/>
                </a:solidFill>
                <a:highlight>
                  <a:srgbClr val="3F3F3F"/>
                </a:highlight>
              </a:rPr>
              <a:t>=</a:t>
            </a:r>
            <a:r>
              <a:rPr lang="en" sz="1200">
                <a:solidFill>
                  <a:srgbClr val="CC9393"/>
                </a:solidFill>
                <a:highlight>
                  <a:srgbClr val="3F3F3F"/>
                </a:highlight>
              </a:rPr>
              <a:t>'var1.var'</a:t>
            </a:r>
            <a:r>
              <a:rPr lang="en" sz="1200">
                <a:solidFill>
                  <a:srgbClr val="DCDCCC"/>
                </a:solidFill>
                <a:highlight>
                  <a:srgbClr val="3F3F3F"/>
                </a:highlight>
              </a:rPr>
              <a:t>))</a:t>
            </a:r>
            <a:endParaRPr sz="1200">
              <a:solidFill>
                <a:srgbClr val="DCDCCC"/>
              </a:solidFill>
              <a:highlight>
                <a:srgbClr val="3F3F3F"/>
              </a:highlight>
            </a:endParaRPr>
          </a:p>
          <a:p>
            <a:pPr indent="0" lvl="0" marL="0" rtl="0" algn="l">
              <a:lnSpc>
                <a:spcPct val="150000"/>
              </a:lnSpc>
              <a:spcBef>
                <a:spcPts val="0"/>
              </a:spcBef>
              <a:spcAft>
                <a:spcPts val="0"/>
              </a:spcAft>
              <a:buClr>
                <a:schemeClr val="dk1"/>
              </a:buClr>
              <a:buSzPts val="1100"/>
              <a:buFont typeface="Arial"/>
              <a:buNone/>
            </a:pPr>
            <a:r>
              <a:rPr lang="en" sz="1200">
                <a:solidFill>
                  <a:srgbClr val="DFAF8F"/>
                </a:solidFill>
                <a:highlight>
                  <a:srgbClr val="3F3F3F"/>
                </a:highlight>
              </a:rPr>
              <a:t>plot</a:t>
            </a:r>
            <a:r>
              <a:rPr lang="en" sz="1200">
                <a:solidFill>
                  <a:srgbClr val="DCDCCC"/>
                </a:solidFill>
                <a:highlight>
                  <a:srgbClr val="3F3F3F"/>
                </a:highlight>
              </a:rPr>
              <a:t>(</a:t>
            </a:r>
            <a:r>
              <a:rPr lang="en" sz="1200">
                <a:solidFill>
                  <a:srgbClr val="DFAF8F"/>
                </a:solidFill>
                <a:highlight>
                  <a:srgbClr val="3F3F3F"/>
                </a:highlight>
              </a:rPr>
              <a:t>RKsd</a:t>
            </a:r>
            <a:r>
              <a:rPr lang="en" sz="1200">
                <a:solidFill>
                  <a:srgbClr val="DCDCCC"/>
                </a:solidFill>
                <a:highlight>
                  <a:srgbClr val="3F3F3F"/>
                </a:highlight>
              </a:rPr>
              <a:t>,</a:t>
            </a:r>
            <a:r>
              <a:rPr lang="en" sz="1200">
                <a:solidFill>
                  <a:srgbClr val="434343"/>
                </a:solidFill>
                <a:highlight>
                  <a:srgbClr val="3F3F3F"/>
                </a:highlight>
              </a:rPr>
              <a:t> </a:t>
            </a:r>
            <a:r>
              <a:rPr lang="en" sz="1200">
                <a:solidFill>
                  <a:srgbClr val="DFAF8F"/>
                </a:solidFill>
                <a:highlight>
                  <a:srgbClr val="3F3F3F"/>
                </a:highlight>
              </a:rPr>
              <a:t>col</a:t>
            </a:r>
            <a:r>
              <a:rPr lang="en" sz="1200">
                <a:solidFill>
                  <a:srgbClr val="F0EFD0"/>
                </a:solidFill>
                <a:highlight>
                  <a:srgbClr val="3F3F3F"/>
                </a:highlight>
              </a:rPr>
              <a:t>=</a:t>
            </a:r>
            <a:r>
              <a:rPr lang="en" sz="1200">
                <a:solidFill>
                  <a:srgbClr val="434343"/>
                </a:solidFill>
                <a:highlight>
                  <a:srgbClr val="3F3F3F"/>
                </a:highlight>
              </a:rPr>
              <a:t>  </a:t>
            </a:r>
            <a:r>
              <a:rPr lang="en" sz="1200">
                <a:solidFill>
                  <a:srgbClr val="DFAF8F"/>
                </a:solidFill>
                <a:highlight>
                  <a:srgbClr val="3F3F3F"/>
                </a:highlight>
              </a:rPr>
              <a:t>topo.colors</a:t>
            </a:r>
            <a:r>
              <a:rPr lang="en" sz="1200">
                <a:solidFill>
                  <a:srgbClr val="DCDCCC"/>
                </a:solidFill>
                <a:highlight>
                  <a:srgbClr val="3F3F3F"/>
                </a:highlight>
              </a:rPr>
              <a:t>(255))</a:t>
            </a:r>
            <a:endParaRPr sz="1200">
              <a:solidFill>
                <a:srgbClr val="DCDCCC"/>
              </a:solidFill>
              <a:highlight>
                <a:srgbClr val="3F3F3F"/>
              </a:highlight>
            </a:endParaRPr>
          </a:p>
          <a:p>
            <a:pPr indent="0" lvl="0" marL="0" rtl="0" algn="l">
              <a:lnSpc>
                <a:spcPct val="150000"/>
              </a:lnSpc>
              <a:spcBef>
                <a:spcPts val="0"/>
              </a:spcBef>
              <a:spcAft>
                <a:spcPts val="0"/>
              </a:spcAft>
              <a:buClr>
                <a:schemeClr val="dk1"/>
              </a:buClr>
              <a:buSzPts val="1100"/>
              <a:buFont typeface="Arial"/>
              <a:buNone/>
            </a:pPr>
            <a:r>
              <a:rPr lang="en" sz="1200">
                <a:solidFill>
                  <a:srgbClr val="DFAF8F"/>
                </a:solidFill>
                <a:highlight>
                  <a:srgbClr val="3F3F3F"/>
                </a:highlight>
              </a:rPr>
              <a:t>writeRaster</a:t>
            </a:r>
            <a:r>
              <a:rPr lang="en" sz="1200">
                <a:solidFill>
                  <a:srgbClr val="DCDCCC"/>
                </a:solidFill>
                <a:highlight>
                  <a:srgbClr val="3F3F3F"/>
                </a:highlight>
              </a:rPr>
              <a:t>(</a:t>
            </a:r>
            <a:r>
              <a:rPr lang="en" sz="1200">
                <a:solidFill>
                  <a:srgbClr val="DFAF8F"/>
                </a:solidFill>
                <a:highlight>
                  <a:srgbClr val="3F3F3F"/>
                </a:highlight>
              </a:rPr>
              <a:t>RKsd</a:t>
            </a:r>
            <a:r>
              <a:rPr lang="en" sz="1200">
                <a:solidFill>
                  <a:srgbClr val="DCDCCC"/>
                </a:solidFill>
                <a:highlight>
                  <a:srgbClr val="3F3F3F"/>
                </a:highlight>
              </a:rPr>
              <a:t>,</a:t>
            </a:r>
            <a:r>
              <a:rPr lang="en" sz="1200">
                <a:solidFill>
                  <a:srgbClr val="CC9393"/>
                </a:solidFill>
                <a:highlight>
                  <a:srgbClr val="3F3F3F"/>
                </a:highlight>
              </a:rPr>
              <a:t>'02-Outputs/MKD_OCS_RK_sd.tif'</a:t>
            </a:r>
            <a:r>
              <a:rPr lang="en" sz="1200">
                <a:solidFill>
                  <a:srgbClr val="DCDCCC"/>
                </a:solidFill>
                <a:highlight>
                  <a:srgbClr val="3F3F3F"/>
                </a:highlight>
              </a:rPr>
              <a:t>,</a:t>
            </a:r>
            <a:r>
              <a:rPr lang="en" sz="1200">
                <a:solidFill>
                  <a:srgbClr val="434343"/>
                </a:solidFill>
                <a:highlight>
                  <a:srgbClr val="3F3F3F"/>
                </a:highlight>
              </a:rPr>
              <a:t> </a:t>
            </a:r>
            <a:r>
              <a:rPr lang="en" sz="1200">
                <a:solidFill>
                  <a:srgbClr val="DFAF8F"/>
                </a:solidFill>
                <a:highlight>
                  <a:srgbClr val="3F3F3F"/>
                </a:highlight>
              </a:rPr>
              <a:t>overwrite</a:t>
            </a:r>
            <a:r>
              <a:rPr lang="en" sz="1200">
                <a:solidFill>
                  <a:srgbClr val="F0EFD0"/>
                </a:solidFill>
                <a:highlight>
                  <a:srgbClr val="3F3F3F"/>
                </a:highlight>
              </a:rPr>
              <a:t>=</a:t>
            </a:r>
            <a:r>
              <a:rPr lang="en" sz="1200">
                <a:solidFill>
                  <a:srgbClr val="BFEBBF"/>
                </a:solidFill>
                <a:highlight>
                  <a:srgbClr val="3F3F3F"/>
                </a:highlight>
              </a:rPr>
              <a:t>TRUE</a:t>
            </a:r>
            <a:r>
              <a:rPr lang="en" sz="1200">
                <a:solidFill>
                  <a:srgbClr val="DCDCCC"/>
                </a:solidFill>
                <a:highlight>
                  <a:srgbClr val="3F3F3F"/>
                </a:highlight>
              </a:rPr>
              <a:t>)</a:t>
            </a:r>
            <a:endParaRPr sz="1300">
              <a:solidFill>
                <a:srgbClr val="DCDCCC"/>
              </a:solidFill>
              <a:highlight>
                <a:srgbClr val="3F3F3F"/>
              </a:highlight>
            </a:endParaRPr>
          </a:p>
        </p:txBody>
      </p:sp>
      <p:sp>
        <p:nvSpPr>
          <p:cNvPr id="87" name="Google Shape;87;p17"/>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Map of standard deviations</a:t>
            </a:r>
            <a:endParaRPr/>
          </a:p>
        </p:txBody>
      </p:sp>
      <p:sp>
        <p:nvSpPr>
          <p:cNvPr id="93" name="Google Shape;93;p18"/>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94" name="Google Shape;94;p18"/>
          <p:cNvPicPr preferRelativeResize="0"/>
          <p:nvPr/>
        </p:nvPicPr>
        <p:blipFill rotWithShape="1">
          <a:blip r:embed="rId3">
            <a:alphaModFix/>
          </a:blip>
          <a:srcRect b="9645" l="0" r="1816" t="13121"/>
          <a:stretch/>
        </p:blipFill>
        <p:spPr>
          <a:xfrm>
            <a:off x="311700" y="1294481"/>
            <a:ext cx="8041325" cy="3502481"/>
          </a:xfrm>
          <a:prstGeom prst="rect">
            <a:avLst/>
          </a:prstGeom>
          <a:noFill/>
          <a:ln>
            <a:noFill/>
          </a:ln>
        </p:spPr>
      </p:pic>
      <p:sp>
        <p:nvSpPr>
          <p:cNvPr id="95" name="Google Shape;95;p18"/>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Uncertainty of Random Forest</a:t>
            </a:r>
            <a:endParaRPr/>
          </a:p>
        </p:txBody>
      </p:sp>
      <p:sp>
        <p:nvSpPr>
          <p:cNvPr id="101" name="Google Shape;101;p19"/>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SzPts val="2100"/>
              <a:buChar char="●"/>
            </a:pPr>
            <a:r>
              <a:rPr b="1" lang="en" sz="2100"/>
              <a:t>Machine learning </a:t>
            </a:r>
            <a:r>
              <a:rPr lang="en" sz="2100"/>
              <a:t>models typically yield </a:t>
            </a:r>
            <a:r>
              <a:rPr b="1" lang="en" sz="2100"/>
              <a:t>more accurate predictions</a:t>
            </a:r>
            <a:r>
              <a:rPr lang="en" sz="2100"/>
              <a:t> but quantification of the associated </a:t>
            </a:r>
            <a:r>
              <a:rPr b="1" lang="en" sz="2100"/>
              <a:t>uncertainty </a:t>
            </a:r>
            <a:r>
              <a:rPr lang="en" sz="2100"/>
              <a:t>is more </a:t>
            </a:r>
            <a:r>
              <a:rPr b="1" lang="en" sz="2100"/>
              <a:t>difficult.</a:t>
            </a:r>
            <a:endParaRPr sz="2100"/>
          </a:p>
          <a:p>
            <a:pPr indent="-361950" lvl="0" marL="457200" rtl="0" algn="l">
              <a:lnSpc>
                <a:spcPct val="115000"/>
              </a:lnSpc>
              <a:spcBef>
                <a:spcPts val="1600"/>
              </a:spcBef>
              <a:spcAft>
                <a:spcPts val="1600"/>
              </a:spcAft>
              <a:buSzPts val="2100"/>
              <a:buChar char="●"/>
            </a:pPr>
            <a:r>
              <a:rPr lang="en" sz="2100"/>
              <a:t>Random Forest is a </a:t>
            </a:r>
            <a:r>
              <a:rPr b="1" lang="en" sz="2100"/>
              <a:t>non-linear</a:t>
            </a:r>
            <a:r>
              <a:rPr lang="en" sz="2100"/>
              <a:t> model, the residuals may be </a:t>
            </a:r>
            <a:r>
              <a:rPr b="1" lang="en" sz="2100"/>
              <a:t>not normally distributed</a:t>
            </a:r>
            <a:r>
              <a:rPr lang="en" sz="2100"/>
              <a:t>, therefore we </a:t>
            </a:r>
            <a:r>
              <a:rPr b="1" lang="en" sz="2100"/>
              <a:t>cannot </a:t>
            </a:r>
            <a:r>
              <a:rPr lang="en" sz="2100"/>
              <a:t>quantify uncertainty in the same way as for Regression Kriging.</a:t>
            </a:r>
            <a:endParaRPr sz="2100"/>
          </a:p>
        </p:txBody>
      </p:sp>
      <p:sp>
        <p:nvSpPr>
          <p:cNvPr id="102" name="Google Shape;102;p1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Uncertainty of Random Forest</a:t>
            </a:r>
            <a:endParaRPr/>
          </a:p>
          <a:p>
            <a:pPr indent="0" lvl="0" marL="0" rtl="0" algn="l">
              <a:lnSpc>
                <a:spcPct val="100000"/>
              </a:lnSpc>
              <a:spcBef>
                <a:spcPts val="0"/>
              </a:spcBef>
              <a:spcAft>
                <a:spcPts val="0"/>
              </a:spcAft>
              <a:buSzPts val="2800"/>
              <a:buNone/>
            </a:pPr>
            <a:r>
              <a:t/>
            </a:r>
            <a:endParaRPr/>
          </a:p>
        </p:txBody>
      </p:sp>
      <p:sp>
        <p:nvSpPr>
          <p:cNvPr id="108" name="Google Shape;108;p20"/>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chemeClr val="dk1"/>
              </a:buClr>
              <a:buSzPts val="1800"/>
              <a:buChar char="●"/>
            </a:pPr>
            <a:r>
              <a:rPr lang="en">
                <a:solidFill>
                  <a:schemeClr val="dk1"/>
                </a:solidFill>
              </a:rPr>
              <a:t>The </a:t>
            </a:r>
            <a:r>
              <a:rPr b="1" lang="en">
                <a:solidFill>
                  <a:schemeClr val="dk1"/>
                </a:solidFill>
              </a:rPr>
              <a:t>research </a:t>
            </a:r>
            <a:r>
              <a:rPr lang="en">
                <a:solidFill>
                  <a:schemeClr val="dk1"/>
                </a:solidFill>
              </a:rPr>
              <a:t>for the best way to quantify uncertainty of Random Forest is </a:t>
            </a:r>
            <a:r>
              <a:rPr b="1" lang="en">
                <a:solidFill>
                  <a:schemeClr val="dk1"/>
                </a:solidFill>
              </a:rPr>
              <a:t>ongoing</a:t>
            </a:r>
            <a:r>
              <a:rPr lang="en">
                <a:solidFill>
                  <a:schemeClr val="dk1"/>
                </a:solidFill>
              </a:rPr>
              <a:t>.</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The </a:t>
            </a:r>
            <a:r>
              <a:rPr b="1" lang="en">
                <a:solidFill>
                  <a:schemeClr val="dk1"/>
                </a:solidFill>
              </a:rPr>
              <a:t>example R code</a:t>
            </a:r>
            <a:r>
              <a:rPr lang="en">
                <a:solidFill>
                  <a:schemeClr val="dk1"/>
                </a:solidFill>
              </a:rPr>
              <a:t> to realize this approach is included in the SOC mapping </a:t>
            </a:r>
            <a:r>
              <a:rPr b="1" lang="en">
                <a:solidFill>
                  <a:schemeClr val="dk1"/>
                </a:solidFill>
              </a:rPr>
              <a:t>Cookbook </a:t>
            </a:r>
            <a:r>
              <a:rPr lang="en">
                <a:solidFill>
                  <a:schemeClr val="dk1"/>
                </a:solidFill>
              </a:rPr>
              <a:t>(FAO, 2018) and in the training material</a:t>
            </a:r>
            <a:endParaRPr>
              <a:solidFill>
                <a:schemeClr val="dk1"/>
              </a:solidFill>
            </a:endParaRPr>
          </a:p>
          <a:p>
            <a:pPr indent="-342900" lvl="0" marL="457200" rtl="0" algn="l">
              <a:lnSpc>
                <a:spcPct val="115000"/>
              </a:lnSpc>
              <a:spcBef>
                <a:spcPts val="1600"/>
              </a:spcBef>
              <a:spcAft>
                <a:spcPts val="1600"/>
              </a:spcAft>
              <a:buClr>
                <a:schemeClr val="dk1"/>
              </a:buClr>
              <a:buSzPts val="1800"/>
              <a:buChar char="●"/>
            </a:pPr>
            <a:r>
              <a:rPr lang="en">
                <a:solidFill>
                  <a:schemeClr val="dk1"/>
                </a:solidFill>
              </a:rPr>
              <a:t>Be aware that the </a:t>
            </a:r>
            <a:r>
              <a:rPr b="1" lang="en">
                <a:solidFill>
                  <a:schemeClr val="dk1"/>
                </a:solidFill>
              </a:rPr>
              <a:t>quantile regression forests </a:t>
            </a:r>
            <a:r>
              <a:rPr lang="en">
                <a:solidFill>
                  <a:schemeClr val="dk1"/>
                </a:solidFill>
              </a:rPr>
              <a:t>algorithm is very</a:t>
            </a:r>
            <a:r>
              <a:rPr b="1" lang="en">
                <a:solidFill>
                  <a:schemeClr val="dk1"/>
                </a:solidFill>
              </a:rPr>
              <a:t> </a:t>
            </a:r>
            <a:r>
              <a:rPr b="1" lang="en" u="sng">
                <a:solidFill>
                  <a:schemeClr val="dk1"/>
                </a:solidFill>
              </a:rPr>
              <a:t>computationally intensive</a:t>
            </a:r>
            <a:r>
              <a:rPr b="1" lang="en">
                <a:solidFill>
                  <a:schemeClr val="dk1"/>
                </a:solidFill>
              </a:rPr>
              <a:t>, </a:t>
            </a:r>
            <a:r>
              <a:rPr lang="en">
                <a:solidFill>
                  <a:schemeClr val="dk1"/>
                </a:solidFill>
              </a:rPr>
              <a:t>and requires a lot of processing time and computer memory.</a:t>
            </a:r>
            <a:endParaRPr>
              <a:solidFill>
                <a:schemeClr val="dk1"/>
              </a:solidFill>
            </a:endParaRPr>
          </a:p>
        </p:txBody>
      </p:sp>
      <p:sp>
        <p:nvSpPr>
          <p:cNvPr id="109" name="Google Shape;109;p20"/>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35681"/>
            <a:ext cx="8520600" cy="4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Uncertainty of Random Forest</a:t>
            </a:r>
            <a:endParaRPr/>
          </a:p>
          <a:p>
            <a:pPr indent="0" lvl="0" marL="0" rtl="0" algn="l">
              <a:lnSpc>
                <a:spcPct val="100000"/>
              </a:lnSpc>
              <a:spcBef>
                <a:spcPts val="0"/>
              </a:spcBef>
              <a:spcAft>
                <a:spcPts val="0"/>
              </a:spcAft>
              <a:buSzPts val="2800"/>
              <a:buNone/>
            </a:pPr>
            <a:r>
              <a:t/>
            </a:r>
            <a:endParaRPr/>
          </a:p>
        </p:txBody>
      </p:sp>
      <p:sp>
        <p:nvSpPr>
          <p:cNvPr id="115" name="Google Shape;115;p21"/>
          <p:cNvSpPr txBox="1"/>
          <p:nvPr>
            <p:ph idx="1" type="body"/>
          </p:nvPr>
        </p:nvSpPr>
        <p:spPr>
          <a:xfrm>
            <a:off x="311700" y="862631"/>
            <a:ext cx="7367400" cy="3322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600"/>
              </a:spcBef>
              <a:spcAft>
                <a:spcPts val="0"/>
              </a:spcAft>
              <a:buClr>
                <a:schemeClr val="dk1"/>
              </a:buClr>
              <a:buSzPts val="1500"/>
              <a:buChar char="●"/>
            </a:pPr>
            <a:r>
              <a:rPr lang="en">
                <a:solidFill>
                  <a:schemeClr val="dk1"/>
                </a:solidFill>
              </a:rPr>
              <a:t>Approach to estimate total uncertainty, composed of:</a:t>
            </a:r>
            <a:endParaRPr>
              <a:solidFill>
                <a:schemeClr val="dk1"/>
              </a:solidFill>
            </a:endParaRPr>
          </a:p>
          <a:p>
            <a:pPr indent="-323850" lvl="0" marL="1371600" rtl="0" algn="l">
              <a:lnSpc>
                <a:spcPct val="115000"/>
              </a:lnSpc>
              <a:spcBef>
                <a:spcPts val="0"/>
              </a:spcBef>
              <a:spcAft>
                <a:spcPts val="0"/>
              </a:spcAft>
              <a:buClr>
                <a:schemeClr val="dk1"/>
              </a:buClr>
              <a:buSzPts val="1500"/>
              <a:buAutoNum type="arabicPeriod"/>
            </a:pPr>
            <a:r>
              <a:rPr lang="en">
                <a:solidFill>
                  <a:schemeClr val="dk1"/>
                </a:solidFill>
              </a:rPr>
              <a:t>the sensitivity of the model to available data </a:t>
            </a:r>
            <a:endParaRPr>
              <a:solidFill>
                <a:schemeClr val="dk1"/>
              </a:solidFill>
            </a:endParaRPr>
          </a:p>
          <a:p>
            <a:pPr indent="-323850" lvl="0" marL="1371600" rtl="0" algn="l">
              <a:lnSpc>
                <a:spcPct val="115000"/>
              </a:lnSpc>
              <a:spcBef>
                <a:spcPts val="0"/>
              </a:spcBef>
              <a:spcAft>
                <a:spcPts val="0"/>
              </a:spcAft>
              <a:buClr>
                <a:schemeClr val="dk1"/>
              </a:buClr>
              <a:buSzPts val="1500"/>
              <a:buAutoNum type="arabicPeriod"/>
            </a:pPr>
            <a:r>
              <a:rPr lang="en">
                <a:solidFill>
                  <a:schemeClr val="dk1"/>
                </a:solidFill>
              </a:rPr>
              <a:t>the the uncertainty of the model</a:t>
            </a:r>
            <a:endParaRPr>
              <a:solidFill>
                <a:schemeClr val="dk1"/>
              </a:solidFill>
            </a:endParaRPr>
          </a:p>
          <a:p>
            <a:pPr indent="-323850" lvl="0" marL="457200" rtl="0" algn="l">
              <a:lnSpc>
                <a:spcPct val="115000"/>
              </a:lnSpc>
              <a:spcBef>
                <a:spcPts val="0"/>
              </a:spcBef>
              <a:spcAft>
                <a:spcPts val="0"/>
              </a:spcAft>
              <a:buClr>
                <a:schemeClr val="dk1"/>
              </a:buClr>
              <a:buSzPts val="1500"/>
              <a:buChar char="●"/>
            </a:pPr>
            <a:r>
              <a:rPr lang="en">
                <a:solidFill>
                  <a:schemeClr val="dk1"/>
                </a:solidFill>
              </a:rPr>
              <a:t>To analyze the sensitivity of the model to available data we need to randomly split the data several times (e.g., 10 or more, is possible until the variance stabilizes) in training and testing subsets</a:t>
            </a:r>
            <a:endParaRPr>
              <a:solidFill>
                <a:schemeClr val="dk1"/>
              </a:solidFill>
            </a:endParaRPr>
          </a:p>
          <a:p>
            <a:pPr indent="-323850" lvl="0" marL="457200" rtl="0" algn="l">
              <a:lnSpc>
                <a:spcPct val="115000"/>
              </a:lnSpc>
              <a:spcBef>
                <a:spcPts val="0"/>
              </a:spcBef>
              <a:spcAft>
                <a:spcPts val="0"/>
              </a:spcAft>
              <a:buClr>
                <a:schemeClr val="dk1"/>
              </a:buClr>
              <a:buSzPts val="1500"/>
              <a:buChar char="●"/>
            </a:pPr>
            <a:r>
              <a:rPr lang="en">
                <a:solidFill>
                  <a:schemeClr val="dk1"/>
                </a:solidFill>
              </a:rPr>
              <a:t>the dispersion of the predicted values at the pixel level will represent the sensitivity of the model to variations in available data</a:t>
            </a:r>
            <a:endParaRPr>
              <a:solidFill>
                <a:schemeClr val="dk1"/>
              </a:solidFill>
            </a:endParaRPr>
          </a:p>
          <a:p>
            <a:pPr indent="0" lvl="0" marL="0" rtl="0" algn="l">
              <a:lnSpc>
                <a:spcPct val="115000"/>
              </a:lnSpc>
              <a:spcBef>
                <a:spcPts val="1600"/>
              </a:spcBef>
              <a:spcAft>
                <a:spcPts val="1600"/>
              </a:spcAft>
              <a:buNone/>
            </a:pPr>
            <a:r>
              <a:t/>
            </a:r>
            <a:endParaRPr>
              <a:solidFill>
                <a:schemeClr val="dk1"/>
              </a:solidFill>
            </a:endParaRPr>
          </a:p>
        </p:txBody>
      </p:sp>
      <p:sp>
        <p:nvSpPr>
          <p:cNvPr id="116" name="Google Shape;116;p21"/>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kshop_indones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