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12192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Gill Sans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7.xml"/><Relationship Id="rId22" Type="http://schemas.openxmlformats.org/officeDocument/2006/relationships/font" Target="fonts/GillSans-regular.fntdata"/><Relationship Id="rId10" Type="http://schemas.openxmlformats.org/officeDocument/2006/relationships/slide" Target="slides/slide6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GillSans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Roboto-bold.fntdata"/><Relationship Id="rId6" Type="http://schemas.openxmlformats.org/officeDocument/2006/relationships/slide" Target="slides/slide2.xml"/><Relationship Id="rId18" Type="http://schemas.openxmlformats.org/officeDocument/2006/relationships/font" Target="fonts/Robot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adc1fc26eb_0_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2adc1fc26eb_0_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adc1fc26eb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2adc1fc26eb_0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adc1fc15aa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2adc1fc15aa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adc1fc26eb_0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2adc1fc26eb_0_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adc1fc26eb_0_5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g2adc1fc26eb_0_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adc1fc26eb_0_5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2adc1fc26eb_0_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adc1fc15aa_0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g2adc1fc15aa_0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adc1fc15aa_0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2adc1fc15aa_0_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ae2677ddaa_1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2ae2677ddaa_1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adc1fc26eb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2adc1fc26eb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adc1fc15aa_0_7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2adc1fc15aa_0_7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titolo" showMasterSp="0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41"/>
            <a:ext cx="9144000" cy="1655758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/>
            </a:lvl1pPr>
            <a:lvl2pPr indent="0" lvl="1" marL="0" marR="0" algn="r">
              <a:spcBef>
                <a:spcPts val="0"/>
              </a:spcBef>
              <a:buNone/>
              <a:defRPr/>
            </a:lvl2pPr>
            <a:lvl3pPr indent="0" lvl="2" marL="0" marR="0" algn="r">
              <a:spcBef>
                <a:spcPts val="0"/>
              </a:spcBef>
              <a:buNone/>
              <a:defRPr/>
            </a:lvl3pPr>
            <a:lvl4pPr indent="0" lvl="3" marL="0" marR="0" algn="r">
              <a:spcBef>
                <a:spcPts val="0"/>
              </a:spcBef>
              <a:buNone/>
              <a:defRPr/>
            </a:lvl4pPr>
            <a:lvl5pPr indent="0" lvl="4" marL="0" marR="0" algn="r">
              <a:spcBef>
                <a:spcPts val="0"/>
              </a:spcBef>
              <a:buNone/>
              <a:defRPr/>
            </a:lvl5pPr>
            <a:lvl6pPr indent="0" lvl="5" marL="0" marR="0" algn="r">
              <a:spcBef>
                <a:spcPts val="0"/>
              </a:spcBef>
              <a:buNone/>
              <a:defRPr/>
            </a:lvl6pPr>
            <a:lvl7pPr indent="0" lvl="6" marL="0" marR="0" algn="r">
              <a:spcBef>
                <a:spcPts val="0"/>
              </a:spcBef>
              <a:buNone/>
              <a:defRPr/>
            </a:lvl7pPr>
            <a:lvl8pPr indent="0" lvl="7" marL="0" marR="0" algn="r">
              <a:spcBef>
                <a:spcPts val="0"/>
              </a:spcBef>
              <a:buNone/>
              <a:defRPr/>
            </a:lvl8pPr>
            <a:lvl9pPr indent="0" lvl="8" marL="0" marR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4" name="Google Shape;74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showMasterSp="0" type="vertTx">
  <p:cSld name="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showMasterSp="0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showMasterSp="0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showMasterSp="0" type="twoTxTwoObj">
  <p:cSld name="TWO_OBJECTS_WITH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1" name="Google Shape;51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 type="titleOnly">
  <p:cSld name="TITLE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7" name="Google Shape;67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8" name="Google Shape;6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.jpg"/><Relationship Id="rId2" Type="http://schemas.openxmlformats.org/officeDocument/2006/relationships/image" Target="../media/image2.jp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cran.r-project.org/package=sgsR" TargetMode="External"/><Relationship Id="rId4" Type="http://schemas.openxmlformats.org/officeDocument/2006/relationships/hyperlink" Target="https://cran.r-project.org/web/packages/clhs/" TargetMode="External"/><Relationship Id="rId5" Type="http://schemas.openxmlformats.org/officeDocument/2006/relationships/hyperlink" Target="https://doi.org/10.7717/peerj.6451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mailto:luis.rodriguezlado@fao.org" TargetMode="External"/><Relationship Id="rId4" Type="http://schemas.openxmlformats.org/officeDocument/2006/relationships/hyperlink" Target="mailto:marcos.angelini@fao.org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/>
          <p:nvPr/>
        </p:nvSpPr>
        <p:spPr>
          <a:xfrm>
            <a:off x="866323" y="2295939"/>
            <a:ext cx="10518987" cy="2970896"/>
          </a:xfrm>
          <a:prstGeom prst="rect">
            <a:avLst/>
          </a:prstGeom>
          <a:noFill/>
          <a:ln>
            <a:noFill/>
          </a:ln>
        </p:spPr>
        <p:txBody>
          <a:bodyPr anchorCtr="0" anchor="ctr" bIns="21425" lIns="21425" spcFirstLastPara="1" rIns="21425" wrap="square" tIns="2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6000" cap="small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Legacy data</a:t>
            </a:r>
            <a:endParaRPr b="1" i="0" sz="6000" u="none" cap="small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ctr">
              <a:spcBef>
                <a:spcPts val="2400"/>
              </a:spcBef>
              <a:spcAft>
                <a:spcPts val="0"/>
              </a:spcAft>
              <a:buNone/>
            </a:pPr>
            <a:r>
              <a:rPr lang="es-ES"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Evaluation for its application in DSM</a:t>
            </a:r>
            <a:endParaRPr sz="3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spcBef>
                <a:spcPts val="2400"/>
              </a:spcBef>
              <a:spcAft>
                <a:spcPts val="0"/>
              </a:spcAft>
              <a:buNone/>
            </a:pPr>
            <a:r>
              <a:rPr b="1" i="0" lang="es-ES" sz="4000" u="none" cap="small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Luis Rodriguez Lado - GSP</a:t>
            </a:r>
            <a:endParaRPr b="1" i="0" sz="4000" u="none" cap="small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ES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Acknowledgments</a:t>
            </a:r>
            <a:endParaRPr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" name="Google Shape;152;p2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/>
          </a:bodyPr>
          <a:lstStyle/>
          <a:p>
            <a:pPr indent="0" lvl="0" marL="457200" marR="0" rtl="0" algn="l">
              <a:lnSpc>
                <a:spcPct val="2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943" lvl="0" marL="457200" marR="0" rtl="0" algn="l">
              <a:lnSpc>
                <a:spcPct val="200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●"/>
            </a:pPr>
            <a:r>
              <a:rPr lang="es-ES" sz="21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We want to acknowledge the following authors for the distribution of the R scripts/data included partially in this manual.</a:t>
            </a:r>
            <a:endParaRPr sz="21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943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●"/>
            </a:pPr>
            <a:r>
              <a:rPr lang="es-ES" sz="21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@Malone et al</a:t>
            </a:r>
            <a:endParaRPr sz="21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943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●"/>
            </a:pPr>
            <a:r>
              <a:rPr lang="es-ES" sz="21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@Saurette et al</a:t>
            </a:r>
            <a:endParaRPr sz="21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943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●"/>
            </a:pPr>
            <a:r>
              <a:rPr lang="es-ES" sz="21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Vietnam</a:t>
            </a:r>
            <a:endParaRPr sz="21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2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2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50800" lvl="0" marL="22860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ct val="39285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ES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References</a:t>
            </a:r>
            <a:endParaRPr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" name="Google Shape;158;p2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10000"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0581" lvl="0" marL="457200" marR="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•"/>
            </a:pPr>
            <a:r>
              <a:rPr i="1" lang="es-ES" sz="5794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Goodbody, T.R., Coops, N.C. &amp; Queinnec, M.</a:t>
            </a:r>
            <a:r>
              <a:rPr lang="es-ES" sz="5794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2023. Structurally guided sampling. (also available at </a:t>
            </a:r>
            <a:r>
              <a:rPr lang="es-ES" sz="5794">
                <a:solidFill>
                  <a:srgbClr val="37415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https://cran.r-project.org/package=sgsR</a:t>
            </a:r>
            <a:r>
              <a:rPr lang="es-ES" sz="5794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).</a:t>
            </a:r>
            <a:endParaRPr sz="5794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0581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•"/>
            </a:pPr>
            <a:r>
              <a:rPr i="1" lang="es-ES" sz="5794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Roudier, P., Brugnard, C., Beaudette, D., Louis, B., Daust, K. &amp; Clifford, D.</a:t>
            </a:r>
            <a:r>
              <a:rPr lang="es-ES" sz="5794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2011. Clhs: A r package for conditioned latin hypercube sampling. (also available at </a:t>
            </a:r>
            <a:r>
              <a:rPr lang="es-ES" sz="5794">
                <a:solidFill>
                  <a:srgbClr val="37415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https://cran.r-project.org/web/packages/clhs/</a:t>
            </a:r>
            <a:r>
              <a:rPr lang="es-ES" sz="5794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).</a:t>
            </a:r>
            <a:endParaRPr sz="5794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0581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•"/>
            </a:pPr>
            <a:r>
              <a:rPr i="1" lang="es-ES" sz="5794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Malone, B.P., Minansy, B. &amp; Brungard, C. </a:t>
            </a:r>
            <a:r>
              <a:rPr lang="es-ES" sz="5794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2019. Some methods to improve the utility of conditioned latin hypercube sampling. PeerJ, 7: e6451. </a:t>
            </a:r>
            <a:r>
              <a:rPr lang="es-ES" sz="5794">
                <a:solidFill>
                  <a:srgbClr val="37415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https://doi.org/10.7717/peerj.6451</a:t>
            </a:r>
            <a:endParaRPr sz="5794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0581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•"/>
            </a:pPr>
            <a:r>
              <a:rPr i="1" lang="es-ES" sz="5794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Saurette, D. , Biswas, A., Heck, R.J., Gillespie, A.W., Berg, A.A.</a:t>
            </a:r>
            <a:r>
              <a:rPr lang="es-ES" sz="5794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2022. Determining minimum sample size for the conditioned Latin hypercube sampling algorithm, Pedosphere.</a:t>
            </a:r>
            <a:endParaRPr sz="5794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0581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•"/>
            </a:pPr>
            <a:r>
              <a:rPr i="1" lang="es-ES" sz="5794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Saurette, D. , Heck, R.J., Gillespie, A.W., Berg, A.A., Biswas, A.</a:t>
            </a:r>
            <a:r>
              <a:rPr lang="es-ES" sz="5794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2022. Divergence metrics for determining optimal training sample size in digital soil mapping, Geoderma, 436.</a:t>
            </a:r>
            <a:endParaRPr sz="21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2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50800" lvl="0" marL="22860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ct val="39285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ES"/>
              <a:t>Index of the script</a:t>
            </a:r>
            <a:endParaRPr/>
          </a:p>
        </p:txBody>
      </p:sp>
      <p:sp>
        <p:nvSpPr>
          <p:cNvPr id="164" name="Google Shape;164;p2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508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800"/>
          </a:p>
          <a:p>
            <a:pPr indent="-508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s-ES" sz="1800"/>
              <a:t>0 - Set working directory and load packages</a:t>
            </a:r>
            <a:endParaRPr sz="1800"/>
          </a:p>
          <a:p>
            <a:pPr indent="-508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s-ES" sz="1800"/>
              <a:t>1 - User-defined variables </a:t>
            </a:r>
            <a:endParaRPr sz="1800"/>
          </a:p>
          <a:p>
            <a:pPr indent="-508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s-ES" sz="1800"/>
              <a:t>2 - Prepare data</a:t>
            </a:r>
            <a:endParaRPr sz="1800"/>
          </a:p>
          <a:p>
            <a:pPr indent="-508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s-ES" sz="1800"/>
              <a:t>3 - Extract environmental data from rasters at soil locations</a:t>
            </a:r>
            <a:endParaRPr sz="1800"/>
          </a:p>
          <a:p>
            <a:pPr indent="-508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s-ES" sz="1800"/>
              <a:t>4 - Compute variability matrix in covariates</a:t>
            </a:r>
            <a:endParaRPr sz="1800"/>
          </a:p>
          <a:p>
            <a:pPr indent="-508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s-ES" sz="1800"/>
              <a:t>5 - Calculate hypercube of "covariates" distribution (P)</a:t>
            </a:r>
            <a:endParaRPr sz="1800"/>
          </a:p>
          <a:p>
            <a:pPr indent="-508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s-ES" sz="1800"/>
              <a:t>6 - Calculate hypercube of "sample" distribution (Q)</a:t>
            </a:r>
            <a:endParaRPr sz="1800"/>
          </a:p>
          <a:p>
            <a:pPr indent="-508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s-ES" sz="1800"/>
              <a:t>7 - Calculate Representativeness of the Legacy Dataset</a:t>
            </a:r>
            <a:endParaRPr sz="1800"/>
          </a:p>
          <a:p>
            <a:pPr indent="-508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800"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ES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Contact Information </a:t>
            </a:r>
            <a:endParaRPr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" name="Google Shape;170;p2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2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2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2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s-ES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luis.rodriguezlado@fao.org</a:t>
            </a:r>
            <a:endParaRPr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2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s-ES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marcos.angelini@fao.org</a:t>
            </a:r>
            <a:endParaRPr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50800" lvl="0" marL="22860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3500"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ES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Agenda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-325437" lvl="0" marL="457200" marR="0" rtl="0" algn="l">
              <a:lnSpc>
                <a:spcPct val="200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●"/>
            </a:pPr>
            <a:r>
              <a:rPr lang="es-ES" sz="61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What is Legacy Soil Data?</a:t>
            </a:r>
            <a:endParaRPr sz="61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5437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●"/>
            </a:pPr>
            <a:r>
              <a:rPr lang="es-ES" sz="61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Evaluation of Legacy Soil Data for DSM</a:t>
            </a:r>
            <a:endParaRPr sz="61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5437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●"/>
            </a:pPr>
            <a:r>
              <a:rPr lang="es-ES" sz="61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Spatial representativeness of LSD</a:t>
            </a:r>
            <a:endParaRPr sz="61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5437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s-ES" sz="61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Kullback–Leibler (KL) divergence</a:t>
            </a:r>
            <a:endParaRPr sz="61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5437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•"/>
            </a:pPr>
            <a:r>
              <a:rPr lang="es-ES" sz="61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Convex-Hull on PCA</a:t>
            </a:r>
            <a:endParaRPr sz="61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5437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●"/>
            </a:pPr>
            <a:r>
              <a:rPr lang="es-ES" sz="61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Acknowledgements</a:t>
            </a:r>
            <a:endParaRPr sz="61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5437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●"/>
            </a:pPr>
            <a:r>
              <a:rPr lang="es-ES" sz="61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References</a:t>
            </a:r>
            <a:endParaRPr sz="61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508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-508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ES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What is Legacy Soil Data?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838200" y="15970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Legacy Soil Data (LSD):</a:t>
            </a:r>
            <a:endParaRPr b="1" sz="18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2580" lvl="0" marL="457200" rtl="0" algn="l">
              <a:lnSpc>
                <a:spcPct val="200000"/>
              </a:lnSpc>
              <a:spcBef>
                <a:spcPts val="1500"/>
              </a:spcBef>
              <a:spcAft>
                <a:spcPts val="0"/>
              </a:spcAft>
              <a:buClr>
                <a:srgbClr val="0F0F0F"/>
              </a:buClr>
              <a:buSzPct val="100000"/>
              <a:buFont typeface="Roboto"/>
              <a:buChar char="•"/>
            </a:pPr>
            <a:r>
              <a:rPr lang="es-ES" sz="160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  <a:t>"Legacy Soil Data" refers to </a:t>
            </a:r>
            <a:r>
              <a:rPr b="1" lang="es-ES" sz="160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  <a:t>historical or existing soil data that have been collected in the past for various purposes</a:t>
            </a:r>
            <a:r>
              <a:rPr lang="es-ES" sz="160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  <a:t>, such as soil surveys, research projects, or agricultural assessments. </a:t>
            </a:r>
            <a:endParaRPr sz="1600">
              <a:solidFill>
                <a:srgbClr val="0F0F0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258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ct val="100000"/>
              <a:buFont typeface="Roboto"/>
              <a:buChar char="•"/>
            </a:pPr>
            <a:r>
              <a:rPr lang="es-ES" sz="160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  <a:t>These data are typically collected before the implementation of modern digital soil mapping techniques.</a:t>
            </a:r>
            <a:endParaRPr sz="1600">
              <a:solidFill>
                <a:srgbClr val="0F0F0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258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•"/>
            </a:pPr>
            <a:r>
              <a:rPr lang="es-ES" sz="160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  <a:t>LSD can include information about soil properties, composition, texture, depth, etc., gathered through field observations and posterior laboratory analyses. It also includes available soil maps in analogic formats.</a:t>
            </a:r>
            <a:endParaRPr sz="1600">
              <a:solidFill>
                <a:srgbClr val="0F0F0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258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•"/>
            </a:pPr>
            <a:r>
              <a:rPr lang="es-ES" sz="160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  <a:t>In DSM, </a:t>
            </a:r>
            <a:r>
              <a:rPr b="1" lang="es-ES" sz="160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  <a:t>legacy soil data are often used to supplement or enhance current soil mapping efforts</a:t>
            </a:r>
            <a:r>
              <a:rPr lang="es-ES" sz="160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  <a:t>. The quality and representativeness of legacy data should be evaluated to determine their suitability for integration into DSM.</a:t>
            </a:r>
            <a:endParaRPr sz="16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7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F0F0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ES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Evaluation of Legacy Soil Data for DSM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2580" lvl="0" marL="457200" rtl="0" algn="l">
              <a:lnSpc>
                <a:spcPct val="200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•"/>
            </a:pPr>
            <a:r>
              <a:rPr b="1" lang="es-ES" sz="16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Adequacy:</a:t>
            </a:r>
            <a:r>
              <a:rPr lang="es-ES" sz="16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Do the legacy data cover the same parameters required for your DSM model?</a:t>
            </a:r>
            <a:endParaRPr sz="16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258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•"/>
            </a:pPr>
            <a:r>
              <a:rPr b="1" lang="es-ES" sz="16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Data Quality Assessment:</a:t>
            </a:r>
            <a:r>
              <a:rPr lang="es-ES" sz="16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Check for errors, inconsistencies, missing values, and outliers.</a:t>
            </a:r>
            <a:endParaRPr sz="16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258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•"/>
            </a:pPr>
            <a:r>
              <a:rPr b="1" lang="es-ES" sz="16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Spatial Distribution: </a:t>
            </a:r>
            <a:r>
              <a:rPr lang="es-ES" sz="16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Analyze the spatial distribution of the legacy soil data points. </a:t>
            </a:r>
            <a:endParaRPr sz="16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258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•"/>
            </a:pPr>
            <a:r>
              <a:rPr lang="es-ES" sz="16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Are they evenly distributed across the study area?</a:t>
            </a:r>
            <a:endParaRPr sz="16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258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•"/>
            </a:pPr>
            <a:r>
              <a:rPr lang="es-ES" sz="16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Do they cluster in certain regions? </a:t>
            </a:r>
            <a:endParaRPr sz="16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258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•"/>
            </a:pPr>
            <a:r>
              <a:rPr b="1" lang="es-ES" sz="16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Representativeness:</a:t>
            </a:r>
            <a:r>
              <a:rPr lang="es-ES" sz="16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i="1" lang="es-ES" sz="1635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how well existing LSD capture the true spatial variation and characteristics of soils in the area?</a:t>
            </a:r>
            <a:endParaRPr sz="1635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7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F0F0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ES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Spatial representativeness of LSD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914400" y="1520825"/>
            <a:ext cx="10515600" cy="52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s-ES" sz="64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How well existing LDS capture the true spatial variation and characteristics of soils in the area?</a:t>
            </a:r>
            <a:endParaRPr b="1" sz="64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1360" lvl="0" marL="457200" marR="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●"/>
            </a:pPr>
            <a:r>
              <a:rPr lang="es-ES" sz="6473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Soils properties are related to the environmental characteristics, defined as raster layers.</a:t>
            </a:r>
            <a:endParaRPr sz="6473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136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●"/>
            </a:pPr>
            <a:r>
              <a:rPr lang="es-ES" sz="6473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Characterize the environmental variability in the area.</a:t>
            </a:r>
            <a:endParaRPr sz="6473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136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●"/>
            </a:pPr>
            <a:r>
              <a:rPr lang="es-ES" sz="6473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Identify the environmental variability at LSD points.</a:t>
            </a:r>
            <a:endParaRPr sz="6473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136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●"/>
            </a:pPr>
            <a:r>
              <a:rPr lang="es-ES" sz="6473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Compare the probability distribution of the population (P) and the probability distribution of the samples (Q) variabilities through similarity metrics (</a:t>
            </a:r>
            <a:r>
              <a:rPr lang="es-ES" sz="61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Kullback–Leibler diverge</a:t>
            </a:r>
            <a:r>
              <a:rPr lang="es-ES" sz="6473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nce)</a:t>
            </a:r>
            <a:endParaRPr sz="6473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136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6116"/>
              <a:buFont typeface="Roboto"/>
              <a:buChar char="●"/>
            </a:pPr>
            <a:r>
              <a:rPr lang="es-ES" sz="61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Determine in which extent P can be explained by Q.</a:t>
            </a:r>
            <a:endParaRPr sz="61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136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●"/>
            </a:pPr>
            <a:r>
              <a:rPr lang="es-ES" sz="6473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Evaluate the degree in which the dataset represents the study area.</a:t>
            </a:r>
            <a:endParaRPr sz="6473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136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●"/>
            </a:pPr>
            <a:r>
              <a:rPr lang="es-ES" sz="6473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Decide if new samples should be collected.</a:t>
            </a:r>
            <a:endParaRPr sz="29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50800" lvl="0" marL="22860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ct val="39285"/>
              <a:buNone/>
            </a:pPr>
            <a:r>
              <a:t/>
            </a:r>
            <a:endParaRPr/>
          </a:p>
          <a:p>
            <a:pPr indent="-508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ES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Kullback–Leibler divergence</a:t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914400" y="1520825"/>
            <a:ext cx="10515600" cy="52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s-ES" sz="16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KL-divergence</a:t>
            </a:r>
            <a:endParaRPr b="1" sz="16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6706" lvl="0" marL="45720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●"/>
            </a:pPr>
            <a:r>
              <a:rPr lang="es-ES" sz="15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"KL divergence" is a way to measure how different two probability distributions are from each other.</a:t>
            </a:r>
            <a:endParaRPr sz="15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670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●"/>
            </a:pPr>
            <a:r>
              <a:rPr lang="es-ES" sz="15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Compares probability distributions of population (P) vs samples (Q).</a:t>
            </a:r>
            <a:endParaRPr sz="15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6706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•"/>
            </a:pPr>
            <a:r>
              <a:rPr lang="es-ES" sz="15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P represents the </a:t>
            </a:r>
            <a:r>
              <a:rPr b="1" i="1" lang="es-ES" sz="15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"true" </a:t>
            </a:r>
            <a:r>
              <a:rPr lang="es-ES" sz="15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or "real" distribution of environmental variability</a:t>
            </a:r>
            <a:endParaRPr sz="15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6706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•"/>
            </a:pPr>
            <a:r>
              <a:rPr lang="es-ES" sz="15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Q represents an </a:t>
            </a:r>
            <a:r>
              <a:rPr b="1" i="1" lang="es-ES" sz="15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“approximation”</a:t>
            </a:r>
            <a:r>
              <a:rPr lang="es-ES" sz="15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of P using a sample set.</a:t>
            </a:r>
            <a:endParaRPr sz="15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13716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i="1" sz="1524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524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524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6706" lvl="0" marL="457200" marR="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●"/>
            </a:pPr>
            <a:r>
              <a:rPr lang="es-ES" sz="15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KL divergence indicates how much information is lost when using Q to approximate P.</a:t>
            </a:r>
            <a:endParaRPr sz="15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6706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•"/>
            </a:pPr>
            <a:r>
              <a:rPr lang="es-ES" sz="15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If P and Q are exactly the same, KL divergence = 0,  samples capture all the information in the area. </a:t>
            </a:r>
            <a:endParaRPr sz="15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6706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•"/>
            </a:pPr>
            <a:r>
              <a:rPr lang="es-ES" sz="15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Generally P and Q are different, KL divergence &gt; 0, there's a difference between the two distributions.</a:t>
            </a:r>
            <a:endParaRPr sz="15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6706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•"/>
            </a:pPr>
            <a:r>
              <a:rPr lang="es-ES" sz="15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The smaller the KL divergence, the closer Q is to P, and the better the approximation. </a:t>
            </a:r>
            <a:endParaRPr sz="15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6706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•"/>
            </a:pPr>
            <a:r>
              <a:rPr lang="es-ES" sz="15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The larger the KL divergence, the more Q differs from P.</a:t>
            </a:r>
            <a:endParaRPr sz="15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50800" lvl="0" marL="22860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ct val="39285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126" name="Google Shape;126;p19"/>
          <p:cNvSpPr txBox="1"/>
          <p:nvPr/>
        </p:nvSpPr>
        <p:spPr>
          <a:xfrm>
            <a:off x="3119275" y="3168550"/>
            <a:ext cx="4374600" cy="115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s-ES" sz="1524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KL(Q||P) = Σ(Q(x) * log(Q(x) / P(x))</a:t>
            </a:r>
            <a:r>
              <a:rPr i="1" lang="es-ES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i="1"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Σ represents the sum over all possible values of x.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Q(x) is the probability (or density) of x in distribution Q.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P(x) is the probability (or density) of x in distribution P.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/>
          <p:nvPr/>
        </p:nvSpPr>
        <p:spPr>
          <a:xfrm>
            <a:off x="92775" y="2347850"/>
            <a:ext cx="5388000" cy="372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2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ES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Similarity of P and Q</a:t>
            </a:r>
            <a:endParaRPr/>
          </a:p>
        </p:txBody>
      </p:sp>
      <p:sp>
        <p:nvSpPr>
          <p:cNvPr id="133" name="Google Shape;133;p20"/>
          <p:cNvSpPr txBox="1"/>
          <p:nvPr>
            <p:ph idx="1" type="body"/>
          </p:nvPr>
        </p:nvSpPr>
        <p:spPr>
          <a:xfrm>
            <a:off x="914400" y="1520825"/>
            <a:ext cx="10515600" cy="52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s-ES" sz="16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Representativeness</a:t>
            </a:r>
            <a:endParaRPr b="1" sz="16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6706" lvl="0" marL="91440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●"/>
            </a:pPr>
            <a:r>
              <a:rPr lang="es-ES" sz="15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To assess the extent to which our legacy soil dataset represents the existing environmental conditions in the study area. </a:t>
            </a:r>
            <a:endParaRPr sz="15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8105" lvl="6" marL="5040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AutoNum type="arabicPeriod"/>
            </a:pPr>
            <a:r>
              <a:rPr lang="es-ES" sz="15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Q covariates are transformed to PC components and Q scores are plotted on the main PC space</a:t>
            </a:r>
            <a:endParaRPr sz="15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8105" lvl="6" marL="5040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AutoNum type="arabicPeriod"/>
            </a:pPr>
            <a:r>
              <a:rPr lang="es-ES" sz="15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A convex hull is defined upon the outer points of the PC1-PC2 space</a:t>
            </a:r>
            <a:endParaRPr sz="15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8105" lvl="6" marL="5040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AutoNum type="arabicPeriod"/>
            </a:pPr>
            <a:r>
              <a:rPr lang="es-ES" sz="15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PC scores for P are calculated and plotted on the </a:t>
            </a:r>
            <a:r>
              <a:rPr lang="es-ES" sz="15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PC1-PC2 space</a:t>
            </a:r>
            <a:endParaRPr sz="15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8105" lvl="6" marL="5040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AutoNum type="arabicPeriod"/>
            </a:pPr>
            <a:r>
              <a:rPr lang="es-ES" sz="15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The representativeness (%) is calculated by the proportion of PC1-PC2 scores of P that fall within the convex-hull of </a:t>
            </a:r>
            <a:r>
              <a:rPr lang="es-ES" sz="15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Q main scores. This value is indicative of the similarity of P and Q.</a:t>
            </a:r>
            <a:endParaRPr sz="15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8134" lvl="4" marL="2743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•"/>
            </a:pPr>
            <a:r>
              <a:t/>
            </a:r>
            <a:endParaRPr i="1" sz="1524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524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524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6706" lvl="2" marL="1828800" marR="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•"/>
            </a:pPr>
            <a:r>
              <a:t/>
            </a:r>
            <a:endParaRPr sz="15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50800" lvl="0" marL="22860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ct val="39285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pic>
        <p:nvPicPr>
          <p:cNvPr id="134" name="Google Shape;134;p20"/>
          <p:cNvPicPr preferRelativeResize="0"/>
          <p:nvPr/>
        </p:nvPicPr>
        <p:blipFill rotWithShape="1">
          <a:blip r:embed="rId3">
            <a:alphaModFix/>
          </a:blip>
          <a:srcRect b="0" l="-820" r="820" t="0"/>
          <a:stretch/>
        </p:blipFill>
        <p:spPr>
          <a:xfrm>
            <a:off x="406775" y="2521375"/>
            <a:ext cx="4631451" cy="3308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ES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Case study</a:t>
            </a:r>
            <a:endParaRPr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" name="Google Shape;140;p2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7973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61904"/>
              <a:buChar char="•"/>
            </a:pPr>
            <a:r>
              <a:rPr lang="es-ES" sz="21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Training material in ‘Nghe’ Province (Vietnam)</a:t>
            </a:r>
            <a:endParaRPr sz="21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1945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•"/>
            </a:pPr>
            <a:r>
              <a:rPr lang="es-ES" sz="21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68 environmental parameters (Available at as GEE assets)</a:t>
            </a:r>
            <a:endParaRPr sz="21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1945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•"/>
            </a:pPr>
            <a:r>
              <a:rPr lang="es-ES" sz="21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Shapes of province boundaries, rivers, roads and legacy data.</a:t>
            </a:r>
            <a:endParaRPr sz="21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1945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•"/>
            </a:pPr>
            <a:r>
              <a:rPr lang="es-ES" sz="21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R packages:</a:t>
            </a:r>
            <a:endParaRPr sz="21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1944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•"/>
            </a:pPr>
            <a:r>
              <a:rPr lang="es-ES" sz="21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terra</a:t>
            </a:r>
            <a:endParaRPr sz="21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4705"/>
              <a:buNone/>
            </a:pPr>
            <a:r>
              <a:t/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508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None/>
            </a:pPr>
            <a:r>
              <a:t/>
            </a:r>
            <a:endParaRPr/>
          </a:p>
          <a:p>
            <a:pPr indent="-508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ES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Case study</a:t>
            </a:r>
            <a:endParaRPr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p2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98938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ct val="100000"/>
              <a:buChar char="•"/>
            </a:pPr>
            <a:r>
              <a:rPr b="1" lang="es-ES" sz="29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Contents in the exercise:</a:t>
            </a:r>
            <a:endParaRPr sz="29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2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2706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•"/>
            </a:pPr>
            <a:r>
              <a:rPr lang="es-ES" sz="2623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Data Preparation (terra)</a:t>
            </a:r>
            <a:endParaRPr sz="2623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2706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Roboto"/>
              <a:buChar char="•"/>
            </a:pPr>
            <a:r>
              <a:rPr lang="es-ES" sz="2623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Representativeness of the Legacy Soil Data</a:t>
            </a:r>
            <a:endParaRPr sz="2623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508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None/>
            </a:pPr>
            <a:r>
              <a:t/>
            </a:r>
            <a:endParaRPr/>
          </a:p>
          <a:p>
            <a:pPr indent="-508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