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c1fc26e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dc1fc26e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c1fc26e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dc1fc26e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dc1fc15a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dc1fc15a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dc1fc26e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dc1fc26e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dc1fc26e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dc1fc26e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c1fc15a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adc1fc15a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c1fc26e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adc1fc26e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c1fc15a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adc1fc15a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c1fc15a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dc1fc15a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c1fc26e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dc1fc26e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2f24f92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e2f24f92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2f24f92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ae2f24f92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dc1fc26e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adc1fc26e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e2f24f92b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ae2f24f92b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/>
            </a:lvl1pPr>
            <a:lvl2pPr indent="0" lvl="1" marL="0" marR="0" algn="r">
              <a:spcBef>
                <a:spcPts val="0"/>
              </a:spcBef>
              <a:buNone/>
              <a:defRPr/>
            </a:lvl2pPr>
            <a:lvl3pPr indent="0" lvl="2" marL="0" marR="0" algn="r">
              <a:spcBef>
                <a:spcPts val="0"/>
              </a:spcBef>
              <a:buNone/>
              <a:defRPr/>
            </a:lvl3pPr>
            <a:lvl4pPr indent="0" lvl="3" marL="0" marR="0" algn="r">
              <a:spcBef>
                <a:spcPts val="0"/>
              </a:spcBef>
              <a:buNone/>
              <a:defRPr/>
            </a:lvl4pPr>
            <a:lvl5pPr indent="0" lvl="4" marL="0" marR="0" algn="r">
              <a:spcBef>
                <a:spcPts val="0"/>
              </a:spcBef>
              <a:buNone/>
              <a:defRPr/>
            </a:lvl5pPr>
            <a:lvl6pPr indent="0" lvl="5" marL="0" marR="0" algn="r">
              <a:spcBef>
                <a:spcPts val="0"/>
              </a:spcBef>
              <a:buNone/>
              <a:defRPr/>
            </a:lvl6pPr>
            <a:lvl7pPr indent="0" lvl="6" marL="0" marR="0" algn="r">
              <a:spcBef>
                <a:spcPts val="0"/>
              </a:spcBef>
              <a:buNone/>
              <a:defRPr/>
            </a:lvl7pPr>
            <a:lvl8pPr indent="0" lvl="7" marL="0" marR="0" algn="r">
              <a:spcBef>
                <a:spcPts val="0"/>
              </a:spcBef>
              <a:buNone/>
              <a:defRPr/>
            </a:lvl8pPr>
            <a:lvl9pPr indent="0" lvl="8" marL="0" marR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ran.r-project.org/package=sgsR" TargetMode="External"/><Relationship Id="rId4" Type="http://schemas.openxmlformats.org/officeDocument/2006/relationships/hyperlink" Target="https://cran.r-project.org/web/packages/clhs/" TargetMode="External"/><Relationship Id="rId5" Type="http://schemas.openxmlformats.org/officeDocument/2006/relationships/hyperlink" Target="https://doi.org/10.7717/peerj.645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luis.rodriguezlado@fao.org" TargetMode="External"/><Relationship Id="rId4" Type="http://schemas.openxmlformats.org/officeDocument/2006/relationships/hyperlink" Target="mailto:marcos.angelini@fao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66323" y="2295939"/>
            <a:ext cx="10518987" cy="297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 cap="small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New Sampling Scheme</a:t>
            </a:r>
            <a:endParaRPr b="1" i="0" sz="6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Determination of minimum sampling size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s-ES" sz="4000" u="none" cap="small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Luis Rodriguez Lado - GSP</a:t>
            </a:r>
            <a:endParaRPr b="1" i="0" sz="4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Conclusion and Q&amp;A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946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KL-divergence can be used to determine the point at which the sample size fulfills a certain threshold of similarity with the environmental characteristics that can be used to describe the environment in the area</a:t>
            </a: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94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calculation of Min-N is highly dependent on input model parameters. 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94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COOBS mapping is recommended to determine areas with low </a:t>
            </a: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representativity</a:t>
            </a: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the sampling scheme.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Additional</a:t>
            </a: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exercises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Calculate minimum and and optimal sample size with opendsm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Considers different combinations of sample sizes, iterations and bin sizes.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316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•"/>
            </a:pPr>
            <a:r>
              <a:rPr b="1" lang="es-ES" sz="2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Contents in the exercise:</a:t>
            </a:r>
            <a:endParaRPr sz="2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7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Preparation (terra)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7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Determination of the minimum sampling size with KL-div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7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of results by COOBS 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want to acknowledge the following authors for the distribution of the R scripts/data included partially in this manual.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@Malone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@Saurette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Vietnam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Goodbody, T.R., Coops, N.C. &amp; Queinnec, M.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2023. Structurally guided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https://cran.r-project.org/package=sgsR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Roudier, P., Brugnard, C., Beaudette, D., Louis, B., Daust, K. &amp; Clifford, D.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2011. Clhs: A r package for conditioned latin hypercube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https://cran.r-project.org/web/packages/clhs/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Malone, B.P., Minansy, B. &amp; Brungard, C. 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2019. Some methods to improve the utility of conditioned latin hypercube sampling. PeerJ, 7: e6451.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https://doi.org/10.7717/peerj.6451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Biswas, A., Heck, R.J., Gillespie, A.W., Berg, A.A.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Determining minimum sample size for the conditioned Latin hypercube sampling algorithm, Pedosphere.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Heck, R.J., Gillespie, A.W., Berg, A.A., Biswas, 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Divergence metrics for determining optimal training sample size in digital soil mapping, Geoderma, 436.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Index</a:t>
            </a:r>
            <a:r>
              <a:rPr lang="es-ES"/>
              <a:t> of the script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0 - Set working directory and load necessary packages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1 - User-defined variables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2 - Import national data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3 - Calculate the minimum sample size to describe the area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4 - Plot covariate diversity as PCA scores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5 - KL divergence and % similarity results for growing N samples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6 - Model KL divergence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7 - Determine the minimum sample size for 95% coincidence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8 - Determine the optimal iteration according to the minimum N size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9 - Plot minimum points from best iteration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10 - Calculate COOBS (sgsR)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 11 - Calculate minimum and and optimal sample size with opendsm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Contact Information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luis.rodriguezlado@fao.org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marcos.angelini@fao.org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325437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Generate random samples at growing sample sizes by fixed intervals and several iterations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Calculate KL-divergence metrics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Optimization of sample size using KL-divergence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Fit exponential decay </a:t>
            </a: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KL-divergence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Calculate CDF of (1 - KL-div)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minimum sample size upon (1-</a:t>
            </a: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KL-div) at a certain cut-off threshold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Spatial representativeness of samples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well soil samples capture the true spatial variation and characteristics of soils in the area?</a:t>
            </a:r>
            <a:endParaRPr b="1"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Soils properties are related to the environmental characteristics, defined as raster layers.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Characterize the environmental variability in the area.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 the environmental variability at random sampling points.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 the probability distribution of the population (P) and the probability distribution of the samples (Q) variabilities through similarity metrics (</a:t>
            </a: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Kullback–Leibler diverge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nce)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6116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in which extent P can be explained by Q.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Evaluate the degree in which the dataset represents the study area.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8639775" y="-2525"/>
            <a:ext cx="3449100" cy="5766000"/>
          </a:xfrm>
          <a:prstGeom prst="roundRect">
            <a:avLst>
              <a:gd fmla="val 7242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1447800" y="212725"/>
            <a:ext cx="771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ample number size optimization algorithm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6200" y="13684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KL-divergence</a:t>
            </a:r>
            <a:endParaRPr b="1"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●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"KL divergence" is a way to measure how different two probability distributions are from each other.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●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Compares probability distributions of population (P) vs samples (Q).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 represents the </a:t>
            </a:r>
            <a:r>
              <a:rPr b="1" i="1"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"true" </a:t>
            </a: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or "real" distribution of environmental variability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 represents an </a:t>
            </a:r>
            <a:r>
              <a:rPr b="1" i="1"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“approximation”</a:t>
            </a: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P using a sample set.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●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KL divergence indicates how much information is lost when using Q to approximate P.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P and Q are exactly the same, KL divergence = 0,  samples capture all the information in the area. 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Generally P and Q are different, KL divergence &gt; 0, there's a difference between the two distributions.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smaller the KL divergence, the closer Q is to P, and the better the approximation. 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50"/>
              <a:buFont typeface="Roboto"/>
              <a:buChar char="•"/>
            </a:pPr>
            <a:r>
              <a:rPr lang="es-ES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larger the KL divergence, the more Q differs from P.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966875" y="2939950"/>
            <a:ext cx="4374600" cy="11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KL(Q||P) = Σ(Q(x) * log(Q(x) / P(x)))</a:t>
            </a:r>
            <a:endParaRPr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Σ represents the sum over all possible values of x.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Q(x) is the probability (or density) of x in distribution Q.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P(x) is the probability (or density) of x in distribution P.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550" y="670688"/>
            <a:ext cx="3043037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9570263" y="212725"/>
            <a:ext cx="1605600" cy="409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Malone et al, 2019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390675" y="1413000"/>
            <a:ext cx="8370900" cy="46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minimum sample size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692925" y="1434400"/>
            <a:ext cx="8056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ispersion in KL and % representativeness in the iteration trials for each sample size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25" y="1884075"/>
            <a:ext cx="7222200" cy="4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390675" y="1489200"/>
            <a:ext cx="8370900" cy="46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minimum sample size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151525" y="1510600"/>
            <a:ext cx="411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Predicted KL-div decay and CDF (1-KL-div)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840" r="-840" t="0"/>
          <a:stretch/>
        </p:blipFill>
        <p:spPr>
          <a:xfrm>
            <a:off x="3009299" y="1990700"/>
            <a:ext cx="5970576" cy="39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122750" y="3649200"/>
            <a:ext cx="1467600" cy="406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cut-off = 0.95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390675" y="1489200"/>
            <a:ext cx="8370900" cy="46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minimum sample size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018650" y="1510600"/>
            <a:ext cx="7336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Distribution of samples in the optimal iteration from the selected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minimum sample size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9429650" y="3605400"/>
            <a:ext cx="925200" cy="406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 = 162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826" y="2108000"/>
            <a:ext cx="5080351" cy="3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56550" y="365125"/>
            <a:ext cx="11253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Factors affecting sampling size calculations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Raster covariates</a:t>
            </a: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Number of covariates: Higher amounts of environmental layers increase the environmental diversity and thus also Min_N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Resolution: Higher resolution is (often) linked to higher variability. Min-N is expected to be higher.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Number of iterations: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Better results are achieved with a higher number of iterations for each sample size.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Quantile size: 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Higher quantile bins mean higher variability in the data input. The minimum sample size increases with the number of bins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012450" y="358000"/>
            <a:ext cx="844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of results by COOBS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643900" y="1440250"/>
            <a:ext cx="533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COOBS :</a:t>
            </a:r>
            <a:endParaRPr b="1" sz="4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6862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ount of observations (</a:t>
            </a: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COOBS</a:t>
            </a: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 is an algorithm to map relatively adequate and under-sampled areas on a sampling pattern.</a:t>
            </a:r>
            <a:endParaRPr sz="4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68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allow one to understand which areas in a spatial domain are adequately and under-sampled. </a:t>
            </a:r>
            <a:endParaRPr sz="4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68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4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COOBS ca be used to design an additional survey by limiting the cLHS algorithm to areas where the COOBS value is below some specified threshold. </a:t>
            </a:r>
            <a:endParaRPr sz="4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5" y="1518746"/>
            <a:ext cx="6167226" cy="4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