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Roboto-boldItalic.fnt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dc1fc15a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adc1fc15a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dc1fc26e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adc1fc26e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dc1fc15aa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adc1fc15aa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dc1fc26eb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adc1fc26e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dc1fc26eb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adc1fc26e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dc1fc26e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adc1fc26e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dc1fc15a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adc1fc15a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dc1fc26e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adc1fc26e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1b62939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b31b62939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c1fc26eb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adc1fc26eb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dc1fc15aa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adc1fc15a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e6d6f4ab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ae6d6f4ab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e6d6f4ab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500"/>
              </a:spcAft>
              <a:buClr>
                <a:schemeClr val="dk1"/>
              </a:buClr>
              <a:buSzPts val="1100"/>
              <a:buFont typeface="Arial"/>
              <a:buNone/>
            </a:pPr>
            <a:r>
              <a:rPr lang="es-ES">
                <a:solidFill>
                  <a:srgbClr val="374151"/>
                </a:solidFill>
                <a:latin typeface="Roboto"/>
                <a:ea typeface="Roboto"/>
                <a:cs typeface="Roboto"/>
                <a:sym typeface="Roboto"/>
              </a:rPr>
              <a:t>Stratified simple random sampling can be categorized into two primary types based on how the stratification is performed and how samples are selected within each stratum:</a:t>
            </a:r>
            <a:endParaRPr/>
          </a:p>
        </p:txBody>
      </p:sp>
      <p:sp>
        <p:nvSpPr>
          <p:cNvPr id="130" name="Google Shape;130;g2ae6d6f4ab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2bbf05a7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500"/>
              </a:spcAft>
              <a:buClr>
                <a:schemeClr val="dk1"/>
              </a:buClr>
              <a:buSzPts val="1100"/>
              <a:buFont typeface="Arial"/>
              <a:buNone/>
            </a:pPr>
            <a:r>
              <a:rPr lang="es-ES">
                <a:solidFill>
                  <a:srgbClr val="374151"/>
                </a:solidFill>
                <a:latin typeface="Roboto"/>
                <a:ea typeface="Roboto"/>
                <a:cs typeface="Roboto"/>
                <a:sym typeface="Roboto"/>
              </a:rPr>
              <a:t>Stratified simple random sampling can be categorized into two primary types based on how the stratification is performed and how samples are selected within each stratum:</a:t>
            </a:r>
            <a:endParaRPr/>
          </a:p>
        </p:txBody>
      </p:sp>
      <p:sp>
        <p:nvSpPr>
          <p:cNvPr id="136" name="Google Shape;136;g2b2bbf05a7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dc1fc26eb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adc1fc26e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spTree>
      <p:nvGrpSpPr>
        <p:cNvPr id="16" name="Shape 16"/>
        <p:cNvGrpSpPr/>
        <p:nvPr/>
      </p:nvGrpSpPr>
      <p:grpSpPr>
        <a:xfrm>
          <a:off x="0" y="0"/>
          <a:ext cx="0" cy="0"/>
          <a:chOff x="0" y="0"/>
          <a:chExt cx="0" cy="0"/>
        </a:xfrm>
      </p:grpSpPr>
      <p:sp>
        <p:nvSpPr>
          <p:cNvPr id="17" name="Google Shape;17;p2"/>
          <p:cNvSpPr txBox="1"/>
          <p:nvPr>
            <p:ph idx="1" type="subTitle"/>
          </p:nvPr>
        </p:nvSpPr>
        <p:spPr>
          <a:xfrm>
            <a:off x="1524000" y="3602041"/>
            <a:ext cx="9144000" cy="1655758"/>
          </a:xfrm>
          <a:prstGeom prst="rect">
            <a:avLst/>
          </a:prstGeom>
          <a:noFill/>
          <a:ln>
            <a:noFill/>
          </a:ln>
        </p:spPr>
        <p:txBody>
          <a:bodyPr anchorCtr="1" anchor="t" bIns="45700" lIns="91425" spcFirstLastPara="1" rIns="91425" wrap="square" tIns="45700">
            <a:normAutofit/>
          </a:bodyPr>
          <a:lstStyle>
            <a:lvl1pPr lvl="0" algn="ctr">
              <a:lnSpc>
                <a:spcPct val="90000"/>
              </a:lnSpc>
              <a:spcBef>
                <a:spcPts val="1000"/>
              </a:spcBef>
              <a:spcAft>
                <a:spcPts val="0"/>
              </a:spcAft>
              <a:buClr>
                <a:schemeClr val="dk1"/>
              </a:buClr>
              <a:buSzPts val="1350"/>
              <a:buNone/>
              <a:defRPr sz="135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a:lvl1pPr>
            <a:lvl2pPr indent="0" lvl="1" marL="0" marR="0" algn="r">
              <a:spcBef>
                <a:spcPts val="0"/>
              </a:spcBef>
              <a:buNone/>
              <a:defRPr/>
            </a:lvl2pPr>
            <a:lvl3pPr indent="0" lvl="2" marL="0" marR="0" algn="r">
              <a:spcBef>
                <a:spcPts val="0"/>
              </a:spcBef>
              <a:buNone/>
              <a:defRPr/>
            </a:lvl3pPr>
            <a:lvl4pPr indent="0" lvl="3" marL="0" marR="0" algn="r">
              <a:spcBef>
                <a:spcPts val="0"/>
              </a:spcBef>
              <a:buNone/>
              <a:defRPr/>
            </a:lvl4pPr>
            <a:lvl5pPr indent="0" lvl="4" marL="0" marR="0" algn="r">
              <a:spcBef>
                <a:spcPts val="0"/>
              </a:spcBef>
              <a:buNone/>
              <a:defRPr/>
            </a:lvl5pPr>
            <a:lvl6pPr indent="0" lvl="5" marL="0" marR="0" algn="r">
              <a:spcBef>
                <a:spcPts val="0"/>
              </a:spcBef>
              <a:buNone/>
              <a:defRPr/>
            </a:lvl6pPr>
            <a:lvl7pPr indent="0" lvl="6" marL="0" marR="0" algn="r">
              <a:spcBef>
                <a:spcPts val="0"/>
              </a:spcBef>
              <a:buNone/>
              <a:defRPr/>
            </a:lvl7pPr>
            <a:lvl8pPr indent="0" lvl="7" marL="0" marR="0" algn="r">
              <a:spcBef>
                <a:spcPts val="0"/>
              </a:spcBef>
              <a:buNone/>
              <a:defRPr/>
            </a:lvl8pPr>
            <a:lvl9pPr indent="0" lvl="8" marL="0" marR="0" algn="r">
              <a:spcBef>
                <a:spcPts val="0"/>
              </a:spcBef>
              <a:buNone/>
              <a:defRPr/>
            </a:lvl9pPr>
          </a:lstStyle>
          <a:p>
            <a:pPr indent="0" lvl="0" marL="0" rtl="0" algn="r">
              <a:spcBef>
                <a:spcPts val="0"/>
              </a:spcBef>
              <a:spcAft>
                <a:spcPts val="0"/>
              </a:spcAft>
              <a:buNone/>
            </a:pPr>
            <a:fld id="{00000000-1234-1234-1234-123412341234}" type="slidenum">
              <a:rPr lang="es-ES"/>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7" name="Shape 27"/>
        <p:cNvGrpSpPr/>
        <p:nvPr/>
      </p:nvGrpSpPr>
      <p:grpSpPr>
        <a:xfrm>
          <a:off x="0" y="0"/>
          <a:ext cx="0" cy="0"/>
          <a:chOff x="0" y="0"/>
          <a:chExt cx="0" cy="0"/>
        </a:xfrm>
      </p:grpSpPr>
      <p:sp>
        <p:nvSpPr>
          <p:cNvPr id="28" name="Google Shape;2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cran.r-project.org/package=sgs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luis.rodriguezlado@fao.org" TargetMode="External"/><Relationship Id="rId4" Type="http://schemas.openxmlformats.org/officeDocument/2006/relationships/hyperlink" Target="mailto:marcos.angelini@fao.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p:nvPr/>
        </p:nvSpPr>
        <p:spPr>
          <a:xfrm>
            <a:off x="866323" y="2295939"/>
            <a:ext cx="10518987" cy="2970896"/>
          </a:xfrm>
          <a:prstGeom prst="rect">
            <a:avLst/>
          </a:prstGeom>
          <a:noFill/>
          <a:ln>
            <a:noFill/>
          </a:ln>
        </p:spPr>
        <p:txBody>
          <a:bodyPr anchorCtr="0" anchor="ctr" bIns="21425" lIns="21425" spcFirstLastPara="1" rIns="21425" wrap="square" tIns="21425">
            <a:noAutofit/>
          </a:bodyPr>
          <a:lstStyle/>
          <a:p>
            <a:pPr indent="0" lvl="0" marL="0" marR="0" rtl="0" algn="ctr">
              <a:spcBef>
                <a:spcPts val="0"/>
              </a:spcBef>
              <a:spcAft>
                <a:spcPts val="0"/>
              </a:spcAft>
              <a:buNone/>
            </a:pPr>
            <a:r>
              <a:rPr b="1" lang="es-ES" sz="6000" cap="small">
                <a:solidFill>
                  <a:schemeClr val="lt1"/>
                </a:solidFill>
                <a:latin typeface="Gill Sans"/>
                <a:ea typeface="Gill Sans"/>
                <a:cs typeface="Gill Sans"/>
                <a:sym typeface="Gill Sans"/>
              </a:rPr>
              <a:t>Stratified Simple Random Sample</a:t>
            </a:r>
            <a:endParaRPr b="1" i="0" sz="6000" u="none" cap="small" strike="noStrike">
              <a:solidFill>
                <a:schemeClr val="lt1"/>
              </a:solidFill>
              <a:latin typeface="Gill Sans"/>
              <a:ea typeface="Gill Sans"/>
              <a:cs typeface="Gill Sans"/>
              <a:sym typeface="Gill Sans"/>
            </a:endParaRPr>
          </a:p>
          <a:p>
            <a:pPr indent="0" lvl="0" marL="0" marR="0" rtl="0" algn="ctr">
              <a:spcBef>
                <a:spcPts val="2400"/>
              </a:spcBef>
              <a:spcAft>
                <a:spcPts val="0"/>
              </a:spcAft>
              <a:buNone/>
            </a:pPr>
            <a:r>
              <a:rPr lang="es-ES" sz="3200">
                <a:solidFill>
                  <a:schemeClr val="lt1"/>
                </a:solidFill>
                <a:latin typeface="Roboto"/>
                <a:ea typeface="Roboto"/>
                <a:cs typeface="Roboto"/>
                <a:sym typeface="Roboto"/>
              </a:rPr>
              <a:t>Stratified Sampling on 'soil-landcover' strata</a:t>
            </a:r>
            <a:endParaRPr sz="3200">
              <a:solidFill>
                <a:schemeClr val="lt1"/>
              </a:solidFill>
              <a:latin typeface="Roboto"/>
              <a:ea typeface="Roboto"/>
              <a:cs typeface="Roboto"/>
              <a:sym typeface="Roboto"/>
            </a:endParaRPr>
          </a:p>
          <a:p>
            <a:pPr indent="0" lvl="0" marL="0" marR="0" rtl="0" algn="ctr">
              <a:spcBef>
                <a:spcPts val="2400"/>
              </a:spcBef>
              <a:spcAft>
                <a:spcPts val="0"/>
              </a:spcAft>
              <a:buNone/>
            </a:pPr>
            <a:r>
              <a:rPr b="1" i="0" lang="es-ES" sz="4000" u="none" cap="small" strike="noStrike">
                <a:solidFill>
                  <a:schemeClr val="lt1"/>
                </a:solidFill>
                <a:latin typeface="Gill Sans"/>
                <a:ea typeface="Gill Sans"/>
                <a:cs typeface="Gill Sans"/>
                <a:sym typeface="Gill Sans"/>
              </a:rPr>
              <a:t>Luis Rodriguez Lado - GSP</a:t>
            </a:r>
            <a:endParaRPr b="1" i="0" sz="4000" u="none" cap="small" strike="noStrike">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659300" y="365125"/>
            <a:ext cx="110382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ES">
                <a:solidFill>
                  <a:srgbClr val="374151"/>
                </a:solidFill>
                <a:latin typeface="Roboto"/>
                <a:ea typeface="Roboto"/>
                <a:cs typeface="Roboto"/>
                <a:sym typeface="Roboto"/>
              </a:rPr>
              <a:t>Random Sampling based on stratified raster data</a:t>
            </a:r>
            <a:endParaRPr>
              <a:solidFill>
                <a:srgbClr val="374151"/>
              </a:solidFill>
              <a:latin typeface="Roboto"/>
              <a:ea typeface="Roboto"/>
              <a:cs typeface="Roboto"/>
              <a:sym typeface="Roboto"/>
            </a:endParaRPr>
          </a:p>
          <a:p>
            <a:pPr indent="0" lvl="0" marL="0" rtl="0" algn="ctr">
              <a:lnSpc>
                <a:spcPct val="90000"/>
              </a:lnSpc>
              <a:spcBef>
                <a:spcPts val="0"/>
              </a:spcBef>
              <a:spcAft>
                <a:spcPts val="0"/>
              </a:spcAft>
              <a:buClr>
                <a:schemeClr val="dk1"/>
              </a:buClr>
              <a:buSzPct val="100000"/>
              <a:buFont typeface="Calibri"/>
              <a:buNone/>
            </a:pPr>
            <a:r>
              <a:t/>
            </a:r>
            <a:endParaRPr>
              <a:solidFill>
                <a:srgbClr val="374151"/>
              </a:solidFill>
              <a:latin typeface="Roboto"/>
              <a:ea typeface="Roboto"/>
              <a:cs typeface="Roboto"/>
              <a:sym typeface="Roboto"/>
            </a:endParaRPr>
          </a:p>
        </p:txBody>
      </p:sp>
      <p:sp>
        <p:nvSpPr>
          <p:cNvPr id="156" name="Google Shape;156;p23"/>
          <p:cNvSpPr txBox="1"/>
          <p:nvPr>
            <p:ph idx="1" type="body"/>
          </p:nvPr>
        </p:nvSpPr>
        <p:spPr>
          <a:xfrm>
            <a:off x="914400" y="1520825"/>
            <a:ext cx="10515600" cy="52653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1500"/>
              </a:spcBef>
              <a:spcAft>
                <a:spcPts val="0"/>
              </a:spcAft>
              <a:buNone/>
            </a:pPr>
            <a:r>
              <a:rPr b="1" lang="es-ES" sz="1600">
                <a:solidFill>
                  <a:srgbClr val="374151"/>
                </a:solidFill>
                <a:latin typeface="Roboto"/>
                <a:ea typeface="Roboto"/>
                <a:cs typeface="Roboto"/>
                <a:sym typeface="Roboto"/>
              </a:rPr>
              <a:t>sample_str (sgsR package): </a:t>
            </a:r>
            <a:r>
              <a:rPr lang="es-ES" sz="1600">
                <a:solidFill>
                  <a:srgbClr val="374151"/>
                </a:solidFill>
                <a:latin typeface="Roboto"/>
                <a:ea typeface="Roboto"/>
                <a:cs typeface="Roboto"/>
                <a:sym typeface="Roboto"/>
              </a:rPr>
              <a:t>area weighted random sampling on raster strata </a:t>
            </a:r>
            <a:endParaRPr sz="1600">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ts val="1100"/>
              <a:buNone/>
            </a:pPr>
            <a:r>
              <a:t/>
            </a:r>
            <a:endParaRPr/>
          </a:p>
          <a:p>
            <a:pPr indent="-50800" lvl="0" marL="228600" rtl="0" algn="l">
              <a:lnSpc>
                <a:spcPct val="90000"/>
              </a:lnSpc>
              <a:spcBef>
                <a:spcPts val="0"/>
              </a:spcBef>
              <a:spcAft>
                <a:spcPts val="0"/>
              </a:spcAft>
              <a:buClr>
                <a:schemeClr val="dk1"/>
              </a:buClr>
              <a:buSzPts val="2800"/>
              <a:buNone/>
            </a:pPr>
            <a:r>
              <a:t/>
            </a:r>
            <a:endParaRPr/>
          </a:p>
        </p:txBody>
      </p:sp>
      <p:sp>
        <p:nvSpPr>
          <p:cNvPr id="157" name="Google Shape;157;p23"/>
          <p:cNvSpPr/>
          <p:nvPr/>
        </p:nvSpPr>
        <p:spPr>
          <a:xfrm>
            <a:off x="5592725" y="2182225"/>
            <a:ext cx="5337000" cy="3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23"/>
          <p:cNvSpPr/>
          <p:nvPr/>
        </p:nvSpPr>
        <p:spPr>
          <a:xfrm>
            <a:off x="262475" y="2182150"/>
            <a:ext cx="5094900" cy="3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23"/>
          <p:cNvSpPr txBox="1"/>
          <p:nvPr/>
        </p:nvSpPr>
        <p:spPr>
          <a:xfrm>
            <a:off x="501425" y="5591375"/>
            <a:ext cx="46170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700">
                <a:solidFill>
                  <a:schemeClr val="dk1"/>
                </a:solidFill>
                <a:latin typeface="Calibri"/>
                <a:ea typeface="Calibri"/>
                <a:cs typeface="Calibri"/>
                <a:sym typeface="Calibri"/>
              </a:rPr>
              <a:t>Histogram of samples over strata </a:t>
            </a:r>
            <a:endParaRPr sz="1700">
              <a:solidFill>
                <a:schemeClr val="dk1"/>
              </a:solidFill>
              <a:latin typeface="Calibri"/>
              <a:ea typeface="Calibri"/>
              <a:cs typeface="Calibri"/>
              <a:sym typeface="Calibri"/>
            </a:endParaRPr>
          </a:p>
        </p:txBody>
      </p:sp>
      <p:sp>
        <p:nvSpPr>
          <p:cNvPr id="160" name="Google Shape;160;p23"/>
          <p:cNvSpPr txBox="1"/>
          <p:nvPr/>
        </p:nvSpPr>
        <p:spPr>
          <a:xfrm>
            <a:off x="5875400" y="5591375"/>
            <a:ext cx="48861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700">
                <a:solidFill>
                  <a:schemeClr val="dk1"/>
                </a:solidFill>
                <a:latin typeface="Calibri"/>
                <a:ea typeface="Calibri"/>
                <a:cs typeface="Calibri"/>
                <a:sym typeface="Calibri"/>
              </a:rPr>
              <a:t>Stratified simple regular sampling design</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61" name="Google Shape;161;p23"/>
          <p:cNvPicPr preferRelativeResize="0"/>
          <p:nvPr/>
        </p:nvPicPr>
        <p:blipFill>
          <a:blip r:embed="rId3">
            <a:alphaModFix/>
          </a:blip>
          <a:stretch>
            <a:fillRect/>
          </a:stretch>
        </p:blipFill>
        <p:spPr>
          <a:xfrm>
            <a:off x="6101274" y="2352024"/>
            <a:ext cx="4223851" cy="3269151"/>
          </a:xfrm>
          <a:prstGeom prst="rect">
            <a:avLst/>
          </a:prstGeom>
          <a:noFill/>
          <a:ln>
            <a:noFill/>
          </a:ln>
        </p:spPr>
      </p:pic>
      <p:pic>
        <p:nvPicPr>
          <p:cNvPr id="162" name="Google Shape;162;p23"/>
          <p:cNvPicPr preferRelativeResize="0"/>
          <p:nvPr/>
        </p:nvPicPr>
        <p:blipFill>
          <a:blip r:embed="rId4">
            <a:alphaModFix/>
          </a:blip>
          <a:stretch>
            <a:fillRect/>
          </a:stretch>
        </p:blipFill>
        <p:spPr>
          <a:xfrm>
            <a:off x="659300" y="2323006"/>
            <a:ext cx="4533050" cy="332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Case study</a:t>
            </a:r>
            <a:endParaRPr>
              <a:solidFill>
                <a:srgbClr val="374151"/>
              </a:solidFill>
              <a:latin typeface="Roboto"/>
              <a:ea typeface="Roboto"/>
              <a:cs typeface="Roboto"/>
              <a:sym typeface="Roboto"/>
            </a:endParaRPr>
          </a:p>
        </p:txBody>
      </p:sp>
      <p:sp>
        <p:nvSpPr>
          <p:cNvPr id="168" name="Google Shape;168;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20000"/>
          </a:bodyPr>
          <a:lstStyle/>
          <a:p>
            <a:pPr indent="-50800" lvl="0" marL="228600" marR="0" rtl="0" algn="l">
              <a:lnSpc>
                <a:spcPct val="90000"/>
              </a:lnSpc>
              <a:spcBef>
                <a:spcPts val="0"/>
              </a:spcBef>
              <a:spcAft>
                <a:spcPts val="0"/>
              </a:spcAft>
              <a:buNone/>
            </a:pPr>
            <a:r>
              <a:t/>
            </a:r>
            <a:endParaRPr/>
          </a:p>
          <a:p>
            <a:pPr indent="-379730" lvl="0" marL="457200" marR="0" rtl="0" algn="l">
              <a:lnSpc>
                <a:spcPct val="200000"/>
              </a:lnSpc>
              <a:spcBef>
                <a:spcPts val="0"/>
              </a:spcBef>
              <a:spcAft>
                <a:spcPts val="0"/>
              </a:spcAft>
              <a:buSzPct val="161904"/>
              <a:buChar char="•"/>
            </a:pPr>
            <a:r>
              <a:rPr lang="es-ES" sz="2100">
                <a:solidFill>
                  <a:srgbClr val="374151"/>
                </a:solidFill>
                <a:latin typeface="Roboto"/>
                <a:ea typeface="Roboto"/>
                <a:cs typeface="Roboto"/>
                <a:sym typeface="Roboto"/>
              </a:rPr>
              <a:t>Training material in ‘Nghe An’ District  (Vietnam)</a:t>
            </a:r>
            <a:endParaRPr sz="2100">
              <a:solidFill>
                <a:srgbClr val="374151"/>
              </a:solidFill>
              <a:latin typeface="Roboto"/>
              <a:ea typeface="Roboto"/>
              <a:cs typeface="Roboto"/>
              <a:sym typeface="Roboto"/>
            </a:endParaRPr>
          </a:p>
          <a:p>
            <a:pPr indent="-321945" lvl="0" marL="4572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68 environmental parameters (Available at as GEE assets)</a:t>
            </a:r>
            <a:endParaRPr sz="2100">
              <a:solidFill>
                <a:srgbClr val="374151"/>
              </a:solidFill>
              <a:latin typeface="Roboto"/>
              <a:ea typeface="Roboto"/>
              <a:cs typeface="Roboto"/>
              <a:sym typeface="Roboto"/>
            </a:endParaRPr>
          </a:p>
          <a:p>
            <a:pPr indent="-321945" lvl="0" marL="4572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Shapes of province boundaries.</a:t>
            </a:r>
            <a:endParaRPr sz="2100">
              <a:solidFill>
                <a:srgbClr val="374151"/>
              </a:solidFill>
              <a:latin typeface="Roboto"/>
              <a:ea typeface="Roboto"/>
              <a:cs typeface="Roboto"/>
              <a:sym typeface="Roboto"/>
            </a:endParaRPr>
          </a:p>
          <a:p>
            <a:pPr indent="-321945" lvl="0" marL="4572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R packages:</a:t>
            </a:r>
            <a:endParaRPr sz="2100">
              <a:solidFill>
                <a:srgbClr val="374151"/>
              </a:solidFill>
              <a:latin typeface="Roboto"/>
              <a:ea typeface="Roboto"/>
              <a:cs typeface="Roboto"/>
              <a:sym typeface="Roboto"/>
            </a:endParaRPr>
          </a:p>
          <a:p>
            <a:pPr indent="-321944" lvl="1" marL="9144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sgsR</a:t>
            </a:r>
            <a:endParaRPr sz="2100">
              <a:solidFill>
                <a:srgbClr val="374151"/>
              </a:solidFill>
              <a:latin typeface="Roboto"/>
              <a:ea typeface="Roboto"/>
              <a:cs typeface="Roboto"/>
              <a:sym typeface="Roboto"/>
            </a:endParaRPr>
          </a:p>
          <a:p>
            <a:pPr indent="-321944" lvl="1" marL="9144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clhs</a:t>
            </a:r>
            <a:endParaRPr sz="2100">
              <a:solidFill>
                <a:srgbClr val="374151"/>
              </a:solidFill>
              <a:latin typeface="Roboto"/>
              <a:ea typeface="Roboto"/>
              <a:cs typeface="Roboto"/>
              <a:sym typeface="Roboto"/>
            </a:endParaRPr>
          </a:p>
          <a:p>
            <a:pPr indent="0" lvl="0" marL="457200" marR="0" rtl="0" algn="l">
              <a:lnSpc>
                <a:spcPct val="200000"/>
              </a:lnSpc>
              <a:spcBef>
                <a:spcPts val="0"/>
              </a:spcBef>
              <a:spcAft>
                <a:spcPts val="0"/>
              </a:spcAft>
              <a:buNone/>
            </a:pPr>
            <a:r>
              <a:t/>
            </a:r>
            <a:endParaRPr sz="2100">
              <a:solidFill>
                <a:srgbClr val="374151"/>
              </a:solidFill>
              <a:latin typeface="Roboto"/>
              <a:ea typeface="Roboto"/>
              <a:cs typeface="Roboto"/>
              <a:sym typeface="Roboto"/>
            </a:endParaRPr>
          </a:p>
          <a:p>
            <a:pPr indent="0" lvl="0" marL="0" rtl="0" algn="l">
              <a:lnSpc>
                <a:spcPct val="200000"/>
              </a:lnSpc>
              <a:spcBef>
                <a:spcPts val="0"/>
              </a:spcBef>
              <a:spcAft>
                <a:spcPts val="0"/>
              </a:spcAft>
              <a:buClr>
                <a:schemeClr val="dk1"/>
              </a:buClr>
              <a:buSzPct val="64705"/>
              <a:buNone/>
            </a:pPr>
            <a:r>
              <a:t/>
            </a:r>
            <a:endParaRPr sz="1700">
              <a:latin typeface="Arial"/>
              <a:ea typeface="Arial"/>
              <a:cs typeface="Arial"/>
              <a:sym typeface="Arial"/>
            </a:endParaRPr>
          </a:p>
          <a:p>
            <a:pPr indent="-50800" lvl="0" marL="228600" rtl="0" algn="l">
              <a:spcBef>
                <a:spcPts val="0"/>
              </a:spcBef>
              <a:spcAft>
                <a:spcPts val="0"/>
              </a:spcAft>
              <a:buClr>
                <a:schemeClr val="dk1"/>
              </a:buClr>
              <a:buSzPct val="39285"/>
              <a:buNone/>
            </a:pPr>
            <a:r>
              <a:t/>
            </a:r>
            <a:endParaRPr/>
          </a:p>
          <a:p>
            <a:pPr indent="-50800" lvl="0" marL="228600" rtl="0" algn="l">
              <a:spcBef>
                <a:spcPts val="0"/>
              </a:spcBef>
              <a:spcAft>
                <a:spcPts val="0"/>
              </a:spcAft>
              <a:buClr>
                <a:schemeClr val="dk1"/>
              </a:buClr>
              <a:buSzPct val="39285"/>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Contents in the exercise</a:t>
            </a:r>
            <a:endParaRPr>
              <a:solidFill>
                <a:srgbClr val="374151"/>
              </a:solidFill>
              <a:latin typeface="Roboto"/>
              <a:ea typeface="Roboto"/>
              <a:cs typeface="Roboto"/>
              <a:sym typeface="Roboto"/>
            </a:endParaRPr>
          </a:p>
        </p:txBody>
      </p:sp>
      <p:sp>
        <p:nvSpPr>
          <p:cNvPr id="174" name="Google Shape;174;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55000" lnSpcReduction="10000"/>
          </a:bodyPr>
          <a:lstStyle/>
          <a:p>
            <a:pPr indent="-50800" lvl="0" marL="228600" marR="0" rtl="0" algn="l">
              <a:lnSpc>
                <a:spcPct val="90000"/>
              </a:lnSpc>
              <a:spcBef>
                <a:spcPts val="0"/>
              </a:spcBef>
              <a:spcAft>
                <a:spcPts val="0"/>
              </a:spcAft>
              <a:buNone/>
            </a:pPr>
            <a:r>
              <a:t/>
            </a:r>
            <a:endParaRPr/>
          </a:p>
          <a:p>
            <a:pPr indent="0" lvl="0" marL="0" marR="0" rtl="0" algn="l">
              <a:lnSpc>
                <a:spcPct val="200000"/>
              </a:lnSpc>
              <a:spcBef>
                <a:spcPts val="0"/>
              </a:spcBef>
              <a:spcAft>
                <a:spcPts val="0"/>
              </a:spcAft>
              <a:buNone/>
            </a:pPr>
            <a:r>
              <a:t/>
            </a:r>
            <a:endParaRPr sz="2100">
              <a:solidFill>
                <a:srgbClr val="374151"/>
              </a:solidFill>
              <a:latin typeface="Roboto"/>
              <a:ea typeface="Roboto"/>
              <a:cs typeface="Roboto"/>
              <a:sym typeface="Roboto"/>
            </a:endParaRPr>
          </a:p>
          <a:p>
            <a:pPr indent="-320230" lvl="0" marL="457200" marR="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Delineation of soil strata.</a:t>
            </a:r>
            <a:endParaRPr sz="2623">
              <a:solidFill>
                <a:srgbClr val="374151"/>
              </a:solidFill>
              <a:latin typeface="Roboto"/>
              <a:ea typeface="Roboto"/>
              <a:cs typeface="Roboto"/>
              <a:sym typeface="Roboto"/>
            </a:endParaRPr>
          </a:p>
          <a:p>
            <a:pPr indent="-320230" lvl="0" marL="45720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Delineation of landcover strata.</a:t>
            </a:r>
            <a:endParaRPr sz="2623">
              <a:solidFill>
                <a:srgbClr val="374151"/>
              </a:solidFill>
              <a:latin typeface="Roboto"/>
              <a:ea typeface="Roboto"/>
              <a:cs typeface="Roboto"/>
              <a:sym typeface="Roboto"/>
            </a:endParaRPr>
          </a:p>
          <a:p>
            <a:pPr indent="-320230" lvl="0" marL="45720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Creation of  soil-landcover strata</a:t>
            </a:r>
            <a:endParaRPr sz="2623">
              <a:solidFill>
                <a:srgbClr val="374151"/>
              </a:solidFill>
              <a:latin typeface="Roboto"/>
              <a:ea typeface="Roboto"/>
              <a:cs typeface="Roboto"/>
              <a:sym typeface="Roboto"/>
            </a:endParaRPr>
          </a:p>
          <a:p>
            <a:pPr indent="-320230" lvl="0" marL="45720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Stratified Random Sampling on soil-landcover strata (Dick Brus).</a:t>
            </a:r>
            <a:endParaRPr sz="2623">
              <a:solidFill>
                <a:srgbClr val="374151"/>
              </a:solidFill>
              <a:latin typeface="Roboto"/>
              <a:ea typeface="Roboto"/>
              <a:cs typeface="Roboto"/>
              <a:sym typeface="Roboto"/>
            </a:endParaRPr>
          </a:p>
          <a:p>
            <a:pPr indent="-320230" lvl="0" marL="45720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Stratified Regular Sampling on soil-landcover strata (Dick Brus).</a:t>
            </a:r>
            <a:endParaRPr sz="2623">
              <a:solidFill>
                <a:srgbClr val="374151"/>
              </a:solidFill>
              <a:latin typeface="Roboto"/>
              <a:ea typeface="Roboto"/>
              <a:cs typeface="Roboto"/>
              <a:sym typeface="Roboto"/>
            </a:endParaRPr>
          </a:p>
          <a:p>
            <a:pPr indent="-320230" lvl="0" marL="457200" rtl="0" algn="l">
              <a:lnSpc>
                <a:spcPct val="200000"/>
              </a:lnSpc>
              <a:spcBef>
                <a:spcPts val="0"/>
              </a:spcBef>
              <a:spcAft>
                <a:spcPts val="0"/>
              </a:spcAft>
              <a:buClr>
                <a:srgbClr val="374151"/>
              </a:buClr>
              <a:buSzPct val="100000"/>
              <a:buFont typeface="Roboto"/>
              <a:buChar char="•"/>
            </a:pPr>
            <a:r>
              <a:rPr lang="es-ES" sz="2623">
                <a:solidFill>
                  <a:srgbClr val="374151"/>
                </a:solidFill>
                <a:latin typeface="Roboto"/>
                <a:ea typeface="Roboto"/>
                <a:cs typeface="Roboto"/>
                <a:sym typeface="Roboto"/>
              </a:rPr>
              <a:t>Stratified Random Sampling on soil-landcover raster strata (sgsR).</a:t>
            </a:r>
            <a:endParaRPr sz="2623">
              <a:solidFill>
                <a:srgbClr val="374151"/>
              </a:solidFill>
              <a:latin typeface="Roboto"/>
              <a:ea typeface="Roboto"/>
              <a:cs typeface="Roboto"/>
              <a:sym typeface="Roboto"/>
            </a:endParaRPr>
          </a:p>
          <a:p>
            <a:pPr indent="0" lvl="0" marL="0" marR="0" rtl="0" algn="l">
              <a:lnSpc>
                <a:spcPct val="200000"/>
              </a:lnSpc>
              <a:spcBef>
                <a:spcPts val="0"/>
              </a:spcBef>
              <a:spcAft>
                <a:spcPts val="0"/>
              </a:spcAft>
              <a:buNone/>
            </a:pPr>
            <a:r>
              <a:t/>
            </a:r>
            <a:endParaRPr sz="2100">
              <a:solidFill>
                <a:srgbClr val="374151"/>
              </a:solidFill>
              <a:latin typeface="Roboto"/>
              <a:ea typeface="Roboto"/>
              <a:cs typeface="Roboto"/>
              <a:sym typeface="Roboto"/>
            </a:endParaRPr>
          </a:p>
          <a:p>
            <a:pPr indent="0" lvl="0" marL="0" rtl="0" algn="l">
              <a:lnSpc>
                <a:spcPct val="200000"/>
              </a:lnSpc>
              <a:spcBef>
                <a:spcPts val="0"/>
              </a:spcBef>
              <a:spcAft>
                <a:spcPts val="0"/>
              </a:spcAft>
              <a:buClr>
                <a:schemeClr val="dk1"/>
              </a:buClr>
              <a:buSzPct val="64705"/>
              <a:buNone/>
            </a:pPr>
            <a:r>
              <a:t/>
            </a:r>
            <a:endParaRPr sz="1700">
              <a:latin typeface="Arial"/>
              <a:ea typeface="Arial"/>
              <a:cs typeface="Arial"/>
              <a:sym typeface="Arial"/>
            </a:endParaRPr>
          </a:p>
          <a:p>
            <a:pPr indent="-50800" lvl="0" marL="228600" rtl="0" algn="l">
              <a:spcBef>
                <a:spcPts val="0"/>
              </a:spcBef>
              <a:spcAft>
                <a:spcPts val="0"/>
              </a:spcAft>
              <a:buClr>
                <a:schemeClr val="dk1"/>
              </a:buClr>
              <a:buSzPct val="39285"/>
              <a:buNone/>
            </a:pPr>
            <a:r>
              <a:t/>
            </a:r>
            <a:endParaRPr/>
          </a:p>
          <a:p>
            <a:pPr indent="-50800" lvl="0" marL="228600" rtl="0" algn="l">
              <a:spcBef>
                <a:spcPts val="0"/>
              </a:spcBef>
              <a:spcAft>
                <a:spcPts val="0"/>
              </a:spcAft>
              <a:buClr>
                <a:schemeClr val="dk1"/>
              </a:buClr>
              <a:buSzPct val="39285"/>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Summary</a:t>
            </a:r>
            <a:endParaRPr>
              <a:solidFill>
                <a:srgbClr val="374151"/>
              </a:solidFill>
              <a:latin typeface="Roboto"/>
              <a:ea typeface="Roboto"/>
              <a:cs typeface="Roboto"/>
              <a:sym typeface="Roboto"/>
            </a:endParaRPr>
          </a:p>
        </p:txBody>
      </p:sp>
      <p:sp>
        <p:nvSpPr>
          <p:cNvPr id="180" name="Google Shape;180;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47500"/>
          </a:bodyPr>
          <a:lstStyle/>
          <a:p>
            <a:pPr indent="0" lvl="0" marL="0" marR="0" rtl="0" algn="l">
              <a:lnSpc>
                <a:spcPct val="200000"/>
              </a:lnSpc>
              <a:spcBef>
                <a:spcPts val="1500"/>
              </a:spcBef>
              <a:spcAft>
                <a:spcPts val="0"/>
              </a:spcAft>
              <a:buNone/>
            </a:pPr>
            <a:r>
              <a:t/>
            </a:r>
            <a:endParaRPr b="1" sz="1200">
              <a:solidFill>
                <a:srgbClr val="374151"/>
              </a:solidFill>
              <a:latin typeface="Roboto"/>
              <a:ea typeface="Roboto"/>
              <a:cs typeface="Roboto"/>
              <a:sym typeface="Roboto"/>
            </a:endParaRPr>
          </a:p>
          <a:p>
            <a:pPr indent="-308393" lvl="0" marL="457200" marR="0" rtl="0" algn="l">
              <a:lnSpc>
                <a:spcPct val="200000"/>
              </a:lnSpc>
              <a:spcBef>
                <a:spcPts val="1500"/>
              </a:spcBef>
              <a:spcAft>
                <a:spcPts val="0"/>
              </a:spcAft>
              <a:buClr>
                <a:srgbClr val="374151"/>
              </a:buClr>
              <a:buSzPct val="100000"/>
              <a:buFont typeface="Roboto"/>
              <a:buChar char="●"/>
            </a:pPr>
            <a:r>
              <a:rPr lang="es-ES" sz="2645">
                <a:solidFill>
                  <a:srgbClr val="374151"/>
                </a:solidFill>
                <a:latin typeface="Roboto"/>
                <a:ea typeface="Roboto"/>
                <a:cs typeface="Roboto"/>
                <a:sym typeface="Roboto"/>
              </a:rPr>
              <a:t>Stratified simple random sampling is advised when you want to enhance the representativeness and precision of your sample in situations involving complex populations with subgroups or when you have specific objectives related to different segments of the population. It is a valuable tool for researchers and surveyors seeking to obtain reliable and accurate information from diverse or heterogeneous populations.</a:t>
            </a:r>
            <a:endParaRPr sz="2645">
              <a:solidFill>
                <a:srgbClr val="374151"/>
              </a:solidFill>
              <a:latin typeface="Roboto"/>
              <a:ea typeface="Roboto"/>
              <a:cs typeface="Roboto"/>
              <a:sym typeface="Roboto"/>
            </a:endParaRPr>
          </a:p>
          <a:p>
            <a:pPr indent="-308393" lvl="0" marL="457200" marR="0" rtl="0" algn="l">
              <a:lnSpc>
                <a:spcPct val="200000"/>
              </a:lnSpc>
              <a:spcBef>
                <a:spcPts val="0"/>
              </a:spcBef>
              <a:spcAft>
                <a:spcPts val="0"/>
              </a:spcAft>
              <a:buClr>
                <a:srgbClr val="374151"/>
              </a:buClr>
              <a:buSzPct val="100000"/>
              <a:buFont typeface="Roboto"/>
              <a:buChar char="●"/>
            </a:pPr>
            <a:r>
              <a:rPr lang="es-ES" sz="2645">
                <a:solidFill>
                  <a:srgbClr val="374151"/>
                </a:solidFill>
                <a:latin typeface="Roboto"/>
                <a:ea typeface="Roboto"/>
                <a:cs typeface="Roboto"/>
                <a:sym typeface="Roboto"/>
              </a:rPr>
              <a:t>Strata must be well-defined and known in advance. In cases where there are hidden or unknown strata, stratification may not be effective.</a:t>
            </a:r>
            <a:endParaRPr sz="2645">
              <a:solidFill>
                <a:srgbClr val="374151"/>
              </a:solidFill>
              <a:latin typeface="Roboto"/>
              <a:ea typeface="Roboto"/>
              <a:cs typeface="Roboto"/>
              <a:sym typeface="Roboto"/>
            </a:endParaRPr>
          </a:p>
          <a:p>
            <a:pPr indent="-304006" lvl="0" marL="457200" marR="0" rtl="0" algn="l">
              <a:lnSpc>
                <a:spcPct val="200000"/>
              </a:lnSpc>
              <a:spcBef>
                <a:spcPts val="0"/>
              </a:spcBef>
              <a:spcAft>
                <a:spcPts val="0"/>
              </a:spcAft>
              <a:buClr>
                <a:srgbClr val="374151"/>
              </a:buClr>
              <a:buSzPct val="100000"/>
              <a:buFont typeface="Roboto"/>
              <a:buChar char="●"/>
            </a:pPr>
            <a:r>
              <a:rPr lang="es-ES" sz="2500">
                <a:solidFill>
                  <a:srgbClr val="374151"/>
                </a:solidFill>
                <a:latin typeface="Roboto"/>
                <a:ea typeface="Roboto"/>
                <a:cs typeface="Roboto"/>
                <a:sym typeface="Roboto"/>
              </a:rPr>
              <a:t>Stratification enables the analysis of subgroups within the population, which can be essential for drawing specific conclusions about different segments.</a:t>
            </a:r>
            <a:endParaRPr sz="2500">
              <a:solidFill>
                <a:srgbClr val="374151"/>
              </a:solidFill>
              <a:latin typeface="Roboto"/>
              <a:ea typeface="Roboto"/>
              <a:cs typeface="Roboto"/>
              <a:sym typeface="Roboto"/>
            </a:endParaRPr>
          </a:p>
          <a:p>
            <a:pPr indent="0" lvl="0" marL="45720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ct val="39285"/>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Acknowledgments</a:t>
            </a:r>
            <a:endParaRPr>
              <a:solidFill>
                <a:srgbClr val="374151"/>
              </a:solidFill>
              <a:latin typeface="Roboto"/>
              <a:ea typeface="Roboto"/>
              <a:cs typeface="Roboto"/>
              <a:sym typeface="Roboto"/>
            </a:endParaRPr>
          </a:p>
        </p:txBody>
      </p:sp>
      <p:sp>
        <p:nvSpPr>
          <p:cNvPr id="186" name="Google Shape;186;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10000"/>
          </a:bodyPr>
          <a:lstStyle/>
          <a:p>
            <a:pPr indent="0" lvl="0" marL="45720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321945" lvl="0" marL="457200" marR="0" rtl="0" algn="l">
              <a:lnSpc>
                <a:spcPct val="200000"/>
              </a:lnSpc>
              <a:spcBef>
                <a:spcPts val="150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We want to acknowledge the following authors for the distribution of the R scripts/data included partially in this manual.</a:t>
            </a:r>
            <a:endParaRPr sz="2100">
              <a:solidFill>
                <a:srgbClr val="374151"/>
              </a:solidFill>
              <a:latin typeface="Roboto"/>
              <a:ea typeface="Roboto"/>
              <a:cs typeface="Roboto"/>
              <a:sym typeface="Roboto"/>
            </a:endParaRPr>
          </a:p>
          <a:p>
            <a:pPr indent="-321945" lvl="0" marL="4572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@Dick Brus</a:t>
            </a:r>
            <a:endParaRPr sz="2100">
              <a:solidFill>
                <a:srgbClr val="374151"/>
              </a:solidFill>
              <a:latin typeface="Roboto"/>
              <a:ea typeface="Roboto"/>
              <a:cs typeface="Roboto"/>
              <a:sym typeface="Roboto"/>
            </a:endParaRPr>
          </a:p>
          <a:p>
            <a:pPr indent="-321945" lvl="0" marL="457200" marR="0" rtl="0" algn="l">
              <a:lnSpc>
                <a:spcPct val="200000"/>
              </a:lnSpc>
              <a:spcBef>
                <a:spcPts val="0"/>
              </a:spcBef>
              <a:spcAft>
                <a:spcPts val="0"/>
              </a:spcAft>
              <a:buClr>
                <a:srgbClr val="374151"/>
              </a:buClr>
              <a:buSzPct val="100000"/>
              <a:buFont typeface="Roboto"/>
              <a:buChar char="●"/>
            </a:pPr>
            <a:r>
              <a:rPr lang="es-ES" sz="2100">
                <a:solidFill>
                  <a:srgbClr val="374151"/>
                </a:solidFill>
                <a:latin typeface="Roboto"/>
                <a:ea typeface="Roboto"/>
                <a:cs typeface="Roboto"/>
                <a:sym typeface="Roboto"/>
              </a:rPr>
              <a:t>Vietnam</a:t>
            </a:r>
            <a:endParaRPr sz="2100">
              <a:solidFill>
                <a:srgbClr val="374151"/>
              </a:solidFill>
              <a:latin typeface="Roboto"/>
              <a:ea typeface="Roboto"/>
              <a:cs typeface="Roboto"/>
              <a:sym typeface="Roboto"/>
            </a:endParaRPr>
          </a:p>
          <a:p>
            <a:pPr indent="0" lvl="0" marL="45720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0" lvl="0" marL="45720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ct val="39285"/>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References</a:t>
            </a:r>
            <a:endParaRPr>
              <a:solidFill>
                <a:srgbClr val="374151"/>
              </a:solidFill>
              <a:latin typeface="Roboto"/>
              <a:ea typeface="Roboto"/>
              <a:cs typeface="Roboto"/>
              <a:sym typeface="Roboto"/>
            </a:endParaRPr>
          </a:p>
        </p:txBody>
      </p:sp>
      <p:sp>
        <p:nvSpPr>
          <p:cNvPr id="192" name="Google Shape;192;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40000"/>
          </a:bodyPr>
          <a:lstStyle/>
          <a:p>
            <a:pPr indent="0" lvl="0" marL="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375770" lvl="0" marL="457200" marR="0" rtl="0" algn="l">
              <a:lnSpc>
                <a:spcPct val="150000"/>
              </a:lnSpc>
              <a:spcBef>
                <a:spcPts val="1500"/>
              </a:spcBef>
              <a:spcAft>
                <a:spcPts val="0"/>
              </a:spcAft>
              <a:buClr>
                <a:srgbClr val="374151"/>
              </a:buClr>
              <a:buSzPct val="100000"/>
              <a:buFont typeface="Roboto"/>
              <a:buChar char="•"/>
            </a:pPr>
            <a:r>
              <a:rPr i="1" lang="es-ES" sz="5794">
                <a:solidFill>
                  <a:srgbClr val="374151"/>
                </a:solidFill>
                <a:latin typeface="Roboto"/>
                <a:ea typeface="Roboto"/>
                <a:cs typeface="Roboto"/>
                <a:sym typeface="Roboto"/>
              </a:rPr>
              <a:t>Goodbody, T.R., Coops, N.C. &amp; Queinnec, M.</a:t>
            </a:r>
            <a:r>
              <a:rPr lang="es-ES" sz="5794">
                <a:solidFill>
                  <a:srgbClr val="374151"/>
                </a:solidFill>
                <a:latin typeface="Roboto"/>
                <a:ea typeface="Roboto"/>
                <a:cs typeface="Roboto"/>
                <a:sym typeface="Roboto"/>
              </a:rPr>
              <a:t> 2023. Structurally guided sampling (available at </a:t>
            </a:r>
            <a:r>
              <a:rPr lang="es-ES" sz="5794">
                <a:solidFill>
                  <a:srgbClr val="374151"/>
                </a:solidFill>
                <a:uFill>
                  <a:noFill/>
                </a:uFill>
                <a:latin typeface="Roboto"/>
                <a:ea typeface="Roboto"/>
                <a:cs typeface="Roboto"/>
                <a:sym typeface="Roboto"/>
                <a:hlinkClick r:id="rId3">
                  <a:extLst>
                    <a:ext uri="{A12FA001-AC4F-418D-AE19-62706E023703}">
                      <ahyp:hlinkClr val="tx"/>
                    </a:ext>
                  </a:extLst>
                </a:hlinkClick>
              </a:rPr>
              <a:t>https://cran.r-project.org/package=sgsR</a:t>
            </a:r>
            <a:r>
              <a:rPr lang="es-ES" sz="5794">
                <a:solidFill>
                  <a:srgbClr val="374151"/>
                </a:solidFill>
                <a:latin typeface="Roboto"/>
                <a:ea typeface="Roboto"/>
                <a:cs typeface="Roboto"/>
                <a:sym typeface="Roboto"/>
              </a:rPr>
              <a:t>).</a:t>
            </a:r>
            <a:endParaRPr sz="5794">
              <a:solidFill>
                <a:srgbClr val="374151"/>
              </a:solidFill>
              <a:latin typeface="Roboto"/>
              <a:ea typeface="Roboto"/>
              <a:cs typeface="Roboto"/>
              <a:sym typeface="Roboto"/>
            </a:endParaRPr>
          </a:p>
          <a:p>
            <a:pPr indent="-375770" lvl="0" marL="457200" rtl="0" algn="l">
              <a:lnSpc>
                <a:spcPct val="150000"/>
              </a:lnSpc>
              <a:spcBef>
                <a:spcPts val="0"/>
              </a:spcBef>
              <a:spcAft>
                <a:spcPts val="0"/>
              </a:spcAft>
              <a:buClr>
                <a:srgbClr val="374151"/>
              </a:buClr>
              <a:buSzPct val="100000"/>
              <a:buFont typeface="Roboto"/>
              <a:buChar char="•"/>
            </a:pPr>
            <a:r>
              <a:rPr i="1" lang="es-ES" sz="5794">
                <a:solidFill>
                  <a:srgbClr val="374151"/>
                </a:solidFill>
                <a:latin typeface="Roboto"/>
                <a:ea typeface="Roboto"/>
                <a:cs typeface="Roboto"/>
                <a:sym typeface="Roboto"/>
              </a:rPr>
              <a:t>Brus, D.J.</a:t>
            </a:r>
            <a:r>
              <a:rPr lang="es-ES" sz="5794">
                <a:solidFill>
                  <a:srgbClr val="374151"/>
                </a:solidFill>
                <a:latin typeface="Roboto"/>
                <a:ea typeface="Roboto"/>
                <a:cs typeface="Roboto"/>
                <a:sym typeface="Roboto"/>
              </a:rPr>
              <a:t> 2023. Spatial Sampling with R (https://dickbrus.github.io/SpatialSamplingwithR/).</a:t>
            </a:r>
            <a:endParaRPr sz="5794">
              <a:solidFill>
                <a:srgbClr val="374151"/>
              </a:solidFill>
              <a:latin typeface="Roboto"/>
              <a:ea typeface="Roboto"/>
              <a:cs typeface="Roboto"/>
              <a:sym typeface="Roboto"/>
            </a:endParaRPr>
          </a:p>
          <a:p>
            <a:pPr indent="0" lvl="0" marL="457200" rtl="0" algn="l">
              <a:lnSpc>
                <a:spcPct val="150000"/>
              </a:lnSpc>
              <a:spcBef>
                <a:spcPts val="1500"/>
              </a:spcBef>
              <a:spcAft>
                <a:spcPts val="0"/>
              </a:spcAft>
              <a:buNone/>
            </a:pPr>
            <a:r>
              <a:t/>
            </a:r>
            <a:endParaRPr sz="2100">
              <a:solidFill>
                <a:srgbClr val="374151"/>
              </a:solidFill>
              <a:latin typeface="Roboto"/>
              <a:ea typeface="Roboto"/>
              <a:cs typeface="Roboto"/>
              <a:sym typeface="Roboto"/>
            </a:endParaRPr>
          </a:p>
          <a:p>
            <a:pPr indent="0" lvl="0" marL="457200" marR="0" rtl="0" algn="l">
              <a:lnSpc>
                <a:spcPct val="200000"/>
              </a:lnSpc>
              <a:spcBef>
                <a:spcPts val="1500"/>
              </a:spcBef>
              <a:spcAft>
                <a:spcPts val="0"/>
              </a:spcAft>
              <a:buNone/>
            </a:pPr>
            <a:r>
              <a:t/>
            </a:r>
            <a:endParaRPr sz="2100">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ct val="39285"/>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Index of</a:t>
            </a:r>
            <a:r>
              <a:rPr lang="es-ES"/>
              <a:t> the script</a:t>
            </a:r>
            <a:endParaRPr/>
          </a:p>
        </p:txBody>
      </p:sp>
      <p:sp>
        <p:nvSpPr>
          <p:cNvPr id="198" name="Google Shape;198;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50800" lvl="0" marL="228600" rtl="0" algn="l">
              <a:spcBef>
                <a:spcPts val="0"/>
              </a:spcBef>
              <a:spcAft>
                <a:spcPts val="0"/>
              </a:spcAft>
              <a:buClr>
                <a:schemeClr val="dk1"/>
              </a:buClr>
              <a:buSzPct val="61111"/>
              <a:buNone/>
            </a:pPr>
            <a:r>
              <a:t/>
            </a:r>
            <a:endParaRPr sz="1800"/>
          </a:p>
          <a:p>
            <a:pPr indent="-50800" lvl="0" marL="228600" rtl="0" algn="l">
              <a:lnSpc>
                <a:spcPct val="150000"/>
              </a:lnSpc>
              <a:spcBef>
                <a:spcPts val="0"/>
              </a:spcBef>
              <a:spcAft>
                <a:spcPts val="0"/>
              </a:spcAft>
              <a:buClr>
                <a:schemeClr val="dk1"/>
              </a:buClr>
              <a:buSzPct val="61111"/>
              <a:buNone/>
            </a:pPr>
            <a:r>
              <a:rPr lang="es-ES" sz="1800"/>
              <a:t>0 - Set working directory and load packages</a:t>
            </a:r>
            <a:endParaRPr sz="1800"/>
          </a:p>
          <a:p>
            <a:pPr indent="-50800" lvl="0" marL="228600" rtl="0" algn="l">
              <a:lnSpc>
                <a:spcPct val="150000"/>
              </a:lnSpc>
              <a:spcBef>
                <a:spcPts val="0"/>
              </a:spcBef>
              <a:spcAft>
                <a:spcPts val="0"/>
              </a:spcAft>
              <a:buClr>
                <a:schemeClr val="dk1"/>
              </a:buClr>
              <a:buSzPct val="61111"/>
              <a:buNone/>
            </a:pPr>
            <a:r>
              <a:rPr lang="es-ES" sz="1800"/>
              <a:t>1 - User-defined variables </a:t>
            </a:r>
            <a:endParaRPr sz="1800"/>
          </a:p>
          <a:p>
            <a:pPr indent="-50800" lvl="0" marL="228600" rtl="0" algn="l">
              <a:lnSpc>
                <a:spcPct val="150000"/>
              </a:lnSpc>
              <a:spcBef>
                <a:spcPts val="0"/>
              </a:spcBef>
              <a:spcAft>
                <a:spcPts val="0"/>
              </a:spcAft>
              <a:buClr>
                <a:schemeClr val="dk1"/>
              </a:buClr>
              <a:buSzPct val="61111"/>
              <a:buNone/>
            </a:pPr>
            <a:r>
              <a:rPr lang="es-ES" sz="1800"/>
              <a:t>2 - Import data </a:t>
            </a:r>
            <a:endParaRPr sz="1800"/>
          </a:p>
          <a:p>
            <a:pPr indent="-50800" lvl="0" marL="228600" rtl="0" algn="l">
              <a:lnSpc>
                <a:spcPct val="150000"/>
              </a:lnSpc>
              <a:spcBef>
                <a:spcPts val="0"/>
              </a:spcBef>
              <a:spcAft>
                <a:spcPts val="0"/>
              </a:spcAft>
              <a:buClr>
                <a:schemeClr val="dk1"/>
              </a:buClr>
              <a:buSzPct val="61111"/>
              <a:buNone/>
            </a:pPr>
            <a:r>
              <a:rPr lang="es-ES" sz="1800"/>
              <a:t>3 - Delineate soil strata</a:t>
            </a:r>
            <a:endParaRPr sz="1800"/>
          </a:p>
          <a:p>
            <a:pPr indent="-50800" lvl="0" marL="228600" rtl="0" algn="l">
              <a:lnSpc>
                <a:spcPct val="150000"/>
              </a:lnSpc>
              <a:spcBef>
                <a:spcPts val="0"/>
              </a:spcBef>
              <a:spcAft>
                <a:spcPts val="0"/>
              </a:spcAft>
              <a:buClr>
                <a:schemeClr val="dk1"/>
              </a:buClr>
              <a:buSzPct val="61111"/>
              <a:buNone/>
            </a:pPr>
            <a:r>
              <a:rPr lang="es-ES" sz="1800"/>
              <a:t>4 - Delineate land/cover strata</a:t>
            </a:r>
            <a:endParaRPr sz="1800"/>
          </a:p>
          <a:p>
            <a:pPr indent="-50800" lvl="0" marL="228600" rtl="0" algn="l">
              <a:lnSpc>
                <a:spcPct val="150000"/>
              </a:lnSpc>
              <a:spcBef>
                <a:spcPts val="0"/>
              </a:spcBef>
              <a:spcAft>
                <a:spcPts val="0"/>
              </a:spcAft>
              <a:buClr>
                <a:schemeClr val="dk1"/>
              </a:buClr>
              <a:buSzPct val="61111"/>
              <a:buNone/>
            </a:pPr>
            <a:r>
              <a:rPr lang="es-ES" sz="1800"/>
              <a:t>5 - Create sampling strata </a:t>
            </a:r>
            <a:endParaRPr sz="1800"/>
          </a:p>
          <a:p>
            <a:pPr indent="-50800" lvl="0" marL="228600" rtl="0" algn="l">
              <a:lnSpc>
                <a:spcPct val="150000"/>
              </a:lnSpc>
              <a:spcBef>
                <a:spcPts val="0"/>
              </a:spcBef>
              <a:spcAft>
                <a:spcPts val="0"/>
              </a:spcAft>
              <a:buClr>
                <a:schemeClr val="dk1"/>
              </a:buClr>
              <a:buSzPct val="61111"/>
              <a:buNone/>
            </a:pPr>
            <a:r>
              <a:rPr lang="es-ES" sz="1800"/>
              <a:t>6 - Accommodate strata to requirements</a:t>
            </a:r>
            <a:endParaRPr sz="1800"/>
          </a:p>
          <a:p>
            <a:pPr indent="-50800" lvl="0" marL="228600" rtl="0" algn="l">
              <a:lnSpc>
                <a:spcPct val="150000"/>
              </a:lnSpc>
              <a:spcBef>
                <a:spcPts val="0"/>
              </a:spcBef>
              <a:spcAft>
                <a:spcPts val="0"/>
              </a:spcAft>
              <a:buClr>
                <a:schemeClr val="dk1"/>
              </a:buClr>
              <a:buSzPct val="61111"/>
              <a:buNone/>
            </a:pPr>
            <a:r>
              <a:rPr lang="es-ES" sz="1800"/>
              <a:t>7 - Stratified random sampling</a:t>
            </a:r>
            <a:endParaRPr sz="1800"/>
          </a:p>
          <a:p>
            <a:pPr indent="-50800" lvl="0" marL="228600" rtl="0" algn="l">
              <a:lnSpc>
                <a:spcPct val="150000"/>
              </a:lnSpc>
              <a:spcBef>
                <a:spcPts val="0"/>
              </a:spcBef>
              <a:spcAft>
                <a:spcPts val="0"/>
              </a:spcAft>
              <a:buClr>
                <a:schemeClr val="dk1"/>
              </a:buClr>
              <a:buSzPct val="61111"/>
              <a:buNone/>
            </a:pPr>
            <a:r>
              <a:rPr lang="es-ES" sz="1800"/>
              <a:t>8 - Calculate replacement areas for points</a:t>
            </a:r>
            <a:endParaRPr sz="1800"/>
          </a:p>
          <a:p>
            <a:pPr indent="-50800" lvl="0" marL="228600" rtl="0" algn="l">
              <a:lnSpc>
                <a:spcPct val="150000"/>
              </a:lnSpc>
              <a:spcBef>
                <a:spcPts val="0"/>
              </a:spcBef>
              <a:spcAft>
                <a:spcPts val="0"/>
              </a:spcAft>
              <a:buClr>
                <a:schemeClr val="dk1"/>
              </a:buClr>
              <a:buSzPct val="61111"/>
              <a:buNone/>
            </a:pPr>
            <a:r>
              <a:rPr lang="es-ES" sz="1800"/>
              <a:t>9 - Stratified regular sampling</a:t>
            </a:r>
            <a:endParaRPr sz="1800"/>
          </a:p>
          <a:p>
            <a:pPr indent="-50800" lvl="0" marL="228600" rtl="0" algn="l">
              <a:lnSpc>
                <a:spcPct val="150000"/>
              </a:lnSpc>
              <a:spcBef>
                <a:spcPts val="0"/>
              </a:spcBef>
              <a:spcAft>
                <a:spcPts val="0"/>
              </a:spcAft>
              <a:buClr>
                <a:schemeClr val="dk1"/>
              </a:buClr>
              <a:buSzPct val="61111"/>
              <a:buNone/>
            </a:pPr>
            <a:r>
              <a:rPr lang="es-ES" sz="1800"/>
              <a:t>10 - Stratified random sampling on raster strata</a:t>
            </a:r>
            <a:endParaRPr sz="1800"/>
          </a:p>
          <a:p>
            <a:pPr indent="-50800" lvl="0" marL="228600" rtl="0" algn="l">
              <a:lnSpc>
                <a:spcPct val="150000"/>
              </a:lnSpc>
              <a:spcBef>
                <a:spcPts val="0"/>
              </a:spcBef>
              <a:spcAft>
                <a:spcPts val="0"/>
              </a:spcAft>
              <a:buClr>
                <a:schemeClr val="dk1"/>
              </a:buClr>
              <a:buSzPct val="61111"/>
              <a:buNone/>
            </a:pPr>
            <a:r>
              <a:rPr lang="es-ES" sz="1800"/>
              <a:t>   </a:t>
            </a:r>
            <a:endParaRPr sz="1800"/>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Contact Information </a:t>
            </a:r>
            <a:endParaRPr>
              <a:solidFill>
                <a:srgbClr val="374151"/>
              </a:solidFill>
              <a:latin typeface="Roboto"/>
              <a:ea typeface="Roboto"/>
              <a:cs typeface="Roboto"/>
              <a:sym typeface="Roboto"/>
            </a:endParaRPr>
          </a:p>
        </p:txBody>
      </p:sp>
      <p:sp>
        <p:nvSpPr>
          <p:cNvPr id="204" name="Google Shape;204;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marR="0" rtl="0" algn="ctr">
              <a:lnSpc>
                <a:spcPct val="200000"/>
              </a:lnSpc>
              <a:spcBef>
                <a:spcPts val="1500"/>
              </a:spcBef>
              <a:spcAft>
                <a:spcPts val="0"/>
              </a:spcAft>
              <a:buNone/>
            </a:pPr>
            <a:r>
              <a:t/>
            </a:r>
            <a:endParaRPr b="1" sz="1200">
              <a:solidFill>
                <a:srgbClr val="374151"/>
              </a:solidFill>
              <a:latin typeface="Roboto"/>
              <a:ea typeface="Roboto"/>
              <a:cs typeface="Roboto"/>
              <a:sym typeface="Roboto"/>
            </a:endParaRPr>
          </a:p>
          <a:p>
            <a:pPr indent="0" lvl="0" marL="0" marR="0" rtl="0" algn="ctr">
              <a:lnSpc>
                <a:spcPct val="200000"/>
              </a:lnSpc>
              <a:spcBef>
                <a:spcPts val="1500"/>
              </a:spcBef>
              <a:spcAft>
                <a:spcPts val="0"/>
              </a:spcAft>
              <a:buNone/>
            </a:pPr>
            <a:r>
              <a:t/>
            </a:r>
            <a:endParaRPr b="1" sz="1200">
              <a:solidFill>
                <a:srgbClr val="374151"/>
              </a:solidFill>
              <a:latin typeface="Roboto"/>
              <a:ea typeface="Roboto"/>
              <a:cs typeface="Roboto"/>
              <a:sym typeface="Roboto"/>
            </a:endParaRPr>
          </a:p>
          <a:p>
            <a:pPr indent="0" lvl="0" marL="0" marR="0" rtl="0" algn="ctr">
              <a:lnSpc>
                <a:spcPct val="200000"/>
              </a:lnSpc>
              <a:spcBef>
                <a:spcPts val="1500"/>
              </a:spcBef>
              <a:spcAft>
                <a:spcPts val="0"/>
              </a:spcAft>
              <a:buNone/>
            </a:pPr>
            <a:r>
              <a:rPr lang="es-ES" u="sng">
                <a:solidFill>
                  <a:schemeClr val="hlink"/>
                </a:solidFill>
                <a:latin typeface="Roboto"/>
                <a:ea typeface="Roboto"/>
                <a:cs typeface="Roboto"/>
                <a:sym typeface="Roboto"/>
                <a:hlinkClick r:id="rId3"/>
              </a:rPr>
              <a:t>luis.rodriguezlado@fao.org</a:t>
            </a:r>
            <a:endParaRPr>
              <a:solidFill>
                <a:srgbClr val="374151"/>
              </a:solidFill>
              <a:latin typeface="Roboto"/>
              <a:ea typeface="Roboto"/>
              <a:cs typeface="Roboto"/>
              <a:sym typeface="Roboto"/>
            </a:endParaRPr>
          </a:p>
          <a:p>
            <a:pPr indent="0" lvl="0" marL="0" marR="0" rtl="0" algn="ctr">
              <a:lnSpc>
                <a:spcPct val="200000"/>
              </a:lnSpc>
              <a:spcBef>
                <a:spcPts val="1500"/>
              </a:spcBef>
              <a:spcAft>
                <a:spcPts val="0"/>
              </a:spcAft>
              <a:buNone/>
            </a:pPr>
            <a:r>
              <a:rPr lang="es-ES" u="sng">
                <a:solidFill>
                  <a:schemeClr val="hlink"/>
                </a:solidFill>
                <a:latin typeface="Roboto"/>
                <a:ea typeface="Roboto"/>
                <a:cs typeface="Roboto"/>
                <a:sym typeface="Roboto"/>
                <a:hlinkClick r:id="rId4"/>
              </a:rPr>
              <a:t>marcos.angelini@fao.org</a:t>
            </a:r>
            <a:endParaRPr>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ts val="1100"/>
              <a:buNone/>
            </a:pPr>
            <a:r>
              <a:t/>
            </a:r>
            <a:endParaRPr sz="3500"/>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628650" y="273852"/>
            <a:ext cx="10388700" cy="1315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s-ES" sz="3300">
                <a:solidFill>
                  <a:srgbClr val="000000"/>
                </a:solidFill>
                <a:latin typeface="Calibri"/>
                <a:ea typeface="Calibri"/>
                <a:cs typeface="Calibri"/>
                <a:sym typeface="Calibri"/>
              </a:rPr>
              <a:t>Sampling approaches</a:t>
            </a:r>
            <a:endParaRPr sz="3300">
              <a:solidFill>
                <a:srgbClr val="000000"/>
              </a:solidFill>
              <a:latin typeface="Calibri"/>
              <a:ea typeface="Calibri"/>
              <a:cs typeface="Calibri"/>
              <a:sym typeface="Calibri"/>
            </a:endParaRPr>
          </a:p>
        </p:txBody>
      </p:sp>
      <p:sp>
        <p:nvSpPr>
          <p:cNvPr id="101" name="Google Shape;101;p15"/>
          <p:cNvSpPr txBox="1"/>
          <p:nvPr/>
        </p:nvSpPr>
        <p:spPr>
          <a:xfrm>
            <a:off x="628650" y="1358580"/>
            <a:ext cx="5118900" cy="4503000"/>
          </a:xfrm>
          <a:prstGeom prst="rect">
            <a:avLst/>
          </a:prstGeom>
          <a:noFill/>
          <a:ln>
            <a:noFill/>
          </a:ln>
        </p:spPr>
        <p:txBody>
          <a:bodyPr anchorCtr="0" anchor="t" bIns="34275" lIns="68575" spcFirstLastPara="1" rIns="68575" wrap="square" tIns="34275">
            <a:normAutofit/>
          </a:bodyPr>
          <a:lstStyle/>
          <a:p>
            <a:pPr indent="0" lvl="0" marL="139700" rtl="0" algn="l">
              <a:lnSpc>
                <a:spcPct val="90000"/>
              </a:lnSpc>
              <a:spcBef>
                <a:spcPts val="800"/>
              </a:spcBef>
              <a:spcAft>
                <a:spcPts val="0"/>
              </a:spcAft>
              <a:buNone/>
            </a:pPr>
            <a:r>
              <a:rPr lang="es-ES" sz="2100">
                <a:solidFill>
                  <a:srgbClr val="000000"/>
                </a:solidFill>
                <a:latin typeface="Calibri"/>
                <a:ea typeface="Calibri"/>
                <a:cs typeface="Calibri"/>
                <a:sym typeface="Calibri"/>
              </a:rPr>
              <a:t>Model-based</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Non-probabilistic</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The sample distribution is optimised to make a statistical model more accurate</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Assumes that the covariates represent the variability of our target soil property</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It is useful for mapping the most probable values</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Most common method: cHLS, geostatistics</a:t>
            </a:r>
            <a:endParaRPr sz="2100">
              <a:solidFill>
                <a:srgbClr val="000000"/>
              </a:solidFill>
              <a:latin typeface="Calibri"/>
              <a:ea typeface="Calibri"/>
              <a:cs typeface="Calibri"/>
              <a:sym typeface="Calibri"/>
            </a:endParaRPr>
          </a:p>
        </p:txBody>
      </p:sp>
      <p:sp>
        <p:nvSpPr>
          <p:cNvPr id="102" name="Google Shape;102;p15"/>
          <p:cNvSpPr txBox="1"/>
          <p:nvPr/>
        </p:nvSpPr>
        <p:spPr>
          <a:xfrm>
            <a:off x="5898217" y="1358595"/>
            <a:ext cx="5118900" cy="4631100"/>
          </a:xfrm>
          <a:prstGeom prst="rect">
            <a:avLst/>
          </a:prstGeom>
          <a:noFill/>
          <a:ln>
            <a:noFill/>
          </a:ln>
        </p:spPr>
        <p:txBody>
          <a:bodyPr anchorCtr="0" anchor="t" bIns="34275" lIns="68575" spcFirstLastPara="1" rIns="68575" wrap="square" tIns="34275">
            <a:normAutofit/>
          </a:bodyPr>
          <a:lstStyle/>
          <a:p>
            <a:pPr indent="0" lvl="0" marL="139700" rtl="0" algn="l">
              <a:lnSpc>
                <a:spcPct val="90000"/>
              </a:lnSpc>
              <a:spcBef>
                <a:spcPts val="800"/>
              </a:spcBef>
              <a:spcAft>
                <a:spcPts val="0"/>
              </a:spcAft>
              <a:buNone/>
            </a:pPr>
            <a:r>
              <a:rPr lang="es-ES" sz="2100">
                <a:solidFill>
                  <a:srgbClr val="000000"/>
                </a:solidFill>
                <a:latin typeface="Calibri"/>
                <a:ea typeface="Calibri"/>
                <a:cs typeface="Calibri"/>
                <a:sym typeface="Calibri"/>
              </a:rPr>
              <a:t>Design-based</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Probability sampling</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The sample distribution is based on random distribution</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Strata can represent the variability of the landscape</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Useful for estimating parameters of the population (mean SOC of an area) or for validating an existing map.</a:t>
            </a:r>
            <a:endParaRPr sz="2100">
              <a:solidFill>
                <a:srgbClr val="000000"/>
              </a:solidFill>
              <a:latin typeface="Calibri"/>
              <a:ea typeface="Calibri"/>
              <a:cs typeface="Calibri"/>
              <a:sym typeface="Calibri"/>
            </a:endParaRPr>
          </a:p>
          <a:p>
            <a:pPr indent="-324707" lvl="0" marL="457200" rtl="0" algn="l">
              <a:lnSpc>
                <a:spcPct val="90000"/>
              </a:lnSpc>
              <a:spcBef>
                <a:spcPts val="800"/>
              </a:spcBef>
              <a:spcAft>
                <a:spcPts val="0"/>
              </a:spcAft>
              <a:buClr>
                <a:srgbClr val="000000"/>
              </a:buClr>
              <a:buSzPts val="1514"/>
              <a:buChar char="•"/>
            </a:pPr>
            <a:r>
              <a:rPr lang="es-ES" sz="2100">
                <a:solidFill>
                  <a:srgbClr val="000000"/>
                </a:solidFill>
                <a:latin typeface="Calibri"/>
                <a:ea typeface="Calibri"/>
                <a:cs typeface="Calibri"/>
                <a:sym typeface="Calibri"/>
              </a:rPr>
              <a:t>Most common method: Stratified Simple Random Sampling</a:t>
            </a:r>
            <a:endParaRPr sz="21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Agenda</a:t>
            </a:r>
            <a:endParaRPr/>
          </a:p>
        </p:txBody>
      </p:sp>
      <p:sp>
        <p:nvSpPr>
          <p:cNvPr id="108" name="Google Shape;108;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50800" lvl="0" marL="228600" marR="0" rtl="0" algn="l">
              <a:lnSpc>
                <a:spcPct val="90000"/>
              </a:lnSpc>
              <a:spcBef>
                <a:spcPts val="0"/>
              </a:spcBef>
              <a:spcAft>
                <a:spcPts val="0"/>
              </a:spcAft>
              <a:buClr>
                <a:schemeClr val="dk1"/>
              </a:buClr>
              <a:buSzPct val="39285"/>
              <a:buFont typeface="Arial"/>
              <a:buNone/>
            </a:pPr>
            <a:r>
              <a:t/>
            </a:r>
            <a:endParaRPr/>
          </a:p>
          <a:p>
            <a:pPr indent="-325437" lvl="0" marL="457200" marR="0" rtl="0" algn="l">
              <a:lnSpc>
                <a:spcPct val="200000"/>
              </a:lnSpc>
              <a:spcBef>
                <a:spcPts val="150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What is Stratified Simple Random Sampling?</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Advantages and Limitations</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Types of Stratified Simple Random Sampling </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Case Study</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Contents in the exercise</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Summary</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Acknowledgements</a:t>
            </a:r>
            <a:endParaRPr sz="6100">
              <a:solidFill>
                <a:srgbClr val="374151"/>
              </a:solidFill>
              <a:latin typeface="Roboto"/>
              <a:ea typeface="Roboto"/>
              <a:cs typeface="Roboto"/>
              <a:sym typeface="Roboto"/>
            </a:endParaRPr>
          </a:p>
          <a:p>
            <a:pPr indent="-325437" lvl="0" marL="457200" marR="0" rtl="0" algn="l">
              <a:lnSpc>
                <a:spcPct val="200000"/>
              </a:lnSpc>
              <a:spcBef>
                <a:spcPts val="0"/>
              </a:spcBef>
              <a:spcAft>
                <a:spcPts val="0"/>
              </a:spcAft>
              <a:buClr>
                <a:srgbClr val="374151"/>
              </a:buClr>
              <a:buSzPct val="100000"/>
              <a:buFont typeface="Roboto"/>
              <a:buChar char="●"/>
            </a:pPr>
            <a:r>
              <a:rPr lang="es-ES" sz="6100">
                <a:solidFill>
                  <a:srgbClr val="374151"/>
                </a:solidFill>
                <a:latin typeface="Roboto"/>
                <a:ea typeface="Roboto"/>
                <a:cs typeface="Roboto"/>
                <a:sym typeface="Roboto"/>
              </a:rPr>
              <a:t>References</a:t>
            </a:r>
            <a:endParaRPr sz="61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ct val="100000"/>
              <a:buNone/>
            </a:pPr>
            <a:r>
              <a:t/>
            </a:r>
            <a:endParaRPr sz="1100">
              <a:latin typeface="Arial"/>
              <a:ea typeface="Arial"/>
              <a:cs typeface="Arial"/>
              <a:sym typeface="Arial"/>
            </a:endParaRPr>
          </a:p>
          <a:p>
            <a:pPr indent="-50800" lvl="0" marL="228600" rtl="0" algn="l">
              <a:spcBef>
                <a:spcPts val="0"/>
              </a:spcBef>
              <a:spcAft>
                <a:spcPts val="0"/>
              </a:spcAft>
              <a:buClr>
                <a:schemeClr val="dk1"/>
              </a:buClr>
              <a:buSzPct val="39285"/>
              <a:buFont typeface="Arial"/>
              <a:buNone/>
            </a:pPr>
            <a:r>
              <a:t/>
            </a:r>
            <a:endParaRPr/>
          </a:p>
          <a:p>
            <a:pPr indent="-50800" lvl="0" marL="228600" rtl="0" algn="l">
              <a:spcBef>
                <a:spcPts val="0"/>
              </a:spcBef>
              <a:spcAft>
                <a:spcPts val="0"/>
              </a:spcAft>
              <a:buClr>
                <a:schemeClr val="dk1"/>
              </a:buClr>
              <a:buSzPct val="39285"/>
              <a:buFont typeface="Arial"/>
              <a:buNone/>
            </a:pPr>
            <a:r>
              <a:t/>
            </a:r>
            <a:endParaRPr/>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70150" y="365125"/>
            <a:ext cx="114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Wha</a:t>
            </a:r>
            <a:r>
              <a:rPr lang="es-ES">
                <a:solidFill>
                  <a:srgbClr val="374151"/>
                </a:solidFill>
                <a:latin typeface="Roboto"/>
                <a:ea typeface="Roboto"/>
                <a:cs typeface="Roboto"/>
                <a:sym typeface="Roboto"/>
              </a:rPr>
              <a:t>t is Stratified Simple Random Sampling</a:t>
            </a:r>
            <a:r>
              <a:rPr lang="es-ES">
                <a:solidFill>
                  <a:srgbClr val="374151"/>
                </a:solidFill>
                <a:latin typeface="Roboto"/>
                <a:ea typeface="Roboto"/>
                <a:cs typeface="Roboto"/>
                <a:sym typeface="Roboto"/>
              </a:rPr>
              <a:t>?</a:t>
            </a:r>
            <a:endParaRPr/>
          </a:p>
        </p:txBody>
      </p:sp>
      <p:sp>
        <p:nvSpPr>
          <p:cNvPr id="114" name="Google Shape;114;p17"/>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50800" lvl="0" marL="228600" marR="0" rtl="0" algn="l">
              <a:lnSpc>
                <a:spcPct val="90000"/>
              </a:lnSpc>
              <a:spcBef>
                <a:spcPts val="0"/>
              </a:spcBef>
              <a:spcAft>
                <a:spcPts val="0"/>
              </a:spcAft>
              <a:buNone/>
            </a:pPr>
            <a:r>
              <a:t/>
            </a:r>
            <a:endParaRPr/>
          </a:p>
          <a:p>
            <a:pPr indent="0" lvl="0" marL="0" rtl="0" algn="l">
              <a:lnSpc>
                <a:spcPct val="115000"/>
              </a:lnSpc>
              <a:spcBef>
                <a:spcPts val="1500"/>
              </a:spcBef>
              <a:spcAft>
                <a:spcPts val="0"/>
              </a:spcAft>
              <a:buNone/>
            </a:pPr>
            <a:r>
              <a:rPr b="1" lang="es-ES" sz="1600">
                <a:solidFill>
                  <a:srgbClr val="374151"/>
                </a:solidFill>
                <a:latin typeface="Roboto"/>
                <a:ea typeface="Roboto"/>
                <a:cs typeface="Roboto"/>
                <a:sym typeface="Roboto"/>
              </a:rPr>
              <a:t>Stratified Simple Random Sampling:</a:t>
            </a:r>
            <a:endParaRPr b="1" sz="1600">
              <a:solidFill>
                <a:srgbClr val="374151"/>
              </a:solidFill>
              <a:latin typeface="Roboto"/>
              <a:ea typeface="Roboto"/>
              <a:cs typeface="Roboto"/>
              <a:sym typeface="Roboto"/>
            </a:endParaRPr>
          </a:p>
          <a:p>
            <a:pPr indent="-310832" lvl="0" marL="457200" marR="0" rtl="0" algn="l">
              <a:lnSpc>
                <a:spcPct val="150000"/>
              </a:lnSpc>
              <a:spcBef>
                <a:spcPts val="150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Stratified simple random sampling is a method of selecting a representative sample from a population by dividing it into distinct subgroups or strata and then randomly selecting samples independently from each stratum.</a:t>
            </a:r>
            <a:endParaRPr sz="1400">
              <a:solidFill>
                <a:srgbClr val="0F0F0F"/>
              </a:solidFill>
              <a:latin typeface="Roboto"/>
              <a:ea typeface="Roboto"/>
              <a:cs typeface="Roboto"/>
              <a:sym typeface="Roboto"/>
            </a:endParaRPr>
          </a:p>
          <a:p>
            <a:pPr indent="0" lvl="0" marL="0" rtl="0" algn="l">
              <a:lnSpc>
                <a:spcPct val="115000"/>
              </a:lnSpc>
              <a:spcBef>
                <a:spcPts val="1500"/>
              </a:spcBef>
              <a:spcAft>
                <a:spcPts val="0"/>
              </a:spcAft>
              <a:buNone/>
            </a:pPr>
            <a:r>
              <a:rPr b="1" lang="es-ES" sz="1600">
                <a:solidFill>
                  <a:srgbClr val="374151"/>
                </a:solidFill>
                <a:latin typeface="Roboto"/>
                <a:ea typeface="Roboto"/>
                <a:cs typeface="Roboto"/>
                <a:sym typeface="Roboto"/>
              </a:rPr>
              <a:t>Advantages:</a:t>
            </a:r>
            <a:endParaRPr sz="1400">
              <a:solidFill>
                <a:srgbClr val="0F0F0F"/>
              </a:solidFill>
              <a:latin typeface="Roboto"/>
              <a:ea typeface="Roboto"/>
              <a:cs typeface="Roboto"/>
              <a:sym typeface="Roboto"/>
            </a:endParaRPr>
          </a:p>
          <a:p>
            <a:pPr indent="-310832" lvl="0" marL="457200" marR="0" rtl="0" algn="l">
              <a:lnSpc>
                <a:spcPct val="150000"/>
              </a:lnSpc>
              <a:spcBef>
                <a:spcPts val="150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Stratification ensures that each subgroup or stratum of the population is represented in the sample, leading to a more accurate representation of the entire population.</a:t>
            </a:r>
            <a:endParaRPr sz="1400">
              <a:solidFill>
                <a:srgbClr val="0F0F0F"/>
              </a:solidFill>
              <a:latin typeface="Roboto"/>
              <a:ea typeface="Roboto"/>
              <a:cs typeface="Roboto"/>
              <a:sym typeface="Roboto"/>
            </a:endParaRPr>
          </a:p>
          <a:p>
            <a:pPr indent="-310832" lvl="0" marL="457200" marR="0" rtl="0" algn="l">
              <a:lnSpc>
                <a:spcPct val="150000"/>
              </a:lnSpc>
              <a:spcBef>
                <a:spcPts val="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It's particularly useful when the population exhibits significant internal variability or diversity.</a:t>
            </a:r>
            <a:endParaRPr sz="1400">
              <a:solidFill>
                <a:srgbClr val="0F0F0F"/>
              </a:solidFill>
              <a:latin typeface="Roboto"/>
              <a:ea typeface="Roboto"/>
              <a:cs typeface="Roboto"/>
              <a:sym typeface="Roboto"/>
            </a:endParaRPr>
          </a:p>
          <a:p>
            <a:pPr indent="-310832" lvl="0" marL="457200" marR="0" rtl="0" algn="l">
              <a:lnSpc>
                <a:spcPct val="150000"/>
              </a:lnSpc>
              <a:spcBef>
                <a:spcPts val="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Stratification enables the analysis of subgroups within the population, which can be essential for drawing specific conclusions about different segments.</a:t>
            </a:r>
            <a:endParaRPr sz="1400">
              <a:solidFill>
                <a:srgbClr val="0F0F0F"/>
              </a:solidFill>
              <a:latin typeface="Roboto"/>
              <a:ea typeface="Roboto"/>
              <a:cs typeface="Roboto"/>
              <a:sym typeface="Roboto"/>
            </a:endParaRPr>
          </a:p>
          <a:p>
            <a:pPr indent="-310832" lvl="0" marL="457200" marR="0" rtl="0" algn="l">
              <a:lnSpc>
                <a:spcPct val="150000"/>
              </a:lnSpc>
              <a:spcBef>
                <a:spcPts val="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It can help reduce bias in the sample, ensuring that each part of the population has an equal chance of being included.</a:t>
            </a:r>
            <a:endParaRPr sz="1400">
              <a:solidFill>
                <a:srgbClr val="0F0F0F"/>
              </a:solidFill>
              <a:latin typeface="Roboto"/>
              <a:ea typeface="Roboto"/>
              <a:cs typeface="Roboto"/>
              <a:sym typeface="Roboto"/>
            </a:endParaRPr>
          </a:p>
          <a:p>
            <a:pPr indent="-310832" lvl="0" marL="457200" marR="0" rtl="0" algn="l">
              <a:lnSpc>
                <a:spcPct val="150000"/>
              </a:lnSpc>
              <a:spcBef>
                <a:spcPts val="0"/>
              </a:spcBef>
              <a:spcAft>
                <a:spcPts val="0"/>
              </a:spcAft>
              <a:buClr>
                <a:srgbClr val="0F0F0F"/>
              </a:buClr>
              <a:buSzPct val="100000"/>
              <a:buFont typeface="Roboto"/>
              <a:buChar char="•"/>
            </a:pPr>
            <a:r>
              <a:rPr lang="es-ES" sz="1400">
                <a:solidFill>
                  <a:srgbClr val="0F0F0F"/>
                </a:solidFill>
                <a:latin typeface="Roboto"/>
                <a:ea typeface="Roboto"/>
                <a:cs typeface="Roboto"/>
                <a:sym typeface="Roboto"/>
              </a:rPr>
              <a:t>Stratified sampling can be more cost-effective than simple random sampling because it often requires smaller sample sizes to achieve the same level of precision.</a:t>
            </a:r>
            <a:endParaRPr sz="1400">
              <a:solidFill>
                <a:srgbClr val="0F0F0F"/>
              </a:solidFill>
              <a:latin typeface="Roboto"/>
              <a:ea typeface="Roboto"/>
              <a:cs typeface="Roboto"/>
              <a:sym typeface="Roboto"/>
            </a:endParaRPr>
          </a:p>
          <a:p>
            <a:pPr indent="0" lvl="0" marL="457200" rtl="0" algn="l">
              <a:lnSpc>
                <a:spcPct val="175000"/>
              </a:lnSpc>
              <a:spcBef>
                <a:spcPts val="0"/>
              </a:spcBef>
              <a:spcAft>
                <a:spcPts val="0"/>
              </a:spcAft>
              <a:buNone/>
            </a:pPr>
            <a:r>
              <a:t/>
            </a:r>
            <a:endParaRPr sz="1600">
              <a:solidFill>
                <a:srgbClr val="0F0F0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Soil - Landcover stratification</a:t>
            </a:r>
            <a:endParaRPr/>
          </a:p>
        </p:txBody>
      </p:sp>
      <p:sp>
        <p:nvSpPr>
          <p:cNvPr id="120" name="Google Shape;120;p18"/>
          <p:cNvSpPr txBox="1"/>
          <p:nvPr>
            <p:ph idx="1" type="body"/>
          </p:nvPr>
        </p:nvSpPr>
        <p:spPr>
          <a:xfrm>
            <a:off x="914400" y="1520825"/>
            <a:ext cx="10515600" cy="52653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1500"/>
              </a:spcBef>
              <a:spcAft>
                <a:spcPts val="0"/>
              </a:spcAft>
              <a:buNone/>
            </a:pPr>
            <a:r>
              <a:rPr b="1" lang="es-ES" sz="1600">
                <a:solidFill>
                  <a:srgbClr val="374151"/>
                </a:solidFill>
                <a:latin typeface="Roboto"/>
                <a:ea typeface="Roboto"/>
                <a:cs typeface="Roboto"/>
                <a:sym typeface="Roboto"/>
              </a:rPr>
              <a:t>Strata Map</a:t>
            </a:r>
            <a:endParaRPr b="1" sz="1600">
              <a:solidFill>
                <a:srgbClr val="374151"/>
              </a:solidFill>
              <a:latin typeface="Roboto"/>
              <a:ea typeface="Roboto"/>
              <a:cs typeface="Roboto"/>
              <a:sym typeface="Roboto"/>
            </a:endParaRPr>
          </a:p>
          <a:p>
            <a:pPr indent="0" lvl="0" marL="457200" marR="0" rtl="0" algn="l">
              <a:lnSpc>
                <a:spcPct val="150000"/>
              </a:lnSpc>
              <a:spcBef>
                <a:spcPts val="1500"/>
              </a:spcBef>
              <a:spcAft>
                <a:spcPts val="0"/>
              </a:spcAft>
              <a:buNone/>
            </a:pPr>
            <a:r>
              <a:t/>
            </a:r>
            <a:endParaRPr sz="1400">
              <a:solidFill>
                <a:srgbClr val="374151"/>
              </a:solidFill>
              <a:latin typeface="Roboto"/>
              <a:ea typeface="Roboto"/>
              <a:cs typeface="Roboto"/>
              <a:sym typeface="Roboto"/>
            </a:endParaRPr>
          </a:p>
          <a:p>
            <a:pPr indent="-50800" lvl="0" marL="228600" rtl="0" algn="l">
              <a:spcBef>
                <a:spcPts val="1500"/>
              </a:spcBef>
              <a:spcAft>
                <a:spcPts val="0"/>
              </a:spcAft>
              <a:buClr>
                <a:schemeClr val="dk1"/>
              </a:buClr>
              <a:buSzPts val="1100"/>
              <a:buNone/>
            </a:pPr>
            <a:r>
              <a:t/>
            </a:r>
            <a:endParaRPr/>
          </a:p>
          <a:p>
            <a:pPr indent="-50800" lvl="0" marL="228600" rtl="0" algn="l">
              <a:spcBef>
                <a:spcPts val="0"/>
              </a:spcBef>
              <a:spcAft>
                <a:spcPts val="0"/>
              </a:spcAft>
              <a:buClr>
                <a:schemeClr val="dk1"/>
              </a:buClr>
              <a:buSzPts val="1100"/>
              <a:buNone/>
            </a:pPr>
            <a:r>
              <a:t/>
            </a:r>
            <a:endParaRPr/>
          </a:p>
          <a:p>
            <a:pPr indent="-50800" lvl="0" marL="228600" rtl="0" algn="l">
              <a:lnSpc>
                <a:spcPct val="90000"/>
              </a:lnSpc>
              <a:spcBef>
                <a:spcPts val="0"/>
              </a:spcBef>
              <a:spcAft>
                <a:spcPts val="0"/>
              </a:spcAft>
              <a:buClr>
                <a:schemeClr val="dk1"/>
              </a:buClr>
              <a:buSzPts val="2800"/>
              <a:buNone/>
            </a:pPr>
            <a:r>
              <a:t/>
            </a:r>
            <a:endParaRPr/>
          </a:p>
        </p:txBody>
      </p:sp>
      <p:pic>
        <p:nvPicPr>
          <p:cNvPr id="121" name="Google Shape;121;p18"/>
          <p:cNvPicPr preferRelativeResize="0"/>
          <p:nvPr/>
        </p:nvPicPr>
        <p:blipFill>
          <a:blip r:embed="rId3">
            <a:alphaModFix/>
          </a:blip>
          <a:stretch>
            <a:fillRect/>
          </a:stretch>
        </p:blipFill>
        <p:spPr>
          <a:xfrm>
            <a:off x="2902250" y="1875100"/>
            <a:ext cx="5614150" cy="411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70150" y="365125"/>
            <a:ext cx="114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What is Stratified Simple Random Sampling?</a:t>
            </a:r>
            <a:endParaRPr/>
          </a:p>
        </p:txBody>
      </p:sp>
      <p:sp>
        <p:nvSpPr>
          <p:cNvPr id="127" name="Google Shape;127;p19"/>
          <p:cNvSpPr txBox="1"/>
          <p:nvPr>
            <p:ph idx="1" type="body"/>
          </p:nvPr>
        </p:nvSpPr>
        <p:spPr>
          <a:xfrm>
            <a:off x="838200" y="1597025"/>
            <a:ext cx="10515600" cy="4562100"/>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115000"/>
              </a:lnSpc>
              <a:spcBef>
                <a:spcPts val="1500"/>
              </a:spcBef>
              <a:spcAft>
                <a:spcPts val="0"/>
              </a:spcAft>
              <a:buNone/>
            </a:pPr>
            <a:r>
              <a:rPr b="1" lang="es-ES" sz="4984">
                <a:solidFill>
                  <a:srgbClr val="374151"/>
                </a:solidFill>
                <a:latin typeface="Roboto"/>
                <a:ea typeface="Roboto"/>
                <a:cs typeface="Roboto"/>
                <a:sym typeface="Roboto"/>
              </a:rPr>
              <a:t>Limitations:</a:t>
            </a:r>
            <a:endParaRPr sz="4784">
              <a:solidFill>
                <a:srgbClr val="0F0F0F"/>
              </a:solidFill>
              <a:latin typeface="Roboto"/>
              <a:ea typeface="Roboto"/>
              <a:cs typeface="Roboto"/>
              <a:sym typeface="Roboto"/>
            </a:endParaRPr>
          </a:p>
          <a:p>
            <a:pPr indent="0" lvl="0" marL="457200" rtl="0" algn="l">
              <a:lnSpc>
                <a:spcPct val="175000"/>
              </a:lnSpc>
              <a:spcBef>
                <a:spcPts val="1500"/>
              </a:spcBef>
              <a:spcAft>
                <a:spcPts val="0"/>
              </a:spcAft>
              <a:buNone/>
            </a:pPr>
            <a:r>
              <a:rPr b="1" lang="es-ES" sz="4064">
                <a:latin typeface="Roboto"/>
                <a:ea typeface="Roboto"/>
                <a:cs typeface="Roboto"/>
                <a:sym typeface="Roboto"/>
              </a:rPr>
              <a:t>Requires Knowledge of Strata:</a:t>
            </a:r>
            <a:r>
              <a:rPr lang="es-ES" sz="4064">
                <a:solidFill>
                  <a:srgbClr val="374151"/>
                </a:solidFill>
                <a:latin typeface="Roboto"/>
                <a:ea typeface="Roboto"/>
                <a:cs typeface="Roboto"/>
                <a:sym typeface="Roboto"/>
              </a:rPr>
              <a:t> </a:t>
            </a:r>
            <a:r>
              <a:rPr lang="es-ES" sz="4064">
                <a:solidFill>
                  <a:srgbClr val="374151"/>
                </a:solidFill>
                <a:latin typeface="Roboto"/>
                <a:ea typeface="Roboto"/>
                <a:cs typeface="Roboto"/>
                <a:sym typeface="Roboto"/>
              </a:rPr>
              <a:t>Stratified sampling assumes that strata are well-defined and known in advance. In cases where there are hidden or unknown strata, stratification may not be effective.</a:t>
            </a:r>
            <a:endParaRPr sz="4064">
              <a:solidFill>
                <a:srgbClr val="374151"/>
              </a:solidFill>
              <a:latin typeface="Roboto"/>
              <a:ea typeface="Roboto"/>
              <a:cs typeface="Roboto"/>
              <a:sym typeface="Roboto"/>
            </a:endParaRPr>
          </a:p>
          <a:p>
            <a:pPr indent="0" lvl="0" marL="457200" rtl="0" algn="l">
              <a:lnSpc>
                <a:spcPct val="175000"/>
              </a:lnSpc>
              <a:spcBef>
                <a:spcPts val="0"/>
              </a:spcBef>
              <a:spcAft>
                <a:spcPts val="0"/>
              </a:spcAft>
              <a:buNone/>
            </a:pPr>
            <a:r>
              <a:rPr b="1" lang="es-ES" sz="4064">
                <a:solidFill>
                  <a:srgbClr val="374151"/>
                </a:solidFill>
                <a:latin typeface="Roboto"/>
                <a:ea typeface="Roboto"/>
                <a:cs typeface="Roboto"/>
                <a:sym typeface="Roboto"/>
              </a:rPr>
              <a:t>Complexity of Implementation:</a:t>
            </a:r>
            <a:r>
              <a:rPr lang="es-ES" sz="4064">
                <a:solidFill>
                  <a:srgbClr val="374151"/>
                </a:solidFill>
                <a:latin typeface="Roboto"/>
                <a:ea typeface="Roboto"/>
                <a:cs typeface="Roboto"/>
                <a:sym typeface="Roboto"/>
              </a:rPr>
              <a:t> Stratified sampling can be more complex to plan and execute compared to simple random sampling, particularly when dealing with numerous strata or when the population is not well-defined or easily categorized.</a:t>
            </a:r>
            <a:endParaRPr sz="4064">
              <a:solidFill>
                <a:srgbClr val="374151"/>
              </a:solidFill>
              <a:latin typeface="Roboto"/>
              <a:ea typeface="Roboto"/>
              <a:cs typeface="Roboto"/>
              <a:sym typeface="Roboto"/>
            </a:endParaRPr>
          </a:p>
          <a:p>
            <a:pPr indent="0" lvl="0" marL="457200" rtl="0" algn="l">
              <a:lnSpc>
                <a:spcPct val="175000"/>
              </a:lnSpc>
              <a:spcBef>
                <a:spcPts val="0"/>
              </a:spcBef>
              <a:spcAft>
                <a:spcPts val="0"/>
              </a:spcAft>
              <a:buNone/>
            </a:pPr>
            <a:r>
              <a:rPr b="1" lang="es-ES" sz="4064">
                <a:solidFill>
                  <a:srgbClr val="374151"/>
                </a:solidFill>
                <a:latin typeface="Roboto"/>
                <a:ea typeface="Roboto"/>
                <a:cs typeface="Roboto"/>
                <a:sym typeface="Roboto"/>
              </a:rPr>
              <a:t>Stratum Misclassification:</a:t>
            </a:r>
            <a:r>
              <a:rPr lang="es-ES" sz="4064">
                <a:solidFill>
                  <a:srgbClr val="374151"/>
                </a:solidFill>
                <a:latin typeface="Roboto"/>
                <a:ea typeface="Roboto"/>
                <a:cs typeface="Roboto"/>
                <a:sym typeface="Roboto"/>
              </a:rPr>
              <a:t> Accurately categorizing units into strata can be challenging. Misclassification of units into inappropriate strata can introduce bias and reduce the effectiveness of stratification.</a:t>
            </a:r>
            <a:endParaRPr sz="4064">
              <a:solidFill>
                <a:srgbClr val="374151"/>
              </a:solidFill>
              <a:latin typeface="Roboto"/>
              <a:ea typeface="Roboto"/>
              <a:cs typeface="Roboto"/>
              <a:sym typeface="Roboto"/>
            </a:endParaRPr>
          </a:p>
          <a:p>
            <a:pPr indent="0" lvl="0" marL="457200" rtl="0" algn="l">
              <a:lnSpc>
                <a:spcPct val="175000"/>
              </a:lnSpc>
              <a:spcBef>
                <a:spcPts val="0"/>
              </a:spcBef>
              <a:spcAft>
                <a:spcPts val="0"/>
              </a:spcAft>
              <a:buNone/>
            </a:pPr>
            <a:r>
              <a:rPr b="1" lang="es-ES" sz="4064">
                <a:solidFill>
                  <a:srgbClr val="374151"/>
                </a:solidFill>
                <a:latin typeface="Roboto"/>
                <a:ea typeface="Roboto"/>
                <a:cs typeface="Roboto"/>
                <a:sym typeface="Roboto"/>
              </a:rPr>
              <a:t>Resource Intensive:</a:t>
            </a:r>
            <a:r>
              <a:rPr lang="es-ES" sz="4064">
                <a:solidFill>
                  <a:srgbClr val="374151"/>
                </a:solidFill>
                <a:latin typeface="Roboto"/>
                <a:ea typeface="Roboto"/>
                <a:cs typeface="Roboto"/>
                <a:sym typeface="Roboto"/>
              </a:rPr>
              <a:t> Depending on the number of strata and the need for precise representation, stratified sampling may require a larger budget and more resources than simple random sampling.</a:t>
            </a:r>
            <a:endParaRPr sz="4064">
              <a:solidFill>
                <a:srgbClr val="374151"/>
              </a:solidFill>
              <a:latin typeface="Roboto"/>
              <a:ea typeface="Roboto"/>
              <a:cs typeface="Roboto"/>
              <a:sym typeface="Roboto"/>
            </a:endParaRPr>
          </a:p>
          <a:p>
            <a:pPr indent="0" lvl="0" marL="457200" rtl="0" algn="l">
              <a:lnSpc>
                <a:spcPct val="175000"/>
              </a:lnSpc>
              <a:spcBef>
                <a:spcPts val="0"/>
              </a:spcBef>
              <a:spcAft>
                <a:spcPts val="0"/>
              </a:spcAft>
              <a:buNone/>
            </a:pPr>
            <a:r>
              <a:rPr b="1" lang="es-ES" sz="4064">
                <a:latin typeface="Roboto"/>
                <a:ea typeface="Roboto"/>
                <a:cs typeface="Roboto"/>
                <a:sym typeface="Roboto"/>
              </a:rPr>
              <a:t>Loss of Some Randomness:</a:t>
            </a:r>
            <a:r>
              <a:rPr lang="es-ES" sz="4064">
                <a:solidFill>
                  <a:srgbClr val="374151"/>
                </a:solidFill>
                <a:latin typeface="Roboto"/>
                <a:ea typeface="Roboto"/>
                <a:cs typeface="Roboto"/>
                <a:sym typeface="Roboto"/>
              </a:rPr>
              <a:t> Although stratified sampling maintains randomness within strata, the overall randomness of the sample can be reduced, especially when some strata are disproportionately sampled.</a:t>
            </a:r>
            <a:endParaRPr sz="4064">
              <a:solidFill>
                <a:srgbClr val="374151"/>
              </a:solidFill>
              <a:latin typeface="Roboto"/>
              <a:ea typeface="Roboto"/>
              <a:cs typeface="Roboto"/>
              <a:sym typeface="Roboto"/>
            </a:endParaRPr>
          </a:p>
          <a:p>
            <a:pPr indent="0" lvl="0" marL="457200" rtl="0" algn="l">
              <a:lnSpc>
                <a:spcPct val="175000"/>
              </a:lnSpc>
              <a:spcBef>
                <a:spcPts val="0"/>
              </a:spcBef>
              <a:spcAft>
                <a:spcPts val="0"/>
              </a:spcAft>
              <a:buNone/>
            </a:pPr>
            <a:r>
              <a:rPr b="1" lang="es-ES" sz="4064">
                <a:latin typeface="Roboto"/>
                <a:ea typeface="Roboto"/>
                <a:cs typeface="Roboto"/>
                <a:sym typeface="Roboto"/>
              </a:rPr>
              <a:t>Limited Generalization:</a:t>
            </a:r>
            <a:r>
              <a:rPr lang="es-ES" sz="4064">
                <a:solidFill>
                  <a:srgbClr val="374151"/>
                </a:solidFill>
                <a:latin typeface="Roboto"/>
                <a:ea typeface="Roboto"/>
                <a:cs typeface="Roboto"/>
                <a:sym typeface="Roboto"/>
              </a:rPr>
              <a:t> The results of a stratified sample may be less generalizable to the entire population compared to simple random sampling if strata do not cover the entire population space or if there are concerns about stratum misclassification.</a:t>
            </a:r>
            <a:endParaRPr sz="4464">
              <a:solidFill>
                <a:srgbClr val="0F0F0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70150" y="365125"/>
            <a:ext cx="11670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Types of </a:t>
            </a:r>
            <a:r>
              <a:rPr lang="es-ES">
                <a:solidFill>
                  <a:srgbClr val="374151"/>
                </a:solidFill>
                <a:latin typeface="Roboto"/>
                <a:ea typeface="Roboto"/>
                <a:cs typeface="Roboto"/>
                <a:sym typeface="Roboto"/>
              </a:rPr>
              <a:t>Stratified Simple Random Sampling?</a:t>
            </a:r>
            <a:endParaRPr/>
          </a:p>
        </p:txBody>
      </p:sp>
      <p:sp>
        <p:nvSpPr>
          <p:cNvPr id="133" name="Google Shape;133;p20"/>
          <p:cNvSpPr txBox="1"/>
          <p:nvPr>
            <p:ph idx="1" type="body"/>
          </p:nvPr>
        </p:nvSpPr>
        <p:spPr>
          <a:xfrm>
            <a:off x="838200" y="1597025"/>
            <a:ext cx="10515600" cy="46278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Proportional Stratified Sampling</a:t>
            </a:r>
            <a:r>
              <a:rPr b="1" lang="es-ES" sz="3915">
                <a:solidFill>
                  <a:srgbClr val="374151"/>
                </a:solidFill>
                <a:latin typeface="Roboto"/>
                <a:ea typeface="Roboto"/>
                <a:cs typeface="Roboto"/>
                <a:sym typeface="Roboto"/>
              </a:rPr>
              <a:t>: </a:t>
            </a:r>
            <a:r>
              <a:rPr lang="es-ES" sz="3915">
                <a:solidFill>
                  <a:srgbClr val="374151"/>
                </a:solidFill>
                <a:latin typeface="Roboto"/>
                <a:ea typeface="Roboto"/>
                <a:cs typeface="Roboto"/>
                <a:sym typeface="Roboto"/>
              </a:rPr>
              <a:t>The size of each stratum's sample is proportional to the size of the stratum within the overall population (area weighted). Larger strata are allocated a larger proportion of the total sample size, while smaller strata receive a smaller proportion. This ensures that each stratum is represented according to its relative importance in the population.</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Disproportionate Stratified Sampling: </a:t>
            </a:r>
            <a:r>
              <a:rPr lang="es-ES" sz="3915">
                <a:solidFill>
                  <a:srgbClr val="374151"/>
                </a:solidFill>
                <a:latin typeface="Roboto"/>
                <a:ea typeface="Roboto"/>
                <a:cs typeface="Roboto"/>
                <a:sym typeface="Roboto"/>
              </a:rPr>
              <a:t>The sample sizes within each stratum are not necessarily proportional to their sizes in the population. Researchers may intentionally oversample certain strata that are of particular interest or importance, while allocating fewer samples to other strata. This can be useful when researchers want to ensure adequate representation of specific subgroups or when certain strata have higher variability and require more samples for precision.</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Equal Allocation:</a:t>
            </a:r>
            <a:r>
              <a:rPr lang="es-ES" sz="3915">
                <a:solidFill>
                  <a:srgbClr val="374151"/>
                </a:solidFill>
                <a:latin typeface="Roboto"/>
                <a:ea typeface="Roboto"/>
                <a:cs typeface="Roboto"/>
                <a:sym typeface="Roboto"/>
              </a:rPr>
              <a:t> This is a subcategory of proportionate stratified sampling where an equal number of samples is allocated to each stratum, regardless of the stratum's size. This approach ensures that each stratum has the same weight in the final sample.</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Optimal Allocation:</a:t>
            </a:r>
            <a:r>
              <a:rPr lang="es-ES" sz="3915">
                <a:solidFill>
                  <a:srgbClr val="374151"/>
                </a:solidFill>
                <a:latin typeface="Roboto"/>
                <a:ea typeface="Roboto"/>
                <a:cs typeface="Roboto"/>
                <a:sym typeface="Roboto"/>
              </a:rPr>
              <a:t> In some cases, researchers may use mathematical optimization techniques to determine the optimal allocation of samples to strata, considering factors like variability, cost, or precision.</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Systematic Sampling Within Strata:</a:t>
            </a:r>
            <a:r>
              <a:rPr lang="es-ES" sz="3915">
                <a:solidFill>
                  <a:srgbClr val="374151"/>
                </a:solidFill>
                <a:latin typeface="Roboto"/>
                <a:ea typeface="Roboto"/>
                <a:cs typeface="Roboto"/>
                <a:sym typeface="Roboto"/>
              </a:rPr>
              <a:t> Instead of using simple random sampling within each stratum, systematic sampling can be employed. In systematic sampling, you select every kth unit from each stratum, where k is determined based on the stratum's size and the desired sample size.</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Cluster Sampling Within Strata:</a:t>
            </a:r>
            <a:r>
              <a:rPr lang="es-ES" sz="3915">
                <a:solidFill>
                  <a:srgbClr val="374151"/>
                </a:solidFill>
                <a:latin typeface="Roboto"/>
                <a:ea typeface="Roboto"/>
                <a:cs typeface="Roboto"/>
                <a:sym typeface="Roboto"/>
              </a:rPr>
              <a:t> Occasionally, cluster sampling (sampling groups or clusters of units within each stratum) may be used in conjunction with stratification. This approach can be helpful when it is more practical or cost-effective to sample clusters of units within strata.</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rPr b="1" lang="es-ES" sz="3915">
                <a:solidFill>
                  <a:srgbClr val="374151"/>
                </a:solidFill>
                <a:latin typeface="Roboto"/>
                <a:ea typeface="Roboto"/>
                <a:cs typeface="Roboto"/>
                <a:sym typeface="Roboto"/>
              </a:rPr>
              <a:t>Sequential Sampling in Strata:</a:t>
            </a:r>
            <a:r>
              <a:rPr lang="es-ES" sz="3915">
                <a:solidFill>
                  <a:srgbClr val="374151"/>
                </a:solidFill>
                <a:latin typeface="Roboto"/>
                <a:ea typeface="Roboto"/>
                <a:cs typeface="Roboto"/>
                <a:sym typeface="Roboto"/>
              </a:rPr>
              <a:t> In certain situations, especially when the population size is extremely large or data collection is expensive, sequential sampling methods might be employed within strata to gradually build the sample size while monitoring data quality.</a:t>
            </a:r>
            <a:endParaRPr sz="1600">
              <a:solidFill>
                <a:srgbClr val="0F0F0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70150" y="365125"/>
            <a:ext cx="11670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Types of Stratified Simple Random Sampling?</a:t>
            </a:r>
            <a:endParaRPr/>
          </a:p>
        </p:txBody>
      </p:sp>
      <p:sp>
        <p:nvSpPr>
          <p:cNvPr id="139" name="Google Shape;139;p21"/>
          <p:cNvSpPr txBox="1"/>
          <p:nvPr>
            <p:ph idx="1" type="body"/>
          </p:nvPr>
        </p:nvSpPr>
        <p:spPr>
          <a:xfrm>
            <a:off x="838200" y="1597025"/>
            <a:ext cx="10515600" cy="46278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15000"/>
              </a:lnSpc>
              <a:spcBef>
                <a:spcPts val="1500"/>
              </a:spcBef>
              <a:spcAft>
                <a:spcPts val="0"/>
              </a:spcAft>
              <a:buNone/>
            </a:pPr>
            <a:r>
              <a:rPr b="1" lang="es-ES" sz="3915">
                <a:solidFill>
                  <a:srgbClr val="FF0000"/>
                </a:solidFill>
                <a:latin typeface="Roboto"/>
                <a:ea typeface="Roboto"/>
                <a:cs typeface="Roboto"/>
                <a:sym typeface="Roboto"/>
              </a:rPr>
              <a:t>Proportional Stratified Sampling: </a:t>
            </a:r>
            <a:r>
              <a:rPr lang="es-ES" sz="3915">
                <a:solidFill>
                  <a:srgbClr val="FF0000"/>
                </a:solidFill>
                <a:latin typeface="Roboto"/>
                <a:ea typeface="Roboto"/>
                <a:cs typeface="Roboto"/>
                <a:sym typeface="Roboto"/>
              </a:rPr>
              <a:t>The size of each stratum's sample is proportional to the size of the stratum within the overall population (area weighted). Larger strata are allocated a larger proportion of the total sample size, while smaller strata receive a smaller proportion. This ensures that each stratum is represented according to its relative importance in the population.</a:t>
            </a:r>
            <a:endParaRPr sz="3915">
              <a:solidFill>
                <a:srgbClr val="FF0000"/>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Disproportionate Stratified Sampling: </a:t>
            </a:r>
            <a:r>
              <a:rPr lang="es-ES" sz="3915">
                <a:solidFill>
                  <a:srgbClr val="374151"/>
                </a:solidFill>
                <a:latin typeface="Roboto"/>
                <a:ea typeface="Roboto"/>
                <a:cs typeface="Roboto"/>
                <a:sym typeface="Roboto"/>
              </a:rPr>
              <a:t>The sample sizes within each stratum are not necessarily proportional to their sizes in the population. Researchers may intentionally oversample certain strata that are of particular interest or importance, while allocating fewer samples to other strata. This can be useful when researchers want to ensure adequate representation of specific subgroups or when certain strata have higher variability and require more samples for precision.</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Equal Allocation:</a:t>
            </a:r>
            <a:r>
              <a:rPr lang="es-ES" sz="3915">
                <a:solidFill>
                  <a:srgbClr val="374151"/>
                </a:solidFill>
                <a:latin typeface="Roboto"/>
                <a:ea typeface="Roboto"/>
                <a:cs typeface="Roboto"/>
                <a:sym typeface="Roboto"/>
              </a:rPr>
              <a:t> This is a subcategory of proportionate stratified sampling where an equal number of samples is allocated to each stratum, regardless of the stratum's size. This approach ensures that each stratum has the same weight in the final sample.</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Optimal Allocation:</a:t>
            </a:r>
            <a:r>
              <a:rPr lang="es-ES" sz="3915">
                <a:solidFill>
                  <a:srgbClr val="374151"/>
                </a:solidFill>
                <a:latin typeface="Roboto"/>
                <a:ea typeface="Roboto"/>
                <a:cs typeface="Roboto"/>
                <a:sym typeface="Roboto"/>
              </a:rPr>
              <a:t> In some cases, researchers may use mathematical optimization techniques to determine the optimal allocation of samples to strata, considering factors like variability, cost, or precision.</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FF0000"/>
                </a:solidFill>
                <a:latin typeface="Roboto"/>
                <a:ea typeface="Roboto"/>
                <a:cs typeface="Roboto"/>
                <a:sym typeface="Roboto"/>
              </a:rPr>
              <a:t>Systematic Sampling Within Strata:</a:t>
            </a:r>
            <a:r>
              <a:rPr lang="es-ES" sz="3915">
                <a:solidFill>
                  <a:srgbClr val="FF0000"/>
                </a:solidFill>
                <a:latin typeface="Roboto"/>
                <a:ea typeface="Roboto"/>
                <a:cs typeface="Roboto"/>
                <a:sym typeface="Roboto"/>
              </a:rPr>
              <a:t> Instead of using simple random sampling within each stratum, systematic sampling can be employed. In systematic sampling, you select every kth unit from each stratum, where k is determined based on the stratum's size and the desired sample size.</a:t>
            </a:r>
            <a:endParaRPr sz="3915">
              <a:solidFill>
                <a:srgbClr val="FF0000"/>
              </a:solidFill>
              <a:latin typeface="Roboto"/>
              <a:ea typeface="Roboto"/>
              <a:cs typeface="Roboto"/>
              <a:sym typeface="Roboto"/>
            </a:endParaRPr>
          </a:p>
          <a:p>
            <a:pPr indent="0" lvl="0" marL="0" rtl="0" algn="l">
              <a:lnSpc>
                <a:spcPct val="115000"/>
              </a:lnSpc>
              <a:spcBef>
                <a:spcPts val="1500"/>
              </a:spcBef>
              <a:spcAft>
                <a:spcPts val="0"/>
              </a:spcAft>
              <a:buNone/>
            </a:pPr>
            <a:r>
              <a:rPr b="1" lang="es-ES" sz="3915">
                <a:solidFill>
                  <a:srgbClr val="374151"/>
                </a:solidFill>
                <a:latin typeface="Roboto"/>
                <a:ea typeface="Roboto"/>
                <a:cs typeface="Roboto"/>
                <a:sym typeface="Roboto"/>
              </a:rPr>
              <a:t>Cluster Sampling Within Strata:</a:t>
            </a:r>
            <a:r>
              <a:rPr lang="es-ES" sz="3915">
                <a:solidFill>
                  <a:srgbClr val="374151"/>
                </a:solidFill>
                <a:latin typeface="Roboto"/>
                <a:ea typeface="Roboto"/>
                <a:cs typeface="Roboto"/>
                <a:sym typeface="Roboto"/>
              </a:rPr>
              <a:t> Occasionally, cluster sampling (sampling groups or clusters of units within each stratum) may be used in conjunction with stratification. This approach can be helpful when it is more practical or cost-effective to sample clusters of units within strata.</a:t>
            </a:r>
            <a:endParaRPr sz="3915">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rPr b="1" lang="es-ES" sz="3915">
                <a:solidFill>
                  <a:srgbClr val="374151"/>
                </a:solidFill>
                <a:latin typeface="Roboto"/>
                <a:ea typeface="Roboto"/>
                <a:cs typeface="Roboto"/>
                <a:sym typeface="Roboto"/>
              </a:rPr>
              <a:t>Sequential Sampling in Strata:</a:t>
            </a:r>
            <a:r>
              <a:rPr lang="es-ES" sz="3915">
                <a:solidFill>
                  <a:srgbClr val="374151"/>
                </a:solidFill>
                <a:latin typeface="Roboto"/>
                <a:ea typeface="Roboto"/>
                <a:cs typeface="Roboto"/>
                <a:sym typeface="Roboto"/>
              </a:rPr>
              <a:t> In certain situations, especially when the population size is extremely large or data collection is expensive, sequential sampling methods might be employed within strata to gradually build the sample size while monitoring data quality.</a:t>
            </a:r>
            <a:endParaRPr sz="1600">
              <a:solidFill>
                <a:srgbClr val="0F0F0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5592725" y="1465225"/>
            <a:ext cx="5337000" cy="45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 name="Google Shape;145;p22"/>
          <p:cNvSpPr/>
          <p:nvPr/>
        </p:nvSpPr>
        <p:spPr>
          <a:xfrm>
            <a:off x="262475" y="1465225"/>
            <a:ext cx="5094900" cy="45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6" name="Google Shape;14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solidFill>
                  <a:srgbClr val="374151"/>
                </a:solidFill>
                <a:latin typeface="Roboto"/>
                <a:ea typeface="Roboto"/>
                <a:cs typeface="Roboto"/>
                <a:sym typeface="Roboto"/>
              </a:rPr>
              <a:t>Random vs Regular Stratified Sampling</a:t>
            </a:r>
            <a:endParaRPr/>
          </a:p>
        </p:txBody>
      </p:sp>
      <p:sp>
        <p:nvSpPr>
          <p:cNvPr id="147" name="Google Shape;147;p22"/>
          <p:cNvSpPr txBox="1"/>
          <p:nvPr/>
        </p:nvSpPr>
        <p:spPr>
          <a:xfrm>
            <a:off x="501425" y="5515175"/>
            <a:ext cx="46170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700">
                <a:solidFill>
                  <a:schemeClr val="dk1"/>
                </a:solidFill>
                <a:latin typeface="Calibri"/>
                <a:ea typeface="Calibri"/>
                <a:cs typeface="Calibri"/>
                <a:sym typeface="Calibri"/>
              </a:rPr>
              <a:t>Stratified simple random sampling design</a:t>
            </a:r>
            <a:endParaRPr sz="1700">
              <a:solidFill>
                <a:schemeClr val="dk1"/>
              </a:solidFill>
              <a:latin typeface="Calibri"/>
              <a:ea typeface="Calibri"/>
              <a:cs typeface="Calibri"/>
              <a:sym typeface="Calibri"/>
            </a:endParaRPr>
          </a:p>
        </p:txBody>
      </p:sp>
      <p:sp>
        <p:nvSpPr>
          <p:cNvPr id="148" name="Google Shape;148;p22"/>
          <p:cNvSpPr txBox="1"/>
          <p:nvPr/>
        </p:nvSpPr>
        <p:spPr>
          <a:xfrm>
            <a:off x="5875400" y="5515175"/>
            <a:ext cx="48861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ES" sz="1700">
                <a:solidFill>
                  <a:schemeClr val="dk1"/>
                </a:solidFill>
                <a:latin typeface="Calibri"/>
                <a:ea typeface="Calibri"/>
                <a:cs typeface="Calibri"/>
                <a:sym typeface="Calibri"/>
              </a:rPr>
              <a:t>Stratified simple regular sampling design</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49" name="Google Shape;149;p22"/>
          <p:cNvPicPr preferRelativeResize="0"/>
          <p:nvPr/>
        </p:nvPicPr>
        <p:blipFill>
          <a:blip r:embed="rId3">
            <a:alphaModFix/>
          </a:blip>
          <a:stretch>
            <a:fillRect/>
          </a:stretch>
        </p:blipFill>
        <p:spPr>
          <a:xfrm>
            <a:off x="501425" y="1958699"/>
            <a:ext cx="4617001" cy="3281467"/>
          </a:xfrm>
          <a:prstGeom prst="rect">
            <a:avLst/>
          </a:prstGeom>
          <a:noFill/>
          <a:ln>
            <a:noFill/>
          </a:ln>
        </p:spPr>
      </p:pic>
      <p:pic>
        <p:nvPicPr>
          <p:cNvPr id="150" name="Google Shape;150;p22"/>
          <p:cNvPicPr preferRelativeResize="0"/>
          <p:nvPr/>
        </p:nvPicPr>
        <p:blipFill>
          <a:blip r:embed="rId4">
            <a:alphaModFix/>
          </a:blip>
          <a:stretch>
            <a:fillRect/>
          </a:stretch>
        </p:blipFill>
        <p:spPr>
          <a:xfrm>
            <a:off x="5916099" y="1958700"/>
            <a:ext cx="4652175" cy="328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