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GillSans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Gill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dc1fc15aa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adc1fc15aa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dc1fc15aa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adc1fc15aa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dc1fc26eb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adc1fc26eb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dc1fc26eb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adc1fc26eb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dc1fc26eb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adc1fc26eb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dc1fc15aa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adc1fc15aa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dc1fc26eb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adc1fc26eb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dc1fc26eb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adc1fc26eb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dc1fc15aa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adc1fc15aa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dc1fc26eb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adc1fc26eb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321a5e67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b321a5e67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dc1fc26eb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adc1fc26eb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dc1fc26eb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adc1fc26eb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dc1fc26eb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adc1fc26eb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dc1fc15aa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adc1fc15aa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dc1fc15aa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adc1fc15aa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dc1fc15aa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adc1fc15aa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41"/>
            <a:ext cx="9144000" cy="1655758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/>
            </a:lvl1pPr>
            <a:lvl2pPr indent="0" lvl="1" marL="0" marR="0" algn="r">
              <a:spcBef>
                <a:spcPts val="0"/>
              </a:spcBef>
              <a:buNone/>
              <a:defRPr/>
            </a:lvl2pPr>
            <a:lvl3pPr indent="0" lvl="2" marL="0" marR="0" algn="r">
              <a:spcBef>
                <a:spcPts val="0"/>
              </a:spcBef>
              <a:buNone/>
              <a:defRPr/>
            </a:lvl3pPr>
            <a:lvl4pPr indent="0" lvl="3" marL="0" marR="0" algn="r">
              <a:spcBef>
                <a:spcPts val="0"/>
              </a:spcBef>
              <a:buNone/>
              <a:defRPr/>
            </a:lvl4pPr>
            <a:lvl5pPr indent="0" lvl="4" marL="0" marR="0" algn="r">
              <a:spcBef>
                <a:spcPts val="0"/>
              </a:spcBef>
              <a:buNone/>
              <a:defRPr/>
            </a:lvl5pPr>
            <a:lvl6pPr indent="0" lvl="5" marL="0" marR="0" algn="r">
              <a:spcBef>
                <a:spcPts val="0"/>
              </a:spcBef>
              <a:buNone/>
              <a:defRPr/>
            </a:lvl6pPr>
            <a:lvl7pPr indent="0" lvl="6" marL="0" marR="0" algn="r">
              <a:spcBef>
                <a:spcPts val="0"/>
              </a:spcBef>
              <a:buNone/>
              <a:defRPr/>
            </a:lvl7pPr>
            <a:lvl8pPr indent="0" lvl="7" marL="0" marR="0" algn="r">
              <a:spcBef>
                <a:spcPts val="0"/>
              </a:spcBef>
              <a:buNone/>
              <a:defRPr/>
            </a:lvl8pPr>
            <a:lvl9pPr indent="0" lvl="8" marL="0" marR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ran.r-project.org/package=sgsR" TargetMode="External"/><Relationship Id="rId4" Type="http://schemas.openxmlformats.org/officeDocument/2006/relationships/hyperlink" Target="https://cran.r-project.org/web/packages/clhs/" TargetMode="External"/><Relationship Id="rId5" Type="http://schemas.openxmlformats.org/officeDocument/2006/relationships/hyperlink" Target="https://doi.org/10.1016/j.cageo.2005.12.009" TargetMode="External"/><Relationship Id="rId6" Type="http://schemas.openxmlformats.org/officeDocument/2006/relationships/hyperlink" Target="https://doi.org/10.7717/peerj.6451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luis.rodriguezlado@fao.org" TargetMode="External"/><Relationship Id="rId4" Type="http://schemas.openxmlformats.org/officeDocument/2006/relationships/hyperlink" Target="mailto:marcos.angelini@fao.or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866323" y="2295939"/>
            <a:ext cx="10518987" cy="297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21425" spcFirstLastPara="1" rIns="21425" wrap="square" tIns="2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 cap="small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Conditional Latin Hypercube Sampling</a:t>
            </a:r>
            <a:endParaRPr b="1" i="0" sz="6000" u="none" cap="small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240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 Introduction to the cLHS Methodology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2400"/>
              </a:spcBef>
              <a:spcAft>
                <a:spcPts val="0"/>
              </a:spcAft>
              <a:buNone/>
            </a:pPr>
            <a:r>
              <a:rPr b="1" i="0" lang="es-ES" sz="4000" u="none" cap="small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Luis Rodriguez Lado - GSP</a:t>
            </a:r>
            <a:endParaRPr b="1" i="0" sz="4000" u="none" cap="small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Conditional Latin Hypercube Sampling (cLHS)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914400" y="1520825"/>
            <a:ext cx="10515600" cy="5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Examples of constraints.</a:t>
            </a:r>
            <a:endParaRPr b="1"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t/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23529" l="0" r="0" t="23284"/>
          <a:stretch/>
        </p:blipFill>
        <p:spPr>
          <a:xfrm>
            <a:off x="1038625" y="2316150"/>
            <a:ext cx="9642351" cy="375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4345875" y="1971450"/>
            <a:ext cx="33693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Anisotropic accumulated cost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Conditional Latin Hypercube Sampling (cLHS)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914400" y="1520825"/>
            <a:ext cx="10515600" cy="5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Examples of constraints.</a:t>
            </a:r>
            <a:endParaRPr b="1"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t/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5284300" y="1844725"/>
            <a:ext cx="16623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 Options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050" y="2221983"/>
            <a:ext cx="5338976" cy="39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7450" y="2221975"/>
            <a:ext cx="5338976" cy="3912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Advantages of cLHS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92"/>
          </a:p>
          <a:p>
            <a:pPr indent="-3302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•"/>
            </a:pPr>
            <a:r>
              <a:rPr b="1"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Improved Representativeness:</a:t>
            </a:r>
            <a:r>
              <a:rPr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cLHS provides a more representative sample of the parameter space by ensuring that sampled points satisfy specified constraints. 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•"/>
            </a:pPr>
            <a:r>
              <a:rPr b="1"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Efficient Exploration of Constrained Spaces:</a:t>
            </a:r>
            <a:r>
              <a:rPr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cLHS efficiently explores constrained parameter spaces. 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•"/>
            </a:pPr>
            <a:r>
              <a:rPr b="1"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Flexibility:</a:t>
            </a:r>
            <a:r>
              <a:rPr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cLHS is highly flexible and adaptable to various applications. It can handle different types of constraints, including equality and inequality constraints.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Limitations of cLHS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838200" y="16732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b="1" lang="es-ES" sz="6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Computational Demanding:</a:t>
            </a:r>
            <a:r>
              <a:rPr lang="es-ES" sz="6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cLHS can be computationally intensive, especially when dealing with  high-dimensional parameter spaces complex constraints.</a:t>
            </a:r>
            <a:endParaRPr sz="6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b="1" lang="es-ES" sz="6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Constraint Definition:</a:t>
            </a:r>
            <a:r>
              <a:rPr lang="es-ES" sz="6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The effectiveness of cLHS heavily depends on how well the constraints are defined. If constraints are not well-defined or too restrictive, it can be challenging to obtain a sufficient number of feasible samples.</a:t>
            </a:r>
            <a:endParaRPr sz="6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b="1" lang="es-ES" sz="6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Trade-off Between Exploration and Exploitation:</a:t>
            </a:r>
            <a:r>
              <a:rPr lang="es-ES" sz="6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While cLHS efficiently explores constrained spaces, there is a trade-off between exploration (discovering new regions) and exploitation (sampling regions of high interest). Striking the right balance may require careful tuning of parameters.</a:t>
            </a:r>
            <a:endParaRPr sz="6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b="1" lang="es-ES" sz="6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Limited Applicability for Certain Problems:</a:t>
            </a:r>
            <a:r>
              <a:rPr lang="es-ES" sz="6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cLHS may not be suitable for all types of problems. In some cases, where constraints are highly non-linear or have multiple optima, it may be challenging to achieve the desired level of representativeness.</a:t>
            </a:r>
            <a:endParaRPr sz="6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b="1" lang="es-ES" sz="6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Algorithm Sensitivity:</a:t>
            </a:r>
            <a:r>
              <a:rPr lang="es-ES" sz="6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The performance of cLHS can be sensitive to the settings of sampling algorithm, the number of samples, covariate </a:t>
            </a:r>
            <a:r>
              <a:rPr lang="es-ES" sz="6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resolution, number of quantiles, </a:t>
            </a:r>
            <a:r>
              <a:rPr lang="es-ES" sz="6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and how constraints are integrated into the sampling process. Users should set appropriate settings for their specific problem.</a:t>
            </a:r>
            <a:endParaRPr sz="6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973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61904"/>
              <a:buChar char="•"/>
            </a:pPr>
            <a:r>
              <a:rPr lang="es-E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Training material in ‘Nghe’ Province (Vietnam)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94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68 environmental parameters (Available at as GEE assets)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94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Shapes of province boundaries, rivers, roads.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94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 packages: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944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sgsR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944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clhs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94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Additional functions from Daniel Saurette et al. (mininimum and optimal sample size) 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Contents in the exercise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23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262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Latin Hypercube Sampling without constraints (sgsR).</a:t>
            </a:r>
            <a:endParaRPr sz="2623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23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262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Conditional Latin Hypercube Sampling with legacy data (sgsR).</a:t>
            </a:r>
            <a:endParaRPr sz="2623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23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262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Conditional Latin Hypercube Sampling for large raster data (sgsR).</a:t>
            </a:r>
            <a:endParaRPr sz="2623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23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262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Conditional Latin Hypercube Sampling with cost constraint layers (distance to roads) (sgsR).</a:t>
            </a:r>
            <a:endParaRPr sz="2623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23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262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Conditional Latin Hypercube Sampling with legacy data, cost (slope) and accessibility constraints (sgsR).</a:t>
            </a:r>
            <a:endParaRPr sz="2623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23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262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Identification of replacement locations in cLHS.</a:t>
            </a:r>
            <a:endParaRPr sz="2623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Acknowledgments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943" lvl="0" marL="45720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We want to acknowledge the following authors for the distribution of the R scripts/data included partially in this manual.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943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@Malone et al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943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@Saurette et al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943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Vietnam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References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581" lvl="0" marL="45720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i="1"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Goodbody, T.R., Coops, N.C. &amp; Queinnec, M.</a:t>
            </a:r>
            <a:r>
              <a:rPr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2023. Structurally guided sampling. (also available at </a:t>
            </a:r>
            <a:r>
              <a:rPr lang="es-ES" sz="5794">
                <a:solidFill>
                  <a:srgbClr val="37415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https://cran.r-project.org/package=sgsR</a:t>
            </a:r>
            <a:r>
              <a:rPr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5794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5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i="1"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Roudier, P., Brugnard, C., Beaudette, D., Louis, B., Daust, K. &amp; Clifford, D.</a:t>
            </a:r>
            <a:r>
              <a:rPr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2011. Clhs: A r package for conditioned latin hypercube sampling. (also available at </a:t>
            </a:r>
            <a:r>
              <a:rPr lang="es-ES" sz="5794">
                <a:solidFill>
                  <a:srgbClr val="37415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https://cran.r-project.org/web/packages/clhs/</a:t>
            </a:r>
            <a:r>
              <a:rPr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5794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581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i="1"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Minasny, B. &amp; McBratney, A. 2006.</a:t>
            </a:r>
            <a:r>
              <a:rPr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A conditioned latin hypercube method for sampling in the presence of ancillary information. Computers &amp; Geosciences, 32: 1378–1388. </a:t>
            </a:r>
            <a:r>
              <a:rPr lang="es-ES" sz="5794">
                <a:solidFill>
                  <a:srgbClr val="37415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https://doi.org/10.1016/j.cageo.2005.12.009</a:t>
            </a:r>
            <a:endParaRPr sz="5794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5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i="1"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Malone, B.P., Minansy, B. &amp; Brungard, C. </a:t>
            </a:r>
            <a:r>
              <a:rPr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2019. Some methods to improve the utility of conditioned latin hypercube sampling. PeerJ, 7: e6451. </a:t>
            </a:r>
            <a:r>
              <a:rPr lang="es-ES" sz="5794">
                <a:solidFill>
                  <a:srgbClr val="37415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https://doi.org/10.7717/peerj.6451</a:t>
            </a:r>
            <a:endParaRPr sz="5794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5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i="1"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Saurette, D. , Biswas, A., Heck, R.J., Gillespie, A.W., Berg, A.A.</a:t>
            </a:r>
            <a:r>
              <a:rPr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2022. Determining minimum sample size for the conditioned Latin hypercube sampling algorithm, Pedosphere.</a:t>
            </a:r>
            <a:endParaRPr sz="5794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5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i="1"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Saurette, D. , Heck, R.J., Gillespie, A.W., Berg, A.A., Biswas, A.</a:t>
            </a:r>
            <a:r>
              <a:rPr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2022. Divergence metrics for determining optimal training sample size in digital soil mapping, Geoderma, 436.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Index of</a:t>
            </a:r>
            <a:r>
              <a:rPr lang="es-ES"/>
              <a:t> the script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0 - Set working directory and load packages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1 - User-defined variables 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2 - Import national data 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3 - Compute clhs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4 - Identify under-sampled areas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5 - Including existing legacy data in a cLHS sampling design 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6 - Working with large raster data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7 - Cost–constrained cLHS sampling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8 - Replacement areas in cLHS design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9 - Polygonize replacement areas by similarity   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10 - Constrained cLHS sampling accounting accessibility and legacy data  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11 - Plot sample density over covariates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12 - Calculate minimum and and optimal sample size with opendms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Contact Information 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luis.rodriguezlado@fao.org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marcos.angelini@fao.org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35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628650" y="273852"/>
            <a:ext cx="10388700" cy="13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Sampling approaches</a:t>
            </a:r>
            <a:endParaRPr sz="3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628650" y="1358580"/>
            <a:ext cx="5118900" cy="4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Model-based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707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14"/>
              <a:buChar char="•"/>
            </a:pPr>
            <a:r>
              <a:rPr lang="es-E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Non-probabilistic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707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14"/>
              <a:buChar char="•"/>
            </a:pPr>
            <a:r>
              <a:rPr lang="es-E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sample distribution is optimised to make a statistical model more accurate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707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14"/>
              <a:buChar char="•"/>
            </a:pPr>
            <a:r>
              <a:rPr lang="es-E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Assumes that the covariates represent the variability of our target soil property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707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14"/>
              <a:buChar char="•"/>
            </a:pPr>
            <a:r>
              <a:rPr lang="es-E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useful for mapping the most probable values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707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14"/>
              <a:buChar char="•"/>
            </a:pPr>
            <a:r>
              <a:rPr lang="es-E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common method: cHLS, geostatistics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898217" y="1358595"/>
            <a:ext cx="5118900" cy="4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Design-based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707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14"/>
              <a:buChar char="•"/>
            </a:pPr>
            <a:r>
              <a:rPr lang="es-E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Probability sampling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707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14"/>
              <a:buChar char="•"/>
            </a:pPr>
            <a:r>
              <a:rPr lang="es-E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sample distribution is based on random distribution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707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14"/>
              <a:buChar char="•"/>
            </a:pPr>
            <a:r>
              <a:rPr lang="es-E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Strata can represent the variability of the landscape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707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14"/>
              <a:buChar char="•"/>
            </a:pPr>
            <a:r>
              <a:rPr lang="es-E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Useful for estimating parameters of the population (mean SOC of an area) or for validating an existing map.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707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14"/>
              <a:buChar char="•"/>
            </a:pPr>
            <a:r>
              <a:rPr lang="es-E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common method: Stratified Simple Random Sampling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-325437" lvl="0" marL="45720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What is Latin Hypercube Sampling?</a:t>
            </a:r>
            <a:endParaRPr sz="6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5437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Conditional Latin Hypercube Sampling (cLHS)</a:t>
            </a:r>
            <a:endParaRPr sz="6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5437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Advantages and Limitations of cLHS</a:t>
            </a:r>
            <a:endParaRPr sz="6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5437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Case Studies</a:t>
            </a:r>
            <a:endParaRPr sz="6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5437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Contents in the exercise</a:t>
            </a:r>
            <a:endParaRPr sz="6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5437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Acknowledgements</a:t>
            </a:r>
            <a:endParaRPr sz="6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5437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References</a:t>
            </a:r>
            <a:endParaRPr sz="6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What is Latin Hypercube Sampling?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LHS (Latin Hypercube Sampling):</a:t>
            </a:r>
            <a:endParaRPr b="1"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F0F0F"/>
              </a:buClr>
              <a:buSzPts val="1600"/>
              <a:buFont typeface="Roboto"/>
              <a:buChar char="•"/>
            </a:pPr>
            <a:r>
              <a:rPr lang="es-ES" sz="16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Latin Hypercube Sampling (LHS) is a statistical sampling technique that divides the sample space into </a:t>
            </a:r>
            <a:r>
              <a:rPr b="1" lang="es-ES" sz="16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equally probable regions</a:t>
            </a:r>
            <a:r>
              <a:rPr lang="es-ES" sz="16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i="1" lang="es-ES" sz="16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strata</a:t>
            </a:r>
            <a:r>
              <a:rPr lang="es-ES" sz="16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 and performs a </a:t>
            </a:r>
            <a:r>
              <a:rPr b="1" lang="es-ES" sz="16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stratified</a:t>
            </a:r>
            <a:r>
              <a:rPr lang="es-ES" sz="16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-ES" sz="16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random sampling</a:t>
            </a:r>
            <a:r>
              <a:rPr lang="es-ES" sz="16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 at each </a:t>
            </a:r>
            <a:r>
              <a:rPr i="1" lang="es-ES" sz="16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stratum</a:t>
            </a:r>
            <a:r>
              <a:rPr lang="es-ES" sz="16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 ensuring that each </a:t>
            </a:r>
            <a:r>
              <a:rPr i="1" lang="es-ES" sz="16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stratum</a:t>
            </a:r>
            <a:r>
              <a:rPr lang="es-ES" sz="16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 is represented by exactly one sample, minimizing bias in the sampling process.</a:t>
            </a:r>
            <a:endParaRPr sz="16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600"/>
              <a:buFont typeface="Roboto"/>
              <a:buChar char="•"/>
            </a:pPr>
            <a:r>
              <a:rPr lang="es-ES" sz="16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It is used to efficiently explore the parameter space of system while ensuring a diverse and representative set of samples for statistical analysis. 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•"/>
            </a:pPr>
            <a:r>
              <a:rPr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LHS </a:t>
            </a:r>
            <a:r>
              <a:rPr b="1"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does not take constraints </a:t>
            </a:r>
            <a:r>
              <a:rPr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into account. It is primarily used for exploring the entire parameter space or conducting sensitivity analyses without regard to specific constraints.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5592725" y="1379400"/>
            <a:ext cx="5337000" cy="535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262475" y="2151025"/>
            <a:ext cx="5094900" cy="455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What is Latin Hypercube Sampling?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588" y="1700349"/>
            <a:ext cx="4441774" cy="442442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1401741" y="6200975"/>
            <a:ext cx="281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Minasny &amp; McBratney, 2006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7855525" y="6200975"/>
            <a:ext cx="155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Brus, 2022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053" y="2305400"/>
            <a:ext cx="4852375" cy="378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What is conditional Latin Hypercube Sampling?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lang="es-ES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LHS (</a:t>
            </a:r>
            <a:r>
              <a:rPr b="1" lang="es-ES" sz="18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Conditional</a:t>
            </a:r>
            <a:r>
              <a:rPr lang="es-ES" sz="18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-ES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Latin Hypercube Sampling):</a:t>
            </a:r>
            <a:endParaRPr sz="18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Is an extension of Latin Hypercube Sampling (LHS) which:</a:t>
            </a:r>
            <a:endParaRPr sz="16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•"/>
            </a:pPr>
            <a:r>
              <a:rPr b="1"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Incorporates Constraints:</a:t>
            </a:r>
            <a:r>
              <a:rPr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cLHS is designed to handle situations where constraints or conditions are present in the parameter space.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•"/>
            </a:pPr>
            <a:r>
              <a:rPr b="1"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Satisfying Constraints:</a:t>
            </a:r>
            <a:r>
              <a:rPr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It focuses on exploring and sampling within the regions of the parameter space that meet the defined conditions.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•"/>
            </a:pPr>
            <a:r>
              <a:rPr b="1"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Applications:</a:t>
            </a:r>
            <a:r>
              <a:rPr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cLHS is especially useful in scenarios where it's crucial to consider constraints, such as accessibility limitations in real-world field work.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Conditional Latin Hypercube Sampling (cLHS)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914400" y="1520825"/>
            <a:ext cx="10515600" cy="5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s-ES" sz="7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Incorporation of constraints into the sampling process.</a:t>
            </a:r>
            <a:endParaRPr b="1" sz="7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1360" lvl="0" marL="45720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47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Constraints could represent </a:t>
            </a:r>
            <a:r>
              <a:rPr b="1" i="1" lang="es-ES" sz="647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physical limits, travel constraints, risk areas or environmental regulations</a:t>
            </a:r>
            <a:r>
              <a:rPr lang="es-ES" sz="647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6473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13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47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Initially, cLHS performs a Latin Hypercube Sampling (LHS) </a:t>
            </a:r>
            <a:r>
              <a:rPr b="1" i="1" lang="es-ES" sz="647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without considering any</a:t>
            </a:r>
            <a:r>
              <a:rPr lang="es-ES" sz="647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constraints.</a:t>
            </a:r>
            <a:endParaRPr sz="6473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13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47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cLHS applies a </a:t>
            </a:r>
            <a:r>
              <a:rPr b="1" i="1" lang="es-ES" sz="647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filtering process</a:t>
            </a:r>
            <a:r>
              <a:rPr lang="es-ES" sz="647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 It evaluates each sample to check whether it satisfies the defined constraints. Samples that meet the constraints are retained, while those that do not are discarded.</a:t>
            </a:r>
            <a:endParaRPr sz="6473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13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47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If a number of initial samples do not meet the constraints, </a:t>
            </a:r>
            <a:r>
              <a:rPr b="1" i="1" lang="es-ES" sz="647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cLHS continues</a:t>
            </a:r>
            <a:r>
              <a:rPr lang="es-ES" sz="647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generating new samples using LHS and filtering them until a sufficient number of valid samples meeting the constraints are obtained. </a:t>
            </a:r>
            <a:endParaRPr sz="6473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13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47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cLHS aims to strike a balance between satisfying the constraints and maintaining the diversity of the sample distribution. It ensures that the resulting samples are not clustered in a limited region of the sample space but are spread out effectively while adhering to the constraints.</a:t>
            </a:r>
            <a:endParaRPr sz="6473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13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47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final output of cLHS is a </a:t>
            </a:r>
            <a:r>
              <a:rPr b="1" i="1" lang="es-ES" sz="647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set of samples that are not only representative of the overall distribution but also satisfy the specified conditions or constraints</a:t>
            </a:r>
            <a:r>
              <a:rPr lang="es-ES" sz="647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 These samples can then be used for further analysis, modeling, or simulations with the assurance that they meet the desired criteria.</a:t>
            </a:r>
            <a:endParaRPr sz="29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Conditional Latin Hypercube Sampling (cLHS)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914400" y="1520825"/>
            <a:ext cx="10515600" cy="5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Examples</a:t>
            </a:r>
            <a:r>
              <a:rPr b="1"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of constraints.</a:t>
            </a:r>
            <a:endParaRPr b="1"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t/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127593"/>
            <a:ext cx="4943824" cy="362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6600" y="2127586"/>
            <a:ext cx="4943824" cy="3623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Conditional Latin Hypercube Sampling (cLHS)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914400" y="1520825"/>
            <a:ext cx="10515600" cy="5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Examples of constraints.</a:t>
            </a:r>
            <a:endParaRPr b="1"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t/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127575"/>
            <a:ext cx="4943824" cy="362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7525" y="2127575"/>
            <a:ext cx="4943824" cy="3623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