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21.jpg" ContentType="image/pn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8" r:id="rId3"/>
    <p:sldId id="259" r:id="rId4"/>
    <p:sldId id="267" r:id="rId5"/>
    <p:sldId id="295" r:id="rId6"/>
    <p:sldId id="278" r:id="rId7"/>
    <p:sldId id="279" r:id="rId8"/>
    <p:sldId id="281" r:id="rId9"/>
    <p:sldId id="280" r:id="rId10"/>
    <p:sldId id="282" r:id="rId11"/>
    <p:sldId id="283" r:id="rId12"/>
    <p:sldId id="288" r:id="rId13"/>
    <p:sldId id="289" r:id="rId14"/>
    <p:sldId id="290" r:id="rId15"/>
    <p:sldId id="291" r:id="rId16"/>
    <p:sldId id="286" r:id="rId17"/>
    <p:sldId id="287" r:id="rId18"/>
    <p:sldId id="292" r:id="rId19"/>
    <p:sldId id="293" r:id="rId20"/>
    <p:sldId id="294" r:id="rId21"/>
    <p:sldId id="296" r:id="rId22"/>
    <p:sldId id="297" r:id="rId23"/>
    <p:sldId id="303" r:id="rId24"/>
    <p:sldId id="300" r:id="rId25"/>
    <p:sldId id="301" r:id="rId26"/>
    <p:sldId id="302" r:id="rId27"/>
    <p:sldId id="304" r:id="rId28"/>
    <p:sldId id="298" r:id="rId29"/>
    <p:sldId id="299" r:id="rId30"/>
    <p:sldId id="305" r:id="rId31"/>
    <p:sldId id="272" r:id="rId32"/>
    <p:sldId id="270" r:id="rId33"/>
    <p:sldId id="307" r:id="rId34"/>
    <p:sldId id="308" r:id="rId35"/>
    <p:sldId id="309" r:id="rId36"/>
    <p:sldId id="310" r:id="rId37"/>
    <p:sldId id="306" r:id="rId38"/>
    <p:sldId id="277" r:id="rId39"/>
  </p:sldIdLst>
  <p:sldSz cx="9144000" cy="5143500" type="screen16x9"/>
  <p:notesSz cx="6858000" cy="9144000"/>
  <p:embeddedFontLst>
    <p:embeddedFont>
      <p:font typeface="Poppins" panose="020B0604020202020204" charset="0"/>
      <p:regular r:id="rId41"/>
      <p:bold r:id="rId42"/>
      <p:italic r:id="rId43"/>
      <p:boldItalic r:id="rId44"/>
    </p:embeddedFont>
    <p:embeddedFont>
      <p:font typeface="Roboto" panose="020B0604020202020204" charset="0"/>
      <p:regular r:id="rId45"/>
      <p:bold r:id="rId46"/>
      <p:italic r:id="rId47"/>
      <p:boldItalic r:id="rId48"/>
    </p:embeddedFont>
    <p:embeddedFont>
      <p:font typeface="Poppins Medium" panose="020B0604020202020204" charset="0"/>
      <p:regular r:id="rId49"/>
      <p:bold r:id="rId50"/>
      <p:italic r:id="rId51"/>
      <p:boldItalic r:id="rId52"/>
    </p:embeddedFont>
    <p:embeddedFont>
      <p:font typeface="Poppins SemiBold" panose="020B0604020202020204" charset="0"/>
      <p:regular r:id="rId53"/>
      <p:bold r:id="rId54"/>
      <p:italic r:id="rId55"/>
      <p:boldItalic r:id="rId56"/>
    </p:embeddedFont>
    <p:embeddedFont>
      <p:font typeface="Poppins Black" panose="020B0604020202020204" charset="0"/>
      <p:bold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679764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2ad745a7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2ad745a7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53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31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90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779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301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612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75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867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525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1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79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43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056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006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692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747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549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31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307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358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9dda24e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29dda24e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524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2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2ad745a7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2ad745a7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127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006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9dda24e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29dda24e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4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29dda24e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29dda24e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49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871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947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88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705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125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29dda24ec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29dda24e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9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46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9dda24e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29dda24e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9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21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69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009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74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pic>
        <p:nvPicPr>
          <p:cNvPr id="9" name="Google Shape;9;p1"/>
          <p:cNvPicPr preferRelativeResize="0"/>
          <p:nvPr/>
        </p:nvPicPr>
        <p:blipFill>
          <a:blip r:embed="rId13">
            <a:alphaModFix/>
          </a:blip>
          <a:stretch>
            <a:fillRect/>
          </a:stretch>
        </p:blipFill>
        <p:spPr>
          <a:xfrm>
            <a:off x="-109550" y="-60275"/>
            <a:ext cx="9255875" cy="52037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8.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31.JPG"/></Relationships>
</file>

<file path=ppt/slides/_rels/slide3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33.jpg"/></Relationships>
</file>

<file path=ppt/slides/_rels/slide3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34.jpg"/></Relationships>
</file>

<file path=ppt/slides/_rels/slide3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6.xml"/><Relationship Id="rId1" Type="http://schemas.openxmlformats.org/officeDocument/2006/relationships/slideLayout" Target="../slideLayouts/slideLayout11.xml"/><Relationship Id="rId5" Type="http://schemas.openxmlformats.org/officeDocument/2006/relationships/image" Target="../media/image37.jpg"/><Relationship Id="rId4" Type="http://schemas.openxmlformats.org/officeDocument/2006/relationships/image" Target="../media/image36.jpg"/></Relationships>
</file>

<file path=ppt/slides/_rels/slide3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293375" y="3629025"/>
            <a:ext cx="8657700" cy="569400"/>
          </a:xfrm>
          <a:prstGeom prst="rect">
            <a:avLst/>
          </a:prstGeom>
          <a:noFill/>
          <a:ln w="28575" cap="flat" cmpd="sng">
            <a:solidFill>
              <a:srgbClr val="FFE599"/>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2500">
                <a:solidFill>
                  <a:schemeClr val="lt1"/>
                </a:solidFill>
                <a:latin typeface="Poppins SemiBold"/>
                <a:ea typeface="Poppins SemiBold"/>
                <a:cs typeface="Poppins SemiBold"/>
                <a:sym typeface="Poppins SemiBold"/>
              </a:rPr>
              <a:t>&gt;&gt; Coloquen su nombre y apellido en el teams!  &lt;&lt;</a:t>
            </a:r>
            <a:endParaRPr sz="1100">
              <a:solidFill>
                <a:schemeClr val="lt1"/>
              </a:solidFill>
              <a:latin typeface="Poppins SemiBold"/>
              <a:ea typeface="Poppins SemiBold"/>
              <a:cs typeface="Poppins SemiBold"/>
              <a:sym typeface="Poppins SemiBold"/>
            </a:endParaRPr>
          </a:p>
        </p:txBody>
      </p:sp>
      <p:sp>
        <p:nvSpPr>
          <p:cNvPr id="57" name="Google Shape;57;p13"/>
          <p:cNvSpPr txBox="1"/>
          <p:nvPr/>
        </p:nvSpPr>
        <p:spPr>
          <a:xfrm>
            <a:off x="293375" y="159050"/>
            <a:ext cx="8587200" cy="147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500" dirty="0">
                <a:solidFill>
                  <a:schemeClr val="lt1"/>
                </a:solidFill>
                <a:latin typeface="Poppins"/>
                <a:ea typeface="Poppins"/>
                <a:cs typeface="Poppins"/>
                <a:sym typeface="Poppins"/>
              </a:rPr>
              <a:t>Preparen un </a:t>
            </a:r>
            <a:endParaRPr sz="2500" dirty="0">
              <a:solidFill>
                <a:schemeClr val="lt1"/>
              </a:solidFill>
              <a:latin typeface="Poppins"/>
              <a:ea typeface="Poppins"/>
              <a:cs typeface="Poppins"/>
              <a:sym typeface="Poppins"/>
            </a:endParaRPr>
          </a:p>
          <a:p>
            <a:pPr marL="0" lvl="0" indent="0" algn="ctr" rtl="0">
              <a:lnSpc>
                <a:spcPct val="115000"/>
              </a:lnSpc>
              <a:spcBef>
                <a:spcPts val="0"/>
              </a:spcBef>
              <a:spcAft>
                <a:spcPts val="0"/>
              </a:spcAft>
              <a:buNone/>
            </a:pPr>
            <a:r>
              <a:rPr lang="es" sz="2500" dirty="0">
                <a:solidFill>
                  <a:schemeClr val="lt1"/>
                </a:solidFill>
                <a:latin typeface="Poppins"/>
                <a:ea typeface="Poppins"/>
                <a:cs typeface="Poppins"/>
                <a:sym typeface="Poppins"/>
              </a:rPr>
              <a:t>mate, café, té ó vaso de agua </a:t>
            </a:r>
            <a:endParaRPr sz="2500" dirty="0">
              <a:solidFill>
                <a:schemeClr val="lt1"/>
              </a:solidFill>
              <a:latin typeface="Poppins"/>
              <a:ea typeface="Poppins"/>
              <a:cs typeface="Poppins"/>
              <a:sym typeface="Poppins"/>
            </a:endParaRPr>
          </a:p>
          <a:p>
            <a:pPr marL="0" lvl="0" indent="0" algn="ctr" rtl="0">
              <a:spcBef>
                <a:spcPts val="0"/>
              </a:spcBef>
              <a:spcAft>
                <a:spcPts val="0"/>
              </a:spcAft>
              <a:buNone/>
            </a:pPr>
            <a:r>
              <a:rPr lang="es" sz="3000" dirty="0">
                <a:solidFill>
                  <a:schemeClr val="lt1"/>
                </a:solidFill>
                <a:latin typeface="Poppins SemiBold"/>
                <a:ea typeface="Poppins SemiBold"/>
                <a:cs typeface="Poppins SemiBold"/>
                <a:sym typeface="Poppins SemiBold"/>
              </a:rPr>
              <a:t>en 5</a:t>
            </a:r>
            <a:r>
              <a:rPr lang="es" sz="3000" dirty="0" smtClean="0">
                <a:solidFill>
                  <a:schemeClr val="lt1"/>
                </a:solidFill>
                <a:latin typeface="Poppins SemiBold"/>
                <a:ea typeface="Poppins SemiBold"/>
                <a:cs typeface="Poppins SemiBold"/>
                <a:sym typeface="Poppins SemiBold"/>
              </a:rPr>
              <a:t>’ </a:t>
            </a:r>
            <a:r>
              <a:rPr lang="es" sz="3000" dirty="0">
                <a:solidFill>
                  <a:schemeClr val="lt1"/>
                </a:solidFill>
                <a:latin typeface="Poppins SemiBold"/>
                <a:ea typeface="Poppins SemiBold"/>
                <a:cs typeface="Poppins SemiBold"/>
                <a:sym typeface="Poppins SemiBold"/>
              </a:rPr>
              <a:t>arrancamos !</a:t>
            </a:r>
            <a:endParaRPr sz="3000" dirty="0">
              <a:solidFill>
                <a:schemeClr val="lt1"/>
              </a:solidFill>
              <a:latin typeface="Poppins SemiBold"/>
              <a:ea typeface="Poppins SemiBold"/>
              <a:cs typeface="Poppins SemiBold"/>
              <a:sym typeface="Poppins SemiBold"/>
            </a:endParaRPr>
          </a:p>
        </p:txBody>
      </p:sp>
      <p:sp>
        <p:nvSpPr>
          <p:cNvPr id="58" name="Google Shape;58;p13"/>
          <p:cNvSpPr txBox="1"/>
          <p:nvPr/>
        </p:nvSpPr>
        <p:spPr>
          <a:xfrm>
            <a:off x="954500" y="4222200"/>
            <a:ext cx="6954600" cy="6924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100" dirty="0">
                <a:solidFill>
                  <a:schemeClr val="lt1"/>
                </a:solidFill>
                <a:latin typeface="Poppins SemiBold"/>
                <a:ea typeface="Poppins SemiBold"/>
                <a:cs typeface="Poppins SemiBold"/>
                <a:sym typeface="Poppins SemiBold"/>
              </a:rPr>
              <a:t>Necesitamos que pongan su nombre y apellido en el TEAMS  para la asistencia.</a:t>
            </a:r>
            <a:endParaRPr sz="1100" dirty="0">
              <a:solidFill>
                <a:schemeClr val="lt1"/>
              </a:solidFill>
              <a:latin typeface="Poppins SemiBold"/>
              <a:ea typeface="Poppins SemiBold"/>
              <a:cs typeface="Poppins SemiBold"/>
              <a:sym typeface="Poppins SemiBold"/>
            </a:endParaRPr>
          </a:p>
          <a:p>
            <a:pPr marL="457200" lvl="0" indent="0" algn="ctr" rtl="0">
              <a:spcBef>
                <a:spcPts val="0"/>
              </a:spcBef>
              <a:spcAft>
                <a:spcPts val="0"/>
              </a:spcAft>
              <a:buNone/>
            </a:pPr>
            <a:r>
              <a:rPr lang="es-AR" sz="1100" dirty="0" smtClean="0">
                <a:solidFill>
                  <a:schemeClr val="lt1"/>
                </a:solidFill>
                <a:latin typeface="Poppins SemiBold"/>
                <a:ea typeface="Poppins SemiBold"/>
                <a:cs typeface="Poppins SemiBold"/>
                <a:sym typeface="Poppins SemiBold"/>
              </a:rPr>
              <a:t>¿</a:t>
            </a:r>
            <a:r>
              <a:rPr lang="es" sz="1100" dirty="0" smtClean="0">
                <a:solidFill>
                  <a:schemeClr val="lt1"/>
                </a:solidFill>
                <a:latin typeface="Poppins SemiBold"/>
                <a:ea typeface="Poppins SemiBold"/>
                <a:cs typeface="Poppins SemiBold"/>
                <a:sym typeface="Poppins SemiBold"/>
              </a:rPr>
              <a:t>Pero </a:t>
            </a:r>
            <a:r>
              <a:rPr lang="es" sz="1100" dirty="0">
                <a:solidFill>
                  <a:schemeClr val="lt1"/>
                </a:solidFill>
                <a:latin typeface="Poppins SemiBold"/>
                <a:ea typeface="Poppins SemiBold"/>
                <a:cs typeface="Poppins SemiBold"/>
                <a:sym typeface="Poppins SemiBold"/>
              </a:rPr>
              <a:t>no era opcional asistir al encuentro</a:t>
            </a:r>
            <a:r>
              <a:rPr lang="es" sz="1100" dirty="0" smtClean="0">
                <a:solidFill>
                  <a:schemeClr val="lt1"/>
                </a:solidFill>
                <a:latin typeface="Poppins SemiBold"/>
                <a:ea typeface="Poppins SemiBold"/>
                <a:cs typeface="Poppins SemiBold"/>
                <a:sym typeface="Poppins SemiBold"/>
              </a:rPr>
              <a:t>?</a:t>
            </a:r>
            <a:endParaRPr sz="11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Clr>
                <a:schemeClr val="dk1"/>
              </a:buClr>
              <a:buSzPts val="1100"/>
              <a:buFont typeface="Arial"/>
              <a:buNone/>
            </a:pPr>
            <a:r>
              <a:rPr lang="es" sz="1100" dirty="0">
                <a:solidFill>
                  <a:schemeClr val="lt1"/>
                </a:solidFill>
                <a:latin typeface="Poppins SemiBold"/>
                <a:ea typeface="Poppins SemiBold"/>
                <a:cs typeface="Poppins SemiBold"/>
                <a:sym typeface="Poppins SemiBold"/>
              </a:rPr>
              <a:t>Si, asistir al encuentro es opcional, </a:t>
            </a:r>
            <a:r>
              <a:rPr lang="es" sz="1100" dirty="0" smtClean="0">
                <a:solidFill>
                  <a:schemeClr val="lt1"/>
                </a:solidFill>
                <a:latin typeface="Poppins SemiBold"/>
                <a:ea typeface="Poppins SemiBold"/>
                <a:cs typeface="Poppins SemiBold"/>
                <a:sym typeface="Poppins SemiBold"/>
              </a:rPr>
              <a:t>pero es recomendable que asistan.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8805"/>
            <a:ext cx="8951075" cy="1504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#5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898955"/>
            <a:ext cx="7399500" cy="923299"/>
          </a:xfrm>
          <a:prstGeom prst="rect">
            <a:avLst/>
          </a:prstGeom>
          <a:noFill/>
          <a:ln>
            <a:noFill/>
          </a:ln>
        </p:spPr>
        <p:txBody>
          <a:bodyPr spcFirstLastPara="1" wrap="square" lIns="91425" tIns="91425" rIns="91425" bIns="91425" anchor="t" anchorCtr="0">
            <a:spAutoFit/>
          </a:bodyPr>
          <a:lstStyle/>
          <a:p>
            <a:r>
              <a:rPr lang="es-AR" sz="2400" dirty="0" smtClean="0"/>
              <a:t>¿Por donde empezar?</a:t>
            </a:r>
            <a:endParaRPr lang="es-AR" sz="2400" dirty="0"/>
          </a:p>
          <a:p>
            <a:r>
              <a:rPr lang="es-AR" sz="1200" dirty="0" smtClean="0"/>
              <a:t>Inicialmente debemos saber cual es el objetivo del desarrollo, en nuestro caso “un portfolio”. El diseño esta detallado en el documento PDF que esta en el campus.</a:t>
            </a:r>
            <a:endParaRPr lang="es-AR" sz="1200" dirty="0"/>
          </a:p>
        </p:txBody>
      </p:sp>
      <p:sp>
        <p:nvSpPr>
          <p:cNvPr id="7" name="Google Shape;134;p24"/>
          <p:cNvSpPr txBox="1"/>
          <p:nvPr/>
        </p:nvSpPr>
        <p:spPr>
          <a:xfrm>
            <a:off x="488700" y="1707727"/>
            <a:ext cx="7399500" cy="923299"/>
          </a:xfrm>
          <a:prstGeom prst="rect">
            <a:avLst/>
          </a:prstGeom>
          <a:noFill/>
          <a:ln>
            <a:noFill/>
          </a:ln>
        </p:spPr>
        <p:txBody>
          <a:bodyPr spcFirstLastPara="1" wrap="square" lIns="91425" tIns="91425" rIns="91425" bIns="91425" anchor="t" anchorCtr="0">
            <a:spAutoFit/>
          </a:bodyPr>
          <a:lstStyle/>
          <a:p>
            <a:r>
              <a:rPr lang="es-AR" sz="2400" dirty="0" smtClean="0"/>
              <a:t>¿Qué es un portfolio?</a:t>
            </a:r>
            <a:endParaRPr lang="es-AR" sz="2400" dirty="0"/>
          </a:p>
          <a:p>
            <a:r>
              <a:rPr lang="es-AR" sz="1200" dirty="0" smtClean="0"/>
              <a:t>Un portfolio es </a:t>
            </a:r>
            <a:r>
              <a:rPr lang="es-AR" sz="1200" dirty="0"/>
              <a:t>una </a:t>
            </a:r>
            <a:r>
              <a:rPr lang="es-AR" sz="1200" b="1" dirty="0">
                <a:solidFill>
                  <a:schemeClr val="accent1">
                    <a:lumMod val="75000"/>
                  </a:schemeClr>
                </a:solidFill>
              </a:rPr>
              <a:t>colección de documentos del trabajo del estudiante que exhibe su esfuerzo, progreso y logros</a:t>
            </a:r>
            <a:r>
              <a:rPr lang="es-AR" sz="1200" dirty="0"/>
              <a:t>.</a:t>
            </a:r>
          </a:p>
        </p:txBody>
      </p:sp>
      <p:sp>
        <p:nvSpPr>
          <p:cNvPr id="8" name="Google Shape;134;p24"/>
          <p:cNvSpPr txBox="1"/>
          <p:nvPr/>
        </p:nvSpPr>
        <p:spPr>
          <a:xfrm>
            <a:off x="488700" y="2587823"/>
            <a:ext cx="7399500" cy="1292631"/>
          </a:xfrm>
          <a:prstGeom prst="rect">
            <a:avLst/>
          </a:prstGeom>
          <a:noFill/>
          <a:ln>
            <a:noFill/>
          </a:ln>
        </p:spPr>
        <p:txBody>
          <a:bodyPr spcFirstLastPara="1" wrap="square" lIns="91425" tIns="91425" rIns="91425" bIns="91425" anchor="t" anchorCtr="0">
            <a:spAutoFit/>
          </a:bodyPr>
          <a:lstStyle/>
          <a:p>
            <a:r>
              <a:rPr lang="es-AR" sz="2400" dirty="0" smtClean="0"/>
              <a:t>¿Qué herramientas se deben usar?</a:t>
            </a:r>
            <a:endParaRPr lang="es-AR" sz="2400" dirty="0"/>
          </a:p>
          <a:p>
            <a:r>
              <a:rPr lang="es-AR" sz="1200" dirty="0"/>
              <a:t>Básicamente se </a:t>
            </a:r>
            <a:r>
              <a:rPr lang="es-AR" sz="1200" dirty="0" smtClean="0"/>
              <a:t>necesita una herramienta de diseño: FIGMA </a:t>
            </a:r>
            <a:r>
              <a:rPr lang="es-AR" sz="1200" dirty="0"/>
              <a:t>para el maquetado pero no es </a:t>
            </a:r>
            <a:r>
              <a:rPr lang="es-AR" sz="1200" dirty="0" smtClean="0"/>
              <a:t>obligatorio. Tambien un editor de texto enriquecido, se sugiere el VSC – Visual Studio Code – para el frontend y para poder codificar </a:t>
            </a:r>
            <a:r>
              <a:rPr lang="es-AR" sz="1200" dirty="0"/>
              <a:t>el backend </a:t>
            </a:r>
            <a:r>
              <a:rPr lang="es-AR" sz="1200" dirty="0" smtClean="0"/>
              <a:t>se necesita </a:t>
            </a:r>
            <a:r>
              <a:rPr lang="es-AR" sz="1200" dirty="0"/>
              <a:t>un IDE de desarrollo </a:t>
            </a:r>
            <a:r>
              <a:rPr lang="es-AR" sz="1200" dirty="0" smtClean="0"/>
              <a:t>– Netbeans </a:t>
            </a:r>
            <a:r>
              <a:rPr lang="es-AR" sz="1200" dirty="0"/>
              <a:t>–</a:t>
            </a:r>
            <a:r>
              <a:rPr lang="es-AR" sz="1200" dirty="0" smtClean="0"/>
              <a:t> y además el uso de GIT / GITHUB para realizar el versionado del sistema. </a:t>
            </a:r>
            <a:endParaRPr lang="es-AR" sz="1200" dirty="0"/>
          </a:p>
        </p:txBody>
      </p:sp>
      <p:sp>
        <p:nvSpPr>
          <p:cNvPr id="9" name="Google Shape;134;p24"/>
          <p:cNvSpPr txBox="1"/>
          <p:nvPr/>
        </p:nvSpPr>
        <p:spPr>
          <a:xfrm>
            <a:off x="488700" y="3825906"/>
            <a:ext cx="7399500" cy="923299"/>
          </a:xfrm>
          <a:prstGeom prst="rect">
            <a:avLst/>
          </a:prstGeom>
          <a:noFill/>
          <a:ln>
            <a:noFill/>
          </a:ln>
        </p:spPr>
        <p:txBody>
          <a:bodyPr spcFirstLastPara="1" wrap="square" lIns="91425" tIns="91425" rIns="91425" bIns="91425" anchor="t" anchorCtr="0">
            <a:spAutoFit/>
          </a:bodyPr>
          <a:lstStyle/>
          <a:p>
            <a:r>
              <a:rPr lang="es-AR" sz="2400" dirty="0" smtClean="0"/>
              <a:t>Otras herramientas</a:t>
            </a:r>
            <a:endParaRPr lang="es-AR" sz="2400" dirty="0"/>
          </a:p>
          <a:p>
            <a:r>
              <a:rPr lang="es-AR" sz="1200" dirty="0" smtClean="0"/>
              <a:t>Existen muchas otras utilidades y herramientas que son un complemento al desarrollo, como editores de gráficos, iconos, librerias, utilidades, plug ins, etc. Aparecen nuevas y muy buenas todo el tiempo.</a:t>
            </a:r>
            <a:endParaRPr lang="es-AR" sz="1200" dirty="0"/>
          </a:p>
        </p:txBody>
      </p:sp>
    </p:spTree>
    <p:extLst>
      <p:ext uri="{BB962C8B-B14F-4D97-AF65-F5344CB8AC3E}">
        <p14:creationId xmlns:p14="http://schemas.microsoft.com/office/powerpoint/2010/main" val="405631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#6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923299"/>
          </a:xfrm>
          <a:prstGeom prst="rect">
            <a:avLst/>
          </a:prstGeom>
          <a:noFill/>
          <a:ln>
            <a:noFill/>
          </a:ln>
        </p:spPr>
        <p:txBody>
          <a:bodyPr spcFirstLastPara="1" wrap="square" lIns="91425" tIns="91425" rIns="91425" bIns="91425" anchor="t" anchorCtr="0">
            <a:spAutoFit/>
          </a:bodyPr>
          <a:lstStyle/>
          <a:p>
            <a:r>
              <a:rPr lang="es-AR" sz="2400" dirty="0" smtClean="0"/>
              <a:t>Proyecto integrador - Diseño</a:t>
            </a:r>
            <a:endParaRPr lang="es-AR" sz="2400" dirty="0"/>
          </a:p>
          <a:p>
            <a:r>
              <a:rPr lang="es-AR" sz="1200" dirty="0" smtClean="0"/>
              <a:t>Inicialmente debemos saber cual es el objetivo del desarrollo, en nuestro caso “un portfolio”. El diseño esta detallado en el documento PDF que esta en el campus.</a:t>
            </a:r>
            <a:endParaRPr lang="es-A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52" y="1995823"/>
            <a:ext cx="3945277" cy="302162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292" y="1995824"/>
            <a:ext cx="3098908" cy="3021629"/>
          </a:xfrm>
          <a:prstGeom prst="rect">
            <a:avLst/>
          </a:prstGeom>
        </p:spPr>
      </p:pic>
    </p:spTree>
    <p:extLst>
      <p:ext uri="{BB962C8B-B14F-4D97-AF65-F5344CB8AC3E}">
        <p14:creationId xmlns:p14="http://schemas.microsoft.com/office/powerpoint/2010/main" val="316783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#7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923299"/>
          </a:xfrm>
          <a:prstGeom prst="rect">
            <a:avLst/>
          </a:prstGeom>
          <a:noFill/>
          <a:ln>
            <a:noFill/>
          </a:ln>
        </p:spPr>
        <p:txBody>
          <a:bodyPr spcFirstLastPara="1" wrap="square" lIns="91425" tIns="91425" rIns="91425" bIns="91425" anchor="t" anchorCtr="0">
            <a:spAutoFit/>
          </a:bodyPr>
          <a:lstStyle/>
          <a:p>
            <a:r>
              <a:rPr lang="es-AR" sz="2400" dirty="0"/>
              <a:t>Proyecto integrador - Diseño</a:t>
            </a:r>
          </a:p>
          <a:p>
            <a:r>
              <a:rPr lang="es-AR" sz="1200" dirty="0" smtClean="0"/>
              <a:t>Inicialmente debemos saber cual es el objetivo del desarrollo, en nuestro caso “un portfolio”. El diseño esta detallado en el documento PDF que esta en el campus.</a:t>
            </a:r>
            <a:endParaRPr lang="es-AR" sz="1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460" y="2062783"/>
            <a:ext cx="2177479" cy="30137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629" y="2097263"/>
            <a:ext cx="2402929" cy="2979277"/>
          </a:xfrm>
          <a:prstGeom prst="rect">
            <a:avLst/>
          </a:prstGeom>
        </p:spPr>
      </p:pic>
    </p:spTree>
    <p:extLst>
      <p:ext uri="{BB962C8B-B14F-4D97-AF65-F5344CB8AC3E}">
        <p14:creationId xmlns:p14="http://schemas.microsoft.com/office/powerpoint/2010/main" val="123058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#8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923299"/>
          </a:xfrm>
          <a:prstGeom prst="rect">
            <a:avLst/>
          </a:prstGeom>
          <a:noFill/>
          <a:ln>
            <a:noFill/>
          </a:ln>
        </p:spPr>
        <p:txBody>
          <a:bodyPr spcFirstLastPara="1" wrap="square" lIns="91425" tIns="91425" rIns="91425" bIns="91425" anchor="t" anchorCtr="0">
            <a:spAutoFit/>
          </a:bodyPr>
          <a:lstStyle/>
          <a:p>
            <a:r>
              <a:rPr lang="es-AR" sz="2400" dirty="0"/>
              <a:t>Proyecto integrador - Diseño</a:t>
            </a:r>
          </a:p>
          <a:p>
            <a:r>
              <a:rPr lang="es-AR" sz="1200" dirty="0" smtClean="0"/>
              <a:t>Inicialmente debemos saber cual es el objetivo del desarrollo, en nuestro caso “un portfolio”. El diseño esta detallado en el documento PDF que esta en el campus.</a:t>
            </a:r>
            <a:endParaRPr lang="es-A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98" y="1995824"/>
            <a:ext cx="3229938" cy="278815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641" y="1922718"/>
            <a:ext cx="3193254" cy="3009311"/>
          </a:xfrm>
          <a:prstGeom prst="rect">
            <a:avLst/>
          </a:prstGeom>
        </p:spPr>
      </p:pic>
    </p:spTree>
    <p:extLst>
      <p:ext uri="{BB962C8B-B14F-4D97-AF65-F5344CB8AC3E}">
        <p14:creationId xmlns:p14="http://schemas.microsoft.com/office/powerpoint/2010/main" val="2054849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#9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923299"/>
          </a:xfrm>
          <a:prstGeom prst="rect">
            <a:avLst/>
          </a:prstGeom>
          <a:noFill/>
          <a:ln>
            <a:noFill/>
          </a:ln>
        </p:spPr>
        <p:txBody>
          <a:bodyPr spcFirstLastPara="1" wrap="square" lIns="91425" tIns="91425" rIns="91425" bIns="91425" anchor="t" anchorCtr="0">
            <a:spAutoFit/>
          </a:bodyPr>
          <a:lstStyle/>
          <a:p>
            <a:r>
              <a:rPr lang="es-AR" sz="2400" dirty="0"/>
              <a:t>Proyecto integrador - Diseño</a:t>
            </a:r>
          </a:p>
          <a:p>
            <a:r>
              <a:rPr lang="es-AR" sz="1200" dirty="0" smtClean="0"/>
              <a:t>Inicialmente debemos saber cual es el objetivo del desarrollo, en nuestro caso “un portfolio”. El diseño esta detallado en el documento PDF que esta en el campus.</a:t>
            </a:r>
            <a:endParaRPr lang="es-AR" sz="1200" dirty="0"/>
          </a:p>
        </p:txBody>
      </p:sp>
      <p:sp>
        <p:nvSpPr>
          <p:cNvPr id="7" name="Google Shape;134;p24"/>
          <p:cNvSpPr txBox="1"/>
          <p:nvPr/>
        </p:nvSpPr>
        <p:spPr>
          <a:xfrm>
            <a:off x="488700" y="1905993"/>
            <a:ext cx="7399500" cy="553968"/>
          </a:xfrm>
          <a:prstGeom prst="rect">
            <a:avLst/>
          </a:prstGeom>
          <a:noFill/>
          <a:ln>
            <a:noFill/>
          </a:ln>
        </p:spPr>
        <p:txBody>
          <a:bodyPr spcFirstLastPara="1" wrap="square" lIns="91425" tIns="91425" rIns="91425" bIns="91425" anchor="t" anchorCtr="0">
            <a:spAutoFit/>
          </a:bodyPr>
          <a:lstStyle/>
          <a:p>
            <a:r>
              <a:rPr lang="es-AR" sz="1200" dirty="0"/>
              <a:t>La plataforma deberá contar con acceso el cual deberá ser con username y password con el objetivo de activar la edición del portfolio Web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00" y="2515769"/>
            <a:ext cx="1890819" cy="21082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5159" y="2488796"/>
            <a:ext cx="3276600" cy="21621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7399" y="2515769"/>
            <a:ext cx="2980487" cy="2411269"/>
          </a:xfrm>
          <a:prstGeom prst="rect">
            <a:avLst/>
          </a:prstGeom>
        </p:spPr>
      </p:pic>
    </p:spTree>
    <p:extLst>
      <p:ext uri="{BB962C8B-B14F-4D97-AF65-F5344CB8AC3E}">
        <p14:creationId xmlns:p14="http://schemas.microsoft.com/office/powerpoint/2010/main" val="42089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#10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923299"/>
          </a:xfrm>
          <a:prstGeom prst="rect">
            <a:avLst/>
          </a:prstGeom>
          <a:noFill/>
          <a:ln>
            <a:noFill/>
          </a:ln>
        </p:spPr>
        <p:txBody>
          <a:bodyPr spcFirstLastPara="1" wrap="square" lIns="91425" tIns="91425" rIns="91425" bIns="91425" anchor="t" anchorCtr="0">
            <a:spAutoFit/>
          </a:bodyPr>
          <a:lstStyle/>
          <a:p>
            <a:r>
              <a:rPr lang="es-AR" sz="2400" dirty="0"/>
              <a:t>Proyecto integrador - Diseño</a:t>
            </a:r>
          </a:p>
          <a:p>
            <a:r>
              <a:rPr lang="es-AR" sz="1200" dirty="0" smtClean="0"/>
              <a:t>Inicialmente debemos saber cual es el objetivo del desarrollo, en nuestro caso “un portfolio”. El diseño esta detallado en el documento PDF que esta en el campus.</a:t>
            </a:r>
            <a:endParaRPr lang="es-A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05" y="1995824"/>
            <a:ext cx="2695575" cy="25431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775" y="1995824"/>
            <a:ext cx="2558265" cy="2704452"/>
          </a:xfrm>
          <a:prstGeom prst="rect">
            <a:avLst/>
          </a:prstGeom>
        </p:spPr>
      </p:pic>
    </p:spTree>
    <p:extLst>
      <p:ext uri="{BB962C8B-B14F-4D97-AF65-F5344CB8AC3E}">
        <p14:creationId xmlns:p14="http://schemas.microsoft.com/office/powerpoint/2010/main" val="225167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#11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2954625"/>
          </a:xfrm>
          <a:prstGeom prst="rect">
            <a:avLst/>
          </a:prstGeom>
          <a:noFill/>
          <a:ln>
            <a:noFill/>
          </a:ln>
        </p:spPr>
        <p:txBody>
          <a:bodyPr spcFirstLastPara="1" wrap="square" lIns="91425" tIns="91425" rIns="91425" bIns="91425" anchor="t" anchorCtr="0">
            <a:spAutoFit/>
          </a:bodyPr>
          <a:lstStyle/>
          <a:p>
            <a:r>
              <a:rPr lang="es-AR" sz="2400" dirty="0"/>
              <a:t>Proyecto integrador </a:t>
            </a:r>
            <a:r>
              <a:rPr lang="es-AR" sz="2400" dirty="0" smtClean="0"/>
              <a:t>- </a:t>
            </a:r>
            <a:r>
              <a:rPr lang="es-AR" sz="2400" dirty="0"/>
              <a:t>Funcionalidades</a:t>
            </a:r>
          </a:p>
          <a:p>
            <a:r>
              <a:rPr lang="es-AR" sz="1200" dirty="0" smtClean="0"/>
              <a:t>El portfolio debe tener unas funcionalidades determinadas:</a:t>
            </a:r>
          </a:p>
          <a:p>
            <a:endParaRPr lang="es-AR" sz="1200" b="1" dirty="0" smtClean="0"/>
          </a:p>
          <a:p>
            <a:r>
              <a:rPr lang="es-AR" sz="1200" b="1" dirty="0" smtClean="0"/>
              <a:t>Listado de funcionalidades:</a:t>
            </a:r>
          </a:p>
          <a:p>
            <a:r>
              <a:rPr lang="es-AR" sz="1200" b="1" dirty="0" smtClean="0"/>
              <a:t> </a:t>
            </a:r>
            <a:endParaRPr lang="es-AR" sz="1200" dirty="0"/>
          </a:p>
          <a:p>
            <a:r>
              <a:rPr lang="es-AR" sz="1200" dirty="0"/>
              <a:t>• </a:t>
            </a:r>
            <a:r>
              <a:rPr lang="es-AR" sz="1200" dirty="0" smtClean="0"/>
              <a:t>Login para ingresar a la edición de cada item del portfolio.</a:t>
            </a:r>
            <a:endParaRPr lang="es-AR" sz="1200" dirty="0"/>
          </a:p>
          <a:p>
            <a:r>
              <a:rPr lang="es-AR" sz="1200" dirty="0"/>
              <a:t>• </a:t>
            </a:r>
            <a:r>
              <a:rPr lang="es-AR" sz="1200" dirty="0" smtClean="0"/>
              <a:t>Seccion “Acerca de” con información profesional propia.</a:t>
            </a:r>
          </a:p>
          <a:p>
            <a:r>
              <a:rPr lang="es-AR" sz="1200" dirty="0"/>
              <a:t>• </a:t>
            </a:r>
            <a:r>
              <a:rPr lang="es-AR" sz="1200" dirty="0" smtClean="0"/>
              <a:t>Seccion “Experiencia” con lugares donde se ha trabajado.</a:t>
            </a:r>
          </a:p>
          <a:p>
            <a:r>
              <a:rPr lang="es-AR" sz="1200" dirty="0"/>
              <a:t>• Seccion </a:t>
            </a:r>
            <a:r>
              <a:rPr lang="es-AR" sz="1200" dirty="0" smtClean="0"/>
              <a:t>“Educación” </a:t>
            </a:r>
            <a:r>
              <a:rPr lang="es-AR" sz="1200" dirty="0"/>
              <a:t>con información </a:t>
            </a:r>
            <a:r>
              <a:rPr lang="es-AR" sz="1200" dirty="0" smtClean="0"/>
              <a:t>académica.</a:t>
            </a:r>
          </a:p>
          <a:p>
            <a:r>
              <a:rPr lang="es-AR" sz="1200" dirty="0"/>
              <a:t>• Seccion </a:t>
            </a:r>
            <a:r>
              <a:rPr lang="es-AR" sz="1200" dirty="0" smtClean="0"/>
              <a:t>“Hard &amp; Soft Skills” que muestra porcentaje de avance de cada tecnología.</a:t>
            </a:r>
          </a:p>
          <a:p>
            <a:r>
              <a:rPr lang="es-AR" sz="1200" dirty="0"/>
              <a:t>• Seccion </a:t>
            </a:r>
            <a:r>
              <a:rPr lang="es-AR" sz="1200" dirty="0" smtClean="0"/>
              <a:t>“Proyectos” </a:t>
            </a:r>
            <a:r>
              <a:rPr lang="es-AR" sz="1200" dirty="0"/>
              <a:t>que </a:t>
            </a:r>
            <a:r>
              <a:rPr lang="es-AR" sz="1200" dirty="0" smtClean="0"/>
              <a:t>muestra en que proyectos se estuvo trabajando.</a:t>
            </a:r>
          </a:p>
          <a:p>
            <a:r>
              <a:rPr lang="es-AR" sz="1200" dirty="0"/>
              <a:t>• </a:t>
            </a:r>
            <a:r>
              <a:rPr lang="es-AR" sz="1200" dirty="0" smtClean="0"/>
              <a:t>Logout para poder salir del modo de edición.</a:t>
            </a:r>
            <a:endParaRPr lang="es-AR" sz="1200" dirty="0"/>
          </a:p>
          <a:p>
            <a:r>
              <a:rPr lang="es-AR" sz="1200" dirty="0" smtClean="0"/>
              <a:t>      * Cada seccion contara con un boton de alta, edición y eliminar.</a:t>
            </a:r>
            <a:endParaRPr lang="es-AR" sz="1200" dirty="0"/>
          </a:p>
          <a:p>
            <a:endParaRPr lang="es-AR" sz="1200" dirty="0"/>
          </a:p>
        </p:txBody>
      </p:sp>
    </p:spTree>
    <p:extLst>
      <p:ext uri="{BB962C8B-B14F-4D97-AF65-F5344CB8AC3E}">
        <p14:creationId xmlns:p14="http://schemas.microsoft.com/office/powerpoint/2010/main" val="4001438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#12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923299"/>
          </a:xfrm>
          <a:prstGeom prst="rect">
            <a:avLst/>
          </a:prstGeom>
          <a:noFill/>
          <a:ln>
            <a:noFill/>
          </a:ln>
        </p:spPr>
        <p:txBody>
          <a:bodyPr spcFirstLastPara="1" wrap="square" lIns="91425" tIns="91425" rIns="91425" bIns="91425" anchor="t" anchorCtr="0">
            <a:spAutoFit/>
          </a:bodyPr>
          <a:lstStyle/>
          <a:p>
            <a:r>
              <a:rPr lang="es-AR" sz="2400" dirty="0" smtClean="0"/>
              <a:t>Diseño del portfolio - Wireframe </a:t>
            </a:r>
            <a:endParaRPr lang="es-AR" sz="2400" dirty="0"/>
          </a:p>
          <a:p>
            <a:r>
              <a:rPr lang="es-AR" sz="1200" dirty="0" smtClean="0"/>
              <a:t>Se sugiere el uso de herramientas como FIGMA pero también es posible usar otras o bien realizando maquetado escrito en papel.</a:t>
            </a:r>
            <a:endParaRPr lang="es-AR" sz="1200" dirty="0"/>
          </a:p>
        </p:txBody>
      </p:sp>
      <p:sp>
        <p:nvSpPr>
          <p:cNvPr id="5" name="Google Shape;134;p24"/>
          <p:cNvSpPr txBox="1"/>
          <p:nvPr/>
        </p:nvSpPr>
        <p:spPr>
          <a:xfrm>
            <a:off x="488700" y="1995824"/>
            <a:ext cx="7399500" cy="1107965"/>
          </a:xfrm>
          <a:prstGeom prst="rect">
            <a:avLst/>
          </a:prstGeom>
          <a:noFill/>
          <a:ln>
            <a:noFill/>
          </a:ln>
        </p:spPr>
        <p:txBody>
          <a:bodyPr spcFirstLastPara="1" wrap="square" lIns="91425" tIns="91425" rIns="91425" bIns="91425" anchor="t" anchorCtr="0">
            <a:spAutoFit/>
          </a:bodyPr>
          <a:lstStyle/>
          <a:p>
            <a:r>
              <a:rPr lang="es-AR" sz="2400" dirty="0" smtClean="0"/>
              <a:t>¿El diseño tiene que ser igual al sugerido?</a:t>
            </a:r>
            <a:endParaRPr lang="es-AR" sz="2400" dirty="0"/>
          </a:p>
          <a:p>
            <a:r>
              <a:rPr lang="es-AR" sz="1200" dirty="0" smtClean="0"/>
              <a:t>No es necesario que sea igual, lo ideal es que sea diferente pero se debe respetar las funcionalidades propuestas por el documento. En el modulo 1 se puede ver </a:t>
            </a:r>
            <a:r>
              <a:rPr lang="es-AR" sz="1200" dirty="0"/>
              <a:t>el punto “"ideas </a:t>
            </a:r>
            <a:r>
              <a:rPr lang="es-AR" sz="1200" dirty="0" smtClean="0"/>
              <a:t>portfolio“ el cual muestra </a:t>
            </a:r>
            <a:r>
              <a:rPr lang="es-AR" sz="1200" dirty="0"/>
              <a:t>un video llamado "Sitios Web Asombrosos" donde muestra varios </a:t>
            </a:r>
            <a:r>
              <a:rPr lang="es-AR" sz="1200" dirty="0" smtClean="0"/>
              <a:t>ejemplos de portfolios.</a:t>
            </a:r>
          </a:p>
        </p:txBody>
      </p:sp>
      <p:sp>
        <p:nvSpPr>
          <p:cNvPr id="6" name="Google Shape;134;p24"/>
          <p:cNvSpPr txBox="1"/>
          <p:nvPr/>
        </p:nvSpPr>
        <p:spPr>
          <a:xfrm>
            <a:off x="488700" y="3291258"/>
            <a:ext cx="7399500" cy="1661963"/>
          </a:xfrm>
          <a:prstGeom prst="rect">
            <a:avLst/>
          </a:prstGeom>
          <a:noFill/>
          <a:ln>
            <a:noFill/>
          </a:ln>
        </p:spPr>
        <p:txBody>
          <a:bodyPr spcFirstLastPara="1" wrap="square" lIns="91425" tIns="91425" rIns="91425" bIns="91425" anchor="t" anchorCtr="0">
            <a:spAutoFit/>
          </a:bodyPr>
          <a:lstStyle/>
          <a:p>
            <a:r>
              <a:rPr lang="es-AR" sz="2400" dirty="0" smtClean="0"/>
              <a:t>¿Se pueden utilizar diseños de plantillas?</a:t>
            </a:r>
            <a:endParaRPr lang="es-AR" sz="2400" dirty="0"/>
          </a:p>
          <a:p>
            <a:r>
              <a:rPr lang="es-AR" sz="1200" dirty="0" smtClean="0">
                <a:solidFill>
                  <a:schemeClr val="tx1"/>
                </a:solidFill>
              </a:rPr>
              <a:t>Si. La idea es no centrarse tanto en el diseño ni en la experiencia UI/UX que si bien es importante no es el objetivo final del proyecto si mas bien que sea un desarrollo integral. Es importante no detenerse en temas de diseño muy finos para que esto no demore el desarrollo.</a:t>
            </a:r>
          </a:p>
          <a:p>
            <a:endParaRPr lang="es-AR" sz="1200" dirty="0">
              <a:solidFill>
                <a:schemeClr val="tx1"/>
              </a:solidFill>
            </a:endParaRPr>
          </a:p>
          <a:p>
            <a:r>
              <a:rPr lang="es-AR" sz="1200" b="1" dirty="0" smtClean="0">
                <a:solidFill>
                  <a:schemeClr val="tx1"/>
                </a:solidFill>
              </a:rPr>
              <a:t>Paginas de plantillas</a:t>
            </a:r>
            <a:r>
              <a:rPr lang="es-AR" sz="1200" b="1" dirty="0">
                <a:solidFill>
                  <a:schemeClr val="tx1"/>
                </a:solidFill>
              </a:rPr>
              <a:t>:  </a:t>
            </a:r>
            <a:r>
              <a:rPr lang="es-AR" sz="1200" dirty="0">
                <a:solidFill>
                  <a:schemeClr val="tx1"/>
                </a:solidFill>
              </a:rPr>
              <a:t>https://templatemo.com/tag/portfolio</a:t>
            </a:r>
            <a:endParaRPr lang="es-AR" sz="1200" dirty="0" smtClean="0">
              <a:solidFill>
                <a:schemeClr val="tx1"/>
              </a:solidFill>
            </a:endParaRPr>
          </a:p>
          <a:p>
            <a:endParaRPr lang="es-AR" sz="1200" dirty="0" smtClean="0">
              <a:solidFill>
                <a:schemeClr val="tx1"/>
              </a:solidFill>
            </a:endParaRPr>
          </a:p>
        </p:txBody>
      </p:sp>
    </p:spTree>
    <p:extLst>
      <p:ext uri="{BB962C8B-B14F-4D97-AF65-F5344CB8AC3E}">
        <p14:creationId xmlns:p14="http://schemas.microsoft.com/office/powerpoint/2010/main" val="360646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#13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915355"/>
            <a:ext cx="2788756" cy="3139291"/>
          </a:xfrm>
          <a:prstGeom prst="rect">
            <a:avLst/>
          </a:prstGeom>
          <a:noFill/>
          <a:ln>
            <a:noFill/>
          </a:ln>
        </p:spPr>
        <p:txBody>
          <a:bodyPr spcFirstLastPara="1" wrap="square" lIns="91425" tIns="91425" rIns="91425" bIns="91425" anchor="t" anchorCtr="0">
            <a:spAutoFit/>
          </a:bodyPr>
          <a:lstStyle/>
          <a:p>
            <a:r>
              <a:rPr lang="es-AR" sz="2400" dirty="0" smtClean="0"/>
              <a:t>Historias de usuario</a:t>
            </a:r>
            <a:endParaRPr lang="es-AR" sz="2400" dirty="0"/>
          </a:p>
          <a:p>
            <a:r>
              <a:rPr lang="es-AR" sz="1200" dirty="0"/>
              <a:t>E</a:t>
            </a:r>
            <a:r>
              <a:rPr lang="es-AR" sz="1200" dirty="0" smtClean="0"/>
              <a:t>s </a:t>
            </a:r>
            <a:r>
              <a:rPr lang="es-AR" sz="1200" dirty="0"/>
              <a:t>una explicación general e informal de una función de software escrita </a:t>
            </a:r>
            <a:r>
              <a:rPr lang="es-AR" sz="1200" b="1" dirty="0"/>
              <a:t>desde la perspectiva del usuario final</a:t>
            </a:r>
            <a:r>
              <a:rPr lang="es-AR" sz="1200" dirty="0"/>
              <a:t>. Describe al usuario (yo, cliente, proveedor, etc.), lo que se requiere del software y con qué finalidad se desea ese requerimiento. </a:t>
            </a:r>
            <a:r>
              <a:rPr lang="es-AR" sz="1200" b="1" dirty="0"/>
              <a:t>Ejemplo:</a:t>
            </a:r>
            <a:r>
              <a:rPr lang="es-AR" sz="1200" dirty="0"/>
              <a:t> "yo quiero que mi aplicación permita agregar nuevos proyectos a mi porfolio para que en los procesos laborales evalúen como trabajo y me contraten".</a:t>
            </a: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277456" y="1011091"/>
            <a:ext cx="5604201" cy="3910230"/>
          </a:xfrm>
          <a:prstGeom prst="rect">
            <a:avLst/>
          </a:prstGeom>
          <a:ln w="12700">
            <a:solidFill>
              <a:schemeClr val="accent1"/>
            </a:solidFill>
          </a:ln>
        </p:spPr>
      </p:pic>
    </p:spTree>
    <p:extLst>
      <p:ext uri="{BB962C8B-B14F-4D97-AF65-F5344CB8AC3E}">
        <p14:creationId xmlns:p14="http://schemas.microsoft.com/office/powerpoint/2010/main" val="149313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#14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915355"/>
            <a:ext cx="2788756" cy="3139291"/>
          </a:xfrm>
          <a:prstGeom prst="rect">
            <a:avLst/>
          </a:prstGeom>
          <a:noFill/>
          <a:ln>
            <a:noFill/>
          </a:ln>
        </p:spPr>
        <p:txBody>
          <a:bodyPr spcFirstLastPara="1" wrap="square" lIns="91425" tIns="91425" rIns="91425" bIns="91425" anchor="t" anchorCtr="0">
            <a:spAutoFit/>
          </a:bodyPr>
          <a:lstStyle/>
          <a:p>
            <a:r>
              <a:rPr lang="es-AR" sz="2400" dirty="0" smtClean="0"/>
              <a:t>Historias de usuario</a:t>
            </a:r>
            <a:endParaRPr lang="es-AR" sz="2400" dirty="0"/>
          </a:p>
          <a:p>
            <a:r>
              <a:rPr lang="es-AR" sz="1200" dirty="0"/>
              <a:t>E</a:t>
            </a:r>
            <a:r>
              <a:rPr lang="es-AR" sz="1200" dirty="0" smtClean="0"/>
              <a:t>s </a:t>
            </a:r>
            <a:r>
              <a:rPr lang="es-AR" sz="1200" dirty="0"/>
              <a:t>una explicación general e informal de una función de software escrita </a:t>
            </a:r>
            <a:r>
              <a:rPr lang="es-AR" sz="1200" b="1" dirty="0"/>
              <a:t>desde la perspectiva del usuario final</a:t>
            </a:r>
            <a:r>
              <a:rPr lang="es-AR" sz="1200" dirty="0"/>
              <a:t>. Describe al usuario (yo, cliente, proveedor, etc.), lo que se requiere del software y con qué finalidad se desea ese requerimiento. </a:t>
            </a:r>
            <a:r>
              <a:rPr lang="es-AR" sz="1200" b="1" dirty="0"/>
              <a:t>Ejemplo:</a:t>
            </a:r>
            <a:r>
              <a:rPr lang="es-AR" sz="1200" dirty="0"/>
              <a:t> "yo quiero que mi aplicación permita agregar nuevos proyectos a mi porfolio para que en los procesos laborales evalúen como trabajo y me contraten".</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77456" y="1100240"/>
            <a:ext cx="5707244" cy="3584776"/>
          </a:xfrm>
          <a:prstGeom prst="rect">
            <a:avLst/>
          </a:prstGeom>
        </p:spPr>
      </p:pic>
    </p:spTree>
    <p:extLst>
      <p:ext uri="{BB962C8B-B14F-4D97-AF65-F5344CB8AC3E}">
        <p14:creationId xmlns:p14="http://schemas.microsoft.com/office/powerpoint/2010/main" val="298305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303100" y="3931009"/>
            <a:ext cx="1905000" cy="657225"/>
          </a:xfrm>
          <a:prstGeom prst="rect">
            <a:avLst/>
          </a:prstGeom>
          <a:noFill/>
          <a:ln>
            <a:noFill/>
          </a:ln>
        </p:spPr>
      </p:pic>
      <p:pic>
        <p:nvPicPr>
          <p:cNvPr id="69" name="Google Shape;69;p15"/>
          <p:cNvPicPr preferRelativeResize="0"/>
          <p:nvPr/>
        </p:nvPicPr>
        <p:blipFill>
          <a:blip r:embed="rId4">
            <a:alphaModFix/>
          </a:blip>
          <a:stretch>
            <a:fillRect/>
          </a:stretch>
        </p:blipFill>
        <p:spPr>
          <a:xfrm>
            <a:off x="7531600" y="3650022"/>
            <a:ext cx="1333500" cy="1219200"/>
          </a:xfrm>
          <a:prstGeom prst="rect">
            <a:avLst/>
          </a:prstGeom>
          <a:noFill/>
          <a:ln>
            <a:noFill/>
          </a:ln>
        </p:spPr>
      </p:pic>
      <p:pic>
        <p:nvPicPr>
          <p:cNvPr id="70" name="Google Shape;70;p15"/>
          <p:cNvPicPr preferRelativeResize="0"/>
          <p:nvPr/>
        </p:nvPicPr>
        <p:blipFill>
          <a:blip r:embed="rId5">
            <a:alphaModFix/>
          </a:blip>
          <a:stretch>
            <a:fillRect/>
          </a:stretch>
        </p:blipFill>
        <p:spPr>
          <a:xfrm>
            <a:off x="5989050" y="3750034"/>
            <a:ext cx="1400175" cy="1019175"/>
          </a:xfrm>
          <a:prstGeom prst="rect">
            <a:avLst/>
          </a:prstGeom>
          <a:noFill/>
          <a:ln>
            <a:noFill/>
          </a:ln>
        </p:spPr>
      </p:pic>
      <p:sp>
        <p:nvSpPr>
          <p:cNvPr id="71" name="Google Shape;71;p15"/>
          <p:cNvSpPr txBox="1"/>
          <p:nvPr/>
        </p:nvSpPr>
        <p:spPr>
          <a:xfrm>
            <a:off x="303100" y="492275"/>
            <a:ext cx="654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a:solidFill>
                  <a:schemeClr val="lt1"/>
                </a:solidFill>
                <a:latin typeface="Poppins Medium"/>
                <a:ea typeface="Poppins Medium"/>
                <a:cs typeface="Poppins Medium"/>
                <a:sym typeface="Poppins Medium"/>
              </a:rPr>
              <a:t>ARGENTINA PROGRAMA</a:t>
            </a:r>
            <a:endParaRPr sz="4000">
              <a:solidFill>
                <a:schemeClr val="lt1"/>
              </a:solidFill>
              <a:latin typeface="Poppins Medium"/>
              <a:ea typeface="Poppins Medium"/>
              <a:cs typeface="Poppins Medium"/>
              <a:sym typeface="Poppins Medium"/>
            </a:endParaRPr>
          </a:p>
        </p:txBody>
      </p:sp>
      <p:sp>
        <p:nvSpPr>
          <p:cNvPr id="72" name="Google Shape;72;p15"/>
          <p:cNvSpPr txBox="1"/>
          <p:nvPr/>
        </p:nvSpPr>
        <p:spPr>
          <a:xfrm>
            <a:off x="303100" y="1500875"/>
            <a:ext cx="65400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dirty="0" smtClean="0">
                <a:solidFill>
                  <a:schemeClr val="lt1"/>
                </a:solidFill>
                <a:latin typeface="Poppins Medium"/>
                <a:ea typeface="Poppins Medium"/>
                <a:cs typeface="Poppins Medium"/>
                <a:sym typeface="Poppins Medium"/>
              </a:rPr>
              <a:t>4to </a:t>
            </a:r>
            <a:r>
              <a:rPr lang="es" sz="2000" dirty="0">
                <a:solidFill>
                  <a:schemeClr val="lt1"/>
                </a:solidFill>
                <a:latin typeface="Poppins Medium"/>
                <a:ea typeface="Poppins Medium"/>
                <a:cs typeface="Poppins Medium"/>
                <a:sym typeface="Poppins Medium"/>
              </a:rPr>
              <a:t>encuentro </a:t>
            </a:r>
            <a:r>
              <a:rPr lang="es" sz="2000" dirty="0" smtClean="0">
                <a:solidFill>
                  <a:schemeClr val="lt1"/>
                </a:solidFill>
                <a:latin typeface="Poppins Medium"/>
                <a:ea typeface="Poppins Medium"/>
                <a:cs typeface="Poppins Medium"/>
                <a:sym typeface="Poppins Medium"/>
              </a:rPr>
              <a:t>integrador virtual</a:t>
            </a:r>
          </a:p>
          <a:p>
            <a:pPr marL="0" lvl="0" indent="0" algn="l" rtl="0">
              <a:spcBef>
                <a:spcPts val="0"/>
              </a:spcBef>
              <a:spcAft>
                <a:spcPts val="0"/>
              </a:spcAft>
              <a:buNone/>
            </a:pPr>
            <a:endParaRPr sz="2000" dirty="0">
              <a:solidFill>
                <a:schemeClr val="lt1"/>
              </a:solidFill>
              <a:latin typeface="Poppins Medium"/>
              <a:ea typeface="Poppins Medium"/>
              <a:cs typeface="Poppins Medium"/>
              <a:sym typeface="Poppins Medium"/>
            </a:endParaRPr>
          </a:p>
          <a:p>
            <a:pPr marL="0" lvl="0" indent="0" algn="l" rtl="0">
              <a:spcBef>
                <a:spcPts val="0"/>
              </a:spcBef>
              <a:spcAft>
                <a:spcPts val="0"/>
              </a:spcAft>
              <a:buNone/>
            </a:pPr>
            <a:r>
              <a:rPr lang="es" sz="2000" dirty="0" smtClean="0">
                <a:solidFill>
                  <a:schemeClr val="lt1"/>
                </a:solidFill>
                <a:latin typeface="Poppins Medium"/>
                <a:ea typeface="Poppins Medium"/>
                <a:cs typeface="Poppins Medium"/>
                <a:sym typeface="Poppins Medium"/>
              </a:rPr>
              <a:t>Viernes </a:t>
            </a:r>
            <a:r>
              <a:rPr lang="es" sz="2000" dirty="0" smtClean="0">
                <a:solidFill>
                  <a:schemeClr val="lt1"/>
                </a:solidFill>
                <a:latin typeface="Poppins Medium"/>
                <a:ea typeface="Poppins Medium"/>
                <a:cs typeface="Poppins Medium"/>
                <a:sym typeface="Poppins Medium"/>
              </a:rPr>
              <a:t>17/03/2023</a:t>
            </a:r>
            <a:endParaRPr sz="2000" dirty="0">
              <a:solidFill>
                <a:schemeClr val="lt1"/>
              </a:solidFill>
              <a:latin typeface="Poppins Medium"/>
              <a:ea typeface="Poppins Medium"/>
              <a:cs typeface="Poppins Medium"/>
              <a:sym typeface="Poppins Medium"/>
            </a:endParaRPr>
          </a:p>
        </p:txBody>
      </p:sp>
      <p:cxnSp>
        <p:nvCxnSpPr>
          <p:cNvPr id="73" name="Google Shape;73;p15"/>
          <p:cNvCxnSpPr/>
          <p:nvPr/>
        </p:nvCxnSpPr>
        <p:spPr>
          <a:xfrm>
            <a:off x="303100" y="1378000"/>
            <a:ext cx="80166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#15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475" y="1153381"/>
            <a:ext cx="6381750" cy="3905250"/>
          </a:xfrm>
          <a:prstGeom prst="rect">
            <a:avLst/>
          </a:prstGeom>
        </p:spPr>
      </p:pic>
    </p:spTree>
    <p:extLst>
      <p:ext uri="{BB962C8B-B14F-4D97-AF65-F5344CB8AC3E}">
        <p14:creationId xmlns:p14="http://schemas.microsoft.com/office/powerpoint/2010/main" val="326431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5"/>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#16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957903" y="1043201"/>
            <a:ext cx="4761395" cy="553968"/>
          </a:xfrm>
          <a:prstGeom prst="rect">
            <a:avLst/>
          </a:prstGeom>
          <a:noFill/>
          <a:ln>
            <a:noFill/>
          </a:ln>
        </p:spPr>
        <p:txBody>
          <a:bodyPr spcFirstLastPara="1" wrap="square" lIns="91425" tIns="91425" rIns="91425" bIns="91425" anchor="t" anchorCtr="0">
            <a:spAutoFit/>
          </a:bodyPr>
          <a:lstStyle/>
          <a:p>
            <a:r>
              <a:rPr lang="es-AR" sz="2400" dirty="0"/>
              <a:t>Tarea desafío a subir módulo 1</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107" y="1736245"/>
            <a:ext cx="8164486" cy="2964557"/>
          </a:xfrm>
          <a:prstGeom prst="rect">
            <a:avLst/>
          </a:prstGeom>
        </p:spPr>
      </p:pic>
    </p:spTree>
    <p:extLst>
      <p:ext uri="{BB962C8B-B14F-4D97-AF65-F5344CB8AC3E}">
        <p14:creationId xmlns:p14="http://schemas.microsoft.com/office/powerpoint/2010/main" val="381018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#17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035096" y="1043201"/>
            <a:ext cx="6914507" cy="553968"/>
          </a:xfrm>
          <a:prstGeom prst="rect">
            <a:avLst/>
          </a:prstGeom>
          <a:noFill/>
          <a:ln>
            <a:noFill/>
          </a:ln>
        </p:spPr>
        <p:txBody>
          <a:bodyPr spcFirstLastPara="1" wrap="square" lIns="91425" tIns="91425" rIns="91425" bIns="91425" anchor="t" anchorCtr="0">
            <a:spAutoFit/>
          </a:bodyPr>
          <a:lstStyle/>
          <a:p>
            <a:r>
              <a:rPr lang="es-AR" sz="2400" dirty="0"/>
              <a:t>Tarea desafío a subir módulo </a:t>
            </a:r>
            <a:r>
              <a:rPr lang="es-AR" sz="2400" dirty="0" smtClean="0"/>
              <a:t>1 - referencias</a:t>
            </a:r>
            <a:endParaRPr lang="es-AR" sz="2400" dirty="0"/>
          </a:p>
        </p:txBody>
      </p:sp>
      <p:sp>
        <p:nvSpPr>
          <p:cNvPr id="6" name="Google Shape;134;p24"/>
          <p:cNvSpPr txBox="1"/>
          <p:nvPr/>
        </p:nvSpPr>
        <p:spPr>
          <a:xfrm>
            <a:off x="1035096" y="1507653"/>
            <a:ext cx="7399500" cy="553968"/>
          </a:xfrm>
          <a:prstGeom prst="rect">
            <a:avLst/>
          </a:prstGeom>
          <a:noFill/>
          <a:ln>
            <a:noFill/>
          </a:ln>
        </p:spPr>
        <p:txBody>
          <a:bodyPr spcFirstLastPara="1" wrap="square" lIns="91425" tIns="91425" rIns="91425" bIns="91425" anchor="t" anchorCtr="0">
            <a:spAutoFit/>
          </a:bodyPr>
          <a:lstStyle/>
          <a:p>
            <a:r>
              <a:rPr lang="es-AR" sz="1200" dirty="0" smtClean="0"/>
              <a:t>• </a:t>
            </a:r>
            <a:r>
              <a:rPr lang="es-AR" sz="1200" b="1" dirty="0"/>
              <a:t>Gestion del tiempo</a:t>
            </a:r>
            <a:r>
              <a:rPr lang="es-AR" sz="1200" b="1" dirty="0" smtClean="0"/>
              <a:t>:</a:t>
            </a:r>
          </a:p>
          <a:p>
            <a:r>
              <a:rPr lang="es-AR" sz="1200" dirty="0" smtClean="0"/>
              <a:t>Se debe poder armar un cronograma aproximado del tiempo dedicado al avance del curso - proyecto</a:t>
            </a:r>
            <a:endParaRPr lang="es-ES" sz="12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54" y="2061620"/>
            <a:ext cx="5466847" cy="2900797"/>
          </a:xfrm>
          <a:prstGeom prst="rect">
            <a:avLst/>
          </a:prstGeom>
        </p:spPr>
      </p:pic>
    </p:spTree>
    <p:extLst>
      <p:ext uri="{BB962C8B-B14F-4D97-AF65-F5344CB8AC3E}">
        <p14:creationId xmlns:p14="http://schemas.microsoft.com/office/powerpoint/2010/main" val="138401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#18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035096" y="1043201"/>
            <a:ext cx="6914507" cy="553968"/>
          </a:xfrm>
          <a:prstGeom prst="rect">
            <a:avLst/>
          </a:prstGeom>
          <a:noFill/>
          <a:ln>
            <a:noFill/>
          </a:ln>
        </p:spPr>
        <p:txBody>
          <a:bodyPr spcFirstLastPara="1" wrap="square" lIns="91425" tIns="91425" rIns="91425" bIns="91425" anchor="t" anchorCtr="0">
            <a:spAutoFit/>
          </a:bodyPr>
          <a:lstStyle/>
          <a:p>
            <a:r>
              <a:rPr lang="es-AR" sz="2400" dirty="0"/>
              <a:t>Tarea desafío a subir módulo </a:t>
            </a:r>
            <a:r>
              <a:rPr lang="es-AR" sz="2400" dirty="0" smtClean="0"/>
              <a:t>1 - anexo</a:t>
            </a:r>
            <a:endParaRPr lang="es-AR" sz="2400" dirty="0"/>
          </a:p>
        </p:txBody>
      </p:sp>
      <p:sp>
        <p:nvSpPr>
          <p:cNvPr id="9" name="Google Shape;134;p24"/>
          <p:cNvSpPr txBox="1"/>
          <p:nvPr/>
        </p:nvSpPr>
        <p:spPr>
          <a:xfrm>
            <a:off x="1035095" y="1517090"/>
            <a:ext cx="6914507" cy="738633"/>
          </a:xfrm>
          <a:prstGeom prst="rect">
            <a:avLst/>
          </a:prstGeom>
          <a:noFill/>
          <a:ln>
            <a:noFill/>
          </a:ln>
        </p:spPr>
        <p:txBody>
          <a:bodyPr spcFirstLastPara="1" wrap="square" lIns="91425" tIns="91425" rIns="91425" bIns="91425" anchor="t" anchorCtr="0">
            <a:spAutoFit/>
          </a:bodyPr>
          <a:lstStyle/>
          <a:p>
            <a:r>
              <a:rPr lang="es-AR" sz="1200" dirty="0" smtClean="0"/>
              <a:t>• </a:t>
            </a:r>
            <a:r>
              <a:rPr lang="es-AR" sz="1200" b="1" dirty="0" smtClean="0"/>
              <a:t>Bitácora de actividades:</a:t>
            </a:r>
          </a:p>
          <a:p>
            <a:r>
              <a:rPr lang="es-AR" sz="1200" b="1" dirty="0" smtClean="0">
                <a:solidFill>
                  <a:srgbClr val="FF0000"/>
                </a:solidFill>
              </a:rPr>
              <a:t>Este archivo es opcional –no debe subirse- </a:t>
            </a:r>
            <a:r>
              <a:rPr lang="es-AR" sz="1200" dirty="0" smtClean="0"/>
              <a:t>pero es recomendable tenerlo como un registro de nuestro avance. No es un formato estándar.</a:t>
            </a:r>
            <a:endParaRPr lang="es-ES" sz="12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93" y="2255723"/>
            <a:ext cx="8176475" cy="2706695"/>
          </a:xfrm>
          <a:prstGeom prst="rect">
            <a:avLst/>
          </a:prstGeom>
        </p:spPr>
      </p:pic>
    </p:spTree>
    <p:extLst>
      <p:ext uri="{BB962C8B-B14F-4D97-AF65-F5344CB8AC3E}">
        <p14:creationId xmlns:p14="http://schemas.microsoft.com/office/powerpoint/2010/main" val="801189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5"/>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#19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035096" y="1043201"/>
            <a:ext cx="6914507" cy="553968"/>
          </a:xfrm>
          <a:prstGeom prst="rect">
            <a:avLst/>
          </a:prstGeom>
          <a:noFill/>
          <a:ln>
            <a:noFill/>
          </a:ln>
        </p:spPr>
        <p:txBody>
          <a:bodyPr spcFirstLastPara="1" wrap="square" lIns="91425" tIns="91425" rIns="91425" bIns="91425" anchor="t" anchorCtr="0">
            <a:spAutoFit/>
          </a:bodyPr>
          <a:lstStyle/>
          <a:p>
            <a:r>
              <a:rPr lang="es-AR" sz="2400" dirty="0"/>
              <a:t>Tarea desafío a subir módulo </a:t>
            </a:r>
            <a:r>
              <a:rPr lang="es-AR" sz="2400" dirty="0" smtClean="0"/>
              <a:t>1 - referencias</a:t>
            </a:r>
            <a:endParaRPr lang="es-AR" sz="2400" dirty="0"/>
          </a:p>
        </p:txBody>
      </p:sp>
      <p:sp>
        <p:nvSpPr>
          <p:cNvPr id="6" name="Google Shape;134;p24"/>
          <p:cNvSpPr txBox="1"/>
          <p:nvPr/>
        </p:nvSpPr>
        <p:spPr>
          <a:xfrm>
            <a:off x="1035096" y="1658840"/>
            <a:ext cx="7399500" cy="2277516"/>
          </a:xfrm>
          <a:prstGeom prst="rect">
            <a:avLst/>
          </a:prstGeom>
          <a:noFill/>
          <a:ln>
            <a:noFill/>
          </a:ln>
        </p:spPr>
        <p:txBody>
          <a:bodyPr spcFirstLastPara="1" wrap="square" lIns="91425" tIns="91425" rIns="91425" bIns="91425" anchor="t" anchorCtr="0">
            <a:spAutoFit/>
          </a:bodyPr>
          <a:lstStyle/>
          <a:p>
            <a:r>
              <a:rPr lang="es-AR" dirty="0" smtClean="0"/>
              <a:t>• </a:t>
            </a:r>
            <a:r>
              <a:rPr lang="es-AR" b="1" dirty="0" smtClean="0"/>
              <a:t>GIT / GITHUB:</a:t>
            </a:r>
          </a:p>
          <a:p>
            <a:endParaRPr lang="es-ES" b="1" dirty="0" smtClean="0"/>
          </a:p>
          <a:p>
            <a:r>
              <a:rPr lang="es-AR" dirty="0"/>
              <a:t>• </a:t>
            </a:r>
            <a:r>
              <a:rPr lang="es-AR" dirty="0" smtClean="0"/>
              <a:t>Se deben crear los repositorios remotos en GITHUB para ambos desarrollos</a:t>
            </a:r>
          </a:p>
          <a:p>
            <a:endParaRPr lang="es-AR" dirty="0" smtClean="0"/>
          </a:p>
          <a:p>
            <a:r>
              <a:rPr lang="es-AR" b="1" dirty="0" smtClean="0"/>
              <a:t>Ejemplo:</a:t>
            </a:r>
          </a:p>
          <a:p>
            <a:endParaRPr lang="es-AR" dirty="0"/>
          </a:p>
          <a:p>
            <a:r>
              <a:rPr lang="es-AR" dirty="0"/>
              <a:t>URL del Repositorio Front End: </a:t>
            </a:r>
            <a:r>
              <a:rPr lang="es-AR" b="1" dirty="0"/>
              <a:t>https://github.com/JohnDoe/portfolio-FrontEnd</a:t>
            </a:r>
          </a:p>
          <a:p>
            <a:r>
              <a:rPr lang="es-AR" dirty="0"/>
              <a:t>URL del Repositorio Back End:  </a:t>
            </a:r>
            <a:r>
              <a:rPr lang="es-AR" b="1" dirty="0"/>
              <a:t>https://github.com/JohnDoe/portfolio-BackEnd</a:t>
            </a:r>
          </a:p>
          <a:p>
            <a:endParaRPr lang="es-AR" sz="1200" dirty="0" smtClean="0"/>
          </a:p>
          <a:p>
            <a:endParaRPr lang="es-AR" sz="1200" dirty="0"/>
          </a:p>
        </p:txBody>
      </p:sp>
    </p:spTree>
    <p:extLst>
      <p:ext uri="{BB962C8B-B14F-4D97-AF65-F5344CB8AC3E}">
        <p14:creationId xmlns:p14="http://schemas.microsoft.com/office/powerpoint/2010/main" val="79161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5"/>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#20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035096" y="1043201"/>
            <a:ext cx="6914507" cy="553968"/>
          </a:xfrm>
          <a:prstGeom prst="rect">
            <a:avLst/>
          </a:prstGeom>
          <a:noFill/>
          <a:ln>
            <a:noFill/>
          </a:ln>
        </p:spPr>
        <p:txBody>
          <a:bodyPr spcFirstLastPara="1" wrap="square" lIns="91425" tIns="91425" rIns="91425" bIns="91425" anchor="t" anchorCtr="0">
            <a:spAutoFit/>
          </a:bodyPr>
          <a:lstStyle/>
          <a:p>
            <a:r>
              <a:rPr lang="es-AR" sz="2400" dirty="0"/>
              <a:t>Tarea desafío a subir módulo </a:t>
            </a:r>
            <a:r>
              <a:rPr lang="es-AR" sz="2400" dirty="0" smtClean="0"/>
              <a:t>1 - referencias</a:t>
            </a:r>
            <a:endParaRPr lang="es-AR" sz="2400" dirty="0"/>
          </a:p>
        </p:txBody>
      </p:sp>
      <p:sp>
        <p:nvSpPr>
          <p:cNvPr id="6" name="Google Shape;134;p24"/>
          <p:cNvSpPr txBox="1"/>
          <p:nvPr/>
        </p:nvSpPr>
        <p:spPr>
          <a:xfrm>
            <a:off x="1053050" y="1502917"/>
            <a:ext cx="7399500" cy="369302"/>
          </a:xfrm>
          <a:prstGeom prst="rect">
            <a:avLst/>
          </a:prstGeom>
          <a:noFill/>
          <a:ln>
            <a:noFill/>
          </a:ln>
        </p:spPr>
        <p:txBody>
          <a:bodyPr spcFirstLastPara="1" wrap="square" lIns="91425" tIns="91425" rIns="91425" bIns="91425" anchor="t" anchorCtr="0">
            <a:spAutoFit/>
          </a:bodyPr>
          <a:lstStyle/>
          <a:p>
            <a:r>
              <a:rPr lang="es-AR" sz="1200" dirty="0" smtClean="0"/>
              <a:t>• </a:t>
            </a:r>
            <a:r>
              <a:rPr lang="es-AR" sz="1200" b="1" dirty="0" smtClean="0"/>
              <a:t>SCRUM:</a:t>
            </a:r>
            <a:endParaRPr lang="es-AR" sz="12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463" y="1836336"/>
            <a:ext cx="5889687" cy="2931921"/>
          </a:xfrm>
          <a:prstGeom prst="rect">
            <a:avLst/>
          </a:prstGeom>
        </p:spPr>
      </p:pic>
    </p:spTree>
    <p:extLst>
      <p:ext uri="{BB962C8B-B14F-4D97-AF65-F5344CB8AC3E}">
        <p14:creationId xmlns:p14="http://schemas.microsoft.com/office/powerpoint/2010/main" val="159760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5"/>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#21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035096" y="948949"/>
            <a:ext cx="6914507" cy="553968"/>
          </a:xfrm>
          <a:prstGeom prst="rect">
            <a:avLst/>
          </a:prstGeom>
          <a:noFill/>
          <a:ln>
            <a:noFill/>
          </a:ln>
        </p:spPr>
        <p:txBody>
          <a:bodyPr spcFirstLastPara="1" wrap="square" lIns="91425" tIns="91425" rIns="91425" bIns="91425" anchor="t" anchorCtr="0">
            <a:spAutoFit/>
          </a:bodyPr>
          <a:lstStyle/>
          <a:p>
            <a:r>
              <a:rPr lang="es-AR" sz="2400" dirty="0"/>
              <a:t>Tarea desafío a subir módulo </a:t>
            </a:r>
            <a:r>
              <a:rPr lang="es-AR" sz="2400" dirty="0" smtClean="0"/>
              <a:t>1 - referencias</a:t>
            </a:r>
            <a:endParaRPr lang="es-AR" sz="2400" dirty="0"/>
          </a:p>
        </p:txBody>
      </p:sp>
      <p:sp>
        <p:nvSpPr>
          <p:cNvPr id="6" name="Google Shape;134;p24"/>
          <p:cNvSpPr txBox="1"/>
          <p:nvPr/>
        </p:nvSpPr>
        <p:spPr>
          <a:xfrm>
            <a:off x="1035096" y="1458743"/>
            <a:ext cx="7399500" cy="738633"/>
          </a:xfrm>
          <a:prstGeom prst="rect">
            <a:avLst/>
          </a:prstGeom>
          <a:noFill/>
          <a:ln>
            <a:noFill/>
          </a:ln>
        </p:spPr>
        <p:txBody>
          <a:bodyPr spcFirstLastPara="1" wrap="square" lIns="91425" tIns="91425" rIns="91425" bIns="91425" anchor="t" anchorCtr="0">
            <a:spAutoFit/>
          </a:bodyPr>
          <a:lstStyle/>
          <a:p>
            <a:r>
              <a:rPr lang="es-AR" sz="1200" dirty="0" smtClean="0">
                <a:solidFill>
                  <a:schemeClr val="tx1"/>
                </a:solidFill>
              </a:rPr>
              <a:t>• </a:t>
            </a:r>
            <a:r>
              <a:rPr lang="es-AR" sz="1200" b="1" dirty="0" smtClean="0"/>
              <a:t>Arquitectura Web:</a:t>
            </a:r>
            <a:endParaRPr lang="es-AR" sz="1200" b="1" dirty="0"/>
          </a:p>
          <a:p>
            <a:r>
              <a:rPr lang="es-AR" sz="1200" dirty="0" smtClean="0"/>
              <a:t>Debe ser una representación genérica de las capas que representa el proyecto – la imagen es representativa-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674" y="2197376"/>
            <a:ext cx="5380074" cy="2683570"/>
          </a:xfrm>
          <a:prstGeom prst="rect">
            <a:avLst/>
          </a:prstGeom>
        </p:spPr>
      </p:pic>
    </p:spTree>
    <p:extLst>
      <p:ext uri="{BB962C8B-B14F-4D97-AF65-F5344CB8AC3E}">
        <p14:creationId xmlns:p14="http://schemas.microsoft.com/office/powerpoint/2010/main" val="2916290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5"/>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#22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035096" y="1097923"/>
            <a:ext cx="6914507" cy="553968"/>
          </a:xfrm>
          <a:prstGeom prst="rect">
            <a:avLst/>
          </a:prstGeom>
          <a:noFill/>
          <a:ln>
            <a:noFill/>
          </a:ln>
        </p:spPr>
        <p:txBody>
          <a:bodyPr spcFirstLastPara="1" wrap="square" lIns="91425" tIns="91425" rIns="91425" bIns="91425" anchor="t" anchorCtr="0">
            <a:spAutoFit/>
          </a:bodyPr>
          <a:lstStyle/>
          <a:p>
            <a:r>
              <a:rPr lang="es-AR" sz="2400" dirty="0"/>
              <a:t>Tarea desafío a subir módulo </a:t>
            </a:r>
            <a:r>
              <a:rPr lang="es-AR" sz="2400" dirty="0" smtClean="0"/>
              <a:t>1 – anexo 2</a:t>
            </a:r>
            <a:endParaRPr lang="es-AR" sz="2400" dirty="0"/>
          </a:p>
        </p:txBody>
      </p:sp>
      <p:sp>
        <p:nvSpPr>
          <p:cNvPr id="6" name="Google Shape;134;p24"/>
          <p:cNvSpPr txBox="1"/>
          <p:nvPr/>
        </p:nvSpPr>
        <p:spPr>
          <a:xfrm>
            <a:off x="1035096" y="1948433"/>
            <a:ext cx="7399500" cy="1661963"/>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t>Link de soporte:</a:t>
            </a:r>
          </a:p>
          <a:p>
            <a:endParaRPr lang="es-AR" sz="1600" b="1" dirty="0"/>
          </a:p>
          <a:p>
            <a:r>
              <a:rPr lang="es-AR" sz="1600" dirty="0" smtClean="0"/>
              <a:t>Estos son algunos links de soporte de lo revisado:</a:t>
            </a:r>
          </a:p>
          <a:p>
            <a:endParaRPr lang="es-AR" sz="1600" dirty="0" smtClean="0"/>
          </a:p>
          <a:p>
            <a:r>
              <a:rPr lang="es-AR" sz="1600" b="1" dirty="0">
                <a:solidFill>
                  <a:schemeClr val="accent1">
                    <a:lumMod val="75000"/>
                  </a:schemeClr>
                </a:solidFill>
              </a:rPr>
              <a:t>https://github.com/FAR1968/documentos_proyecto_portfolio</a:t>
            </a:r>
          </a:p>
          <a:p>
            <a:endParaRPr lang="es-AR" sz="1600" dirty="0" smtClean="0"/>
          </a:p>
        </p:txBody>
      </p:sp>
    </p:spTree>
    <p:extLst>
      <p:ext uri="{BB962C8B-B14F-4D97-AF65-F5344CB8AC3E}">
        <p14:creationId xmlns:p14="http://schemas.microsoft.com/office/powerpoint/2010/main" val="1540060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495025" y="265625"/>
            <a:ext cx="664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000" b="1" dirty="0" smtClean="0">
                <a:solidFill>
                  <a:srgbClr val="907AC7"/>
                </a:solidFill>
                <a:latin typeface="Roboto"/>
                <a:ea typeface="Roboto"/>
                <a:cs typeface="Roboto"/>
                <a:sym typeface="Roboto"/>
              </a:rPr>
              <a:t>2</a:t>
            </a:r>
            <a:endParaRPr sz="3000" b="1" dirty="0">
              <a:solidFill>
                <a:srgbClr val="907AC7"/>
              </a:solidFill>
              <a:latin typeface="Roboto"/>
              <a:ea typeface="Roboto"/>
              <a:cs typeface="Roboto"/>
              <a:sym typeface="Roboto"/>
            </a:endParaRPr>
          </a:p>
        </p:txBody>
      </p:sp>
      <p:sp>
        <p:nvSpPr>
          <p:cNvPr id="163" name="Google Shape;163;p29"/>
          <p:cNvSpPr txBox="1"/>
          <p:nvPr/>
        </p:nvSpPr>
        <p:spPr>
          <a:xfrm>
            <a:off x="827125" y="1230196"/>
            <a:ext cx="7377300" cy="2462182"/>
          </a:xfrm>
          <a:prstGeom prst="rect">
            <a:avLst/>
          </a:prstGeom>
          <a:noFill/>
          <a:ln>
            <a:noFill/>
          </a:ln>
        </p:spPr>
        <p:txBody>
          <a:bodyPr spcFirstLastPara="1" wrap="square" lIns="91425" tIns="91425" rIns="91425" bIns="91425" anchor="t" anchorCtr="0">
            <a:spAutoFit/>
          </a:bodyPr>
          <a:lstStyle/>
          <a:p>
            <a:pPr lvl="0" algn="ctr"/>
            <a:r>
              <a:rPr lang="es-AR" sz="4000" dirty="0" smtClean="0">
                <a:solidFill>
                  <a:schemeClr val="lt1"/>
                </a:solidFill>
                <a:latin typeface="Poppins SemiBold"/>
                <a:ea typeface="Poppins SemiBold"/>
                <a:cs typeface="Poppins SemiBold"/>
                <a:sym typeface="Poppins SemiBold"/>
              </a:rPr>
              <a:t>Modulo 2</a:t>
            </a:r>
          </a:p>
          <a:p>
            <a:pPr lvl="0" algn="ctr"/>
            <a:endParaRPr lang="es" sz="4000" dirty="0" smtClean="0">
              <a:solidFill>
                <a:schemeClr val="lt1"/>
              </a:solidFill>
              <a:latin typeface="Poppins SemiBold"/>
              <a:ea typeface="Poppins SemiBold"/>
              <a:cs typeface="Poppins SemiBold"/>
              <a:sym typeface="Poppins SemiBold"/>
            </a:endParaRPr>
          </a:p>
          <a:p>
            <a:pPr lvl="0" algn="ctr"/>
            <a:r>
              <a:rPr lang="es" sz="2800" dirty="0" smtClean="0">
                <a:solidFill>
                  <a:schemeClr val="lt1"/>
                </a:solidFill>
                <a:latin typeface="Poppins SemiBold"/>
                <a:ea typeface="Poppins SemiBold"/>
                <a:cs typeface="Poppins SemiBold"/>
                <a:sym typeface="Poppins SemiBold"/>
              </a:rPr>
              <a:t>Desarrollo Frontend Estatico</a:t>
            </a:r>
            <a:endParaRPr sz="28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None/>
            </a:pPr>
            <a:endParaRPr sz="4000" dirty="0">
              <a:solidFill>
                <a:schemeClr val="lt1"/>
              </a:solidFill>
              <a:latin typeface="Poppins SemiBold"/>
              <a:ea typeface="Poppins SemiBold"/>
              <a:cs typeface="Poppins SemiBold"/>
              <a:sym typeface="Poppins SemiBold"/>
            </a:endParaRPr>
          </a:p>
        </p:txBody>
      </p:sp>
    </p:spTree>
    <p:extLst>
      <p:ext uri="{BB962C8B-B14F-4D97-AF65-F5344CB8AC3E}">
        <p14:creationId xmlns:p14="http://schemas.microsoft.com/office/powerpoint/2010/main" val="1773399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5"/>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                           </a:t>
            </a:r>
            <a:r>
              <a:rPr lang="es" sz="2000" dirty="0" smtClean="0">
                <a:solidFill>
                  <a:schemeClr val="lt1"/>
                </a:solidFill>
                <a:latin typeface="Poppins SemiBold"/>
                <a:ea typeface="Poppins SemiBold"/>
                <a:cs typeface="Poppins SemiBold"/>
                <a:sym typeface="Poppins SemiBold"/>
              </a:rPr>
              <a:t>Modulo 2 – Desarrollo Frontend Estatico</a:t>
            </a:r>
            <a:endParaRPr sz="2000" dirty="0">
              <a:solidFill>
                <a:srgbClr val="78B4EC"/>
              </a:solidFill>
              <a:latin typeface="Poppins SemiBold"/>
              <a:ea typeface="Poppins SemiBold"/>
              <a:cs typeface="Poppins SemiBold"/>
              <a:sym typeface="Poppins SemiBold"/>
            </a:endParaRPr>
          </a:p>
        </p:txBody>
      </p:sp>
      <p:sp>
        <p:nvSpPr>
          <p:cNvPr id="6" name="Google Shape;134;p24"/>
          <p:cNvSpPr txBox="1"/>
          <p:nvPr/>
        </p:nvSpPr>
        <p:spPr>
          <a:xfrm>
            <a:off x="791110" y="1031429"/>
            <a:ext cx="7530957" cy="1867148"/>
          </a:xfrm>
          <a:prstGeom prst="rect">
            <a:avLst/>
          </a:prstGeom>
          <a:noFill/>
          <a:ln>
            <a:noFill/>
          </a:ln>
        </p:spPr>
        <p:txBody>
          <a:bodyPr spcFirstLastPara="1" wrap="square" lIns="91425" tIns="91425" rIns="91425" bIns="91425" anchor="t" anchorCtr="0">
            <a:spAutoFit/>
          </a:bodyPr>
          <a:lstStyle/>
          <a:p>
            <a:pPr marL="457200" lvl="0" indent="-374650" algn="l" rtl="0">
              <a:spcBef>
                <a:spcPts val="1000"/>
              </a:spcBef>
              <a:spcAft>
                <a:spcPts val="0"/>
              </a:spcAft>
              <a:buClr>
                <a:srgbClr val="78B4EC"/>
              </a:buClr>
              <a:buSzPts val="2300"/>
              <a:buFont typeface="Poppins"/>
              <a:buChar char="&gt;"/>
            </a:pPr>
            <a:r>
              <a:rPr lang="es-AR" sz="2300" dirty="0" smtClean="0">
                <a:solidFill>
                  <a:schemeClr val="tx1"/>
                </a:solidFill>
                <a:latin typeface="Poppins"/>
                <a:ea typeface="Poppins"/>
                <a:cs typeface="Poppins"/>
                <a:sym typeface="Poppins"/>
              </a:rPr>
              <a:t>Temas destacados del modulo</a:t>
            </a:r>
            <a:endParaRPr lang="es-AR" sz="2300" dirty="0">
              <a:solidFill>
                <a:schemeClr val="tx1"/>
              </a:solidFill>
              <a:latin typeface="Poppins"/>
              <a:ea typeface="Poppins"/>
              <a:cs typeface="Poppins"/>
              <a:sym typeface="Poppins"/>
            </a:endParaRPr>
          </a:p>
          <a:p>
            <a:pPr marL="360000" lvl="0"/>
            <a:r>
              <a:rPr lang="es-AR" sz="1300" dirty="0" smtClean="0">
                <a:solidFill>
                  <a:schemeClr val="tx1"/>
                </a:solidFill>
                <a:latin typeface="Poppins"/>
                <a:ea typeface="Poppins"/>
                <a:cs typeface="Poppins"/>
                <a:sym typeface="Poppins"/>
              </a:rPr>
              <a:t>Los temas que se destacan de este modulo son:</a:t>
            </a:r>
            <a:r>
              <a:rPr lang="es-AR" sz="1300" dirty="0">
                <a:solidFill>
                  <a:schemeClr val="tx1"/>
                </a:solidFill>
                <a:latin typeface="Poppins"/>
                <a:ea typeface="Poppins"/>
                <a:cs typeface="Poppins"/>
                <a:sym typeface="Poppins"/>
              </a:rPr>
              <a:t> </a:t>
            </a:r>
          </a:p>
          <a:p>
            <a:pPr marL="360000" lvl="0"/>
            <a:endParaRPr lang="es-AR" sz="1300" dirty="0" smtClean="0">
              <a:solidFill>
                <a:schemeClr val="tx1"/>
              </a:solidFill>
              <a:latin typeface="Poppins"/>
              <a:ea typeface="Poppins"/>
              <a:cs typeface="Poppins"/>
              <a:sym typeface="Poppins"/>
            </a:endParaRPr>
          </a:p>
          <a:p>
            <a:pPr marL="360000" lvl="0"/>
            <a:r>
              <a:rPr lang="es-AR" sz="1300" dirty="0" smtClean="0">
                <a:solidFill>
                  <a:schemeClr val="tx1"/>
                </a:solidFill>
                <a:latin typeface="Poppins"/>
                <a:ea typeface="Poppins"/>
                <a:cs typeface="Poppins"/>
                <a:sym typeface="Poppins"/>
              </a:rPr>
              <a:t>-</a:t>
            </a:r>
            <a:r>
              <a:rPr lang="es-AR" sz="1300" dirty="0">
                <a:solidFill>
                  <a:schemeClr val="tx1"/>
                </a:solidFill>
                <a:latin typeface="Poppins"/>
                <a:ea typeface="Poppins"/>
                <a:cs typeface="Poppins"/>
                <a:sym typeface="Poppins"/>
              </a:rPr>
              <a:t>Estructura y </a:t>
            </a:r>
            <a:r>
              <a:rPr lang="es-AR" sz="1300" dirty="0" smtClean="0">
                <a:solidFill>
                  <a:schemeClr val="tx1"/>
                </a:solidFill>
                <a:latin typeface="Poppins"/>
                <a:ea typeface="Poppins"/>
                <a:cs typeface="Poppins"/>
                <a:sym typeface="Poppins"/>
              </a:rPr>
              <a:t>formato de HTML y CSS  (etiquetas semánticas)</a:t>
            </a:r>
            <a:endParaRPr lang="es-AR" sz="1300" dirty="0">
              <a:solidFill>
                <a:schemeClr val="tx1"/>
              </a:solidFill>
              <a:latin typeface="Poppins"/>
              <a:ea typeface="Poppins"/>
              <a:cs typeface="Poppins"/>
              <a:sym typeface="Poppins"/>
            </a:endParaRPr>
          </a:p>
          <a:p>
            <a:pPr marL="360000"/>
            <a:r>
              <a:rPr lang="es-AR" sz="1300" dirty="0" smtClean="0">
                <a:solidFill>
                  <a:schemeClr val="tx1"/>
                </a:solidFill>
                <a:latin typeface="Poppins"/>
                <a:ea typeface="Poppins"/>
                <a:cs typeface="Poppins"/>
                <a:sym typeface="Poppins"/>
              </a:rPr>
              <a:t>-Maquetación</a:t>
            </a:r>
            <a:r>
              <a:rPr lang="es-AR" sz="1300" dirty="0">
                <a:solidFill>
                  <a:schemeClr val="tx1"/>
                </a:solidFill>
                <a:latin typeface="Poppins"/>
                <a:ea typeface="Poppins"/>
                <a:cs typeface="Poppins"/>
                <a:sym typeface="Poppins"/>
              </a:rPr>
              <a:t> </a:t>
            </a:r>
            <a:r>
              <a:rPr lang="es-AR" sz="1300" dirty="0" smtClean="0">
                <a:solidFill>
                  <a:schemeClr val="tx1"/>
                </a:solidFill>
                <a:latin typeface="Poppins"/>
                <a:ea typeface="Poppins"/>
                <a:cs typeface="Poppins"/>
                <a:sym typeface="Poppins"/>
              </a:rPr>
              <a:t>y disposición </a:t>
            </a:r>
            <a:r>
              <a:rPr lang="es-AR" sz="1300" dirty="0">
                <a:solidFill>
                  <a:schemeClr val="tx1"/>
                </a:solidFill>
                <a:latin typeface="Poppins"/>
                <a:ea typeface="Poppins"/>
                <a:cs typeface="Poppins"/>
                <a:sym typeface="Poppins"/>
              </a:rPr>
              <a:t>de componentes (layout) empleando CSS Bootstrap</a:t>
            </a:r>
          </a:p>
          <a:p>
            <a:pPr marL="360000" lvl="0"/>
            <a:r>
              <a:rPr lang="es-AR" sz="1300" dirty="0" smtClean="0">
                <a:solidFill>
                  <a:schemeClr val="tx1"/>
                </a:solidFill>
                <a:latin typeface="Poppins"/>
                <a:ea typeface="Poppins"/>
                <a:cs typeface="Poppins"/>
                <a:sym typeface="Poppins"/>
              </a:rPr>
              <a:t>-Introducción a Javascript –programación-</a:t>
            </a:r>
          </a:p>
          <a:p>
            <a:pPr marL="360000" lvl="0"/>
            <a:r>
              <a:rPr lang="es-AR" sz="1300" dirty="0">
                <a:solidFill>
                  <a:schemeClr val="tx1"/>
                </a:solidFill>
                <a:latin typeface="Poppins"/>
                <a:ea typeface="Poppins"/>
                <a:cs typeface="Poppins"/>
                <a:sym typeface="Poppins"/>
              </a:rPr>
              <a:t>-Introducción </a:t>
            </a:r>
            <a:r>
              <a:rPr lang="es-AR" sz="1300" dirty="0" smtClean="0">
                <a:solidFill>
                  <a:schemeClr val="tx1"/>
                </a:solidFill>
                <a:latin typeface="Poppins"/>
                <a:ea typeface="Poppins"/>
                <a:cs typeface="Poppins"/>
                <a:sym typeface="Poppins"/>
              </a:rPr>
              <a:t>a Typescript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26" y="3023812"/>
            <a:ext cx="7259441" cy="1677837"/>
          </a:xfrm>
          <a:prstGeom prst="rect">
            <a:avLst/>
          </a:prstGeom>
          <a:ln w="12700">
            <a:solidFill>
              <a:schemeClr val="tx1"/>
            </a:solidFill>
          </a:ln>
        </p:spPr>
      </p:pic>
    </p:spTree>
    <p:extLst>
      <p:ext uri="{BB962C8B-B14F-4D97-AF65-F5344CB8AC3E}">
        <p14:creationId xmlns:p14="http://schemas.microsoft.com/office/powerpoint/2010/main" val="427917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p:nvPr/>
        </p:nvSpPr>
        <p:spPr>
          <a:xfrm>
            <a:off x="-108600" y="911675"/>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txBox="1"/>
          <p:nvPr/>
        </p:nvSpPr>
        <p:spPr>
          <a:xfrm>
            <a:off x="-1701" y="35075"/>
            <a:ext cx="8108011"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rgbClr val="907AC7"/>
                </a:solidFill>
                <a:latin typeface="Poppins SemiBold"/>
                <a:ea typeface="Poppins SemiBold"/>
                <a:cs typeface="Poppins SemiBold"/>
                <a:sym typeface="Poppins SemiBold"/>
              </a:rPr>
              <a:t>#</a:t>
            </a:r>
            <a:r>
              <a:rPr lang="es" sz="3600" dirty="0">
                <a:solidFill>
                  <a:schemeClr val="lt1"/>
                </a:solidFill>
                <a:latin typeface="Poppins SemiBold"/>
                <a:ea typeface="Poppins SemiBold"/>
                <a:cs typeface="Poppins SemiBold"/>
                <a:sym typeface="Poppins SemiBold"/>
              </a:rPr>
              <a:t>DINÁMICA </a:t>
            </a:r>
            <a:r>
              <a:rPr lang="es" sz="3600" dirty="0" smtClean="0">
                <a:solidFill>
                  <a:schemeClr val="lt1"/>
                </a:solidFill>
                <a:latin typeface="Poppins SemiBold"/>
                <a:ea typeface="Poppins SemiBold"/>
                <a:cs typeface="Poppins SemiBold"/>
                <a:sym typeface="Poppins SemiBold"/>
              </a:rPr>
              <a:t>DE LOS ENCUENTROS</a:t>
            </a:r>
            <a:endParaRPr sz="3600" dirty="0">
              <a:solidFill>
                <a:schemeClr val="lt1"/>
              </a:solidFill>
              <a:latin typeface="Poppins SemiBold"/>
              <a:ea typeface="Poppins SemiBold"/>
              <a:cs typeface="Poppins SemiBold"/>
              <a:sym typeface="Poppins SemiBold"/>
            </a:endParaRPr>
          </a:p>
        </p:txBody>
      </p:sp>
      <p:sp>
        <p:nvSpPr>
          <p:cNvPr id="80" name="Google Shape;80;p16"/>
          <p:cNvSpPr txBox="1"/>
          <p:nvPr/>
        </p:nvSpPr>
        <p:spPr>
          <a:xfrm>
            <a:off x="496225" y="1035725"/>
            <a:ext cx="8402400" cy="5025904"/>
          </a:xfrm>
          <a:prstGeom prst="rect">
            <a:avLst/>
          </a:prstGeom>
          <a:noFill/>
          <a:ln>
            <a:noFill/>
          </a:ln>
        </p:spPr>
        <p:txBody>
          <a:bodyPr spcFirstLastPara="1" wrap="square" lIns="91425" tIns="90000" rIns="91425" bIns="90000" anchor="t" anchorCtr="0">
            <a:spAutoFit/>
          </a:bodyPr>
          <a:lstStyle/>
          <a:p>
            <a:pPr marL="0" lvl="0" indent="0" algn="l" rtl="0">
              <a:lnSpc>
                <a:spcPct val="100000"/>
              </a:lnSpc>
              <a:spcBef>
                <a:spcPts val="0"/>
              </a:spcBef>
              <a:spcAft>
                <a:spcPts val="0"/>
              </a:spcAft>
              <a:buClr>
                <a:schemeClr val="dk1"/>
              </a:buClr>
              <a:buSzPts val="1100"/>
              <a:buFont typeface="Arial"/>
              <a:buNone/>
            </a:pPr>
            <a:r>
              <a:rPr lang="es" sz="2300" dirty="0">
                <a:solidFill>
                  <a:srgbClr val="78B4EC"/>
                </a:solidFill>
                <a:latin typeface="Poppins Black"/>
                <a:ea typeface="Poppins Black"/>
                <a:cs typeface="Poppins Black"/>
                <a:sym typeface="Poppins Black"/>
              </a:rPr>
              <a:t>&gt;</a:t>
            </a:r>
            <a:r>
              <a:rPr lang="es" sz="2300" dirty="0">
                <a:solidFill>
                  <a:srgbClr val="434343"/>
                </a:solidFill>
                <a:latin typeface="Poppins"/>
                <a:ea typeface="Poppins"/>
                <a:cs typeface="Poppins"/>
                <a:sym typeface="Poppins"/>
              </a:rPr>
              <a:t>  </a:t>
            </a:r>
            <a:r>
              <a:rPr lang="es" sz="2300" dirty="0" smtClean="0">
                <a:solidFill>
                  <a:schemeClr val="tx1"/>
                </a:solidFill>
                <a:latin typeface="Poppins"/>
                <a:ea typeface="Poppins"/>
                <a:cs typeface="Poppins"/>
                <a:sym typeface="Poppins"/>
              </a:rPr>
              <a:t>Revision de temas teoricos / practicos</a:t>
            </a:r>
            <a:endParaRPr sz="2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smtClean="0">
                <a:solidFill>
                  <a:schemeClr val="tx1"/>
                </a:solidFill>
                <a:latin typeface="Poppins"/>
                <a:ea typeface="Poppins Black"/>
                <a:cs typeface="Poppins"/>
                <a:sym typeface="Poppins"/>
              </a:rPr>
              <a:t>Revision del m</a:t>
            </a:r>
            <a:r>
              <a:rPr lang="es" sz="2300" dirty="0" smtClean="0">
                <a:solidFill>
                  <a:schemeClr val="tx1"/>
                </a:solidFill>
                <a:latin typeface="Poppins"/>
                <a:ea typeface="Poppins"/>
                <a:cs typeface="Poppins"/>
                <a:sym typeface="Poppins"/>
              </a:rPr>
              <a:t>ódulo 1 y 2</a:t>
            </a:r>
            <a:endParaRPr sz="2300" dirty="0">
              <a:solidFill>
                <a:schemeClr val="tx1"/>
              </a:solidFill>
              <a:latin typeface="Poppins"/>
              <a:ea typeface="Poppins"/>
              <a:cs typeface="Poppins"/>
              <a:sym typeface="Poppins"/>
            </a:endParaRPr>
          </a:p>
          <a:p>
            <a:pPr marL="360000" lvl="0" indent="0" algn="l" rtl="0">
              <a:lnSpc>
                <a:spcPct val="100000"/>
              </a:lnSpc>
              <a:spcBef>
                <a:spcPts val="0"/>
              </a:spcBef>
              <a:spcAft>
                <a:spcPts val="0"/>
              </a:spcAft>
              <a:buNone/>
            </a:pPr>
            <a:r>
              <a:rPr lang="es" sz="1300" dirty="0" smtClean="0">
                <a:solidFill>
                  <a:schemeClr val="tx1"/>
                </a:solidFill>
                <a:latin typeface="Poppins"/>
                <a:ea typeface="Poppins"/>
                <a:cs typeface="Poppins"/>
                <a:sym typeface="Poppins"/>
              </a:rPr>
              <a:t>Se orientan los temas a tratar en relacion al proyecto. En este encuentro referido a estos modulos –conceptos generales y orientado al portfolio-.</a:t>
            </a:r>
            <a:endParaRPr sz="2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smtClean="0">
                <a:solidFill>
                  <a:schemeClr val="tx1"/>
                </a:solidFill>
                <a:latin typeface="Poppins"/>
                <a:ea typeface="Poppins"/>
                <a:cs typeface="Poppins"/>
                <a:sym typeface="Poppins"/>
              </a:rPr>
              <a:t>7 </a:t>
            </a:r>
            <a:r>
              <a:rPr lang="es" sz="2300" dirty="0">
                <a:solidFill>
                  <a:schemeClr val="tx1"/>
                </a:solidFill>
                <a:latin typeface="Poppins"/>
                <a:ea typeface="Poppins"/>
                <a:cs typeface="Poppins"/>
                <a:sym typeface="Poppins"/>
              </a:rPr>
              <a:t>encuentros </a:t>
            </a:r>
            <a:endParaRPr sz="2300" dirty="0">
              <a:solidFill>
                <a:schemeClr val="tx1"/>
              </a:solidFill>
              <a:latin typeface="Poppins"/>
              <a:ea typeface="Poppins"/>
              <a:cs typeface="Poppins"/>
              <a:sym typeface="Poppins"/>
            </a:endParaRPr>
          </a:p>
          <a:p>
            <a:pPr marL="360000" lvl="0" indent="0" algn="l" rtl="0">
              <a:spcBef>
                <a:spcPts val="0"/>
              </a:spcBef>
              <a:spcAft>
                <a:spcPts val="0"/>
              </a:spcAft>
              <a:buNone/>
            </a:pPr>
            <a:r>
              <a:rPr lang="es" sz="1300" dirty="0">
                <a:solidFill>
                  <a:schemeClr val="tx1"/>
                </a:solidFill>
                <a:latin typeface="Poppins"/>
                <a:ea typeface="Poppins"/>
                <a:cs typeface="Poppins"/>
                <a:sym typeface="Poppins"/>
              </a:rPr>
              <a:t>No son </a:t>
            </a:r>
            <a:r>
              <a:rPr lang="es" sz="1300" dirty="0" smtClean="0">
                <a:solidFill>
                  <a:schemeClr val="tx1"/>
                </a:solidFill>
                <a:latin typeface="Poppins"/>
                <a:ea typeface="Poppins"/>
                <a:cs typeface="Poppins"/>
                <a:sym typeface="Poppins"/>
              </a:rPr>
              <a:t>obligatorios, seran de revision y tratando de integrar varios temas.</a:t>
            </a:r>
            <a:endParaRPr sz="1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a:solidFill>
                  <a:schemeClr val="tx1"/>
                </a:solidFill>
                <a:latin typeface="Poppins"/>
                <a:ea typeface="Poppins"/>
                <a:cs typeface="Poppins"/>
                <a:sym typeface="Poppins"/>
              </a:rPr>
              <a:t>Duración </a:t>
            </a:r>
            <a:r>
              <a:rPr lang="es" sz="2300" dirty="0" smtClean="0">
                <a:solidFill>
                  <a:schemeClr val="tx1"/>
                </a:solidFill>
                <a:latin typeface="Poppins"/>
                <a:ea typeface="Poppins"/>
                <a:cs typeface="Poppins"/>
                <a:sym typeface="Poppins"/>
              </a:rPr>
              <a:t>2 meses –lo que resta del curso-</a:t>
            </a:r>
            <a:endParaRPr sz="2300" dirty="0">
              <a:solidFill>
                <a:schemeClr val="tx1"/>
              </a:solidFill>
              <a:latin typeface="Poppins"/>
              <a:ea typeface="Poppins"/>
              <a:cs typeface="Poppins"/>
              <a:sym typeface="Poppins"/>
            </a:endParaRPr>
          </a:p>
          <a:p>
            <a:pPr marL="360000" lvl="0" indent="0" algn="l" rtl="0">
              <a:lnSpc>
                <a:spcPct val="100000"/>
              </a:lnSpc>
              <a:spcBef>
                <a:spcPts val="0"/>
              </a:spcBef>
              <a:spcAft>
                <a:spcPts val="0"/>
              </a:spcAft>
              <a:buNone/>
            </a:pPr>
            <a:r>
              <a:rPr lang="es" sz="1300" dirty="0" smtClean="0">
                <a:solidFill>
                  <a:schemeClr val="tx1"/>
                </a:solidFill>
                <a:latin typeface="Poppins"/>
                <a:ea typeface="Poppins"/>
                <a:cs typeface="Poppins"/>
                <a:sym typeface="Poppins"/>
              </a:rPr>
              <a:t>Una reunion por semana –los dias viernes-. </a:t>
            </a:r>
            <a:r>
              <a:rPr lang="es-AR" sz="1300" dirty="0" smtClean="0">
                <a:solidFill>
                  <a:schemeClr val="tx1"/>
                </a:solidFill>
                <a:latin typeface="Poppins"/>
                <a:ea typeface="Poppins"/>
                <a:cs typeface="Poppins"/>
                <a:sym typeface="Poppins"/>
              </a:rPr>
              <a:t>M</a:t>
            </a:r>
            <a:r>
              <a:rPr lang="es" sz="1300" dirty="0" smtClean="0">
                <a:solidFill>
                  <a:schemeClr val="tx1"/>
                </a:solidFill>
                <a:latin typeface="Poppins"/>
                <a:ea typeface="Poppins"/>
                <a:cs typeface="Poppins"/>
                <a:sym typeface="Poppins"/>
              </a:rPr>
              <a:t>enos los dias feriados.</a:t>
            </a:r>
            <a:endParaRPr sz="1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smtClean="0">
                <a:solidFill>
                  <a:schemeClr val="tx1"/>
                </a:solidFill>
                <a:latin typeface="Poppins"/>
                <a:ea typeface="Poppins Black"/>
                <a:cs typeface="Poppins"/>
                <a:sym typeface="Poppins"/>
              </a:rPr>
              <a:t>Consultas en foros y registro de lo tratado</a:t>
            </a:r>
            <a:endParaRPr sz="2300" dirty="0">
              <a:solidFill>
                <a:schemeClr val="tx1"/>
              </a:solidFill>
              <a:latin typeface="Poppins"/>
              <a:ea typeface="Poppins"/>
              <a:cs typeface="Poppins"/>
              <a:sym typeface="Poppins"/>
            </a:endParaRPr>
          </a:p>
          <a:p>
            <a:pPr marL="360000" lvl="0" indent="0" algn="l" rtl="0">
              <a:lnSpc>
                <a:spcPct val="100000"/>
              </a:lnSpc>
              <a:spcBef>
                <a:spcPts val="0"/>
              </a:spcBef>
              <a:spcAft>
                <a:spcPts val="0"/>
              </a:spcAft>
              <a:buNone/>
            </a:pPr>
            <a:r>
              <a:rPr lang="es" sz="1300" dirty="0" smtClean="0">
                <a:solidFill>
                  <a:schemeClr val="tx1"/>
                </a:solidFill>
                <a:latin typeface="Poppins"/>
                <a:ea typeface="Poppins"/>
                <a:cs typeface="Poppins"/>
                <a:sym typeface="Poppins"/>
              </a:rPr>
              <a:t>Se dejaran notas relacionadas con lo visto en los encuentros en los foros correspondientes para que se compartan experiencias acerca del avance del proyecto. </a:t>
            </a:r>
            <a:endParaRPr sz="1300" dirty="0">
              <a:solidFill>
                <a:schemeClr val="tx1"/>
              </a:solidFill>
              <a:latin typeface="Poppins"/>
              <a:ea typeface="Poppins"/>
              <a:cs typeface="Poppins"/>
              <a:sym typeface="Poppins"/>
            </a:endParaRPr>
          </a:p>
          <a:p>
            <a:pPr marL="0" lvl="0" indent="0" algn="l" rtl="0">
              <a:lnSpc>
                <a:spcPct val="150000"/>
              </a:lnSpc>
              <a:spcBef>
                <a:spcPts val="0"/>
              </a:spcBef>
              <a:spcAft>
                <a:spcPts val="0"/>
              </a:spcAft>
              <a:buNone/>
            </a:pPr>
            <a:endParaRPr sz="2300" dirty="0">
              <a:solidFill>
                <a:srgbClr val="434343"/>
              </a:solidFill>
              <a:latin typeface="Poppins"/>
              <a:ea typeface="Poppins"/>
              <a:cs typeface="Poppins"/>
              <a:sym typeface="Poppins"/>
            </a:endParaRPr>
          </a:p>
          <a:p>
            <a:pPr marL="0" lvl="0" indent="0" algn="l" rtl="0">
              <a:lnSpc>
                <a:spcPct val="150000"/>
              </a:lnSpc>
              <a:spcBef>
                <a:spcPts val="0"/>
              </a:spcBef>
              <a:spcAft>
                <a:spcPts val="0"/>
              </a:spcAft>
              <a:buNone/>
            </a:pPr>
            <a:endParaRPr sz="1300" dirty="0">
              <a:solidFill>
                <a:srgbClr val="666666"/>
              </a:solidFill>
              <a:latin typeface="Poppins"/>
              <a:ea typeface="Poppins"/>
              <a:cs typeface="Poppins"/>
              <a:sym typeface="Poppins"/>
            </a:endParaRPr>
          </a:p>
          <a:p>
            <a:pPr marL="0" lvl="0" indent="0" algn="l" rtl="0">
              <a:lnSpc>
                <a:spcPct val="150000"/>
              </a:lnSpc>
              <a:spcBef>
                <a:spcPts val="0"/>
              </a:spcBef>
              <a:spcAft>
                <a:spcPts val="0"/>
              </a:spcAft>
              <a:buNone/>
            </a:pPr>
            <a:endParaRPr sz="1300" dirty="0">
              <a:solidFill>
                <a:srgbClr val="666666"/>
              </a:solidFill>
              <a:latin typeface="Poppins"/>
              <a:ea typeface="Poppins"/>
              <a:cs typeface="Poppins"/>
              <a:sym typeface="Poppins"/>
            </a:endParaRPr>
          </a:p>
          <a:p>
            <a:pPr marL="0" lvl="0" indent="0" algn="l" rtl="0">
              <a:lnSpc>
                <a:spcPct val="115000"/>
              </a:lnSpc>
              <a:spcBef>
                <a:spcPts val="0"/>
              </a:spcBef>
              <a:spcAft>
                <a:spcPts val="0"/>
              </a:spcAft>
              <a:buNone/>
            </a:pPr>
            <a:endParaRPr sz="1300" dirty="0">
              <a:solidFill>
                <a:srgbClr val="666666"/>
              </a:solidFill>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5"/>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                           </a:t>
            </a:r>
            <a:r>
              <a:rPr lang="es" sz="2000" dirty="0" smtClean="0">
                <a:solidFill>
                  <a:schemeClr val="lt1"/>
                </a:solidFill>
                <a:latin typeface="Poppins SemiBold"/>
                <a:ea typeface="Poppins SemiBold"/>
                <a:cs typeface="Poppins SemiBold"/>
                <a:sym typeface="Poppins SemiBold"/>
              </a:rPr>
              <a:t>Modulo 2 – Desarrollo Frontend Estatico</a:t>
            </a:r>
            <a:endParaRPr sz="2000" dirty="0">
              <a:solidFill>
                <a:srgbClr val="78B4EC"/>
              </a:solidFill>
              <a:latin typeface="Poppins SemiBold"/>
              <a:ea typeface="Poppins SemiBold"/>
              <a:cs typeface="Poppins SemiBold"/>
              <a:sym typeface="Poppins SemiBold"/>
            </a:endParaRPr>
          </a:p>
        </p:txBody>
      </p:sp>
      <p:sp>
        <p:nvSpPr>
          <p:cNvPr id="6" name="Google Shape;134;p24"/>
          <p:cNvSpPr txBox="1"/>
          <p:nvPr/>
        </p:nvSpPr>
        <p:spPr>
          <a:xfrm>
            <a:off x="755150" y="1144445"/>
            <a:ext cx="7530957" cy="3359864"/>
          </a:xfrm>
          <a:prstGeom prst="rect">
            <a:avLst/>
          </a:prstGeom>
          <a:noFill/>
          <a:ln>
            <a:noFill/>
          </a:ln>
        </p:spPr>
        <p:txBody>
          <a:bodyPr spcFirstLastPara="1" wrap="square" lIns="91425" tIns="91425" rIns="91425" bIns="91425" anchor="t" anchorCtr="0">
            <a:spAutoFit/>
          </a:bodyPr>
          <a:lstStyle/>
          <a:p>
            <a:pPr marL="457200" lvl="0" indent="-374650" algn="l" rtl="0">
              <a:spcBef>
                <a:spcPts val="1000"/>
              </a:spcBef>
              <a:spcAft>
                <a:spcPts val="0"/>
              </a:spcAft>
              <a:buClr>
                <a:srgbClr val="78B4EC"/>
              </a:buClr>
              <a:buSzPts val="2300"/>
              <a:buFont typeface="Poppins"/>
              <a:buChar char="&gt;"/>
            </a:pPr>
            <a:r>
              <a:rPr lang="es-AR" sz="2300" dirty="0" smtClean="0">
                <a:solidFill>
                  <a:schemeClr val="tx1"/>
                </a:solidFill>
                <a:latin typeface="Poppins"/>
                <a:ea typeface="Poppins"/>
                <a:cs typeface="Poppins"/>
                <a:sym typeface="Poppins"/>
              </a:rPr>
              <a:t>Ideas importantes del modulo</a:t>
            </a:r>
            <a:endParaRPr lang="es-AR" sz="2300" dirty="0">
              <a:solidFill>
                <a:schemeClr val="tx1"/>
              </a:solidFill>
              <a:latin typeface="Poppins"/>
              <a:ea typeface="Poppins"/>
              <a:cs typeface="Poppins"/>
              <a:sym typeface="Poppins"/>
            </a:endParaRPr>
          </a:p>
          <a:p>
            <a:pPr marL="360000" lvl="0"/>
            <a:endParaRPr lang="es-AR" sz="1300" dirty="0" smtClean="0">
              <a:solidFill>
                <a:schemeClr val="tx1"/>
              </a:solidFill>
              <a:latin typeface="Poppins"/>
              <a:ea typeface="Poppins"/>
              <a:cs typeface="Poppins"/>
              <a:sym typeface="Poppins"/>
            </a:endParaRPr>
          </a:p>
          <a:p>
            <a:pPr marL="360000" lvl="0"/>
            <a:r>
              <a:rPr lang="es-AR" sz="1800" dirty="0" smtClean="0">
                <a:solidFill>
                  <a:schemeClr val="tx1"/>
                </a:solidFill>
                <a:latin typeface="+mn-lt"/>
                <a:ea typeface="Poppins"/>
                <a:cs typeface="Poppins"/>
                <a:sym typeface="Poppins"/>
              </a:rPr>
              <a:t>- Tratar de no aprender de memoria la codificación.</a:t>
            </a:r>
          </a:p>
          <a:p>
            <a:pPr marL="360000" lvl="0"/>
            <a:r>
              <a:rPr lang="es-AR" sz="1800" dirty="0" smtClean="0">
                <a:solidFill>
                  <a:schemeClr val="tx1"/>
                </a:solidFill>
                <a:latin typeface="+mn-lt"/>
                <a:ea typeface="Poppins"/>
                <a:cs typeface="Poppins"/>
                <a:sym typeface="Poppins"/>
              </a:rPr>
              <a:t>- </a:t>
            </a:r>
            <a:r>
              <a:rPr lang="es-AR" sz="1800" dirty="0" smtClean="0">
                <a:solidFill>
                  <a:schemeClr val="accent1">
                    <a:lumMod val="75000"/>
                  </a:schemeClr>
                </a:solidFill>
                <a:latin typeface="+mn-lt"/>
                <a:ea typeface="Poppins"/>
                <a:cs typeface="Poppins"/>
                <a:sym typeface="Poppins"/>
              </a:rPr>
              <a:t>Enfocar la codificación sobre nuestro proyecto.  </a:t>
            </a:r>
            <a:endParaRPr lang="es-AR" sz="1800" dirty="0">
              <a:solidFill>
                <a:schemeClr val="accent1">
                  <a:lumMod val="75000"/>
                </a:schemeClr>
              </a:solidFill>
              <a:latin typeface="+mn-lt"/>
              <a:ea typeface="Poppins"/>
              <a:cs typeface="Poppins"/>
              <a:sym typeface="Poppins"/>
            </a:endParaRPr>
          </a:p>
          <a:p>
            <a:pPr marL="360000" lvl="0"/>
            <a:r>
              <a:rPr lang="es-AR" sz="1800" dirty="0" smtClean="0">
                <a:solidFill>
                  <a:schemeClr val="tx1"/>
                </a:solidFill>
                <a:latin typeface="+mn-lt"/>
                <a:ea typeface="Poppins"/>
                <a:cs typeface="Poppins"/>
                <a:sym typeface="Poppins"/>
              </a:rPr>
              <a:t>- Codificar en base a la documentación – historias de usuario -</a:t>
            </a:r>
            <a:endParaRPr lang="es-AR" sz="1800" dirty="0">
              <a:solidFill>
                <a:schemeClr val="tx1"/>
              </a:solidFill>
              <a:latin typeface="+mn-lt"/>
              <a:ea typeface="Poppins"/>
              <a:cs typeface="Poppins"/>
              <a:sym typeface="Poppins"/>
            </a:endParaRPr>
          </a:p>
          <a:p>
            <a:pPr marL="360000" lvl="0"/>
            <a:r>
              <a:rPr lang="es-AR" sz="1800" dirty="0" smtClean="0">
                <a:solidFill>
                  <a:schemeClr val="tx1"/>
                </a:solidFill>
                <a:latin typeface="+mn-lt"/>
                <a:ea typeface="Poppins"/>
                <a:cs typeface="Poppins"/>
                <a:sym typeface="Poppins"/>
              </a:rPr>
              <a:t>- No detenerse en temas de diseño UX / UI</a:t>
            </a:r>
            <a:endParaRPr lang="es-AR" sz="1800" dirty="0">
              <a:solidFill>
                <a:schemeClr val="tx1"/>
              </a:solidFill>
              <a:latin typeface="+mn-lt"/>
              <a:ea typeface="Poppins"/>
              <a:cs typeface="Poppins"/>
              <a:sym typeface="Poppins"/>
            </a:endParaRPr>
          </a:p>
          <a:p>
            <a:pPr marL="360000" lvl="0"/>
            <a:r>
              <a:rPr lang="es-AR" sz="1800" dirty="0" smtClean="0">
                <a:solidFill>
                  <a:schemeClr val="tx1"/>
                </a:solidFill>
                <a:latin typeface="+mn-lt"/>
                <a:ea typeface="Poppins"/>
                <a:cs typeface="Poppins"/>
                <a:sym typeface="Poppins"/>
              </a:rPr>
              <a:t>- Realizar versiones “incrementales” para evitar errores.</a:t>
            </a:r>
            <a:endParaRPr lang="es-AR" sz="1800" dirty="0">
              <a:solidFill>
                <a:schemeClr val="tx1"/>
              </a:solidFill>
              <a:latin typeface="+mn-lt"/>
              <a:ea typeface="Poppins"/>
              <a:cs typeface="Poppins"/>
              <a:sym typeface="Poppins"/>
            </a:endParaRPr>
          </a:p>
          <a:p>
            <a:pPr marL="360000" lvl="0"/>
            <a:r>
              <a:rPr lang="es-AR" sz="1800" dirty="0" smtClean="0">
                <a:solidFill>
                  <a:schemeClr val="tx1"/>
                </a:solidFill>
                <a:latin typeface="+mn-lt"/>
                <a:ea typeface="Poppins"/>
                <a:cs typeface="Poppins"/>
                <a:sym typeface="Poppins"/>
              </a:rPr>
              <a:t>- Evitar tratar de codificar “todo junto”.</a:t>
            </a:r>
          </a:p>
          <a:p>
            <a:pPr marL="360000" lvl="0"/>
            <a:r>
              <a:rPr lang="es-AR" sz="1800" dirty="0" smtClean="0">
                <a:solidFill>
                  <a:schemeClr val="tx1"/>
                </a:solidFill>
                <a:latin typeface="+mn-lt"/>
                <a:ea typeface="Poppins"/>
                <a:cs typeface="Poppins"/>
                <a:sym typeface="Poppins"/>
              </a:rPr>
              <a:t>- Evitar problemas de conflicto de versiones entre SW.</a:t>
            </a:r>
          </a:p>
          <a:p>
            <a:pPr marL="360000" lvl="0"/>
            <a:r>
              <a:rPr lang="es-AR" sz="1800" dirty="0" smtClean="0">
                <a:solidFill>
                  <a:schemeClr val="tx1"/>
                </a:solidFill>
                <a:latin typeface="+mn-lt"/>
                <a:ea typeface="Poppins"/>
                <a:cs typeface="Poppins"/>
                <a:sym typeface="Poppins"/>
              </a:rPr>
              <a:t>- Utilizar un SO actual estable y un hardware actualizado.</a:t>
            </a:r>
          </a:p>
          <a:p>
            <a:pPr marL="360000" lvl="0"/>
            <a:r>
              <a:rPr lang="es-AR" sz="1800" dirty="0" smtClean="0">
                <a:solidFill>
                  <a:schemeClr val="tx1"/>
                </a:solidFill>
                <a:latin typeface="+mn-lt"/>
                <a:ea typeface="Poppins"/>
                <a:cs typeface="Poppins"/>
                <a:sym typeface="Poppins"/>
              </a:rPr>
              <a:t>- La practica en programacion es similar a aprender un idioma.</a:t>
            </a:r>
            <a:endParaRPr lang="es-AR" sz="1800" dirty="0">
              <a:solidFill>
                <a:schemeClr val="tx1"/>
              </a:solidFill>
              <a:latin typeface="+mn-lt"/>
              <a:ea typeface="Poppins"/>
              <a:cs typeface="Poppins"/>
              <a:sym typeface="Poppins"/>
            </a:endParaRPr>
          </a:p>
        </p:txBody>
      </p:sp>
    </p:spTree>
    <p:extLst>
      <p:ext uri="{BB962C8B-B14F-4D97-AF65-F5344CB8AC3E}">
        <p14:creationId xmlns:p14="http://schemas.microsoft.com/office/powerpoint/2010/main" val="3797426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495025" y="265625"/>
            <a:ext cx="664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000" b="1" dirty="0" smtClean="0">
                <a:solidFill>
                  <a:srgbClr val="907AC7"/>
                </a:solidFill>
                <a:latin typeface="Roboto"/>
                <a:ea typeface="Roboto"/>
                <a:cs typeface="Roboto"/>
                <a:sym typeface="Roboto"/>
              </a:rPr>
              <a:t>3º</a:t>
            </a:r>
            <a:endParaRPr sz="3000" b="1" dirty="0">
              <a:solidFill>
                <a:srgbClr val="907AC7"/>
              </a:solidFill>
              <a:latin typeface="Roboto"/>
              <a:ea typeface="Roboto"/>
              <a:cs typeface="Roboto"/>
              <a:sym typeface="Roboto"/>
            </a:endParaRPr>
          </a:p>
        </p:txBody>
      </p:sp>
      <p:sp>
        <p:nvSpPr>
          <p:cNvPr id="163" name="Google Shape;163;p29"/>
          <p:cNvSpPr txBox="1"/>
          <p:nvPr/>
        </p:nvSpPr>
        <p:spPr>
          <a:xfrm>
            <a:off x="883350" y="1476775"/>
            <a:ext cx="7377300" cy="203129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AR" sz="4000" dirty="0" smtClean="0">
                <a:solidFill>
                  <a:schemeClr val="lt1"/>
                </a:solidFill>
                <a:latin typeface="Poppins SemiBold"/>
                <a:ea typeface="Poppins SemiBold"/>
                <a:cs typeface="Poppins SemiBold"/>
                <a:sym typeface="Poppins SemiBold"/>
              </a:rPr>
              <a:t>Googlear y leer documentación oficial</a:t>
            </a:r>
            <a:endParaRPr sz="40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None/>
            </a:pPr>
            <a:r>
              <a:rPr lang="es" sz="4000" dirty="0" smtClean="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p:nvPr/>
        </p:nvSpPr>
        <p:spPr>
          <a:xfrm>
            <a:off x="-84737" y="1021500"/>
            <a:ext cx="8984700" cy="178507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AR" sz="3200" dirty="0" smtClean="0">
                <a:solidFill>
                  <a:schemeClr val="lt1"/>
                </a:solidFill>
                <a:latin typeface="Poppins SemiBold"/>
                <a:ea typeface="Poppins SemiBold"/>
                <a:cs typeface="Poppins SemiBold"/>
                <a:sym typeface="Poppins SemiBold"/>
              </a:rPr>
              <a:t>Tratar de entender el codigo de otros desarrolladores y documentar el nuestro</a:t>
            </a:r>
            <a:endParaRPr sz="32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None/>
            </a:pPr>
            <a:endParaRPr sz="4000" dirty="0">
              <a:solidFill>
                <a:schemeClr val="lt1"/>
              </a:solidFill>
              <a:latin typeface="Poppins SemiBold"/>
              <a:ea typeface="Poppins SemiBold"/>
              <a:cs typeface="Poppins SemiBold"/>
              <a:sym typeface="Poppins SemiBold"/>
            </a:endParaRPr>
          </a:p>
        </p:txBody>
      </p:sp>
      <p:sp>
        <p:nvSpPr>
          <p:cNvPr id="151" name="Google Shape;151;p27"/>
          <p:cNvSpPr txBox="1"/>
          <p:nvPr/>
        </p:nvSpPr>
        <p:spPr>
          <a:xfrm>
            <a:off x="495025" y="265625"/>
            <a:ext cx="700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000" b="1" dirty="0">
                <a:solidFill>
                  <a:srgbClr val="907AC7"/>
                </a:solidFill>
                <a:latin typeface="Roboto"/>
                <a:ea typeface="Roboto"/>
                <a:cs typeface="Roboto"/>
                <a:sym typeface="Roboto"/>
              </a:rPr>
              <a:t>4</a:t>
            </a:r>
            <a:r>
              <a:rPr lang="es" sz="3000" b="1" dirty="0" smtClean="0">
                <a:solidFill>
                  <a:srgbClr val="907AC7"/>
                </a:solidFill>
                <a:latin typeface="Roboto"/>
                <a:ea typeface="Roboto"/>
                <a:cs typeface="Roboto"/>
                <a:sym typeface="Roboto"/>
              </a:rPr>
              <a:t>º</a:t>
            </a:r>
            <a:endParaRPr sz="3000" b="1" dirty="0">
              <a:solidFill>
                <a:srgbClr val="907AC7"/>
              </a:solidFill>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07" y="2527603"/>
            <a:ext cx="4252858" cy="21431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7012" y="2527603"/>
            <a:ext cx="4419600" cy="22002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5"/>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#5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080312" y="949148"/>
            <a:ext cx="4761395" cy="553968"/>
          </a:xfrm>
          <a:prstGeom prst="rect">
            <a:avLst/>
          </a:prstGeom>
          <a:noFill/>
          <a:ln>
            <a:noFill/>
          </a:ln>
        </p:spPr>
        <p:txBody>
          <a:bodyPr spcFirstLastPara="1" wrap="square" lIns="91425" tIns="91425" rIns="91425" bIns="91425" anchor="t" anchorCtr="0">
            <a:spAutoFit/>
          </a:bodyPr>
          <a:lstStyle/>
          <a:p>
            <a:r>
              <a:rPr lang="es-AR" sz="2400" dirty="0" smtClean="0"/>
              <a:t>Version HTML CSS del portfolio</a:t>
            </a:r>
            <a:endParaRPr lang="es-A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777" y="1503117"/>
            <a:ext cx="4982537" cy="34712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01" y="1503116"/>
            <a:ext cx="3559161" cy="3471208"/>
          </a:xfrm>
          <a:prstGeom prst="rect">
            <a:avLst/>
          </a:prstGeom>
          <a:ln w="12700">
            <a:solidFill>
              <a:schemeClr val="tx1"/>
            </a:solidFill>
          </a:ln>
        </p:spPr>
      </p:pic>
    </p:spTree>
    <p:extLst>
      <p:ext uri="{BB962C8B-B14F-4D97-AF65-F5344CB8AC3E}">
        <p14:creationId xmlns:p14="http://schemas.microsoft.com/office/powerpoint/2010/main" val="742840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#6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702105" y="937901"/>
            <a:ext cx="3359648" cy="553968"/>
          </a:xfrm>
          <a:prstGeom prst="rect">
            <a:avLst/>
          </a:prstGeom>
          <a:noFill/>
          <a:ln>
            <a:noFill/>
          </a:ln>
        </p:spPr>
        <p:txBody>
          <a:bodyPr spcFirstLastPara="1" wrap="square" lIns="91425" tIns="91425" rIns="91425" bIns="91425" anchor="t" anchorCtr="0">
            <a:spAutoFit/>
          </a:bodyPr>
          <a:lstStyle/>
          <a:p>
            <a:r>
              <a:rPr lang="es-AR" sz="2400" dirty="0" smtClean="0"/>
              <a:t>Versiones del portfolio</a:t>
            </a:r>
            <a:endParaRPr lang="es-A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24" y="1894765"/>
            <a:ext cx="1854106" cy="1607151"/>
          </a:xfrm>
          <a:prstGeom prst="rect">
            <a:avLst/>
          </a:prstGeom>
        </p:spPr>
      </p:pic>
      <p:sp>
        <p:nvSpPr>
          <p:cNvPr id="6" name="Right Arrow 5"/>
          <p:cNvSpPr/>
          <p:nvPr/>
        </p:nvSpPr>
        <p:spPr>
          <a:xfrm>
            <a:off x="2566835" y="2142117"/>
            <a:ext cx="1828744" cy="48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Google Shape;134;p24"/>
          <p:cNvSpPr txBox="1"/>
          <p:nvPr/>
        </p:nvSpPr>
        <p:spPr>
          <a:xfrm>
            <a:off x="356422" y="1378837"/>
            <a:ext cx="2380521" cy="430857"/>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t>Version HTML + CSS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201" y="1947538"/>
            <a:ext cx="1793224" cy="1554378"/>
          </a:xfrm>
          <a:prstGeom prst="rect">
            <a:avLst/>
          </a:prstGeom>
        </p:spPr>
      </p:pic>
      <p:sp>
        <p:nvSpPr>
          <p:cNvPr id="11" name="Google Shape;134;p24"/>
          <p:cNvSpPr txBox="1"/>
          <p:nvPr/>
        </p:nvSpPr>
        <p:spPr>
          <a:xfrm>
            <a:off x="4139366" y="1463908"/>
            <a:ext cx="4090207" cy="430857"/>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solidFill>
                  <a:schemeClr val="accent1">
                    <a:lumMod val="75000"/>
                  </a:schemeClr>
                </a:solidFill>
              </a:rPr>
              <a:t>Version HTML + CSS + JS + Bootstrap</a:t>
            </a:r>
          </a:p>
        </p:txBody>
      </p:sp>
      <p:sp>
        <p:nvSpPr>
          <p:cNvPr id="12" name="Bent Arrow 11"/>
          <p:cNvSpPr/>
          <p:nvPr/>
        </p:nvSpPr>
        <p:spPr>
          <a:xfrm rot="5400000">
            <a:off x="2597455" y="2608527"/>
            <a:ext cx="837449" cy="898689"/>
          </a:xfrm>
          <a:prstGeom prst="ben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355" y="3501916"/>
            <a:ext cx="1793224" cy="1554378"/>
          </a:xfrm>
          <a:prstGeom prst="rect">
            <a:avLst/>
          </a:prstGeom>
        </p:spPr>
      </p:pic>
      <p:sp>
        <p:nvSpPr>
          <p:cNvPr id="16" name="Google Shape;134;p24"/>
          <p:cNvSpPr txBox="1"/>
          <p:nvPr/>
        </p:nvSpPr>
        <p:spPr>
          <a:xfrm>
            <a:off x="4563268" y="4311966"/>
            <a:ext cx="3491671" cy="430857"/>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solidFill>
                  <a:srgbClr val="00B050"/>
                </a:solidFill>
              </a:rPr>
              <a:t>Version HTML + CSS + JS sin BT</a:t>
            </a:r>
          </a:p>
        </p:txBody>
      </p:sp>
    </p:spTree>
    <p:extLst>
      <p:ext uri="{BB962C8B-B14F-4D97-AF65-F5344CB8AC3E}">
        <p14:creationId xmlns:p14="http://schemas.microsoft.com/office/powerpoint/2010/main" val="1878123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#7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702105" y="937901"/>
            <a:ext cx="3359648" cy="553968"/>
          </a:xfrm>
          <a:prstGeom prst="rect">
            <a:avLst/>
          </a:prstGeom>
          <a:noFill/>
          <a:ln>
            <a:noFill/>
          </a:ln>
        </p:spPr>
        <p:txBody>
          <a:bodyPr spcFirstLastPara="1" wrap="square" lIns="91425" tIns="91425" rIns="91425" bIns="91425" anchor="t" anchorCtr="0">
            <a:spAutoFit/>
          </a:bodyPr>
          <a:lstStyle/>
          <a:p>
            <a:r>
              <a:rPr lang="es-AR" sz="2400" dirty="0" smtClean="0"/>
              <a:t>Versiones del portfolio</a:t>
            </a:r>
            <a:endParaRPr lang="es-AR" sz="2400" dirty="0"/>
          </a:p>
        </p:txBody>
      </p:sp>
      <p:sp>
        <p:nvSpPr>
          <p:cNvPr id="6" name="Right Arrow 5"/>
          <p:cNvSpPr/>
          <p:nvPr/>
        </p:nvSpPr>
        <p:spPr>
          <a:xfrm>
            <a:off x="3092901" y="2181669"/>
            <a:ext cx="1828744" cy="482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Google Shape;134;p24"/>
          <p:cNvSpPr txBox="1"/>
          <p:nvPr/>
        </p:nvSpPr>
        <p:spPr>
          <a:xfrm>
            <a:off x="356422" y="1378837"/>
            <a:ext cx="2380521" cy="430857"/>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t>Modo visualización</a:t>
            </a:r>
          </a:p>
        </p:txBody>
      </p:sp>
      <p:sp>
        <p:nvSpPr>
          <p:cNvPr id="11" name="Google Shape;134;p24"/>
          <p:cNvSpPr txBox="1"/>
          <p:nvPr/>
        </p:nvSpPr>
        <p:spPr>
          <a:xfrm>
            <a:off x="4381929" y="4320124"/>
            <a:ext cx="4090207" cy="430857"/>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solidFill>
                  <a:schemeClr val="accent1">
                    <a:lumMod val="75000"/>
                  </a:schemeClr>
                </a:solidFill>
              </a:rPr>
              <a:t>Version HTML + CSS + JS + Bootstrap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422" y="1997163"/>
            <a:ext cx="2277316" cy="2221040"/>
          </a:xfrm>
          <a:prstGeom prst="rect">
            <a:avLst/>
          </a:prstGeom>
          <a:ln w="12700">
            <a:solidFill>
              <a:schemeClr val="tx1"/>
            </a:solidFill>
          </a:ln>
        </p:spPr>
      </p:pic>
      <p:sp>
        <p:nvSpPr>
          <p:cNvPr id="14" name="Google Shape;134;p24"/>
          <p:cNvSpPr txBox="1"/>
          <p:nvPr/>
        </p:nvSpPr>
        <p:spPr>
          <a:xfrm>
            <a:off x="5949209" y="1472700"/>
            <a:ext cx="1735861" cy="430857"/>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t>Modo edición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561" y="2819735"/>
            <a:ext cx="1397377" cy="1218226"/>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8481" y="1943903"/>
            <a:ext cx="2277316" cy="2221040"/>
          </a:xfrm>
          <a:prstGeom prst="rect">
            <a:avLst/>
          </a:prstGeom>
          <a:ln w="12700">
            <a:solidFill>
              <a:schemeClr val="tx1"/>
            </a:solidFill>
          </a:ln>
        </p:spPr>
      </p:pic>
    </p:spTree>
    <p:extLst>
      <p:ext uri="{BB962C8B-B14F-4D97-AF65-F5344CB8AC3E}">
        <p14:creationId xmlns:p14="http://schemas.microsoft.com/office/powerpoint/2010/main" val="515541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#8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702105" y="937901"/>
            <a:ext cx="4304870" cy="553968"/>
          </a:xfrm>
          <a:prstGeom prst="rect">
            <a:avLst/>
          </a:prstGeom>
          <a:noFill/>
          <a:ln>
            <a:noFill/>
          </a:ln>
        </p:spPr>
        <p:txBody>
          <a:bodyPr spcFirstLastPara="1" wrap="square" lIns="91425" tIns="91425" rIns="91425" bIns="91425" anchor="t" anchorCtr="0">
            <a:spAutoFit/>
          </a:bodyPr>
          <a:lstStyle/>
          <a:p>
            <a:r>
              <a:rPr lang="es-AR" sz="2400" dirty="0" smtClean="0"/>
              <a:t>HTML + CSS + JS + BT</a:t>
            </a:r>
            <a:endParaRPr lang="es-AR" sz="2400" dirty="0"/>
          </a:p>
        </p:txBody>
      </p:sp>
      <p:sp>
        <p:nvSpPr>
          <p:cNvPr id="11" name="Google Shape;134;p24"/>
          <p:cNvSpPr txBox="1"/>
          <p:nvPr/>
        </p:nvSpPr>
        <p:spPr>
          <a:xfrm>
            <a:off x="2100123" y="4558964"/>
            <a:ext cx="4936732" cy="430857"/>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solidFill>
                  <a:schemeClr val="accent1">
                    <a:lumMod val="75000"/>
                  </a:schemeClr>
                </a:solidFill>
              </a:rPr>
              <a:t>Version final HTML + CSS + JS + Bootstrap</a:t>
            </a:r>
          </a:p>
        </p:txBody>
      </p:sp>
      <p:sp>
        <p:nvSpPr>
          <p:cNvPr id="12" name="Google Shape;134;p24"/>
          <p:cNvSpPr txBox="1"/>
          <p:nvPr/>
        </p:nvSpPr>
        <p:spPr>
          <a:xfrm>
            <a:off x="792600" y="3632862"/>
            <a:ext cx="7399500" cy="738633"/>
          </a:xfrm>
          <a:prstGeom prst="rect">
            <a:avLst/>
          </a:prstGeom>
          <a:noFill/>
          <a:ln>
            <a:noFill/>
          </a:ln>
        </p:spPr>
        <p:txBody>
          <a:bodyPr spcFirstLastPara="1" wrap="square" lIns="91425" tIns="91425" rIns="91425" bIns="91425" anchor="t" anchorCtr="0">
            <a:spAutoFit/>
          </a:bodyPr>
          <a:lstStyle/>
          <a:p>
            <a:r>
              <a:rPr lang="es-AR" sz="1200" dirty="0"/>
              <a:t> https://github.com/FAR1968/portfolio_ejemplo1                     1er ejemplo básico HTML + CSS </a:t>
            </a:r>
          </a:p>
          <a:p>
            <a:r>
              <a:rPr lang="es-AR" sz="1200" dirty="0"/>
              <a:t> </a:t>
            </a:r>
            <a:r>
              <a:rPr lang="es-AR" sz="1200" dirty="0" smtClean="0"/>
              <a:t>https</a:t>
            </a:r>
            <a:r>
              <a:rPr lang="es-AR" sz="1200" dirty="0"/>
              <a:t>://github.com/FAR1968/portfolio_frontend_ej-modulo1   2do ejemplo básico HTML + CSS</a:t>
            </a:r>
          </a:p>
          <a:p>
            <a:r>
              <a:rPr lang="es-AR" sz="1200" dirty="0"/>
              <a:t> </a:t>
            </a:r>
            <a:r>
              <a:rPr lang="es-AR" sz="1200" dirty="0" smtClean="0"/>
              <a:t>https</a:t>
            </a:r>
            <a:r>
              <a:rPr lang="es-AR" sz="1200" dirty="0"/>
              <a:t>://github.com/FAR1968/proyecto_portfolio_crud_js </a:t>
            </a:r>
            <a:r>
              <a:rPr lang="es-AR" sz="1200" dirty="0" smtClean="0"/>
              <a:t>        ejemplo crud con JS</a:t>
            </a:r>
          </a:p>
        </p:txBody>
      </p:sp>
      <p:sp>
        <p:nvSpPr>
          <p:cNvPr id="13" name="Google Shape;134;p24"/>
          <p:cNvSpPr txBox="1"/>
          <p:nvPr/>
        </p:nvSpPr>
        <p:spPr>
          <a:xfrm>
            <a:off x="999033" y="1530527"/>
            <a:ext cx="5699718" cy="615523"/>
          </a:xfrm>
          <a:prstGeom prst="rect">
            <a:avLst/>
          </a:prstGeom>
          <a:noFill/>
          <a:ln>
            <a:noFill/>
          </a:ln>
        </p:spPr>
        <p:txBody>
          <a:bodyPr spcFirstLastPara="1" wrap="square" lIns="91425" tIns="91425" rIns="91425" bIns="91425" anchor="t" anchorCtr="0">
            <a:spAutoFit/>
          </a:bodyPr>
          <a:lstStyle/>
          <a:p>
            <a:r>
              <a:rPr lang="es-AR" dirty="0" smtClean="0"/>
              <a:t>Ejercicio practico para realizar – version del proyecto HTML CSS y JS – implementar el CRUD dinámico -</a:t>
            </a:r>
            <a:endParaRPr lang="es-A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738" y="2608474"/>
            <a:ext cx="295275" cy="3238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309" y="2544846"/>
            <a:ext cx="457200" cy="4000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8173" y="2502572"/>
            <a:ext cx="361950" cy="466725"/>
          </a:xfrm>
          <a:prstGeom prst="rect">
            <a:avLst/>
          </a:prstGeom>
        </p:spPr>
      </p:pic>
      <p:sp>
        <p:nvSpPr>
          <p:cNvPr id="15" name="Right Arrow 14"/>
          <p:cNvSpPr/>
          <p:nvPr/>
        </p:nvSpPr>
        <p:spPr>
          <a:xfrm>
            <a:off x="3005061" y="2594559"/>
            <a:ext cx="626724" cy="224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ounded Rectangle 17"/>
          <p:cNvSpPr/>
          <p:nvPr/>
        </p:nvSpPr>
        <p:spPr>
          <a:xfrm>
            <a:off x="3914454" y="2231005"/>
            <a:ext cx="2784297" cy="10787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t>Crear cada funcion para editar un texto en HTML en forma dinámica</a:t>
            </a:r>
            <a:endParaRPr lang="es-AR" dirty="0"/>
          </a:p>
        </p:txBody>
      </p:sp>
    </p:spTree>
    <p:extLst>
      <p:ext uri="{BB962C8B-B14F-4D97-AF65-F5344CB8AC3E}">
        <p14:creationId xmlns:p14="http://schemas.microsoft.com/office/powerpoint/2010/main" val="4019807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smtClean="0"/>
          </a:p>
          <a:p>
            <a:endParaRPr lang="es-AR" dirty="0"/>
          </a:p>
          <a:p>
            <a:endParaRPr lang="es-AR" dirty="0" smtClean="0"/>
          </a:p>
          <a:p>
            <a:endParaRPr lang="es-AR" dirty="0"/>
          </a:p>
          <a:p>
            <a:endParaRPr lang="es-AR" dirty="0" smtClean="0"/>
          </a:p>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#X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968177" y="1242476"/>
            <a:ext cx="4761395" cy="553968"/>
          </a:xfrm>
          <a:prstGeom prst="rect">
            <a:avLst/>
          </a:prstGeom>
          <a:noFill/>
          <a:ln>
            <a:noFill/>
          </a:ln>
        </p:spPr>
        <p:txBody>
          <a:bodyPr spcFirstLastPara="1" wrap="square" lIns="91425" tIns="91425" rIns="91425" bIns="91425" anchor="t" anchorCtr="0">
            <a:spAutoFit/>
          </a:bodyPr>
          <a:lstStyle/>
          <a:p>
            <a:r>
              <a:rPr lang="es-AR" sz="2400" dirty="0"/>
              <a:t>Tarea desafío a subir módulo </a:t>
            </a:r>
            <a:r>
              <a:rPr lang="es-AR" sz="2400" dirty="0" smtClean="0"/>
              <a:t>2</a:t>
            </a:r>
            <a:endParaRPr lang="es-A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56" y="2119778"/>
            <a:ext cx="8212745" cy="1350194"/>
          </a:xfrm>
          <a:prstGeom prst="rect">
            <a:avLst/>
          </a:prstGeom>
        </p:spPr>
      </p:pic>
    </p:spTree>
    <p:extLst>
      <p:ext uri="{BB962C8B-B14F-4D97-AF65-F5344CB8AC3E}">
        <p14:creationId xmlns:p14="http://schemas.microsoft.com/office/powerpoint/2010/main" val="3467207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4"/>
          <p:cNvPicPr preferRelativeResize="0"/>
          <p:nvPr/>
        </p:nvPicPr>
        <p:blipFill>
          <a:blip r:embed="rId3">
            <a:alphaModFix/>
          </a:blip>
          <a:stretch>
            <a:fillRect/>
          </a:stretch>
        </p:blipFill>
        <p:spPr>
          <a:xfrm>
            <a:off x="303100" y="3931009"/>
            <a:ext cx="1905000" cy="657225"/>
          </a:xfrm>
          <a:prstGeom prst="rect">
            <a:avLst/>
          </a:prstGeom>
          <a:noFill/>
          <a:ln>
            <a:noFill/>
          </a:ln>
        </p:spPr>
      </p:pic>
      <p:pic>
        <p:nvPicPr>
          <p:cNvPr id="191" name="Google Shape;191;p34"/>
          <p:cNvPicPr preferRelativeResize="0"/>
          <p:nvPr/>
        </p:nvPicPr>
        <p:blipFill>
          <a:blip r:embed="rId4">
            <a:alphaModFix/>
          </a:blip>
          <a:stretch>
            <a:fillRect/>
          </a:stretch>
        </p:blipFill>
        <p:spPr>
          <a:xfrm>
            <a:off x="7531600" y="3650022"/>
            <a:ext cx="1333500" cy="1219200"/>
          </a:xfrm>
          <a:prstGeom prst="rect">
            <a:avLst/>
          </a:prstGeom>
          <a:noFill/>
          <a:ln>
            <a:noFill/>
          </a:ln>
        </p:spPr>
      </p:pic>
      <p:pic>
        <p:nvPicPr>
          <p:cNvPr id="192" name="Google Shape;192;p34"/>
          <p:cNvPicPr preferRelativeResize="0"/>
          <p:nvPr/>
        </p:nvPicPr>
        <p:blipFill>
          <a:blip r:embed="rId5">
            <a:alphaModFix/>
          </a:blip>
          <a:stretch>
            <a:fillRect/>
          </a:stretch>
        </p:blipFill>
        <p:spPr>
          <a:xfrm>
            <a:off x="5989050" y="3750034"/>
            <a:ext cx="1400175" cy="1019175"/>
          </a:xfrm>
          <a:prstGeom prst="rect">
            <a:avLst/>
          </a:prstGeom>
          <a:noFill/>
          <a:ln>
            <a:noFill/>
          </a:ln>
        </p:spPr>
      </p:pic>
      <p:sp>
        <p:nvSpPr>
          <p:cNvPr id="193" name="Google Shape;193;p34"/>
          <p:cNvSpPr txBox="1"/>
          <p:nvPr/>
        </p:nvSpPr>
        <p:spPr>
          <a:xfrm>
            <a:off x="1864772" y="1692122"/>
            <a:ext cx="654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Medium"/>
                <a:ea typeface="Poppins Medium"/>
                <a:cs typeface="Poppins Medium"/>
                <a:sym typeface="Poppins Medium"/>
              </a:rPr>
              <a:t>MUCHAS GRACIAS!</a:t>
            </a:r>
            <a:endParaRPr sz="4000" dirty="0">
              <a:solidFill>
                <a:schemeClr val="lt1"/>
              </a:solidFill>
              <a:latin typeface="Poppins Medium"/>
              <a:ea typeface="Poppins Medium"/>
              <a:cs typeface="Poppins Medium"/>
              <a:sym typeface="Poppins Medium"/>
            </a:endParaRPr>
          </a:p>
        </p:txBody>
      </p:sp>
      <p:cxnSp>
        <p:nvCxnSpPr>
          <p:cNvPr id="194" name="Google Shape;194;p34"/>
          <p:cNvCxnSpPr/>
          <p:nvPr/>
        </p:nvCxnSpPr>
        <p:spPr>
          <a:xfrm>
            <a:off x="303100" y="3145155"/>
            <a:ext cx="80166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11675"/>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1700" y="35075"/>
            <a:ext cx="8984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rgbClr val="907AC7"/>
                </a:solidFill>
                <a:latin typeface="Poppins SemiBold"/>
                <a:ea typeface="Poppins SemiBold"/>
                <a:cs typeface="Poppins SemiBold"/>
                <a:sym typeface="Poppins SemiBold"/>
              </a:rPr>
              <a:t>#</a:t>
            </a:r>
            <a:r>
              <a:rPr lang="es" sz="4000" dirty="0">
                <a:solidFill>
                  <a:schemeClr val="lt1"/>
                </a:solidFill>
                <a:latin typeface="Poppins SemiBold"/>
                <a:ea typeface="Poppins SemiBold"/>
                <a:cs typeface="Poppins SemiBold"/>
                <a:sym typeface="Poppins SemiBold"/>
              </a:rPr>
              <a:t>TIPS</a:t>
            </a:r>
            <a:endParaRPr sz="4000" dirty="0">
              <a:solidFill>
                <a:srgbClr val="78B4EC"/>
              </a:solidFill>
              <a:latin typeface="Poppins SemiBold"/>
              <a:ea typeface="Poppins SemiBold"/>
              <a:cs typeface="Poppins SemiBold"/>
              <a:sym typeface="Poppins SemiBold"/>
            </a:endParaRPr>
          </a:p>
        </p:txBody>
      </p:sp>
      <p:sp>
        <p:nvSpPr>
          <p:cNvPr id="133" name="Google Shape;133;p24"/>
          <p:cNvSpPr txBox="1"/>
          <p:nvPr/>
        </p:nvSpPr>
        <p:spPr>
          <a:xfrm>
            <a:off x="627275" y="4406500"/>
            <a:ext cx="7242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chemeClr val="accent1">
                    <a:lumMod val="75000"/>
                  </a:schemeClr>
                </a:solidFill>
                <a:latin typeface="Poppins Medium"/>
                <a:ea typeface="Poppins Medium"/>
                <a:cs typeface="Poppins Medium"/>
                <a:sym typeface="Poppins Medium"/>
              </a:rPr>
              <a:t>&gt;</a:t>
            </a:r>
            <a:r>
              <a:rPr lang="es" dirty="0">
                <a:solidFill>
                  <a:schemeClr val="accent1">
                    <a:lumMod val="75000"/>
                  </a:schemeClr>
                </a:solidFill>
                <a:latin typeface="Poppins"/>
                <a:ea typeface="Poppins"/>
                <a:cs typeface="Poppins"/>
                <a:sym typeface="Poppins"/>
              </a:rPr>
              <a:t> </a:t>
            </a:r>
            <a:r>
              <a:rPr lang="es" sz="1300" dirty="0">
                <a:solidFill>
                  <a:schemeClr val="accent1">
                    <a:lumMod val="75000"/>
                  </a:schemeClr>
                </a:solidFill>
                <a:latin typeface="Poppins"/>
                <a:ea typeface="Poppins"/>
                <a:cs typeface="Poppins"/>
                <a:sym typeface="Poppins"/>
              </a:rPr>
              <a:t>Sería muy interesante que si tuvieron un problema y lograron resolverlo se animen a compartirlo en el foro, ya que otro puede tener el mismo inconveniente</a:t>
            </a:r>
            <a:r>
              <a:rPr lang="es" sz="1300" dirty="0">
                <a:solidFill>
                  <a:srgbClr val="666666"/>
                </a:solidFill>
                <a:latin typeface="Poppins"/>
                <a:ea typeface="Poppins"/>
                <a:cs typeface="Poppins"/>
                <a:sym typeface="Poppins"/>
              </a:rPr>
              <a:t>.</a:t>
            </a:r>
            <a:endParaRPr i="1" dirty="0">
              <a:solidFill>
                <a:srgbClr val="666666"/>
              </a:solidFill>
              <a:latin typeface="Poppins"/>
              <a:ea typeface="Poppins"/>
              <a:cs typeface="Poppins"/>
              <a:sym typeface="Poppins"/>
            </a:endParaRPr>
          </a:p>
        </p:txBody>
      </p:sp>
      <p:sp>
        <p:nvSpPr>
          <p:cNvPr id="134" name="Google Shape;134;p24"/>
          <p:cNvSpPr txBox="1"/>
          <p:nvPr/>
        </p:nvSpPr>
        <p:spPr>
          <a:xfrm>
            <a:off x="488700" y="1072525"/>
            <a:ext cx="7399500" cy="3431678"/>
          </a:xfrm>
          <a:prstGeom prst="rect">
            <a:avLst/>
          </a:prstGeom>
          <a:noFill/>
          <a:ln>
            <a:noFill/>
          </a:ln>
        </p:spPr>
        <p:txBody>
          <a:bodyPr spcFirstLastPara="1" wrap="square" lIns="91425" tIns="91425" rIns="91425" bIns="91425" anchor="t" anchorCtr="0">
            <a:spAutoFit/>
          </a:bodyPr>
          <a:lstStyle/>
          <a:p>
            <a:pPr marL="457200" lvl="0" indent="-374650" algn="l" rtl="0">
              <a:spcBef>
                <a:spcPts val="1000"/>
              </a:spcBef>
              <a:spcAft>
                <a:spcPts val="0"/>
              </a:spcAft>
              <a:buClr>
                <a:srgbClr val="78B4EC"/>
              </a:buClr>
              <a:buSzPts val="2300"/>
              <a:buFont typeface="Poppins"/>
              <a:buChar char="&gt;"/>
            </a:pPr>
            <a:r>
              <a:rPr lang="es" sz="2300" dirty="0">
                <a:solidFill>
                  <a:schemeClr val="tx1"/>
                </a:solidFill>
                <a:latin typeface="Poppins"/>
                <a:ea typeface="Poppins"/>
                <a:cs typeface="Poppins"/>
                <a:sym typeface="Poppins"/>
              </a:rPr>
              <a:t>Pensar la pregunta</a:t>
            </a:r>
            <a:endParaRPr sz="2300" dirty="0">
              <a:solidFill>
                <a:schemeClr val="tx1"/>
              </a:solidFill>
              <a:latin typeface="Poppins"/>
              <a:ea typeface="Poppins"/>
              <a:cs typeface="Poppins"/>
              <a:sym typeface="Poppins"/>
            </a:endParaRPr>
          </a:p>
          <a:p>
            <a:pPr marL="360000" lvl="0" indent="0" algn="l" rtl="0">
              <a:spcBef>
                <a:spcPts val="0"/>
              </a:spcBef>
              <a:spcAft>
                <a:spcPts val="0"/>
              </a:spcAft>
              <a:buNone/>
            </a:pPr>
            <a:r>
              <a:rPr lang="es" sz="1300" dirty="0">
                <a:solidFill>
                  <a:schemeClr val="tx1"/>
                </a:solidFill>
                <a:latin typeface="Poppins"/>
                <a:ea typeface="Poppins"/>
                <a:cs typeface="Poppins"/>
                <a:sym typeface="Poppins"/>
              </a:rPr>
              <a:t>¡Todas las preguntas son bienvenidas! Pero antes de preguntar reflexionen, investiguen y revisen las preguntas del resto</a:t>
            </a:r>
            <a:r>
              <a:rPr lang="es" sz="1300" dirty="0" smtClean="0">
                <a:solidFill>
                  <a:schemeClr val="tx1"/>
                </a:solidFill>
                <a:latin typeface="Poppins"/>
                <a:ea typeface="Poppins"/>
                <a:cs typeface="Poppins"/>
                <a:sym typeface="Poppins"/>
              </a:rPr>
              <a:t>. –usando el foro-.</a:t>
            </a:r>
            <a:endParaRPr sz="1300" dirty="0">
              <a:solidFill>
                <a:schemeClr val="tx1"/>
              </a:solidFill>
              <a:latin typeface="Poppins"/>
              <a:ea typeface="Poppins"/>
              <a:cs typeface="Poppins"/>
              <a:sym typeface="Poppins"/>
            </a:endParaRPr>
          </a:p>
          <a:p>
            <a:pPr marL="457200" lvl="0" indent="-374650" algn="l" rtl="0">
              <a:spcBef>
                <a:spcPts val="1000"/>
              </a:spcBef>
              <a:spcAft>
                <a:spcPts val="0"/>
              </a:spcAft>
              <a:buClr>
                <a:srgbClr val="78B4EC"/>
              </a:buClr>
              <a:buSzPts val="2300"/>
              <a:buFont typeface="Poppins"/>
              <a:buChar char="&gt;"/>
            </a:pPr>
            <a:r>
              <a:rPr lang="es" sz="2300" dirty="0">
                <a:solidFill>
                  <a:schemeClr val="tx1"/>
                </a:solidFill>
                <a:latin typeface="Poppins"/>
                <a:ea typeface="Poppins"/>
                <a:cs typeface="Poppins"/>
                <a:sym typeface="Poppins"/>
              </a:rPr>
              <a:t>Contextualizar</a:t>
            </a:r>
            <a:endParaRPr sz="2300" dirty="0">
              <a:solidFill>
                <a:schemeClr val="tx1"/>
              </a:solidFill>
              <a:latin typeface="Poppins"/>
              <a:ea typeface="Poppins"/>
              <a:cs typeface="Poppins"/>
              <a:sym typeface="Poppins"/>
            </a:endParaRPr>
          </a:p>
          <a:p>
            <a:pPr marL="360000" lvl="0" indent="0" algn="l" rtl="0">
              <a:spcBef>
                <a:spcPts val="0"/>
              </a:spcBef>
              <a:spcAft>
                <a:spcPts val="0"/>
              </a:spcAft>
              <a:buNone/>
            </a:pPr>
            <a:r>
              <a:rPr lang="es" sz="1300" dirty="0">
                <a:solidFill>
                  <a:schemeClr val="tx1"/>
                </a:solidFill>
                <a:latin typeface="Poppins"/>
                <a:ea typeface="Poppins"/>
                <a:cs typeface="Poppins"/>
                <a:sym typeface="Poppins"/>
              </a:rPr>
              <a:t>Es importante explicar cómo llegamos al problema, el contexto y ser específico en aquello que queremos resolver</a:t>
            </a:r>
            <a:r>
              <a:rPr lang="es" sz="1300" dirty="0" smtClean="0">
                <a:solidFill>
                  <a:schemeClr val="tx1"/>
                </a:solidFill>
                <a:latin typeface="Poppins"/>
                <a:ea typeface="Poppins"/>
                <a:cs typeface="Poppins"/>
                <a:sym typeface="Poppins"/>
              </a:rPr>
              <a:t>. Explicado en el modulo 1.</a:t>
            </a:r>
          </a:p>
          <a:p>
            <a:pPr marL="457200" lvl="0" indent="-374650">
              <a:spcBef>
                <a:spcPts val="1000"/>
              </a:spcBef>
              <a:buClr>
                <a:srgbClr val="78B4EC"/>
              </a:buClr>
              <a:buSzPts val="2300"/>
              <a:buFont typeface="Poppins"/>
              <a:buChar char="&gt;"/>
            </a:pPr>
            <a:r>
              <a:rPr lang="es-AR" sz="2300" dirty="0" smtClean="0">
                <a:solidFill>
                  <a:schemeClr val="tx1"/>
                </a:solidFill>
                <a:latin typeface="Poppins"/>
                <a:ea typeface="Poppins"/>
                <a:cs typeface="Poppins"/>
                <a:sym typeface="Poppins"/>
              </a:rPr>
              <a:t>Formular preguntas en foros</a:t>
            </a:r>
            <a:endParaRPr lang="es-AR" sz="2300" dirty="0">
              <a:solidFill>
                <a:schemeClr val="tx1"/>
              </a:solidFill>
              <a:latin typeface="Poppins"/>
              <a:ea typeface="Poppins"/>
              <a:cs typeface="Poppins"/>
              <a:sym typeface="Poppins"/>
            </a:endParaRPr>
          </a:p>
          <a:p>
            <a:pPr marL="360000" lvl="0"/>
            <a:r>
              <a:rPr lang="es-AR" sz="1300" dirty="0" smtClean="0">
                <a:solidFill>
                  <a:schemeClr val="tx1"/>
                </a:solidFill>
                <a:latin typeface="Poppins"/>
                <a:ea typeface="Poppins"/>
                <a:cs typeface="Poppins"/>
                <a:sym typeface="Poppins"/>
              </a:rPr>
              <a:t>Para poder obtener una respuesta concreta a nuestra consulta es necesario dar en el foro la mayor cantidad posible de información: que sistema operativo usamos, que version del SW se quiere instalar, imágenes de error, ruta de acceso o pasos realizados para replicar el error.</a:t>
            </a:r>
            <a:endParaRPr lang="es-AR" sz="1300" dirty="0">
              <a:solidFill>
                <a:schemeClr val="tx1"/>
              </a:solidFill>
              <a:latin typeface="Poppins"/>
              <a:ea typeface="Poppins"/>
              <a:cs typeface="Poppins"/>
              <a:sym typeface="Poppins"/>
            </a:endParaRPr>
          </a:p>
          <a:p>
            <a:pPr marL="360000" lvl="0" indent="0" algn="l" rtl="0">
              <a:spcBef>
                <a:spcPts val="0"/>
              </a:spcBef>
              <a:spcAft>
                <a:spcPts val="0"/>
              </a:spcAft>
              <a:buNone/>
            </a:pPr>
            <a:endParaRPr sz="1300" dirty="0">
              <a:solidFill>
                <a:schemeClr val="tx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495025" y="265625"/>
            <a:ext cx="664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000" b="1" dirty="0">
                <a:solidFill>
                  <a:srgbClr val="907AC7"/>
                </a:solidFill>
                <a:latin typeface="Roboto"/>
                <a:ea typeface="Roboto"/>
                <a:cs typeface="Roboto"/>
                <a:sym typeface="Roboto"/>
              </a:rPr>
              <a:t>1</a:t>
            </a:r>
            <a:endParaRPr sz="3000" b="1" dirty="0">
              <a:solidFill>
                <a:srgbClr val="907AC7"/>
              </a:solidFill>
              <a:latin typeface="Roboto"/>
              <a:ea typeface="Roboto"/>
              <a:cs typeface="Roboto"/>
              <a:sym typeface="Roboto"/>
            </a:endParaRPr>
          </a:p>
        </p:txBody>
      </p:sp>
      <p:sp>
        <p:nvSpPr>
          <p:cNvPr id="163" name="Google Shape;163;p29"/>
          <p:cNvSpPr txBox="1"/>
          <p:nvPr/>
        </p:nvSpPr>
        <p:spPr>
          <a:xfrm>
            <a:off x="827125" y="1230196"/>
            <a:ext cx="7377300" cy="2677626"/>
          </a:xfrm>
          <a:prstGeom prst="rect">
            <a:avLst/>
          </a:prstGeom>
          <a:noFill/>
          <a:ln>
            <a:noFill/>
          </a:ln>
        </p:spPr>
        <p:txBody>
          <a:bodyPr spcFirstLastPara="1" wrap="square" lIns="91425" tIns="91425" rIns="91425" bIns="91425" anchor="t" anchorCtr="0">
            <a:spAutoFit/>
          </a:bodyPr>
          <a:lstStyle/>
          <a:p>
            <a:pPr lvl="0" algn="ctr"/>
            <a:r>
              <a:rPr lang="es-AR" sz="4000" dirty="0" smtClean="0">
                <a:solidFill>
                  <a:schemeClr val="lt1"/>
                </a:solidFill>
                <a:latin typeface="Poppins SemiBold"/>
                <a:ea typeface="Poppins SemiBold"/>
                <a:cs typeface="Poppins SemiBold"/>
                <a:sym typeface="Poppins SemiBold"/>
              </a:rPr>
              <a:t>Modulo 1 </a:t>
            </a:r>
          </a:p>
          <a:p>
            <a:pPr lvl="0" algn="ctr"/>
            <a:endParaRPr lang="es-AR" dirty="0" smtClean="0">
              <a:solidFill>
                <a:schemeClr val="lt1"/>
              </a:solidFill>
              <a:latin typeface="Poppins SemiBold"/>
              <a:ea typeface="Poppins SemiBold"/>
              <a:cs typeface="Poppins SemiBold"/>
              <a:sym typeface="Poppins SemiBold"/>
            </a:endParaRPr>
          </a:p>
          <a:p>
            <a:pPr lvl="0" algn="ctr"/>
            <a:r>
              <a:rPr lang="es" sz="4000" dirty="0" smtClean="0">
                <a:solidFill>
                  <a:schemeClr val="lt1"/>
                </a:solidFill>
                <a:latin typeface="Poppins SemiBold"/>
                <a:ea typeface="Poppins SemiBold"/>
                <a:cs typeface="Poppins SemiBold"/>
                <a:sym typeface="Poppins SemiBold"/>
              </a:rPr>
              <a:t> </a:t>
            </a:r>
            <a:r>
              <a:rPr lang="es" sz="2800" dirty="0">
                <a:solidFill>
                  <a:schemeClr val="lt1"/>
                </a:solidFill>
                <a:latin typeface="Poppins SemiBold"/>
                <a:ea typeface="Poppins SemiBold"/>
                <a:cs typeface="Poppins SemiBold"/>
                <a:sym typeface="Poppins SemiBold"/>
              </a:rPr>
              <a:t>Introduccion al Desarrollo Web y aplicaciones</a:t>
            </a:r>
            <a:endParaRPr sz="28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None/>
            </a:pPr>
            <a:endParaRPr sz="4000" dirty="0">
              <a:solidFill>
                <a:schemeClr val="lt1"/>
              </a:solidFill>
              <a:latin typeface="Poppins SemiBold"/>
              <a:ea typeface="Poppins SemiBold"/>
              <a:cs typeface="Poppins SemiBold"/>
              <a:sym typeface="Poppins SemiBold"/>
            </a:endParaRPr>
          </a:p>
        </p:txBody>
      </p:sp>
    </p:spTree>
    <p:extLst>
      <p:ext uri="{BB962C8B-B14F-4D97-AF65-F5344CB8AC3E}">
        <p14:creationId xmlns:p14="http://schemas.microsoft.com/office/powerpoint/2010/main" val="266758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32223"/>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3" name="Google Shape;133;p24"/>
          <p:cNvSpPr txBox="1"/>
          <p:nvPr/>
        </p:nvSpPr>
        <p:spPr>
          <a:xfrm>
            <a:off x="627275" y="4406500"/>
            <a:ext cx="72423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rgbClr val="907AC7"/>
                </a:solidFill>
                <a:latin typeface="Poppins Medium"/>
                <a:ea typeface="Poppins Medium"/>
                <a:cs typeface="Poppins Medium"/>
                <a:sym typeface="Poppins Medium"/>
              </a:rPr>
              <a:t>&gt;</a:t>
            </a:r>
            <a:r>
              <a:rPr lang="es" dirty="0">
                <a:solidFill>
                  <a:srgbClr val="666666"/>
                </a:solidFill>
                <a:latin typeface="Poppins"/>
                <a:ea typeface="Poppins"/>
                <a:cs typeface="Poppins"/>
                <a:sym typeface="Poppins"/>
              </a:rPr>
              <a:t> </a:t>
            </a:r>
            <a:r>
              <a:rPr lang="es" sz="1300" dirty="0" smtClean="0">
                <a:solidFill>
                  <a:srgbClr val="666666"/>
                </a:solidFill>
                <a:latin typeface="Poppins"/>
                <a:ea typeface="Poppins"/>
                <a:cs typeface="Poppins"/>
                <a:sym typeface="Poppins"/>
              </a:rPr>
              <a:t>En este modulo es importante focalizarse en el uso de GIT / GITHUB.</a:t>
            </a:r>
            <a:endParaRPr i="1" dirty="0">
              <a:solidFill>
                <a:srgbClr val="666666"/>
              </a:solidFill>
              <a:latin typeface="Poppins"/>
              <a:ea typeface="Poppins"/>
              <a:cs typeface="Poppins"/>
              <a:sym typeface="Poppins"/>
            </a:endParaRPr>
          </a:p>
        </p:txBody>
      </p:sp>
      <p:sp>
        <p:nvSpPr>
          <p:cNvPr id="134" name="Google Shape;134;p24"/>
          <p:cNvSpPr txBox="1"/>
          <p:nvPr/>
        </p:nvSpPr>
        <p:spPr>
          <a:xfrm>
            <a:off x="488700" y="1072525"/>
            <a:ext cx="7399500" cy="1467038"/>
          </a:xfrm>
          <a:prstGeom prst="rect">
            <a:avLst/>
          </a:prstGeom>
          <a:noFill/>
          <a:ln>
            <a:noFill/>
          </a:ln>
        </p:spPr>
        <p:txBody>
          <a:bodyPr spcFirstLastPara="1" wrap="square" lIns="91425" tIns="91425" rIns="91425" bIns="91425" anchor="t" anchorCtr="0">
            <a:spAutoFit/>
          </a:bodyPr>
          <a:lstStyle/>
          <a:p>
            <a:pPr marL="457200" lvl="0" indent="-374650" algn="l" rtl="0">
              <a:spcBef>
                <a:spcPts val="1000"/>
              </a:spcBef>
              <a:spcAft>
                <a:spcPts val="0"/>
              </a:spcAft>
              <a:buClr>
                <a:srgbClr val="78B4EC"/>
              </a:buClr>
              <a:buSzPts val="2300"/>
              <a:buFont typeface="Poppins"/>
              <a:buChar char="&gt;"/>
            </a:pPr>
            <a:r>
              <a:rPr lang="es-AR" sz="2300" dirty="0" smtClean="0">
                <a:solidFill>
                  <a:schemeClr val="tx1"/>
                </a:solidFill>
                <a:latin typeface="Poppins"/>
                <a:ea typeface="Poppins"/>
                <a:cs typeface="Poppins"/>
                <a:sym typeface="Poppins"/>
              </a:rPr>
              <a:t>Temas destacados del modulo</a:t>
            </a:r>
            <a:endParaRPr lang="es-AR" sz="2300" dirty="0">
              <a:solidFill>
                <a:schemeClr val="tx1"/>
              </a:solidFill>
              <a:latin typeface="Poppins"/>
              <a:ea typeface="Poppins"/>
              <a:cs typeface="Poppins"/>
              <a:sym typeface="Poppins"/>
            </a:endParaRPr>
          </a:p>
          <a:p>
            <a:pPr marL="360000" lvl="0"/>
            <a:r>
              <a:rPr lang="es-AR" sz="1300" dirty="0" smtClean="0">
                <a:solidFill>
                  <a:schemeClr val="tx1"/>
                </a:solidFill>
                <a:latin typeface="Poppins"/>
                <a:ea typeface="Poppins"/>
                <a:cs typeface="Poppins"/>
                <a:sym typeface="Poppins"/>
              </a:rPr>
              <a:t>Los temas que se destacan de este modulo son:</a:t>
            </a:r>
            <a:r>
              <a:rPr lang="es-AR" sz="1300" dirty="0">
                <a:solidFill>
                  <a:schemeClr val="tx1"/>
                </a:solidFill>
                <a:latin typeface="Poppins"/>
                <a:ea typeface="Poppins"/>
                <a:cs typeface="Poppins"/>
                <a:sym typeface="Poppins"/>
              </a:rPr>
              <a:t> </a:t>
            </a:r>
          </a:p>
          <a:p>
            <a:pPr marL="360000" lvl="0"/>
            <a:r>
              <a:rPr lang="es-AR" sz="1300" dirty="0" smtClean="0">
                <a:solidFill>
                  <a:schemeClr val="tx1"/>
                </a:solidFill>
                <a:latin typeface="Poppins"/>
                <a:ea typeface="Poppins"/>
                <a:cs typeface="Poppins"/>
                <a:sym typeface="Poppins"/>
              </a:rPr>
              <a:t>-Arquitecturas de software: frontend / backend</a:t>
            </a:r>
          </a:p>
          <a:p>
            <a:pPr marL="360000" lvl="0"/>
            <a:r>
              <a:rPr lang="es-AR" sz="1300" dirty="0" smtClean="0">
                <a:solidFill>
                  <a:schemeClr val="tx1"/>
                </a:solidFill>
                <a:latin typeface="Poppins"/>
                <a:ea typeface="Poppins"/>
                <a:cs typeface="Poppins"/>
                <a:sym typeface="Poppins"/>
              </a:rPr>
              <a:t>-¿En que consiste construir y diseñar software?</a:t>
            </a:r>
          </a:p>
          <a:p>
            <a:pPr marL="360000"/>
            <a:r>
              <a:rPr lang="es-AR" sz="1300" dirty="0">
                <a:solidFill>
                  <a:schemeClr val="tx1"/>
                </a:solidFill>
                <a:latin typeface="Poppins"/>
                <a:ea typeface="Poppins"/>
                <a:cs typeface="Poppins"/>
                <a:sym typeface="Poppins"/>
              </a:rPr>
              <a:t>-GIT / </a:t>
            </a:r>
            <a:r>
              <a:rPr lang="es-AR" sz="1300" dirty="0" smtClean="0">
                <a:solidFill>
                  <a:schemeClr val="tx1"/>
                </a:solidFill>
                <a:latin typeface="Poppins"/>
                <a:ea typeface="Poppins"/>
                <a:cs typeface="Poppins"/>
                <a:sym typeface="Poppins"/>
              </a:rPr>
              <a:t>GITHUB</a:t>
            </a:r>
            <a:endParaRPr lang="es-AR" sz="1300" dirty="0">
              <a:solidFill>
                <a:schemeClr val="tx1"/>
              </a:solidFill>
              <a:latin typeface="Poppins"/>
              <a:ea typeface="Poppins"/>
              <a:cs typeface="Poppins"/>
              <a:sym typeface="Poppi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52" y="2682725"/>
            <a:ext cx="7825248" cy="1780668"/>
          </a:xfrm>
          <a:prstGeom prst="rect">
            <a:avLst/>
          </a:prstGeom>
        </p:spPr>
      </p:pic>
    </p:spTree>
    <p:extLst>
      <p:ext uri="{BB962C8B-B14F-4D97-AF65-F5344CB8AC3E}">
        <p14:creationId xmlns:p14="http://schemas.microsoft.com/office/powerpoint/2010/main" val="52258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3" name="Google Shape;133;p24"/>
          <p:cNvSpPr txBox="1"/>
          <p:nvPr/>
        </p:nvSpPr>
        <p:spPr>
          <a:xfrm>
            <a:off x="627275" y="4406500"/>
            <a:ext cx="72423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rgbClr val="907AC7"/>
                </a:solidFill>
                <a:latin typeface="Poppins Medium"/>
                <a:ea typeface="Poppins Medium"/>
                <a:cs typeface="Poppins Medium"/>
                <a:sym typeface="Poppins Medium"/>
              </a:rPr>
              <a:t>&gt;</a:t>
            </a:r>
            <a:r>
              <a:rPr lang="es" dirty="0">
                <a:solidFill>
                  <a:srgbClr val="666666"/>
                </a:solidFill>
                <a:latin typeface="Poppins"/>
                <a:ea typeface="Poppins"/>
                <a:cs typeface="Poppins"/>
                <a:sym typeface="Poppins"/>
              </a:rPr>
              <a:t> </a:t>
            </a:r>
            <a:r>
              <a:rPr lang="es" sz="1300" dirty="0" smtClean="0">
                <a:solidFill>
                  <a:srgbClr val="666666"/>
                </a:solidFill>
                <a:latin typeface="Poppins"/>
                <a:ea typeface="Poppins"/>
                <a:cs typeface="Poppins"/>
                <a:sym typeface="Poppins"/>
              </a:rPr>
              <a:t>Puede usarse otro tipo de tecnologia pero no es recomendable.</a:t>
            </a:r>
            <a:endParaRPr i="1" dirty="0">
              <a:solidFill>
                <a:srgbClr val="666666"/>
              </a:solidFill>
              <a:latin typeface="Poppins"/>
              <a:ea typeface="Poppins"/>
              <a:cs typeface="Poppins"/>
              <a:sym typeface="Poppins"/>
            </a:endParaRPr>
          </a:p>
        </p:txBody>
      </p:sp>
      <p:sp>
        <p:nvSpPr>
          <p:cNvPr id="134" name="Google Shape;134;p24"/>
          <p:cNvSpPr txBox="1"/>
          <p:nvPr/>
        </p:nvSpPr>
        <p:spPr>
          <a:xfrm>
            <a:off x="488700" y="1072525"/>
            <a:ext cx="7399500" cy="3847177"/>
          </a:xfrm>
          <a:prstGeom prst="rect">
            <a:avLst/>
          </a:prstGeom>
          <a:noFill/>
          <a:ln>
            <a:noFill/>
          </a:ln>
        </p:spPr>
        <p:txBody>
          <a:bodyPr spcFirstLastPara="1" wrap="square" lIns="91425" tIns="91425" rIns="91425" bIns="91425" anchor="t" anchorCtr="0">
            <a:spAutoFit/>
          </a:bodyPr>
          <a:lstStyle/>
          <a:p>
            <a:r>
              <a:rPr lang="es-AR" sz="2000" dirty="0"/>
              <a:t>¿Con que </a:t>
            </a:r>
            <a:r>
              <a:rPr lang="es-AR" sz="2000" dirty="0" smtClean="0"/>
              <a:t>tecnologías trabajamos en el proyecto? </a:t>
            </a:r>
            <a:endParaRPr lang="es-AR" sz="2000" dirty="0"/>
          </a:p>
          <a:p>
            <a:endParaRPr lang="es-AR" sz="1200" dirty="0" smtClean="0"/>
          </a:p>
          <a:p>
            <a:r>
              <a:rPr lang="es-AR" sz="1200" dirty="0" smtClean="0"/>
              <a:t>Utilizaremos </a:t>
            </a:r>
            <a:r>
              <a:rPr lang="es-AR" sz="1200" dirty="0"/>
              <a:t>las siguientes tecnologías: </a:t>
            </a:r>
          </a:p>
          <a:p>
            <a:endParaRPr lang="es-AR" sz="1200" b="1" dirty="0" smtClean="0"/>
          </a:p>
          <a:p>
            <a:r>
              <a:rPr lang="es-AR" sz="1200" b="1" dirty="0" smtClean="0"/>
              <a:t>Para </a:t>
            </a:r>
            <a:r>
              <a:rPr lang="es-AR" sz="1200" b="1" dirty="0"/>
              <a:t>Front End: </a:t>
            </a:r>
            <a:endParaRPr lang="es-AR" sz="1200" dirty="0"/>
          </a:p>
          <a:p>
            <a:r>
              <a:rPr lang="es-AR" sz="1200" dirty="0"/>
              <a:t>• Estructura y estilos: HTML, </a:t>
            </a:r>
            <a:r>
              <a:rPr lang="es-AR" sz="1200" dirty="0" smtClean="0"/>
              <a:t>CSS, Javascript y un framework </a:t>
            </a:r>
            <a:r>
              <a:rPr lang="es-AR" sz="1200" dirty="0"/>
              <a:t>como Bootstrap </a:t>
            </a:r>
          </a:p>
          <a:p>
            <a:r>
              <a:rPr lang="es-AR" sz="1200" dirty="0"/>
              <a:t>• Lenguaje programación: TypeScrypt y el framework como Angular ambos basados en Javascript </a:t>
            </a:r>
          </a:p>
          <a:p>
            <a:endParaRPr lang="es-AR" sz="1200" dirty="0"/>
          </a:p>
          <a:p>
            <a:r>
              <a:rPr lang="es-AR" sz="1200" b="1" dirty="0"/>
              <a:t>Para Back End: </a:t>
            </a:r>
            <a:endParaRPr lang="es-AR" sz="1200" dirty="0"/>
          </a:p>
          <a:p>
            <a:r>
              <a:rPr lang="es-AR" sz="1200" dirty="0"/>
              <a:t>• Base de datos: Usaremos MySQL </a:t>
            </a:r>
          </a:p>
          <a:p>
            <a:r>
              <a:rPr lang="es-AR" sz="1200" dirty="0"/>
              <a:t>• Lenguaje: Java con Framework Spring Boot </a:t>
            </a:r>
          </a:p>
          <a:p>
            <a:r>
              <a:rPr lang="es-AR" sz="1200" dirty="0"/>
              <a:t>• Web server: Apache Tomcat </a:t>
            </a:r>
            <a:endParaRPr lang="es-AR" sz="1200" dirty="0" smtClean="0"/>
          </a:p>
          <a:p>
            <a:endParaRPr lang="es-AR" sz="1200" dirty="0"/>
          </a:p>
          <a:p>
            <a:pPr algn="just"/>
            <a:r>
              <a:rPr lang="es-AR" sz="1000" dirty="0" smtClean="0"/>
              <a:t>Por </a:t>
            </a:r>
            <a:r>
              <a:rPr lang="es-AR" sz="1000" dirty="0"/>
              <a:t>ejemplo </a:t>
            </a:r>
            <a:r>
              <a:rPr lang="es-AR" sz="1000" dirty="0" smtClean="0"/>
              <a:t>si decido </a:t>
            </a:r>
            <a:r>
              <a:rPr lang="es-AR" sz="1000" dirty="0"/>
              <a:t>utilizar Python para que de la respuesta de Spring Boot pueda reordenar </a:t>
            </a:r>
            <a:r>
              <a:rPr lang="es-AR" sz="1000" dirty="0" smtClean="0"/>
              <a:t> o </a:t>
            </a:r>
            <a:r>
              <a:rPr lang="es-AR" sz="1000" dirty="0"/>
              <a:t>añadir datos adicionales a mi Front y lo utilizaría como una capa intermedia entre la petición de Angular con Spring Boot, </a:t>
            </a:r>
            <a:r>
              <a:rPr lang="es-AR" sz="1000" dirty="0" smtClean="0"/>
              <a:t> eso </a:t>
            </a:r>
            <a:r>
              <a:rPr lang="es-AR" sz="1000" dirty="0"/>
              <a:t>es posible y no afectaría negativamente la calificación del Portafolio. Lo que sí afectaría la calificación sería que se </a:t>
            </a:r>
            <a:r>
              <a:rPr lang="es-AR" sz="1000" dirty="0" smtClean="0"/>
              <a:t> utilizara </a:t>
            </a:r>
            <a:r>
              <a:rPr lang="es-AR" sz="1000" dirty="0"/>
              <a:t>Python o Django en lugar de Spring Boot, ya que estas </a:t>
            </a:r>
            <a:r>
              <a:rPr lang="es-AR" sz="1000" dirty="0" smtClean="0"/>
              <a:t>tecnologías </a:t>
            </a:r>
            <a:r>
              <a:rPr lang="es-AR" sz="1000" dirty="0"/>
              <a:t>no se enseñan en este curso y no son parte del programa. </a:t>
            </a:r>
            <a:r>
              <a:rPr lang="es-AR" sz="1000" dirty="0" smtClean="0"/>
              <a:t> Para </a:t>
            </a:r>
            <a:r>
              <a:rPr lang="es-AR" sz="1000" dirty="0"/>
              <a:t>el caso de Angular funcionaría parecido y con MySQL sería lo mismo si se utiliza con PostgresSQL o MySQL, pero no con MongoDB </a:t>
            </a:r>
            <a:r>
              <a:rPr lang="es-AR" sz="1000" dirty="0" smtClean="0"/>
              <a:t> por </a:t>
            </a:r>
            <a:r>
              <a:rPr lang="es-AR" sz="1000" dirty="0"/>
              <a:t>ejemplo.</a:t>
            </a:r>
            <a:endParaRPr lang="es-AR" sz="1000" dirty="0" smtClean="0"/>
          </a:p>
          <a:p>
            <a:endParaRPr lang="es-AR" sz="1200" dirty="0"/>
          </a:p>
          <a:p>
            <a:endParaRPr lang="es-AR" sz="1200" dirty="0"/>
          </a:p>
        </p:txBody>
      </p:sp>
    </p:spTree>
    <p:extLst>
      <p:ext uri="{BB962C8B-B14F-4D97-AF65-F5344CB8AC3E}">
        <p14:creationId xmlns:p14="http://schemas.microsoft.com/office/powerpoint/2010/main" val="53767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2"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#3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923299"/>
          </a:xfrm>
          <a:prstGeom prst="rect">
            <a:avLst/>
          </a:prstGeom>
          <a:noFill/>
          <a:ln>
            <a:noFill/>
          </a:ln>
        </p:spPr>
        <p:txBody>
          <a:bodyPr spcFirstLastPara="1" wrap="square" lIns="91425" tIns="91425" rIns="91425" bIns="91425" anchor="t" anchorCtr="0">
            <a:spAutoFit/>
          </a:bodyPr>
          <a:lstStyle/>
          <a:p>
            <a:r>
              <a:rPr lang="es-AR" sz="2400" dirty="0" smtClean="0"/>
              <a:t>Proceso de desarrollo de software</a:t>
            </a:r>
            <a:endParaRPr lang="es-AR" sz="2400" dirty="0"/>
          </a:p>
          <a:p>
            <a:endParaRPr lang="es-AR" sz="1200" dirty="0" smtClean="0"/>
          </a:p>
          <a:p>
            <a:r>
              <a:rPr lang="es-AR" sz="1200" dirty="0" smtClean="0"/>
              <a:t>Utilizaremos SCRUM: </a:t>
            </a:r>
            <a:endParaRPr lang="es-A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357" y="1668891"/>
            <a:ext cx="3925370" cy="3064543"/>
          </a:xfrm>
          <a:prstGeom prst="rect">
            <a:avLst/>
          </a:prstGeom>
        </p:spPr>
      </p:pic>
    </p:spTree>
    <p:extLst>
      <p:ext uri="{BB962C8B-B14F-4D97-AF65-F5344CB8AC3E}">
        <p14:creationId xmlns:p14="http://schemas.microsoft.com/office/powerpoint/2010/main" val="299863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#4 </a:t>
            </a:r>
            <a:r>
              <a:rPr lang="es" sz="2000" dirty="0" smtClean="0">
                <a:solidFill>
                  <a:schemeClr val="lt1"/>
                </a:solidFill>
                <a:latin typeface="Poppins SemiBold"/>
                <a:ea typeface="Poppins SemiBold"/>
                <a:cs typeface="Poppins SemiBold"/>
                <a:sym typeface="Poppins SemiBold"/>
              </a:rPr>
              <a:t>Modulo 1 – Introduccion al Desarrollo Web y aplicaciones</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923299"/>
          </a:xfrm>
          <a:prstGeom prst="rect">
            <a:avLst/>
          </a:prstGeom>
          <a:noFill/>
          <a:ln>
            <a:noFill/>
          </a:ln>
        </p:spPr>
        <p:txBody>
          <a:bodyPr spcFirstLastPara="1" wrap="square" lIns="91425" tIns="91425" rIns="91425" bIns="91425" anchor="t" anchorCtr="0">
            <a:spAutoFit/>
          </a:bodyPr>
          <a:lstStyle/>
          <a:p>
            <a:r>
              <a:rPr lang="es-AR" sz="2400" dirty="0" smtClean="0"/>
              <a:t>Proceso de desarrollo de software</a:t>
            </a:r>
            <a:endParaRPr lang="es-AR" sz="2400" dirty="0"/>
          </a:p>
          <a:p>
            <a:endParaRPr lang="es-AR" sz="1200" dirty="0" smtClean="0"/>
          </a:p>
          <a:p>
            <a:r>
              <a:rPr lang="es-AR" sz="1200" dirty="0" smtClean="0"/>
              <a:t>Utilizaremos SCRUM: </a:t>
            </a:r>
            <a:endParaRPr lang="es-A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41" y="1995824"/>
            <a:ext cx="4394475" cy="28227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475" y="1995824"/>
            <a:ext cx="3914775" cy="2778215"/>
          </a:xfrm>
          <a:prstGeom prst="rect">
            <a:avLst/>
          </a:prstGeom>
        </p:spPr>
      </p:pic>
    </p:spTree>
    <p:extLst>
      <p:ext uri="{BB962C8B-B14F-4D97-AF65-F5344CB8AC3E}">
        <p14:creationId xmlns:p14="http://schemas.microsoft.com/office/powerpoint/2010/main" val="35456671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6957</TotalTime>
  <Words>2186</Words>
  <Application>Microsoft Office PowerPoint</Application>
  <PresentationFormat>On-screen Show (16:9)</PresentationFormat>
  <Paragraphs>211</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Poppins</vt:lpstr>
      <vt:lpstr>Roboto</vt:lpstr>
      <vt:lpstr>Poppins Medium</vt:lpstr>
      <vt:lpstr>Poppins SemiBold</vt:lpstr>
      <vt:lpstr>Poppins Black</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164</cp:revision>
  <dcterms:modified xsi:type="dcterms:W3CDTF">2023-03-19T14:13:26Z</dcterms:modified>
</cp:coreProperties>
</file>