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4"/>
  </p:notesMasterIdLst>
  <p:sldIdLst>
    <p:sldId id="256" r:id="rId2"/>
    <p:sldId id="258" r:id="rId3"/>
    <p:sldId id="259" r:id="rId4"/>
    <p:sldId id="267" r:id="rId5"/>
    <p:sldId id="298" r:id="rId6"/>
    <p:sldId id="307" r:id="rId7"/>
    <p:sldId id="279" r:id="rId8"/>
    <p:sldId id="343" r:id="rId9"/>
    <p:sldId id="309" r:id="rId10"/>
    <p:sldId id="344" r:id="rId11"/>
    <p:sldId id="345" r:id="rId12"/>
    <p:sldId id="346" r:id="rId13"/>
    <p:sldId id="347" r:id="rId14"/>
    <p:sldId id="348" r:id="rId15"/>
    <p:sldId id="349" r:id="rId16"/>
    <p:sldId id="350" r:id="rId17"/>
    <p:sldId id="351" r:id="rId18"/>
    <p:sldId id="352" r:id="rId19"/>
    <p:sldId id="353" r:id="rId20"/>
    <p:sldId id="354" r:id="rId21"/>
    <p:sldId id="355" r:id="rId22"/>
    <p:sldId id="310" r:id="rId23"/>
    <p:sldId id="311" r:id="rId24"/>
    <p:sldId id="330" r:id="rId25"/>
    <p:sldId id="331" r:id="rId26"/>
    <p:sldId id="313" r:id="rId27"/>
    <p:sldId id="356" r:id="rId28"/>
    <p:sldId id="332" r:id="rId29"/>
    <p:sldId id="357" r:id="rId30"/>
    <p:sldId id="358" r:id="rId31"/>
    <p:sldId id="359" r:id="rId32"/>
    <p:sldId id="360" r:id="rId33"/>
    <p:sldId id="361" r:id="rId34"/>
    <p:sldId id="362" r:id="rId35"/>
    <p:sldId id="363" r:id="rId36"/>
    <p:sldId id="335" r:id="rId37"/>
    <p:sldId id="366" r:id="rId38"/>
    <p:sldId id="365" r:id="rId39"/>
    <p:sldId id="336" r:id="rId40"/>
    <p:sldId id="337" r:id="rId41"/>
    <p:sldId id="338" r:id="rId42"/>
    <p:sldId id="339" r:id="rId43"/>
    <p:sldId id="340" r:id="rId44"/>
    <p:sldId id="370" r:id="rId45"/>
    <p:sldId id="341" r:id="rId46"/>
    <p:sldId id="367" r:id="rId47"/>
    <p:sldId id="368" r:id="rId48"/>
    <p:sldId id="369" r:id="rId49"/>
    <p:sldId id="371" r:id="rId50"/>
    <p:sldId id="372" r:id="rId51"/>
    <p:sldId id="373" r:id="rId52"/>
    <p:sldId id="374" r:id="rId53"/>
    <p:sldId id="375" r:id="rId54"/>
    <p:sldId id="376" r:id="rId55"/>
    <p:sldId id="377" r:id="rId56"/>
    <p:sldId id="378" r:id="rId57"/>
    <p:sldId id="379" r:id="rId58"/>
    <p:sldId id="380" r:id="rId59"/>
    <p:sldId id="381" r:id="rId60"/>
    <p:sldId id="382" r:id="rId61"/>
    <p:sldId id="383" r:id="rId62"/>
    <p:sldId id="277" r:id="rId63"/>
  </p:sldIdLst>
  <p:sldSz cx="9144000" cy="5143500" type="screen16x9"/>
  <p:notesSz cx="6858000" cy="9144000"/>
  <p:embeddedFontLst>
    <p:embeddedFont>
      <p:font typeface="Roboto" panose="020B0604020202020204" charset="0"/>
      <p:regular r:id="rId65"/>
      <p:bold r:id="rId66"/>
      <p:italic r:id="rId67"/>
      <p:boldItalic r:id="rId68"/>
    </p:embeddedFont>
    <p:embeddedFont>
      <p:font typeface="Poppins Black" panose="020B0604020202020204" charset="0"/>
      <p:bold r:id="rId69"/>
      <p:boldItalic r:id="rId70"/>
    </p:embeddedFont>
    <p:embeddedFont>
      <p:font typeface="Poppins Medium" panose="020B0604020202020204" charset="0"/>
      <p:regular r:id="rId71"/>
      <p:bold r:id="rId72"/>
      <p:italic r:id="rId73"/>
      <p:boldItalic r:id="rId74"/>
    </p:embeddedFont>
    <p:embeddedFont>
      <p:font typeface="Poppins SemiBold" panose="020B0604020202020204" charset="0"/>
      <p:regular r:id="rId75"/>
      <p:bold r:id="rId76"/>
      <p:italic r:id="rId77"/>
      <p:boldItalic r:id="rId78"/>
    </p:embeddedFont>
    <p:embeddedFont>
      <p:font typeface="Poppins" panose="020B0604020202020204" charset="0"/>
      <p:regular r:id="rId79"/>
      <p:bold r:id="rId80"/>
      <p:italic r:id="rId81"/>
      <p:boldItalic r:id="rId82"/>
    </p:embeddedFont>
    <p:embeddedFont>
      <p:font typeface="Calibri" panose="020F0502020204030204" pitchFamily="34" charset="0"/>
      <p:regular r:id="rId83"/>
      <p:bold r:id="rId84"/>
      <p:italic r:id="rId85"/>
      <p:boldItalic r:id="rId8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2" autoAdjust="0"/>
    <p:restoredTop sz="94660"/>
  </p:normalViewPr>
  <p:slideViewPr>
    <p:cSldViewPr snapToGrid="0">
      <p:cViewPr varScale="1">
        <p:scale>
          <a:sx n="93" d="100"/>
          <a:sy n="93" d="100"/>
        </p:scale>
        <p:origin x="660"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4.fntdata"/><Relationship Id="rId84" Type="http://schemas.openxmlformats.org/officeDocument/2006/relationships/font" Target="fonts/font20.fntdata"/><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10.fntdata"/><Relationship Id="rId79" Type="http://schemas.openxmlformats.org/officeDocument/2006/relationships/font" Target="fonts/font15.fntdata"/><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font" Target="fonts/font5.fntdata"/><Relationship Id="rId77"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8.fntdata"/><Relationship Id="rId80" Type="http://schemas.openxmlformats.org/officeDocument/2006/relationships/font" Target="fonts/font16.fntdata"/><Relationship Id="rId85" Type="http://schemas.openxmlformats.org/officeDocument/2006/relationships/font" Target="fonts/font2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6.fntdata"/><Relationship Id="rId75" Type="http://schemas.openxmlformats.org/officeDocument/2006/relationships/font" Target="fonts/font11.fntdata"/><Relationship Id="rId83" Type="http://schemas.openxmlformats.org/officeDocument/2006/relationships/font" Target="fonts/font19.fntdata"/><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1.fntdata"/><Relationship Id="rId73" Type="http://schemas.openxmlformats.org/officeDocument/2006/relationships/font" Target="fonts/font9.fntdata"/><Relationship Id="rId78" Type="http://schemas.openxmlformats.org/officeDocument/2006/relationships/font" Target="fonts/font14.fntdata"/><Relationship Id="rId81" Type="http://schemas.openxmlformats.org/officeDocument/2006/relationships/font" Target="fonts/font17.fntdata"/><Relationship Id="rId86" Type="http://schemas.openxmlformats.org/officeDocument/2006/relationships/font" Target="fonts/font22.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2.fntdata"/><Relationship Id="rId7" Type="http://schemas.openxmlformats.org/officeDocument/2006/relationships/slide" Target="slides/slide6.xml"/><Relationship Id="rId71" Type="http://schemas.openxmlformats.org/officeDocument/2006/relationships/font" Target="fonts/font7.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2.fntdata"/><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font" Target="fonts/font18.fntdata"/><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679764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112ad745a7f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112ad745a7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6538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9014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39790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36033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70089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7091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19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5618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62864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40550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4022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14325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95053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129dda24e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129dda24e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74984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33253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5143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08920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69614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55212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58999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42062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1593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2ad745a7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2ad745a7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61273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58516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60619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74173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85420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50219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29860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61753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66829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129dda24e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129dda24e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7657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429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84698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00190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96717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87967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13314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83667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41088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13717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126195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9245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5106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129dda24e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129dda24e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95248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0709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37835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15150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05949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784256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426890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61440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100132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0335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2000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987130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108668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129dda24ec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129dda24ec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998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6699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6884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672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a:t>
            </a:fld>
            <a:endParaRPr/>
          </a:p>
        </p:txBody>
      </p:sp>
      <p:pic>
        <p:nvPicPr>
          <p:cNvPr id="9" name="Google Shape;9;p1"/>
          <p:cNvPicPr preferRelativeResize="0"/>
          <p:nvPr/>
        </p:nvPicPr>
        <p:blipFill>
          <a:blip r:embed="rId13">
            <a:alphaModFix/>
          </a:blip>
          <a:stretch>
            <a:fillRect/>
          </a:stretch>
        </p:blipFill>
        <p:spPr>
          <a:xfrm>
            <a:off x="-109550" y="-60275"/>
            <a:ext cx="9255875" cy="52037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17.jpg"/></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20.jpg"/><Relationship Id="rId5" Type="http://schemas.openxmlformats.org/officeDocument/2006/relationships/image" Target="../media/image19.jpg"/><Relationship Id="rId4" Type="http://schemas.openxmlformats.org/officeDocument/2006/relationships/image" Target="../media/image18.jpg"/></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21.jpg"/></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22.jpg"/></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23.jpg"/></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24.jpg"/></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25.jpg"/></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26.jpg"/></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27.jp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9.xml"/><Relationship Id="rId1" Type="http://schemas.openxmlformats.org/officeDocument/2006/relationships/slideLayout" Target="../slideLayouts/slideLayout11.xml"/><Relationship Id="rId5" Type="http://schemas.openxmlformats.org/officeDocument/2006/relationships/image" Target="../media/image29.jpg"/><Relationship Id="rId4" Type="http://schemas.openxmlformats.org/officeDocument/2006/relationships/image" Target="../media/image28.jpg"/></Relationships>
</file>

<file path=ppt/slides/_rels/slide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0.xml"/><Relationship Id="rId1" Type="http://schemas.openxmlformats.org/officeDocument/2006/relationships/slideLayout" Target="../slideLayouts/slideLayout11.xml"/><Relationship Id="rId4" Type="http://schemas.openxmlformats.org/officeDocument/2006/relationships/image" Target="../media/image30.jpg"/></Relationships>
</file>

<file path=ppt/slides/_rels/slide22.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image" Target="../media/image32.jpg"/></Relationships>
</file>

<file path=ppt/slides/_rels/slide23.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2.xml"/><Relationship Id="rId1" Type="http://schemas.openxmlformats.org/officeDocument/2006/relationships/slideLayout" Target="../slideLayouts/slideLayout11.xml"/><Relationship Id="rId4" Type="http://schemas.openxmlformats.org/officeDocument/2006/relationships/image" Target="../media/image33.jpg"/></Relationships>
</file>

<file path=ppt/slides/_rels/slide24.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3.xml"/><Relationship Id="rId1" Type="http://schemas.openxmlformats.org/officeDocument/2006/relationships/slideLayout" Target="../slideLayouts/slideLayout11.xml"/><Relationship Id="rId4" Type="http://schemas.openxmlformats.org/officeDocument/2006/relationships/image" Target="../media/image34.jpg"/></Relationships>
</file>

<file path=ppt/slides/_rels/slide25.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4.xml"/><Relationship Id="rId1" Type="http://schemas.openxmlformats.org/officeDocument/2006/relationships/slideLayout" Target="../slideLayouts/slideLayout11.xml"/><Relationship Id="rId4" Type="http://schemas.openxmlformats.org/officeDocument/2006/relationships/image" Target="../media/image35.jpg"/></Relationships>
</file>

<file path=ppt/slides/_rels/slide26.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5.xml"/><Relationship Id="rId1" Type="http://schemas.openxmlformats.org/officeDocument/2006/relationships/slideLayout" Target="../slideLayouts/slideLayout11.xml"/><Relationship Id="rId4" Type="http://schemas.openxmlformats.org/officeDocument/2006/relationships/image" Target="../media/image36.jpg"/></Relationships>
</file>

<file path=ppt/slides/_rels/slide27.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6.xml"/><Relationship Id="rId1" Type="http://schemas.openxmlformats.org/officeDocument/2006/relationships/slideLayout" Target="../slideLayouts/slideLayout11.xml"/><Relationship Id="rId4" Type="http://schemas.openxmlformats.org/officeDocument/2006/relationships/image" Target="../media/image37.jpg"/></Relationships>
</file>

<file path=ppt/slides/_rels/slide28.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7.xml"/><Relationship Id="rId1" Type="http://schemas.openxmlformats.org/officeDocument/2006/relationships/slideLayout" Target="../slideLayouts/slideLayout11.xml"/><Relationship Id="rId5" Type="http://schemas.openxmlformats.org/officeDocument/2006/relationships/image" Target="../media/image37.jpg"/><Relationship Id="rId4" Type="http://schemas.openxmlformats.org/officeDocument/2006/relationships/image" Target="../media/image38.jpg"/></Relationships>
</file>

<file path=ppt/slides/_rels/slide29.xml.rels><?xml version="1.0" encoding="UTF-8" standalone="yes"?>
<Relationships xmlns="http://schemas.openxmlformats.org/package/2006/relationships"><Relationship Id="rId8" Type="http://schemas.openxmlformats.org/officeDocument/2006/relationships/image" Target="../media/image41.JPG"/><Relationship Id="rId3" Type="http://schemas.openxmlformats.org/officeDocument/2006/relationships/image" Target="../media/image31.jpg"/><Relationship Id="rId7" Type="http://schemas.openxmlformats.org/officeDocument/2006/relationships/image" Target="../media/image40.png"/><Relationship Id="rId2" Type="http://schemas.openxmlformats.org/officeDocument/2006/relationships/notesSlide" Target="../notesSlides/notesSlide28.xml"/><Relationship Id="rId1" Type="http://schemas.openxmlformats.org/officeDocument/2006/relationships/slideLayout" Target="../slideLayouts/slideLayout11.xml"/><Relationship Id="rId6" Type="http://schemas.openxmlformats.org/officeDocument/2006/relationships/image" Target="../media/image39.jpg"/><Relationship Id="rId5" Type="http://schemas.openxmlformats.org/officeDocument/2006/relationships/image" Target="../media/image37.jpg"/><Relationship Id="rId4" Type="http://schemas.openxmlformats.org/officeDocument/2006/relationships/image" Target="../media/image38.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1.jpg"/><Relationship Id="rId7" Type="http://schemas.openxmlformats.org/officeDocument/2006/relationships/image" Target="../media/image42.jpg"/><Relationship Id="rId2" Type="http://schemas.openxmlformats.org/officeDocument/2006/relationships/notesSlide" Target="../notesSlides/notesSlide29.xml"/><Relationship Id="rId1" Type="http://schemas.openxmlformats.org/officeDocument/2006/relationships/slideLayout" Target="../slideLayouts/slideLayout11.xml"/><Relationship Id="rId6" Type="http://schemas.openxmlformats.org/officeDocument/2006/relationships/image" Target="../media/image39.jpg"/><Relationship Id="rId5" Type="http://schemas.openxmlformats.org/officeDocument/2006/relationships/image" Target="../media/image37.jpg"/><Relationship Id="rId4" Type="http://schemas.openxmlformats.org/officeDocument/2006/relationships/image" Target="../media/image38.jpg"/><Relationship Id="rId9" Type="http://schemas.openxmlformats.org/officeDocument/2006/relationships/image" Target="../media/image41.JPG"/></Relationships>
</file>

<file path=ppt/slides/_rels/slide3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1.jpg"/><Relationship Id="rId7" Type="http://schemas.openxmlformats.org/officeDocument/2006/relationships/image" Target="../media/image42.jpg"/><Relationship Id="rId2" Type="http://schemas.openxmlformats.org/officeDocument/2006/relationships/notesSlide" Target="../notesSlides/notesSlide30.xml"/><Relationship Id="rId1" Type="http://schemas.openxmlformats.org/officeDocument/2006/relationships/slideLayout" Target="../slideLayouts/slideLayout11.xml"/><Relationship Id="rId6" Type="http://schemas.openxmlformats.org/officeDocument/2006/relationships/image" Target="../media/image39.jpg"/><Relationship Id="rId5" Type="http://schemas.openxmlformats.org/officeDocument/2006/relationships/image" Target="../media/image37.jpg"/><Relationship Id="rId10" Type="http://schemas.openxmlformats.org/officeDocument/2006/relationships/image" Target="../media/image43.jpg"/><Relationship Id="rId4" Type="http://schemas.openxmlformats.org/officeDocument/2006/relationships/image" Target="../media/image38.jpg"/><Relationship Id="rId9" Type="http://schemas.openxmlformats.org/officeDocument/2006/relationships/image" Target="../media/image41.JPG"/></Relationships>
</file>

<file path=ppt/slides/_rels/slide32.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1.jpg"/><Relationship Id="rId7" Type="http://schemas.openxmlformats.org/officeDocument/2006/relationships/image" Target="../media/image42.jpg"/><Relationship Id="rId2" Type="http://schemas.openxmlformats.org/officeDocument/2006/relationships/notesSlide" Target="../notesSlides/notesSlide31.xml"/><Relationship Id="rId1" Type="http://schemas.openxmlformats.org/officeDocument/2006/relationships/slideLayout" Target="../slideLayouts/slideLayout11.xml"/><Relationship Id="rId6" Type="http://schemas.openxmlformats.org/officeDocument/2006/relationships/image" Target="../media/image39.jpg"/><Relationship Id="rId11" Type="http://schemas.openxmlformats.org/officeDocument/2006/relationships/image" Target="../media/image44.jpg"/><Relationship Id="rId5" Type="http://schemas.openxmlformats.org/officeDocument/2006/relationships/image" Target="../media/image37.jpg"/><Relationship Id="rId10" Type="http://schemas.openxmlformats.org/officeDocument/2006/relationships/image" Target="../media/image43.jpg"/><Relationship Id="rId4" Type="http://schemas.openxmlformats.org/officeDocument/2006/relationships/image" Target="../media/image38.jpg"/><Relationship Id="rId9" Type="http://schemas.openxmlformats.org/officeDocument/2006/relationships/image" Target="../media/image41.JPG"/></Relationships>
</file>

<file path=ppt/slides/_rels/slide33.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1.jpg"/><Relationship Id="rId7" Type="http://schemas.openxmlformats.org/officeDocument/2006/relationships/image" Target="../media/image42.jpg"/><Relationship Id="rId12" Type="http://schemas.openxmlformats.org/officeDocument/2006/relationships/image" Target="../media/image45.jpg"/><Relationship Id="rId2" Type="http://schemas.openxmlformats.org/officeDocument/2006/relationships/notesSlide" Target="../notesSlides/notesSlide32.xml"/><Relationship Id="rId1" Type="http://schemas.openxmlformats.org/officeDocument/2006/relationships/slideLayout" Target="../slideLayouts/slideLayout11.xml"/><Relationship Id="rId6" Type="http://schemas.openxmlformats.org/officeDocument/2006/relationships/image" Target="../media/image39.jpg"/><Relationship Id="rId11" Type="http://schemas.openxmlformats.org/officeDocument/2006/relationships/image" Target="../media/image44.jpg"/><Relationship Id="rId5" Type="http://schemas.openxmlformats.org/officeDocument/2006/relationships/image" Target="../media/image37.jpg"/><Relationship Id="rId10" Type="http://schemas.openxmlformats.org/officeDocument/2006/relationships/image" Target="../media/image43.jpg"/><Relationship Id="rId4" Type="http://schemas.openxmlformats.org/officeDocument/2006/relationships/image" Target="../media/image38.jpg"/><Relationship Id="rId9" Type="http://schemas.openxmlformats.org/officeDocument/2006/relationships/image" Target="../media/image41.JPG"/></Relationships>
</file>

<file path=ppt/slides/_rels/slide34.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6.jpg"/><Relationship Id="rId3" Type="http://schemas.openxmlformats.org/officeDocument/2006/relationships/image" Target="../media/image31.jpg"/><Relationship Id="rId7" Type="http://schemas.openxmlformats.org/officeDocument/2006/relationships/image" Target="../media/image42.jpg"/><Relationship Id="rId12" Type="http://schemas.openxmlformats.org/officeDocument/2006/relationships/image" Target="../media/image45.jpg"/><Relationship Id="rId2" Type="http://schemas.openxmlformats.org/officeDocument/2006/relationships/notesSlide" Target="../notesSlides/notesSlide33.xml"/><Relationship Id="rId1" Type="http://schemas.openxmlformats.org/officeDocument/2006/relationships/slideLayout" Target="../slideLayouts/slideLayout11.xml"/><Relationship Id="rId6" Type="http://schemas.openxmlformats.org/officeDocument/2006/relationships/image" Target="../media/image39.jpg"/><Relationship Id="rId11" Type="http://schemas.openxmlformats.org/officeDocument/2006/relationships/image" Target="../media/image44.jpg"/><Relationship Id="rId5" Type="http://schemas.openxmlformats.org/officeDocument/2006/relationships/image" Target="../media/image37.jpg"/><Relationship Id="rId10" Type="http://schemas.openxmlformats.org/officeDocument/2006/relationships/image" Target="../media/image43.jpg"/><Relationship Id="rId4" Type="http://schemas.openxmlformats.org/officeDocument/2006/relationships/image" Target="../media/image38.jpg"/><Relationship Id="rId9" Type="http://schemas.openxmlformats.org/officeDocument/2006/relationships/image" Target="../media/image41.JPG"/></Relationships>
</file>

<file path=ppt/slides/_rels/slide35.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6.jpg"/><Relationship Id="rId3" Type="http://schemas.openxmlformats.org/officeDocument/2006/relationships/image" Target="../media/image31.jpg"/><Relationship Id="rId7" Type="http://schemas.openxmlformats.org/officeDocument/2006/relationships/image" Target="../media/image42.jpg"/><Relationship Id="rId12" Type="http://schemas.openxmlformats.org/officeDocument/2006/relationships/image" Target="../media/image45.jpg"/><Relationship Id="rId2" Type="http://schemas.openxmlformats.org/officeDocument/2006/relationships/notesSlide" Target="../notesSlides/notesSlide34.xml"/><Relationship Id="rId1" Type="http://schemas.openxmlformats.org/officeDocument/2006/relationships/slideLayout" Target="../slideLayouts/slideLayout11.xml"/><Relationship Id="rId6" Type="http://schemas.openxmlformats.org/officeDocument/2006/relationships/image" Target="../media/image39.jpg"/><Relationship Id="rId11" Type="http://schemas.openxmlformats.org/officeDocument/2006/relationships/image" Target="../media/image44.jpg"/><Relationship Id="rId5" Type="http://schemas.openxmlformats.org/officeDocument/2006/relationships/image" Target="../media/image37.jpg"/><Relationship Id="rId10" Type="http://schemas.openxmlformats.org/officeDocument/2006/relationships/image" Target="../media/image43.jpg"/><Relationship Id="rId4" Type="http://schemas.openxmlformats.org/officeDocument/2006/relationships/image" Target="../media/image38.jpg"/><Relationship Id="rId9" Type="http://schemas.openxmlformats.org/officeDocument/2006/relationships/image" Target="../media/image41.JPG"/><Relationship Id="rId14" Type="http://schemas.openxmlformats.org/officeDocument/2006/relationships/image" Target="../media/image47.jpg"/></Relationships>
</file>

<file path=ppt/slides/_rels/slide36.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35.xml"/><Relationship Id="rId1" Type="http://schemas.openxmlformats.org/officeDocument/2006/relationships/slideLayout" Target="../slideLayouts/slideLayout11.xml"/><Relationship Id="rId5" Type="http://schemas.openxmlformats.org/officeDocument/2006/relationships/image" Target="../media/image49.jpg"/><Relationship Id="rId4" Type="http://schemas.openxmlformats.org/officeDocument/2006/relationships/image" Target="../media/image48.jpg"/></Relationships>
</file>

<file path=ppt/slides/_rels/slide37.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36.xml"/><Relationship Id="rId1" Type="http://schemas.openxmlformats.org/officeDocument/2006/relationships/slideLayout" Target="../slideLayouts/slideLayout11.xml"/><Relationship Id="rId5" Type="http://schemas.openxmlformats.org/officeDocument/2006/relationships/image" Target="../media/image51.jpg"/><Relationship Id="rId4" Type="http://schemas.openxmlformats.org/officeDocument/2006/relationships/image" Target="../media/image50.jpg"/></Relationships>
</file>

<file path=ppt/slides/_rels/slide38.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37.xml"/><Relationship Id="rId1" Type="http://schemas.openxmlformats.org/officeDocument/2006/relationships/slideLayout" Target="../slideLayouts/slideLayout11.xml"/><Relationship Id="rId4" Type="http://schemas.openxmlformats.org/officeDocument/2006/relationships/image" Target="../media/image52.jpg"/></Relationships>
</file>

<file path=ppt/slides/_rels/slide39.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notesSlide" Target="../notesSlides/notesSlide39.xml"/><Relationship Id="rId1" Type="http://schemas.openxmlformats.org/officeDocument/2006/relationships/slideLayout" Target="../slideLayouts/slideLayout11.xml"/><Relationship Id="rId4" Type="http://schemas.openxmlformats.org/officeDocument/2006/relationships/image" Target="../media/image55.jpg"/></Relationships>
</file>

<file path=ppt/slides/_rels/slide41.xml.rels><?xml version="1.0" encoding="UTF-8" standalone="yes"?>
<Relationships xmlns="http://schemas.openxmlformats.org/package/2006/relationships"><Relationship Id="rId3" Type="http://schemas.openxmlformats.org/officeDocument/2006/relationships/image" Target="../media/image56.jpg"/><Relationship Id="rId2" Type="http://schemas.openxmlformats.org/officeDocument/2006/relationships/notesSlide" Target="../notesSlides/notesSlide40.xml"/><Relationship Id="rId1" Type="http://schemas.openxmlformats.org/officeDocument/2006/relationships/slideLayout" Target="../slideLayouts/slideLayout11.xml"/><Relationship Id="rId4" Type="http://schemas.openxmlformats.org/officeDocument/2006/relationships/image" Target="../media/image55.jpg"/></Relationships>
</file>

<file path=ppt/slides/_rels/slide42.xml.rels><?xml version="1.0" encoding="UTF-8" standalone="yes"?>
<Relationships xmlns="http://schemas.openxmlformats.org/package/2006/relationships"><Relationship Id="rId3" Type="http://schemas.openxmlformats.org/officeDocument/2006/relationships/image" Target="../media/image57.jpg"/><Relationship Id="rId2" Type="http://schemas.openxmlformats.org/officeDocument/2006/relationships/notesSlide" Target="../notesSlides/notesSlide41.xml"/><Relationship Id="rId1" Type="http://schemas.openxmlformats.org/officeDocument/2006/relationships/slideLayout" Target="../slideLayouts/slideLayout11.xml"/><Relationship Id="rId4" Type="http://schemas.openxmlformats.org/officeDocument/2006/relationships/image" Target="../media/image55.jpg"/></Relationships>
</file>

<file path=ppt/slides/_rels/slide43.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notesSlide" Target="../notesSlides/notesSlide42.xml"/><Relationship Id="rId1" Type="http://schemas.openxmlformats.org/officeDocument/2006/relationships/slideLayout" Target="../slideLayouts/slideLayout11.xml"/><Relationship Id="rId4" Type="http://schemas.openxmlformats.org/officeDocument/2006/relationships/image" Target="../media/image58.jpg"/></Relationships>
</file>

<file path=ppt/slides/_rels/slide44.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notesSlide" Target="../notesSlides/notesSlide43.xml"/><Relationship Id="rId1" Type="http://schemas.openxmlformats.org/officeDocument/2006/relationships/slideLayout" Target="../slideLayouts/slideLayout11.xml"/><Relationship Id="rId4" Type="http://schemas.openxmlformats.org/officeDocument/2006/relationships/image" Target="../media/image59.jpg"/></Relationships>
</file>

<file path=ppt/slides/_rels/slide45.xml.rels><?xml version="1.0" encoding="UTF-8" standalone="yes"?>
<Relationships xmlns="http://schemas.openxmlformats.org/package/2006/relationships"><Relationship Id="rId3" Type="http://schemas.openxmlformats.org/officeDocument/2006/relationships/image" Target="../media/image55.jpg"/><Relationship Id="rId7" Type="http://schemas.openxmlformats.org/officeDocument/2006/relationships/image" Target="../media/image63.png"/><Relationship Id="rId2" Type="http://schemas.openxmlformats.org/officeDocument/2006/relationships/notesSlide" Target="../notesSlides/notesSlide44.xml"/><Relationship Id="rId1" Type="http://schemas.openxmlformats.org/officeDocument/2006/relationships/slideLayout" Target="../slideLayouts/slideLayout11.xml"/><Relationship Id="rId6" Type="http://schemas.openxmlformats.org/officeDocument/2006/relationships/image" Target="../media/image62.jpg"/><Relationship Id="rId5" Type="http://schemas.openxmlformats.org/officeDocument/2006/relationships/image" Target="../media/image61.jpg"/><Relationship Id="rId4" Type="http://schemas.openxmlformats.org/officeDocument/2006/relationships/image" Target="../media/image60.jpg"/></Relationships>
</file>

<file path=ppt/slides/_rels/slide46.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notesSlide" Target="../notesSlides/notesSlide45.xml"/><Relationship Id="rId1" Type="http://schemas.openxmlformats.org/officeDocument/2006/relationships/slideLayout" Target="../slideLayouts/slideLayout11.xml"/><Relationship Id="rId5" Type="http://schemas.openxmlformats.org/officeDocument/2006/relationships/image" Target="../media/image65.jpg"/><Relationship Id="rId4" Type="http://schemas.openxmlformats.org/officeDocument/2006/relationships/image" Target="../media/image64.jpg"/></Relationships>
</file>

<file path=ppt/slides/_rels/slide47.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notesSlide" Target="../notesSlides/notesSlide46.xml"/><Relationship Id="rId1" Type="http://schemas.openxmlformats.org/officeDocument/2006/relationships/slideLayout" Target="../slideLayouts/slideLayout11.xml"/><Relationship Id="rId5" Type="http://schemas.openxmlformats.org/officeDocument/2006/relationships/image" Target="../media/image64.jpg"/><Relationship Id="rId4" Type="http://schemas.openxmlformats.org/officeDocument/2006/relationships/image" Target="../media/image66.jpg"/></Relationships>
</file>

<file path=ppt/slides/_rels/slide48.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notesSlide" Target="../notesSlides/notesSlide47.xml"/><Relationship Id="rId1" Type="http://schemas.openxmlformats.org/officeDocument/2006/relationships/slideLayout" Target="../slideLayouts/slideLayout11.xml"/><Relationship Id="rId4" Type="http://schemas.openxmlformats.org/officeDocument/2006/relationships/image" Target="../media/image65.jpg"/></Relationships>
</file>

<file path=ppt/slides/_rels/slide49.xml.rels><?xml version="1.0" encoding="UTF-8" standalone="yes"?>
<Relationships xmlns="http://schemas.openxmlformats.org/package/2006/relationships"><Relationship Id="rId8" Type="http://schemas.openxmlformats.org/officeDocument/2006/relationships/image" Target="../media/image71.jpg"/><Relationship Id="rId3" Type="http://schemas.openxmlformats.org/officeDocument/2006/relationships/image" Target="../media/image55.jpg"/><Relationship Id="rId7" Type="http://schemas.openxmlformats.org/officeDocument/2006/relationships/image" Target="../media/image70.jpg"/><Relationship Id="rId2" Type="http://schemas.openxmlformats.org/officeDocument/2006/relationships/notesSlide" Target="../notesSlides/notesSlide48.xml"/><Relationship Id="rId1" Type="http://schemas.openxmlformats.org/officeDocument/2006/relationships/slideLayout" Target="../slideLayouts/slideLayout11.xml"/><Relationship Id="rId6" Type="http://schemas.openxmlformats.org/officeDocument/2006/relationships/image" Target="../media/image69.jpg"/><Relationship Id="rId5" Type="http://schemas.openxmlformats.org/officeDocument/2006/relationships/image" Target="../media/image68.jpg"/><Relationship Id="rId4" Type="http://schemas.openxmlformats.org/officeDocument/2006/relationships/image" Target="../media/image67.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notesSlide" Target="../notesSlides/notesSlide49.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notesSlide" Target="../notesSlides/notesSlide50.xml"/><Relationship Id="rId1" Type="http://schemas.openxmlformats.org/officeDocument/2006/relationships/slideLayout" Target="../slideLayouts/slideLayout11.xml"/><Relationship Id="rId4" Type="http://schemas.openxmlformats.org/officeDocument/2006/relationships/image" Target="../media/image72.jpg"/></Relationships>
</file>

<file path=ppt/slides/_rels/slide52.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notesSlide" Target="../notesSlides/notesSlide51.xml"/><Relationship Id="rId1" Type="http://schemas.openxmlformats.org/officeDocument/2006/relationships/slideLayout" Target="../slideLayouts/slideLayout11.xml"/><Relationship Id="rId4" Type="http://schemas.openxmlformats.org/officeDocument/2006/relationships/image" Target="../media/image73.jpg"/></Relationships>
</file>

<file path=ppt/slides/_rels/slide53.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notesSlide" Target="../notesSlides/notesSlide52.xml"/><Relationship Id="rId1" Type="http://schemas.openxmlformats.org/officeDocument/2006/relationships/slideLayout" Target="../slideLayouts/slideLayout11.xml"/><Relationship Id="rId4" Type="http://schemas.openxmlformats.org/officeDocument/2006/relationships/image" Target="../media/image74.jpg"/></Relationships>
</file>

<file path=ppt/slides/_rels/slide54.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notesSlide" Target="../notesSlides/notesSlide53.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notesSlide" Target="../notesSlides/notesSlide54.xml"/><Relationship Id="rId1" Type="http://schemas.openxmlformats.org/officeDocument/2006/relationships/slideLayout" Target="../slideLayouts/slideLayout11.xml"/><Relationship Id="rId4" Type="http://schemas.openxmlformats.org/officeDocument/2006/relationships/image" Target="../media/image75.jpg"/></Relationships>
</file>

<file path=ppt/slides/_rels/slide56.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notesSlide" Target="../notesSlides/notesSlide55.xml"/><Relationship Id="rId1" Type="http://schemas.openxmlformats.org/officeDocument/2006/relationships/slideLayout" Target="../slideLayouts/slideLayout11.xml"/><Relationship Id="rId4" Type="http://schemas.openxmlformats.org/officeDocument/2006/relationships/image" Target="../media/image76.jpg"/></Relationships>
</file>

<file path=ppt/slides/_rels/slide57.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notesSlide" Target="../notesSlides/notesSlide56.xml"/><Relationship Id="rId1" Type="http://schemas.openxmlformats.org/officeDocument/2006/relationships/slideLayout" Target="../slideLayouts/slideLayout11.xml"/><Relationship Id="rId4" Type="http://schemas.openxmlformats.org/officeDocument/2006/relationships/image" Target="../media/image77.jpg"/></Relationships>
</file>

<file path=ppt/slides/_rels/slide58.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notesSlide" Target="../notesSlides/notesSlide57.xml"/><Relationship Id="rId1" Type="http://schemas.openxmlformats.org/officeDocument/2006/relationships/slideLayout" Target="../slideLayouts/slideLayout11.xml"/><Relationship Id="rId4" Type="http://schemas.openxmlformats.org/officeDocument/2006/relationships/image" Target="../media/image78.jpg"/></Relationships>
</file>

<file path=ppt/slides/_rels/slide59.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notesSlide" Target="../notesSlides/notesSlide58.xml"/><Relationship Id="rId1" Type="http://schemas.openxmlformats.org/officeDocument/2006/relationships/slideLayout" Target="../slideLayouts/slideLayout11.xml"/><Relationship Id="rId4" Type="http://schemas.openxmlformats.org/officeDocument/2006/relationships/image" Target="../media/image79.jp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7.jpg"/></Relationships>
</file>

<file path=ppt/slides/_rels/slide60.xml.rels><?xml version="1.0" encoding="UTF-8" standalone="yes"?>
<Relationships xmlns="http://schemas.openxmlformats.org/package/2006/relationships"><Relationship Id="rId3" Type="http://schemas.openxmlformats.org/officeDocument/2006/relationships/image" Target="../media/image55.jpg"/><Relationship Id="rId7" Type="http://schemas.openxmlformats.org/officeDocument/2006/relationships/image" Target="../media/image83.jpg"/><Relationship Id="rId2" Type="http://schemas.openxmlformats.org/officeDocument/2006/relationships/notesSlide" Target="../notesSlides/notesSlide59.xml"/><Relationship Id="rId1" Type="http://schemas.openxmlformats.org/officeDocument/2006/relationships/slideLayout" Target="../slideLayouts/slideLayout11.xml"/><Relationship Id="rId6" Type="http://schemas.openxmlformats.org/officeDocument/2006/relationships/image" Target="../media/image82.jpg"/><Relationship Id="rId5" Type="http://schemas.openxmlformats.org/officeDocument/2006/relationships/image" Target="../media/image81.jpg"/><Relationship Id="rId4" Type="http://schemas.openxmlformats.org/officeDocument/2006/relationships/image" Target="../media/image80.jpg"/></Relationships>
</file>

<file path=ppt/slides/_rels/slide61.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notesSlide" Target="../notesSlides/notesSlide60.xml"/><Relationship Id="rId1" Type="http://schemas.openxmlformats.org/officeDocument/2006/relationships/slideLayout" Target="../slideLayouts/slideLayout11.xml"/><Relationship Id="rId5" Type="http://schemas.openxmlformats.org/officeDocument/2006/relationships/image" Target="../media/image85.jpg"/><Relationship Id="rId4" Type="http://schemas.openxmlformats.org/officeDocument/2006/relationships/image" Target="../media/image84.jpg"/></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1.xml"/><Relationship Id="rId1" Type="http://schemas.openxmlformats.org/officeDocument/2006/relationships/slideLayout" Target="../slideLayouts/slideLayout11.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4.jpg"/><Relationship Id="rId2" Type="http://schemas.openxmlformats.org/officeDocument/2006/relationships/image" Target="../media/image9.jpeg"/><Relationship Id="rId1" Type="http://schemas.openxmlformats.org/officeDocument/2006/relationships/slideLayout" Target="../slideLayouts/slideLayout3.xml"/><Relationship Id="rId6" Type="http://schemas.openxmlformats.org/officeDocument/2006/relationships/image" Target="../media/image13.jpg"/><Relationship Id="rId5" Type="http://schemas.openxmlformats.org/officeDocument/2006/relationships/image" Target="../media/image12.jpeg"/><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p:nvPr/>
        </p:nvSpPr>
        <p:spPr>
          <a:xfrm>
            <a:off x="293375" y="3629025"/>
            <a:ext cx="8657700" cy="569400"/>
          </a:xfrm>
          <a:prstGeom prst="rect">
            <a:avLst/>
          </a:prstGeom>
          <a:noFill/>
          <a:ln w="28575" cap="flat" cmpd="sng">
            <a:solidFill>
              <a:srgbClr val="FFE599"/>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s" sz="2500">
                <a:solidFill>
                  <a:schemeClr val="lt1"/>
                </a:solidFill>
                <a:latin typeface="Poppins SemiBold"/>
                <a:ea typeface="Poppins SemiBold"/>
                <a:cs typeface="Poppins SemiBold"/>
                <a:sym typeface="Poppins SemiBold"/>
              </a:rPr>
              <a:t>&gt;&gt; Coloquen su nombre y apellido en el teams!  &lt;&lt;</a:t>
            </a:r>
            <a:endParaRPr sz="1100">
              <a:solidFill>
                <a:schemeClr val="lt1"/>
              </a:solidFill>
              <a:latin typeface="Poppins SemiBold"/>
              <a:ea typeface="Poppins SemiBold"/>
              <a:cs typeface="Poppins SemiBold"/>
              <a:sym typeface="Poppins SemiBold"/>
            </a:endParaRPr>
          </a:p>
        </p:txBody>
      </p:sp>
      <p:sp>
        <p:nvSpPr>
          <p:cNvPr id="57" name="Google Shape;57;p13"/>
          <p:cNvSpPr txBox="1"/>
          <p:nvPr/>
        </p:nvSpPr>
        <p:spPr>
          <a:xfrm>
            <a:off x="293375" y="159050"/>
            <a:ext cx="8587200" cy="1473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2500" dirty="0">
                <a:solidFill>
                  <a:schemeClr val="lt1"/>
                </a:solidFill>
                <a:latin typeface="Poppins"/>
                <a:ea typeface="Poppins"/>
                <a:cs typeface="Poppins"/>
                <a:sym typeface="Poppins"/>
              </a:rPr>
              <a:t>Preparen un </a:t>
            </a:r>
            <a:endParaRPr sz="2500" dirty="0">
              <a:solidFill>
                <a:schemeClr val="lt1"/>
              </a:solidFill>
              <a:latin typeface="Poppins"/>
              <a:ea typeface="Poppins"/>
              <a:cs typeface="Poppins"/>
              <a:sym typeface="Poppins"/>
            </a:endParaRPr>
          </a:p>
          <a:p>
            <a:pPr marL="0" lvl="0" indent="0" algn="ctr" rtl="0">
              <a:lnSpc>
                <a:spcPct val="115000"/>
              </a:lnSpc>
              <a:spcBef>
                <a:spcPts val="0"/>
              </a:spcBef>
              <a:spcAft>
                <a:spcPts val="0"/>
              </a:spcAft>
              <a:buNone/>
            </a:pPr>
            <a:r>
              <a:rPr lang="es" sz="2500" dirty="0">
                <a:solidFill>
                  <a:schemeClr val="lt1"/>
                </a:solidFill>
                <a:latin typeface="Poppins"/>
                <a:ea typeface="Poppins"/>
                <a:cs typeface="Poppins"/>
                <a:sym typeface="Poppins"/>
              </a:rPr>
              <a:t>mate, café, té ó vaso de agua </a:t>
            </a:r>
            <a:endParaRPr sz="2500" dirty="0">
              <a:solidFill>
                <a:schemeClr val="lt1"/>
              </a:solidFill>
              <a:latin typeface="Poppins"/>
              <a:ea typeface="Poppins"/>
              <a:cs typeface="Poppins"/>
              <a:sym typeface="Poppins"/>
            </a:endParaRPr>
          </a:p>
          <a:p>
            <a:pPr marL="0" lvl="0" indent="0" algn="ctr" rtl="0">
              <a:spcBef>
                <a:spcPts val="0"/>
              </a:spcBef>
              <a:spcAft>
                <a:spcPts val="0"/>
              </a:spcAft>
              <a:buNone/>
            </a:pPr>
            <a:r>
              <a:rPr lang="es" sz="3000" dirty="0">
                <a:solidFill>
                  <a:schemeClr val="lt1"/>
                </a:solidFill>
                <a:latin typeface="Poppins SemiBold"/>
                <a:ea typeface="Poppins SemiBold"/>
                <a:cs typeface="Poppins SemiBold"/>
                <a:sym typeface="Poppins SemiBold"/>
              </a:rPr>
              <a:t>en 5</a:t>
            </a:r>
            <a:r>
              <a:rPr lang="es" sz="3000" dirty="0" smtClean="0">
                <a:solidFill>
                  <a:schemeClr val="lt1"/>
                </a:solidFill>
                <a:latin typeface="Poppins SemiBold"/>
                <a:ea typeface="Poppins SemiBold"/>
                <a:cs typeface="Poppins SemiBold"/>
                <a:sym typeface="Poppins SemiBold"/>
              </a:rPr>
              <a:t>’ </a:t>
            </a:r>
            <a:r>
              <a:rPr lang="es" sz="3000" dirty="0">
                <a:solidFill>
                  <a:schemeClr val="lt1"/>
                </a:solidFill>
                <a:latin typeface="Poppins SemiBold"/>
                <a:ea typeface="Poppins SemiBold"/>
                <a:cs typeface="Poppins SemiBold"/>
                <a:sym typeface="Poppins SemiBold"/>
              </a:rPr>
              <a:t>arrancamos !</a:t>
            </a:r>
            <a:endParaRPr sz="3000" dirty="0">
              <a:solidFill>
                <a:schemeClr val="lt1"/>
              </a:solidFill>
              <a:latin typeface="Poppins SemiBold"/>
              <a:ea typeface="Poppins SemiBold"/>
              <a:cs typeface="Poppins SemiBold"/>
              <a:sym typeface="Poppins SemiBold"/>
            </a:endParaRPr>
          </a:p>
        </p:txBody>
      </p:sp>
      <p:sp>
        <p:nvSpPr>
          <p:cNvPr id="58" name="Google Shape;58;p13"/>
          <p:cNvSpPr txBox="1"/>
          <p:nvPr/>
        </p:nvSpPr>
        <p:spPr>
          <a:xfrm>
            <a:off x="954500" y="4222200"/>
            <a:ext cx="6954600" cy="69246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100" dirty="0">
                <a:solidFill>
                  <a:schemeClr val="lt1"/>
                </a:solidFill>
                <a:latin typeface="Poppins SemiBold"/>
                <a:ea typeface="Poppins SemiBold"/>
                <a:cs typeface="Poppins SemiBold"/>
                <a:sym typeface="Poppins SemiBold"/>
              </a:rPr>
              <a:t>Necesitamos que pongan su nombre y apellido en el TEAMS  para la asistencia.</a:t>
            </a:r>
            <a:endParaRPr sz="1100" dirty="0">
              <a:solidFill>
                <a:schemeClr val="lt1"/>
              </a:solidFill>
              <a:latin typeface="Poppins SemiBold"/>
              <a:ea typeface="Poppins SemiBold"/>
              <a:cs typeface="Poppins SemiBold"/>
              <a:sym typeface="Poppins SemiBold"/>
            </a:endParaRPr>
          </a:p>
          <a:p>
            <a:pPr marL="457200" lvl="0" indent="0" algn="ctr" rtl="0">
              <a:spcBef>
                <a:spcPts val="0"/>
              </a:spcBef>
              <a:spcAft>
                <a:spcPts val="0"/>
              </a:spcAft>
              <a:buNone/>
            </a:pPr>
            <a:r>
              <a:rPr lang="es-AR" sz="1100" dirty="0" smtClean="0">
                <a:solidFill>
                  <a:schemeClr val="lt1"/>
                </a:solidFill>
                <a:latin typeface="Poppins SemiBold"/>
                <a:ea typeface="Poppins SemiBold"/>
                <a:cs typeface="Poppins SemiBold"/>
                <a:sym typeface="Poppins SemiBold"/>
              </a:rPr>
              <a:t>¿</a:t>
            </a:r>
            <a:r>
              <a:rPr lang="es" sz="1100" dirty="0" smtClean="0">
                <a:solidFill>
                  <a:schemeClr val="lt1"/>
                </a:solidFill>
                <a:latin typeface="Poppins SemiBold"/>
                <a:ea typeface="Poppins SemiBold"/>
                <a:cs typeface="Poppins SemiBold"/>
                <a:sym typeface="Poppins SemiBold"/>
              </a:rPr>
              <a:t>Pero </a:t>
            </a:r>
            <a:r>
              <a:rPr lang="es" sz="1100" dirty="0">
                <a:solidFill>
                  <a:schemeClr val="lt1"/>
                </a:solidFill>
                <a:latin typeface="Poppins SemiBold"/>
                <a:ea typeface="Poppins SemiBold"/>
                <a:cs typeface="Poppins SemiBold"/>
                <a:sym typeface="Poppins SemiBold"/>
              </a:rPr>
              <a:t>no era opcional asistir al encuentro</a:t>
            </a:r>
            <a:r>
              <a:rPr lang="es" sz="1100" dirty="0" smtClean="0">
                <a:solidFill>
                  <a:schemeClr val="lt1"/>
                </a:solidFill>
                <a:latin typeface="Poppins SemiBold"/>
                <a:ea typeface="Poppins SemiBold"/>
                <a:cs typeface="Poppins SemiBold"/>
                <a:sym typeface="Poppins SemiBold"/>
              </a:rPr>
              <a:t>?</a:t>
            </a:r>
            <a:endParaRPr sz="1100" dirty="0">
              <a:solidFill>
                <a:schemeClr val="lt1"/>
              </a:solidFill>
              <a:latin typeface="Poppins SemiBold"/>
              <a:ea typeface="Poppins SemiBold"/>
              <a:cs typeface="Poppins SemiBold"/>
              <a:sym typeface="Poppins SemiBold"/>
            </a:endParaRPr>
          </a:p>
          <a:p>
            <a:pPr marL="0" lvl="0" indent="0" algn="ctr" rtl="0">
              <a:spcBef>
                <a:spcPts val="0"/>
              </a:spcBef>
              <a:spcAft>
                <a:spcPts val="0"/>
              </a:spcAft>
              <a:buClr>
                <a:schemeClr val="dk1"/>
              </a:buClr>
              <a:buSzPts val="1100"/>
              <a:buFont typeface="Arial"/>
              <a:buNone/>
            </a:pPr>
            <a:r>
              <a:rPr lang="es" sz="1100" dirty="0">
                <a:solidFill>
                  <a:schemeClr val="lt1"/>
                </a:solidFill>
                <a:latin typeface="Poppins SemiBold"/>
                <a:ea typeface="Poppins SemiBold"/>
                <a:cs typeface="Poppins SemiBold"/>
                <a:sym typeface="Poppins SemiBold"/>
              </a:rPr>
              <a:t>Si, asistir al encuentro es opcional, </a:t>
            </a:r>
            <a:r>
              <a:rPr lang="es" sz="1100" dirty="0" smtClean="0">
                <a:solidFill>
                  <a:schemeClr val="lt1"/>
                </a:solidFill>
                <a:latin typeface="Poppins SemiBold"/>
                <a:ea typeface="Poppins SemiBold"/>
                <a:cs typeface="Poppins SemiBold"/>
                <a:sym typeface="Poppins SemiBold"/>
              </a:rPr>
              <a:t>pero es recomendable que asistan.</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78805"/>
            <a:ext cx="8951075" cy="150436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2741" y="904126"/>
            <a:ext cx="9246741" cy="4239374"/>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es-AR" dirty="0"/>
          </a:p>
        </p:txBody>
      </p:sp>
      <p:sp>
        <p:nvSpPr>
          <p:cNvPr id="24"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#4    </a:t>
            </a:r>
            <a:r>
              <a:rPr lang="es" sz="2000" dirty="0" smtClean="0">
                <a:solidFill>
                  <a:schemeClr val="lt1"/>
                </a:solidFill>
                <a:latin typeface="Poppins SemiBold"/>
                <a:ea typeface="Poppins SemiBold"/>
                <a:cs typeface="Poppins SemiBold"/>
                <a:sym typeface="Poppins SemiBold"/>
              </a:rPr>
              <a:t>Modulo 3 – Desarrollo Frontend dinamico</a:t>
            </a:r>
            <a:endParaRPr sz="2000" dirty="0">
              <a:solidFill>
                <a:srgbClr val="78B4EC"/>
              </a:solidFill>
              <a:latin typeface="Poppins SemiBold"/>
              <a:ea typeface="Poppins SemiBold"/>
              <a:cs typeface="Poppins SemiBold"/>
              <a:sym typeface="Poppins SemiBold"/>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599" y="114963"/>
            <a:ext cx="583007" cy="601694"/>
          </a:xfrm>
          <a:prstGeom prst="rect">
            <a:avLst/>
          </a:prstGeom>
        </p:spPr>
      </p:pic>
      <p:sp>
        <p:nvSpPr>
          <p:cNvPr id="7" name="Google Shape;124;p7"/>
          <p:cNvSpPr txBox="1"/>
          <p:nvPr/>
        </p:nvSpPr>
        <p:spPr>
          <a:xfrm>
            <a:off x="1485170" y="948432"/>
            <a:ext cx="6819656" cy="4154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4" tIns="91424" rIns="91424" bIns="91424" anchor="ctr">
            <a:spAutoFit/>
          </a:bodyPr>
          <a:lstStyle/>
          <a:p>
            <a:pPr marL="214313" indent="-214313">
              <a:buSzPct val="100000"/>
              <a:buFont typeface="Arial"/>
              <a:buChar char="•"/>
              <a:defRPr>
                <a:latin typeface="+mj-lt"/>
                <a:ea typeface="+mj-ea"/>
                <a:cs typeface="+mj-cs"/>
                <a:sym typeface="Calibri"/>
              </a:defRPr>
            </a:pPr>
            <a:r>
              <a:rPr lang="es-AR" sz="1500" dirty="0" smtClean="0">
                <a:solidFill>
                  <a:schemeClr val="tx1"/>
                </a:solidFill>
                <a:latin typeface="Arial" panose="020B0604020202020204" pitchFamily="34" charset="0"/>
                <a:cs typeface="Arial" panose="020B0604020202020204" pitchFamily="34" charset="0"/>
                <a:sym typeface="Calibri"/>
              </a:rPr>
              <a:t>Creación </a:t>
            </a:r>
            <a:r>
              <a:rPr lang="es-AR" sz="1500" dirty="0">
                <a:solidFill>
                  <a:schemeClr val="tx1"/>
                </a:solidFill>
                <a:latin typeface="Arial" panose="020B0604020202020204" pitchFamily="34" charset="0"/>
                <a:cs typeface="Arial" panose="020B0604020202020204" pitchFamily="34" charset="0"/>
                <a:sym typeface="Calibri"/>
              </a:rPr>
              <a:t>de un proyecto y prueba de su funcionamiento.</a:t>
            </a:r>
          </a:p>
        </p:txBody>
      </p:sp>
      <p:sp>
        <p:nvSpPr>
          <p:cNvPr id="8" name="Google Shape;304;p31"/>
          <p:cNvSpPr txBox="1">
            <a:spLocks/>
          </p:cNvSpPr>
          <p:nvPr/>
        </p:nvSpPr>
        <p:spPr>
          <a:xfrm rot="16200000">
            <a:off x="-1468555" y="2916475"/>
            <a:ext cx="3667128" cy="561975"/>
          </a:xfrm>
          <a:prstGeom prst="rect">
            <a:avLst/>
          </a:prstGeom>
          <a:solidFill>
            <a:schemeClr val="dk1"/>
          </a:solidFill>
          <a:ln w="25400" cap="flat" cmpd="sng">
            <a:solidFill>
              <a:srgbClr val="000000"/>
            </a:solidFill>
            <a:prstDash val="solid"/>
            <a:miter lim="800000"/>
            <a:headEnd type="none" w="sm" len="sm"/>
            <a:tailEnd type="none" w="sm" len="sm"/>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wrap="square" lIns="91425" tIns="45700" rIns="91425" bIns="45700" anchor="ctr" anchorCtr="0">
            <a:noAutofit/>
          </a:bodyPr>
          <a:lst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9pPr>
          </a:lstStyle>
          <a:p>
            <a:pPr algn="ctr" hangingPunct="1">
              <a:buClr>
                <a:schemeClr val="lt1"/>
              </a:buClr>
              <a:buSzPts val="3200"/>
              <a:buFont typeface="Calibri"/>
              <a:buNone/>
            </a:pPr>
            <a:r>
              <a:rPr lang="en-US" sz="3200" dirty="0">
                <a:solidFill>
                  <a:schemeClr val="lt1"/>
                </a:solidFill>
                <a:latin typeface="Calibri"/>
                <a:ea typeface="Calibri"/>
                <a:cs typeface="Calibri"/>
                <a:sym typeface="Calibri"/>
              </a:rPr>
              <a:t>1</a:t>
            </a:r>
            <a:r>
              <a:rPr lang="en-US" sz="3200" dirty="0" smtClean="0">
                <a:solidFill>
                  <a:schemeClr val="lt1"/>
                </a:solidFill>
                <a:latin typeface="Calibri"/>
                <a:ea typeface="Calibri"/>
                <a:cs typeface="Calibri"/>
                <a:sym typeface="Calibri"/>
              </a:rPr>
              <a:t> – Ejercicio</a:t>
            </a:r>
            <a:endParaRPr lang="en-US" dirty="0"/>
          </a:p>
        </p:txBody>
      </p:sp>
      <p:sp>
        <p:nvSpPr>
          <p:cNvPr id="11" name="Google Shape;124;p7"/>
          <p:cNvSpPr txBox="1"/>
          <p:nvPr/>
        </p:nvSpPr>
        <p:spPr>
          <a:xfrm>
            <a:off x="921557" y="2171700"/>
            <a:ext cx="3671196" cy="13541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anchor="ctr">
            <a:spAutoFit/>
          </a:bodyPr>
          <a:lstStyle/>
          <a:p>
            <a:pPr lvl="0" algn="just"/>
            <a:r>
              <a:rPr lang="es-AR" sz="1200" dirty="0"/>
              <a:t>Como trabajaremos con un formulario donde el operador ingresará el código, descripción y precio de productos lo más conveniente es enlazar los controles 'input' mediante la directiva 'ngModel'. Debemos entonces importar la clase '</a:t>
            </a:r>
            <a:r>
              <a:rPr lang="es-AR" sz="1200" dirty="0">
                <a:solidFill>
                  <a:srgbClr val="0070C0"/>
                </a:solidFill>
              </a:rPr>
              <a:t>FormsModule</a:t>
            </a:r>
            <a:r>
              <a:rPr lang="es-AR" sz="1200" dirty="0"/>
              <a:t>' en el archivo </a:t>
            </a:r>
            <a:r>
              <a:rPr lang="es-AR" sz="1200" b="1" dirty="0"/>
              <a:t>'app.module.ts'</a:t>
            </a:r>
            <a:r>
              <a:rPr lang="es-AR" sz="1200" dirty="0"/>
              <a: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3917" y="1551366"/>
            <a:ext cx="4206529" cy="3039683"/>
          </a:xfrm>
          <a:prstGeom prst="rect">
            <a:avLst/>
          </a:prstGeom>
        </p:spPr>
      </p:pic>
      <p:sp>
        <p:nvSpPr>
          <p:cNvPr id="13" name="Down Arrow 12"/>
          <p:cNvSpPr/>
          <p:nvPr/>
        </p:nvSpPr>
        <p:spPr>
          <a:xfrm rot="16200000">
            <a:off x="4733911" y="1802667"/>
            <a:ext cx="205484" cy="532582"/>
          </a:xfrm>
          <a:prstGeom prst="downArrow">
            <a:avLst/>
          </a:prstGeom>
          <a:solidFill>
            <a:schemeClr val="accent1"/>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s-AR" sz="1800" b="0" i="0" u="none" strike="noStrike" cap="none" spc="0" normalizeH="0" baseline="0">
              <a:ln>
                <a:noFill/>
              </a:ln>
              <a:solidFill>
                <a:srgbClr val="000000"/>
              </a:solidFill>
              <a:effectLst/>
              <a:uFillTx/>
              <a:latin typeface="Arial"/>
              <a:ea typeface="Arial"/>
              <a:cs typeface="Arial"/>
              <a:sym typeface="Arial"/>
            </a:endParaRPr>
          </a:p>
        </p:txBody>
      </p:sp>
      <p:sp>
        <p:nvSpPr>
          <p:cNvPr id="14" name="Down Arrow 13"/>
          <p:cNvSpPr/>
          <p:nvPr/>
        </p:nvSpPr>
        <p:spPr>
          <a:xfrm rot="16200000">
            <a:off x="4838260" y="3184219"/>
            <a:ext cx="205483" cy="741279"/>
          </a:xfrm>
          <a:prstGeom prst="downArrow">
            <a:avLst/>
          </a:prstGeom>
          <a:solidFill>
            <a:schemeClr val="accent1"/>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s-AR"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2089549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2741" y="904126"/>
            <a:ext cx="9246741" cy="4239374"/>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es-AR" dirty="0"/>
          </a:p>
        </p:txBody>
      </p:sp>
      <p:sp>
        <p:nvSpPr>
          <p:cNvPr id="24"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#5    </a:t>
            </a:r>
            <a:r>
              <a:rPr lang="es" sz="2000" dirty="0" smtClean="0">
                <a:solidFill>
                  <a:schemeClr val="lt1"/>
                </a:solidFill>
                <a:latin typeface="Poppins SemiBold"/>
                <a:ea typeface="Poppins SemiBold"/>
                <a:cs typeface="Poppins SemiBold"/>
                <a:sym typeface="Poppins SemiBold"/>
              </a:rPr>
              <a:t>Modulo 3 – Desarrollo Frontend dinamico</a:t>
            </a:r>
            <a:endParaRPr sz="2000" dirty="0">
              <a:solidFill>
                <a:srgbClr val="78B4EC"/>
              </a:solidFill>
              <a:latin typeface="Poppins SemiBold"/>
              <a:ea typeface="Poppins SemiBold"/>
              <a:cs typeface="Poppins SemiBold"/>
              <a:sym typeface="Poppins SemiBold"/>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599" y="114963"/>
            <a:ext cx="583007" cy="601694"/>
          </a:xfrm>
          <a:prstGeom prst="rect">
            <a:avLst/>
          </a:prstGeom>
        </p:spPr>
      </p:pic>
      <p:sp>
        <p:nvSpPr>
          <p:cNvPr id="7" name="Google Shape;124;p7"/>
          <p:cNvSpPr txBox="1"/>
          <p:nvPr/>
        </p:nvSpPr>
        <p:spPr>
          <a:xfrm>
            <a:off x="1485170" y="948432"/>
            <a:ext cx="6819656" cy="4154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4" tIns="91424" rIns="91424" bIns="91424" anchor="ctr">
            <a:spAutoFit/>
          </a:bodyPr>
          <a:lstStyle/>
          <a:p>
            <a:pPr marL="214313" indent="-214313">
              <a:buSzPct val="100000"/>
              <a:buFont typeface="Arial"/>
              <a:buChar char="•"/>
              <a:defRPr>
                <a:latin typeface="+mj-lt"/>
                <a:ea typeface="+mj-ea"/>
                <a:cs typeface="+mj-cs"/>
                <a:sym typeface="Calibri"/>
              </a:defRPr>
            </a:pPr>
            <a:r>
              <a:rPr lang="es-AR" sz="1500" dirty="0" smtClean="0">
                <a:solidFill>
                  <a:schemeClr val="tx1"/>
                </a:solidFill>
                <a:latin typeface="Arial" panose="020B0604020202020204" pitchFamily="34" charset="0"/>
                <a:cs typeface="Arial" panose="020B0604020202020204" pitchFamily="34" charset="0"/>
                <a:sym typeface="Calibri"/>
              </a:rPr>
              <a:t>Creación </a:t>
            </a:r>
            <a:r>
              <a:rPr lang="es-AR" sz="1500" dirty="0">
                <a:solidFill>
                  <a:schemeClr val="tx1"/>
                </a:solidFill>
                <a:latin typeface="Arial" panose="020B0604020202020204" pitchFamily="34" charset="0"/>
                <a:cs typeface="Arial" panose="020B0604020202020204" pitchFamily="34" charset="0"/>
                <a:sym typeface="Calibri"/>
              </a:rPr>
              <a:t>de un proyecto y prueba de su funcionamiento.</a:t>
            </a:r>
          </a:p>
        </p:txBody>
      </p:sp>
      <p:sp>
        <p:nvSpPr>
          <p:cNvPr id="8" name="Google Shape;304;p31"/>
          <p:cNvSpPr txBox="1">
            <a:spLocks/>
          </p:cNvSpPr>
          <p:nvPr/>
        </p:nvSpPr>
        <p:spPr>
          <a:xfrm rot="16200000">
            <a:off x="-1468555" y="2916475"/>
            <a:ext cx="3667128" cy="561975"/>
          </a:xfrm>
          <a:prstGeom prst="rect">
            <a:avLst/>
          </a:prstGeom>
          <a:solidFill>
            <a:schemeClr val="dk1"/>
          </a:solidFill>
          <a:ln w="25400" cap="flat" cmpd="sng">
            <a:solidFill>
              <a:srgbClr val="000000"/>
            </a:solidFill>
            <a:prstDash val="solid"/>
            <a:miter lim="800000"/>
            <a:headEnd type="none" w="sm" len="sm"/>
            <a:tailEnd type="none" w="sm" len="sm"/>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wrap="square" lIns="91425" tIns="45700" rIns="91425" bIns="45700" anchor="ctr" anchorCtr="0">
            <a:noAutofit/>
          </a:bodyPr>
          <a:lst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9pPr>
          </a:lstStyle>
          <a:p>
            <a:pPr algn="ctr" hangingPunct="1">
              <a:buClr>
                <a:schemeClr val="lt1"/>
              </a:buClr>
              <a:buSzPts val="3200"/>
              <a:buFont typeface="Calibri"/>
              <a:buNone/>
            </a:pPr>
            <a:r>
              <a:rPr lang="en-US" sz="3200" dirty="0">
                <a:solidFill>
                  <a:schemeClr val="lt1"/>
                </a:solidFill>
                <a:latin typeface="Calibri"/>
                <a:ea typeface="Calibri"/>
                <a:cs typeface="Calibri"/>
                <a:sym typeface="Calibri"/>
              </a:rPr>
              <a:t>1</a:t>
            </a:r>
            <a:r>
              <a:rPr lang="en-US" sz="3200" dirty="0" smtClean="0">
                <a:solidFill>
                  <a:schemeClr val="lt1"/>
                </a:solidFill>
                <a:latin typeface="Calibri"/>
                <a:ea typeface="Calibri"/>
                <a:cs typeface="Calibri"/>
                <a:sym typeface="Calibri"/>
              </a:rPr>
              <a:t> – Ejercicio</a:t>
            </a:r>
            <a:endParaRPr lang="en-US" dirty="0"/>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7874" y="1493724"/>
            <a:ext cx="4809699" cy="3407476"/>
          </a:xfrm>
          <a:prstGeom prst="rect">
            <a:avLst/>
          </a:prstGeom>
        </p:spPr>
      </p:pic>
      <p:sp>
        <p:nvSpPr>
          <p:cNvPr id="16" name="Google Shape;124;p7"/>
          <p:cNvSpPr txBox="1"/>
          <p:nvPr/>
        </p:nvSpPr>
        <p:spPr>
          <a:xfrm>
            <a:off x="967610" y="2001304"/>
            <a:ext cx="2048650" cy="8925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anchor="ctr">
            <a:spAutoFit/>
          </a:bodyPr>
          <a:lstStyle/>
          <a:p>
            <a:pPr lvl="0"/>
            <a:r>
              <a:rPr lang="es-AR" dirty="0"/>
              <a:t>En el archivo </a:t>
            </a:r>
            <a:r>
              <a:rPr lang="es-AR" b="1" dirty="0"/>
              <a:t>app.component.html</a:t>
            </a:r>
            <a:r>
              <a:rPr lang="es-AR" dirty="0"/>
              <a:t> implementamos:</a:t>
            </a:r>
          </a:p>
        </p:txBody>
      </p:sp>
    </p:spTree>
    <p:extLst>
      <p:ext uri="{BB962C8B-B14F-4D97-AF65-F5344CB8AC3E}">
        <p14:creationId xmlns:p14="http://schemas.microsoft.com/office/powerpoint/2010/main" val="3072666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2741" y="904126"/>
            <a:ext cx="9246741" cy="4239374"/>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es-AR" dirty="0"/>
          </a:p>
        </p:txBody>
      </p:sp>
      <p:sp>
        <p:nvSpPr>
          <p:cNvPr id="24"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#6    </a:t>
            </a:r>
            <a:r>
              <a:rPr lang="es" sz="2000" dirty="0" smtClean="0">
                <a:solidFill>
                  <a:schemeClr val="lt1"/>
                </a:solidFill>
                <a:latin typeface="Poppins SemiBold"/>
                <a:ea typeface="Poppins SemiBold"/>
                <a:cs typeface="Poppins SemiBold"/>
                <a:sym typeface="Poppins SemiBold"/>
              </a:rPr>
              <a:t>Modulo 3 – Desarrollo Frontend dinamico</a:t>
            </a:r>
            <a:endParaRPr sz="2000" dirty="0">
              <a:solidFill>
                <a:srgbClr val="78B4EC"/>
              </a:solidFill>
              <a:latin typeface="Poppins SemiBold"/>
              <a:ea typeface="Poppins SemiBold"/>
              <a:cs typeface="Poppins SemiBold"/>
              <a:sym typeface="Poppins SemiBold"/>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599" y="114963"/>
            <a:ext cx="583007" cy="601694"/>
          </a:xfrm>
          <a:prstGeom prst="rect">
            <a:avLst/>
          </a:prstGeom>
        </p:spPr>
      </p:pic>
      <p:sp>
        <p:nvSpPr>
          <p:cNvPr id="8" name="Google Shape;304;p31"/>
          <p:cNvSpPr txBox="1">
            <a:spLocks/>
          </p:cNvSpPr>
          <p:nvPr/>
        </p:nvSpPr>
        <p:spPr>
          <a:xfrm rot="16200000">
            <a:off x="-1468555" y="2916475"/>
            <a:ext cx="3667128" cy="561975"/>
          </a:xfrm>
          <a:prstGeom prst="rect">
            <a:avLst/>
          </a:prstGeom>
          <a:solidFill>
            <a:schemeClr val="dk1"/>
          </a:solidFill>
          <a:ln w="25400" cap="flat" cmpd="sng">
            <a:solidFill>
              <a:srgbClr val="000000"/>
            </a:solidFill>
            <a:prstDash val="solid"/>
            <a:miter lim="800000"/>
            <a:headEnd type="none" w="sm" len="sm"/>
            <a:tailEnd type="none" w="sm" len="sm"/>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wrap="square" lIns="91425" tIns="45700" rIns="91425" bIns="45700" anchor="ctr" anchorCtr="0">
            <a:noAutofit/>
          </a:bodyPr>
          <a:lst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9pPr>
          </a:lstStyle>
          <a:p>
            <a:pPr algn="ctr" hangingPunct="1">
              <a:buClr>
                <a:schemeClr val="lt1"/>
              </a:buClr>
              <a:buSzPts val="3200"/>
              <a:buFont typeface="Calibri"/>
              <a:buNone/>
            </a:pPr>
            <a:r>
              <a:rPr lang="en-US" sz="3200" dirty="0">
                <a:solidFill>
                  <a:schemeClr val="lt1"/>
                </a:solidFill>
                <a:latin typeface="Calibri"/>
                <a:ea typeface="Calibri"/>
                <a:cs typeface="Calibri"/>
                <a:sym typeface="Calibri"/>
              </a:rPr>
              <a:t>1</a:t>
            </a:r>
            <a:r>
              <a:rPr lang="en-US" sz="3200" dirty="0" smtClean="0">
                <a:solidFill>
                  <a:schemeClr val="lt1"/>
                </a:solidFill>
                <a:latin typeface="Calibri"/>
                <a:ea typeface="Calibri"/>
                <a:cs typeface="Calibri"/>
                <a:sym typeface="Calibri"/>
              </a:rPr>
              <a:t> – Ejercicio</a:t>
            </a:r>
            <a:endParaRPr lang="en-US"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5451" y="1670898"/>
            <a:ext cx="3306899" cy="3360129"/>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3399" y="1096711"/>
            <a:ext cx="3397703" cy="2703766"/>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23399" y="3800477"/>
            <a:ext cx="3397703" cy="1190494"/>
          </a:xfrm>
          <a:prstGeom prst="rect">
            <a:avLst/>
          </a:prstGeom>
        </p:spPr>
      </p:pic>
      <p:sp>
        <p:nvSpPr>
          <p:cNvPr id="12" name="Google Shape;124;p7"/>
          <p:cNvSpPr txBox="1"/>
          <p:nvPr/>
        </p:nvSpPr>
        <p:spPr>
          <a:xfrm>
            <a:off x="832759" y="1156824"/>
            <a:ext cx="4273497" cy="4616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anchor="ctr">
            <a:spAutoFit/>
          </a:bodyPr>
          <a:lstStyle/>
          <a:p>
            <a:pPr lvl="0"/>
            <a:r>
              <a:rPr lang="es-AR" dirty="0"/>
              <a:t>En el archivo </a:t>
            </a:r>
            <a:r>
              <a:rPr lang="es-AR" b="1" dirty="0" smtClean="0"/>
              <a:t>app.component.ts</a:t>
            </a:r>
            <a:r>
              <a:rPr lang="es-AR" dirty="0" smtClean="0"/>
              <a:t> </a:t>
            </a:r>
            <a:r>
              <a:rPr lang="es-AR" dirty="0"/>
              <a:t>implementamos:</a:t>
            </a:r>
          </a:p>
        </p:txBody>
      </p:sp>
    </p:spTree>
    <p:extLst>
      <p:ext uri="{BB962C8B-B14F-4D97-AF65-F5344CB8AC3E}">
        <p14:creationId xmlns:p14="http://schemas.microsoft.com/office/powerpoint/2010/main" val="2114462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2741" y="904126"/>
            <a:ext cx="9246741" cy="4239374"/>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es-AR" dirty="0"/>
          </a:p>
        </p:txBody>
      </p:sp>
      <p:sp>
        <p:nvSpPr>
          <p:cNvPr id="24"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#6    </a:t>
            </a:r>
            <a:r>
              <a:rPr lang="es" sz="2000" dirty="0" smtClean="0">
                <a:solidFill>
                  <a:schemeClr val="lt1"/>
                </a:solidFill>
                <a:latin typeface="Poppins SemiBold"/>
                <a:ea typeface="Poppins SemiBold"/>
                <a:cs typeface="Poppins SemiBold"/>
                <a:sym typeface="Poppins SemiBold"/>
              </a:rPr>
              <a:t>Modulo 3 – Desarrollo Frontend dinamico</a:t>
            </a:r>
            <a:endParaRPr sz="2000" dirty="0">
              <a:solidFill>
                <a:srgbClr val="78B4EC"/>
              </a:solidFill>
              <a:latin typeface="Poppins SemiBold"/>
              <a:ea typeface="Poppins SemiBold"/>
              <a:cs typeface="Poppins SemiBold"/>
              <a:sym typeface="Poppins SemiBold"/>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599" y="114963"/>
            <a:ext cx="583007" cy="601694"/>
          </a:xfrm>
          <a:prstGeom prst="rect">
            <a:avLst/>
          </a:prstGeom>
        </p:spPr>
      </p:pic>
      <p:sp>
        <p:nvSpPr>
          <p:cNvPr id="8" name="Google Shape;304;p31"/>
          <p:cNvSpPr txBox="1">
            <a:spLocks/>
          </p:cNvSpPr>
          <p:nvPr/>
        </p:nvSpPr>
        <p:spPr>
          <a:xfrm rot="16200000">
            <a:off x="-1468555" y="2916475"/>
            <a:ext cx="3667128" cy="561975"/>
          </a:xfrm>
          <a:prstGeom prst="rect">
            <a:avLst/>
          </a:prstGeom>
          <a:solidFill>
            <a:schemeClr val="dk1"/>
          </a:solidFill>
          <a:ln w="25400" cap="flat" cmpd="sng">
            <a:solidFill>
              <a:srgbClr val="000000"/>
            </a:solidFill>
            <a:prstDash val="solid"/>
            <a:miter lim="800000"/>
            <a:headEnd type="none" w="sm" len="sm"/>
            <a:tailEnd type="none" w="sm" len="sm"/>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wrap="square" lIns="91425" tIns="45700" rIns="91425" bIns="45700" anchor="ctr" anchorCtr="0">
            <a:noAutofit/>
          </a:bodyPr>
          <a:lst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9pPr>
          </a:lstStyle>
          <a:p>
            <a:pPr algn="ctr" hangingPunct="1">
              <a:buClr>
                <a:schemeClr val="lt1"/>
              </a:buClr>
              <a:buSzPts val="3200"/>
              <a:buFont typeface="Calibri"/>
              <a:buNone/>
            </a:pPr>
            <a:r>
              <a:rPr lang="en-US" sz="3200" dirty="0">
                <a:solidFill>
                  <a:schemeClr val="lt1"/>
                </a:solidFill>
                <a:latin typeface="Calibri"/>
                <a:ea typeface="Calibri"/>
                <a:cs typeface="Calibri"/>
                <a:sym typeface="Calibri"/>
              </a:rPr>
              <a:t>1</a:t>
            </a:r>
            <a:r>
              <a:rPr lang="en-US" sz="3200" dirty="0" smtClean="0">
                <a:solidFill>
                  <a:schemeClr val="lt1"/>
                </a:solidFill>
                <a:latin typeface="Calibri"/>
                <a:ea typeface="Calibri"/>
                <a:cs typeface="Calibri"/>
                <a:sym typeface="Calibri"/>
              </a:rPr>
              <a:t> – Ejercicio</a:t>
            </a:r>
            <a:endParaRPr lang="en-US" dirty="0"/>
          </a:p>
        </p:txBody>
      </p:sp>
      <p:sp>
        <p:nvSpPr>
          <p:cNvPr id="13" name="Google Shape;124;p7"/>
          <p:cNvSpPr txBox="1"/>
          <p:nvPr/>
        </p:nvSpPr>
        <p:spPr>
          <a:xfrm>
            <a:off x="1027236" y="1207615"/>
            <a:ext cx="7325654" cy="13849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anchor="ctr">
            <a:spAutoFit/>
          </a:bodyPr>
          <a:lstStyle/>
          <a:p>
            <a:pPr algn="just"/>
            <a:r>
              <a:rPr lang="es-AR" b="1" dirty="0"/>
              <a:t>Listado</a:t>
            </a:r>
          </a:p>
          <a:p>
            <a:pPr algn="just"/>
            <a:r>
              <a:rPr lang="es-AR" sz="1200" dirty="0"/>
              <a:t>Pasemos a analizar las distintas partes de nuestra aplicación. Los archivos </a:t>
            </a:r>
            <a:r>
              <a:rPr lang="es-AR" sz="1200" b="1" dirty="0"/>
              <a:t>app.component.ts</a:t>
            </a:r>
            <a:r>
              <a:rPr lang="es-AR" sz="1200" dirty="0"/>
              <a:t> y </a:t>
            </a:r>
            <a:r>
              <a:rPr lang="es-AR" sz="1200" b="1" dirty="0"/>
              <a:t>app.component.html</a:t>
            </a:r>
            <a:r>
              <a:rPr lang="es-AR" sz="1200" dirty="0"/>
              <a:t> están totalmente integrados y con objetivos bien definidos cada uno. El archivo '.html' almacena la vista y el archivo '.ts' almacena el modelo de datos.</a:t>
            </a:r>
          </a:p>
          <a:p>
            <a:pPr algn="just"/>
            <a:r>
              <a:rPr lang="es-AR" sz="1200" dirty="0"/>
              <a:t>Definimos en el modelo (</a:t>
            </a:r>
            <a:r>
              <a:rPr lang="es-AR" sz="1200" b="1" dirty="0">
                <a:solidFill>
                  <a:srgbClr val="0070C0"/>
                </a:solidFill>
              </a:rPr>
              <a:t>app.component.ts</a:t>
            </a:r>
            <a:r>
              <a:rPr lang="es-AR" sz="1200" dirty="0"/>
              <a:t>) un </a:t>
            </a:r>
            <a:r>
              <a:rPr lang="es-AR" sz="1200" b="1" dirty="0"/>
              <a:t>vector de objetos</a:t>
            </a:r>
            <a:r>
              <a:rPr lang="es-AR" sz="1200" dirty="0"/>
              <a:t> llamado </a:t>
            </a:r>
            <a:r>
              <a:rPr lang="es-AR" sz="1200" b="1" dirty="0"/>
              <a:t>'articulos'</a:t>
            </a:r>
            <a:r>
              <a:rPr lang="es-AR" sz="1200" dirty="0"/>
              <a:t> y </a:t>
            </a:r>
            <a:r>
              <a:rPr lang="es-AR" sz="1200" u="sng" dirty="0"/>
              <a:t>almacenamos 5 elementos</a:t>
            </a:r>
            <a:r>
              <a:rPr lang="es-AR" sz="1200" dirty="0"/>
              <a:t>:</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9397" y="2741138"/>
            <a:ext cx="7183493" cy="1901975"/>
          </a:xfrm>
          <a:prstGeom prst="rect">
            <a:avLst/>
          </a:prstGeom>
        </p:spPr>
      </p:pic>
    </p:spTree>
    <p:extLst>
      <p:ext uri="{BB962C8B-B14F-4D97-AF65-F5344CB8AC3E}">
        <p14:creationId xmlns:p14="http://schemas.microsoft.com/office/powerpoint/2010/main" val="1499690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2741" y="904126"/>
            <a:ext cx="9246741" cy="4239374"/>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es-AR" dirty="0"/>
          </a:p>
        </p:txBody>
      </p:sp>
      <p:sp>
        <p:nvSpPr>
          <p:cNvPr id="24"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#7    </a:t>
            </a:r>
            <a:r>
              <a:rPr lang="es" sz="2000" dirty="0" smtClean="0">
                <a:solidFill>
                  <a:schemeClr val="lt1"/>
                </a:solidFill>
                <a:latin typeface="Poppins SemiBold"/>
                <a:ea typeface="Poppins SemiBold"/>
                <a:cs typeface="Poppins SemiBold"/>
                <a:sym typeface="Poppins SemiBold"/>
              </a:rPr>
              <a:t>Modulo 3 – Desarrollo Frontend dinamico</a:t>
            </a:r>
            <a:endParaRPr sz="2000" dirty="0">
              <a:solidFill>
                <a:srgbClr val="78B4EC"/>
              </a:solidFill>
              <a:latin typeface="Poppins SemiBold"/>
              <a:ea typeface="Poppins SemiBold"/>
              <a:cs typeface="Poppins SemiBold"/>
              <a:sym typeface="Poppins SemiBold"/>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599" y="114963"/>
            <a:ext cx="583007" cy="601694"/>
          </a:xfrm>
          <a:prstGeom prst="rect">
            <a:avLst/>
          </a:prstGeom>
        </p:spPr>
      </p:pic>
      <p:sp>
        <p:nvSpPr>
          <p:cNvPr id="8" name="Google Shape;304;p31"/>
          <p:cNvSpPr txBox="1">
            <a:spLocks/>
          </p:cNvSpPr>
          <p:nvPr/>
        </p:nvSpPr>
        <p:spPr>
          <a:xfrm rot="16200000">
            <a:off x="-1468555" y="2916475"/>
            <a:ext cx="3667128" cy="561975"/>
          </a:xfrm>
          <a:prstGeom prst="rect">
            <a:avLst/>
          </a:prstGeom>
          <a:solidFill>
            <a:schemeClr val="dk1"/>
          </a:solidFill>
          <a:ln w="25400" cap="flat" cmpd="sng">
            <a:solidFill>
              <a:srgbClr val="000000"/>
            </a:solidFill>
            <a:prstDash val="solid"/>
            <a:miter lim="800000"/>
            <a:headEnd type="none" w="sm" len="sm"/>
            <a:tailEnd type="none" w="sm" len="sm"/>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wrap="square" lIns="91425" tIns="45700" rIns="91425" bIns="45700" anchor="ctr" anchorCtr="0">
            <a:noAutofit/>
          </a:bodyPr>
          <a:lst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9pPr>
          </a:lstStyle>
          <a:p>
            <a:pPr algn="ctr" hangingPunct="1">
              <a:buClr>
                <a:schemeClr val="lt1"/>
              </a:buClr>
              <a:buSzPts val="3200"/>
              <a:buFont typeface="Calibri"/>
              <a:buNone/>
            </a:pPr>
            <a:r>
              <a:rPr lang="en-US" sz="3200" dirty="0">
                <a:solidFill>
                  <a:schemeClr val="lt1"/>
                </a:solidFill>
                <a:latin typeface="Calibri"/>
                <a:ea typeface="Calibri"/>
                <a:cs typeface="Calibri"/>
                <a:sym typeface="Calibri"/>
              </a:rPr>
              <a:t>1</a:t>
            </a:r>
            <a:r>
              <a:rPr lang="en-US" sz="3200" dirty="0" smtClean="0">
                <a:solidFill>
                  <a:schemeClr val="lt1"/>
                </a:solidFill>
                <a:latin typeface="Calibri"/>
                <a:ea typeface="Calibri"/>
                <a:cs typeface="Calibri"/>
                <a:sym typeface="Calibri"/>
              </a:rPr>
              <a:t> – Ejercicio</a:t>
            </a:r>
            <a:endParaRPr lang="en-US" dirty="0"/>
          </a:p>
        </p:txBody>
      </p:sp>
      <p:sp>
        <p:nvSpPr>
          <p:cNvPr id="9" name="Google Shape;124;p7"/>
          <p:cNvSpPr txBox="1"/>
          <p:nvPr/>
        </p:nvSpPr>
        <p:spPr>
          <a:xfrm>
            <a:off x="793872" y="1456231"/>
            <a:ext cx="8202252" cy="6155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anchor="ctr">
            <a:spAutoFit/>
          </a:bodyPr>
          <a:lstStyle/>
          <a:p>
            <a:r>
              <a:rPr lang="es-AR" sz="1200" dirty="0"/>
              <a:t>En la vista (</a:t>
            </a:r>
            <a:r>
              <a:rPr lang="es-AR" sz="1200" b="1" dirty="0"/>
              <a:t>app.component.html</a:t>
            </a:r>
            <a:r>
              <a:rPr lang="es-AR" sz="1200" dirty="0"/>
              <a:t>) generamos una tabla HTML que muestre los datos del modelo y lo recorremos mediante la directiva </a:t>
            </a:r>
            <a:r>
              <a:rPr lang="es-AR" sz="1200" b="1" dirty="0"/>
              <a:t>*ngFor</a:t>
            </a:r>
            <a:r>
              <a:rPr lang="es-AR" sz="1200" dirty="0"/>
              <a:t>:</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770" y="2095197"/>
            <a:ext cx="7563800" cy="2538447"/>
          </a:xfrm>
          <a:prstGeom prst="rect">
            <a:avLst/>
          </a:prstGeom>
        </p:spPr>
      </p:pic>
    </p:spTree>
    <p:extLst>
      <p:ext uri="{BB962C8B-B14F-4D97-AF65-F5344CB8AC3E}">
        <p14:creationId xmlns:p14="http://schemas.microsoft.com/office/powerpoint/2010/main" val="2233309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2741" y="895327"/>
            <a:ext cx="9246741" cy="4239374"/>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es-AR" dirty="0"/>
          </a:p>
        </p:txBody>
      </p:sp>
      <p:sp>
        <p:nvSpPr>
          <p:cNvPr id="24"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#8    </a:t>
            </a:r>
            <a:r>
              <a:rPr lang="es" sz="2000" dirty="0" smtClean="0">
                <a:solidFill>
                  <a:schemeClr val="lt1"/>
                </a:solidFill>
                <a:latin typeface="Poppins SemiBold"/>
                <a:ea typeface="Poppins SemiBold"/>
                <a:cs typeface="Poppins SemiBold"/>
                <a:sym typeface="Poppins SemiBold"/>
              </a:rPr>
              <a:t>Modulo 3 – Desarrollo Frontend dinamico</a:t>
            </a:r>
            <a:endParaRPr sz="2000" dirty="0">
              <a:solidFill>
                <a:srgbClr val="78B4EC"/>
              </a:solidFill>
              <a:latin typeface="Poppins SemiBold"/>
              <a:ea typeface="Poppins SemiBold"/>
              <a:cs typeface="Poppins SemiBold"/>
              <a:sym typeface="Poppins SemiBold"/>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599" y="114963"/>
            <a:ext cx="583007" cy="601694"/>
          </a:xfrm>
          <a:prstGeom prst="rect">
            <a:avLst/>
          </a:prstGeom>
        </p:spPr>
      </p:pic>
      <p:sp>
        <p:nvSpPr>
          <p:cNvPr id="8" name="Google Shape;304;p31"/>
          <p:cNvSpPr txBox="1">
            <a:spLocks/>
          </p:cNvSpPr>
          <p:nvPr/>
        </p:nvSpPr>
        <p:spPr>
          <a:xfrm rot="16200000">
            <a:off x="-1468555" y="2916475"/>
            <a:ext cx="3667128" cy="561975"/>
          </a:xfrm>
          <a:prstGeom prst="rect">
            <a:avLst/>
          </a:prstGeom>
          <a:solidFill>
            <a:schemeClr val="dk1"/>
          </a:solidFill>
          <a:ln w="25400" cap="flat" cmpd="sng">
            <a:solidFill>
              <a:srgbClr val="000000"/>
            </a:solidFill>
            <a:prstDash val="solid"/>
            <a:miter lim="800000"/>
            <a:headEnd type="none" w="sm" len="sm"/>
            <a:tailEnd type="none" w="sm" len="sm"/>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wrap="square" lIns="91425" tIns="45700" rIns="91425" bIns="45700" anchor="ctr" anchorCtr="0">
            <a:noAutofit/>
          </a:bodyPr>
          <a:lst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9pPr>
          </a:lstStyle>
          <a:p>
            <a:pPr algn="ctr" hangingPunct="1">
              <a:buClr>
                <a:schemeClr val="lt1"/>
              </a:buClr>
              <a:buSzPts val="3200"/>
              <a:buFont typeface="Calibri"/>
              <a:buNone/>
            </a:pPr>
            <a:r>
              <a:rPr lang="en-US" sz="3200" dirty="0">
                <a:solidFill>
                  <a:schemeClr val="lt1"/>
                </a:solidFill>
                <a:latin typeface="Calibri"/>
                <a:ea typeface="Calibri"/>
                <a:cs typeface="Calibri"/>
                <a:sym typeface="Calibri"/>
              </a:rPr>
              <a:t>1</a:t>
            </a:r>
            <a:r>
              <a:rPr lang="en-US" sz="3200" dirty="0" smtClean="0">
                <a:solidFill>
                  <a:schemeClr val="lt1"/>
                </a:solidFill>
                <a:latin typeface="Calibri"/>
                <a:ea typeface="Calibri"/>
                <a:cs typeface="Calibri"/>
                <a:sym typeface="Calibri"/>
              </a:rPr>
              <a:t> – Ejercicio</a:t>
            </a:r>
            <a:endParaRPr lang="en-US" dirty="0"/>
          </a:p>
        </p:txBody>
      </p:sp>
      <p:sp>
        <p:nvSpPr>
          <p:cNvPr id="11" name="Google Shape;124;p7"/>
          <p:cNvSpPr txBox="1"/>
          <p:nvPr/>
        </p:nvSpPr>
        <p:spPr>
          <a:xfrm>
            <a:off x="832759" y="1977393"/>
            <a:ext cx="3372674" cy="20928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anchor="ctr">
            <a:spAutoFit/>
          </a:bodyPr>
          <a:lstStyle/>
          <a:p>
            <a:pPr algn="just"/>
            <a:r>
              <a:rPr lang="es-AR" sz="1200" dirty="0"/>
              <a:t>Disponemos en cada fila dos botones y </a:t>
            </a:r>
            <a:r>
              <a:rPr lang="es-AR" sz="1200" b="1" dirty="0">
                <a:solidFill>
                  <a:srgbClr val="0070C0"/>
                </a:solidFill>
              </a:rPr>
              <a:t>definimos sus respectivos eventos 'click' </a:t>
            </a:r>
            <a:r>
              <a:rPr lang="es-AR" sz="1200" dirty="0"/>
              <a:t>para que al ser presionados </a:t>
            </a:r>
            <a:r>
              <a:rPr lang="es-AR" sz="1200" u="sng" dirty="0"/>
              <a:t>llamen a métodos del modelo</a:t>
            </a:r>
            <a:r>
              <a:rPr lang="es-AR" sz="1200" dirty="0"/>
              <a:t> para borrar o seleccionar el artículo respectivo. Los métodos envían como parámetro el artículo para saber cuál borrar o seleccionar.</a:t>
            </a:r>
          </a:p>
          <a:p>
            <a:pPr algn="just"/>
            <a:r>
              <a:rPr lang="es-AR" sz="1200" dirty="0"/>
              <a:t>En la vista disponemos una serie de '</a:t>
            </a:r>
            <a:r>
              <a:rPr lang="es-AR" sz="1200" b="1" dirty="0"/>
              <a:t>input</a:t>
            </a:r>
            <a:r>
              <a:rPr lang="es-AR" sz="1200" dirty="0"/>
              <a:t>' que nos permiten ingresar el código, descripción y precio de un artículo:</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3579" y="1661848"/>
            <a:ext cx="4579027" cy="2706333"/>
          </a:xfrm>
          <a:prstGeom prst="rect">
            <a:avLst/>
          </a:prstGeom>
        </p:spPr>
      </p:pic>
    </p:spTree>
    <p:extLst>
      <p:ext uri="{BB962C8B-B14F-4D97-AF65-F5344CB8AC3E}">
        <p14:creationId xmlns:p14="http://schemas.microsoft.com/office/powerpoint/2010/main" val="2854153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2741" y="895327"/>
            <a:ext cx="9246741" cy="4239374"/>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es-AR" dirty="0"/>
          </a:p>
        </p:txBody>
      </p:sp>
      <p:sp>
        <p:nvSpPr>
          <p:cNvPr id="24"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#9    </a:t>
            </a:r>
            <a:r>
              <a:rPr lang="es" sz="2000" dirty="0" smtClean="0">
                <a:solidFill>
                  <a:schemeClr val="lt1"/>
                </a:solidFill>
                <a:latin typeface="Poppins SemiBold"/>
                <a:ea typeface="Poppins SemiBold"/>
                <a:cs typeface="Poppins SemiBold"/>
                <a:sym typeface="Poppins SemiBold"/>
              </a:rPr>
              <a:t>Modulo 3 – Desarrollo Frontend dinamico</a:t>
            </a:r>
            <a:endParaRPr sz="2000" dirty="0">
              <a:solidFill>
                <a:srgbClr val="78B4EC"/>
              </a:solidFill>
              <a:latin typeface="Poppins SemiBold"/>
              <a:ea typeface="Poppins SemiBold"/>
              <a:cs typeface="Poppins SemiBold"/>
              <a:sym typeface="Poppins SemiBold"/>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599" y="114963"/>
            <a:ext cx="583007" cy="601694"/>
          </a:xfrm>
          <a:prstGeom prst="rect">
            <a:avLst/>
          </a:prstGeom>
        </p:spPr>
      </p:pic>
      <p:sp>
        <p:nvSpPr>
          <p:cNvPr id="8" name="Google Shape;304;p31"/>
          <p:cNvSpPr txBox="1">
            <a:spLocks/>
          </p:cNvSpPr>
          <p:nvPr/>
        </p:nvSpPr>
        <p:spPr>
          <a:xfrm rot="16200000">
            <a:off x="-1468555" y="2916475"/>
            <a:ext cx="3667128" cy="561975"/>
          </a:xfrm>
          <a:prstGeom prst="rect">
            <a:avLst/>
          </a:prstGeom>
          <a:solidFill>
            <a:schemeClr val="dk1"/>
          </a:solidFill>
          <a:ln w="25400" cap="flat" cmpd="sng">
            <a:solidFill>
              <a:srgbClr val="000000"/>
            </a:solidFill>
            <a:prstDash val="solid"/>
            <a:miter lim="800000"/>
            <a:headEnd type="none" w="sm" len="sm"/>
            <a:tailEnd type="none" w="sm" len="sm"/>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wrap="square" lIns="91425" tIns="45700" rIns="91425" bIns="45700" anchor="ctr" anchorCtr="0">
            <a:noAutofit/>
          </a:bodyPr>
          <a:lst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9pPr>
          </a:lstStyle>
          <a:p>
            <a:pPr algn="ctr" hangingPunct="1">
              <a:buClr>
                <a:schemeClr val="lt1"/>
              </a:buClr>
              <a:buSzPts val="3200"/>
              <a:buFont typeface="Calibri"/>
              <a:buNone/>
            </a:pPr>
            <a:r>
              <a:rPr lang="en-US" sz="3200" dirty="0">
                <a:solidFill>
                  <a:schemeClr val="lt1"/>
                </a:solidFill>
                <a:latin typeface="Calibri"/>
                <a:ea typeface="Calibri"/>
                <a:cs typeface="Calibri"/>
                <a:sym typeface="Calibri"/>
              </a:rPr>
              <a:t>1</a:t>
            </a:r>
            <a:r>
              <a:rPr lang="en-US" sz="3200" dirty="0" smtClean="0">
                <a:solidFill>
                  <a:schemeClr val="lt1"/>
                </a:solidFill>
                <a:latin typeface="Calibri"/>
                <a:ea typeface="Calibri"/>
                <a:cs typeface="Calibri"/>
                <a:sym typeface="Calibri"/>
              </a:rPr>
              <a:t> – Ejercicio</a:t>
            </a:r>
            <a:endParaRPr lang="en-US" dirty="0"/>
          </a:p>
        </p:txBody>
      </p:sp>
      <p:sp>
        <p:nvSpPr>
          <p:cNvPr id="9" name="Google Shape;124;p7"/>
          <p:cNvSpPr txBox="1"/>
          <p:nvPr/>
        </p:nvSpPr>
        <p:spPr>
          <a:xfrm>
            <a:off x="832759" y="2101756"/>
            <a:ext cx="4101126" cy="15388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anchor="ctr">
            <a:spAutoFit/>
          </a:bodyPr>
          <a:lstStyle/>
          <a:p>
            <a:pPr algn="just"/>
            <a:r>
              <a:rPr lang="es-AR" sz="1200" dirty="0" smtClean="0"/>
              <a:t>Podemos </a:t>
            </a:r>
            <a:r>
              <a:rPr lang="es-AR" sz="1200" dirty="0"/>
              <a:t>comprobar que los controles HTML tienen la directiva </a:t>
            </a:r>
            <a:r>
              <a:rPr lang="es-AR" sz="1200" b="1" dirty="0">
                <a:solidFill>
                  <a:srgbClr val="0070C0"/>
                </a:solidFill>
              </a:rPr>
              <a:t>'ngModel' bidireccional</a:t>
            </a:r>
            <a:r>
              <a:rPr lang="es-AR" sz="1200" dirty="0"/>
              <a:t>, es decir que cuando el operador carga un dato en el primer 'input' </a:t>
            </a:r>
            <a:r>
              <a:rPr lang="es-AR" sz="1200" u="sng" dirty="0"/>
              <a:t>se actualiza automáticamente en el modelo el dato cargado en 'art.codigo</a:t>
            </a:r>
            <a:r>
              <a:rPr lang="es-AR" sz="1200" dirty="0"/>
              <a:t>':</a:t>
            </a:r>
          </a:p>
          <a:p>
            <a:pPr algn="just"/>
            <a:r>
              <a:rPr lang="es-AR" sz="1200" dirty="0"/>
              <a:t>Podemos comprobar que en el modelo tenemos definido </a:t>
            </a:r>
            <a:r>
              <a:rPr lang="es-AR" sz="1200" u="sng" dirty="0"/>
              <a:t>un objeto llamado art con tres propiedades</a:t>
            </a:r>
            <a:r>
              <a:rPr lang="es-AR" sz="1200" dirty="0"/>
              <a:t>:</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2546" y="1993119"/>
            <a:ext cx="3187729" cy="1756114"/>
          </a:xfrm>
          <a:prstGeom prst="rect">
            <a:avLst/>
          </a:prstGeom>
        </p:spPr>
      </p:pic>
    </p:spTree>
    <p:extLst>
      <p:ext uri="{BB962C8B-B14F-4D97-AF65-F5344CB8AC3E}">
        <p14:creationId xmlns:p14="http://schemas.microsoft.com/office/powerpoint/2010/main" val="3964601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2741" y="895327"/>
            <a:ext cx="9246741" cy="4239374"/>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es-AR" dirty="0"/>
          </a:p>
        </p:txBody>
      </p:sp>
      <p:sp>
        <p:nvSpPr>
          <p:cNvPr id="24"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#10    </a:t>
            </a:r>
            <a:r>
              <a:rPr lang="es" sz="2000" dirty="0" smtClean="0">
                <a:solidFill>
                  <a:schemeClr val="lt1"/>
                </a:solidFill>
                <a:latin typeface="Poppins SemiBold"/>
                <a:ea typeface="Poppins SemiBold"/>
                <a:cs typeface="Poppins SemiBold"/>
                <a:sym typeface="Poppins SemiBold"/>
              </a:rPr>
              <a:t>Modulo 3 – Desarrollo Frontend dinamico</a:t>
            </a:r>
            <a:endParaRPr sz="2000" dirty="0">
              <a:solidFill>
                <a:srgbClr val="78B4EC"/>
              </a:solidFill>
              <a:latin typeface="Poppins SemiBold"/>
              <a:ea typeface="Poppins SemiBold"/>
              <a:cs typeface="Poppins SemiBold"/>
              <a:sym typeface="Poppins SemiBold"/>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599" y="114963"/>
            <a:ext cx="583007" cy="601694"/>
          </a:xfrm>
          <a:prstGeom prst="rect">
            <a:avLst/>
          </a:prstGeom>
        </p:spPr>
      </p:pic>
      <p:sp>
        <p:nvSpPr>
          <p:cNvPr id="8" name="Google Shape;304;p31"/>
          <p:cNvSpPr txBox="1">
            <a:spLocks/>
          </p:cNvSpPr>
          <p:nvPr/>
        </p:nvSpPr>
        <p:spPr>
          <a:xfrm rot="16200000">
            <a:off x="-1468555" y="2916475"/>
            <a:ext cx="3667128" cy="561975"/>
          </a:xfrm>
          <a:prstGeom prst="rect">
            <a:avLst/>
          </a:prstGeom>
          <a:solidFill>
            <a:schemeClr val="dk1"/>
          </a:solidFill>
          <a:ln w="25400" cap="flat" cmpd="sng">
            <a:solidFill>
              <a:srgbClr val="000000"/>
            </a:solidFill>
            <a:prstDash val="solid"/>
            <a:miter lim="800000"/>
            <a:headEnd type="none" w="sm" len="sm"/>
            <a:tailEnd type="none" w="sm" len="sm"/>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wrap="square" lIns="91425" tIns="45700" rIns="91425" bIns="45700" anchor="ctr" anchorCtr="0">
            <a:noAutofit/>
          </a:bodyPr>
          <a:lst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9pPr>
          </a:lstStyle>
          <a:p>
            <a:pPr algn="ctr" hangingPunct="1">
              <a:buClr>
                <a:schemeClr val="lt1"/>
              </a:buClr>
              <a:buSzPts val="3200"/>
              <a:buFont typeface="Calibri"/>
              <a:buNone/>
            </a:pPr>
            <a:r>
              <a:rPr lang="en-US" sz="3200" dirty="0">
                <a:solidFill>
                  <a:schemeClr val="lt1"/>
                </a:solidFill>
                <a:latin typeface="Calibri"/>
                <a:ea typeface="Calibri"/>
                <a:cs typeface="Calibri"/>
                <a:sym typeface="Calibri"/>
              </a:rPr>
              <a:t>1</a:t>
            </a:r>
            <a:r>
              <a:rPr lang="en-US" sz="3200" dirty="0" smtClean="0">
                <a:solidFill>
                  <a:schemeClr val="lt1"/>
                </a:solidFill>
                <a:latin typeface="Calibri"/>
                <a:ea typeface="Calibri"/>
                <a:cs typeface="Calibri"/>
                <a:sym typeface="Calibri"/>
              </a:rPr>
              <a:t> – Ejercicio</a:t>
            </a:r>
            <a:endParaRPr lang="en-US" dirty="0"/>
          </a:p>
        </p:txBody>
      </p:sp>
      <p:sp>
        <p:nvSpPr>
          <p:cNvPr id="11" name="Google Shape;124;p7"/>
          <p:cNvSpPr txBox="1"/>
          <p:nvPr/>
        </p:nvSpPr>
        <p:spPr>
          <a:xfrm>
            <a:off x="945223" y="1681056"/>
            <a:ext cx="3732279" cy="30161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anchor="ctr">
            <a:spAutoFit/>
          </a:bodyPr>
          <a:lstStyle/>
          <a:p>
            <a:pPr algn="just"/>
            <a:r>
              <a:rPr lang="es-AR" sz="1200" dirty="0"/>
              <a:t>Al presionar el botón agregar se ejecuta el método </a:t>
            </a:r>
            <a:r>
              <a:rPr lang="es-AR" sz="1200" dirty="0" smtClean="0"/>
              <a:t>'agregar‘, en </a:t>
            </a:r>
            <a:r>
              <a:rPr lang="es-AR" sz="1200" dirty="0"/>
              <a:t>este método primero recorremos el vector articulos para comprobar si hay algún otro artículo con el mismo código. En el caso que no exista procedemos a añadir un nuevo elemento llamando al </a:t>
            </a:r>
            <a:r>
              <a:rPr lang="es-AR" sz="1200" b="1" dirty="0"/>
              <a:t>método push</a:t>
            </a:r>
            <a:r>
              <a:rPr lang="es-AR" sz="1200" dirty="0"/>
              <a:t> y pasando un objeto que creamos en dicho momento con los datos almacenados en el objeto 'art' que se encuentra enlazado con el </a:t>
            </a:r>
            <a:r>
              <a:rPr lang="es-AR" sz="1200" dirty="0" smtClean="0"/>
              <a:t>formulario. Luego </a:t>
            </a:r>
            <a:r>
              <a:rPr lang="es-AR" sz="1200" dirty="0"/>
              <a:t>asignamos cero y cadena vacía a todas las propiedades del objeto art con </a:t>
            </a:r>
            <a:r>
              <a:rPr lang="es-AR" sz="1200" u="sng" dirty="0"/>
              <a:t>el objetivo de borrar todos los 'input' del formulario.</a:t>
            </a:r>
            <a:endParaRPr lang="es-AR" sz="1200" dirty="0"/>
          </a:p>
          <a:p>
            <a:pPr algn="just"/>
            <a:r>
              <a:rPr lang="es-AR" sz="1200" dirty="0">
                <a:solidFill>
                  <a:srgbClr val="0070C0"/>
                </a:solidFill>
              </a:rPr>
              <a:t>Al agregar un elemento al </a:t>
            </a:r>
            <a:r>
              <a:rPr lang="es-AR" sz="1200" dirty="0" smtClean="0">
                <a:solidFill>
                  <a:srgbClr val="0070C0"/>
                </a:solidFill>
              </a:rPr>
              <a:t>vector, </a:t>
            </a:r>
            <a:r>
              <a:rPr lang="es-AR" sz="1200" dirty="0">
                <a:solidFill>
                  <a:srgbClr val="0070C0"/>
                </a:solidFill>
              </a:rPr>
              <a:t>'Angular' se encarga de actualizar la vista sin tener que indicar nada en nuestro código</a:t>
            </a:r>
            <a:r>
              <a:rPr lang="es-AR" sz="1200" dirty="0" smtClean="0"/>
              <a:t>.</a:t>
            </a:r>
            <a:endParaRPr lang="es-AR" sz="1200" dirty="0"/>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7502" y="1681056"/>
            <a:ext cx="4218441" cy="2908781"/>
          </a:xfrm>
          <a:prstGeom prst="rect">
            <a:avLst/>
          </a:prstGeom>
        </p:spPr>
      </p:pic>
    </p:spTree>
    <p:extLst>
      <p:ext uri="{BB962C8B-B14F-4D97-AF65-F5344CB8AC3E}">
        <p14:creationId xmlns:p14="http://schemas.microsoft.com/office/powerpoint/2010/main" val="204652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2741" y="895327"/>
            <a:ext cx="9246741" cy="4239374"/>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es-AR" dirty="0"/>
          </a:p>
        </p:txBody>
      </p:sp>
      <p:sp>
        <p:nvSpPr>
          <p:cNvPr id="24"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#11    </a:t>
            </a:r>
            <a:r>
              <a:rPr lang="es" sz="2000" dirty="0" smtClean="0">
                <a:solidFill>
                  <a:schemeClr val="lt1"/>
                </a:solidFill>
                <a:latin typeface="Poppins SemiBold"/>
                <a:ea typeface="Poppins SemiBold"/>
                <a:cs typeface="Poppins SemiBold"/>
                <a:sym typeface="Poppins SemiBold"/>
              </a:rPr>
              <a:t>Modulo 3 – Desarrollo Frontend dinamico</a:t>
            </a:r>
            <a:endParaRPr sz="2000" dirty="0">
              <a:solidFill>
                <a:srgbClr val="78B4EC"/>
              </a:solidFill>
              <a:latin typeface="Poppins SemiBold"/>
              <a:ea typeface="Poppins SemiBold"/>
              <a:cs typeface="Poppins SemiBold"/>
              <a:sym typeface="Poppins SemiBold"/>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599" y="114963"/>
            <a:ext cx="583007" cy="601694"/>
          </a:xfrm>
          <a:prstGeom prst="rect">
            <a:avLst/>
          </a:prstGeom>
        </p:spPr>
      </p:pic>
      <p:sp>
        <p:nvSpPr>
          <p:cNvPr id="8" name="Google Shape;304;p31"/>
          <p:cNvSpPr txBox="1">
            <a:spLocks/>
          </p:cNvSpPr>
          <p:nvPr/>
        </p:nvSpPr>
        <p:spPr>
          <a:xfrm rot="16200000">
            <a:off x="-1468555" y="2916475"/>
            <a:ext cx="3667128" cy="561975"/>
          </a:xfrm>
          <a:prstGeom prst="rect">
            <a:avLst/>
          </a:prstGeom>
          <a:solidFill>
            <a:schemeClr val="dk1"/>
          </a:solidFill>
          <a:ln w="25400" cap="flat" cmpd="sng">
            <a:solidFill>
              <a:srgbClr val="000000"/>
            </a:solidFill>
            <a:prstDash val="solid"/>
            <a:miter lim="800000"/>
            <a:headEnd type="none" w="sm" len="sm"/>
            <a:tailEnd type="none" w="sm" len="sm"/>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wrap="square" lIns="91425" tIns="45700" rIns="91425" bIns="45700" anchor="ctr" anchorCtr="0">
            <a:noAutofit/>
          </a:bodyPr>
          <a:lst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9pPr>
          </a:lstStyle>
          <a:p>
            <a:pPr algn="ctr" hangingPunct="1">
              <a:buClr>
                <a:schemeClr val="lt1"/>
              </a:buClr>
              <a:buSzPts val="3200"/>
              <a:buFont typeface="Calibri"/>
              <a:buNone/>
            </a:pPr>
            <a:r>
              <a:rPr lang="en-US" sz="3200" dirty="0">
                <a:solidFill>
                  <a:schemeClr val="lt1"/>
                </a:solidFill>
                <a:latin typeface="Calibri"/>
                <a:ea typeface="Calibri"/>
                <a:cs typeface="Calibri"/>
                <a:sym typeface="Calibri"/>
              </a:rPr>
              <a:t>1</a:t>
            </a:r>
            <a:r>
              <a:rPr lang="en-US" sz="3200" dirty="0" smtClean="0">
                <a:solidFill>
                  <a:schemeClr val="lt1"/>
                </a:solidFill>
                <a:latin typeface="Calibri"/>
                <a:ea typeface="Calibri"/>
                <a:cs typeface="Calibri"/>
                <a:sym typeface="Calibri"/>
              </a:rPr>
              <a:t> – Ejercicio</a:t>
            </a:r>
            <a:endParaRPr lang="en-US" dirty="0"/>
          </a:p>
        </p:txBody>
      </p:sp>
      <p:sp>
        <p:nvSpPr>
          <p:cNvPr id="9" name="Google Shape;124;p7"/>
          <p:cNvSpPr txBox="1"/>
          <p:nvPr/>
        </p:nvSpPr>
        <p:spPr>
          <a:xfrm>
            <a:off x="832759" y="1394675"/>
            <a:ext cx="5837203" cy="6155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anchor="ctr">
            <a:spAutoFit/>
          </a:bodyPr>
          <a:lstStyle/>
          <a:p>
            <a:r>
              <a:rPr lang="es-AR" sz="1200" b="1" dirty="0"/>
              <a:t>Borrado</a:t>
            </a:r>
          </a:p>
          <a:p>
            <a:r>
              <a:rPr lang="es-AR" sz="1200" dirty="0"/>
              <a:t>Cuando se presiona el botón de borrar se ejecuta el </a:t>
            </a:r>
            <a:r>
              <a:rPr lang="es-AR" sz="1200" b="1" dirty="0"/>
              <a:t>método 'borrar'</a:t>
            </a:r>
            <a:r>
              <a:rPr lang="es-AR" sz="1200" dirty="0"/>
              <a:t>:</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3349" y="2076146"/>
            <a:ext cx="4680003" cy="1680664"/>
          </a:xfrm>
          <a:prstGeom prst="rect">
            <a:avLst/>
          </a:prstGeom>
        </p:spPr>
      </p:pic>
      <p:sp>
        <p:nvSpPr>
          <p:cNvPr id="13" name="Google Shape;124;p7"/>
          <p:cNvSpPr txBox="1"/>
          <p:nvPr/>
        </p:nvSpPr>
        <p:spPr>
          <a:xfrm>
            <a:off x="832759" y="4045667"/>
            <a:ext cx="7859178" cy="8001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anchor="ctr">
            <a:spAutoFit/>
          </a:bodyPr>
          <a:lstStyle/>
          <a:p>
            <a:pPr algn="just"/>
            <a:r>
              <a:rPr lang="es-AR" sz="1200" dirty="0"/>
              <a:t>Recorremos el vector y controlamos uno a uno el código del artículo seleccionado con cada uno de los elementos del vector. </a:t>
            </a:r>
            <a:r>
              <a:rPr lang="es-AR" sz="1200" b="1" dirty="0"/>
              <a:t>El que coincide lo eliminamos del vector llamando al método splice</a:t>
            </a:r>
            <a:r>
              <a:rPr lang="es-AR" sz="1200" dirty="0"/>
              <a:t> indicando la posición y cuantas componentes borrar a partir de ese.</a:t>
            </a:r>
          </a:p>
        </p:txBody>
      </p:sp>
    </p:spTree>
    <p:extLst>
      <p:ext uri="{BB962C8B-B14F-4D97-AF65-F5344CB8AC3E}">
        <p14:creationId xmlns:p14="http://schemas.microsoft.com/office/powerpoint/2010/main" val="169430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2741" y="904126"/>
            <a:ext cx="9246741" cy="4239374"/>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es-AR" dirty="0"/>
          </a:p>
        </p:txBody>
      </p:sp>
      <p:sp>
        <p:nvSpPr>
          <p:cNvPr id="24"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#12    </a:t>
            </a:r>
            <a:r>
              <a:rPr lang="es" sz="2000" dirty="0" smtClean="0">
                <a:solidFill>
                  <a:schemeClr val="lt1"/>
                </a:solidFill>
                <a:latin typeface="Poppins SemiBold"/>
                <a:ea typeface="Poppins SemiBold"/>
                <a:cs typeface="Poppins SemiBold"/>
                <a:sym typeface="Poppins SemiBold"/>
              </a:rPr>
              <a:t>Modulo 3 – Desarrollo Frontend dinamico</a:t>
            </a:r>
            <a:endParaRPr sz="2000" dirty="0">
              <a:solidFill>
                <a:srgbClr val="78B4EC"/>
              </a:solidFill>
              <a:latin typeface="Poppins SemiBold"/>
              <a:ea typeface="Poppins SemiBold"/>
              <a:cs typeface="Poppins SemiBold"/>
              <a:sym typeface="Poppins SemiBold"/>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599" y="114963"/>
            <a:ext cx="583007" cy="601694"/>
          </a:xfrm>
          <a:prstGeom prst="rect">
            <a:avLst/>
          </a:prstGeom>
        </p:spPr>
      </p:pic>
      <p:sp>
        <p:nvSpPr>
          <p:cNvPr id="8" name="Google Shape;304;p31"/>
          <p:cNvSpPr txBox="1">
            <a:spLocks/>
          </p:cNvSpPr>
          <p:nvPr/>
        </p:nvSpPr>
        <p:spPr>
          <a:xfrm rot="16200000">
            <a:off x="-1468555" y="2916475"/>
            <a:ext cx="3667128" cy="561975"/>
          </a:xfrm>
          <a:prstGeom prst="rect">
            <a:avLst/>
          </a:prstGeom>
          <a:solidFill>
            <a:schemeClr val="dk1"/>
          </a:solidFill>
          <a:ln w="25400" cap="flat" cmpd="sng">
            <a:solidFill>
              <a:srgbClr val="000000"/>
            </a:solidFill>
            <a:prstDash val="solid"/>
            <a:miter lim="800000"/>
            <a:headEnd type="none" w="sm" len="sm"/>
            <a:tailEnd type="none" w="sm" len="sm"/>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wrap="square" lIns="91425" tIns="45700" rIns="91425" bIns="45700" anchor="ctr" anchorCtr="0">
            <a:noAutofit/>
          </a:bodyPr>
          <a:lst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9pPr>
          </a:lstStyle>
          <a:p>
            <a:pPr algn="ctr" hangingPunct="1">
              <a:buClr>
                <a:schemeClr val="lt1"/>
              </a:buClr>
              <a:buSzPts val="3200"/>
              <a:buFont typeface="Calibri"/>
              <a:buNone/>
            </a:pPr>
            <a:r>
              <a:rPr lang="en-US" sz="3200" dirty="0">
                <a:solidFill>
                  <a:schemeClr val="lt1"/>
                </a:solidFill>
                <a:latin typeface="Calibri"/>
                <a:ea typeface="Calibri"/>
                <a:cs typeface="Calibri"/>
                <a:sym typeface="Calibri"/>
              </a:rPr>
              <a:t>1</a:t>
            </a:r>
            <a:r>
              <a:rPr lang="en-US" sz="3200" dirty="0" smtClean="0">
                <a:solidFill>
                  <a:schemeClr val="lt1"/>
                </a:solidFill>
                <a:latin typeface="Calibri"/>
                <a:ea typeface="Calibri"/>
                <a:cs typeface="Calibri"/>
                <a:sym typeface="Calibri"/>
              </a:rPr>
              <a:t> – Ejercicio</a:t>
            </a:r>
            <a:endParaRPr lang="en-US" dirty="0"/>
          </a:p>
        </p:txBody>
      </p:sp>
      <p:sp>
        <p:nvSpPr>
          <p:cNvPr id="11" name="Google Shape;124;p7"/>
          <p:cNvSpPr txBox="1"/>
          <p:nvPr/>
        </p:nvSpPr>
        <p:spPr>
          <a:xfrm>
            <a:off x="954014" y="1363898"/>
            <a:ext cx="6505023" cy="6462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anchor="ctr">
            <a:spAutoFit/>
          </a:bodyPr>
          <a:lstStyle/>
          <a:p>
            <a:r>
              <a:rPr lang="es-AR" b="1" dirty="0"/>
              <a:t>Selección</a:t>
            </a:r>
          </a:p>
          <a:p>
            <a:r>
              <a:rPr lang="es-AR" sz="1200" dirty="0"/>
              <a:t>Cuando se presiona el botón de seleccionar se ejecuta el método 'seleccionar':</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2970" y="2323811"/>
            <a:ext cx="6227110" cy="1174255"/>
          </a:xfrm>
          <a:prstGeom prst="rect">
            <a:avLst/>
          </a:prstGeom>
        </p:spPr>
      </p:pic>
      <p:sp>
        <p:nvSpPr>
          <p:cNvPr id="14" name="Google Shape;124;p7"/>
          <p:cNvSpPr txBox="1"/>
          <p:nvPr/>
        </p:nvSpPr>
        <p:spPr>
          <a:xfrm>
            <a:off x="966831" y="3811692"/>
            <a:ext cx="7262768" cy="6155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anchor="ctr">
            <a:spAutoFit/>
          </a:bodyPr>
          <a:lstStyle/>
          <a:p>
            <a:r>
              <a:rPr lang="es-AR" sz="1200" dirty="0"/>
              <a:t>Lo único que hacemos es actualizar el objeto </a:t>
            </a:r>
            <a:r>
              <a:rPr lang="es-AR" sz="1200" dirty="0" smtClean="0"/>
              <a:t>“art” </a:t>
            </a:r>
            <a:r>
              <a:rPr lang="es-AR" sz="1200" dirty="0"/>
              <a:t>del modelo con el artículo que acaba de seleccionar el operador (llega como parámetro el artículo seleccionado)</a:t>
            </a:r>
          </a:p>
        </p:txBody>
      </p:sp>
    </p:spTree>
    <p:extLst>
      <p:ext uri="{BB962C8B-B14F-4D97-AF65-F5344CB8AC3E}">
        <p14:creationId xmlns:p14="http://schemas.microsoft.com/office/powerpoint/2010/main" val="3775369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303100" y="3931009"/>
            <a:ext cx="1905000" cy="657225"/>
          </a:xfrm>
          <a:prstGeom prst="rect">
            <a:avLst/>
          </a:prstGeom>
          <a:noFill/>
          <a:ln>
            <a:noFill/>
          </a:ln>
        </p:spPr>
      </p:pic>
      <p:pic>
        <p:nvPicPr>
          <p:cNvPr id="69" name="Google Shape;69;p15"/>
          <p:cNvPicPr preferRelativeResize="0"/>
          <p:nvPr/>
        </p:nvPicPr>
        <p:blipFill>
          <a:blip r:embed="rId4">
            <a:alphaModFix/>
          </a:blip>
          <a:stretch>
            <a:fillRect/>
          </a:stretch>
        </p:blipFill>
        <p:spPr>
          <a:xfrm>
            <a:off x="7531600" y="3650022"/>
            <a:ext cx="1333500" cy="1219200"/>
          </a:xfrm>
          <a:prstGeom prst="rect">
            <a:avLst/>
          </a:prstGeom>
          <a:noFill/>
          <a:ln>
            <a:noFill/>
          </a:ln>
        </p:spPr>
      </p:pic>
      <p:pic>
        <p:nvPicPr>
          <p:cNvPr id="70" name="Google Shape;70;p15"/>
          <p:cNvPicPr preferRelativeResize="0"/>
          <p:nvPr/>
        </p:nvPicPr>
        <p:blipFill>
          <a:blip r:embed="rId5">
            <a:alphaModFix/>
          </a:blip>
          <a:stretch>
            <a:fillRect/>
          </a:stretch>
        </p:blipFill>
        <p:spPr>
          <a:xfrm>
            <a:off x="5989050" y="3750034"/>
            <a:ext cx="1400175" cy="1019175"/>
          </a:xfrm>
          <a:prstGeom prst="rect">
            <a:avLst/>
          </a:prstGeom>
          <a:noFill/>
          <a:ln>
            <a:noFill/>
          </a:ln>
        </p:spPr>
      </p:pic>
      <p:sp>
        <p:nvSpPr>
          <p:cNvPr id="71" name="Google Shape;71;p15"/>
          <p:cNvSpPr txBox="1"/>
          <p:nvPr/>
        </p:nvSpPr>
        <p:spPr>
          <a:xfrm>
            <a:off x="303100" y="492275"/>
            <a:ext cx="65400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4000">
                <a:solidFill>
                  <a:schemeClr val="lt1"/>
                </a:solidFill>
                <a:latin typeface="Poppins Medium"/>
                <a:ea typeface="Poppins Medium"/>
                <a:cs typeface="Poppins Medium"/>
                <a:sym typeface="Poppins Medium"/>
              </a:rPr>
              <a:t>ARGENTINA PROGRAMA</a:t>
            </a:r>
            <a:endParaRPr sz="4000">
              <a:solidFill>
                <a:schemeClr val="lt1"/>
              </a:solidFill>
              <a:latin typeface="Poppins Medium"/>
              <a:ea typeface="Poppins Medium"/>
              <a:cs typeface="Poppins Medium"/>
              <a:sym typeface="Poppins Medium"/>
            </a:endParaRPr>
          </a:p>
        </p:txBody>
      </p:sp>
      <p:sp>
        <p:nvSpPr>
          <p:cNvPr id="72" name="Google Shape;72;p15"/>
          <p:cNvSpPr txBox="1"/>
          <p:nvPr/>
        </p:nvSpPr>
        <p:spPr>
          <a:xfrm>
            <a:off x="303100" y="1500875"/>
            <a:ext cx="6540000" cy="110796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2000" dirty="0">
                <a:solidFill>
                  <a:schemeClr val="lt1"/>
                </a:solidFill>
                <a:latin typeface="Poppins Medium"/>
                <a:ea typeface="Poppins Medium"/>
                <a:cs typeface="Poppins Medium"/>
                <a:sym typeface="Poppins Medium"/>
              </a:rPr>
              <a:t>6</a:t>
            </a:r>
            <a:r>
              <a:rPr lang="es" sz="2000" dirty="0" smtClean="0">
                <a:solidFill>
                  <a:schemeClr val="lt1"/>
                </a:solidFill>
                <a:latin typeface="Poppins Medium"/>
                <a:ea typeface="Poppins Medium"/>
                <a:cs typeface="Poppins Medium"/>
                <a:sym typeface="Poppins Medium"/>
              </a:rPr>
              <a:t>to </a:t>
            </a:r>
            <a:r>
              <a:rPr lang="es" sz="2000" dirty="0">
                <a:solidFill>
                  <a:schemeClr val="lt1"/>
                </a:solidFill>
                <a:latin typeface="Poppins Medium"/>
                <a:ea typeface="Poppins Medium"/>
                <a:cs typeface="Poppins Medium"/>
                <a:sym typeface="Poppins Medium"/>
              </a:rPr>
              <a:t>encuentro </a:t>
            </a:r>
            <a:r>
              <a:rPr lang="es" sz="2000" dirty="0" smtClean="0">
                <a:solidFill>
                  <a:schemeClr val="lt1"/>
                </a:solidFill>
                <a:latin typeface="Poppins Medium"/>
                <a:ea typeface="Poppins Medium"/>
                <a:cs typeface="Poppins Medium"/>
                <a:sym typeface="Poppins Medium"/>
              </a:rPr>
              <a:t>integrador virtual</a:t>
            </a:r>
          </a:p>
          <a:p>
            <a:pPr marL="0" lvl="0" indent="0" algn="l" rtl="0">
              <a:spcBef>
                <a:spcPts val="0"/>
              </a:spcBef>
              <a:spcAft>
                <a:spcPts val="0"/>
              </a:spcAft>
              <a:buNone/>
            </a:pPr>
            <a:endParaRPr sz="2000" dirty="0">
              <a:solidFill>
                <a:schemeClr val="lt1"/>
              </a:solidFill>
              <a:latin typeface="Poppins Medium"/>
              <a:ea typeface="Poppins Medium"/>
              <a:cs typeface="Poppins Medium"/>
              <a:sym typeface="Poppins Medium"/>
            </a:endParaRPr>
          </a:p>
          <a:p>
            <a:pPr marL="0" lvl="0" indent="0" algn="l" rtl="0">
              <a:spcBef>
                <a:spcPts val="0"/>
              </a:spcBef>
              <a:spcAft>
                <a:spcPts val="0"/>
              </a:spcAft>
              <a:buNone/>
            </a:pPr>
            <a:r>
              <a:rPr lang="es" sz="2000" dirty="0" smtClean="0">
                <a:solidFill>
                  <a:schemeClr val="lt1"/>
                </a:solidFill>
                <a:latin typeface="Poppins Medium"/>
                <a:ea typeface="Poppins Medium"/>
                <a:cs typeface="Poppins Medium"/>
                <a:sym typeface="Poppins Medium"/>
              </a:rPr>
              <a:t>Viernes 14/04/2023</a:t>
            </a:r>
            <a:endParaRPr sz="2000" dirty="0">
              <a:solidFill>
                <a:schemeClr val="lt1"/>
              </a:solidFill>
              <a:latin typeface="Poppins Medium"/>
              <a:ea typeface="Poppins Medium"/>
              <a:cs typeface="Poppins Medium"/>
              <a:sym typeface="Poppins Medium"/>
            </a:endParaRPr>
          </a:p>
        </p:txBody>
      </p:sp>
      <p:cxnSp>
        <p:nvCxnSpPr>
          <p:cNvPr id="73" name="Google Shape;73;p15"/>
          <p:cNvCxnSpPr/>
          <p:nvPr/>
        </p:nvCxnSpPr>
        <p:spPr>
          <a:xfrm>
            <a:off x="303100" y="1378000"/>
            <a:ext cx="80166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2741" y="904126"/>
            <a:ext cx="9246741" cy="4239374"/>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es-AR" dirty="0"/>
          </a:p>
        </p:txBody>
      </p:sp>
      <p:sp>
        <p:nvSpPr>
          <p:cNvPr id="24"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#13    </a:t>
            </a:r>
            <a:r>
              <a:rPr lang="es" sz="2000" dirty="0" smtClean="0">
                <a:solidFill>
                  <a:schemeClr val="lt1"/>
                </a:solidFill>
                <a:latin typeface="Poppins SemiBold"/>
                <a:ea typeface="Poppins SemiBold"/>
                <a:cs typeface="Poppins SemiBold"/>
                <a:sym typeface="Poppins SemiBold"/>
              </a:rPr>
              <a:t>Modulo 3 – Desarrollo Frontend dinamico</a:t>
            </a:r>
            <a:endParaRPr sz="2000" dirty="0">
              <a:solidFill>
                <a:srgbClr val="78B4EC"/>
              </a:solidFill>
              <a:latin typeface="Poppins SemiBold"/>
              <a:ea typeface="Poppins SemiBold"/>
              <a:cs typeface="Poppins SemiBold"/>
              <a:sym typeface="Poppins SemiBold"/>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599" y="114963"/>
            <a:ext cx="583007" cy="601694"/>
          </a:xfrm>
          <a:prstGeom prst="rect">
            <a:avLst/>
          </a:prstGeom>
        </p:spPr>
      </p:pic>
      <p:sp>
        <p:nvSpPr>
          <p:cNvPr id="8" name="Google Shape;304;p31"/>
          <p:cNvSpPr txBox="1">
            <a:spLocks/>
          </p:cNvSpPr>
          <p:nvPr/>
        </p:nvSpPr>
        <p:spPr>
          <a:xfrm rot="16200000">
            <a:off x="-1468555" y="2916475"/>
            <a:ext cx="3667128" cy="561975"/>
          </a:xfrm>
          <a:prstGeom prst="rect">
            <a:avLst/>
          </a:prstGeom>
          <a:solidFill>
            <a:schemeClr val="dk1"/>
          </a:solidFill>
          <a:ln w="25400" cap="flat" cmpd="sng">
            <a:solidFill>
              <a:srgbClr val="000000"/>
            </a:solidFill>
            <a:prstDash val="solid"/>
            <a:miter lim="800000"/>
            <a:headEnd type="none" w="sm" len="sm"/>
            <a:tailEnd type="none" w="sm" len="sm"/>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wrap="square" lIns="91425" tIns="45700" rIns="91425" bIns="45700" anchor="ctr" anchorCtr="0">
            <a:noAutofit/>
          </a:bodyPr>
          <a:lst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9pPr>
          </a:lstStyle>
          <a:p>
            <a:pPr algn="ctr" hangingPunct="1">
              <a:buClr>
                <a:schemeClr val="lt1"/>
              </a:buClr>
              <a:buSzPts val="3200"/>
              <a:buFont typeface="Calibri"/>
              <a:buNone/>
            </a:pPr>
            <a:r>
              <a:rPr lang="en-US" sz="3200" dirty="0">
                <a:solidFill>
                  <a:schemeClr val="lt1"/>
                </a:solidFill>
                <a:latin typeface="Calibri"/>
                <a:ea typeface="Calibri"/>
                <a:cs typeface="Calibri"/>
                <a:sym typeface="Calibri"/>
              </a:rPr>
              <a:t>1</a:t>
            </a:r>
            <a:r>
              <a:rPr lang="en-US" sz="3200" dirty="0" smtClean="0">
                <a:solidFill>
                  <a:schemeClr val="lt1"/>
                </a:solidFill>
                <a:latin typeface="Calibri"/>
                <a:ea typeface="Calibri"/>
                <a:cs typeface="Calibri"/>
                <a:sym typeface="Calibri"/>
              </a:rPr>
              <a:t> – Ejercicio</a:t>
            </a:r>
            <a:endParaRPr lang="en-US" dirty="0"/>
          </a:p>
        </p:txBody>
      </p:sp>
      <p:sp>
        <p:nvSpPr>
          <p:cNvPr id="9" name="Google Shape;124;p7"/>
          <p:cNvSpPr txBox="1"/>
          <p:nvPr/>
        </p:nvSpPr>
        <p:spPr>
          <a:xfrm>
            <a:off x="1191218" y="1230335"/>
            <a:ext cx="6145427" cy="6462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anchor="ctr">
            <a:spAutoFit/>
          </a:bodyPr>
          <a:lstStyle/>
          <a:p>
            <a:r>
              <a:rPr lang="es-AR" b="1" dirty="0"/>
              <a:t>Modificación</a:t>
            </a:r>
          </a:p>
          <a:p>
            <a:r>
              <a:rPr lang="es-AR" sz="1200" dirty="0"/>
              <a:t>Cuando presiona el botón de </a:t>
            </a:r>
            <a:r>
              <a:rPr lang="es-AR" sz="1200" u="sng" dirty="0"/>
              <a:t>modificación </a:t>
            </a:r>
            <a:r>
              <a:rPr lang="es-AR" sz="1200" dirty="0"/>
              <a:t>se ejecuta el método:</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6500" y="1876623"/>
            <a:ext cx="4147753" cy="1332576"/>
          </a:xfrm>
          <a:prstGeom prst="rect">
            <a:avLst/>
          </a:prstGeom>
        </p:spPr>
      </p:pic>
      <p:sp>
        <p:nvSpPr>
          <p:cNvPr id="13" name="Google Shape;124;p7"/>
          <p:cNvSpPr txBox="1"/>
          <p:nvPr/>
        </p:nvSpPr>
        <p:spPr>
          <a:xfrm>
            <a:off x="1191218" y="3209199"/>
            <a:ext cx="5578315" cy="9848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anchor="ctr">
            <a:spAutoFit/>
          </a:bodyPr>
          <a:lstStyle/>
          <a:p>
            <a:r>
              <a:rPr lang="es-AR" sz="1200" dirty="0"/>
              <a:t>Buscamos el código de artículo del control 'input' dentro del vector, en caso de encontrarlo procedemos a modificar la descripción y precio</a:t>
            </a:r>
            <a:r>
              <a:rPr lang="es-AR" sz="1200" dirty="0" smtClean="0"/>
              <a:t>.</a:t>
            </a:r>
            <a:endParaRPr lang="es-AR" sz="1200" dirty="0"/>
          </a:p>
          <a:p>
            <a:r>
              <a:rPr lang="es-AR" sz="1200" dirty="0"/>
              <a:t>Por último decir que hemos utilizado la directiva *ngIf para no mostrar la tabla HTML en caso que el vector 'articulos' se encuentre vacío:</a:t>
            </a: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28080" y="4134432"/>
            <a:ext cx="5630781" cy="888507"/>
          </a:xfrm>
          <a:prstGeom prst="rect">
            <a:avLst/>
          </a:prstGeom>
        </p:spPr>
      </p:pic>
    </p:spTree>
    <p:extLst>
      <p:ext uri="{BB962C8B-B14F-4D97-AF65-F5344CB8AC3E}">
        <p14:creationId xmlns:p14="http://schemas.microsoft.com/office/powerpoint/2010/main" val="2641067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2741" y="904126"/>
            <a:ext cx="9246741" cy="4239374"/>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es-AR" dirty="0"/>
          </a:p>
        </p:txBody>
      </p:sp>
      <p:sp>
        <p:nvSpPr>
          <p:cNvPr id="24"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#14    </a:t>
            </a:r>
            <a:r>
              <a:rPr lang="es" sz="2000" dirty="0" smtClean="0">
                <a:solidFill>
                  <a:schemeClr val="lt1"/>
                </a:solidFill>
                <a:latin typeface="Poppins SemiBold"/>
                <a:ea typeface="Poppins SemiBold"/>
                <a:cs typeface="Poppins SemiBold"/>
                <a:sym typeface="Poppins SemiBold"/>
              </a:rPr>
              <a:t>Modulo 3 – Desarrollo Frontend dinamico</a:t>
            </a:r>
            <a:endParaRPr sz="2000" dirty="0">
              <a:solidFill>
                <a:srgbClr val="78B4EC"/>
              </a:solidFill>
              <a:latin typeface="Poppins SemiBold"/>
              <a:ea typeface="Poppins SemiBold"/>
              <a:cs typeface="Poppins SemiBold"/>
              <a:sym typeface="Poppins SemiBold"/>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599" y="114963"/>
            <a:ext cx="583007" cy="601694"/>
          </a:xfrm>
          <a:prstGeom prst="rect">
            <a:avLst/>
          </a:prstGeom>
        </p:spPr>
      </p:pic>
      <p:sp>
        <p:nvSpPr>
          <p:cNvPr id="8" name="Google Shape;304;p31"/>
          <p:cNvSpPr txBox="1">
            <a:spLocks/>
          </p:cNvSpPr>
          <p:nvPr/>
        </p:nvSpPr>
        <p:spPr>
          <a:xfrm rot="16200000">
            <a:off x="-1468555" y="2916475"/>
            <a:ext cx="3667128" cy="561975"/>
          </a:xfrm>
          <a:prstGeom prst="rect">
            <a:avLst/>
          </a:prstGeom>
          <a:solidFill>
            <a:schemeClr val="dk1"/>
          </a:solidFill>
          <a:ln w="25400" cap="flat" cmpd="sng">
            <a:solidFill>
              <a:srgbClr val="000000"/>
            </a:solidFill>
            <a:prstDash val="solid"/>
            <a:miter lim="800000"/>
            <a:headEnd type="none" w="sm" len="sm"/>
            <a:tailEnd type="none" w="sm" len="sm"/>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wrap="square" lIns="91425" tIns="45700" rIns="91425" bIns="45700" anchor="ctr" anchorCtr="0">
            <a:noAutofit/>
          </a:bodyPr>
          <a:lst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9pPr>
          </a:lstStyle>
          <a:p>
            <a:pPr algn="ctr" hangingPunct="1">
              <a:buClr>
                <a:schemeClr val="lt1"/>
              </a:buClr>
              <a:buSzPts val="3200"/>
              <a:buFont typeface="Calibri"/>
              <a:buNone/>
            </a:pPr>
            <a:r>
              <a:rPr lang="en-US" sz="3200" dirty="0">
                <a:solidFill>
                  <a:schemeClr val="lt1"/>
                </a:solidFill>
                <a:latin typeface="Calibri"/>
                <a:ea typeface="Calibri"/>
                <a:cs typeface="Calibri"/>
                <a:sym typeface="Calibri"/>
              </a:rPr>
              <a:t>1</a:t>
            </a:r>
            <a:r>
              <a:rPr lang="en-US" sz="3200" dirty="0" smtClean="0">
                <a:solidFill>
                  <a:schemeClr val="lt1"/>
                </a:solidFill>
                <a:latin typeface="Calibri"/>
                <a:ea typeface="Calibri"/>
                <a:cs typeface="Calibri"/>
                <a:sym typeface="Calibri"/>
              </a:rPr>
              <a:t> – Ejercicio</a:t>
            </a:r>
            <a:endParaRPr lang="en-US" dirty="0"/>
          </a:p>
        </p:txBody>
      </p:sp>
      <p:sp>
        <p:nvSpPr>
          <p:cNvPr id="11" name="Google Shape;124;p7"/>
          <p:cNvSpPr txBox="1"/>
          <p:nvPr/>
        </p:nvSpPr>
        <p:spPr>
          <a:xfrm>
            <a:off x="832759" y="1168689"/>
            <a:ext cx="6823522" cy="8309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anchor="ctr">
            <a:spAutoFit/>
          </a:bodyPr>
          <a:lstStyle/>
          <a:p>
            <a:r>
              <a:rPr lang="es-ES" b="1" dirty="0" smtClean="0"/>
              <a:t>Nota final:</a:t>
            </a:r>
            <a:endParaRPr lang="es-AR" b="1" dirty="0"/>
          </a:p>
          <a:p>
            <a:r>
              <a:rPr lang="es-AR" sz="1200" dirty="0"/>
              <a:t>Llamamos al método </a:t>
            </a:r>
            <a:r>
              <a:rPr lang="es-AR" sz="1200" b="1" dirty="0"/>
              <a:t>'hayRegistros()</a:t>
            </a:r>
            <a:r>
              <a:rPr lang="es-AR" sz="1200" dirty="0"/>
              <a:t>' que retorna true o false dependiendo si el vector tiene o no componentes:</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7024" y="2187112"/>
            <a:ext cx="4942164" cy="1103590"/>
          </a:xfrm>
          <a:prstGeom prst="rect">
            <a:avLst/>
          </a:prstGeom>
        </p:spPr>
      </p:pic>
      <p:sp>
        <p:nvSpPr>
          <p:cNvPr id="9" name="Google Shape;134;p24"/>
          <p:cNvSpPr txBox="1"/>
          <p:nvPr/>
        </p:nvSpPr>
        <p:spPr>
          <a:xfrm>
            <a:off x="1052518" y="4234345"/>
            <a:ext cx="3488659" cy="338524"/>
          </a:xfrm>
          <a:prstGeom prst="rect">
            <a:avLst/>
          </a:prstGeom>
          <a:noFill/>
          <a:ln>
            <a:noFill/>
          </a:ln>
        </p:spPr>
        <p:txBody>
          <a:bodyPr spcFirstLastPara="1" wrap="square" lIns="91425" tIns="91425" rIns="91425" bIns="91425" anchor="t" anchorCtr="0">
            <a:spAutoFit/>
          </a:bodyPr>
          <a:lstStyle/>
          <a:p>
            <a:pPr algn="just"/>
            <a:r>
              <a:rPr lang="es-AR" sz="1000" dirty="0">
                <a:solidFill>
                  <a:srgbClr val="0070C0"/>
                </a:solidFill>
              </a:rPr>
              <a:t>https://github.com/FAR1968/proyecto-admin-articulos</a:t>
            </a:r>
            <a:endParaRPr lang="es-AR" sz="1000" b="1" dirty="0">
              <a:solidFill>
                <a:srgbClr val="0070C0"/>
              </a:solidFill>
            </a:endParaRPr>
          </a:p>
        </p:txBody>
      </p:sp>
    </p:spTree>
    <p:extLst>
      <p:ext uri="{BB962C8B-B14F-4D97-AF65-F5344CB8AC3E}">
        <p14:creationId xmlns:p14="http://schemas.microsoft.com/office/powerpoint/2010/main" val="775523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p:nvPr/>
        </p:nvSpPr>
        <p:spPr>
          <a:xfrm>
            <a:off x="495025" y="265625"/>
            <a:ext cx="664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3000" b="1" dirty="0">
                <a:solidFill>
                  <a:srgbClr val="907AC7"/>
                </a:solidFill>
                <a:latin typeface="Roboto"/>
                <a:ea typeface="Roboto"/>
                <a:cs typeface="Roboto"/>
                <a:sym typeface="Roboto"/>
              </a:rPr>
              <a:t>B</a:t>
            </a:r>
            <a:endParaRPr sz="3000" b="1" dirty="0">
              <a:solidFill>
                <a:srgbClr val="907AC7"/>
              </a:solidFill>
              <a:latin typeface="Roboto"/>
              <a:ea typeface="Roboto"/>
              <a:cs typeface="Roboto"/>
              <a:sym typeface="Roboto"/>
            </a:endParaRPr>
          </a:p>
        </p:txBody>
      </p:sp>
      <p:sp>
        <p:nvSpPr>
          <p:cNvPr id="163" name="Google Shape;163;p29"/>
          <p:cNvSpPr txBox="1"/>
          <p:nvPr/>
        </p:nvSpPr>
        <p:spPr>
          <a:xfrm>
            <a:off x="827125" y="1230196"/>
            <a:ext cx="7377300" cy="2462182"/>
          </a:xfrm>
          <a:prstGeom prst="rect">
            <a:avLst/>
          </a:prstGeom>
          <a:noFill/>
          <a:ln>
            <a:noFill/>
          </a:ln>
        </p:spPr>
        <p:txBody>
          <a:bodyPr spcFirstLastPara="1" wrap="square" lIns="91425" tIns="91425" rIns="91425" bIns="91425" anchor="t" anchorCtr="0">
            <a:spAutoFit/>
          </a:bodyPr>
          <a:lstStyle/>
          <a:p>
            <a:pPr lvl="0" algn="ctr"/>
            <a:r>
              <a:rPr lang="es-AR" sz="4000" dirty="0" smtClean="0">
                <a:solidFill>
                  <a:schemeClr val="lt1"/>
                </a:solidFill>
                <a:latin typeface="Poppins SemiBold"/>
                <a:ea typeface="Poppins SemiBold"/>
                <a:cs typeface="Poppins SemiBold"/>
                <a:sym typeface="Poppins SemiBold"/>
              </a:rPr>
              <a:t>Modulo 4</a:t>
            </a:r>
          </a:p>
          <a:p>
            <a:pPr lvl="0" algn="ctr"/>
            <a:endParaRPr lang="es" sz="4000" dirty="0" smtClean="0">
              <a:solidFill>
                <a:schemeClr val="lt1"/>
              </a:solidFill>
              <a:latin typeface="Poppins SemiBold"/>
              <a:ea typeface="Poppins SemiBold"/>
              <a:cs typeface="Poppins SemiBold"/>
              <a:sym typeface="Poppins SemiBold"/>
            </a:endParaRPr>
          </a:p>
          <a:p>
            <a:pPr lvl="0" algn="ctr"/>
            <a:r>
              <a:rPr lang="es-AR" sz="2800" dirty="0" smtClean="0">
                <a:solidFill>
                  <a:schemeClr val="lt1"/>
                </a:solidFill>
                <a:latin typeface="Poppins SemiBold"/>
                <a:ea typeface="Poppins SemiBold"/>
                <a:cs typeface="Poppins SemiBold"/>
                <a:sym typeface="Poppins SemiBold"/>
              </a:rPr>
              <a:t>Base de Datos</a:t>
            </a:r>
            <a:endParaRPr sz="2800" dirty="0">
              <a:solidFill>
                <a:schemeClr val="lt1"/>
              </a:solidFill>
              <a:latin typeface="Poppins SemiBold"/>
              <a:ea typeface="Poppins SemiBold"/>
              <a:cs typeface="Poppins SemiBold"/>
              <a:sym typeface="Poppins SemiBold"/>
            </a:endParaRPr>
          </a:p>
          <a:p>
            <a:pPr marL="0" lvl="0" indent="0" algn="ctr" rtl="0">
              <a:spcBef>
                <a:spcPts val="0"/>
              </a:spcBef>
              <a:spcAft>
                <a:spcPts val="0"/>
              </a:spcAft>
              <a:buNone/>
            </a:pPr>
            <a:endParaRPr sz="4000" dirty="0">
              <a:solidFill>
                <a:schemeClr val="lt1"/>
              </a:solidFill>
              <a:latin typeface="Poppins SemiBold"/>
              <a:ea typeface="Poppins SemiBold"/>
              <a:cs typeface="Poppins SemiBold"/>
              <a:sym typeface="Poppins SemiBo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0653" y="3282343"/>
            <a:ext cx="2242801" cy="126355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5139" y="3282343"/>
            <a:ext cx="1256498" cy="1435200"/>
          </a:xfrm>
          <a:prstGeom prst="rect">
            <a:avLst/>
          </a:prstGeom>
        </p:spPr>
      </p:pic>
    </p:spTree>
    <p:extLst>
      <p:ext uri="{BB962C8B-B14F-4D97-AF65-F5344CB8AC3E}">
        <p14:creationId xmlns:p14="http://schemas.microsoft.com/office/powerpoint/2010/main" val="2752779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8600" y="924900"/>
            <a:ext cx="9252600" cy="4218600"/>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endParaRPr dirty="0"/>
          </a:p>
        </p:txBody>
      </p:sp>
      <p:sp>
        <p:nvSpPr>
          <p:cNvPr id="132"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#1 </a:t>
            </a:r>
            <a:r>
              <a:rPr lang="es" sz="2000" dirty="0" smtClean="0">
                <a:solidFill>
                  <a:schemeClr val="lt1"/>
                </a:solidFill>
                <a:latin typeface="Poppins SemiBold"/>
                <a:ea typeface="Poppins SemiBold"/>
                <a:cs typeface="Poppins SemiBold"/>
                <a:sym typeface="Poppins SemiBold"/>
              </a:rPr>
              <a:t>Modulo 4 – Base de Datos</a:t>
            </a:r>
            <a:endParaRPr sz="2000" dirty="0">
              <a:solidFill>
                <a:srgbClr val="78B4EC"/>
              </a:solidFill>
              <a:latin typeface="Poppins SemiBold"/>
              <a:ea typeface="Poppins SemiBold"/>
              <a:cs typeface="Poppins SemiBold"/>
              <a:sym typeface="Poppins SemiBold"/>
            </a:endParaRPr>
          </a:p>
        </p:txBody>
      </p:sp>
      <p:sp>
        <p:nvSpPr>
          <p:cNvPr id="6" name="Google Shape;134;p24"/>
          <p:cNvSpPr txBox="1"/>
          <p:nvPr/>
        </p:nvSpPr>
        <p:spPr>
          <a:xfrm>
            <a:off x="269055" y="1931468"/>
            <a:ext cx="3930147" cy="1477297"/>
          </a:xfrm>
          <a:prstGeom prst="rect">
            <a:avLst/>
          </a:prstGeom>
          <a:noFill/>
          <a:ln>
            <a:noFill/>
          </a:ln>
        </p:spPr>
        <p:txBody>
          <a:bodyPr spcFirstLastPara="1" wrap="square" lIns="91425" tIns="91425" rIns="91425" bIns="91425" anchor="t" anchorCtr="0">
            <a:spAutoFit/>
          </a:bodyPr>
          <a:lstStyle/>
          <a:p>
            <a:pPr lvl="0" algn="just"/>
            <a:r>
              <a:rPr lang="es-AR" sz="1200" dirty="0" smtClean="0"/>
              <a:t>• Aquí </a:t>
            </a:r>
            <a:r>
              <a:rPr lang="es-AR" sz="1200" dirty="0"/>
              <a:t>comenzaremos introduciéndonos en el mundo de las bases de datos. </a:t>
            </a:r>
            <a:r>
              <a:rPr lang="es-AR" sz="1200" dirty="0" smtClean="0"/>
              <a:t>Te </a:t>
            </a:r>
            <a:r>
              <a:rPr lang="es-AR" sz="1200" dirty="0"/>
              <a:t>mostraremos los pilares fundamentales </a:t>
            </a:r>
            <a:r>
              <a:rPr lang="es-AR" sz="1200" b="1" dirty="0">
                <a:solidFill>
                  <a:srgbClr val="0070C0"/>
                </a:solidFill>
              </a:rPr>
              <a:t>para que puedas crear los modelos de datos y base de datos para tu Portfolio Web fullstack</a:t>
            </a:r>
            <a:r>
              <a:rPr lang="es-AR" sz="1200" dirty="0"/>
              <a:t>, crearás una base de datos relacional desde cero normalizada y  utilizando  SQL (lenguaje de consulta estructurada) podrás manipular los </a:t>
            </a:r>
            <a:r>
              <a:rPr lang="es-AR" sz="1200" dirty="0" smtClean="0"/>
              <a:t>datos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4495" y="89451"/>
            <a:ext cx="1352550" cy="762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6856" y="1059694"/>
            <a:ext cx="3960969" cy="3780282"/>
          </a:xfrm>
          <a:prstGeom prst="rect">
            <a:avLst/>
          </a:prstGeom>
          <a:ln w="12700">
            <a:solidFill>
              <a:schemeClr val="accent1"/>
            </a:solidFill>
          </a:ln>
        </p:spPr>
      </p:pic>
    </p:spTree>
    <p:extLst>
      <p:ext uri="{BB962C8B-B14F-4D97-AF65-F5344CB8AC3E}">
        <p14:creationId xmlns:p14="http://schemas.microsoft.com/office/powerpoint/2010/main" val="1170895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8600" y="924900"/>
            <a:ext cx="9252600" cy="4218600"/>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4"/>
          <p:cNvSpPr txBox="1"/>
          <p:nvPr/>
        </p:nvSpPr>
        <p:spPr>
          <a:xfrm>
            <a:off x="2969898" y="1017367"/>
            <a:ext cx="2393211" cy="430857"/>
          </a:xfrm>
          <a:prstGeom prst="rect">
            <a:avLst/>
          </a:prstGeom>
          <a:noFill/>
          <a:ln>
            <a:noFill/>
          </a:ln>
        </p:spPr>
        <p:txBody>
          <a:bodyPr spcFirstLastPara="1" wrap="square" lIns="91425" tIns="91425" rIns="91425" bIns="91425" anchor="t" anchorCtr="0">
            <a:spAutoFit/>
          </a:bodyPr>
          <a:lstStyle/>
          <a:p>
            <a:r>
              <a:rPr lang="es-AR" b="1" dirty="0" smtClean="0">
                <a:solidFill>
                  <a:schemeClr val="accent1">
                    <a:lumMod val="75000"/>
                  </a:schemeClr>
                </a:solidFill>
              </a:rPr>
              <a:t> </a:t>
            </a:r>
            <a:r>
              <a:rPr lang="es-AR" sz="1600" b="1" dirty="0" smtClean="0">
                <a:solidFill>
                  <a:schemeClr val="accent1">
                    <a:lumMod val="75000"/>
                  </a:schemeClr>
                </a:solidFill>
              </a:rPr>
              <a:t>Beneficios </a:t>
            </a:r>
            <a:r>
              <a:rPr lang="es-AR" sz="1600" b="1" dirty="0">
                <a:solidFill>
                  <a:schemeClr val="accent1">
                    <a:lumMod val="75000"/>
                  </a:schemeClr>
                </a:solidFill>
              </a:rPr>
              <a:t>de </a:t>
            </a:r>
            <a:r>
              <a:rPr lang="es-AR" sz="1600" b="1" dirty="0" smtClean="0">
                <a:solidFill>
                  <a:schemeClr val="accent1">
                    <a:lumMod val="75000"/>
                  </a:schemeClr>
                </a:solidFill>
              </a:rPr>
              <a:t>MySQL</a:t>
            </a:r>
            <a:endParaRPr lang="es-AR" sz="1600" b="1" dirty="0">
              <a:solidFill>
                <a:schemeClr val="accent1">
                  <a:lumMod val="75000"/>
                </a:schemeClr>
              </a:solidFill>
            </a:endParaRPr>
          </a:p>
        </p:txBody>
      </p:sp>
      <p:sp>
        <p:nvSpPr>
          <p:cNvPr id="7"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#2 </a:t>
            </a:r>
            <a:r>
              <a:rPr lang="es" sz="2000" dirty="0" smtClean="0">
                <a:solidFill>
                  <a:schemeClr val="lt1"/>
                </a:solidFill>
                <a:latin typeface="Poppins SemiBold"/>
                <a:ea typeface="Poppins SemiBold"/>
                <a:cs typeface="Poppins SemiBold"/>
                <a:sym typeface="Poppins SemiBold"/>
              </a:rPr>
              <a:t>Modulo 4 – Base de Datos</a:t>
            </a:r>
            <a:endParaRPr sz="2000" dirty="0">
              <a:solidFill>
                <a:srgbClr val="78B4EC"/>
              </a:solidFill>
              <a:latin typeface="Poppins SemiBold"/>
              <a:ea typeface="Poppins SemiBold"/>
              <a:cs typeface="Poppins SemiBold"/>
              <a:sym typeface="Poppins SemiBold"/>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4495" y="89451"/>
            <a:ext cx="1352550" cy="762000"/>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2910" y="1448224"/>
            <a:ext cx="5397603" cy="3329259"/>
          </a:xfrm>
          <a:prstGeom prst="rect">
            <a:avLst/>
          </a:prstGeom>
        </p:spPr>
      </p:pic>
    </p:spTree>
    <p:extLst>
      <p:ext uri="{BB962C8B-B14F-4D97-AF65-F5344CB8AC3E}">
        <p14:creationId xmlns:p14="http://schemas.microsoft.com/office/powerpoint/2010/main" val="1073187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8600" y="924900"/>
            <a:ext cx="9252600" cy="4218600"/>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#3 </a:t>
            </a:r>
            <a:r>
              <a:rPr lang="es" sz="2000" dirty="0" smtClean="0">
                <a:solidFill>
                  <a:schemeClr val="lt1"/>
                </a:solidFill>
                <a:latin typeface="Poppins SemiBold"/>
                <a:ea typeface="Poppins SemiBold"/>
                <a:cs typeface="Poppins SemiBold"/>
                <a:sym typeface="Poppins SemiBold"/>
              </a:rPr>
              <a:t>Modulo 4 – Base de Datos</a:t>
            </a:r>
            <a:endParaRPr sz="2000" dirty="0">
              <a:solidFill>
                <a:srgbClr val="78B4EC"/>
              </a:solidFill>
              <a:latin typeface="Poppins SemiBold"/>
              <a:ea typeface="Poppins SemiBold"/>
              <a:cs typeface="Poppins SemiBold"/>
              <a:sym typeface="Poppins SemiBold"/>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4495" y="89451"/>
            <a:ext cx="1352550" cy="762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986" y="1474804"/>
            <a:ext cx="8863653" cy="2624585"/>
          </a:xfrm>
          <a:prstGeom prst="rect">
            <a:avLst/>
          </a:prstGeom>
        </p:spPr>
      </p:pic>
    </p:spTree>
    <p:extLst>
      <p:ext uri="{BB962C8B-B14F-4D97-AF65-F5344CB8AC3E}">
        <p14:creationId xmlns:p14="http://schemas.microsoft.com/office/powerpoint/2010/main" val="3266218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8600" y="924900"/>
            <a:ext cx="9252600" cy="4218600"/>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#4 </a:t>
            </a:r>
            <a:r>
              <a:rPr lang="es" sz="2000" dirty="0" smtClean="0">
                <a:solidFill>
                  <a:schemeClr val="lt1"/>
                </a:solidFill>
                <a:latin typeface="Poppins SemiBold"/>
                <a:ea typeface="Poppins SemiBold"/>
                <a:cs typeface="Poppins SemiBold"/>
                <a:sym typeface="Poppins SemiBold"/>
              </a:rPr>
              <a:t>Modulo 4 – Base de Datos</a:t>
            </a:r>
            <a:endParaRPr sz="2000" dirty="0">
              <a:solidFill>
                <a:srgbClr val="78B4EC"/>
              </a:solidFill>
              <a:latin typeface="Poppins SemiBold"/>
              <a:ea typeface="Poppins SemiBold"/>
              <a:cs typeface="Poppins SemiBold"/>
              <a:sym typeface="Poppins SemiBold"/>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4495" y="89451"/>
            <a:ext cx="1352550" cy="762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376" y="1476257"/>
            <a:ext cx="8568647" cy="2438233"/>
          </a:xfrm>
          <a:prstGeom prst="rect">
            <a:avLst/>
          </a:prstGeom>
        </p:spPr>
      </p:pic>
    </p:spTree>
    <p:extLst>
      <p:ext uri="{BB962C8B-B14F-4D97-AF65-F5344CB8AC3E}">
        <p14:creationId xmlns:p14="http://schemas.microsoft.com/office/powerpoint/2010/main" val="33054440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8600" y="924900"/>
            <a:ext cx="9252600" cy="4218600"/>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a:t>
            </a:r>
            <a:r>
              <a:rPr lang="es" dirty="0">
                <a:solidFill>
                  <a:srgbClr val="907AC7"/>
                </a:solidFill>
                <a:latin typeface="Poppins SemiBold"/>
                <a:ea typeface="Poppins SemiBold"/>
                <a:cs typeface="Poppins SemiBold"/>
                <a:sym typeface="Poppins SemiBold"/>
              </a:rPr>
              <a:t>5</a:t>
            </a:r>
            <a:r>
              <a:rPr lang="es" dirty="0" smtClean="0">
                <a:solidFill>
                  <a:srgbClr val="907AC7"/>
                </a:solidFill>
                <a:latin typeface="Poppins SemiBold"/>
                <a:ea typeface="Poppins SemiBold"/>
                <a:cs typeface="Poppins SemiBold"/>
                <a:sym typeface="Poppins SemiBold"/>
              </a:rPr>
              <a:t> </a:t>
            </a:r>
            <a:r>
              <a:rPr lang="es" sz="2000" dirty="0" smtClean="0">
                <a:solidFill>
                  <a:schemeClr val="lt1"/>
                </a:solidFill>
                <a:latin typeface="Poppins SemiBold"/>
                <a:ea typeface="Poppins SemiBold"/>
                <a:cs typeface="Poppins SemiBold"/>
                <a:sym typeface="Poppins SemiBold"/>
              </a:rPr>
              <a:t>Modulo 4 – Base de Datos</a:t>
            </a:r>
            <a:endParaRPr sz="2000" dirty="0">
              <a:solidFill>
                <a:srgbClr val="78B4EC"/>
              </a:solidFill>
              <a:latin typeface="Poppins SemiBold"/>
              <a:ea typeface="Poppins SemiBold"/>
              <a:cs typeface="Poppins SemiBold"/>
              <a:sym typeface="Poppins SemiBold"/>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4495" y="89451"/>
            <a:ext cx="1352550" cy="762000"/>
          </a:xfrm>
          <a:prstGeom prst="rect">
            <a:avLst/>
          </a:prstGeom>
        </p:spPr>
      </p:pic>
      <p:sp>
        <p:nvSpPr>
          <p:cNvPr id="5" name="Google Shape;124;p7"/>
          <p:cNvSpPr txBox="1"/>
          <p:nvPr/>
        </p:nvSpPr>
        <p:spPr>
          <a:xfrm>
            <a:off x="2004013" y="1040015"/>
            <a:ext cx="5085155" cy="492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anchor="ctr">
            <a:spAutoFit/>
          </a:bodyPr>
          <a:lstStyle/>
          <a:p>
            <a:r>
              <a:rPr lang="es-AR" sz="1600" b="1" dirty="0" smtClean="0"/>
              <a:t>¿Como </a:t>
            </a:r>
            <a:r>
              <a:rPr lang="es-AR" sz="1600" b="1" dirty="0"/>
              <a:t>saber que tablas </a:t>
            </a:r>
            <a:r>
              <a:rPr lang="es-AR" sz="1600" b="1" dirty="0" smtClean="0"/>
              <a:t>deberían </a:t>
            </a:r>
            <a:r>
              <a:rPr lang="es-AR" sz="1600" b="1" dirty="0"/>
              <a:t>diagramarse?</a:t>
            </a:r>
            <a:endParaRPr lang="es-AR" sz="1600" dirty="0"/>
          </a:p>
        </p:txBody>
      </p:sp>
      <p:sp>
        <p:nvSpPr>
          <p:cNvPr id="3" name="Rounded Rectangle 2"/>
          <p:cNvSpPr/>
          <p:nvPr/>
        </p:nvSpPr>
        <p:spPr>
          <a:xfrm>
            <a:off x="6414437" y="1898906"/>
            <a:ext cx="2123388" cy="1840888"/>
          </a:xfrm>
          <a:prstGeom prst="roundRect">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200" b="1" dirty="0" smtClean="0">
                <a:solidFill>
                  <a:schemeClr val="tx1"/>
                </a:solidFill>
              </a:rPr>
              <a:t>Nota: </a:t>
            </a:r>
            <a:r>
              <a:rPr lang="es-AR" sz="1200" dirty="0" smtClean="0">
                <a:solidFill>
                  <a:schemeClr val="tx1"/>
                </a:solidFill>
              </a:rPr>
              <a:t>hay que tener en cuenta que no habrá “usuarios” sino uno solo porque nadie mas que nosotros podrá editar nuestro portfolio, con lo cual tampoco habrá una tabla de “roles”</a:t>
            </a:r>
            <a:endParaRPr lang="es-AR" sz="1200" dirty="0">
              <a:solidFill>
                <a:schemeClr val="tx1"/>
              </a:solidFill>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2098" y="1740658"/>
            <a:ext cx="1358597" cy="1196030"/>
          </a:xfrm>
          <a:prstGeom prst="rect">
            <a:avLst/>
          </a:prstGeom>
        </p:spPr>
      </p:pic>
      <p:sp>
        <p:nvSpPr>
          <p:cNvPr id="8" name="Rectangular Callout 7"/>
          <p:cNvSpPr/>
          <p:nvPr/>
        </p:nvSpPr>
        <p:spPr>
          <a:xfrm>
            <a:off x="3405693" y="3326720"/>
            <a:ext cx="1805002" cy="598008"/>
          </a:xfrm>
          <a:prstGeom prst="wedgeRectCallout">
            <a:avLst>
              <a:gd name="adj1" fmla="val -11920"/>
              <a:gd name="adj2" fmla="val -144282"/>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t"/>
          <a:lstStyle/>
          <a:p>
            <a:pPr algn="just"/>
            <a:r>
              <a:rPr lang="es-AR" sz="1100" dirty="0" smtClean="0"/>
              <a:t>Una tabla “</a:t>
            </a:r>
            <a:r>
              <a:rPr lang="es-AR" sz="1100" b="1" dirty="0" smtClean="0"/>
              <a:t>usuario</a:t>
            </a:r>
            <a:r>
              <a:rPr lang="es-AR" sz="1100" dirty="0" smtClean="0"/>
              <a:t>” para poder acceder al modo de edición CRUD</a:t>
            </a:r>
            <a:endParaRPr lang="es-AR" sz="1100" dirty="0"/>
          </a:p>
        </p:txBody>
      </p:sp>
    </p:spTree>
    <p:extLst>
      <p:ext uri="{BB962C8B-B14F-4D97-AF65-F5344CB8AC3E}">
        <p14:creationId xmlns:p14="http://schemas.microsoft.com/office/powerpoint/2010/main" val="33068859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8600" y="924900"/>
            <a:ext cx="9252600" cy="4218600"/>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a:t>
            </a:r>
            <a:r>
              <a:rPr lang="es" dirty="0">
                <a:solidFill>
                  <a:srgbClr val="907AC7"/>
                </a:solidFill>
                <a:latin typeface="Poppins SemiBold"/>
                <a:ea typeface="Poppins SemiBold"/>
                <a:cs typeface="Poppins SemiBold"/>
                <a:sym typeface="Poppins SemiBold"/>
              </a:rPr>
              <a:t>6</a:t>
            </a:r>
            <a:r>
              <a:rPr lang="es" dirty="0" smtClean="0">
                <a:solidFill>
                  <a:srgbClr val="907AC7"/>
                </a:solidFill>
                <a:latin typeface="Poppins SemiBold"/>
                <a:ea typeface="Poppins SemiBold"/>
                <a:cs typeface="Poppins SemiBold"/>
                <a:sym typeface="Poppins SemiBold"/>
              </a:rPr>
              <a:t> </a:t>
            </a:r>
            <a:r>
              <a:rPr lang="es" sz="2000" dirty="0" smtClean="0">
                <a:solidFill>
                  <a:schemeClr val="lt1"/>
                </a:solidFill>
                <a:latin typeface="Poppins SemiBold"/>
                <a:ea typeface="Poppins SemiBold"/>
                <a:cs typeface="Poppins SemiBold"/>
                <a:sym typeface="Poppins SemiBold"/>
              </a:rPr>
              <a:t>Modulo 4 – Base de Datos</a:t>
            </a:r>
            <a:endParaRPr sz="2000" dirty="0">
              <a:solidFill>
                <a:srgbClr val="78B4EC"/>
              </a:solidFill>
              <a:latin typeface="Poppins SemiBold"/>
              <a:ea typeface="Poppins SemiBold"/>
              <a:cs typeface="Poppins SemiBold"/>
              <a:sym typeface="Poppins SemiBold"/>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4495" y="89451"/>
            <a:ext cx="1352550" cy="762000"/>
          </a:xfrm>
          <a:prstGeom prst="rect">
            <a:avLst/>
          </a:prstGeom>
        </p:spPr>
      </p:pic>
      <p:sp>
        <p:nvSpPr>
          <p:cNvPr id="5" name="Google Shape;124;p7"/>
          <p:cNvSpPr txBox="1"/>
          <p:nvPr/>
        </p:nvSpPr>
        <p:spPr>
          <a:xfrm>
            <a:off x="2004013" y="1040015"/>
            <a:ext cx="5085155" cy="492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anchor="ctr">
            <a:spAutoFit/>
          </a:bodyPr>
          <a:lstStyle/>
          <a:p>
            <a:r>
              <a:rPr lang="es-AR" sz="1600" b="1" dirty="0" smtClean="0"/>
              <a:t>¿Como </a:t>
            </a:r>
            <a:r>
              <a:rPr lang="es-AR" sz="1600" b="1" dirty="0"/>
              <a:t>saber que tablas </a:t>
            </a:r>
            <a:r>
              <a:rPr lang="es-AR" sz="1600" b="1" dirty="0" smtClean="0"/>
              <a:t>deberían </a:t>
            </a:r>
            <a:r>
              <a:rPr lang="es-AR" sz="1600" b="1" dirty="0"/>
              <a:t>diagramarse?</a:t>
            </a:r>
            <a:endParaRPr lang="es-AR" sz="16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8711" y="1740658"/>
            <a:ext cx="1644776" cy="2990502"/>
          </a:xfrm>
          <a:prstGeom prst="rect">
            <a:avLst/>
          </a:prstGeom>
        </p:spPr>
      </p:pic>
      <p:sp>
        <p:nvSpPr>
          <p:cNvPr id="8" name="Rectangular Callout 7"/>
          <p:cNvSpPr/>
          <p:nvPr/>
        </p:nvSpPr>
        <p:spPr>
          <a:xfrm>
            <a:off x="4056461" y="3554388"/>
            <a:ext cx="1625148" cy="760758"/>
          </a:xfrm>
          <a:prstGeom prst="wedgeRectCallout">
            <a:avLst>
              <a:gd name="adj1" fmla="val -83071"/>
              <a:gd name="adj2" fmla="val -48805"/>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t"/>
          <a:lstStyle/>
          <a:p>
            <a:pPr algn="just"/>
            <a:r>
              <a:rPr lang="es-AR" sz="1100" dirty="0" smtClean="0"/>
              <a:t>Inicialmente una tabla “</a:t>
            </a:r>
            <a:r>
              <a:rPr lang="es-AR" sz="1100" b="1" dirty="0" smtClean="0"/>
              <a:t>persona</a:t>
            </a:r>
            <a:r>
              <a:rPr lang="es-AR" sz="1100" dirty="0" smtClean="0"/>
              <a:t>” para poder tener todos nuestros datos</a:t>
            </a:r>
            <a:endParaRPr lang="es-AR" sz="1100" dirty="0"/>
          </a:p>
        </p:txBody>
      </p:sp>
      <p:sp>
        <p:nvSpPr>
          <p:cNvPr id="3" name="Rounded Rectangle 2"/>
          <p:cNvSpPr/>
          <p:nvPr/>
        </p:nvSpPr>
        <p:spPr>
          <a:xfrm>
            <a:off x="6414437" y="1898906"/>
            <a:ext cx="2123388" cy="1840888"/>
          </a:xfrm>
          <a:prstGeom prst="roundRect">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200" b="1" dirty="0" smtClean="0">
                <a:solidFill>
                  <a:schemeClr val="tx1"/>
                </a:solidFill>
              </a:rPr>
              <a:t>Nota: </a:t>
            </a:r>
            <a:r>
              <a:rPr lang="es-AR" sz="1200" dirty="0" smtClean="0">
                <a:solidFill>
                  <a:schemeClr val="tx1"/>
                </a:solidFill>
              </a:rPr>
              <a:t>este esquema del DER es un posible diseño solamente a efectos ilustrativos para poder explicar el proceso de diseño.</a:t>
            </a:r>
            <a:endParaRPr lang="es-AR" sz="1200" dirty="0">
              <a:solidFill>
                <a:schemeClr val="tx1"/>
              </a:solidFill>
            </a:endParaRP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12201" y="1697088"/>
            <a:ext cx="1358597" cy="1196030"/>
          </a:xfrm>
          <a:prstGeom prst="rect">
            <a:avLst/>
          </a:prstGeom>
        </p:spPr>
      </p:pic>
    </p:spTree>
    <p:extLst>
      <p:ext uri="{BB962C8B-B14F-4D97-AF65-F5344CB8AC3E}">
        <p14:creationId xmlns:p14="http://schemas.microsoft.com/office/powerpoint/2010/main" val="28827929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8600" y="924900"/>
            <a:ext cx="9252600" cy="4218600"/>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a:t>
            </a:r>
            <a:r>
              <a:rPr lang="es" dirty="0">
                <a:solidFill>
                  <a:srgbClr val="907AC7"/>
                </a:solidFill>
                <a:latin typeface="Poppins SemiBold"/>
                <a:ea typeface="Poppins SemiBold"/>
                <a:cs typeface="Poppins SemiBold"/>
                <a:sym typeface="Poppins SemiBold"/>
              </a:rPr>
              <a:t>7</a:t>
            </a:r>
            <a:r>
              <a:rPr lang="es" dirty="0" smtClean="0">
                <a:solidFill>
                  <a:srgbClr val="907AC7"/>
                </a:solidFill>
                <a:latin typeface="Poppins SemiBold"/>
                <a:ea typeface="Poppins SemiBold"/>
                <a:cs typeface="Poppins SemiBold"/>
                <a:sym typeface="Poppins SemiBold"/>
              </a:rPr>
              <a:t> </a:t>
            </a:r>
            <a:r>
              <a:rPr lang="es" sz="2000" dirty="0" smtClean="0">
                <a:solidFill>
                  <a:schemeClr val="lt1"/>
                </a:solidFill>
                <a:latin typeface="Poppins SemiBold"/>
                <a:ea typeface="Poppins SemiBold"/>
                <a:cs typeface="Poppins SemiBold"/>
                <a:sym typeface="Poppins SemiBold"/>
              </a:rPr>
              <a:t>Modulo 4 – Base de Datos</a:t>
            </a:r>
            <a:endParaRPr sz="2000" dirty="0">
              <a:solidFill>
                <a:srgbClr val="78B4EC"/>
              </a:solidFill>
              <a:latin typeface="Poppins SemiBold"/>
              <a:ea typeface="Poppins SemiBold"/>
              <a:cs typeface="Poppins SemiBold"/>
              <a:sym typeface="Poppins SemiBold"/>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4495" y="89451"/>
            <a:ext cx="1352550" cy="762000"/>
          </a:xfrm>
          <a:prstGeom prst="rect">
            <a:avLst/>
          </a:prstGeom>
        </p:spPr>
      </p:pic>
      <p:sp>
        <p:nvSpPr>
          <p:cNvPr id="5" name="Google Shape;124;p7"/>
          <p:cNvSpPr txBox="1"/>
          <p:nvPr/>
        </p:nvSpPr>
        <p:spPr>
          <a:xfrm>
            <a:off x="2004013" y="1040015"/>
            <a:ext cx="5085155" cy="492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anchor="ctr">
            <a:spAutoFit/>
          </a:bodyPr>
          <a:lstStyle/>
          <a:p>
            <a:r>
              <a:rPr lang="es-AR" sz="1600" b="1" dirty="0" smtClean="0"/>
              <a:t>¿Como </a:t>
            </a:r>
            <a:r>
              <a:rPr lang="es-AR" sz="1600" b="1" dirty="0"/>
              <a:t>saber que tablas </a:t>
            </a:r>
            <a:r>
              <a:rPr lang="es-AR" sz="1600" b="1" dirty="0" smtClean="0"/>
              <a:t>deberían </a:t>
            </a:r>
            <a:r>
              <a:rPr lang="es-AR" sz="1600" b="1" dirty="0"/>
              <a:t>diagramarse?</a:t>
            </a:r>
            <a:endParaRPr lang="es-AR" sz="16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8711" y="1740658"/>
            <a:ext cx="1644776" cy="2990502"/>
          </a:xfrm>
          <a:prstGeom prst="rect">
            <a:avLst/>
          </a:prstGeom>
        </p:spPr>
      </p:pic>
      <p:sp>
        <p:nvSpPr>
          <p:cNvPr id="8" name="Rectangular Callout 7"/>
          <p:cNvSpPr/>
          <p:nvPr/>
        </p:nvSpPr>
        <p:spPr>
          <a:xfrm>
            <a:off x="6525622" y="1782246"/>
            <a:ext cx="1625148" cy="583165"/>
          </a:xfrm>
          <a:prstGeom prst="wedgeRectCallout">
            <a:avLst>
              <a:gd name="adj1" fmla="val -101405"/>
              <a:gd name="adj2" fmla="val -5650"/>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t"/>
          <a:lstStyle/>
          <a:p>
            <a:pPr algn="just"/>
            <a:r>
              <a:rPr lang="es-AR" sz="1100" dirty="0" smtClean="0"/>
              <a:t>Una tabla “</a:t>
            </a:r>
            <a:r>
              <a:rPr lang="es-AR" sz="1100" b="1" dirty="0" smtClean="0"/>
              <a:t>educación</a:t>
            </a:r>
            <a:r>
              <a:rPr lang="es-AR" sz="1100" dirty="0" smtClean="0"/>
              <a:t>” necesaria para mostrar las capacitaciones</a:t>
            </a:r>
            <a:endParaRPr lang="es-AR" sz="1100" dirty="0"/>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06876" y="3891459"/>
            <a:ext cx="1358597" cy="1196030"/>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06876" y="1469687"/>
            <a:ext cx="1295281" cy="2365761"/>
          </a:xfrm>
          <a:prstGeom prst="rect">
            <a:avLst/>
          </a:prstGeom>
        </p:spPr>
      </p:pic>
      <p:cxnSp>
        <p:nvCxnSpPr>
          <p:cNvPr id="11" name="Elbow Connector 10"/>
          <p:cNvCxnSpPr>
            <a:stCxn id="27" idx="3"/>
          </p:cNvCxnSpPr>
          <p:nvPr/>
        </p:nvCxnSpPr>
        <p:spPr>
          <a:xfrm>
            <a:off x="3720318" y="2315798"/>
            <a:ext cx="513633" cy="336769"/>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30" name="Rectangular Callout 29"/>
          <p:cNvSpPr/>
          <p:nvPr/>
        </p:nvSpPr>
        <p:spPr>
          <a:xfrm>
            <a:off x="129708" y="1104101"/>
            <a:ext cx="1635997" cy="856628"/>
          </a:xfrm>
          <a:prstGeom prst="wedgeRectCallout">
            <a:avLst>
              <a:gd name="adj1" fmla="val 153975"/>
              <a:gd name="adj2" fmla="val 80156"/>
            </a:avLst>
          </a:prstGeom>
          <a:no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t"/>
          <a:lstStyle/>
          <a:p>
            <a:pPr algn="just"/>
            <a:r>
              <a:rPr lang="es-AR" sz="1100" dirty="0" smtClean="0"/>
              <a:t>Sera una relacion 1:N porque la persona puede tener una o muchas capacitaciones</a:t>
            </a:r>
            <a:endParaRPr lang="es-AR" sz="1100" dirty="0"/>
          </a:p>
        </p:txBody>
      </p:sp>
      <p:pic>
        <p:nvPicPr>
          <p:cNvPr id="27" name="Picture 26"/>
          <p:cNvPicPr>
            <a:picLocks noChangeAspect="1"/>
          </p:cNvPicPr>
          <p:nvPr/>
        </p:nvPicPr>
        <p:blipFill>
          <a:blip r:embed="rId7"/>
          <a:stretch>
            <a:fillRect/>
          </a:stretch>
        </p:blipFill>
        <p:spPr>
          <a:xfrm>
            <a:off x="3472668" y="2225310"/>
            <a:ext cx="247650" cy="180975"/>
          </a:xfrm>
          <a:prstGeom prst="rect">
            <a:avLst/>
          </a:prstGeom>
        </p:spPr>
      </p:pic>
      <p:pic>
        <p:nvPicPr>
          <p:cNvPr id="34" name="Picture 3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01351" y="2538267"/>
            <a:ext cx="238125" cy="228600"/>
          </a:xfrm>
          <a:prstGeom prst="rect">
            <a:avLst/>
          </a:prstGeom>
        </p:spPr>
      </p:pic>
    </p:spTree>
    <p:extLst>
      <p:ext uri="{BB962C8B-B14F-4D97-AF65-F5344CB8AC3E}">
        <p14:creationId xmlns:p14="http://schemas.microsoft.com/office/powerpoint/2010/main" val="3840969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7"/>
        <p:cNvGrpSpPr/>
        <p:nvPr/>
      </p:nvGrpSpPr>
      <p:grpSpPr>
        <a:xfrm>
          <a:off x="0" y="0"/>
          <a:ext cx="0" cy="0"/>
          <a:chOff x="0" y="0"/>
          <a:chExt cx="0" cy="0"/>
        </a:xfrm>
      </p:grpSpPr>
      <p:sp>
        <p:nvSpPr>
          <p:cNvPr id="78" name="Google Shape;78;p16"/>
          <p:cNvSpPr/>
          <p:nvPr/>
        </p:nvSpPr>
        <p:spPr>
          <a:xfrm>
            <a:off x="-108600" y="911675"/>
            <a:ext cx="9252600" cy="4218600"/>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6"/>
          <p:cNvSpPr txBox="1"/>
          <p:nvPr/>
        </p:nvSpPr>
        <p:spPr>
          <a:xfrm>
            <a:off x="-1701" y="35075"/>
            <a:ext cx="8108011" cy="80018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4000" dirty="0">
                <a:solidFill>
                  <a:srgbClr val="907AC7"/>
                </a:solidFill>
                <a:latin typeface="Poppins SemiBold"/>
                <a:ea typeface="Poppins SemiBold"/>
                <a:cs typeface="Poppins SemiBold"/>
                <a:sym typeface="Poppins SemiBold"/>
              </a:rPr>
              <a:t>#</a:t>
            </a:r>
            <a:r>
              <a:rPr lang="es" sz="3600" dirty="0">
                <a:solidFill>
                  <a:schemeClr val="lt1"/>
                </a:solidFill>
                <a:latin typeface="Poppins SemiBold"/>
                <a:ea typeface="Poppins SemiBold"/>
                <a:cs typeface="Poppins SemiBold"/>
                <a:sym typeface="Poppins SemiBold"/>
              </a:rPr>
              <a:t>DINÁMICA </a:t>
            </a:r>
            <a:r>
              <a:rPr lang="es" sz="3600" dirty="0" smtClean="0">
                <a:solidFill>
                  <a:schemeClr val="lt1"/>
                </a:solidFill>
                <a:latin typeface="Poppins SemiBold"/>
                <a:ea typeface="Poppins SemiBold"/>
                <a:cs typeface="Poppins SemiBold"/>
                <a:sym typeface="Poppins SemiBold"/>
              </a:rPr>
              <a:t>DE LOS ENCUENTROS</a:t>
            </a:r>
            <a:endParaRPr sz="3600" dirty="0">
              <a:solidFill>
                <a:schemeClr val="lt1"/>
              </a:solidFill>
              <a:latin typeface="Poppins SemiBold"/>
              <a:ea typeface="Poppins SemiBold"/>
              <a:cs typeface="Poppins SemiBold"/>
              <a:sym typeface="Poppins SemiBold"/>
            </a:endParaRPr>
          </a:p>
        </p:txBody>
      </p:sp>
      <p:sp>
        <p:nvSpPr>
          <p:cNvPr id="80" name="Google Shape;80;p16"/>
          <p:cNvSpPr txBox="1"/>
          <p:nvPr/>
        </p:nvSpPr>
        <p:spPr>
          <a:xfrm>
            <a:off x="496225" y="1035725"/>
            <a:ext cx="8402400" cy="5025904"/>
          </a:xfrm>
          <a:prstGeom prst="rect">
            <a:avLst/>
          </a:prstGeom>
          <a:noFill/>
          <a:ln>
            <a:noFill/>
          </a:ln>
        </p:spPr>
        <p:txBody>
          <a:bodyPr spcFirstLastPara="1" wrap="square" lIns="91425" tIns="90000" rIns="91425" bIns="90000" anchor="t" anchorCtr="0">
            <a:spAutoFit/>
          </a:bodyPr>
          <a:lstStyle/>
          <a:p>
            <a:pPr marL="0" lvl="0" indent="0" algn="l" rtl="0">
              <a:lnSpc>
                <a:spcPct val="100000"/>
              </a:lnSpc>
              <a:spcBef>
                <a:spcPts val="0"/>
              </a:spcBef>
              <a:spcAft>
                <a:spcPts val="0"/>
              </a:spcAft>
              <a:buClr>
                <a:schemeClr val="dk1"/>
              </a:buClr>
              <a:buSzPts val="1100"/>
              <a:buFont typeface="Arial"/>
              <a:buNone/>
            </a:pPr>
            <a:r>
              <a:rPr lang="es" sz="2300" dirty="0">
                <a:solidFill>
                  <a:srgbClr val="78B4EC"/>
                </a:solidFill>
                <a:latin typeface="Poppins Black"/>
                <a:ea typeface="Poppins Black"/>
                <a:cs typeface="Poppins Black"/>
                <a:sym typeface="Poppins Black"/>
              </a:rPr>
              <a:t>&gt;</a:t>
            </a:r>
            <a:r>
              <a:rPr lang="es" sz="2300" dirty="0">
                <a:solidFill>
                  <a:srgbClr val="434343"/>
                </a:solidFill>
                <a:latin typeface="Poppins"/>
                <a:ea typeface="Poppins"/>
                <a:cs typeface="Poppins"/>
                <a:sym typeface="Poppins"/>
              </a:rPr>
              <a:t>  </a:t>
            </a:r>
            <a:r>
              <a:rPr lang="es" sz="2300" dirty="0" smtClean="0">
                <a:solidFill>
                  <a:schemeClr val="tx1"/>
                </a:solidFill>
                <a:latin typeface="Poppins"/>
                <a:ea typeface="Poppins"/>
                <a:cs typeface="Poppins"/>
                <a:sym typeface="Poppins"/>
              </a:rPr>
              <a:t>Revision de temas teoricos / practicos</a:t>
            </a:r>
            <a:endParaRPr sz="2300" dirty="0">
              <a:solidFill>
                <a:schemeClr val="tx1"/>
              </a:solidFill>
              <a:latin typeface="Poppins"/>
              <a:ea typeface="Poppins"/>
              <a:cs typeface="Poppins"/>
              <a:sym typeface="Poppins"/>
            </a:endParaRPr>
          </a:p>
          <a:p>
            <a:pPr marL="0" lvl="0" indent="0" algn="l" rtl="0">
              <a:lnSpc>
                <a:spcPct val="100000"/>
              </a:lnSpc>
              <a:spcBef>
                <a:spcPts val="1000"/>
              </a:spcBef>
              <a:spcAft>
                <a:spcPts val="0"/>
              </a:spcAft>
              <a:buNone/>
            </a:pPr>
            <a:r>
              <a:rPr lang="es" sz="2300" dirty="0">
                <a:solidFill>
                  <a:schemeClr val="tx1"/>
                </a:solidFill>
                <a:latin typeface="Poppins Black"/>
                <a:ea typeface="Poppins Black"/>
                <a:cs typeface="Poppins Black"/>
                <a:sym typeface="Poppins Black"/>
              </a:rPr>
              <a:t>&gt;   </a:t>
            </a:r>
            <a:r>
              <a:rPr lang="es" sz="2300" dirty="0" smtClean="0">
                <a:solidFill>
                  <a:schemeClr val="tx1"/>
                </a:solidFill>
                <a:latin typeface="Poppins"/>
                <a:ea typeface="Poppins Black"/>
                <a:cs typeface="Poppins"/>
                <a:sym typeface="Poppins"/>
              </a:rPr>
              <a:t>Revision del m</a:t>
            </a:r>
            <a:r>
              <a:rPr lang="es" sz="2300" dirty="0" smtClean="0">
                <a:solidFill>
                  <a:schemeClr val="tx1"/>
                </a:solidFill>
                <a:latin typeface="Poppins"/>
                <a:ea typeface="Poppins"/>
                <a:cs typeface="Poppins"/>
                <a:sym typeface="Poppins"/>
              </a:rPr>
              <a:t>ódulo 3 continuacion y 4 / 5</a:t>
            </a:r>
            <a:endParaRPr sz="2300" dirty="0">
              <a:solidFill>
                <a:schemeClr val="tx1"/>
              </a:solidFill>
              <a:latin typeface="Poppins"/>
              <a:ea typeface="Poppins"/>
              <a:cs typeface="Poppins"/>
              <a:sym typeface="Poppins"/>
            </a:endParaRPr>
          </a:p>
          <a:p>
            <a:pPr marL="360000" lvl="0" indent="0" algn="l" rtl="0">
              <a:lnSpc>
                <a:spcPct val="100000"/>
              </a:lnSpc>
              <a:spcBef>
                <a:spcPts val="0"/>
              </a:spcBef>
              <a:spcAft>
                <a:spcPts val="0"/>
              </a:spcAft>
              <a:buNone/>
            </a:pPr>
            <a:r>
              <a:rPr lang="es" sz="1300" dirty="0" smtClean="0">
                <a:solidFill>
                  <a:schemeClr val="tx1"/>
                </a:solidFill>
                <a:latin typeface="Poppins"/>
                <a:ea typeface="Poppins"/>
                <a:cs typeface="Poppins"/>
                <a:sym typeface="Poppins"/>
              </a:rPr>
              <a:t>Se orientan los temas a tratar en relacion al proyecto. En este encuentro referido a estos modulos –conceptos generales y orientado al portfolio-.</a:t>
            </a:r>
            <a:endParaRPr sz="2300" dirty="0">
              <a:solidFill>
                <a:schemeClr val="tx1"/>
              </a:solidFill>
              <a:latin typeface="Poppins"/>
              <a:ea typeface="Poppins"/>
              <a:cs typeface="Poppins"/>
              <a:sym typeface="Poppins"/>
            </a:endParaRPr>
          </a:p>
          <a:p>
            <a:pPr marL="0" lvl="0" indent="0" algn="l" rtl="0">
              <a:lnSpc>
                <a:spcPct val="100000"/>
              </a:lnSpc>
              <a:spcBef>
                <a:spcPts val="1000"/>
              </a:spcBef>
              <a:spcAft>
                <a:spcPts val="0"/>
              </a:spcAft>
              <a:buNone/>
            </a:pPr>
            <a:r>
              <a:rPr lang="es" sz="2300" dirty="0">
                <a:solidFill>
                  <a:schemeClr val="tx1"/>
                </a:solidFill>
                <a:latin typeface="Poppins Black"/>
                <a:ea typeface="Poppins Black"/>
                <a:cs typeface="Poppins Black"/>
                <a:sym typeface="Poppins Black"/>
              </a:rPr>
              <a:t>&gt;   </a:t>
            </a:r>
            <a:r>
              <a:rPr lang="es" sz="2300" dirty="0" smtClean="0">
                <a:solidFill>
                  <a:schemeClr val="tx1"/>
                </a:solidFill>
                <a:latin typeface="Poppins"/>
                <a:ea typeface="Poppins"/>
                <a:cs typeface="Poppins"/>
                <a:sym typeface="Poppins"/>
              </a:rPr>
              <a:t>7 </a:t>
            </a:r>
            <a:r>
              <a:rPr lang="es" sz="2300" dirty="0">
                <a:solidFill>
                  <a:schemeClr val="tx1"/>
                </a:solidFill>
                <a:latin typeface="Poppins"/>
                <a:ea typeface="Poppins"/>
                <a:cs typeface="Poppins"/>
                <a:sym typeface="Poppins"/>
              </a:rPr>
              <a:t>encuentros </a:t>
            </a:r>
            <a:endParaRPr sz="2300" dirty="0">
              <a:solidFill>
                <a:schemeClr val="tx1"/>
              </a:solidFill>
              <a:latin typeface="Poppins"/>
              <a:ea typeface="Poppins"/>
              <a:cs typeface="Poppins"/>
              <a:sym typeface="Poppins"/>
            </a:endParaRPr>
          </a:p>
          <a:p>
            <a:pPr marL="360000" lvl="0" indent="0" algn="l" rtl="0">
              <a:spcBef>
                <a:spcPts val="0"/>
              </a:spcBef>
              <a:spcAft>
                <a:spcPts val="0"/>
              </a:spcAft>
              <a:buNone/>
            </a:pPr>
            <a:r>
              <a:rPr lang="es" sz="1300" dirty="0">
                <a:solidFill>
                  <a:schemeClr val="tx1"/>
                </a:solidFill>
                <a:latin typeface="Poppins"/>
                <a:ea typeface="Poppins"/>
                <a:cs typeface="Poppins"/>
                <a:sym typeface="Poppins"/>
              </a:rPr>
              <a:t>No son </a:t>
            </a:r>
            <a:r>
              <a:rPr lang="es" sz="1300" dirty="0" smtClean="0">
                <a:solidFill>
                  <a:schemeClr val="tx1"/>
                </a:solidFill>
                <a:latin typeface="Poppins"/>
                <a:ea typeface="Poppins"/>
                <a:cs typeface="Poppins"/>
                <a:sym typeface="Poppins"/>
              </a:rPr>
              <a:t>obligatorios, seran de revision y tratando de integrar varios temas.</a:t>
            </a:r>
            <a:endParaRPr sz="1300" dirty="0">
              <a:solidFill>
                <a:schemeClr val="tx1"/>
              </a:solidFill>
              <a:latin typeface="Poppins"/>
              <a:ea typeface="Poppins"/>
              <a:cs typeface="Poppins"/>
              <a:sym typeface="Poppins"/>
            </a:endParaRPr>
          </a:p>
          <a:p>
            <a:pPr marL="0" lvl="0" indent="0" algn="l" rtl="0">
              <a:lnSpc>
                <a:spcPct val="100000"/>
              </a:lnSpc>
              <a:spcBef>
                <a:spcPts val="1000"/>
              </a:spcBef>
              <a:spcAft>
                <a:spcPts val="0"/>
              </a:spcAft>
              <a:buNone/>
            </a:pPr>
            <a:r>
              <a:rPr lang="es" sz="2300" dirty="0">
                <a:solidFill>
                  <a:schemeClr val="tx1"/>
                </a:solidFill>
                <a:latin typeface="Poppins Black"/>
                <a:ea typeface="Poppins Black"/>
                <a:cs typeface="Poppins Black"/>
                <a:sym typeface="Poppins Black"/>
              </a:rPr>
              <a:t>&gt;   </a:t>
            </a:r>
            <a:r>
              <a:rPr lang="es" sz="2300" dirty="0">
                <a:solidFill>
                  <a:schemeClr val="tx1"/>
                </a:solidFill>
                <a:latin typeface="Poppins"/>
                <a:ea typeface="Poppins"/>
                <a:cs typeface="Poppins"/>
                <a:sym typeface="Poppins"/>
              </a:rPr>
              <a:t>Duración </a:t>
            </a:r>
            <a:r>
              <a:rPr lang="es" sz="2300" dirty="0" smtClean="0">
                <a:solidFill>
                  <a:schemeClr val="tx1"/>
                </a:solidFill>
                <a:latin typeface="Poppins"/>
                <a:ea typeface="Poppins"/>
                <a:cs typeface="Poppins"/>
                <a:sym typeface="Poppins"/>
              </a:rPr>
              <a:t>2 meses –lo que resta del curso-</a:t>
            </a:r>
            <a:endParaRPr sz="2300" dirty="0">
              <a:solidFill>
                <a:schemeClr val="tx1"/>
              </a:solidFill>
              <a:latin typeface="Poppins"/>
              <a:ea typeface="Poppins"/>
              <a:cs typeface="Poppins"/>
              <a:sym typeface="Poppins"/>
            </a:endParaRPr>
          </a:p>
          <a:p>
            <a:pPr marL="360000" lvl="0" indent="0" algn="l" rtl="0">
              <a:lnSpc>
                <a:spcPct val="100000"/>
              </a:lnSpc>
              <a:spcBef>
                <a:spcPts val="0"/>
              </a:spcBef>
              <a:spcAft>
                <a:spcPts val="0"/>
              </a:spcAft>
              <a:buNone/>
            </a:pPr>
            <a:r>
              <a:rPr lang="es" sz="1300" dirty="0" smtClean="0">
                <a:solidFill>
                  <a:schemeClr val="tx1"/>
                </a:solidFill>
                <a:latin typeface="Poppins"/>
                <a:ea typeface="Poppins"/>
                <a:cs typeface="Poppins"/>
                <a:sym typeface="Poppins"/>
              </a:rPr>
              <a:t>Una reunion por semana –los dias viernes-. </a:t>
            </a:r>
            <a:r>
              <a:rPr lang="es-AR" sz="1300" dirty="0" smtClean="0">
                <a:solidFill>
                  <a:schemeClr val="tx1"/>
                </a:solidFill>
                <a:latin typeface="Poppins"/>
                <a:ea typeface="Poppins"/>
                <a:cs typeface="Poppins"/>
                <a:sym typeface="Poppins"/>
              </a:rPr>
              <a:t>M</a:t>
            </a:r>
            <a:r>
              <a:rPr lang="es" sz="1300" dirty="0" smtClean="0">
                <a:solidFill>
                  <a:schemeClr val="tx1"/>
                </a:solidFill>
                <a:latin typeface="Poppins"/>
                <a:ea typeface="Poppins"/>
                <a:cs typeface="Poppins"/>
                <a:sym typeface="Poppins"/>
              </a:rPr>
              <a:t>enos los dias feriados.</a:t>
            </a:r>
            <a:endParaRPr sz="1300" dirty="0">
              <a:solidFill>
                <a:schemeClr val="tx1"/>
              </a:solidFill>
              <a:latin typeface="Poppins"/>
              <a:ea typeface="Poppins"/>
              <a:cs typeface="Poppins"/>
              <a:sym typeface="Poppins"/>
            </a:endParaRPr>
          </a:p>
          <a:p>
            <a:pPr marL="0" lvl="0" indent="0" algn="l" rtl="0">
              <a:lnSpc>
                <a:spcPct val="100000"/>
              </a:lnSpc>
              <a:spcBef>
                <a:spcPts val="1000"/>
              </a:spcBef>
              <a:spcAft>
                <a:spcPts val="0"/>
              </a:spcAft>
              <a:buNone/>
            </a:pPr>
            <a:r>
              <a:rPr lang="es" sz="2300" dirty="0">
                <a:solidFill>
                  <a:schemeClr val="tx1"/>
                </a:solidFill>
                <a:latin typeface="Poppins Black"/>
                <a:ea typeface="Poppins Black"/>
                <a:cs typeface="Poppins Black"/>
                <a:sym typeface="Poppins Black"/>
              </a:rPr>
              <a:t>&gt;   </a:t>
            </a:r>
            <a:r>
              <a:rPr lang="es" sz="2300" dirty="0" smtClean="0">
                <a:solidFill>
                  <a:schemeClr val="tx1"/>
                </a:solidFill>
                <a:latin typeface="Poppins"/>
                <a:ea typeface="Poppins Black"/>
                <a:cs typeface="Poppins"/>
                <a:sym typeface="Poppins"/>
              </a:rPr>
              <a:t>Consultas en foros y registro de lo tratado</a:t>
            </a:r>
            <a:endParaRPr sz="2300" dirty="0">
              <a:solidFill>
                <a:schemeClr val="tx1"/>
              </a:solidFill>
              <a:latin typeface="Poppins"/>
              <a:ea typeface="Poppins"/>
              <a:cs typeface="Poppins"/>
              <a:sym typeface="Poppins"/>
            </a:endParaRPr>
          </a:p>
          <a:p>
            <a:pPr marL="360000" lvl="0" indent="0" algn="l" rtl="0">
              <a:lnSpc>
                <a:spcPct val="100000"/>
              </a:lnSpc>
              <a:spcBef>
                <a:spcPts val="0"/>
              </a:spcBef>
              <a:spcAft>
                <a:spcPts val="0"/>
              </a:spcAft>
              <a:buNone/>
            </a:pPr>
            <a:r>
              <a:rPr lang="es" sz="1300" dirty="0" smtClean="0">
                <a:solidFill>
                  <a:schemeClr val="tx1"/>
                </a:solidFill>
                <a:latin typeface="Poppins"/>
                <a:ea typeface="Poppins"/>
                <a:cs typeface="Poppins"/>
                <a:sym typeface="Poppins"/>
              </a:rPr>
              <a:t>Se dejaran notas relacionadas con lo visto en los encuentros en los foros correspondientes para que se compartan experiencias acerca del avance del proyecto. </a:t>
            </a:r>
            <a:endParaRPr sz="1300" dirty="0">
              <a:solidFill>
                <a:schemeClr val="tx1"/>
              </a:solidFill>
              <a:latin typeface="Poppins"/>
              <a:ea typeface="Poppins"/>
              <a:cs typeface="Poppins"/>
              <a:sym typeface="Poppins"/>
            </a:endParaRPr>
          </a:p>
          <a:p>
            <a:pPr marL="0" lvl="0" indent="0" algn="l" rtl="0">
              <a:lnSpc>
                <a:spcPct val="150000"/>
              </a:lnSpc>
              <a:spcBef>
                <a:spcPts val="0"/>
              </a:spcBef>
              <a:spcAft>
                <a:spcPts val="0"/>
              </a:spcAft>
              <a:buNone/>
            </a:pPr>
            <a:endParaRPr sz="2300" dirty="0">
              <a:solidFill>
                <a:srgbClr val="434343"/>
              </a:solidFill>
              <a:latin typeface="Poppins"/>
              <a:ea typeface="Poppins"/>
              <a:cs typeface="Poppins"/>
              <a:sym typeface="Poppins"/>
            </a:endParaRPr>
          </a:p>
          <a:p>
            <a:pPr marL="0" lvl="0" indent="0" algn="l" rtl="0">
              <a:lnSpc>
                <a:spcPct val="150000"/>
              </a:lnSpc>
              <a:spcBef>
                <a:spcPts val="0"/>
              </a:spcBef>
              <a:spcAft>
                <a:spcPts val="0"/>
              </a:spcAft>
              <a:buNone/>
            </a:pPr>
            <a:endParaRPr sz="1300" dirty="0">
              <a:solidFill>
                <a:srgbClr val="666666"/>
              </a:solidFill>
              <a:latin typeface="Poppins"/>
              <a:ea typeface="Poppins"/>
              <a:cs typeface="Poppins"/>
              <a:sym typeface="Poppins"/>
            </a:endParaRPr>
          </a:p>
          <a:p>
            <a:pPr marL="0" lvl="0" indent="0" algn="l" rtl="0">
              <a:lnSpc>
                <a:spcPct val="150000"/>
              </a:lnSpc>
              <a:spcBef>
                <a:spcPts val="0"/>
              </a:spcBef>
              <a:spcAft>
                <a:spcPts val="0"/>
              </a:spcAft>
              <a:buNone/>
            </a:pPr>
            <a:endParaRPr sz="1300" dirty="0">
              <a:solidFill>
                <a:srgbClr val="666666"/>
              </a:solidFill>
              <a:latin typeface="Poppins"/>
              <a:ea typeface="Poppins"/>
              <a:cs typeface="Poppins"/>
              <a:sym typeface="Poppins"/>
            </a:endParaRPr>
          </a:p>
          <a:p>
            <a:pPr marL="0" lvl="0" indent="0" algn="l" rtl="0">
              <a:lnSpc>
                <a:spcPct val="115000"/>
              </a:lnSpc>
              <a:spcBef>
                <a:spcPts val="0"/>
              </a:spcBef>
              <a:spcAft>
                <a:spcPts val="0"/>
              </a:spcAft>
              <a:buNone/>
            </a:pPr>
            <a:endParaRPr sz="1300" dirty="0">
              <a:solidFill>
                <a:srgbClr val="666666"/>
              </a:solidFill>
              <a:latin typeface="Poppins"/>
              <a:ea typeface="Poppins"/>
              <a:cs typeface="Poppins"/>
              <a:sym typeface="Poppi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8600" y="924900"/>
            <a:ext cx="9252600" cy="4218600"/>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a:t>
            </a:r>
            <a:r>
              <a:rPr lang="es" dirty="0">
                <a:solidFill>
                  <a:srgbClr val="907AC7"/>
                </a:solidFill>
                <a:latin typeface="Poppins SemiBold"/>
                <a:ea typeface="Poppins SemiBold"/>
                <a:cs typeface="Poppins SemiBold"/>
                <a:sym typeface="Poppins SemiBold"/>
              </a:rPr>
              <a:t>8</a:t>
            </a:r>
            <a:r>
              <a:rPr lang="es" dirty="0" smtClean="0">
                <a:solidFill>
                  <a:srgbClr val="907AC7"/>
                </a:solidFill>
                <a:latin typeface="Poppins SemiBold"/>
                <a:ea typeface="Poppins SemiBold"/>
                <a:cs typeface="Poppins SemiBold"/>
                <a:sym typeface="Poppins SemiBold"/>
              </a:rPr>
              <a:t> </a:t>
            </a:r>
            <a:r>
              <a:rPr lang="es" sz="2000" dirty="0" smtClean="0">
                <a:solidFill>
                  <a:schemeClr val="lt1"/>
                </a:solidFill>
                <a:latin typeface="Poppins SemiBold"/>
                <a:ea typeface="Poppins SemiBold"/>
                <a:cs typeface="Poppins SemiBold"/>
                <a:sym typeface="Poppins SemiBold"/>
              </a:rPr>
              <a:t>Modulo 4 – Base de Datos</a:t>
            </a:r>
            <a:endParaRPr sz="2000" dirty="0">
              <a:solidFill>
                <a:srgbClr val="78B4EC"/>
              </a:solidFill>
              <a:latin typeface="Poppins SemiBold"/>
              <a:ea typeface="Poppins SemiBold"/>
              <a:cs typeface="Poppins SemiBold"/>
              <a:sym typeface="Poppins SemiBold"/>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4495" y="89451"/>
            <a:ext cx="1352550" cy="762000"/>
          </a:xfrm>
          <a:prstGeom prst="rect">
            <a:avLst/>
          </a:prstGeom>
        </p:spPr>
      </p:pic>
      <p:sp>
        <p:nvSpPr>
          <p:cNvPr id="5" name="Google Shape;124;p7"/>
          <p:cNvSpPr txBox="1"/>
          <p:nvPr/>
        </p:nvSpPr>
        <p:spPr>
          <a:xfrm>
            <a:off x="2004013" y="1040015"/>
            <a:ext cx="5085155" cy="492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anchor="ctr">
            <a:spAutoFit/>
          </a:bodyPr>
          <a:lstStyle/>
          <a:p>
            <a:r>
              <a:rPr lang="es-AR" sz="1600" b="1" dirty="0" smtClean="0"/>
              <a:t>¿Como </a:t>
            </a:r>
            <a:r>
              <a:rPr lang="es-AR" sz="1600" b="1" dirty="0"/>
              <a:t>saber que tablas </a:t>
            </a:r>
            <a:r>
              <a:rPr lang="es-AR" sz="1600" b="1" dirty="0" smtClean="0"/>
              <a:t>deberían </a:t>
            </a:r>
            <a:r>
              <a:rPr lang="es-AR" sz="1600" b="1" dirty="0"/>
              <a:t>diagramarse?</a:t>
            </a:r>
            <a:endParaRPr lang="es-AR" sz="16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7851" y="1605864"/>
            <a:ext cx="986960" cy="179447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5173" y="1647530"/>
            <a:ext cx="1061097" cy="934128"/>
          </a:xfrm>
          <a:prstGeom prst="rect">
            <a:avLst/>
          </a:prstGeom>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11526" y="1605864"/>
            <a:ext cx="961648" cy="1756398"/>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81883" y="3534305"/>
            <a:ext cx="1071634" cy="1437152"/>
          </a:xfrm>
          <a:prstGeom prst="rect">
            <a:avLst/>
          </a:prstGeom>
        </p:spPr>
      </p:pic>
      <p:sp>
        <p:nvSpPr>
          <p:cNvPr id="8" name="Rectangular Callout 7"/>
          <p:cNvSpPr/>
          <p:nvPr/>
        </p:nvSpPr>
        <p:spPr>
          <a:xfrm>
            <a:off x="5795173" y="3669716"/>
            <a:ext cx="1625148" cy="758446"/>
          </a:xfrm>
          <a:prstGeom prst="wedgeRectCallout">
            <a:avLst>
              <a:gd name="adj1" fmla="val -101405"/>
              <a:gd name="adj2" fmla="val -5650"/>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t"/>
          <a:lstStyle/>
          <a:p>
            <a:pPr algn="just"/>
            <a:r>
              <a:rPr lang="es-AR" sz="1100" dirty="0" smtClean="0"/>
              <a:t>Una tabla “</a:t>
            </a:r>
            <a:r>
              <a:rPr lang="es-AR" sz="1100" b="1" dirty="0" smtClean="0"/>
              <a:t>proyectos</a:t>
            </a:r>
            <a:r>
              <a:rPr lang="es-AR" sz="1100" dirty="0" smtClean="0"/>
              <a:t>” necesaria para mostrar los proyectos en que se trabajo</a:t>
            </a:r>
            <a:endParaRPr lang="es-AR" sz="1100" dirty="0"/>
          </a:p>
        </p:txBody>
      </p:sp>
      <p:cxnSp>
        <p:nvCxnSpPr>
          <p:cNvPr id="22" name="Elbow Connector 21"/>
          <p:cNvCxnSpPr>
            <a:stCxn id="23" idx="3"/>
            <a:endCxn id="24" idx="1"/>
          </p:cNvCxnSpPr>
          <p:nvPr/>
        </p:nvCxnSpPr>
        <p:spPr>
          <a:xfrm>
            <a:off x="3267003" y="2252101"/>
            <a:ext cx="506398" cy="356728"/>
          </a:xfrm>
          <a:prstGeom prst="bentConnector3">
            <a:avLst/>
          </a:prstGeom>
          <a:ln w="19050"/>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8"/>
          <a:stretch>
            <a:fillRect/>
          </a:stretch>
        </p:blipFill>
        <p:spPr>
          <a:xfrm>
            <a:off x="3019353" y="2161613"/>
            <a:ext cx="247650" cy="180975"/>
          </a:xfrm>
          <a:prstGeom prst="rect">
            <a:avLst/>
          </a:prstGeom>
        </p:spPr>
      </p:pic>
      <p:pic>
        <p:nvPicPr>
          <p:cNvPr id="24" name="Picture 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73401" y="2494529"/>
            <a:ext cx="238125" cy="228600"/>
          </a:xfrm>
          <a:prstGeom prst="rect">
            <a:avLst/>
          </a:prstGeom>
        </p:spPr>
      </p:pic>
      <p:pic>
        <p:nvPicPr>
          <p:cNvPr id="26" name="Picture 25"/>
          <p:cNvPicPr>
            <a:picLocks noChangeAspect="1"/>
          </p:cNvPicPr>
          <p:nvPr/>
        </p:nvPicPr>
        <p:blipFill>
          <a:blip r:embed="rId8"/>
          <a:stretch>
            <a:fillRect/>
          </a:stretch>
        </p:blipFill>
        <p:spPr>
          <a:xfrm>
            <a:off x="2990227" y="2910228"/>
            <a:ext cx="247650" cy="180975"/>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78006" y="4059138"/>
            <a:ext cx="238125" cy="228600"/>
          </a:xfrm>
          <a:prstGeom prst="rect">
            <a:avLst/>
          </a:prstGeom>
        </p:spPr>
      </p:pic>
      <p:cxnSp>
        <p:nvCxnSpPr>
          <p:cNvPr id="31" name="Elbow Connector 30"/>
          <p:cNvCxnSpPr>
            <a:endCxn id="27" idx="1"/>
          </p:cNvCxnSpPr>
          <p:nvPr/>
        </p:nvCxnSpPr>
        <p:spPr>
          <a:xfrm rot="16200000" flipH="1">
            <a:off x="2908784" y="3304215"/>
            <a:ext cx="1172723" cy="565722"/>
          </a:xfrm>
          <a:prstGeom prst="bentConnector2">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1581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8600" y="905696"/>
            <a:ext cx="9252600" cy="4218600"/>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a:t>
            </a:r>
            <a:r>
              <a:rPr lang="es" dirty="0">
                <a:solidFill>
                  <a:srgbClr val="907AC7"/>
                </a:solidFill>
                <a:latin typeface="Poppins SemiBold"/>
                <a:ea typeface="Poppins SemiBold"/>
                <a:cs typeface="Poppins SemiBold"/>
                <a:sym typeface="Poppins SemiBold"/>
              </a:rPr>
              <a:t>9</a:t>
            </a:r>
            <a:r>
              <a:rPr lang="es" dirty="0" smtClean="0">
                <a:solidFill>
                  <a:srgbClr val="907AC7"/>
                </a:solidFill>
                <a:latin typeface="Poppins SemiBold"/>
                <a:ea typeface="Poppins SemiBold"/>
                <a:cs typeface="Poppins SemiBold"/>
                <a:sym typeface="Poppins SemiBold"/>
              </a:rPr>
              <a:t> </a:t>
            </a:r>
            <a:r>
              <a:rPr lang="es" sz="2000" dirty="0" smtClean="0">
                <a:solidFill>
                  <a:schemeClr val="lt1"/>
                </a:solidFill>
                <a:latin typeface="Poppins SemiBold"/>
                <a:ea typeface="Poppins SemiBold"/>
                <a:cs typeface="Poppins SemiBold"/>
                <a:sym typeface="Poppins SemiBold"/>
              </a:rPr>
              <a:t>Modulo 4 – Base de Datos</a:t>
            </a:r>
            <a:endParaRPr sz="2000" dirty="0">
              <a:solidFill>
                <a:srgbClr val="78B4EC"/>
              </a:solidFill>
              <a:latin typeface="Poppins SemiBold"/>
              <a:ea typeface="Poppins SemiBold"/>
              <a:cs typeface="Poppins SemiBold"/>
              <a:sym typeface="Poppins SemiBold"/>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4495" y="89451"/>
            <a:ext cx="1352550" cy="762000"/>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6414" y="1408904"/>
            <a:ext cx="986960" cy="179447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34095" y="1461028"/>
            <a:ext cx="1061097" cy="934128"/>
          </a:xfrm>
          <a:prstGeom prst="rect">
            <a:avLst/>
          </a:prstGeom>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41092" y="1464388"/>
            <a:ext cx="961648" cy="1756398"/>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20679" y="3309927"/>
            <a:ext cx="1071634" cy="1437152"/>
          </a:xfrm>
          <a:prstGeom prst="rect">
            <a:avLst/>
          </a:prstGeom>
        </p:spPr>
      </p:pic>
      <p:sp>
        <p:nvSpPr>
          <p:cNvPr id="8" name="Rectangular Callout 7"/>
          <p:cNvSpPr/>
          <p:nvPr/>
        </p:nvSpPr>
        <p:spPr>
          <a:xfrm>
            <a:off x="1757763" y="3863538"/>
            <a:ext cx="1625148" cy="758446"/>
          </a:xfrm>
          <a:prstGeom prst="wedgeRectCallout">
            <a:avLst>
              <a:gd name="adj1" fmla="val 76875"/>
              <a:gd name="adj2" fmla="val -2941"/>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t"/>
          <a:lstStyle/>
          <a:p>
            <a:pPr algn="just"/>
            <a:r>
              <a:rPr lang="es-AR" sz="1100" dirty="0" smtClean="0"/>
              <a:t>Una tabla “</a:t>
            </a:r>
            <a:r>
              <a:rPr lang="es-AR" sz="1100" b="1" dirty="0" smtClean="0"/>
              <a:t>proyectos</a:t>
            </a:r>
            <a:r>
              <a:rPr lang="es-AR" sz="1100" dirty="0" smtClean="0"/>
              <a:t>” necesaria para mostrar los proyectos en que se trabajo</a:t>
            </a:r>
            <a:endParaRPr lang="es-AR" sz="1100" dirty="0"/>
          </a:p>
        </p:txBody>
      </p:sp>
      <p:cxnSp>
        <p:nvCxnSpPr>
          <p:cNvPr id="22" name="Elbow Connector 21"/>
          <p:cNvCxnSpPr/>
          <p:nvPr/>
        </p:nvCxnSpPr>
        <p:spPr>
          <a:xfrm flipV="1">
            <a:off x="4959406" y="1833014"/>
            <a:ext cx="1104894" cy="416864"/>
          </a:xfrm>
          <a:prstGeom prst="bentConnector3">
            <a:avLst/>
          </a:prstGeom>
          <a:ln w="19050"/>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8"/>
          <a:stretch>
            <a:fillRect/>
          </a:stretch>
        </p:blipFill>
        <p:spPr>
          <a:xfrm>
            <a:off x="4703374" y="2161612"/>
            <a:ext cx="247650" cy="180975"/>
          </a:xfrm>
          <a:prstGeom prst="rect">
            <a:avLst/>
          </a:prstGeom>
        </p:spPr>
      </p:pic>
      <p:pic>
        <p:nvPicPr>
          <p:cNvPr id="24" name="Picture 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83634" y="1718714"/>
            <a:ext cx="238125" cy="228600"/>
          </a:xfrm>
          <a:prstGeom prst="rect">
            <a:avLst/>
          </a:prstGeom>
        </p:spPr>
      </p:pic>
      <p:pic>
        <p:nvPicPr>
          <p:cNvPr id="26" name="Picture 25"/>
          <p:cNvPicPr>
            <a:picLocks noChangeAspect="1"/>
          </p:cNvPicPr>
          <p:nvPr/>
        </p:nvPicPr>
        <p:blipFill>
          <a:blip r:embed="rId8"/>
          <a:stretch>
            <a:fillRect/>
          </a:stretch>
        </p:blipFill>
        <p:spPr>
          <a:xfrm>
            <a:off x="4656341" y="2826591"/>
            <a:ext cx="247650" cy="180975"/>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82554" y="3562749"/>
            <a:ext cx="238125" cy="228600"/>
          </a:xfrm>
          <a:prstGeom prst="rect">
            <a:avLst/>
          </a:prstGeom>
        </p:spPr>
      </p:pic>
      <p:cxnSp>
        <p:nvCxnSpPr>
          <p:cNvPr id="31" name="Elbow Connector 30"/>
          <p:cNvCxnSpPr/>
          <p:nvPr/>
        </p:nvCxnSpPr>
        <p:spPr>
          <a:xfrm>
            <a:off x="4913415" y="2917078"/>
            <a:ext cx="1132037" cy="75997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01800" y="3708174"/>
            <a:ext cx="1181100" cy="1314450"/>
          </a:xfrm>
          <a:prstGeom prst="rect">
            <a:avLst/>
          </a:prstGeom>
        </p:spPr>
      </p:pic>
      <p:pic>
        <p:nvPicPr>
          <p:cNvPr id="28" name="Picture 2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5400000">
            <a:off x="4537278" y="3500171"/>
            <a:ext cx="238125" cy="228600"/>
          </a:xfrm>
          <a:prstGeom prst="rect">
            <a:avLst/>
          </a:prstGeom>
        </p:spPr>
      </p:pic>
      <p:pic>
        <p:nvPicPr>
          <p:cNvPr id="29" name="Picture 28"/>
          <p:cNvPicPr>
            <a:picLocks noChangeAspect="1"/>
          </p:cNvPicPr>
          <p:nvPr/>
        </p:nvPicPr>
        <p:blipFill>
          <a:blip r:embed="rId8"/>
          <a:stretch>
            <a:fillRect/>
          </a:stretch>
        </p:blipFill>
        <p:spPr>
          <a:xfrm rot="5400000">
            <a:off x="4031258" y="3189997"/>
            <a:ext cx="247650" cy="180975"/>
          </a:xfrm>
          <a:prstGeom prst="rect">
            <a:avLst/>
          </a:prstGeom>
        </p:spPr>
      </p:pic>
      <p:cxnSp>
        <p:nvCxnSpPr>
          <p:cNvPr id="30" name="Elbow Connector 29"/>
          <p:cNvCxnSpPr>
            <a:endCxn id="28" idx="1"/>
          </p:cNvCxnSpPr>
          <p:nvPr/>
        </p:nvCxnSpPr>
        <p:spPr>
          <a:xfrm>
            <a:off x="4116520" y="3381809"/>
            <a:ext cx="539821" cy="113600"/>
          </a:xfrm>
          <a:prstGeom prst="bentConnector2">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53286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8600" y="905696"/>
            <a:ext cx="9252600" cy="4218600"/>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#10 </a:t>
            </a:r>
            <a:r>
              <a:rPr lang="es" sz="2000" dirty="0" smtClean="0">
                <a:solidFill>
                  <a:schemeClr val="lt1"/>
                </a:solidFill>
                <a:latin typeface="Poppins SemiBold"/>
                <a:ea typeface="Poppins SemiBold"/>
                <a:cs typeface="Poppins SemiBold"/>
                <a:sym typeface="Poppins SemiBold"/>
              </a:rPr>
              <a:t>Modulo 4 – Base de Datos</a:t>
            </a:r>
            <a:endParaRPr sz="2000" dirty="0">
              <a:solidFill>
                <a:srgbClr val="78B4EC"/>
              </a:solidFill>
              <a:latin typeface="Poppins SemiBold"/>
              <a:ea typeface="Poppins SemiBold"/>
              <a:cs typeface="Poppins SemiBold"/>
              <a:sym typeface="Poppins SemiBold"/>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4495" y="89451"/>
            <a:ext cx="1352550" cy="762000"/>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6414" y="1408904"/>
            <a:ext cx="986960" cy="179447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34095" y="1461028"/>
            <a:ext cx="1061097" cy="934128"/>
          </a:xfrm>
          <a:prstGeom prst="rect">
            <a:avLst/>
          </a:prstGeom>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41092" y="1464388"/>
            <a:ext cx="961648" cy="1756398"/>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20679" y="3309927"/>
            <a:ext cx="1071634" cy="1437152"/>
          </a:xfrm>
          <a:prstGeom prst="rect">
            <a:avLst/>
          </a:prstGeom>
        </p:spPr>
      </p:pic>
      <p:sp>
        <p:nvSpPr>
          <p:cNvPr id="8" name="Rectangular Callout 7"/>
          <p:cNvSpPr/>
          <p:nvPr/>
        </p:nvSpPr>
        <p:spPr>
          <a:xfrm>
            <a:off x="378098" y="3753868"/>
            <a:ext cx="1625148" cy="758446"/>
          </a:xfrm>
          <a:prstGeom prst="wedgeRectCallout">
            <a:avLst>
              <a:gd name="adj1" fmla="val 76875"/>
              <a:gd name="adj2" fmla="val -2941"/>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t"/>
          <a:lstStyle/>
          <a:p>
            <a:pPr algn="just"/>
            <a:r>
              <a:rPr lang="es-AR" sz="1100" dirty="0" smtClean="0"/>
              <a:t>La tabla imágenes tendrá un relacion 1:1 –se almacenan las url no las imágenes-</a:t>
            </a:r>
            <a:endParaRPr lang="es-AR" sz="1100" dirty="0"/>
          </a:p>
        </p:txBody>
      </p:sp>
      <p:cxnSp>
        <p:nvCxnSpPr>
          <p:cNvPr id="22" name="Elbow Connector 21"/>
          <p:cNvCxnSpPr/>
          <p:nvPr/>
        </p:nvCxnSpPr>
        <p:spPr>
          <a:xfrm flipV="1">
            <a:off x="4959406" y="1833014"/>
            <a:ext cx="1104894" cy="416864"/>
          </a:xfrm>
          <a:prstGeom prst="bentConnector3">
            <a:avLst/>
          </a:prstGeom>
          <a:ln w="19050"/>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8"/>
          <a:stretch>
            <a:fillRect/>
          </a:stretch>
        </p:blipFill>
        <p:spPr>
          <a:xfrm>
            <a:off x="4703374" y="2161612"/>
            <a:ext cx="247650" cy="180975"/>
          </a:xfrm>
          <a:prstGeom prst="rect">
            <a:avLst/>
          </a:prstGeom>
        </p:spPr>
      </p:pic>
      <p:pic>
        <p:nvPicPr>
          <p:cNvPr id="24" name="Picture 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83634" y="1718714"/>
            <a:ext cx="238125" cy="228600"/>
          </a:xfrm>
          <a:prstGeom prst="rect">
            <a:avLst/>
          </a:prstGeom>
        </p:spPr>
      </p:pic>
      <p:pic>
        <p:nvPicPr>
          <p:cNvPr id="26" name="Picture 25"/>
          <p:cNvPicPr>
            <a:picLocks noChangeAspect="1"/>
          </p:cNvPicPr>
          <p:nvPr/>
        </p:nvPicPr>
        <p:blipFill>
          <a:blip r:embed="rId8"/>
          <a:stretch>
            <a:fillRect/>
          </a:stretch>
        </p:blipFill>
        <p:spPr>
          <a:xfrm>
            <a:off x="4656341" y="2826591"/>
            <a:ext cx="247650" cy="180975"/>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82554" y="3562749"/>
            <a:ext cx="238125" cy="228600"/>
          </a:xfrm>
          <a:prstGeom prst="rect">
            <a:avLst/>
          </a:prstGeom>
        </p:spPr>
      </p:pic>
      <p:cxnSp>
        <p:nvCxnSpPr>
          <p:cNvPr id="31" name="Elbow Connector 30"/>
          <p:cNvCxnSpPr/>
          <p:nvPr/>
        </p:nvCxnSpPr>
        <p:spPr>
          <a:xfrm>
            <a:off x="4913415" y="2917078"/>
            <a:ext cx="1132037" cy="75997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01800" y="3708174"/>
            <a:ext cx="1181100" cy="1314450"/>
          </a:xfrm>
          <a:prstGeom prst="rect">
            <a:avLst/>
          </a:prstGeom>
        </p:spPr>
      </p:pic>
      <p:pic>
        <p:nvPicPr>
          <p:cNvPr id="28" name="Picture 2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5400000">
            <a:off x="4537278" y="3500171"/>
            <a:ext cx="238125" cy="228600"/>
          </a:xfrm>
          <a:prstGeom prst="rect">
            <a:avLst/>
          </a:prstGeom>
        </p:spPr>
      </p:pic>
      <p:pic>
        <p:nvPicPr>
          <p:cNvPr id="29" name="Picture 28"/>
          <p:cNvPicPr>
            <a:picLocks noChangeAspect="1"/>
          </p:cNvPicPr>
          <p:nvPr/>
        </p:nvPicPr>
        <p:blipFill>
          <a:blip r:embed="rId8"/>
          <a:stretch>
            <a:fillRect/>
          </a:stretch>
        </p:blipFill>
        <p:spPr>
          <a:xfrm rot="5400000">
            <a:off x="4031258" y="3189997"/>
            <a:ext cx="247650" cy="180975"/>
          </a:xfrm>
          <a:prstGeom prst="rect">
            <a:avLst/>
          </a:prstGeom>
        </p:spPr>
      </p:pic>
      <p:cxnSp>
        <p:nvCxnSpPr>
          <p:cNvPr id="30" name="Elbow Connector 29"/>
          <p:cNvCxnSpPr>
            <a:endCxn id="28" idx="1"/>
          </p:cNvCxnSpPr>
          <p:nvPr/>
        </p:nvCxnSpPr>
        <p:spPr>
          <a:xfrm>
            <a:off x="4116520" y="3381809"/>
            <a:ext cx="539821" cy="113600"/>
          </a:xfrm>
          <a:prstGeom prst="bentConnector2">
            <a:avLst/>
          </a:prstGeom>
          <a:ln w="19050"/>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489943" y="3770852"/>
            <a:ext cx="1012030" cy="1048965"/>
          </a:xfrm>
          <a:prstGeom prst="rect">
            <a:avLst/>
          </a:prstGeom>
        </p:spPr>
      </p:pic>
      <p:pic>
        <p:nvPicPr>
          <p:cNvPr id="21" name="Picture 20"/>
          <p:cNvPicPr>
            <a:picLocks noChangeAspect="1"/>
          </p:cNvPicPr>
          <p:nvPr/>
        </p:nvPicPr>
        <p:blipFill>
          <a:blip r:embed="rId8"/>
          <a:stretch>
            <a:fillRect/>
          </a:stretch>
        </p:blipFill>
        <p:spPr>
          <a:xfrm rot="5400000">
            <a:off x="2909897" y="3577037"/>
            <a:ext cx="247650" cy="180975"/>
          </a:xfrm>
          <a:prstGeom prst="rect">
            <a:avLst/>
          </a:prstGeom>
        </p:spPr>
      </p:pic>
      <p:pic>
        <p:nvPicPr>
          <p:cNvPr id="32" name="Picture 31"/>
          <p:cNvPicPr>
            <a:picLocks noChangeAspect="1"/>
          </p:cNvPicPr>
          <p:nvPr/>
        </p:nvPicPr>
        <p:blipFill>
          <a:blip r:embed="rId8"/>
          <a:stretch>
            <a:fillRect/>
          </a:stretch>
        </p:blipFill>
        <p:spPr>
          <a:xfrm>
            <a:off x="3501596" y="2737225"/>
            <a:ext cx="247650" cy="180975"/>
          </a:xfrm>
          <a:prstGeom prst="rect">
            <a:avLst/>
          </a:prstGeom>
        </p:spPr>
      </p:pic>
      <p:cxnSp>
        <p:nvCxnSpPr>
          <p:cNvPr id="33" name="Elbow Connector 32"/>
          <p:cNvCxnSpPr/>
          <p:nvPr/>
        </p:nvCxnSpPr>
        <p:spPr>
          <a:xfrm rot="5400000" flipH="1" flipV="1">
            <a:off x="2900153" y="2963542"/>
            <a:ext cx="707586" cy="453027"/>
          </a:xfrm>
          <a:prstGeom prst="bentConnector2">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62188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8600" y="905696"/>
            <a:ext cx="9252600" cy="4218600"/>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a:t>
            </a:r>
            <a:r>
              <a:rPr lang="es" dirty="0" smtClean="0">
                <a:solidFill>
                  <a:srgbClr val="907AC7"/>
                </a:solidFill>
                <a:latin typeface="Poppins SemiBold"/>
                <a:ea typeface="Poppins SemiBold"/>
                <a:cs typeface="Poppins SemiBold"/>
                <a:sym typeface="Poppins SemiBold"/>
              </a:rPr>
              <a:t>11 </a:t>
            </a:r>
            <a:r>
              <a:rPr lang="es" sz="2000" dirty="0" smtClean="0">
                <a:solidFill>
                  <a:schemeClr val="lt1"/>
                </a:solidFill>
                <a:latin typeface="Poppins SemiBold"/>
                <a:ea typeface="Poppins SemiBold"/>
                <a:cs typeface="Poppins SemiBold"/>
                <a:sym typeface="Poppins SemiBold"/>
              </a:rPr>
              <a:t>Modulo 4 – Base de Datos</a:t>
            </a:r>
            <a:endParaRPr sz="2000" dirty="0">
              <a:solidFill>
                <a:srgbClr val="78B4EC"/>
              </a:solidFill>
              <a:latin typeface="Poppins SemiBold"/>
              <a:ea typeface="Poppins SemiBold"/>
              <a:cs typeface="Poppins SemiBold"/>
              <a:sym typeface="Poppins SemiBold"/>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4495" y="89451"/>
            <a:ext cx="1352550" cy="762000"/>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5856" y="1212338"/>
            <a:ext cx="986960" cy="179447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34095" y="1461028"/>
            <a:ext cx="1061097" cy="934128"/>
          </a:xfrm>
          <a:prstGeom prst="rect">
            <a:avLst/>
          </a:prstGeom>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41092" y="1464388"/>
            <a:ext cx="961648" cy="1756398"/>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20679" y="3309927"/>
            <a:ext cx="1071634" cy="1437152"/>
          </a:xfrm>
          <a:prstGeom prst="rect">
            <a:avLst/>
          </a:prstGeom>
        </p:spPr>
      </p:pic>
      <p:sp>
        <p:nvSpPr>
          <p:cNvPr id="8" name="Rectangular Callout 7"/>
          <p:cNvSpPr/>
          <p:nvPr/>
        </p:nvSpPr>
        <p:spPr>
          <a:xfrm>
            <a:off x="10393" y="2206631"/>
            <a:ext cx="1174602" cy="875616"/>
          </a:xfrm>
          <a:prstGeom prst="wedgeRectCallout">
            <a:avLst>
              <a:gd name="adj1" fmla="val 44132"/>
              <a:gd name="adj2" fmla="val 88492"/>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t"/>
          <a:lstStyle/>
          <a:p>
            <a:pPr algn="just"/>
            <a:r>
              <a:rPr lang="es-AR" sz="1100" dirty="0" smtClean="0">
                <a:solidFill>
                  <a:schemeClr val="tx1"/>
                </a:solidFill>
              </a:rPr>
              <a:t>La tabla </a:t>
            </a:r>
            <a:r>
              <a:rPr lang="es-AR" sz="1100" dirty="0" smtClean="0">
                <a:solidFill>
                  <a:schemeClr val="tx1"/>
                </a:solidFill>
              </a:rPr>
              <a:t>de redes sociales esta para guardar esos datos</a:t>
            </a:r>
            <a:endParaRPr lang="es-AR" sz="1100" dirty="0">
              <a:solidFill>
                <a:schemeClr val="tx1"/>
              </a:solidFill>
            </a:endParaRPr>
          </a:p>
        </p:txBody>
      </p:sp>
      <p:cxnSp>
        <p:nvCxnSpPr>
          <p:cNvPr id="22" name="Elbow Connector 21"/>
          <p:cNvCxnSpPr/>
          <p:nvPr/>
        </p:nvCxnSpPr>
        <p:spPr>
          <a:xfrm flipV="1">
            <a:off x="4959406" y="1814241"/>
            <a:ext cx="984310" cy="435637"/>
          </a:xfrm>
          <a:prstGeom prst="bentConnector3">
            <a:avLst/>
          </a:prstGeom>
          <a:ln w="19050"/>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8"/>
          <a:stretch>
            <a:fillRect/>
          </a:stretch>
        </p:blipFill>
        <p:spPr>
          <a:xfrm>
            <a:off x="4703374" y="2161612"/>
            <a:ext cx="247650" cy="180975"/>
          </a:xfrm>
          <a:prstGeom prst="rect">
            <a:avLst/>
          </a:prstGeom>
        </p:spPr>
      </p:pic>
      <p:pic>
        <p:nvPicPr>
          <p:cNvPr id="24" name="Picture 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23342" y="1699941"/>
            <a:ext cx="238125" cy="228600"/>
          </a:xfrm>
          <a:prstGeom prst="rect">
            <a:avLst/>
          </a:prstGeom>
        </p:spPr>
      </p:pic>
      <p:pic>
        <p:nvPicPr>
          <p:cNvPr id="26" name="Picture 25"/>
          <p:cNvPicPr>
            <a:picLocks noChangeAspect="1"/>
          </p:cNvPicPr>
          <p:nvPr/>
        </p:nvPicPr>
        <p:blipFill>
          <a:blip r:embed="rId8"/>
          <a:stretch>
            <a:fillRect/>
          </a:stretch>
        </p:blipFill>
        <p:spPr>
          <a:xfrm>
            <a:off x="4694421" y="2684572"/>
            <a:ext cx="247650" cy="180975"/>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92706" y="3561710"/>
            <a:ext cx="238125" cy="228600"/>
          </a:xfrm>
          <a:prstGeom prst="rect">
            <a:avLst/>
          </a:prstGeom>
        </p:spPr>
      </p:pic>
      <p:cxnSp>
        <p:nvCxnSpPr>
          <p:cNvPr id="31" name="Elbow Connector 30"/>
          <p:cNvCxnSpPr>
            <a:endCxn id="27" idx="1"/>
          </p:cNvCxnSpPr>
          <p:nvPr/>
        </p:nvCxnSpPr>
        <p:spPr>
          <a:xfrm>
            <a:off x="4943842" y="2771010"/>
            <a:ext cx="948864" cy="9050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01800" y="3708174"/>
            <a:ext cx="1181100" cy="1314450"/>
          </a:xfrm>
          <a:prstGeom prst="rect">
            <a:avLst/>
          </a:prstGeom>
        </p:spPr>
      </p:pic>
      <p:pic>
        <p:nvPicPr>
          <p:cNvPr id="28" name="Picture 2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5400000">
            <a:off x="4537278" y="3500171"/>
            <a:ext cx="238125" cy="228600"/>
          </a:xfrm>
          <a:prstGeom prst="rect">
            <a:avLst/>
          </a:prstGeom>
        </p:spPr>
      </p:pic>
      <p:pic>
        <p:nvPicPr>
          <p:cNvPr id="29" name="Picture 28"/>
          <p:cNvPicPr>
            <a:picLocks noChangeAspect="1"/>
          </p:cNvPicPr>
          <p:nvPr/>
        </p:nvPicPr>
        <p:blipFill>
          <a:blip r:embed="rId8"/>
          <a:stretch>
            <a:fillRect/>
          </a:stretch>
        </p:blipFill>
        <p:spPr>
          <a:xfrm rot="5400000">
            <a:off x="4270582" y="3025003"/>
            <a:ext cx="247650" cy="180975"/>
          </a:xfrm>
          <a:prstGeom prst="rect">
            <a:avLst/>
          </a:prstGeom>
        </p:spPr>
      </p:pic>
      <p:cxnSp>
        <p:nvCxnSpPr>
          <p:cNvPr id="30" name="Elbow Connector 29"/>
          <p:cNvCxnSpPr/>
          <p:nvPr/>
        </p:nvCxnSpPr>
        <p:spPr>
          <a:xfrm rot="16200000" flipH="1">
            <a:off x="4377955" y="3217162"/>
            <a:ext cx="294963" cy="25234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489943" y="3770852"/>
            <a:ext cx="1012030" cy="1048965"/>
          </a:xfrm>
          <a:prstGeom prst="rect">
            <a:avLst/>
          </a:prstGeom>
        </p:spPr>
      </p:pic>
      <p:pic>
        <p:nvPicPr>
          <p:cNvPr id="21" name="Picture 20"/>
          <p:cNvPicPr>
            <a:picLocks noChangeAspect="1"/>
          </p:cNvPicPr>
          <p:nvPr/>
        </p:nvPicPr>
        <p:blipFill>
          <a:blip r:embed="rId8"/>
          <a:stretch>
            <a:fillRect/>
          </a:stretch>
        </p:blipFill>
        <p:spPr>
          <a:xfrm rot="5400000">
            <a:off x="2918868" y="3556540"/>
            <a:ext cx="247650" cy="180975"/>
          </a:xfrm>
          <a:prstGeom prst="rect">
            <a:avLst/>
          </a:prstGeom>
        </p:spPr>
      </p:pic>
      <p:pic>
        <p:nvPicPr>
          <p:cNvPr id="32" name="Picture 31"/>
          <p:cNvPicPr>
            <a:picLocks noChangeAspect="1"/>
          </p:cNvPicPr>
          <p:nvPr/>
        </p:nvPicPr>
        <p:blipFill>
          <a:blip r:embed="rId8"/>
          <a:stretch>
            <a:fillRect/>
          </a:stretch>
        </p:blipFill>
        <p:spPr>
          <a:xfrm>
            <a:off x="3501596" y="2737225"/>
            <a:ext cx="247650" cy="180975"/>
          </a:xfrm>
          <a:prstGeom prst="rect">
            <a:avLst/>
          </a:prstGeom>
        </p:spPr>
      </p:pic>
      <p:cxnSp>
        <p:nvCxnSpPr>
          <p:cNvPr id="33" name="Elbow Connector 32"/>
          <p:cNvCxnSpPr/>
          <p:nvPr/>
        </p:nvCxnSpPr>
        <p:spPr>
          <a:xfrm rot="5400000" flipH="1" flipV="1">
            <a:off x="2900154" y="2937243"/>
            <a:ext cx="707586" cy="453027"/>
          </a:xfrm>
          <a:prstGeom prst="bentConnector2">
            <a:avLst/>
          </a:prstGeom>
          <a:ln w="19050"/>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03578" y="3156659"/>
            <a:ext cx="1086452" cy="1676446"/>
          </a:xfrm>
          <a:prstGeom prst="rect">
            <a:avLst/>
          </a:prstGeom>
        </p:spPr>
      </p:pic>
      <p:pic>
        <p:nvPicPr>
          <p:cNvPr id="25" name="Picture 24"/>
          <p:cNvPicPr>
            <a:picLocks noChangeAspect="1"/>
          </p:cNvPicPr>
          <p:nvPr/>
        </p:nvPicPr>
        <p:blipFill>
          <a:blip r:embed="rId8"/>
          <a:stretch>
            <a:fillRect/>
          </a:stretch>
        </p:blipFill>
        <p:spPr>
          <a:xfrm rot="5400000">
            <a:off x="1599053" y="2960687"/>
            <a:ext cx="247650" cy="180975"/>
          </a:xfrm>
          <a:prstGeom prst="rect">
            <a:avLst/>
          </a:prstGeom>
        </p:spPr>
      </p:pic>
      <p:pic>
        <p:nvPicPr>
          <p:cNvPr id="34" name="Picture 33"/>
          <p:cNvPicPr>
            <a:picLocks noChangeAspect="1"/>
          </p:cNvPicPr>
          <p:nvPr/>
        </p:nvPicPr>
        <p:blipFill>
          <a:blip r:embed="rId8"/>
          <a:stretch>
            <a:fillRect/>
          </a:stretch>
        </p:blipFill>
        <p:spPr>
          <a:xfrm>
            <a:off x="3480460" y="2206631"/>
            <a:ext cx="247650" cy="180975"/>
          </a:xfrm>
          <a:prstGeom prst="rect">
            <a:avLst/>
          </a:prstGeom>
        </p:spPr>
      </p:pic>
      <p:cxnSp>
        <p:nvCxnSpPr>
          <p:cNvPr id="36" name="Elbow Connector 35"/>
          <p:cNvCxnSpPr/>
          <p:nvPr/>
        </p:nvCxnSpPr>
        <p:spPr>
          <a:xfrm flipV="1">
            <a:off x="1733803" y="2283147"/>
            <a:ext cx="1755577" cy="662541"/>
          </a:xfrm>
          <a:prstGeom prst="bentConnector3">
            <a:avLst>
              <a:gd name="adj1" fmla="val -330"/>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45727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8600" y="905696"/>
            <a:ext cx="9252600" cy="4218600"/>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a:t>
            </a:r>
            <a:r>
              <a:rPr lang="es" dirty="0" smtClean="0">
                <a:solidFill>
                  <a:srgbClr val="907AC7"/>
                </a:solidFill>
                <a:latin typeface="Poppins SemiBold"/>
                <a:ea typeface="Poppins SemiBold"/>
                <a:cs typeface="Poppins SemiBold"/>
                <a:sym typeface="Poppins SemiBold"/>
              </a:rPr>
              <a:t>12 </a:t>
            </a:r>
            <a:r>
              <a:rPr lang="es" sz="2000" dirty="0" smtClean="0">
                <a:solidFill>
                  <a:schemeClr val="lt1"/>
                </a:solidFill>
                <a:latin typeface="Poppins SemiBold"/>
                <a:ea typeface="Poppins SemiBold"/>
                <a:cs typeface="Poppins SemiBold"/>
                <a:sym typeface="Poppins SemiBold"/>
              </a:rPr>
              <a:t>Modulo 4 – Base de Datos</a:t>
            </a:r>
            <a:endParaRPr sz="2000" dirty="0">
              <a:solidFill>
                <a:srgbClr val="78B4EC"/>
              </a:solidFill>
              <a:latin typeface="Poppins SemiBold"/>
              <a:ea typeface="Poppins SemiBold"/>
              <a:cs typeface="Poppins SemiBold"/>
              <a:sym typeface="Poppins SemiBold"/>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4495" y="89451"/>
            <a:ext cx="1352550" cy="762000"/>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2557" y="1252331"/>
            <a:ext cx="986960" cy="179447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1777" y="2612737"/>
            <a:ext cx="1061097" cy="934128"/>
          </a:xfrm>
          <a:prstGeom prst="rect">
            <a:avLst/>
          </a:prstGeom>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74495" y="1453832"/>
            <a:ext cx="961648" cy="1756398"/>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19502" y="3325246"/>
            <a:ext cx="1071634" cy="1437152"/>
          </a:xfrm>
          <a:prstGeom prst="rect">
            <a:avLst/>
          </a:prstGeom>
        </p:spPr>
      </p:pic>
      <p:sp>
        <p:nvSpPr>
          <p:cNvPr id="8" name="Rectangular Callout 7"/>
          <p:cNvSpPr/>
          <p:nvPr/>
        </p:nvSpPr>
        <p:spPr>
          <a:xfrm>
            <a:off x="180619" y="1126581"/>
            <a:ext cx="1421333" cy="548108"/>
          </a:xfrm>
          <a:prstGeom prst="wedgeRectCallout">
            <a:avLst>
              <a:gd name="adj1" fmla="val 70096"/>
              <a:gd name="adj2" fmla="val -10896"/>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t"/>
          <a:lstStyle/>
          <a:p>
            <a:r>
              <a:rPr lang="es-AR" sz="1000" dirty="0" smtClean="0">
                <a:solidFill>
                  <a:schemeClr val="tx1"/>
                </a:solidFill>
              </a:rPr>
              <a:t>La tabla experiencia laboral podrá tener datos ficticios</a:t>
            </a:r>
            <a:endParaRPr lang="es-AR" sz="1000" dirty="0">
              <a:solidFill>
                <a:schemeClr val="tx1"/>
              </a:solidFill>
            </a:endParaRPr>
          </a:p>
        </p:txBody>
      </p:sp>
      <p:cxnSp>
        <p:nvCxnSpPr>
          <p:cNvPr id="22" name="Elbow Connector 21"/>
          <p:cNvCxnSpPr/>
          <p:nvPr/>
        </p:nvCxnSpPr>
        <p:spPr>
          <a:xfrm flipV="1">
            <a:off x="6283894" y="1899703"/>
            <a:ext cx="942220" cy="412343"/>
          </a:xfrm>
          <a:prstGeom prst="bentConnector3">
            <a:avLst/>
          </a:prstGeom>
          <a:ln w="19050"/>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8"/>
          <a:stretch>
            <a:fillRect/>
          </a:stretch>
        </p:blipFill>
        <p:spPr>
          <a:xfrm>
            <a:off x="6069944" y="2241543"/>
            <a:ext cx="247650" cy="180975"/>
          </a:xfrm>
          <a:prstGeom prst="rect">
            <a:avLst/>
          </a:prstGeom>
        </p:spPr>
      </p:pic>
      <p:pic>
        <p:nvPicPr>
          <p:cNvPr id="24" name="Picture 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87380" y="1788834"/>
            <a:ext cx="238125" cy="228600"/>
          </a:xfrm>
          <a:prstGeom prst="rect">
            <a:avLst/>
          </a:prstGeom>
        </p:spPr>
      </p:pic>
      <p:pic>
        <p:nvPicPr>
          <p:cNvPr id="26" name="Picture 25"/>
          <p:cNvPicPr>
            <a:picLocks noChangeAspect="1"/>
          </p:cNvPicPr>
          <p:nvPr/>
        </p:nvPicPr>
        <p:blipFill>
          <a:blip r:embed="rId8"/>
          <a:stretch>
            <a:fillRect/>
          </a:stretch>
        </p:blipFill>
        <p:spPr>
          <a:xfrm>
            <a:off x="6084235" y="2719475"/>
            <a:ext cx="247650" cy="180975"/>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50481" y="3593874"/>
            <a:ext cx="238125" cy="228600"/>
          </a:xfrm>
          <a:prstGeom prst="rect">
            <a:avLst/>
          </a:prstGeom>
        </p:spPr>
      </p:pic>
      <p:cxnSp>
        <p:nvCxnSpPr>
          <p:cNvPr id="31" name="Elbow Connector 30"/>
          <p:cNvCxnSpPr>
            <a:endCxn id="27" idx="1"/>
          </p:cNvCxnSpPr>
          <p:nvPr/>
        </p:nvCxnSpPr>
        <p:spPr>
          <a:xfrm>
            <a:off x="6301617" y="2803174"/>
            <a:ext cx="948864" cy="9050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141886" y="3758963"/>
            <a:ext cx="1181100" cy="1314450"/>
          </a:xfrm>
          <a:prstGeom prst="rect">
            <a:avLst/>
          </a:prstGeom>
        </p:spPr>
      </p:pic>
      <p:pic>
        <p:nvPicPr>
          <p:cNvPr id="28" name="Picture 2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5400000">
            <a:off x="5545647" y="3537490"/>
            <a:ext cx="238125" cy="228600"/>
          </a:xfrm>
          <a:prstGeom prst="rect">
            <a:avLst/>
          </a:prstGeom>
        </p:spPr>
      </p:pic>
      <p:pic>
        <p:nvPicPr>
          <p:cNvPr id="29" name="Picture 28"/>
          <p:cNvPicPr>
            <a:picLocks noChangeAspect="1"/>
          </p:cNvPicPr>
          <p:nvPr/>
        </p:nvPicPr>
        <p:blipFill>
          <a:blip r:embed="rId8"/>
          <a:stretch>
            <a:fillRect/>
          </a:stretch>
        </p:blipFill>
        <p:spPr>
          <a:xfrm rot="5400000">
            <a:off x="5269320" y="3036271"/>
            <a:ext cx="247650" cy="180975"/>
          </a:xfrm>
          <a:prstGeom prst="rect">
            <a:avLst/>
          </a:prstGeom>
        </p:spPr>
      </p:pic>
      <p:cxnSp>
        <p:nvCxnSpPr>
          <p:cNvPr id="30" name="Elbow Connector 29"/>
          <p:cNvCxnSpPr/>
          <p:nvPr/>
        </p:nvCxnSpPr>
        <p:spPr>
          <a:xfrm rot="16200000" flipH="1">
            <a:off x="5386553" y="3237268"/>
            <a:ext cx="294963" cy="25234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86099" y="3754690"/>
            <a:ext cx="1012030" cy="1048965"/>
          </a:xfrm>
          <a:prstGeom prst="rect">
            <a:avLst/>
          </a:prstGeom>
        </p:spPr>
      </p:pic>
      <p:pic>
        <p:nvPicPr>
          <p:cNvPr id="21" name="Picture 20"/>
          <p:cNvPicPr>
            <a:picLocks noChangeAspect="1"/>
          </p:cNvPicPr>
          <p:nvPr/>
        </p:nvPicPr>
        <p:blipFill>
          <a:blip r:embed="rId8"/>
          <a:stretch>
            <a:fillRect/>
          </a:stretch>
        </p:blipFill>
        <p:spPr>
          <a:xfrm rot="5400000">
            <a:off x="4261625" y="3529805"/>
            <a:ext cx="247650" cy="180975"/>
          </a:xfrm>
          <a:prstGeom prst="rect">
            <a:avLst/>
          </a:prstGeom>
        </p:spPr>
      </p:pic>
      <p:pic>
        <p:nvPicPr>
          <p:cNvPr id="32" name="Picture 31"/>
          <p:cNvPicPr>
            <a:picLocks noChangeAspect="1"/>
          </p:cNvPicPr>
          <p:nvPr/>
        </p:nvPicPr>
        <p:blipFill>
          <a:blip r:embed="rId8"/>
          <a:stretch>
            <a:fillRect/>
          </a:stretch>
        </p:blipFill>
        <p:spPr>
          <a:xfrm>
            <a:off x="4885439" y="2701950"/>
            <a:ext cx="247650" cy="180975"/>
          </a:xfrm>
          <a:prstGeom prst="rect">
            <a:avLst/>
          </a:prstGeom>
        </p:spPr>
      </p:pic>
      <p:cxnSp>
        <p:nvCxnSpPr>
          <p:cNvPr id="33" name="Elbow Connector 32"/>
          <p:cNvCxnSpPr/>
          <p:nvPr/>
        </p:nvCxnSpPr>
        <p:spPr>
          <a:xfrm rot="5400000" flipH="1" flipV="1">
            <a:off x="4277471" y="2916161"/>
            <a:ext cx="707586" cy="453027"/>
          </a:xfrm>
          <a:prstGeom prst="bentConnector2">
            <a:avLst/>
          </a:prstGeom>
          <a:ln w="19050"/>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914132" y="3142674"/>
            <a:ext cx="1086452" cy="1676446"/>
          </a:xfrm>
          <a:prstGeom prst="rect">
            <a:avLst/>
          </a:prstGeom>
        </p:spPr>
      </p:pic>
      <p:pic>
        <p:nvPicPr>
          <p:cNvPr id="34" name="Picture 33"/>
          <p:cNvPicPr>
            <a:picLocks noChangeAspect="1"/>
          </p:cNvPicPr>
          <p:nvPr/>
        </p:nvPicPr>
        <p:blipFill>
          <a:blip r:embed="rId8"/>
          <a:stretch>
            <a:fillRect/>
          </a:stretch>
        </p:blipFill>
        <p:spPr>
          <a:xfrm>
            <a:off x="4845025" y="2231628"/>
            <a:ext cx="247650" cy="180975"/>
          </a:xfrm>
          <a:prstGeom prst="rect">
            <a:avLst/>
          </a:prstGeom>
        </p:spPr>
      </p:pic>
      <p:cxnSp>
        <p:nvCxnSpPr>
          <p:cNvPr id="36" name="Elbow Connector 35"/>
          <p:cNvCxnSpPr>
            <a:stCxn id="35" idx="3"/>
          </p:cNvCxnSpPr>
          <p:nvPr/>
        </p:nvCxnSpPr>
        <p:spPr>
          <a:xfrm flipV="1">
            <a:off x="3258298" y="2312045"/>
            <a:ext cx="1608639" cy="111063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911132" y="999684"/>
            <a:ext cx="1037986" cy="2015312"/>
          </a:xfrm>
          <a:prstGeom prst="rect">
            <a:avLst/>
          </a:prstGeom>
        </p:spPr>
      </p:pic>
      <p:pic>
        <p:nvPicPr>
          <p:cNvPr id="35" name="Picture 34"/>
          <p:cNvPicPr>
            <a:picLocks noChangeAspect="1"/>
          </p:cNvPicPr>
          <p:nvPr/>
        </p:nvPicPr>
        <p:blipFill>
          <a:blip r:embed="rId8"/>
          <a:stretch>
            <a:fillRect/>
          </a:stretch>
        </p:blipFill>
        <p:spPr>
          <a:xfrm>
            <a:off x="3010648" y="3332195"/>
            <a:ext cx="247650" cy="180975"/>
          </a:xfrm>
          <a:prstGeom prst="rect">
            <a:avLst/>
          </a:prstGeom>
        </p:spPr>
      </p:pic>
      <p:pic>
        <p:nvPicPr>
          <p:cNvPr id="41" name="Picture 4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0800000">
            <a:off x="2924943" y="2011390"/>
            <a:ext cx="238125" cy="228600"/>
          </a:xfrm>
          <a:prstGeom prst="rect">
            <a:avLst/>
          </a:prstGeom>
        </p:spPr>
      </p:pic>
      <p:pic>
        <p:nvPicPr>
          <p:cNvPr id="42" name="Picture 41"/>
          <p:cNvPicPr>
            <a:picLocks noChangeAspect="1"/>
          </p:cNvPicPr>
          <p:nvPr/>
        </p:nvPicPr>
        <p:blipFill>
          <a:blip r:embed="rId8"/>
          <a:stretch>
            <a:fillRect/>
          </a:stretch>
        </p:blipFill>
        <p:spPr>
          <a:xfrm>
            <a:off x="4855587" y="1855350"/>
            <a:ext cx="247650" cy="180975"/>
          </a:xfrm>
          <a:prstGeom prst="rect">
            <a:avLst/>
          </a:prstGeom>
        </p:spPr>
      </p:pic>
      <p:cxnSp>
        <p:nvCxnSpPr>
          <p:cNvPr id="43" name="Elbow Connector 42"/>
          <p:cNvCxnSpPr>
            <a:stCxn id="41" idx="1"/>
          </p:cNvCxnSpPr>
          <p:nvPr/>
        </p:nvCxnSpPr>
        <p:spPr>
          <a:xfrm flipV="1">
            <a:off x="3163068" y="1937605"/>
            <a:ext cx="1635061" cy="18808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04244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8600" y="905696"/>
            <a:ext cx="9252600" cy="4218600"/>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a:t>
            </a:r>
            <a:r>
              <a:rPr lang="es" dirty="0" smtClean="0">
                <a:solidFill>
                  <a:srgbClr val="907AC7"/>
                </a:solidFill>
                <a:latin typeface="Poppins SemiBold"/>
                <a:ea typeface="Poppins SemiBold"/>
                <a:cs typeface="Poppins SemiBold"/>
                <a:sym typeface="Poppins SemiBold"/>
              </a:rPr>
              <a:t>13 </a:t>
            </a:r>
            <a:r>
              <a:rPr lang="es" sz="2000" dirty="0" smtClean="0">
                <a:solidFill>
                  <a:schemeClr val="lt1"/>
                </a:solidFill>
                <a:latin typeface="Poppins SemiBold"/>
                <a:ea typeface="Poppins SemiBold"/>
                <a:cs typeface="Poppins SemiBold"/>
                <a:sym typeface="Poppins SemiBold"/>
              </a:rPr>
              <a:t>Modulo 4 – Base de Datos</a:t>
            </a:r>
            <a:endParaRPr sz="2000" dirty="0">
              <a:solidFill>
                <a:srgbClr val="78B4EC"/>
              </a:solidFill>
              <a:latin typeface="Poppins SemiBold"/>
              <a:ea typeface="Poppins SemiBold"/>
              <a:cs typeface="Poppins SemiBold"/>
              <a:sym typeface="Poppins SemiBold"/>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4495" y="89451"/>
            <a:ext cx="1352550" cy="762000"/>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2557" y="1252331"/>
            <a:ext cx="986960" cy="179447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777" y="3897704"/>
            <a:ext cx="1061097" cy="934128"/>
          </a:xfrm>
          <a:prstGeom prst="rect">
            <a:avLst/>
          </a:prstGeom>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74495" y="1453832"/>
            <a:ext cx="961648" cy="1756398"/>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19502" y="3325246"/>
            <a:ext cx="1071634" cy="1437152"/>
          </a:xfrm>
          <a:prstGeom prst="rect">
            <a:avLst/>
          </a:prstGeom>
        </p:spPr>
      </p:pic>
      <p:sp>
        <p:nvSpPr>
          <p:cNvPr id="8" name="Rectangular Callout 7"/>
          <p:cNvSpPr/>
          <p:nvPr/>
        </p:nvSpPr>
        <p:spPr>
          <a:xfrm>
            <a:off x="6175510" y="984175"/>
            <a:ext cx="1182255" cy="722669"/>
          </a:xfrm>
          <a:prstGeom prst="wedgeRectCallout">
            <a:avLst>
              <a:gd name="adj1" fmla="val -165176"/>
              <a:gd name="adj2" fmla="val -36487"/>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t"/>
          <a:lstStyle/>
          <a:p>
            <a:r>
              <a:rPr lang="es-AR" sz="1000" dirty="0" smtClean="0">
                <a:solidFill>
                  <a:schemeClr val="tx1"/>
                </a:solidFill>
              </a:rPr>
              <a:t>La tabla tipo de trabajo estará en relacion a la experiencia</a:t>
            </a:r>
            <a:endParaRPr lang="es-AR" sz="1000" dirty="0">
              <a:solidFill>
                <a:schemeClr val="tx1"/>
              </a:solidFill>
            </a:endParaRPr>
          </a:p>
        </p:txBody>
      </p:sp>
      <p:cxnSp>
        <p:nvCxnSpPr>
          <p:cNvPr id="22" name="Elbow Connector 21"/>
          <p:cNvCxnSpPr/>
          <p:nvPr/>
        </p:nvCxnSpPr>
        <p:spPr>
          <a:xfrm flipV="1">
            <a:off x="6283894" y="1876408"/>
            <a:ext cx="984310" cy="435637"/>
          </a:xfrm>
          <a:prstGeom prst="bentConnector3">
            <a:avLst/>
          </a:prstGeom>
          <a:ln w="19050"/>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8"/>
          <a:stretch>
            <a:fillRect/>
          </a:stretch>
        </p:blipFill>
        <p:spPr>
          <a:xfrm>
            <a:off x="6069944" y="2241543"/>
            <a:ext cx="247650" cy="180975"/>
          </a:xfrm>
          <a:prstGeom prst="rect">
            <a:avLst/>
          </a:prstGeom>
        </p:spPr>
      </p:pic>
      <p:pic>
        <p:nvPicPr>
          <p:cNvPr id="24" name="Picture 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87380" y="1788834"/>
            <a:ext cx="238125" cy="228600"/>
          </a:xfrm>
          <a:prstGeom prst="rect">
            <a:avLst/>
          </a:prstGeom>
        </p:spPr>
      </p:pic>
      <p:pic>
        <p:nvPicPr>
          <p:cNvPr id="26" name="Picture 25"/>
          <p:cNvPicPr>
            <a:picLocks noChangeAspect="1"/>
          </p:cNvPicPr>
          <p:nvPr/>
        </p:nvPicPr>
        <p:blipFill>
          <a:blip r:embed="rId8"/>
          <a:stretch>
            <a:fillRect/>
          </a:stretch>
        </p:blipFill>
        <p:spPr>
          <a:xfrm>
            <a:off x="6084235" y="2719475"/>
            <a:ext cx="247650" cy="180975"/>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50481" y="3593874"/>
            <a:ext cx="238125" cy="228600"/>
          </a:xfrm>
          <a:prstGeom prst="rect">
            <a:avLst/>
          </a:prstGeom>
        </p:spPr>
      </p:pic>
      <p:cxnSp>
        <p:nvCxnSpPr>
          <p:cNvPr id="31" name="Elbow Connector 30"/>
          <p:cNvCxnSpPr>
            <a:endCxn id="27" idx="1"/>
          </p:cNvCxnSpPr>
          <p:nvPr/>
        </p:nvCxnSpPr>
        <p:spPr>
          <a:xfrm>
            <a:off x="6301617" y="2803174"/>
            <a:ext cx="948864" cy="9050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141886" y="3758963"/>
            <a:ext cx="1181100" cy="1314450"/>
          </a:xfrm>
          <a:prstGeom prst="rect">
            <a:avLst/>
          </a:prstGeom>
        </p:spPr>
      </p:pic>
      <p:pic>
        <p:nvPicPr>
          <p:cNvPr id="28" name="Picture 2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5400000">
            <a:off x="5792705" y="3550705"/>
            <a:ext cx="238125" cy="228600"/>
          </a:xfrm>
          <a:prstGeom prst="rect">
            <a:avLst/>
          </a:prstGeom>
        </p:spPr>
      </p:pic>
      <p:pic>
        <p:nvPicPr>
          <p:cNvPr id="29" name="Picture 28"/>
          <p:cNvPicPr>
            <a:picLocks noChangeAspect="1"/>
          </p:cNvPicPr>
          <p:nvPr/>
        </p:nvPicPr>
        <p:blipFill>
          <a:blip r:embed="rId8"/>
          <a:stretch>
            <a:fillRect/>
          </a:stretch>
        </p:blipFill>
        <p:spPr>
          <a:xfrm rot="5400000">
            <a:off x="5464166" y="3035295"/>
            <a:ext cx="247650" cy="180975"/>
          </a:xfrm>
          <a:prstGeom prst="rect">
            <a:avLst/>
          </a:prstGeom>
        </p:spPr>
      </p:pic>
      <p:cxnSp>
        <p:nvCxnSpPr>
          <p:cNvPr id="30" name="Elbow Connector 29"/>
          <p:cNvCxnSpPr/>
          <p:nvPr/>
        </p:nvCxnSpPr>
        <p:spPr>
          <a:xfrm rot="16200000" flipH="1">
            <a:off x="5583988" y="3220273"/>
            <a:ext cx="333971" cy="31921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86099" y="3754690"/>
            <a:ext cx="1012030" cy="1048965"/>
          </a:xfrm>
          <a:prstGeom prst="rect">
            <a:avLst/>
          </a:prstGeom>
        </p:spPr>
      </p:pic>
      <p:pic>
        <p:nvPicPr>
          <p:cNvPr id="21" name="Picture 20"/>
          <p:cNvPicPr>
            <a:picLocks noChangeAspect="1"/>
          </p:cNvPicPr>
          <p:nvPr/>
        </p:nvPicPr>
        <p:blipFill>
          <a:blip r:embed="rId8"/>
          <a:stretch>
            <a:fillRect/>
          </a:stretch>
        </p:blipFill>
        <p:spPr>
          <a:xfrm rot="5400000">
            <a:off x="4270885" y="3529806"/>
            <a:ext cx="247650" cy="180975"/>
          </a:xfrm>
          <a:prstGeom prst="rect">
            <a:avLst/>
          </a:prstGeom>
        </p:spPr>
      </p:pic>
      <p:pic>
        <p:nvPicPr>
          <p:cNvPr id="32" name="Picture 31"/>
          <p:cNvPicPr>
            <a:picLocks noChangeAspect="1"/>
          </p:cNvPicPr>
          <p:nvPr/>
        </p:nvPicPr>
        <p:blipFill>
          <a:blip r:embed="rId8"/>
          <a:stretch>
            <a:fillRect/>
          </a:stretch>
        </p:blipFill>
        <p:spPr>
          <a:xfrm>
            <a:off x="4885439" y="2701950"/>
            <a:ext cx="247650" cy="180975"/>
          </a:xfrm>
          <a:prstGeom prst="rect">
            <a:avLst/>
          </a:prstGeom>
        </p:spPr>
      </p:pic>
      <p:cxnSp>
        <p:nvCxnSpPr>
          <p:cNvPr id="33" name="Elbow Connector 32"/>
          <p:cNvCxnSpPr/>
          <p:nvPr/>
        </p:nvCxnSpPr>
        <p:spPr>
          <a:xfrm rot="5400000" flipH="1" flipV="1">
            <a:off x="4277471" y="2916161"/>
            <a:ext cx="707586" cy="453027"/>
          </a:xfrm>
          <a:prstGeom prst="bentConnector2">
            <a:avLst/>
          </a:prstGeom>
          <a:ln w="19050"/>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914132" y="3142674"/>
            <a:ext cx="1086452" cy="1676446"/>
          </a:xfrm>
          <a:prstGeom prst="rect">
            <a:avLst/>
          </a:prstGeom>
        </p:spPr>
      </p:pic>
      <p:pic>
        <p:nvPicPr>
          <p:cNvPr id="34" name="Picture 33"/>
          <p:cNvPicPr>
            <a:picLocks noChangeAspect="1"/>
          </p:cNvPicPr>
          <p:nvPr/>
        </p:nvPicPr>
        <p:blipFill>
          <a:blip r:embed="rId8"/>
          <a:stretch>
            <a:fillRect/>
          </a:stretch>
        </p:blipFill>
        <p:spPr>
          <a:xfrm>
            <a:off x="4958305" y="2241543"/>
            <a:ext cx="247650" cy="180975"/>
          </a:xfrm>
          <a:prstGeom prst="rect">
            <a:avLst/>
          </a:prstGeom>
        </p:spPr>
      </p:pic>
      <p:cxnSp>
        <p:nvCxnSpPr>
          <p:cNvPr id="36" name="Elbow Connector 35"/>
          <p:cNvCxnSpPr>
            <a:stCxn id="35" idx="3"/>
            <a:endCxn id="34" idx="1"/>
          </p:cNvCxnSpPr>
          <p:nvPr/>
        </p:nvCxnSpPr>
        <p:spPr>
          <a:xfrm flipV="1">
            <a:off x="3258298" y="2332031"/>
            <a:ext cx="1700007" cy="109065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911132" y="999684"/>
            <a:ext cx="1037986" cy="2015312"/>
          </a:xfrm>
          <a:prstGeom prst="rect">
            <a:avLst/>
          </a:prstGeom>
        </p:spPr>
      </p:pic>
      <p:pic>
        <p:nvPicPr>
          <p:cNvPr id="35" name="Picture 34"/>
          <p:cNvPicPr>
            <a:picLocks noChangeAspect="1"/>
          </p:cNvPicPr>
          <p:nvPr/>
        </p:nvPicPr>
        <p:blipFill>
          <a:blip r:embed="rId8"/>
          <a:stretch>
            <a:fillRect/>
          </a:stretch>
        </p:blipFill>
        <p:spPr>
          <a:xfrm>
            <a:off x="3010648" y="3332195"/>
            <a:ext cx="247650" cy="180975"/>
          </a:xfrm>
          <a:prstGeom prst="rect">
            <a:avLst/>
          </a:prstGeom>
        </p:spPr>
      </p:pic>
      <p:pic>
        <p:nvPicPr>
          <p:cNvPr id="39" name="Picture 3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858796" y="1013512"/>
            <a:ext cx="954566" cy="816000"/>
          </a:xfrm>
          <a:prstGeom prst="rect">
            <a:avLst/>
          </a:prstGeom>
        </p:spPr>
      </p:pic>
      <p:pic>
        <p:nvPicPr>
          <p:cNvPr id="41" name="Picture 4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0800000">
            <a:off x="2924943" y="2238579"/>
            <a:ext cx="238125" cy="228600"/>
          </a:xfrm>
          <a:prstGeom prst="rect">
            <a:avLst/>
          </a:prstGeom>
        </p:spPr>
      </p:pic>
      <p:pic>
        <p:nvPicPr>
          <p:cNvPr id="42" name="Picture 41"/>
          <p:cNvPicPr>
            <a:picLocks noChangeAspect="1"/>
          </p:cNvPicPr>
          <p:nvPr/>
        </p:nvPicPr>
        <p:blipFill>
          <a:blip r:embed="rId8"/>
          <a:stretch>
            <a:fillRect/>
          </a:stretch>
        </p:blipFill>
        <p:spPr>
          <a:xfrm>
            <a:off x="4853229" y="1903406"/>
            <a:ext cx="247650" cy="180975"/>
          </a:xfrm>
          <a:prstGeom prst="rect">
            <a:avLst/>
          </a:prstGeom>
        </p:spPr>
      </p:pic>
      <p:cxnSp>
        <p:nvCxnSpPr>
          <p:cNvPr id="43" name="Elbow Connector 42"/>
          <p:cNvCxnSpPr>
            <a:stCxn id="41" idx="1"/>
          </p:cNvCxnSpPr>
          <p:nvPr/>
        </p:nvCxnSpPr>
        <p:spPr>
          <a:xfrm flipV="1">
            <a:off x="3163068" y="1980357"/>
            <a:ext cx="1670985" cy="37252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pic>
        <p:nvPicPr>
          <p:cNvPr id="38" name="Picture 37"/>
          <p:cNvPicPr>
            <a:picLocks noChangeAspect="1"/>
          </p:cNvPicPr>
          <p:nvPr/>
        </p:nvPicPr>
        <p:blipFill>
          <a:blip r:embed="rId8"/>
          <a:stretch>
            <a:fillRect/>
          </a:stretch>
        </p:blipFill>
        <p:spPr>
          <a:xfrm>
            <a:off x="3641414" y="1296001"/>
            <a:ext cx="247650" cy="180975"/>
          </a:xfrm>
          <a:prstGeom prst="rect">
            <a:avLst/>
          </a:prstGeom>
        </p:spPr>
      </p:pic>
      <p:pic>
        <p:nvPicPr>
          <p:cNvPr id="40" name="Picture 3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0800000">
            <a:off x="2924942" y="1736946"/>
            <a:ext cx="238125" cy="228600"/>
          </a:xfrm>
          <a:prstGeom prst="rect">
            <a:avLst/>
          </a:prstGeom>
        </p:spPr>
      </p:pic>
      <p:cxnSp>
        <p:nvCxnSpPr>
          <p:cNvPr id="44" name="Elbow Connector 43"/>
          <p:cNvCxnSpPr>
            <a:stCxn id="40" idx="1"/>
            <a:endCxn id="38" idx="1"/>
          </p:cNvCxnSpPr>
          <p:nvPr/>
        </p:nvCxnSpPr>
        <p:spPr>
          <a:xfrm flipV="1">
            <a:off x="3163067" y="1386489"/>
            <a:ext cx="478347" cy="46475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7954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8600" y="924900"/>
            <a:ext cx="9252600" cy="4218600"/>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4"/>
          <p:cNvSpPr txBox="1"/>
          <p:nvPr/>
        </p:nvSpPr>
        <p:spPr>
          <a:xfrm>
            <a:off x="2527420" y="977626"/>
            <a:ext cx="3400769" cy="492412"/>
          </a:xfrm>
          <a:prstGeom prst="rect">
            <a:avLst/>
          </a:prstGeom>
          <a:noFill/>
          <a:ln>
            <a:noFill/>
          </a:ln>
        </p:spPr>
        <p:txBody>
          <a:bodyPr spcFirstLastPara="1" wrap="square" lIns="91425" tIns="91425" rIns="91425" bIns="91425" anchor="t" anchorCtr="0">
            <a:spAutoFit/>
          </a:bodyPr>
          <a:lstStyle/>
          <a:p>
            <a:r>
              <a:rPr lang="es-AR" sz="2000" dirty="0" smtClean="0"/>
              <a:t>	</a:t>
            </a:r>
            <a:r>
              <a:rPr lang="es-AR" sz="2000" dirty="0"/>
              <a:t> </a:t>
            </a:r>
            <a:r>
              <a:rPr lang="es-AR" sz="2000" dirty="0" smtClean="0"/>
              <a:t>DER - completo</a:t>
            </a:r>
            <a:endParaRPr lang="es-AR" sz="2000" b="1" dirty="0"/>
          </a:p>
        </p:txBody>
      </p:sp>
      <p:sp>
        <p:nvSpPr>
          <p:cNvPr id="8"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#14 </a:t>
            </a:r>
            <a:r>
              <a:rPr lang="es" sz="2000" dirty="0" smtClean="0">
                <a:solidFill>
                  <a:schemeClr val="lt1"/>
                </a:solidFill>
                <a:latin typeface="Poppins SemiBold"/>
                <a:ea typeface="Poppins SemiBold"/>
                <a:cs typeface="Poppins SemiBold"/>
                <a:sym typeface="Poppins SemiBold"/>
              </a:rPr>
              <a:t>Modulo 4 – Base de Datos</a:t>
            </a:r>
            <a:endParaRPr sz="2000" dirty="0">
              <a:solidFill>
                <a:srgbClr val="78B4EC"/>
              </a:solidFill>
              <a:latin typeface="Poppins SemiBold"/>
              <a:ea typeface="Poppins SemiBold"/>
              <a:cs typeface="Poppins SemiBold"/>
              <a:sym typeface="Poppins SemiBold"/>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4495" y="89451"/>
            <a:ext cx="1352550" cy="762000"/>
          </a:xfrm>
          <a:prstGeom prst="rect">
            <a:avLst/>
          </a:prstGeom>
        </p:spPr>
      </p:pic>
      <p:sp>
        <p:nvSpPr>
          <p:cNvPr id="10" name="Google Shape;134;p24"/>
          <p:cNvSpPr txBox="1"/>
          <p:nvPr/>
        </p:nvSpPr>
        <p:spPr>
          <a:xfrm>
            <a:off x="287174" y="1470038"/>
            <a:ext cx="4243729" cy="1046410"/>
          </a:xfrm>
          <a:prstGeom prst="rect">
            <a:avLst/>
          </a:prstGeom>
          <a:noFill/>
          <a:ln>
            <a:noFill/>
          </a:ln>
        </p:spPr>
        <p:txBody>
          <a:bodyPr spcFirstLastPara="1" wrap="square" lIns="91425" tIns="91425" rIns="91425" bIns="91425" anchor="t" anchorCtr="0">
            <a:spAutoFit/>
          </a:bodyPr>
          <a:lstStyle/>
          <a:p>
            <a:pPr algn="just"/>
            <a:r>
              <a:rPr lang="es-AR" dirty="0" smtClean="0"/>
              <a:t>Para poder generar en la base de datos este</a:t>
            </a:r>
          </a:p>
          <a:p>
            <a:pPr algn="just"/>
            <a:r>
              <a:rPr lang="es-AR" dirty="0" smtClean="0"/>
              <a:t>diseño del DER se puede usar el MySQL Workbench con el cual se puede armar mediante un script o de forma manual esta estructura.</a:t>
            </a:r>
            <a:endParaRPr lang="es-AR" b="1"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7698" y="1470038"/>
            <a:ext cx="4019347" cy="3610418"/>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7188" y="2516448"/>
            <a:ext cx="3024722" cy="2399140"/>
          </a:xfrm>
          <a:prstGeom prst="rect">
            <a:avLst/>
          </a:prstGeom>
          <a:ln w="12700">
            <a:solidFill>
              <a:schemeClr val="accent1"/>
            </a:solidFill>
          </a:ln>
        </p:spPr>
      </p:pic>
    </p:spTree>
    <p:extLst>
      <p:ext uri="{BB962C8B-B14F-4D97-AF65-F5344CB8AC3E}">
        <p14:creationId xmlns:p14="http://schemas.microsoft.com/office/powerpoint/2010/main" val="41908134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8600" y="924900"/>
            <a:ext cx="9252600" cy="4218600"/>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4"/>
          <p:cNvSpPr txBox="1"/>
          <p:nvPr/>
        </p:nvSpPr>
        <p:spPr>
          <a:xfrm>
            <a:off x="817297" y="957723"/>
            <a:ext cx="7130288" cy="492412"/>
          </a:xfrm>
          <a:prstGeom prst="rect">
            <a:avLst/>
          </a:prstGeom>
          <a:noFill/>
          <a:ln>
            <a:noFill/>
          </a:ln>
        </p:spPr>
        <p:txBody>
          <a:bodyPr spcFirstLastPara="1" wrap="square" lIns="91425" tIns="91425" rIns="91425" bIns="91425" anchor="t" anchorCtr="0">
            <a:spAutoFit/>
          </a:bodyPr>
          <a:lstStyle/>
          <a:p>
            <a:r>
              <a:rPr lang="es-AR" sz="2000" dirty="0" smtClean="0"/>
              <a:t>	</a:t>
            </a:r>
            <a:r>
              <a:rPr lang="es-AR" sz="2000" dirty="0"/>
              <a:t> </a:t>
            </a:r>
            <a:r>
              <a:rPr lang="es-AR" sz="2000" dirty="0" smtClean="0"/>
              <a:t>Script de creación del DER e inserción de datos</a:t>
            </a:r>
            <a:endParaRPr lang="es-AR" sz="2000" b="1" dirty="0"/>
          </a:p>
        </p:txBody>
      </p:sp>
      <p:sp>
        <p:nvSpPr>
          <p:cNvPr id="8"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#15 </a:t>
            </a:r>
            <a:r>
              <a:rPr lang="es" sz="2000" dirty="0" smtClean="0">
                <a:solidFill>
                  <a:schemeClr val="lt1"/>
                </a:solidFill>
                <a:latin typeface="Poppins SemiBold"/>
                <a:ea typeface="Poppins SemiBold"/>
                <a:cs typeface="Poppins SemiBold"/>
                <a:sym typeface="Poppins SemiBold"/>
              </a:rPr>
              <a:t>Modulo 4 – Base de Datos</a:t>
            </a:r>
            <a:endParaRPr sz="2000" dirty="0">
              <a:solidFill>
                <a:srgbClr val="78B4EC"/>
              </a:solidFill>
              <a:latin typeface="Poppins SemiBold"/>
              <a:ea typeface="Poppins SemiBold"/>
              <a:cs typeface="Poppins SemiBold"/>
              <a:sym typeface="Poppins SemiBold"/>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4495" y="89451"/>
            <a:ext cx="1352550" cy="762000"/>
          </a:xfrm>
          <a:prstGeom prst="rect">
            <a:avLst/>
          </a:prstGeom>
        </p:spPr>
      </p:pic>
      <p:sp>
        <p:nvSpPr>
          <p:cNvPr id="10" name="Google Shape;134;p24"/>
          <p:cNvSpPr txBox="1"/>
          <p:nvPr/>
        </p:nvSpPr>
        <p:spPr>
          <a:xfrm>
            <a:off x="449932" y="1360868"/>
            <a:ext cx="2934307" cy="400079"/>
          </a:xfrm>
          <a:prstGeom prst="rect">
            <a:avLst/>
          </a:prstGeom>
          <a:noFill/>
          <a:ln>
            <a:noFill/>
          </a:ln>
        </p:spPr>
        <p:txBody>
          <a:bodyPr spcFirstLastPara="1" wrap="square" lIns="91425" tIns="91425" rIns="91425" bIns="91425" anchor="t" anchorCtr="0">
            <a:spAutoFit/>
          </a:bodyPr>
          <a:lstStyle/>
          <a:p>
            <a:pPr algn="just"/>
            <a:r>
              <a:rPr lang="es-AR" dirty="0" smtClean="0"/>
              <a:t>Generación de la estructura de DB</a:t>
            </a:r>
            <a:endParaRPr lang="es-AR" b="1" dirty="0"/>
          </a:p>
        </p:txBody>
      </p:sp>
      <p:sp>
        <p:nvSpPr>
          <p:cNvPr id="7" name="Google Shape;134;p24"/>
          <p:cNvSpPr txBox="1"/>
          <p:nvPr/>
        </p:nvSpPr>
        <p:spPr>
          <a:xfrm>
            <a:off x="4742685" y="1344999"/>
            <a:ext cx="2934307" cy="400079"/>
          </a:xfrm>
          <a:prstGeom prst="rect">
            <a:avLst/>
          </a:prstGeom>
          <a:noFill/>
          <a:ln>
            <a:noFill/>
          </a:ln>
        </p:spPr>
        <p:txBody>
          <a:bodyPr spcFirstLastPara="1" wrap="square" lIns="91425" tIns="91425" rIns="91425" bIns="91425" anchor="t" anchorCtr="0">
            <a:spAutoFit/>
          </a:bodyPr>
          <a:lstStyle/>
          <a:p>
            <a:pPr algn="just"/>
            <a:r>
              <a:rPr lang="es-AR" dirty="0" smtClean="0"/>
              <a:t>Inserción de datos dentro de la DB</a:t>
            </a:r>
            <a:endParaRPr lang="es-AR" b="1"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641" y="1737167"/>
            <a:ext cx="2934888" cy="2912847"/>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53942" y="1728646"/>
            <a:ext cx="4420064" cy="2921369"/>
          </a:xfrm>
          <a:prstGeom prst="rect">
            <a:avLst/>
          </a:prstGeom>
        </p:spPr>
      </p:pic>
      <p:sp>
        <p:nvSpPr>
          <p:cNvPr id="11" name="Google Shape;134;p24"/>
          <p:cNvSpPr txBox="1"/>
          <p:nvPr/>
        </p:nvSpPr>
        <p:spPr>
          <a:xfrm>
            <a:off x="857310" y="4665859"/>
            <a:ext cx="1826742" cy="338524"/>
          </a:xfrm>
          <a:prstGeom prst="rect">
            <a:avLst/>
          </a:prstGeom>
          <a:noFill/>
          <a:ln>
            <a:noFill/>
          </a:ln>
        </p:spPr>
        <p:txBody>
          <a:bodyPr spcFirstLastPara="1" wrap="square" lIns="91425" tIns="91425" rIns="91425" bIns="91425" anchor="t" anchorCtr="0">
            <a:spAutoFit/>
          </a:bodyPr>
          <a:lstStyle/>
          <a:p>
            <a:pPr algn="just"/>
            <a:r>
              <a:rPr lang="es-AR" sz="1000" dirty="0">
                <a:solidFill>
                  <a:srgbClr val="0070C0"/>
                </a:solidFill>
              </a:rPr>
              <a:t>Script estructura portfolio.sql</a:t>
            </a:r>
            <a:endParaRPr lang="es-AR" sz="1000" b="1" dirty="0">
              <a:solidFill>
                <a:srgbClr val="0070C0"/>
              </a:solidFill>
            </a:endParaRPr>
          </a:p>
        </p:txBody>
      </p:sp>
      <p:sp>
        <p:nvSpPr>
          <p:cNvPr id="12" name="Google Shape;134;p24"/>
          <p:cNvSpPr txBox="1"/>
          <p:nvPr/>
        </p:nvSpPr>
        <p:spPr>
          <a:xfrm>
            <a:off x="5269287" y="4650014"/>
            <a:ext cx="1989373" cy="338524"/>
          </a:xfrm>
          <a:prstGeom prst="rect">
            <a:avLst/>
          </a:prstGeom>
          <a:noFill/>
          <a:ln>
            <a:noFill/>
          </a:ln>
        </p:spPr>
        <p:txBody>
          <a:bodyPr spcFirstLastPara="1" wrap="square" lIns="91425" tIns="91425" rIns="91425" bIns="91425" anchor="t" anchorCtr="0">
            <a:spAutoFit/>
          </a:bodyPr>
          <a:lstStyle/>
          <a:p>
            <a:pPr algn="just"/>
            <a:r>
              <a:rPr lang="es-AR" sz="1000" dirty="0">
                <a:solidFill>
                  <a:srgbClr val="0070C0"/>
                </a:solidFill>
              </a:rPr>
              <a:t>Script Insert Datos portfolio.sql</a:t>
            </a:r>
            <a:endParaRPr lang="es-AR" sz="1000" b="1" dirty="0">
              <a:solidFill>
                <a:srgbClr val="0070C0"/>
              </a:solidFill>
            </a:endParaRPr>
          </a:p>
        </p:txBody>
      </p:sp>
    </p:spTree>
    <p:extLst>
      <p:ext uri="{BB962C8B-B14F-4D97-AF65-F5344CB8AC3E}">
        <p14:creationId xmlns:p14="http://schemas.microsoft.com/office/powerpoint/2010/main" val="41122705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8600" y="924900"/>
            <a:ext cx="9252600" cy="4218600"/>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4"/>
          <p:cNvSpPr txBox="1"/>
          <p:nvPr/>
        </p:nvSpPr>
        <p:spPr>
          <a:xfrm>
            <a:off x="1602746" y="1059694"/>
            <a:ext cx="5829907" cy="492412"/>
          </a:xfrm>
          <a:prstGeom prst="rect">
            <a:avLst/>
          </a:prstGeom>
          <a:noFill/>
          <a:ln>
            <a:noFill/>
          </a:ln>
        </p:spPr>
        <p:txBody>
          <a:bodyPr spcFirstLastPara="1" wrap="square" lIns="91425" tIns="91425" rIns="91425" bIns="91425" anchor="t" anchorCtr="0">
            <a:spAutoFit/>
          </a:bodyPr>
          <a:lstStyle/>
          <a:p>
            <a:r>
              <a:rPr lang="es-AR" sz="2000" dirty="0" smtClean="0"/>
              <a:t>	</a:t>
            </a:r>
            <a:r>
              <a:rPr lang="es-AR" sz="2000" dirty="0"/>
              <a:t> Tarea desafío a subir del módulo</a:t>
            </a:r>
            <a:endParaRPr lang="es-AR" sz="2000" b="1" dirty="0"/>
          </a:p>
        </p:txBody>
      </p:sp>
      <p:sp>
        <p:nvSpPr>
          <p:cNvPr id="8"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#16 </a:t>
            </a:r>
            <a:r>
              <a:rPr lang="es" sz="2000" dirty="0" smtClean="0">
                <a:solidFill>
                  <a:schemeClr val="lt1"/>
                </a:solidFill>
                <a:latin typeface="Poppins SemiBold"/>
                <a:ea typeface="Poppins SemiBold"/>
                <a:cs typeface="Poppins SemiBold"/>
                <a:sym typeface="Poppins SemiBold"/>
              </a:rPr>
              <a:t>Modulo 4 – Base de Datos</a:t>
            </a:r>
            <a:endParaRPr sz="2000" dirty="0">
              <a:solidFill>
                <a:srgbClr val="78B4EC"/>
              </a:solidFill>
              <a:latin typeface="Poppins SemiBold"/>
              <a:ea typeface="Poppins SemiBold"/>
              <a:cs typeface="Poppins SemiBold"/>
              <a:sym typeface="Poppins SemiBold"/>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4495" y="89451"/>
            <a:ext cx="1352550" cy="762000"/>
          </a:xfrm>
          <a:prstGeom prst="rect">
            <a:avLst/>
          </a:prstGeom>
        </p:spPr>
      </p:pic>
      <p:sp>
        <p:nvSpPr>
          <p:cNvPr id="10" name="Google Shape;134;p24"/>
          <p:cNvSpPr txBox="1"/>
          <p:nvPr/>
        </p:nvSpPr>
        <p:spPr>
          <a:xfrm>
            <a:off x="682196" y="1625555"/>
            <a:ext cx="6869310" cy="1477297"/>
          </a:xfrm>
          <a:prstGeom prst="rect">
            <a:avLst/>
          </a:prstGeom>
          <a:noFill/>
          <a:ln>
            <a:noFill/>
          </a:ln>
        </p:spPr>
        <p:txBody>
          <a:bodyPr spcFirstLastPara="1" wrap="square" lIns="91425" tIns="91425" rIns="91425" bIns="91425" anchor="t" anchorCtr="0">
            <a:spAutoFit/>
          </a:bodyPr>
          <a:lstStyle/>
          <a:p>
            <a:pPr algn="just"/>
            <a:r>
              <a:rPr lang="es-AR" dirty="0" smtClean="0"/>
              <a:t>Te </a:t>
            </a:r>
            <a:r>
              <a:rPr lang="es-AR" dirty="0"/>
              <a:t>recordamos e invitamos a que utilices este conocimiento para crear el </a:t>
            </a:r>
            <a:r>
              <a:rPr lang="es-AR" b="1" dirty="0">
                <a:solidFill>
                  <a:schemeClr val="tx1"/>
                </a:solidFill>
              </a:rPr>
              <a:t>DER</a:t>
            </a:r>
            <a:r>
              <a:rPr lang="es-AR" dirty="0"/>
              <a:t> del Portfolio Web del proyecto así podrás subir el esquema al repositorio de Github y compartir el link del repositorio en </a:t>
            </a:r>
            <a:r>
              <a:rPr lang="es-AR" b="1" dirty="0"/>
              <a:t>Desafío a subir del módulo </a:t>
            </a:r>
            <a:r>
              <a:rPr lang="es-AR" dirty="0"/>
              <a:t>(ver imagen </a:t>
            </a:r>
            <a:r>
              <a:rPr lang="es-AR" dirty="0" smtClean="0"/>
              <a:t>de referencia). El </a:t>
            </a:r>
            <a:r>
              <a:rPr lang="es-AR" dirty="0"/>
              <a:t>objetivo es poner en práctica todo lo aprendido. Para ello deberás considerar tanto el material de lectura como los contenidos desarrollados en los encuentros en vivo y los aportes de otros compañeros.</a:t>
            </a:r>
            <a:endParaRPr lang="es-AR" b="1"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679" y="3176301"/>
            <a:ext cx="6858000" cy="1128509"/>
          </a:xfrm>
          <a:prstGeom prst="rect">
            <a:avLst/>
          </a:prstGeom>
        </p:spPr>
      </p:pic>
    </p:spTree>
    <p:extLst>
      <p:ext uri="{BB962C8B-B14F-4D97-AF65-F5344CB8AC3E}">
        <p14:creationId xmlns:p14="http://schemas.microsoft.com/office/powerpoint/2010/main" val="23420413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p:nvPr/>
        </p:nvSpPr>
        <p:spPr>
          <a:xfrm>
            <a:off x="495025" y="265625"/>
            <a:ext cx="664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3000" b="1" dirty="0">
                <a:solidFill>
                  <a:srgbClr val="907AC7"/>
                </a:solidFill>
                <a:latin typeface="Roboto"/>
                <a:ea typeface="Roboto"/>
                <a:cs typeface="Roboto"/>
                <a:sym typeface="Roboto"/>
              </a:rPr>
              <a:t>C</a:t>
            </a:r>
            <a:endParaRPr sz="3000" b="1" dirty="0">
              <a:solidFill>
                <a:srgbClr val="907AC7"/>
              </a:solidFill>
              <a:latin typeface="Roboto"/>
              <a:ea typeface="Roboto"/>
              <a:cs typeface="Roboto"/>
              <a:sym typeface="Roboto"/>
            </a:endParaRPr>
          </a:p>
        </p:txBody>
      </p:sp>
      <p:sp>
        <p:nvSpPr>
          <p:cNvPr id="163" name="Google Shape;163;p29"/>
          <p:cNvSpPr txBox="1"/>
          <p:nvPr/>
        </p:nvSpPr>
        <p:spPr>
          <a:xfrm>
            <a:off x="827125" y="1230196"/>
            <a:ext cx="7377300" cy="2585293"/>
          </a:xfrm>
          <a:prstGeom prst="rect">
            <a:avLst/>
          </a:prstGeom>
          <a:noFill/>
          <a:ln>
            <a:noFill/>
          </a:ln>
        </p:spPr>
        <p:txBody>
          <a:bodyPr spcFirstLastPara="1" wrap="square" lIns="91425" tIns="91425" rIns="91425" bIns="91425" anchor="t" anchorCtr="0">
            <a:spAutoFit/>
          </a:bodyPr>
          <a:lstStyle/>
          <a:p>
            <a:pPr lvl="0" algn="ctr"/>
            <a:r>
              <a:rPr lang="es-AR" sz="4000" dirty="0" smtClean="0">
                <a:solidFill>
                  <a:schemeClr val="lt1"/>
                </a:solidFill>
                <a:latin typeface="Poppins SemiBold"/>
                <a:ea typeface="Poppins SemiBold"/>
                <a:cs typeface="Poppins SemiBold"/>
                <a:sym typeface="Poppins SemiBold"/>
              </a:rPr>
              <a:t>Modulo 5</a:t>
            </a:r>
            <a:br>
              <a:rPr lang="es-AR" sz="4000" dirty="0" smtClean="0">
                <a:solidFill>
                  <a:schemeClr val="lt1"/>
                </a:solidFill>
                <a:latin typeface="Poppins SemiBold"/>
                <a:ea typeface="Poppins SemiBold"/>
                <a:cs typeface="Poppins SemiBold"/>
                <a:sym typeface="Poppins SemiBold"/>
              </a:rPr>
            </a:br>
            <a:endParaRPr lang="es-AR" sz="2000" dirty="0" smtClean="0">
              <a:solidFill>
                <a:schemeClr val="lt1"/>
              </a:solidFill>
              <a:latin typeface="Poppins SemiBold"/>
              <a:ea typeface="Poppins SemiBold"/>
              <a:cs typeface="Poppins SemiBold"/>
              <a:sym typeface="Poppins SemiBold"/>
            </a:endParaRPr>
          </a:p>
          <a:p>
            <a:pPr lvl="0" algn="ctr"/>
            <a:r>
              <a:rPr lang="es-AR" sz="2800" dirty="0" smtClean="0">
                <a:solidFill>
                  <a:schemeClr val="lt1"/>
                </a:solidFill>
                <a:latin typeface="Poppins SemiBold"/>
                <a:ea typeface="Poppins SemiBold"/>
                <a:cs typeface="Poppins SemiBold"/>
                <a:sym typeface="Poppins SemiBold"/>
              </a:rPr>
              <a:t>POO Buenas practicas de programación</a:t>
            </a:r>
            <a:endParaRPr sz="2800" dirty="0">
              <a:solidFill>
                <a:schemeClr val="lt1"/>
              </a:solidFill>
              <a:latin typeface="Poppins SemiBold"/>
              <a:ea typeface="Poppins SemiBold"/>
              <a:cs typeface="Poppins SemiBold"/>
              <a:sym typeface="Poppins SemiBold"/>
            </a:endParaRPr>
          </a:p>
          <a:p>
            <a:pPr marL="0" lvl="0" indent="0" algn="ctr" rtl="0">
              <a:spcBef>
                <a:spcPts val="0"/>
              </a:spcBef>
              <a:spcAft>
                <a:spcPts val="0"/>
              </a:spcAft>
              <a:buNone/>
            </a:pPr>
            <a:endParaRPr sz="4000" dirty="0">
              <a:solidFill>
                <a:schemeClr val="lt1"/>
              </a:solidFill>
              <a:latin typeface="Poppins SemiBold"/>
              <a:ea typeface="Poppins SemiBold"/>
              <a:cs typeface="Poppins SemiBold"/>
              <a:sym typeface="Poppins SemiBold"/>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0425" y="3309146"/>
            <a:ext cx="1790700" cy="1504950"/>
          </a:xfrm>
          <a:prstGeom prst="rect">
            <a:avLst/>
          </a:prstGeom>
        </p:spPr>
      </p:pic>
    </p:spTree>
    <p:extLst>
      <p:ext uri="{BB962C8B-B14F-4D97-AF65-F5344CB8AC3E}">
        <p14:creationId xmlns:p14="http://schemas.microsoft.com/office/powerpoint/2010/main" val="3520053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8600" y="911675"/>
            <a:ext cx="9252600" cy="4218600"/>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4"/>
          <p:cNvSpPr txBox="1"/>
          <p:nvPr/>
        </p:nvSpPr>
        <p:spPr>
          <a:xfrm>
            <a:off x="-1700" y="35075"/>
            <a:ext cx="89847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4000" dirty="0">
                <a:solidFill>
                  <a:srgbClr val="907AC7"/>
                </a:solidFill>
                <a:latin typeface="Poppins SemiBold"/>
                <a:ea typeface="Poppins SemiBold"/>
                <a:cs typeface="Poppins SemiBold"/>
                <a:sym typeface="Poppins SemiBold"/>
              </a:rPr>
              <a:t>#</a:t>
            </a:r>
            <a:r>
              <a:rPr lang="es" sz="4000" dirty="0">
                <a:solidFill>
                  <a:schemeClr val="lt1"/>
                </a:solidFill>
                <a:latin typeface="Poppins SemiBold"/>
                <a:ea typeface="Poppins SemiBold"/>
                <a:cs typeface="Poppins SemiBold"/>
                <a:sym typeface="Poppins SemiBold"/>
              </a:rPr>
              <a:t>TIPS</a:t>
            </a:r>
            <a:endParaRPr sz="4000" dirty="0">
              <a:solidFill>
                <a:srgbClr val="78B4EC"/>
              </a:solidFill>
              <a:latin typeface="Poppins SemiBold"/>
              <a:ea typeface="Poppins SemiBold"/>
              <a:cs typeface="Poppins SemiBold"/>
              <a:sym typeface="Poppins SemiBold"/>
            </a:endParaRPr>
          </a:p>
        </p:txBody>
      </p:sp>
      <p:sp>
        <p:nvSpPr>
          <p:cNvPr id="133" name="Google Shape;133;p24"/>
          <p:cNvSpPr txBox="1"/>
          <p:nvPr/>
        </p:nvSpPr>
        <p:spPr>
          <a:xfrm>
            <a:off x="627275" y="4406500"/>
            <a:ext cx="72423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a:solidFill>
                  <a:schemeClr val="accent1">
                    <a:lumMod val="75000"/>
                  </a:schemeClr>
                </a:solidFill>
                <a:latin typeface="Poppins Medium"/>
                <a:ea typeface="Poppins Medium"/>
                <a:cs typeface="Poppins Medium"/>
                <a:sym typeface="Poppins Medium"/>
              </a:rPr>
              <a:t>&gt;</a:t>
            </a:r>
            <a:r>
              <a:rPr lang="es" dirty="0">
                <a:solidFill>
                  <a:schemeClr val="accent1">
                    <a:lumMod val="75000"/>
                  </a:schemeClr>
                </a:solidFill>
                <a:latin typeface="Poppins"/>
                <a:ea typeface="Poppins"/>
                <a:cs typeface="Poppins"/>
                <a:sym typeface="Poppins"/>
              </a:rPr>
              <a:t> </a:t>
            </a:r>
            <a:r>
              <a:rPr lang="es" sz="1300" dirty="0">
                <a:solidFill>
                  <a:schemeClr val="accent1">
                    <a:lumMod val="75000"/>
                  </a:schemeClr>
                </a:solidFill>
                <a:latin typeface="Poppins"/>
                <a:ea typeface="Poppins"/>
                <a:cs typeface="Poppins"/>
                <a:sym typeface="Poppins"/>
              </a:rPr>
              <a:t>Sería muy interesante que si tuvieron un problema y lograron resolverlo se animen a compartirlo en el foro, ya que otro puede tener el mismo inconveniente</a:t>
            </a:r>
            <a:r>
              <a:rPr lang="es" sz="1300" dirty="0">
                <a:solidFill>
                  <a:srgbClr val="666666"/>
                </a:solidFill>
                <a:latin typeface="Poppins"/>
                <a:ea typeface="Poppins"/>
                <a:cs typeface="Poppins"/>
                <a:sym typeface="Poppins"/>
              </a:rPr>
              <a:t>.</a:t>
            </a:r>
            <a:endParaRPr i="1" dirty="0">
              <a:solidFill>
                <a:srgbClr val="666666"/>
              </a:solidFill>
              <a:latin typeface="Poppins"/>
              <a:ea typeface="Poppins"/>
              <a:cs typeface="Poppins"/>
              <a:sym typeface="Poppins"/>
            </a:endParaRPr>
          </a:p>
        </p:txBody>
      </p:sp>
      <p:sp>
        <p:nvSpPr>
          <p:cNvPr id="134" name="Google Shape;134;p24"/>
          <p:cNvSpPr txBox="1"/>
          <p:nvPr/>
        </p:nvSpPr>
        <p:spPr>
          <a:xfrm>
            <a:off x="488700" y="1072525"/>
            <a:ext cx="7399500" cy="3431678"/>
          </a:xfrm>
          <a:prstGeom prst="rect">
            <a:avLst/>
          </a:prstGeom>
          <a:noFill/>
          <a:ln>
            <a:noFill/>
          </a:ln>
        </p:spPr>
        <p:txBody>
          <a:bodyPr spcFirstLastPara="1" wrap="square" lIns="91425" tIns="91425" rIns="91425" bIns="91425" anchor="t" anchorCtr="0">
            <a:spAutoFit/>
          </a:bodyPr>
          <a:lstStyle/>
          <a:p>
            <a:pPr marL="457200" lvl="0" indent="-374650" algn="l" rtl="0">
              <a:spcBef>
                <a:spcPts val="1000"/>
              </a:spcBef>
              <a:spcAft>
                <a:spcPts val="0"/>
              </a:spcAft>
              <a:buClr>
                <a:srgbClr val="78B4EC"/>
              </a:buClr>
              <a:buSzPts val="2300"/>
              <a:buFont typeface="Poppins"/>
              <a:buChar char="&gt;"/>
            </a:pPr>
            <a:r>
              <a:rPr lang="es" sz="2300" dirty="0">
                <a:solidFill>
                  <a:schemeClr val="tx1"/>
                </a:solidFill>
                <a:latin typeface="Poppins"/>
                <a:ea typeface="Poppins"/>
                <a:cs typeface="Poppins"/>
                <a:sym typeface="Poppins"/>
              </a:rPr>
              <a:t>Pensar la pregunta</a:t>
            </a:r>
            <a:endParaRPr sz="2300" dirty="0">
              <a:solidFill>
                <a:schemeClr val="tx1"/>
              </a:solidFill>
              <a:latin typeface="Poppins"/>
              <a:ea typeface="Poppins"/>
              <a:cs typeface="Poppins"/>
              <a:sym typeface="Poppins"/>
            </a:endParaRPr>
          </a:p>
          <a:p>
            <a:pPr marL="360000" lvl="0" indent="0" algn="l" rtl="0">
              <a:spcBef>
                <a:spcPts val="0"/>
              </a:spcBef>
              <a:spcAft>
                <a:spcPts val="0"/>
              </a:spcAft>
              <a:buNone/>
            </a:pPr>
            <a:r>
              <a:rPr lang="es" sz="1300" dirty="0">
                <a:solidFill>
                  <a:schemeClr val="tx1"/>
                </a:solidFill>
                <a:latin typeface="Poppins"/>
                <a:ea typeface="Poppins"/>
                <a:cs typeface="Poppins"/>
                <a:sym typeface="Poppins"/>
              </a:rPr>
              <a:t>¡Todas las preguntas son bienvenidas! Pero antes de preguntar reflexionen, investiguen y revisen las preguntas del resto</a:t>
            </a:r>
            <a:r>
              <a:rPr lang="es" sz="1300" dirty="0" smtClean="0">
                <a:solidFill>
                  <a:schemeClr val="tx1"/>
                </a:solidFill>
                <a:latin typeface="Poppins"/>
                <a:ea typeface="Poppins"/>
                <a:cs typeface="Poppins"/>
                <a:sym typeface="Poppins"/>
              </a:rPr>
              <a:t>. –usando el foro-.</a:t>
            </a:r>
            <a:endParaRPr sz="1300" dirty="0">
              <a:solidFill>
                <a:schemeClr val="tx1"/>
              </a:solidFill>
              <a:latin typeface="Poppins"/>
              <a:ea typeface="Poppins"/>
              <a:cs typeface="Poppins"/>
              <a:sym typeface="Poppins"/>
            </a:endParaRPr>
          </a:p>
          <a:p>
            <a:pPr marL="457200" lvl="0" indent="-374650" algn="l" rtl="0">
              <a:spcBef>
                <a:spcPts val="1000"/>
              </a:spcBef>
              <a:spcAft>
                <a:spcPts val="0"/>
              </a:spcAft>
              <a:buClr>
                <a:srgbClr val="78B4EC"/>
              </a:buClr>
              <a:buSzPts val="2300"/>
              <a:buFont typeface="Poppins"/>
              <a:buChar char="&gt;"/>
            </a:pPr>
            <a:r>
              <a:rPr lang="es" sz="2300" dirty="0">
                <a:solidFill>
                  <a:schemeClr val="tx1"/>
                </a:solidFill>
                <a:latin typeface="Poppins"/>
                <a:ea typeface="Poppins"/>
                <a:cs typeface="Poppins"/>
                <a:sym typeface="Poppins"/>
              </a:rPr>
              <a:t>Contextualizar</a:t>
            </a:r>
            <a:endParaRPr sz="2300" dirty="0">
              <a:solidFill>
                <a:schemeClr val="tx1"/>
              </a:solidFill>
              <a:latin typeface="Poppins"/>
              <a:ea typeface="Poppins"/>
              <a:cs typeface="Poppins"/>
              <a:sym typeface="Poppins"/>
            </a:endParaRPr>
          </a:p>
          <a:p>
            <a:pPr marL="360000" lvl="0" indent="0" algn="l" rtl="0">
              <a:spcBef>
                <a:spcPts val="0"/>
              </a:spcBef>
              <a:spcAft>
                <a:spcPts val="0"/>
              </a:spcAft>
              <a:buNone/>
            </a:pPr>
            <a:r>
              <a:rPr lang="es" sz="1300" dirty="0">
                <a:solidFill>
                  <a:schemeClr val="tx1"/>
                </a:solidFill>
                <a:latin typeface="Poppins"/>
                <a:ea typeface="Poppins"/>
                <a:cs typeface="Poppins"/>
                <a:sym typeface="Poppins"/>
              </a:rPr>
              <a:t>Es importante explicar cómo llegamos al problema, el contexto y ser específico en aquello que queremos resolver</a:t>
            </a:r>
            <a:r>
              <a:rPr lang="es" sz="1300" dirty="0" smtClean="0">
                <a:solidFill>
                  <a:schemeClr val="tx1"/>
                </a:solidFill>
                <a:latin typeface="Poppins"/>
                <a:ea typeface="Poppins"/>
                <a:cs typeface="Poppins"/>
                <a:sym typeface="Poppins"/>
              </a:rPr>
              <a:t>. Explicado en el modulo 1.</a:t>
            </a:r>
          </a:p>
          <a:p>
            <a:pPr marL="457200" lvl="0" indent="-374650">
              <a:spcBef>
                <a:spcPts val="1000"/>
              </a:spcBef>
              <a:buClr>
                <a:srgbClr val="78B4EC"/>
              </a:buClr>
              <a:buSzPts val="2300"/>
              <a:buFont typeface="Poppins"/>
              <a:buChar char="&gt;"/>
            </a:pPr>
            <a:r>
              <a:rPr lang="es-AR" sz="2300" dirty="0" smtClean="0">
                <a:solidFill>
                  <a:schemeClr val="tx1"/>
                </a:solidFill>
                <a:latin typeface="Poppins"/>
                <a:ea typeface="Poppins"/>
                <a:cs typeface="Poppins"/>
                <a:sym typeface="Poppins"/>
              </a:rPr>
              <a:t>Formular preguntas en foros</a:t>
            </a:r>
            <a:endParaRPr lang="es-AR" sz="2300" dirty="0">
              <a:solidFill>
                <a:schemeClr val="tx1"/>
              </a:solidFill>
              <a:latin typeface="Poppins"/>
              <a:ea typeface="Poppins"/>
              <a:cs typeface="Poppins"/>
              <a:sym typeface="Poppins"/>
            </a:endParaRPr>
          </a:p>
          <a:p>
            <a:pPr marL="360000" lvl="0"/>
            <a:r>
              <a:rPr lang="es-AR" sz="1300" dirty="0" smtClean="0">
                <a:solidFill>
                  <a:schemeClr val="tx1"/>
                </a:solidFill>
                <a:latin typeface="Poppins"/>
                <a:ea typeface="Poppins"/>
                <a:cs typeface="Poppins"/>
                <a:sym typeface="Poppins"/>
              </a:rPr>
              <a:t>Para poder obtener una respuesta concreta a nuestra consulta es necesario dar en el foro la mayor cantidad posible de información: que sistema operativo usamos, que version del SW se quiere instalar, imágenes de error, ruta de acceso o pasos realizados para replicar el error.</a:t>
            </a:r>
            <a:endParaRPr lang="es-AR" sz="1300" dirty="0">
              <a:solidFill>
                <a:schemeClr val="tx1"/>
              </a:solidFill>
              <a:latin typeface="Poppins"/>
              <a:ea typeface="Poppins"/>
              <a:cs typeface="Poppins"/>
              <a:sym typeface="Poppins"/>
            </a:endParaRPr>
          </a:p>
          <a:p>
            <a:pPr marL="360000" lvl="0" indent="0" algn="l" rtl="0">
              <a:spcBef>
                <a:spcPts val="0"/>
              </a:spcBef>
              <a:spcAft>
                <a:spcPts val="0"/>
              </a:spcAft>
              <a:buNone/>
            </a:pPr>
            <a:endParaRPr sz="1300" dirty="0">
              <a:solidFill>
                <a:schemeClr val="tx1"/>
              </a:solidFill>
              <a:latin typeface="Poppins"/>
              <a:ea typeface="Poppins"/>
              <a:cs typeface="Poppins"/>
              <a:sym typeface="Poppin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8600" y="924900"/>
            <a:ext cx="9252600" cy="4218600"/>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4"/>
          <p:cNvSpPr txBox="1"/>
          <p:nvPr/>
        </p:nvSpPr>
        <p:spPr>
          <a:xfrm>
            <a:off x="3143892" y="1051977"/>
            <a:ext cx="2486346" cy="492412"/>
          </a:xfrm>
          <a:prstGeom prst="rect">
            <a:avLst/>
          </a:prstGeom>
          <a:noFill/>
          <a:ln>
            <a:noFill/>
          </a:ln>
        </p:spPr>
        <p:txBody>
          <a:bodyPr spcFirstLastPara="1" wrap="square" lIns="91425" tIns="91425" rIns="91425" bIns="91425" anchor="t" anchorCtr="0">
            <a:spAutoFit/>
          </a:bodyPr>
          <a:lstStyle/>
          <a:p>
            <a:r>
              <a:rPr lang="es-AR" sz="2000" b="1" dirty="0" smtClean="0"/>
              <a:t>¿Que es la POO ?</a:t>
            </a:r>
            <a:endParaRPr lang="es-AR" sz="2000" b="1" dirty="0"/>
          </a:p>
        </p:txBody>
      </p:sp>
      <p:sp>
        <p:nvSpPr>
          <p:cNvPr id="8"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#1 </a:t>
            </a:r>
            <a:r>
              <a:rPr lang="es" sz="2000" dirty="0" smtClean="0">
                <a:solidFill>
                  <a:schemeClr val="lt1"/>
                </a:solidFill>
                <a:latin typeface="Poppins SemiBold"/>
                <a:ea typeface="Poppins SemiBold"/>
                <a:cs typeface="Poppins SemiBold"/>
                <a:sym typeface="Poppins SemiBold"/>
              </a:rPr>
              <a:t>Modulo </a:t>
            </a:r>
            <a:r>
              <a:rPr lang="es" sz="2000" dirty="0">
                <a:solidFill>
                  <a:schemeClr val="lt1"/>
                </a:solidFill>
                <a:latin typeface="Poppins SemiBold"/>
                <a:ea typeface="Poppins SemiBold"/>
                <a:cs typeface="Poppins SemiBold"/>
                <a:sym typeface="Poppins SemiBold"/>
              </a:rPr>
              <a:t>5</a:t>
            </a:r>
            <a:r>
              <a:rPr lang="es" sz="2000" dirty="0" smtClean="0">
                <a:solidFill>
                  <a:schemeClr val="lt1"/>
                </a:solidFill>
                <a:latin typeface="Poppins SemiBold"/>
                <a:ea typeface="Poppins SemiBold"/>
                <a:cs typeface="Poppins SemiBold"/>
                <a:sym typeface="Poppins SemiBold"/>
              </a:rPr>
              <a:t> – POO Buenas practica de programación</a:t>
            </a:r>
            <a:endParaRPr sz="2000" dirty="0">
              <a:solidFill>
                <a:srgbClr val="78B4EC"/>
              </a:solidFill>
              <a:latin typeface="Poppins SemiBold"/>
              <a:ea typeface="Poppins SemiBold"/>
              <a:cs typeface="Poppins SemiBold"/>
              <a:sym typeface="Poppins SemiBo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4688" y="1521871"/>
            <a:ext cx="5801003" cy="3529161"/>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8503" y="105369"/>
            <a:ext cx="796197" cy="730164"/>
          </a:xfrm>
          <a:prstGeom prst="rect">
            <a:avLst/>
          </a:prstGeom>
        </p:spPr>
      </p:pic>
    </p:spTree>
    <p:extLst>
      <p:ext uri="{BB962C8B-B14F-4D97-AF65-F5344CB8AC3E}">
        <p14:creationId xmlns:p14="http://schemas.microsoft.com/office/powerpoint/2010/main" val="40965254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8600" y="924900"/>
            <a:ext cx="9252600" cy="4218600"/>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4"/>
          <p:cNvSpPr txBox="1"/>
          <p:nvPr/>
        </p:nvSpPr>
        <p:spPr>
          <a:xfrm>
            <a:off x="1825870" y="1041702"/>
            <a:ext cx="5383659" cy="492412"/>
          </a:xfrm>
          <a:prstGeom prst="rect">
            <a:avLst/>
          </a:prstGeom>
          <a:noFill/>
          <a:ln>
            <a:noFill/>
          </a:ln>
        </p:spPr>
        <p:txBody>
          <a:bodyPr spcFirstLastPara="1" wrap="square" lIns="91425" tIns="91425" rIns="91425" bIns="91425" anchor="t" anchorCtr="0">
            <a:spAutoFit/>
          </a:bodyPr>
          <a:lstStyle/>
          <a:p>
            <a:r>
              <a:rPr lang="es-AR" sz="2000" b="1" dirty="0" smtClean="0"/>
              <a:t>Lenguajes de programación - clasificación</a:t>
            </a:r>
            <a:endParaRPr lang="es-AR" sz="2000" b="1" dirty="0"/>
          </a:p>
        </p:txBody>
      </p:sp>
      <p:sp>
        <p:nvSpPr>
          <p:cNvPr id="8"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#2 </a:t>
            </a:r>
            <a:r>
              <a:rPr lang="es" sz="2000" dirty="0" smtClean="0">
                <a:solidFill>
                  <a:schemeClr val="lt1"/>
                </a:solidFill>
                <a:latin typeface="Poppins SemiBold"/>
                <a:ea typeface="Poppins SemiBold"/>
                <a:cs typeface="Poppins SemiBold"/>
                <a:sym typeface="Poppins SemiBold"/>
              </a:rPr>
              <a:t>Modulo </a:t>
            </a:r>
            <a:r>
              <a:rPr lang="es" sz="2000" dirty="0">
                <a:solidFill>
                  <a:schemeClr val="lt1"/>
                </a:solidFill>
                <a:latin typeface="Poppins SemiBold"/>
                <a:ea typeface="Poppins SemiBold"/>
                <a:cs typeface="Poppins SemiBold"/>
                <a:sym typeface="Poppins SemiBold"/>
              </a:rPr>
              <a:t>5</a:t>
            </a:r>
            <a:r>
              <a:rPr lang="es" sz="2000" dirty="0" smtClean="0">
                <a:solidFill>
                  <a:schemeClr val="lt1"/>
                </a:solidFill>
                <a:latin typeface="Poppins SemiBold"/>
                <a:ea typeface="Poppins SemiBold"/>
                <a:cs typeface="Poppins SemiBold"/>
                <a:sym typeface="Poppins SemiBold"/>
              </a:rPr>
              <a:t> – POO Buenas practica de programación</a:t>
            </a:r>
            <a:endParaRPr sz="2000" dirty="0">
              <a:solidFill>
                <a:srgbClr val="78B4EC"/>
              </a:solidFill>
              <a:latin typeface="Poppins SemiBold"/>
              <a:ea typeface="Poppins SemiBold"/>
              <a:cs typeface="Poppins SemiBold"/>
              <a:sym typeface="Poppins SemiBo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8826" y="1534114"/>
            <a:ext cx="5157746" cy="350756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8503" y="105369"/>
            <a:ext cx="796197" cy="730164"/>
          </a:xfrm>
          <a:prstGeom prst="rect">
            <a:avLst/>
          </a:prstGeom>
        </p:spPr>
      </p:pic>
    </p:spTree>
    <p:extLst>
      <p:ext uri="{BB962C8B-B14F-4D97-AF65-F5344CB8AC3E}">
        <p14:creationId xmlns:p14="http://schemas.microsoft.com/office/powerpoint/2010/main" val="7322478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8600" y="924900"/>
            <a:ext cx="9252600" cy="4218600"/>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4"/>
          <p:cNvSpPr txBox="1"/>
          <p:nvPr/>
        </p:nvSpPr>
        <p:spPr>
          <a:xfrm>
            <a:off x="2897312" y="1051977"/>
            <a:ext cx="3010327" cy="492412"/>
          </a:xfrm>
          <a:prstGeom prst="rect">
            <a:avLst/>
          </a:prstGeom>
          <a:noFill/>
          <a:ln>
            <a:noFill/>
          </a:ln>
        </p:spPr>
        <p:txBody>
          <a:bodyPr spcFirstLastPara="1" wrap="square" lIns="91425" tIns="91425" rIns="91425" bIns="91425" anchor="t" anchorCtr="0">
            <a:spAutoFit/>
          </a:bodyPr>
          <a:lstStyle/>
          <a:p>
            <a:r>
              <a:rPr lang="es-AR" sz="2000" b="1" dirty="0" smtClean="0"/>
              <a:t>Ventajas de la POO</a:t>
            </a:r>
            <a:endParaRPr lang="es-AR" sz="2000" b="1" dirty="0"/>
          </a:p>
        </p:txBody>
      </p:sp>
      <p:sp>
        <p:nvSpPr>
          <p:cNvPr id="8"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#3 </a:t>
            </a:r>
            <a:r>
              <a:rPr lang="es" sz="2000" dirty="0" smtClean="0">
                <a:solidFill>
                  <a:schemeClr val="lt1"/>
                </a:solidFill>
                <a:latin typeface="Poppins SemiBold"/>
                <a:ea typeface="Poppins SemiBold"/>
                <a:cs typeface="Poppins SemiBold"/>
                <a:sym typeface="Poppins SemiBold"/>
              </a:rPr>
              <a:t>Modulo </a:t>
            </a:r>
            <a:r>
              <a:rPr lang="es" sz="2000" dirty="0">
                <a:solidFill>
                  <a:schemeClr val="lt1"/>
                </a:solidFill>
                <a:latin typeface="Poppins SemiBold"/>
                <a:ea typeface="Poppins SemiBold"/>
                <a:cs typeface="Poppins SemiBold"/>
                <a:sym typeface="Poppins SemiBold"/>
              </a:rPr>
              <a:t>5</a:t>
            </a:r>
            <a:r>
              <a:rPr lang="es" sz="2000" dirty="0" smtClean="0">
                <a:solidFill>
                  <a:schemeClr val="lt1"/>
                </a:solidFill>
                <a:latin typeface="Poppins SemiBold"/>
                <a:ea typeface="Poppins SemiBold"/>
                <a:cs typeface="Poppins SemiBold"/>
                <a:sym typeface="Poppins SemiBold"/>
              </a:rPr>
              <a:t> – POO Buenas practica de programación</a:t>
            </a:r>
            <a:endParaRPr sz="2000" dirty="0">
              <a:solidFill>
                <a:srgbClr val="78B4EC"/>
              </a:solidFill>
              <a:latin typeface="Poppins SemiBold"/>
              <a:ea typeface="Poppins SemiBold"/>
              <a:cs typeface="Poppins SemiBold"/>
              <a:sym typeface="Poppins SemiBo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7325" y="1951554"/>
            <a:ext cx="6000750" cy="17335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8503" y="105369"/>
            <a:ext cx="796197" cy="730164"/>
          </a:xfrm>
          <a:prstGeom prst="rect">
            <a:avLst/>
          </a:prstGeom>
        </p:spPr>
      </p:pic>
    </p:spTree>
    <p:extLst>
      <p:ext uri="{BB962C8B-B14F-4D97-AF65-F5344CB8AC3E}">
        <p14:creationId xmlns:p14="http://schemas.microsoft.com/office/powerpoint/2010/main" val="10894487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8600" y="924900"/>
            <a:ext cx="9252600" cy="4218600"/>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4"/>
          <p:cNvSpPr txBox="1"/>
          <p:nvPr/>
        </p:nvSpPr>
        <p:spPr>
          <a:xfrm>
            <a:off x="2350188" y="987743"/>
            <a:ext cx="4284324" cy="492412"/>
          </a:xfrm>
          <a:prstGeom prst="rect">
            <a:avLst/>
          </a:prstGeom>
          <a:noFill/>
          <a:ln>
            <a:noFill/>
          </a:ln>
        </p:spPr>
        <p:txBody>
          <a:bodyPr spcFirstLastPara="1" wrap="square" lIns="91425" tIns="91425" rIns="91425" bIns="91425" anchor="t" anchorCtr="0">
            <a:spAutoFit/>
          </a:bodyPr>
          <a:lstStyle/>
          <a:p>
            <a:r>
              <a:rPr lang="es-AR" sz="2000" b="1" dirty="0" smtClean="0"/>
              <a:t>Nociones de UML y simbología</a:t>
            </a:r>
            <a:endParaRPr lang="es-AR" sz="2000" b="1" dirty="0"/>
          </a:p>
        </p:txBody>
      </p:sp>
      <p:sp>
        <p:nvSpPr>
          <p:cNvPr id="8"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#4 </a:t>
            </a:r>
            <a:r>
              <a:rPr lang="es" sz="2000" dirty="0" smtClean="0">
                <a:solidFill>
                  <a:schemeClr val="lt1"/>
                </a:solidFill>
                <a:latin typeface="Poppins SemiBold"/>
                <a:ea typeface="Poppins SemiBold"/>
                <a:cs typeface="Poppins SemiBold"/>
                <a:sym typeface="Poppins SemiBold"/>
              </a:rPr>
              <a:t>Modulo </a:t>
            </a:r>
            <a:r>
              <a:rPr lang="es" sz="2000" dirty="0">
                <a:solidFill>
                  <a:schemeClr val="lt1"/>
                </a:solidFill>
                <a:latin typeface="Poppins SemiBold"/>
                <a:ea typeface="Poppins SemiBold"/>
                <a:cs typeface="Poppins SemiBold"/>
                <a:sym typeface="Poppins SemiBold"/>
              </a:rPr>
              <a:t>5</a:t>
            </a:r>
            <a:r>
              <a:rPr lang="es" sz="2000" dirty="0" smtClean="0">
                <a:solidFill>
                  <a:schemeClr val="lt1"/>
                </a:solidFill>
                <a:latin typeface="Poppins SemiBold"/>
                <a:ea typeface="Poppins SemiBold"/>
                <a:cs typeface="Poppins SemiBold"/>
                <a:sym typeface="Poppins SemiBold"/>
              </a:rPr>
              <a:t> – POO Buenas practica de programación</a:t>
            </a:r>
            <a:endParaRPr sz="2000" dirty="0">
              <a:solidFill>
                <a:srgbClr val="78B4EC"/>
              </a:solidFill>
              <a:latin typeface="Poppins SemiBold"/>
              <a:ea typeface="Poppins SemiBold"/>
              <a:cs typeface="Poppins SemiBold"/>
              <a:sym typeface="Poppins SemiBold"/>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8503" y="105369"/>
            <a:ext cx="796197" cy="730164"/>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3218" y="1972440"/>
            <a:ext cx="7700373" cy="1859819"/>
          </a:xfrm>
          <a:prstGeom prst="rect">
            <a:avLst/>
          </a:prstGeom>
        </p:spPr>
      </p:pic>
    </p:spTree>
    <p:extLst>
      <p:ext uri="{BB962C8B-B14F-4D97-AF65-F5344CB8AC3E}">
        <p14:creationId xmlns:p14="http://schemas.microsoft.com/office/powerpoint/2010/main" val="10975227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8600" y="924900"/>
            <a:ext cx="9252600" cy="4218600"/>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4"/>
          <p:cNvSpPr txBox="1"/>
          <p:nvPr/>
        </p:nvSpPr>
        <p:spPr>
          <a:xfrm>
            <a:off x="2350188" y="987743"/>
            <a:ext cx="4284324" cy="492412"/>
          </a:xfrm>
          <a:prstGeom prst="rect">
            <a:avLst/>
          </a:prstGeom>
          <a:noFill/>
          <a:ln>
            <a:noFill/>
          </a:ln>
        </p:spPr>
        <p:txBody>
          <a:bodyPr spcFirstLastPara="1" wrap="square" lIns="91425" tIns="91425" rIns="91425" bIns="91425" anchor="t" anchorCtr="0">
            <a:spAutoFit/>
          </a:bodyPr>
          <a:lstStyle/>
          <a:p>
            <a:r>
              <a:rPr lang="es-AR" sz="2000" b="1" dirty="0" smtClean="0"/>
              <a:t>Nociones de UML y simbología</a:t>
            </a:r>
            <a:endParaRPr lang="es-AR" sz="2000" b="1" dirty="0"/>
          </a:p>
        </p:txBody>
      </p:sp>
      <p:sp>
        <p:nvSpPr>
          <p:cNvPr id="8"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#4-1  </a:t>
            </a:r>
            <a:r>
              <a:rPr lang="es" sz="2000" dirty="0" smtClean="0">
                <a:solidFill>
                  <a:schemeClr val="lt1"/>
                </a:solidFill>
                <a:latin typeface="Poppins SemiBold"/>
                <a:ea typeface="Poppins SemiBold"/>
                <a:cs typeface="Poppins SemiBold"/>
                <a:sym typeface="Poppins SemiBold"/>
              </a:rPr>
              <a:t>Modulo </a:t>
            </a:r>
            <a:r>
              <a:rPr lang="es" sz="2000" dirty="0">
                <a:solidFill>
                  <a:schemeClr val="lt1"/>
                </a:solidFill>
                <a:latin typeface="Poppins SemiBold"/>
                <a:ea typeface="Poppins SemiBold"/>
                <a:cs typeface="Poppins SemiBold"/>
                <a:sym typeface="Poppins SemiBold"/>
              </a:rPr>
              <a:t>5</a:t>
            </a:r>
            <a:r>
              <a:rPr lang="es" sz="2000" dirty="0" smtClean="0">
                <a:solidFill>
                  <a:schemeClr val="lt1"/>
                </a:solidFill>
                <a:latin typeface="Poppins SemiBold"/>
                <a:ea typeface="Poppins SemiBold"/>
                <a:cs typeface="Poppins SemiBold"/>
                <a:sym typeface="Poppins SemiBold"/>
              </a:rPr>
              <a:t> – POO Buenas practica de programación</a:t>
            </a:r>
            <a:endParaRPr sz="2000" dirty="0">
              <a:solidFill>
                <a:srgbClr val="78B4EC"/>
              </a:solidFill>
              <a:latin typeface="Poppins SemiBold"/>
              <a:ea typeface="Poppins SemiBold"/>
              <a:cs typeface="Poppins SemiBold"/>
              <a:sym typeface="Poppins SemiBold"/>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8503" y="105369"/>
            <a:ext cx="796197" cy="730164"/>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9374" y="1480155"/>
            <a:ext cx="6864742" cy="3610812"/>
          </a:xfrm>
          <a:prstGeom prst="rect">
            <a:avLst/>
          </a:prstGeom>
        </p:spPr>
      </p:pic>
    </p:spTree>
    <p:extLst>
      <p:ext uri="{BB962C8B-B14F-4D97-AF65-F5344CB8AC3E}">
        <p14:creationId xmlns:p14="http://schemas.microsoft.com/office/powerpoint/2010/main" val="4737883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8600" y="924900"/>
            <a:ext cx="9252600" cy="4218600"/>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4"/>
          <p:cNvSpPr txBox="1"/>
          <p:nvPr/>
        </p:nvSpPr>
        <p:spPr>
          <a:xfrm>
            <a:off x="2119020" y="1033122"/>
            <a:ext cx="4746660" cy="492412"/>
          </a:xfrm>
          <a:prstGeom prst="rect">
            <a:avLst/>
          </a:prstGeom>
          <a:noFill/>
          <a:ln>
            <a:noFill/>
          </a:ln>
        </p:spPr>
        <p:txBody>
          <a:bodyPr spcFirstLastPara="1" wrap="square" lIns="91425" tIns="91425" rIns="91425" bIns="91425" anchor="t" anchorCtr="0">
            <a:spAutoFit/>
          </a:bodyPr>
          <a:lstStyle/>
          <a:p>
            <a:r>
              <a:rPr lang="es-AR" sz="2000" b="1" dirty="0" smtClean="0"/>
              <a:t>Diagramas de UML - características</a:t>
            </a:r>
            <a:endParaRPr lang="es-AR" sz="2000" b="1" dirty="0"/>
          </a:p>
        </p:txBody>
      </p:sp>
      <p:sp>
        <p:nvSpPr>
          <p:cNvPr id="8"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#5 </a:t>
            </a:r>
            <a:r>
              <a:rPr lang="es" sz="2000" dirty="0" smtClean="0">
                <a:solidFill>
                  <a:schemeClr val="lt1"/>
                </a:solidFill>
                <a:latin typeface="Poppins SemiBold"/>
                <a:ea typeface="Poppins SemiBold"/>
                <a:cs typeface="Poppins SemiBold"/>
                <a:sym typeface="Poppins SemiBold"/>
              </a:rPr>
              <a:t>Modulo </a:t>
            </a:r>
            <a:r>
              <a:rPr lang="es" sz="2000" dirty="0">
                <a:solidFill>
                  <a:schemeClr val="lt1"/>
                </a:solidFill>
                <a:latin typeface="Poppins SemiBold"/>
                <a:ea typeface="Poppins SemiBold"/>
                <a:cs typeface="Poppins SemiBold"/>
                <a:sym typeface="Poppins SemiBold"/>
              </a:rPr>
              <a:t>5</a:t>
            </a:r>
            <a:r>
              <a:rPr lang="es" sz="2000" dirty="0" smtClean="0">
                <a:solidFill>
                  <a:schemeClr val="lt1"/>
                </a:solidFill>
                <a:latin typeface="Poppins SemiBold"/>
                <a:ea typeface="Poppins SemiBold"/>
                <a:cs typeface="Poppins SemiBold"/>
                <a:sym typeface="Poppins SemiBold"/>
              </a:rPr>
              <a:t> – POO Buenas practica de programación</a:t>
            </a:r>
            <a:endParaRPr sz="2000" dirty="0">
              <a:solidFill>
                <a:srgbClr val="78B4EC"/>
              </a:solidFill>
              <a:latin typeface="Poppins SemiBold"/>
              <a:ea typeface="Poppins SemiBold"/>
              <a:cs typeface="Poppins SemiBold"/>
              <a:sym typeface="Poppins SemiBold"/>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8503" y="105369"/>
            <a:ext cx="796197" cy="730164"/>
          </a:xfrm>
          <a:prstGeom prst="rect">
            <a:avLst/>
          </a:prstGeom>
        </p:spPr>
      </p:pic>
      <p:sp>
        <p:nvSpPr>
          <p:cNvPr id="6" name="Google Shape;134;p24"/>
          <p:cNvSpPr txBox="1"/>
          <p:nvPr/>
        </p:nvSpPr>
        <p:spPr>
          <a:xfrm>
            <a:off x="163845" y="1505151"/>
            <a:ext cx="5034880" cy="2893069"/>
          </a:xfrm>
          <a:prstGeom prst="rect">
            <a:avLst/>
          </a:prstGeom>
          <a:noFill/>
          <a:ln>
            <a:noFill/>
          </a:ln>
        </p:spPr>
        <p:txBody>
          <a:bodyPr spcFirstLastPara="1" wrap="square" lIns="91425" tIns="91425" rIns="91425" bIns="91425" anchor="t" anchorCtr="0">
            <a:spAutoFit/>
          </a:bodyPr>
          <a:lstStyle/>
          <a:p>
            <a:pPr marL="285750" indent="-285750" algn="just">
              <a:buFont typeface="Arial" panose="020B0604020202020204" pitchFamily="34" charset="0"/>
              <a:buChar char="•"/>
            </a:pPr>
            <a:r>
              <a:rPr lang="es-AR" sz="1100" dirty="0" smtClean="0"/>
              <a:t>Es </a:t>
            </a:r>
            <a:r>
              <a:rPr lang="es-AR" sz="1100" dirty="0"/>
              <a:t>muy </a:t>
            </a:r>
            <a:r>
              <a:rPr lang="es-AR" sz="1100" b="1" dirty="0"/>
              <a:t>sencillo</a:t>
            </a:r>
            <a:r>
              <a:rPr lang="es-AR" sz="1100" dirty="0"/>
              <a:t>. Pese a que si es usado de forma completa puede llegar a complicarse, lo normal es que se simplifique.</a:t>
            </a:r>
          </a:p>
          <a:p>
            <a:pPr marL="285750" indent="-285750" algn="just">
              <a:buFont typeface="Arial" panose="020B0604020202020204" pitchFamily="34" charset="0"/>
              <a:buChar char="•"/>
            </a:pPr>
            <a:r>
              <a:rPr lang="es-AR" sz="1100" dirty="0"/>
              <a:t>Es capaz de modelar </a:t>
            </a:r>
            <a:r>
              <a:rPr lang="es-AR" sz="1100" b="1" dirty="0"/>
              <a:t>todo tipo de sistemas</a:t>
            </a:r>
            <a:r>
              <a:rPr lang="es-AR" sz="1100" dirty="0"/>
              <a:t>.</a:t>
            </a:r>
          </a:p>
          <a:p>
            <a:pPr marL="285750" indent="-285750" algn="just">
              <a:buFont typeface="Arial" panose="020B0604020202020204" pitchFamily="34" charset="0"/>
              <a:buChar char="•"/>
            </a:pPr>
            <a:r>
              <a:rPr lang="es-AR" sz="1100" dirty="0"/>
              <a:t>Es un lenguaje </a:t>
            </a:r>
            <a:r>
              <a:rPr lang="es-AR" sz="1100" b="1" dirty="0"/>
              <a:t>universal</a:t>
            </a:r>
            <a:r>
              <a:rPr lang="es-AR" sz="1100" dirty="0"/>
              <a:t>, haciendo que todos los miembros del equipo se relacionen a través de sus diagramas sean del ámbito que sean.</a:t>
            </a:r>
          </a:p>
          <a:p>
            <a:pPr marL="285750" indent="-285750" algn="just">
              <a:buFont typeface="Arial" panose="020B0604020202020204" pitchFamily="34" charset="0"/>
              <a:buChar char="•"/>
            </a:pPr>
            <a:r>
              <a:rPr lang="es-AR" sz="1100" dirty="0"/>
              <a:t>Es fácilmente </a:t>
            </a:r>
            <a:r>
              <a:rPr lang="es-AR" sz="1100" b="1" dirty="0"/>
              <a:t>extensible</a:t>
            </a:r>
            <a:r>
              <a:rPr lang="es-AR" sz="1100" dirty="0"/>
              <a:t>. Tiene mecanismos sencillos para especializar los conceptos fundamentales.</a:t>
            </a:r>
          </a:p>
          <a:p>
            <a:pPr marL="285750" indent="-285750" algn="just">
              <a:buFont typeface="Arial" panose="020B0604020202020204" pitchFamily="34" charset="0"/>
              <a:buChar char="•"/>
            </a:pPr>
            <a:r>
              <a:rPr lang="es-AR" sz="1100" dirty="0"/>
              <a:t>Es </a:t>
            </a:r>
            <a:r>
              <a:rPr lang="es-AR" sz="1100" b="1" dirty="0"/>
              <a:t>visual</a:t>
            </a:r>
            <a:r>
              <a:rPr lang="es-AR" sz="1100" dirty="0"/>
              <a:t> y, por lo tanto, intuitivo.</a:t>
            </a:r>
          </a:p>
          <a:p>
            <a:pPr marL="285750" indent="-285750" algn="just">
              <a:buFont typeface="Arial" panose="020B0604020202020204" pitchFamily="34" charset="0"/>
              <a:buChar char="•"/>
            </a:pPr>
            <a:r>
              <a:rPr lang="es-AR" sz="1100" dirty="0"/>
              <a:t>Es </a:t>
            </a:r>
            <a:r>
              <a:rPr lang="es-AR" sz="1100" b="1" dirty="0"/>
              <a:t>independiente</a:t>
            </a:r>
            <a:r>
              <a:rPr lang="es-AR" sz="1100" dirty="0"/>
              <a:t> del desarrollo, del lenguaje y de la plataforma.</a:t>
            </a:r>
          </a:p>
          <a:p>
            <a:pPr marL="285750" indent="-285750" algn="just">
              <a:buFont typeface="Arial" panose="020B0604020202020204" pitchFamily="34" charset="0"/>
              <a:buChar char="•"/>
            </a:pPr>
            <a:r>
              <a:rPr lang="es-AR" sz="1100" dirty="0"/>
              <a:t>Bien ejecutado aporta un conjunto considerable de </a:t>
            </a:r>
            <a:r>
              <a:rPr lang="es-AR" sz="1100" b="1" dirty="0"/>
              <a:t>buenas prácticas</a:t>
            </a:r>
            <a:r>
              <a:rPr lang="es-AR" sz="1100" dirty="0"/>
              <a:t>.</a:t>
            </a:r>
          </a:p>
          <a:p>
            <a:pPr marL="285750" indent="-285750" algn="just">
              <a:buFont typeface="Arial" panose="020B0604020202020204" pitchFamily="34" charset="0"/>
              <a:buChar char="•"/>
            </a:pPr>
            <a:r>
              <a:rPr lang="es-AR" sz="1100" b="1" dirty="0"/>
              <a:t>No está completo</a:t>
            </a:r>
            <a:r>
              <a:rPr lang="es-AR" sz="1100" dirty="0"/>
              <a:t>. Utilizando los distintos diagramas no podemos estar seguros de comprender con totalidad el sistema que va a desarrollarse. Los diagramas, para facilitar su comprensión pueden (y suelen) omitir información, pueden tener partes que se entienden de distintas maneras o, incluso, pueden tener conceptos que no pueden ser representados por ningún diagrama.</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7027" y="2259915"/>
            <a:ext cx="1347673" cy="2313505"/>
          </a:xfrm>
          <a:prstGeom prst="rect">
            <a:avLst/>
          </a:prstGeom>
        </p:spPr>
      </p:pic>
      <p:sp>
        <p:nvSpPr>
          <p:cNvPr id="4" name="Down Arrow Callout 3"/>
          <p:cNvSpPr/>
          <p:nvPr/>
        </p:nvSpPr>
        <p:spPr>
          <a:xfrm>
            <a:off x="7477727" y="1606193"/>
            <a:ext cx="1432701" cy="653722"/>
          </a:xfrm>
          <a:prstGeom prst="downArrowCallou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AR" dirty="0" smtClean="0"/>
              <a:t>Software para UML </a:t>
            </a:r>
            <a:endParaRPr lang="es-AR" dirty="0"/>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4662" y="2295050"/>
            <a:ext cx="1886967" cy="588032"/>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93988" y="3755492"/>
            <a:ext cx="1247775" cy="55245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92094" y="4440197"/>
            <a:ext cx="1514475" cy="381000"/>
          </a:xfrm>
          <a:prstGeom prst="rect">
            <a:avLst/>
          </a:prstGeom>
        </p:spPr>
      </p:pic>
      <p:sp>
        <p:nvSpPr>
          <p:cNvPr id="14" name="Down Arrow Callout 13"/>
          <p:cNvSpPr/>
          <p:nvPr/>
        </p:nvSpPr>
        <p:spPr>
          <a:xfrm>
            <a:off x="5408917" y="2991353"/>
            <a:ext cx="2017917" cy="716245"/>
          </a:xfrm>
          <a:prstGeom prst="downArrowCallou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AR" dirty="0" smtClean="0"/>
              <a:t>Plug in Netbeans</a:t>
            </a:r>
            <a:endParaRPr lang="es-AR" dirty="0"/>
          </a:p>
        </p:txBody>
      </p:sp>
      <p:sp>
        <p:nvSpPr>
          <p:cNvPr id="15" name="Down Arrow Callout 14"/>
          <p:cNvSpPr/>
          <p:nvPr/>
        </p:nvSpPr>
        <p:spPr>
          <a:xfrm>
            <a:off x="5522697" y="1613758"/>
            <a:ext cx="1623316" cy="681292"/>
          </a:xfrm>
          <a:prstGeom prst="downArrowCallou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AR" dirty="0" smtClean="0"/>
              <a:t>Software para UML destacado</a:t>
            </a:r>
            <a:endParaRPr lang="es-AR" dirty="0"/>
          </a:p>
        </p:txBody>
      </p:sp>
    </p:spTree>
    <p:extLst>
      <p:ext uri="{BB962C8B-B14F-4D97-AF65-F5344CB8AC3E}">
        <p14:creationId xmlns:p14="http://schemas.microsoft.com/office/powerpoint/2010/main" val="11659065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8600" y="924900"/>
            <a:ext cx="9252600" cy="4218600"/>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4"/>
          <p:cNvSpPr txBox="1"/>
          <p:nvPr/>
        </p:nvSpPr>
        <p:spPr>
          <a:xfrm>
            <a:off x="2255176" y="924900"/>
            <a:ext cx="3328827" cy="492412"/>
          </a:xfrm>
          <a:prstGeom prst="rect">
            <a:avLst/>
          </a:prstGeom>
          <a:noFill/>
          <a:ln>
            <a:noFill/>
          </a:ln>
        </p:spPr>
        <p:txBody>
          <a:bodyPr spcFirstLastPara="1" wrap="square" lIns="91425" tIns="91425" rIns="91425" bIns="91425" anchor="t" anchorCtr="0">
            <a:spAutoFit/>
          </a:bodyPr>
          <a:lstStyle/>
          <a:p>
            <a:r>
              <a:rPr lang="es-AR" sz="2000" b="1" dirty="0" smtClean="0"/>
              <a:t>Diagramas de UML - tipos</a:t>
            </a:r>
            <a:endParaRPr lang="es-AR" sz="2000" b="1" dirty="0"/>
          </a:p>
        </p:txBody>
      </p:sp>
      <p:sp>
        <p:nvSpPr>
          <p:cNvPr id="8"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#6 </a:t>
            </a:r>
            <a:r>
              <a:rPr lang="es" sz="2000" dirty="0" smtClean="0">
                <a:solidFill>
                  <a:schemeClr val="lt1"/>
                </a:solidFill>
                <a:latin typeface="Poppins SemiBold"/>
                <a:ea typeface="Poppins SemiBold"/>
                <a:cs typeface="Poppins SemiBold"/>
                <a:sym typeface="Poppins SemiBold"/>
              </a:rPr>
              <a:t>Modulo </a:t>
            </a:r>
            <a:r>
              <a:rPr lang="es" sz="2000" dirty="0">
                <a:solidFill>
                  <a:schemeClr val="lt1"/>
                </a:solidFill>
                <a:latin typeface="Poppins SemiBold"/>
                <a:ea typeface="Poppins SemiBold"/>
                <a:cs typeface="Poppins SemiBold"/>
                <a:sym typeface="Poppins SemiBold"/>
              </a:rPr>
              <a:t>5</a:t>
            </a:r>
            <a:r>
              <a:rPr lang="es" sz="2000" dirty="0" smtClean="0">
                <a:solidFill>
                  <a:schemeClr val="lt1"/>
                </a:solidFill>
                <a:latin typeface="Poppins SemiBold"/>
                <a:ea typeface="Poppins SemiBold"/>
                <a:cs typeface="Poppins SemiBold"/>
                <a:sym typeface="Poppins SemiBold"/>
              </a:rPr>
              <a:t> – POO Buenas practica de programación</a:t>
            </a:r>
            <a:endParaRPr sz="2000" dirty="0">
              <a:solidFill>
                <a:srgbClr val="78B4EC"/>
              </a:solidFill>
              <a:latin typeface="Poppins SemiBold"/>
              <a:ea typeface="Poppins SemiBold"/>
              <a:cs typeface="Poppins SemiBold"/>
              <a:sym typeface="Poppins SemiBold"/>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8503" y="105369"/>
            <a:ext cx="796197" cy="730164"/>
          </a:xfrm>
          <a:prstGeom prst="rect">
            <a:avLst/>
          </a:prstGeom>
        </p:spPr>
      </p:pic>
      <p:sp>
        <p:nvSpPr>
          <p:cNvPr id="7" name="Google Shape;134;p24"/>
          <p:cNvSpPr txBox="1"/>
          <p:nvPr/>
        </p:nvSpPr>
        <p:spPr>
          <a:xfrm>
            <a:off x="467472" y="1330125"/>
            <a:ext cx="7546370" cy="553968"/>
          </a:xfrm>
          <a:prstGeom prst="rect">
            <a:avLst/>
          </a:prstGeom>
          <a:noFill/>
          <a:ln>
            <a:noFill/>
          </a:ln>
        </p:spPr>
        <p:txBody>
          <a:bodyPr spcFirstLastPara="1" wrap="square" lIns="91425" tIns="91425" rIns="91425" bIns="91425" anchor="t" anchorCtr="0">
            <a:spAutoFit/>
          </a:bodyPr>
          <a:lstStyle/>
          <a:p>
            <a:pPr algn="just"/>
            <a:r>
              <a:rPr lang="es-AR" sz="1200" dirty="0" smtClean="0"/>
              <a:t>Hay 2 </a:t>
            </a:r>
            <a:r>
              <a:rPr lang="es-AR" sz="1200" dirty="0"/>
              <a:t>tipos de diagramas </a:t>
            </a:r>
            <a:r>
              <a:rPr lang="es-AR" sz="1200" dirty="0" smtClean="0"/>
              <a:t>básicos para </a:t>
            </a:r>
            <a:r>
              <a:rPr lang="es-AR" sz="1200" dirty="0"/>
              <a:t>entender la POO (los Diagramas de Clases, y los Diagramas de Secuencias</a:t>
            </a:r>
            <a:r>
              <a:rPr lang="es-AR" sz="1200" dirty="0" smtClean="0"/>
              <a:t>) pero no son los únicos. </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729" y="1973460"/>
            <a:ext cx="4815105" cy="2742378"/>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67163" y="1973460"/>
            <a:ext cx="3515869" cy="2742378"/>
          </a:xfrm>
          <a:prstGeom prst="rect">
            <a:avLst/>
          </a:prstGeom>
        </p:spPr>
      </p:pic>
    </p:spTree>
    <p:extLst>
      <p:ext uri="{BB962C8B-B14F-4D97-AF65-F5344CB8AC3E}">
        <p14:creationId xmlns:p14="http://schemas.microsoft.com/office/powerpoint/2010/main" val="28543753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8600" y="924900"/>
            <a:ext cx="9252600" cy="4218600"/>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4"/>
          <p:cNvSpPr txBox="1"/>
          <p:nvPr/>
        </p:nvSpPr>
        <p:spPr>
          <a:xfrm>
            <a:off x="2599361" y="924900"/>
            <a:ext cx="2897313" cy="492412"/>
          </a:xfrm>
          <a:prstGeom prst="rect">
            <a:avLst/>
          </a:prstGeom>
          <a:noFill/>
          <a:ln>
            <a:noFill/>
          </a:ln>
        </p:spPr>
        <p:txBody>
          <a:bodyPr spcFirstLastPara="1" wrap="square" lIns="91425" tIns="91425" rIns="91425" bIns="91425" anchor="t" anchorCtr="0">
            <a:spAutoFit/>
          </a:bodyPr>
          <a:lstStyle/>
          <a:p>
            <a:r>
              <a:rPr lang="es-AR" sz="2000" b="1" dirty="0"/>
              <a:t>Diagrama de Clases </a:t>
            </a:r>
            <a:endParaRPr lang="es-AR" sz="2000" b="1" dirty="0"/>
          </a:p>
        </p:txBody>
      </p:sp>
      <p:sp>
        <p:nvSpPr>
          <p:cNvPr id="8"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#7 </a:t>
            </a:r>
            <a:r>
              <a:rPr lang="es" sz="2000" dirty="0" smtClean="0">
                <a:solidFill>
                  <a:schemeClr val="lt1"/>
                </a:solidFill>
                <a:latin typeface="Poppins SemiBold"/>
                <a:ea typeface="Poppins SemiBold"/>
                <a:cs typeface="Poppins SemiBold"/>
                <a:sym typeface="Poppins SemiBold"/>
              </a:rPr>
              <a:t>Modulo </a:t>
            </a:r>
            <a:r>
              <a:rPr lang="es" sz="2000" dirty="0">
                <a:solidFill>
                  <a:schemeClr val="lt1"/>
                </a:solidFill>
                <a:latin typeface="Poppins SemiBold"/>
                <a:ea typeface="Poppins SemiBold"/>
                <a:cs typeface="Poppins SemiBold"/>
                <a:sym typeface="Poppins SemiBold"/>
              </a:rPr>
              <a:t>5</a:t>
            </a:r>
            <a:r>
              <a:rPr lang="es" sz="2000" dirty="0" smtClean="0">
                <a:solidFill>
                  <a:schemeClr val="lt1"/>
                </a:solidFill>
                <a:latin typeface="Poppins SemiBold"/>
                <a:ea typeface="Poppins SemiBold"/>
                <a:cs typeface="Poppins SemiBold"/>
                <a:sym typeface="Poppins SemiBold"/>
              </a:rPr>
              <a:t> – POO Buenas practica de programación</a:t>
            </a:r>
            <a:endParaRPr sz="2000" dirty="0">
              <a:solidFill>
                <a:srgbClr val="78B4EC"/>
              </a:solidFill>
              <a:latin typeface="Poppins SemiBold"/>
              <a:ea typeface="Poppins SemiBold"/>
              <a:cs typeface="Poppins SemiBold"/>
              <a:sym typeface="Poppins SemiBold"/>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8503" y="105369"/>
            <a:ext cx="796197" cy="730164"/>
          </a:xfrm>
          <a:prstGeom prst="rect">
            <a:avLst/>
          </a:prstGeom>
        </p:spPr>
      </p:pic>
      <p:sp>
        <p:nvSpPr>
          <p:cNvPr id="7" name="Google Shape;134;p24"/>
          <p:cNvSpPr txBox="1"/>
          <p:nvPr/>
        </p:nvSpPr>
        <p:spPr>
          <a:xfrm>
            <a:off x="34202" y="1331410"/>
            <a:ext cx="5414481" cy="3323957"/>
          </a:xfrm>
          <a:prstGeom prst="rect">
            <a:avLst/>
          </a:prstGeom>
          <a:noFill/>
          <a:ln>
            <a:noFill/>
          </a:ln>
        </p:spPr>
        <p:txBody>
          <a:bodyPr spcFirstLastPara="1" wrap="square" lIns="91425" tIns="91425" rIns="91425" bIns="91425" anchor="t" anchorCtr="0">
            <a:spAutoFit/>
          </a:bodyPr>
          <a:lstStyle/>
          <a:p>
            <a:pPr algn="just"/>
            <a:r>
              <a:rPr lang="es-AR" sz="1200" dirty="0" smtClean="0"/>
              <a:t>El </a:t>
            </a:r>
            <a:r>
              <a:rPr lang="es-AR" sz="1200" dirty="0"/>
              <a:t>diagrama de clases es el diagrama UML más comúnmente usado, y la base principal de toda solución orientada a objetos. En el se presentan las clases dentro de un sistema, atributos y operaciones, y la relación entre cada clase. </a:t>
            </a:r>
            <a:endParaRPr lang="es-AR" sz="1200" dirty="0" smtClean="0"/>
          </a:p>
          <a:p>
            <a:pPr algn="just"/>
            <a:endParaRPr lang="es-AR" sz="1200" dirty="0"/>
          </a:p>
          <a:p>
            <a:pPr algn="just"/>
            <a:r>
              <a:rPr lang="es-AR" sz="1200" dirty="0" smtClean="0"/>
              <a:t>Los </a:t>
            </a:r>
            <a:r>
              <a:rPr lang="es-AR" sz="1200" dirty="0"/>
              <a:t>componentes básicos </a:t>
            </a:r>
            <a:r>
              <a:rPr lang="es-AR" sz="1200" dirty="0" smtClean="0"/>
              <a:t>de una clase son</a:t>
            </a:r>
            <a:r>
              <a:rPr lang="es-AR" sz="1200" dirty="0"/>
              <a:t>: </a:t>
            </a:r>
          </a:p>
          <a:p>
            <a:pPr algn="just"/>
            <a:r>
              <a:rPr lang="es-AR" sz="1200" dirty="0"/>
              <a:t>1. </a:t>
            </a:r>
            <a:r>
              <a:rPr lang="es-AR" sz="1200" b="1" dirty="0"/>
              <a:t>Sección superior</a:t>
            </a:r>
            <a:r>
              <a:rPr lang="es-AR" sz="1200" dirty="0"/>
              <a:t>: Contiene el nombre de la clase. Esta sección siempre es necesaria, ya sea que estés hablando del clasificador o de un objeto. </a:t>
            </a:r>
          </a:p>
          <a:p>
            <a:pPr algn="just"/>
            <a:r>
              <a:rPr lang="es-AR" sz="1200" dirty="0"/>
              <a:t>2. </a:t>
            </a:r>
            <a:r>
              <a:rPr lang="es-AR" sz="1200" b="1" dirty="0"/>
              <a:t>Sección central</a:t>
            </a:r>
            <a:r>
              <a:rPr lang="es-AR" sz="1200" dirty="0"/>
              <a:t>: Contiene los atributos de la clase. Esta sección se usa para describir cualidades de la clase. </a:t>
            </a:r>
          </a:p>
          <a:p>
            <a:pPr algn="just"/>
            <a:r>
              <a:rPr lang="es-AR" sz="1200" dirty="0"/>
              <a:t>3. </a:t>
            </a:r>
            <a:r>
              <a:rPr lang="es-AR" sz="1200" b="1" dirty="0"/>
              <a:t>Sección inferior</a:t>
            </a:r>
            <a:r>
              <a:rPr lang="es-AR" sz="1200" dirty="0"/>
              <a:t>: Incluye operaciones de clases (métodos). Estas se organizan en un formato de lista y cada operación requiere su propia línea. Las operaciones describen cómo una clase puede interactuar con los datos</a:t>
            </a:r>
            <a:r>
              <a:rPr lang="es-AR" sz="1200" dirty="0" smtClean="0"/>
              <a:t>.</a:t>
            </a:r>
          </a:p>
          <a:p>
            <a:pPr algn="just"/>
            <a:endParaRPr lang="es-AR" sz="1200" dirty="0" smtClean="0"/>
          </a:p>
          <a:p>
            <a:pPr algn="just"/>
            <a:endParaRPr lang="es-AR" sz="1200" dirty="0"/>
          </a:p>
          <a:p>
            <a:pPr algn="just"/>
            <a:r>
              <a:rPr lang="es-AR" sz="1200" dirty="0"/>
              <a:t>Las clases se agrupan para crear diagramas de clases al crear diagramas de sistemas grandes. </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7762" y="1171106"/>
            <a:ext cx="1556080" cy="1300959"/>
          </a:xfrm>
          <a:prstGeom prst="rect">
            <a:avLst/>
          </a:prstGeom>
        </p:spPr>
      </p:pic>
      <p:sp>
        <p:nvSpPr>
          <p:cNvPr id="3" name="Right Arrow 2"/>
          <p:cNvSpPr/>
          <p:nvPr/>
        </p:nvSpPr>
        <p:spPr>
          <a:xfrm>
            <a:off x="5679852" y="1943351"/>
            <a:ext cx="667820" cy="3171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Right Arrow 9"/>
          <p:cNvSpPr/>
          <p:nvPr/>
        </p:nvSpPr>
        <p:spPr>
          <a:xfrm>
            <a:off x="5003423" y="4338199"/>
            <a:ext cx="527566" cy="3171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0457" y="3095996"/>
            <a:ext cx="3114735" cy="1773955"/>
          </a:xfrm>
          <a:prstGeom prst="rect">
            <a:avLst/>
          </a:prstGeom>
        </p:spPr>
      </p:pic>
    </p:spTree>
    <p:extLst>
      <p:ext uri="{BB962C8B-B14F-4D97-AF65-F5344CB8AC3E}">
        <p14:creationId xmlns:p14="http://schemas.microsoft.com/office/powerpoint/2010/main" val="38528726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8600" y="924900"/>
            <a:ext cx="9252600" cy="4218600"/>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4"/>
          <p:cNvSpPr txBox="1"/>
          <p:nvPr/>
        </p:nvSpPr>
        <p:spPr>
          <a:xfrm>
            <a:off x="2599361" y="924900"/>
            <a:ext cx="3318554" cy="492412"/>
          </a:xfrm>
          <a:prstGeom prst="rect">
            <a:avLst/>
          </a:prstGeom>
          <a:noFill/>
          <a:ln>
            <a:noFill/>
          </a:ln>
        </p:spPr>
        <p:txBody>
          <a:bodyPr spcFirstLastPara="1" wrap="square" lIns="91425" tIns="91425" rIns="91425" bIns="91425" anchor="t" anchorCtr="0">
            <a:spAutoFit/>
          </a:bodyPr>
          <a:lstStyle/>
          <a:p>
            <a:r>
              <a:rPr lang="es-AR" sz="2000" b="1" dirty="0"/>
              <a:t>Diagrama de </a:t>
            </a:r>
            <a:r>
              <a:rPr lang="es-AR" sz="2000" b="1" dirty="0" smtClean="0"/>
              <a:t>Secuencias </a:t>
            </a:r>
            <a:endParaRPr lang="es-AR" sz="2000" b="1" dirty="0"/>
          </a:p>
        </p:txBody>
      </p:sp>
      <p:sp>
        <p:nvSpPr>
          <p:cNvPr id="8"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#8 </a:t>
            </a:r>
            <a:r>
              <a:rPr lang="es" sz="2000" dirty="0" smtClean="0">
                <a:solidFill>
                  <a:schemeClr val="lt1"/>
                </a:solidFill>
                <a:latin typeface="Poppins SemiBold"/>
                <a:ea typeface="Poppins SemiBold"/>
                <a:cs typeface="Poppins SemiBold"/>
                <a:sym typeface="Poppins SemiBold"/>
              </a:rPr>
              <a:t>Modulo </a:t>
            </a:r>
            <a:r>
              <a:rPr lang="es" sz="2000" dirty="0">
                <a:solidFill>
                  <a:schemeClr val="lt1"/>
                </a:solidFill>
                <a:latin typeface="Poppins SemiBold"/>
                <a:ea typeface="Poppins SemiBold"/>
                <a:cs typeface="Poppins SemiBold"/>
                <a:sym typeface="Poppins SemiBold"/>
              </a:rPr>
              <a:t>5</a:t>
            </a:r>
            <a:r>
              <a:rPr lang="es" sz="2000" dirty="0" smtClean="0">
                <a:solidFill>
                  <a:schemeClr val="lt1"/>
                </a:solidFill>
                <a:latin typeface="Poppins SemiBold"/>
                <a:ea typeface="Poppins SemiBold"/>
                <a:cs typeface="Poppins SemiBold"/>
                <a:sym typeface="Poppins SemiBold"/>
              </a:rPr>
              <a:t> – POO Buenas practica de programación</a:t>
            </a:r>
            <a:endParaRPr sz="2000" dirty="0">
              <a:solidFill>
                <a:srgbClr val="78B4EC"/>
              </a:solidFill>
              <a:latin typeface="Poppins SemiBold"/>
              <a:ea typeface="Poppins SemiBold"/>
              <a:cs typeface="Poppins SemiBold"/>
              <a:sym typeface="Poppins SemiBold"/>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8503" y="105369"/>
            <a:ext cx="796197" cy="730164"/>
          </a:xfrm>
          <a:prstGeom prst="rect">
            <a:avLst/>
          </a:prstGeom>
        </p:spPr>
      </p:pic>
      <p:sp>
        <p:nvSpPr>
          <p:cNvPr id="7" name="Google Shape;134;p24"/>
          <p:cNvSpPr txBox="1"/>
          <p:nvPr/>
        </p:nvSpPr>
        <p:spPr>
          <a:xfrm>
            <a:off x="14985" y="1528580"/>
            <a:ext cx="4402904" cy="2954625"/>
          </a:xfrm>
          <a:prstGeom prst="rect">
            <a:avLst/>
          </a:prstGeom>
          <a:noFill/>
          <a:ln>
            <a:noFill/>
          </a:ln>
        </p:spPr>
        <p:txBody>
          <a:bodyPr spcFirstLastPara="1" wrap="square" lIns="91425" tIns="91425" rIns="91425" bIns="91425" anchor="t" anchorCtr="0">
            <a:spAutoFit/>
          </a:bodyPr>
          <a:lstStyle/>
          <a:p>
            <a:pPr algn="just"/>
            <a:r>
              <a:rPr lang="es-AR" sz="1200" dirty="0"/>
              <a:t>El diagrama de secuencia es un esquema conceptual que permite representar el comportamiento de un sistema. Muestra cómo los objetos interactúan entre sí y el orden de la ocurrencia. Representan interacciones para un escenario concreto. </a:t>
            </a:r>
          </a:p>
          <a:p>
            <a:pPr algn="just"/>
            <a:r>
              <a:rPr lang="es-AR" sz="1200" dirty="0"/>
              <a:t>Los componentes básicos son: </a:t>
            </a:r>
          </a:p>
          <a:p>
            <a:pPr algn="just"/>
            <a:r>
              <a:rPr lang="es-AR" sz="1200" dirty="0"/>
              <a:t>1. Objetos: se representa del modo usual (como en el diagrama de objetos) </a:t>
            </a:r>
          </a:p>
          <a:p>
            <a:pPr algn="just"/>
            <a:r>
              <a:rPr lang="es-AR" sz="1200" dirty="0"/>
              <a:t>2. Líneas de vida: representa un participante individual en un diagrama de secuencia </a:t>
            </a:r>
          </a:p>
          <a:p>
            <a:pPr algn="just"/>
            <a:r>
              <a:rPr lang="es-AR" sz="1200" dirty="0"/>
              <a:t>3. Mensaje: el mensaje que va de un objeto a otro pasa de la línea de vida de un objeto al de otro. Hay diferentes tipos de mensajes como: simple, sincrónico, asincrónico. </a:t>
            </a:r>
          </a:p>
          <a:p>
            <a:pPr algn="just"/>
            <a:r>
              <a:rPr lang="es-AR" sz="1200" dirty="0"/>
              <a:t>4. Dimensiones: Horizontal, que es la disposición de los objetos, y vertical que muestra el paso del tiempo. </a:t>
            </a:r>
          </a:p>
        </p:txBody>
      </p:sp>
      <p:sp>
        <p:nvSpPr>
          <p:cNvPr id="3" name="Right Arrow 2"/>
          <p:cNvSpPr/>
          <p:nvPr/>
        </p:nvSpPr>
        <p:spPr>
          <a:xfrm>
            <a:off x="4541474" y="3121822"/>
            <a:ext cx="667820" cy="3171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9294" y="1625555"/>
            <a:ext cx="3663654" cy="2857650"/>
          </a:xfrm>
          <a:prstGeom prst="rect">
            <a:avLst/>
          </a:prstGeom>
        </p:spPr>
      </p:pic>
    </p:spTree>
    <p:extLst>
      <p:ext uri="{BB962C8B-B14F-4D97-AF65-F5344CB8AC3E}">
        <p14:creationId xmlns:p14="http://schemas.microsoft.com/office/powerpoint/2010/main" val="2057135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8600" y="924900"/>
            <a:ext cx="9252600" cy="4218600"/>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4"/>
          <p:cNvSpPr txBox="1"/>
          <p:nvPr/>
        </p:nvSpPr>
        <p:spPr>
          <a:xfrm>
            <a:off x="2917860" y="924900"/>
            <a:ext cx="2476073" cy="492412"/>
          </a:xfrm>
          <a:prstGeom prst="rect">
            <a:avLst/>
          </a:prstGeom>
          <a:noFill/>
          <a:ln>
            <a:noFill/>
          </a:ln>
        </p:spPr>
        <p:txBody>
          <a:bodyPr spcFirstLastPara="1" wrap="square" lIns="91425" tIns="91425" rIns="91425" bIns="91425" anchor="t" anchorCtr="0">
            <a:spAutoFit/>
          </a:bodyPr>
          <a:lstStyle/>
          <a:p>
            <a:r>
              <a:rPr lang="es-AR" sz="2000" b="1" dirty="0" smtClean="0"/>
              <a:t>Otros Diagramas</a:t>
            </a:r>
            <a:endParaRPr lang="es-AR" sz="2000" b="1" dirty="0"/>
          </a:p>
        </p:txBody>
      </p:sp>
      <p:sp>
        <p:nvSpPr>
          <p:cNvPr id="8"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#9 </a:t>
            </a:r>
            <a:r>
              <a:rPr lang="es" sz="2000" dirty="0" smtClean="0">
                <a:solidFill>
                  <a:schemeClr val="lt1"/>
                </a:solidFill>
                <a:latin typeface="Poppins SemiBold"/>
                <a:ea typeface="Poppins SemiBold"/>
                <a:cs typeface="Poppins SemiBold"/>
                <a:sym typeface="Poppins SemiBold"/>
              </a:rPr>
              <a:t>Modulo </a:t>
            </a:r>
            <a:r>
              <a:rPr lang="es" sz="2000" dirty="0">
                <a:solidFill>
                  <a:schemeClr val="lt1"/>
                </a:solidFill>
                <a:latin typeface="Poppins SemiBold"/>
                <a:ea typeface="Poppins SemiBold"/>
                <a:cs typeface="Poppins SemiBold"/>
                <a:sym typeface="Poppins SemiBold"/>
              </a:rPr>
              <a:t>5</a:t>
            </a:r>
            <a:r>
              <a:rPr lang="es" sz="2000" dirty="0" smtClean="0">
                <a:solidFill>
                  <a:schemeClr val="lt1"/>
                </a:solidFill>
                <a:latin typeface="Poppins SemiBold"/>
                <a:ea typeface="Poppins SemiBold"/>
                <a:cs typeface="Poppins SemiBold"/>
                <a:sym typeface="Poppins SemiBold"/>
              </a:rPr>
              <a:t> – POO Buenas practica de programación</a:t>
            </a:r>
            <a:endParaRPr sz="2000" dirty="0">
              <a:solidFill>
                <a:srgbClr val="78B4EC"/>
              </a:solidFill>
              <a:latin typeface="Poppins SemiBold"/>
              <a:ea typeface="Poppins SemiBold"/>
              <a:cs typeface="Poppins SemiBold"/>
              <a:sym typeface="Poppins SemiBold"/>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8503" y="105369"/>
            <a:ext cx="796197" cy="730164"/>
          </a:xfrm>
          <a:prstGeom prst="rect">
            <a:avLst/>
          </a:prstGeom>
        </p:spPr>
      </p:pic>
      <p:sp>
        <p:nvSpPr>
          <p:cNvPr id="7" name="Google Shape;134;p24"/>
          <p:cNvSpPr txBox="1"/>
          <p:nvPr/>
        </p:nvSpPr>
        <p:spPr>
          <a:xfrm>
            <a:off x="89445" y="1333534"/>
            <a:ext cx="7677817" cy="369302"/>
          </a:xfrm>
          <a:prstGeom prst="rect">
            <a:avLst/>
          </a:prstGeom>
          <a:noFill/>
          <a:ln>
            <a:noFill/>
          </a:ln>
        </p:spPr>
        <p:txBody>
          <a:bodyPr spcFirstLastPara="1" wrap="square" lIns="91425" tIns="91425" rIns="91425" bIns="91425" anchor="t" anchorCtr="0">
            <a:spAutoFit/>
          </a:bodyPr>
          <a:lstStyle/>
          <a:p>
            <a:pPr algn="just"/>
            <a:r>
              <a:rPr lang="es-AR" sz="1200" dirty="0" smtClean="0"/>
              <a:t>Existen además otros diagramas los cuales se describen a continuación :</a:t>
            </a:r>
            <a:endParaRPr lang="es-AR" sz="12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0740" y="1625555"/>
            <a:ext cx="1941610" cy="323148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444" y="1625555"/>
            <a:ext cx="2412855" cy="3231484"/>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40791" y="1625554"/>
            <a:ext cx="2466186" cy="1621079"/>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40791" y="3421009"/>
            <a:ext cx="2466186" cy="1436029"/>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09632" y="1620891"/>
            <a:ext cx="1834063" cy="3236148"/>
          </a:xfrm>
          <a:prstGeom prst="rect">
            <a:avLst/>
          </a:prstGeom>
        </p:spPr>
      </p:pic>
    </p:spTree>
    <p:extLst>
      <p:ext uri="{BB962C8B-B14F-4D97-AF65-F5344CB8AC3E}">
        <p14:creationId xmlns:p14="http://schemas.microsoft.com/office/powerpoint/2010/main" val="1163520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p:nvPr/>
        </p:nvSpPr>
        <p:spPr>
          <a:xfrm>
            <a:off x="495025" y="265625"/>
            <a:ext cx="664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3000" b="1" dirty="0" smtClean="0">
                <a:solidFill>
                  <a:srgbClr val="907AC7"/>
                </a:solidFill>
                <a:latin typeface="Roboto"/>
                <a:ea typeface="Roboto"/>
                <a:cs typeface="Roboto"/>
                <a:sym typeface="Roboto"/>
              </a:rPr>
              <a:t>A</a:t>
            </a:r>
            <a:endParaRPr sz="3000" b="1" dirty="0">
              <a:solidFill>
                <a:srgbClr val="907AC7"/>
              </a:solidFill>
              <a:latin typeface="Roboto"/>
              <a:ea typeface="Roboto"/>
              <a:cs typeface="Roboto"/>
              <a:sym typeface="Roboto"/>
            </a:endParaRPr>
          </a:p>
        </p:txBody>
      </p:sp>
      <p:sp>
        <p:nvSpPr>
          <p:cNvPr id="163" name="Google Shape;163;p29"/>
          <p:cNvSpPr txBox="1"/>
          <p:nvPr/>
        </p:nvSpPr>
        <p:spPr>
          <a:xfrm>
            <a:off x="827125" y="1230196"/>
            <a:ext cx="7377300" cy="2739181"/>
          </a:xfrm>
          <a:prstGeom prst="rect">
            <a:avLst/>
          </a:prstGeom>
          <a:noFill/>
          <a:ln>
            <a:noFill/>
          </a:ln>
        </p:spPr>
        <p:txBody>
          <a:bodyPr spcFirstLastPara="1" wrap="square" lIns="91425" tIns="91425" rIns="91425" bIns="91425" anchor="t" anchorCtr="0">
            <a:spAutoFit/>
          </a:bodyPr>
          <a:lstStyle/>
          <a:p>
            <a:pPr lvl="0" algn="ctr"/>
            <a:r>
              <a:rPr lang="es-AR" sz="4000" dirty="0" smtClean="0">
                <a:solidFill>
                  <a:schemeClr val="lt1"/>
                </a:solidFill>
                <a:latin typeface="Poppins SemiBold"/>
                <a:ea typeface="Poppins SemiBold"/>
                <a:cs typeface="Poppins SemiBold"/>
                <a:sym typeface="Poppins SemiBold"/>
              </a:rPr>
              <a:t>Modulo 3  </a:t>
            </a:r>
          </a:p>
          <a:p>
            <a:pPr lvl="0" algn="ctr"/>
            <a:r>
              <a:rPr lang="es-AR" sz="1800" dirty="0" smtClean="0">
                <a:solidFill>
                  <a:schemeClr val="lt1"/>
                </a:solidFill>
                <a:latin typeface="Poppins SemiBold"/>
                <a:ea typeface="Poppins SemiBold"/>
                <a:cs typeface="Poppins SemiBold"/>
                <a:sym typeface="Poppins SemiBold"/>
              </a:rPr>
              <a:t>(Continuación)</a:t>
            </a:r>
          </a:p>
          <a:p>
            <a:pPr lvl="0" algn="ctr"/>
            <a:endParaRPr lang="es" sz="4000" dirty="0" smtClean="0">
              <a:solidFill>
                <a:schemeClr val="lt1"/>
              </a:solidFill>
              <a:latin typeface="Poppins SemiBold"/>
              <a:ea typeface="Poppins SemiBold"/>
              <a:cs typeface="Poppins SemiBold"/>
              <a:sym typeface="Poppins SemiBold"/>
            </a:endParaRPr>
          </a:p>
          <a:p>
            <a:pPr lvl="0" algn="ctr"/>
            <a:r>
              <a:rPr lang="es" sz="2800" dirty="0" smtClean="0">
                <a:solidFill>
                  <a:schemeClr val="lt1"/>
                </a:solidFill>
                <a:latin typeface="Poppins SemiBold"/>
                <a:ea typeface="Poppins SemiBold"/>
                <a:cs typeface="Poppins SemiBold"/>
                <a:sym typeface="Poppins SemiBold"/>
              </a:rPr>
              <a:t>Desarrollo Frontend </a:t>
            </a:r>
            <a:r>
              <a:rPr lang="es-AR" sz="2800" dirty="0" smtClean="0">
                <a:solidFill>
                  <a:schemeClr val="lt1"/>
                </a:solidFill>
                <a:latin typeface="Poppins SemiBold"/>
                <a:ea typeface="Poppins SemiBold"/>
                <a:cs typeface="Poppins SemiBold"/>
                <a:sym typeface="Poppins SemiBold"/>
              </a:rPr>
              <a:t>Dinámico</a:t>
            </a:r>
            <a:endParaRPr sz="2800" dirty="0">
              <a:solidFill>
                <a:schemeClr val="lt1"/>
              </a:solidFill>
              <a:latin typeface="Poppins SemiBold"/>
              <a:ea typeface="Poppins SemiBold"/>
              <a:cs typeface="Poppins SemiBold"/>
              <a:sym typeface="Poppins SemiBold"/>
            </a:endParaRPr>
          </a:p>
          <a:p>
            <a:pPr marL="0" lvl="0" indent="0" algn="ctr" rtl="0">
              <a:spcBef>
                <a:spcPts val="0"/>
              </a:spcBef>
              <a:spcAft>
                <a:spcPts val="0"/>
              </a:spcAft>
              <a:buNone/>
            </a:pPr>
            <a:endParaRPr sz="4000" dirty="0">
              <a:solidFill>
                <a:schemeClr val="lt1"/>
              </a:solidFill>
              <a:latin typeface="Poppins SemiBold"/>
              <a:ea typeface="Poppins SemiBold"/>
              <a:cs typeface="Poppins SemiBold"/>
              <a:sym typeface="Poppins SemiBold"/>
            </a:endParaRPr>
          </a:p>
        </p:txBody>
      </p:sp>
    </p:spTree>
    <p:extLst>
      <p:ext uri="{BB962C8B-B14F-4D97-AF65-F5344CB8AC3E}">
        <p14:creationId xmlns:p14="http://schemas.microsoft.com/office/powerpoint/2010/main" val="17733999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8600" y="924900"/>
            <a:ext cx="9252600" cy="4218600"/>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4"/>
          <p:cNvSpPr txBox="1"/>
          <p:nvPr/>
        </p:nvSpPr>
        <p:spPr>
          <a:xfrm>
            <a:off x="1099334" y="883011"/>
            <a:ext cx="7089169" cy="492412"/>
          </a:xfrm>
          <a:prstGeom prst="rect">
            <a:avLst/>
          </a:prstGeom>
          <a:noFill/>
          <a:ln>
            <a:noFill/>
          </a:ln>
        </p:spPr>
        <p:txBody>
          <a:bodyPr spcFirstLastPara="1" wrap="square" lIns="91425" tIns="91425" rIns="91425" bIns="91425" anchor="t" anchorCtr="0">
            <a:spAutoFit/>
          </a:bodyPr>
          <a:lstStyle/>
          <a:p>
            <a:r>
              <a:rPr lang="es-AR" sz="2000" b="1" dirty="0" smtClean="0"/>
              <a:t>Ejemplo practico UML – Sistema de Reserva de vuelos </a:t>
            </a:r>
            <a:endParaRPr lang="es-AR" sz="2000" b="1" dirty="0"/>
          </a:p>
        </p:txBody>
      </p:sp>
      <p:sp>
        <p:nvSpPr>
          <p:cNvPr id="8"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#10 </a:t>
            </a:r>
            <a:r>
              <a:rPr lang="es" sz="2000" dirty="0" smtClean="0">
                <a:solidFill>
                  <a:schemeClr val="lt1"/>
                </a:solidFill>
                <a:latin typeface="Poppins SemiBold"/>
                <a:ea typeface="Poppins SemiBold"/>
                <a:cs typeface="Poppins SemiBold"/>
                <a:sym typeface="Poppins SemiBold"/>
              </a:rPr>
              <a:t>Modulo </a:t>
            </a:r>
            <a:r>
              <a:rPr lang="es" sz="2000" dirty="0">
                <a:solidFill>
                  <a:schemeClr val="lt1"/>
                </a:solidFill>
                <a:latin typeface="Poppins SemiBold"/>
                <a:ea typeface="Poppins SemiBold"/>
                <a:cs typeface="Poppins SemiBold"/>
                <a:sym typeface="Poppins SemiBold"/>
              </a:rPr>
              <a:t>5</a:t>
            </a:r>
            <a:r>
              <a:rPr lang="es" sz="2000" dirty="0" smtClean="0">
                <a:solidFill>
                  <a:schemeClr val="lt1"/>
                </a:solidFill>
                <a:latin typeface="Poppins SemiBold"/>
                <a:ea typeface="Poppins SemiBold"/>
                <a:cs typeface="Poppins SemiBold"/>
                <a:sym typeface="Poppins SemiBold"/>
              </a:rPr>
              <a:t> – POO Buenas practica de programación</a:t>
            </a:r>
            <a:endParaRPr sz="2000" dirty="0">
              <a:solidFill>
                <a:srgbClr val="78B4EC"/>
              </a:solidFill>
              <a:latin typeface="Poppins SemiBold"/>
              <a:ea typeface="Poppins SemiBold"/>
              <a:cs typeface="Poppins SemiBold"/>
              <a:sym typeface="Poppins SemiBold"/>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8503" y="105369"/>
            <a:ext cx="796197" cy="730164"/>
          </a:xfrm>
          <a:prstGeom prst="rect">
            <a:avLst/>
          </a:prstGeom>
        </p:spPr>
      </p:pic>
      <p:sp>
        <p:nvSpPr>
          <p:cNvPr id="13" name="Google Shape;134;p24"/>
          <p:cNvSpPr txBox="1"/>
          <p:nvPr/>
        </p:nvSpPr>
        <p:spPr>
          <a:xfrm>
            <a:off x="34203" y="1331410"/>
            <a:ext cx="3325446" cy="3416290"/>
          </a:xfrm>
          <a:prstGeom prst="rect">
            <a:avLst/>
          </a:prstGeom>
          <a:noFill/>
          <a:ln>
            <a:noFill/>
          </a:ln>
        </p:spPr>
        <p:txBody>
          <a:bodyPr spcFirstLastPara="1" wrap="square" lIns="91425" tIns="91425" rIns="91425" bIns="91425" anchor="t" anchorCtr="0">
            <a:spAutoFit/>
          </a:bodyPr>
          <a:lstStyle/>
          <a:p>
            <a:pPr algn="just"/>
            <a:r>
              <a:rPr lang="es-AR" sz="1000" dirty="0" smtClean="0"/>
              <a:t> </a:t>
            </a:r>
            <a:r>
              <a:rPr lang="es-AR" sz="1000" dirty="0"/>
              <a:t>El sistema de reserva de vuelos es un sistema que permite al usuario hacer consultas y reservas de vuelos, además de poder comprar los billetes aéreos de forma remota, sin la necesidad de recurrir a un agente de viajes humano. Se desea que el sistema de reservas sea accesible a través de la World Wide Web. </a:t>
            </a:r>
          </a:p>
          <a:p>
            <a:pPr algn="just"/>
            <a:r>
              <a:rPr lang="es-AR" sz="1000" dirty="0"/>
              <a:t>El sistema actualmente tiene un Terminal de Servicio de Reserva en donde se presenta un mensaje de bienvenida describiendo los servicios ofrecidos junto con la opción para registrarse por primera vez, o si ya se está registrado, poder utilizar el sistema de reserva de vuelos. Este acceso se da por medio de la inserción de un login previamente especificado (dirección de correo electrónico del usuario) y una contraseña previamente escogida y que debe validarse. </a:t>
            </a:r>
          </a:p>
          <a:p>
            <a:pPr algn="just"/>
            <a:r>
              <a:rPr lang="es-AR" sz="1000" dirty="0"/>
              <a:t>Una vez registrado el usuario, y después de haberse validado el registro y contraseña del usuario, se pueden seleccionar las siguientes actividades: </a:t>
            </a:r>
          </a:p>
          <a:p>
            <a:pPr marL="171450" indent="-171450" algn="just">
              <a:buFont typeface="Arial" panose="020B0604020202020204" pitchFamily="34" charset="0"/>
              <a:buChar char="•"/>
            </a:pPr>
            <a:r>
              <a:rPr lang="es-AR" sz="1000" dirty="0" smtClean="0"/>
              <a:t>Consulta </a:t>
            </a:r>
            <a:r>
              <a:rPr lang="es-AR" sz="1000" dirty="0"/>
              <a:t>de vuelos. </a:t>
            </a:r>
          </a:p>
          <a:p>
            <a:pPr marL="171450" indent="-171450" algn="just">
              <a:buFont typeface="Arial" panose="020B0604020202020204" pitchFamily="34" charset="0"/>
              <a:buChar char="•"/>
            </a:pPr>
            <a:r>
              <a:rPr lang="es-AR" sz="1000" dirty="0" smtClean="0"/>
              <a:t>Reserva </a:t>
            </a:r>
            <a:r>
              <a:rPr lang="es-AR" sz="1000" dirty="0"/>
              <a:t>de vuelos. </a:t>
            </a:r>
          </a:p>
          <a:p>
            <a:pPr marL="171450" indent="-171450" algn="just">
              <a:buFont typeface="Arial" panose="020B0604020202020204" pitchFamily="34" charset="0"/>
              <a:buChar char="•"/>
            </a:pPr>
            <a:r>
              <a:rPr lang="es-AR" sz="1000" dirty="0" smtClean="0"/>
              <a:t>Compra </a:t>
            </a:r>
            <a:r>
              <a:rPr lang="es-AR" sz="1000" dirty="0"/>
              <a:t>de billetes. </a:t>
            </a:r>
          </a:p>
        </p:txBody>
      </p:sp>
      <p:sp>
        <p:nvSpPr>
          <p:cNvPr id="14" name="Google Shape;134;p24"/>
          <p:cNvSpPr txBox="1"/>
          <p:nvPr/>
        </p:nvSpPr>
        <p:spPr>
          <a:xfrm>
            <a:off x="3359648" y="1353417"/>
            <a:ext cx="5625051" cy="3570178"/>
          </a:xfrm>
          <a:prstGeom prst="rect">
            <a:avLst/>
          </a:prstGeom>
          <a:noFill/>
          <a:ln>
            <a:noFill/>
          </a:ln>
        </p:spPr>
        <p:txBody>
          <a:bodyPr spcFirstLastPara="1" wrap="square" lIns="91425" tIns="91425" rIns="91425" bIns="91425" anchor="t" anchorCtr="0">
            <a:spAutoFit/>
          </a:bodyPr>
          <a:lstStyle/>
          <a:p>
            <a:r>
              <a:rPr lang="es-AR" sz="1000" dirty="0" smtClean="0"/>
              <a:t>La </a:t>
            </a:r>
            <a:r>
              <a:rPr lang="es-AR" sz="1000" dirty="0"/>
              <a:t>consulta de vuelos se puede hacer de tres maneras diferentes: </a:t>
            </a:r>
          </a:p>
          <a:p>
            <a:pPr marL="228600" indent="-228600">
              <a:buFont typeface="+mj-lt"/>
              <a:buAutoNum type="arabicPeriod"/>
            </a:pPr>
            <a:r>
              <a:rPr lang="es-AR" sz="1000" dirty="0" smtClean="0"/>
              <a:t>Horarios </a:t>
            </a:r>
            <a:r>
              <a:rPr lang="es-AR" sz="1000" dirty="0"/>
              <a:t>de Vuelos. </a:t>
            </a:r>
          </a:p>
          <a:p>
            <a:pPr marL="228600" indent="-228600">
              <a:buFont typeface="+mj-lt"/>
              <a:buAutoNum type="arabicPeriod"/>
            </a:pPr>
            <a:r>
              <a:rPr lang="es-AR" sz="1000" dirty="0" smtClean="0"/>
              <a:t>Tarifas </a:t>
            </a:r>
            <a:r>
              <a:rPr lang="es-AR" sz="1000" dirty="0"/>
              <a:t>de Vuelos. </a:t>
            </a:r>
          </a:p>
          <a:p>
            <a:pPr marL="228600" indent="-228600">
              <a:buFont typeface="+mj-lt"/>
              <a:buAutoNum type="arabicPeriod"/>
            </a:pPr>
            <a:r>
              <a:rPr lang="es-AR" sz="1000" dirty="0" smtClean="0"/>
              <a:t>Información </a:t>
            </a:r>
            <a:r>
              <a:rPr lang="es-AR" sz="1000" dirty="0"/>
              <a:t>de Vuelo </a:t>
            </a:r>
          </a:p>
          <a:p>
            <a:endParaRPr lang="es-AR" sz="1000" dirty="0"/>
          </a:p>
          <a:p>
            <a:pPr algn="just"/>
            <a:r>
              <a:rPr lang="es-AR" sz="1000" dirty="0"/>
              <a:t>La consulta según horario muestra los horarios de las diferentes aerolíneas que dan servicio entre dos ciudades. La consulta según tarifas muestra los diferentes vuelos entre dos ciudades ordenados por su costo. La información de vuelos se utiliza principalmente para consultar el estado de algún vuelo, incluyendo información de si existen asientos disponibles y, en el caso de un vuelo para el mismo día, si éste está en hora. Se pueden incluir preferencias en las búsquedas, como fecha y horario deseado, categoría de asiento, aerolínea deseada y si se desean sólo vuelos directos. La reserva de vuelo permite al cliente hacer una reserva para un vuelo particular, especificando la fecha y horario, bajo una tarifa establecida. Es posible reservar un itinerario compuesto de múltiples vuelos, para uno o más pasajeros, además de poder reservar asientos. </a:t>
            </a:r>
          </a:p>
          <a:p>
            <a:pPr algn="just"/>
            <a:r>
              <a:rPr lang="es-AR" sz="1000" dirty="0"/>
              <a:t>La compra permite al cliente, dada una reserva de vuelo previa y una tarjeta de crédito válida, adquirir los billetes aéreos. Los billetes serán posteriormente enviados al cliente, o estarán listos para ser recogidos en el mostrador del aeropuerto antes de la salida del primer vuelo. Es necesario estar previamente registrado con un número de tarjeta de crédito válida para poder hacer compras de billetes, o bien proveerla en el momento de la compra. Además de los servicios de vuelo, el usuario podrá en cualquier momento leer, modificar o cancelar su propio registro, todo esto después de haber sido el usuario validado en el sistema. </a:t>
            </a:r>
          </a:p>
        </p:txBody>
      </p:sp>
    </p:spTree>
    <p:extLst>
      <p:ext uri="{BB962C8B-B14F-4D97-AF65-F5344CB8AC3E}">
        <p14:creationId xmlns:p14="http://schemas.microsoft.com/office/powerpoint/2010/main" val="20141542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8600" y="924900"/>
            <a:ext cx="9252600" cy="4218600"/>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4"/>
          <p:cNvSpPr txBox="1"/>
          <p:nvPr/>
        </p:nvSpPr>
        <p:spPr>
          <a:xfrm>
            <a:off x="1099334" y="883011"/>
            <a:ext cx="7089169" cy="492412"/>
          </a:xfrm>
          <a:prstGeom prst="rect">
            <a:avLst/>
          </a:prstGeom>
          <a:noFill/>
          <a:ln>
            <a:noFill/>
          </a:ln>
        </p:spPr>
        <p:txBody>
          <a:bodyPr spcFirstLastPara="1" wrap="square" lIns="91425" tIns="91425" rIns="91425" bIns="91425" anchor="t" anchorCtr="0">
            <a:spAutoFit/>
          </a:bodyPr>
          <a:lstStyle/>
          <a:p>
            <a:r>
              <a:rPr lang="es-AR" sz="2000" b="1" dirty="0" smtClean="0"/>
              <a:t>Ejemplo practico UML – Sistema de Reserva de vuelos </a:t>
            </a:r>
            <a:endParaRPr lang="es-AR" sz="2000" b="1" dirty="0"/>
          </a:p>
        </p:txBody>
      </p:sp>
      <p:sp>
        <p:nvSpPr>
          <p:cNvPr id="8"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#11 </a:t>
            </a:r>
            <a:r>
              <a:rPr lang="es" sz="2000" dirty="0" smtClean="0">
                <a:solidFill>
                  <a:schemeClr val="lt1"/>
                </a:solidFill>
                <a:latin typeface="Poppins SemiBold"/>
                <a:ea typeface="Poppins SemiBold"/>
                <a:cs typeface="Poppins SemiBold"/>
                <a:sym typeface="Poppins SemiBold"/>
              </a:rPr>
              <a:t>Modulo </a:t>
            </a:r>
            <a:r>
              <a:rPr lang="es" sz="2000" dirty="0">
                <a:solidFill>
                  <a:schemeClr val="lt1"/>
                </a:solidFill>
                <a:latin typeface="Poppins SemiBold"/>
                <a:ea typeface="Poppins SemiBold"/>
                <a:cs typeface="Poppins SemiBold"/>
                <a:sym typeface="Poppins SemiBold"/>
              </a:rPr>
              <a:t>5</a:t>
            </a:r>
            <a:r>
              <a:rPr lang="es" sz="2000" dirty="0" smtClean="0">
                <a:solidFill>
                  <a:schemeClr val="lt1"/>
                </a:solidFill>
                <a:latin typeface="Poppins SemiBold"/>
                <a:ea typeface="Poppins SemiBold"/>
                <a:cs typeface="Poppins SemiBold"/>
                <a:sym typeface="Poppins SemiBold"/>
              </a:rPr>
              <a:t> – POO Buenas practica de programación</a:t>
            </a:r>
            <a:endParaRPr sz="2000" dirty="0">
              <a:solidFill>
                <a:srgbClr val="78B4EC"/>
              </a:solidFill>
              <a:latin typeface="Poppins SemiBold"/>
              <a:ea typeface="Poppins SemiBold"/>
              <a:cs typeface="Poppins SemiBold"/>
              <a:sym typeface="Poppins SemiBold"/>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8503" y="105369"/>
            <a:ext cx="796197" cy="730164"/>
          </a:xfrm>
          <a:prstGeom prst="rect">
            <a:avLst/>
          </a:prstGeom>
        </p:spPr>
      </p:pic>
      <p:sp>
        <p:nvSpPr>
          <p:cNvPr id="13" name="Google Shape;134;p24"/>
          <p:cNvSpPr txBox="1"/>
          <p:nvPr/>
        </p:nvSpPr>
        <p:spPr>
          <a:xfrm>
            <a:off x="-37199" y="1375423"/>
            <a:ext cx="3325446" cy="2339072"/>
          </a:xfrm>
          <a:prstGeom prst="rect">
            <a:avLst/>
          </a:prstGeom>
          <a:noFill/>
          <a:ln>
            <a:noFill/>
          </a:ln>
        </p:spPr>
        <p:txBody>
          <a:bodyPr spcFirstLastPara="1" wrap="square" lIns="91425" tIns="91425" rIns="91425" bIns="91425" anchor="t" anchorCtr="0">
            <a:spAutoFit/>
          </a:bodyPr>
          <a:lstStyle/>
          <a:p>
            <a:endParaRPr lang="es-AR" sz="1000" dirty="0"/>
          </a:p>
          <a:p>
            <a:r>
              <a:rPr lang="es-AR" sz="1000" b="1" dirty="0" smtClean="0"/>
              <a:t>SOLUCIÓN</a:t>
            </a:r>
            <a:r>
              <a:rPr lang="es-AR" sz="1000" b="1" dirty="0"/>
              <a:t>. </a:t>
            </a:r>
            <a:endParaRPr lang="es-AR" sz="1000" dirty="0"/>
          </a:p>
          <a:p>
            <a:pPr algn="just"/>
            <a:r>
              <a:rPr lang="es-AR" sz="1000" dirty="0"/>
              <a:t>Se presentan los diagramas de clases obtenidos mediante aproximaciones sucesivas. El proceso de construcción del diagrama de clases implica la realimentación de las soluciones conseguidas tantas veces como sea necesario, sin implicar por ello mayor o menor capacidad de los analistas. </a:t>
            </a:r>
          </a:p>
          <a:p>
            <a:pPr algn="just"/>
            <a:r>
              <a:rPr lang="es-AR" sz="1000" dirty="0"/>
              <a:t>El primer paso a realizar va a ser la Identificación de </a:t>
            </a:r>
            <a:r>
              <a:rPr lang="es-AR" sz="1000" b="1" dirty="0"/>
              <a:t>Clase</a:t>
            </a:r>
            <a:r>
              <a:rPr lang="es-AR" sz="1000" dirty="0"/>
              <a:t>. Para ello se subrayan todos los sustantivos en la descripción del problema, identificándose los siguientes sustantivos, correspondientes a las clases candidatas (excluyendo repeticiones y manteniendo todo en singular): </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8247" y="1800353"/>
            <a:ext cx="5695737" cy="2823018"/>
          </a:xfrm>
          <a:prstGeom prst="rect">
            <a:avLst/>
          </a:prstGeom>
          <a:ln w="12700">
            <a:solidFill>
              <a:schemeClr val="tx1"/>
            </a:solidFill>
          </a:ln>
        </p:spPr>
      </p:pic>
    </p:spTree>
    <p:extLst>
      <p:ext uri="{BB962C8B-B14F-4D97-AF65-F5344CB8AC3E}">
        <p14:creationId xmlns:p14="http://schemas.microsoft.com/office/powerpoint/2010/main" val="4254747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8600" y="924900"/>
            <a:ext cx="9252600" cy="4218600"/>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4"/>
          <p:cNvSpPr txBox="1"/>
          <p:nvPr/>
        </p:nvSpPr>
        <p:spPr>
          <a:xfrm>
            <a:off x="1099334" y="883011"/>
            <a:ext cx="7089169" cy="492412"/>
          </a:xfrm>
          <a:prstGeom prst="rect">
            <a:avLst/>
          </a:prstGeom>
          <a:noFill/>
          <a:ln>
            <a:noFill/>
          </a:ln>
        </p:spPr>
        <p:txBody>
          <a:bodyPr spcFirstLastPara="1" wrap="square" lIns="91425" tIns="91425" rIns="91425" bIns="91425" anchor="t" anchorCtr="0">
            <a:spAutoFit/>
          </a:bodyPr>
          <a:lstStyle/>
          <a:p>
            <a:r>
              <a:rPr lang="es-AR" sz="2000" b="1" dirty="0" smtClean="0"/>
              <a:t>Ejemplo practico UML – Sistema de Reserva de vuelos </a:t>
            </a:r>
            <a:endParaRPr lang="es-AR" sz="2000" b="1" dirty="0"/>
          </a:p>
        </p:txBody>
      </p:sp>
      <p:sp>
        <p:nvSpPr>
          <p:cNvPr id="8"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#12 </a:t>
            </a:r>
            <a:r>
              <a:rPr lang="es" sz="2000" dirty="0" smtClean="0">
                <a:solidFill>
                  <a:schemeClr val="lt1"/>
                </a:solidFill>
                <a:latin typeface="Poppins SemiBold"/>
                <a:ea typeface="Poppins SemiBold"/>
                <a:cs typeface="Poppins SemiBold"/>
                <a:sym typeface="Poppins SemiBold"/>
              </a:rPr>
              <a:t>Modulo </a:t>
            </a:r>
            <a:r>
              <a:rPr lang="es" sz="2000" dirty="0">
                <a:solidFill>
                  <a:schemeClr val="lt1"/>
                </a:solidFill>
                <a:latin typeface="Poppins SemiBold"/>
                <a:ea typeface="Poppins SemiBold"/>
                <a:cs typeface="Poppins SemiBold"/>
                <a:sym typeface="Poppins SemiBold"/>
              </a:rPr>
              <a:t>5</a:t>
            </a:r>
            <a:r>
              <a:rPr lang="es" sz="2000" dirty="0" smtClean="0">
                <a:solidFill>
                  <a:schemeClr val="lt1"/>
                </a:solidFill>
                <a:latin typeface="Poppins SemiBold"/>
                <a:ea typeface="Poppins SemiBold"/>
                <a:cs typeface="Poppins SemiBold"/>
                <a:sym typeface="Poppins SemiBold"/>
              </a:rPr>
              <a:t> – POO Buenas practica de programación</a:t>
            </a:r>
            <a:endParaRPr sz="2000" dirty="0">
              <a:solidFill>
                <a:srgbClr val="78B4EC"/>
              </a:solidFill>
              <a:latin typeface="Poppins SemiBold"/>
              <a:ea typeface="Poppins SemiBold"/>
              <a:cs typeface="Poppins SemiBold"/>
              <a:sym typeface="Poppins SemiBold"/>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8503" y="105369"/>
            <a:ext cx="796197" cy="730164"/>
          </a:xfrm>
          <a:prstGeom prst="rect">
            <a:avLst/>
          </a:prstGeom>
        </p:spPr>
      </p:pic>
      <p:sp>
        <p:nvSpPr>
          <p:cNvPr id="13" name="Google Shape;134;p24"/>
          <p:cNvSpPr txBox="1"/>
          <p:nvPr/>
        </p:nvSpPr>
        <p:spPr>
          <a:xfrm>
            <a:off x="322397" y="1299969"/>
            <a:ext cx="3708970" cy="3785621"/>
          </a:xfrm>
          <a:prstGeom prst="rect">
            <a:avLst/>
          </a:prstGeom>
          <a:noFill/>
          <a:ln>
            <a:noFill/>
          </a:ln>
        </p:spPr>
        <p:txBody>
          <a:bodyPr spcFirstLastPara="1" wrap="square" lIns="91425" tIns="91425" rIns="91425" bIns="91425" anchor="t" anchorCtr="0">
            <a:spAutoFit/>
          </a:bodyPr>
          <a:lstStyle/>
          <a:p>
            <a:r>
              <a:rPr lang="es-AR" b="1" dirty="0" smtClean="0"/>
              <a:t>Selección de clases</a:t>
            </a:r>
          </a:p>
          <a:p>
            <a:pPr algn="just"/>
            <a:r>
              <a:rPr lang="es-AR" sz="1000" dirty="0" smtClean="0"/>
              <a:t>El </a:t>
            </a:r>
            <a:r>
              <a:rPr lang="es-AR" sz="1000" dirty="0"/>
              <a:t>segundo paso que vamos a realizar va a ser la Selección de Clases. En este proceso de selección vamos a eliminar las clases innecesarias, para ello vamos a explicar el desarrollo completo de algunas clases y sus consideraciones de elección, siendo el resto deducibles de forma inmediata. </a:t>
            </a:r>
          </a:p>
          <a:p>
            <a:pPr algn="just"/>
            <a:r>
              <a:rPr lang="es-AR" sz="1000" b="1" dirty="0"/>
              <a:t>A. Clases redundantes: Cliente y Usuario. </a:t>
            </a:r>
            <a:r>
              <a:rPr lang="es-AR" sz="1000" dirty="0"/>
              <a:t>“Usuario” puede ser más descriptivo para una aplicación informática. En el caso del Sistema de Reserva, “Cliente” es más descriptivo y se mantiene. Los sustantivos eliminados se listan a continuación con los sustantivos preferidos entre paréntesis: </a:t>
            </a:r>
          </a:p>
          <a:p>
            <a:r>
              <a:rPr lang="es-AR" sz="1000" dirty="0"/>
              <a:t> Consulta de vuelo (consulta). </a:t>
            </a:r>
          </a:p>
          <a:p>
            <a:r>
              <a:rPr lang="es-AR" sz="1000" dirty="0"/>
              <a:t> Reserva de vuelo (reserva). </a:t>
            </a:r>
          </a:p>
          <a:p>
            <a:r>
              <a:rPr lang="es-AR" sz="1000" dirty="0"/>
              <a:t> Compra de billete (compra). </a:t>
            </a:r>
          </a:p>
          <a:p>
            <a:r>
              <a:rPr lang="es-AR" sz="1000" dirty="0"/>
              <a:t> Sistema de reservas de vuelo (sistema de reservas). </a:t>
            </a:r>
          </a:p>
          <a:p>
            <a:r>
              <a:rPr lang="es-AR" sz="1000" dirty="0"/>
              <a:t> Billete (billete aéreo). </a:t>
            </a:r>
          </a:p>
          <a:p>
            <a:r>
              <a:rPr lang="es-AR" sz="1000" dirty="0"/>
              <a:t> Costo (tarifa). </a:t>
            </a:r>
          </a:p>
          <a:p>
            <a:r>
              <a:rPr lang="es-AR" sz="1000" dirty="0"/>
              <a:t> Tarifa de vuelo (tarifa). </a:t>
            </a:r>
          </a:p>
          <a:p>
            <a:r>
              <a:rPr lang="es-AR" sz="1000" dirty="0"/>
              <a:t> Vuelo directo (vuelo). </a:t>
            </a:r>
          </a:p>
          <a:p>
            <a:r>
              <a:rPr lang="es-AR" sz="1000" dirty="0"/>
              <a:t> Login (email). </a:t>
            </a:r>
          </a:p>
          <a:p>
            <a:r>
              <a:rPr lang="es-AR" sz="1000" dirty="0"/>
              <a:t> Horario (hora). </a:t>
            </a:r>
          </a:p>
          <a:p>
            <a:r>
              <a:rPr lang="es-AR" sz="1000" dirty="0"/>
              <a:t> Fecha (día). </a:t>
            </a:r>
          </a:p>
          <a:p>
            <a:r>
              <a:rPr lang="es-AR" sz="1000" dirty="0"/>
              <a:t> Dirección de correo electrónico (email). </a:t>
            </a:r>
          </a:p>
        </p:txBody>
      </p:sp>
      <p:sp>
        <p:nvSpPr>
          <p:cNvPr id="9" name="Google Shape;134;p24"/>
          <p:cNvSpPr txBox="1"/>
          <p:nvPr/>
        </p:nvSpPr>
        <p:spPr>
          <a:xfrm>
            <a:off x="4370414" y="1375423"/>
            <a:ext cx="4614286" cy="2800736"/>
          </a:xfrm>
          <a:prstGeom prst="rect">
            <a:avLst/>
          </a:prstGeom>
          <a:noFill/>
          <a:ln>
            <a:noFill/>
          </a:ln>
        </p:spPr>
        <p:txBody>
          <a:bodyPr spcFirstLastPara="1" wrap="square" lIns="91425" tIns="91425" rIns="91425" bIns="91425" anchor="t" anchorCtr="0">
            <a:spAutoFit/>
          </a:bodyPr>
          <a:lstStyle/>
          <a:p>
            <a:pPr algn="just"/>
            <a:r>
              <a:rPr lang="es-AR" sz="1000" b="1" dirty="0" smtClean="0"/>
              <a:t>B</a:t>
            </a:r>
            <a:r>
              <a:rPr lang="es-AR" sz="1000" b="1" dirty="0"/>
              <a:t>. Clases irrelevantes: </a:t>
            </a:r>
            <a:r>
              <a:rPr lang="es-AR" sz="1000" dirty="0"/>
              <a:t>Mostrador del Aeropuerto, Agente de Viajes Humano y Billete Aéreo. </a:t>
            </a:r>
          </a:p>
          <a:p>
            <a:pPr algn="just"/>
            <a:r>
              <a:rPr lang="es-AR" sz="1000" b="1" dirty="0"/>
              <a:t>C. Clases imprecisas: </a:t>
            </a:r>
            <a:r>
              <a:rPr lang="es-AR" sz="1000" dirty="0"/>
              <a:t>Sistema, Servicios, Actividad, Preferencia, Búsqueda, Información, Estado, Opción, Acceso, Itinerario, son clases imprecisas. Durante la introducción de herencia puede que sea necesario una clase para compartir </a:t>
            </a:r>
          </a:p>
          <a:p>
            <a:pPr algn="just"/>
            <a:r>
              <a:rPr lang="es-AR" sz="1000" dirty="0"/>
              <a:t>aspectos comunes a ambas clases. </a:t>
            </a:r>
          </a:p>
          <a:p>
            <a:pPr algn="just"/>
            <a:r>
              <a:rPr lang="es-AR" sz="1000" b="1" dirty="0"/>
              <a:t>D. Nombres de clases: </a:t>
            </a:r>
            <a:r>
              <a:rPr lang="es-AR" sz="1000" dirty="0"/>
              <a:t>aeropuerto en lugar de ciudad. </a:t>
            </a:r>
          </a:p>
          <a:p>
            <a:pPr algn="just"/>
            <a:r>
              <a:rPr lang="es-AR" sz="1000" b="1" dirty="0"/>
              <a:t>E. Clases que son atributos: </a:t>
            </a:r>
            <a:r>
              <a:rPr lang="es-AR" sz="1000" dirty="0"/>
              <a:t>Número de Tarjeta de Crédito es un atributo de Tarjeta de Crédito, Categoría de Asiento (asiento), información de vuelo (vuelo) y horario de vuelo (vuelo). </a:t>
            </a:r>
          </a:p>
          <a:p>
            <a:pPr algn="just"/>
            <a:r>
              <a:rPr lang="es-AR" sz="1000" b="1" dirty="0"/>
              <a:t>F. Clases que son operaciones: </a:t>
            </a:r>
            <a:r>
              <a:rPr lang="es-AR" sz="1000" dirty="0"/>
              <a:t>Consulta, Compra, Reserva. </a:t>
            </a:r>
          </a:p>
          <a:p>
            <a:pPr algn="just"/>
            <a:r>
              <a:rPr lang="es-AR" sz="1000" b="1" dirty="0"/>
              <a:t>G. Clases de interfaces de usuario: </a:t>
            </a:r>
            <a:r>
              <a:rPr lang="es-AR" sz="1000" dirty="0"/>
              <a:t>mensaje de bienvenida, hoja principal. </a:t>
            </a:r>
          </a:p>
          <a:p>
            <a:pPr algn="just"/>
            <a:r>
              <a:rPr lang="es-AR" sz="1000" b="1" dirty="0"/>
              <a:t>H. Clases del sistema completo: </a:t>
            </a:r>
            <a:r>
              <a:rPr lang="es-AR" sz="1000" dirty="0"/>
              <a:t>Sistema de reserva. </a:t>
            </a:r>
          </a:p>
          <a:p>
            <a:pPr algn="just"/>
            <a:r>
              <a:rPr lang="es-AR" sz="1000" b="1" dirty="0"/>
              <a:t>I. Clases actores: </a:t>
            </a:r>
            <a:r>
              <a:rPr lang="es-AR" sz="1000" dirty="0"/>
              <a:t>Cliente, Operador (opcional, ya que es una ampliación del sistema). A continuación tenemos cuáles son las clases candidatas de nuestro sistema a analizar: </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7021" y="4100727"/>
            <a:ext cx="2981325" cy="866775"/>
          </a:xfrm>
          <a:prstGeom prst="rect">
            <a:avLst/>
          </a:prstGeom>
        </p:spPr>
      </p:pic>
    </p:spTree>
    <p:extLst>
      <p:ext uri="{BB962C8B-B14F-4D97-AF65-F5344CB8AC3E}">
        <p14:creationId xmlns:p14="http://schemas.microsoft.com/office/powerpoint/2010/main" val="23169134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8600" y="924900"/>
            <a:ext cx="9252600" cy="4218600"/>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4"/>
          <p:cNvSpPr txBox="1"/>
          <p:nvPr/>
        </p:nvSpPr>
        <p:spPr>
          <a:xfrm>
            <a:off x="1099334" y="883011"/>
            <a:ext cx="7089169" cy="492412"/>
          </a:xfrm>
          <a:prstGeom prst="rect">
            <a:avLst/>
          </a:prstGeom>
          <a:noFill/>
          <a:ln>
            <a:noFill/>
          </a:ln>
        </p:spPr>
        <p:txBody>
          <a:bodyPr spcFirstLastPara="1" wrap="square" lIns="91425" tIns="91425" rIns="91425" bIns="91425" anchor="t" anchorCtr="0">
            <a:spAutoFit/>
          </a:bodyPr>
          <a:lstStyle/>
          <a:p>
            <a:r>
              <a:rPr lang="es-AR" sz="2000" b="1" dirty="0" smtClean="0"/>
              <a:t>Ejemplo practico UML – Sistema de Reserva de vuelos </a:t>
            </a:r>
            <a:endParaRPr lang="es-AR" sz="2000" b="1" dirty="0"/>
          </a:p>
        </p:txBody>
      </p:sp>
      <p:sp>
        <p:nvSpPr>
          <p:cNvPr id="8"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#13 </a:t>
            </a:r>
            <a:r>
              <a:rPr lang="es" sz="2000" dirty="0" smtClean="0">
                <a:solidFill>
                  <a:schemeClr val="lt1"/>
                </a:solidFill>
                <a:latin typeface="Poppins SemiBold"/>
                <a:ea typeface="Poppins SemiBold"/>
                <a:cs typeface="Poppins SemiBold"/>
                <a:sym typeface="Poppins SemiBold"/>
              </a:rPr>
              <a:t>Modulo </a:t>
            </a:r>
            <a:r>
              <a:rPr lang="es" sz="2000" dirty="0">
                <a:solidFill>
                  <a:schemeClr val="lt1"/>
                </a:solidFill>
                <a:latin typeface="Poppins SemiBold"/>
                <a:ea typeface="Poppins SemiBold"/>
                <a:cs typeface="Poppins SemiBold"/>
                <a:sym typeface="Poppins SemiBold"/>
              </a:rPr>
              <a:t>5</a:t>
            </a:r>
            <a:r>
              <a:rPr lang="es" sz="2000" dirty="0" smtClean="0">
                <a:solidFill>
                  <a:schemeClr val="lt1"/>
                </a:solidFill>
                <a:latin typeface="Poppins SemiBold"/>
                <a:ea typeface="Poppins SemiBold"/>
                <a:cs typeface="Poppins SemiBold"/>
                <a:sym typeface="Poppins SemiBold"/>
              </a:rPr>
              <a:t> – POO Buenas practica de programación</a:t>
            </a:r>
            <a:endParaRPr sz="2000" dirty="0">
              <a:solidFill>
                <a:srgbClr val="78B4EC"/>
              </a:solidFill>
              <a:latin typeface="Poppins SemiBold"/>
              <a:ea typeface="Poppins SemiBold"/>
              <a:cs typeface="Poppins SemiBold"/>
              <a:sym typeface="Poppins SemiBold"/>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8503" y="105369"/>
            <a:ext cx="796197" cy="730164"/>
          </a:xfrm>
          <a:prstGeom prst="rect">
            <a:avLst/>
          </a:prstGeom>
        </p:spPr>
      </p:pic>
      <p:sp>
        <p:nvSpPr>
          <p:cNvPr id="13" name="Google Shape;134;p24"/>
          <p:cNvSpPr txBox="1"/>
          <p:nvPr/>
        </p:nvSpPr>
        <p:spPr>
          <a:xfrm>
            <a:off x="322396" y="1299969"/>
            <a:ext cx="8194879" cy="707856"/>
          </a:xfrm>
          <a:prstGeom prst="rect">
            <a:avLst/>
          </a:prstGeom>
          <a:noFill/>
          <a:ln>
            <a:noFill/>
          </a:ln>
        </p:spPr>
        <p:txBody>
          <a:bodyPr spcFirstLastPara="1" wrap="square" lIns="91425" tIns="91425" rIns="91425" bIns="91425" anchor="t" anchorCtr="0">
            <a:spAutoFit/>
          </a:bodyPr>
          <a:lstStyle/>
          <a:p>
            <a:r>
              <a:rPr lang="es-AR" b="1" dirty="0" smtClean="0"/>
              <a:t>Selección de clases</a:t>
            </a:r>
          </a:p>
          <a:p>
            <a:pPr algn="just"/>
            <a:r>
              <a:rPr lang="es-AR" sz="1000" dirty="0"/>
              <a:t>Después de haber identificado y seleccionado las clases, se construye un primer diagrama de clases para el dominio del </a:t>
            </a:r>
            <a:r>
              <a:rPr lang="es-AR" sz="1000" dirty="0" smtClean="0"/>
              <a:t>problema, </a:t>
            </a:r>
            <a:r>
              <a:rPr lang="es-AR" sz="1000" dirty="0"/>
              <a:t>c</a:t>
            </a:r>
            <a:r>
              <a:rPr lang="es-AR" sz="1000" dirty="0" smtClean="0"/>
              <a:t>omo </a:t>
            </a:r>
            <a:r>
              <a:rPr lang="es-AR" sz="1000" dirty="0"/>
              <a:t>podemos observar, se han eliminado aquellas clases candidatas que son atributos. Primera aproximación al diagrama de clases. </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060" y="2216068"/>
            <a:ext cx="7067550" cy="2095500"/>
          </a:xfrm>
          <a:prstGeom prst="rect">
            <a:avLst/>
          </a:prstGeom>
        </p:spPr>
      </p:pic>
    </p:spTree>
    <p:extLst>
      <p:ext uri="{BB962C8B-B14F-4D97-AF65-F5344CB8AC3E}">
        <p14:creationId xmlns:p14="http://schemas.microsoft.com/office/powerpoint/2010/main" val="14492728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8600" y="924900"/>
            <a:ext cx="9252600" cy="4218600"/>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4"/>
          <p:cNvSpPr txBox="1"/>
          <p:nvPr/>
        </p:nvSpPr>
        <p:spPr>
          <a:xfrm>
            <a:off x="1099334" y="883011"/>
            <a:ext cx="7089169" cy="492412"/>
          </a:xfrm>
          <a:prstGeom prst="rect">
            <a:avLst/>
          </a:prstGeom>
          <a:noFill/>
          <a:ln>
            <a:noFill/>
          </a:ln>
        </p:spPr>
        <p:txBody>
          <a:bodyPr spcFirstLastPara="1" wrap="square" lIns="91425" tIns="91425" rIns="91425" bIns="91425" anchor="t" anchorCtr="0">
            <a:spAutoFit/>
          </a:bodyPr>
          <a:lstStyle/>
          <a:p>
            <a:r>
              <a:rPr lang="es-AR" sz="2000" b="1" dirty="0" smtClean="0"/>
              <a:t>Ejemplo practico UML – Sistema de Reserva de vuelos </a:t>
            </a:r>
            <a:endParaRPr lang="es-AR" sz="2000" b="1" dirty="0"/>
          </a:p>
        </p:txBody>
      </p:sp>
      <p:sp>
        <p:nvSpPr>
          <p:cNvPr id="8"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#14 </a:t>
            </a:r>
            <a:r>
              <a:rPr lang="es" sz="2000" dirty="0" smtClean="0">
                <a:solidFill>
                  <a:schemeClr val="lt1"/>
                </a:solidFill>
                <a:latin typeface="Poppins SemiBold"/>
                <a:ea typeface="Poppins SemiBold"/>
                <a:cs typeface="Poppins SemiBold"/>
                <a:sym typeface="Poppins SemiBold"/>
              </a:rPr>
              <a:t>Modulo </a:t>
            </a:r>
            <a:r>
              <a:rPr lang="es" sz="2000" dirty="0">
                <a:solidFill>
                  <a:schemeClr val="lt1"/>
                </a:solidFill>
                <a:latin typeface="Poppins SemiBold"/>
                <a:ea typeface="Poppins SemiBold"/>
                <a:cs typeface="Poppins SemiBold"/>
                <a:sym typeface="Poppins SemiBold"/>
              </a:rPr>
              <a:t>5</a:t>
            </a:r>
            <a:r>
              <a:rPr lang="es" sz="2000" dirty="0" smtClean="0">
                <a:solidFill>
                  <a:schemeClr val="lt1"/>
                </a:solidFill>
                <a:latin typeface="Poppins SemiBold"/>
                <a:ea typeface="Poppins SemiBold"/>
                <a:cs typeface="Poppins SemiBold"/>
                <a:sym typeface="Poppins SemiBold"/>
              </a:rPr>
              <a:t> – POO Buenas practica de programación</a:t>
            </a:r>
            <a:endParaRPr sz="2000" dirty="0">
              <a:solidFill>
                <a:srgbClr val="78B4EC"/>
              </a:solidFill>
              <a:latin typeface="Poppins SemiBold"/>
              <a:ea typeface="Poppins SemiBold"/>
              <a:cs typeface="Poppins SemiBold"/>
              <a:sym typeface="Poppins SemiBold"/>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8503" y="105369"/>
            <a:ext cx="796197" cy="730164"/>
          </a:xfrm>
          <a:prstGeom prst="rect">
            <a:avLst/>
          </a:prstGeom>
        </p:spPr>
      </p:pic>
      <p:sp>
        <p:nvSpPr>
          <p:cNvPr id="13" name="Google Shape;134;p24"/>
          <p:cNvSpPr txBox="1"/>
          <p:nvPr/>
        </p:nvSpPr>
        <p:spPr>
          <a:xfrm>
            <a:off x="391722" y="1487917"/>
            <a:ext cx="8194879" cy="2708403"/>
          </a:xfrm>
          <a:prstGeom prst="rect">
            <a:avLst/>
          </a:prstGeom>
          <a:noFill/>
          <a:ln>
            <a:noFill/>
          </a:ln>
        </p:spPr>
        <p:txBody>
          <a:bodyPr spcFirstLastPara="1" wrap="square" lIns="91425" tIns="91425" rIns="91425" bIns="91425" anchor="t" anchorCtr="0">
            <a:spAutoFit/>
          </a:bodyPr>
          <a:lstStyle/>
          <a:p>
            <a:r>
              <a:rPr lang="es-AR" b="1" dirty="0" smtClean="0"/>
              <a:t>La </a:t>
            </a:r>
            <a:r>
              <a:rPr lang="es-AR" b="1" dirty="0"/>
              <a:t>Identificación de las Relaciones</a:t>
            </a:r>
            <a:endParaRPr lang="es-AR" b="1" dirty="0" smtClean="0"/>
          </a:p>
          <a:p>
            <a:r>
              <a:rPr lang="es-AR" sz="1000" dirty="0" smtClean="0"/>
              <a:t>El </a:t>
            </a:r>
            <a:r>
              <a:rPr lang="es-AR" sz="1000" dirty="0"/>
              <a:t>siguiente paso que realizaremos será la </a:t>
            </a:r>
            <a:r>
              <a:rPr lang="es-AR" sz="1000" b="1" dirty="0"/>
              <a:t>Identificación de las Relaciones</a:t>
            </a:r>
            <a:r>
              <a:rPr lang="es-AR" sz="1000" dirty="0"/>
              <a:t>. </a:t>
            </a:r>
          </a:p>
          <a:p>
            <a:r>
              <a:rPr lang="es-AR" sz="1000" dirty="0"/>
              <a:t>Inicialmente se muestran las relaciones básicas existentes entre las diferentes clases del sistema. Para ello identificamos las siguientes frases: </a:t>
            </a:r>
          </a:p>
          <a:p>
            <a:r>
              <a:rPr lang="es-AR" sz="1000" dirty="0"/>
              <a:t> Reserva de vuelos. </a:t>
            </a:r>
          </a:p>
          <a:p>
            <a:r>
              <a:rPr lang="es-AR" sz="1000" dirty="0"/>
              <a:t> Asientos en un vuelo. </a:t>
            </a:r>
          </a:p>
          <a:p>
            <a:r>
              <a:rPr lang="es-AR" sz="1000" dirty="0"/>
              <a:t> Fecha y horario de vuelo. </a:t>
            </a:r>
          </a:p>
          <a:p>
            <a:r>
              <a:rPr lang="es-AR" sz="1000" dirty="0"/>
              <a:t> Aerolínea deseada. </a:t>
            </a:r>
          </a:p>
          <a:p>
            <a:r>
              <a:rPr lang="es-AR" sz="1000" dirty="0"/>
              <a:t> Tarifa de vuelo. </a:t>
            </a:r>
          </a:p>
          <a:p>
            <a:r>
              <a:rPr lang="es-AR" sz="1000" dirty="0"/>
              <a:t> Itinerario de vuelos. </a:t>
            </a:r>
          </a:p>
          <a:p>
            <a:endParaRPr lang="es-AR" sz="1000" dirty="0"/>
          </a:p>
          <a:p>
            <a:r>
              <a:rPr lang="es-AR" sz="1000" dirty="0"/>
              <a:t>Reescribimos las frases para así obtener las candidatas: </a:t>
            </a:r>
          </a:p>
          <a:p>
            <a:r>
              <a:rPr lang="es-AR" sz="1000" dirty="0"/>
              <a:t> El vuelo contiene reservas. El vuelo contiene asientos. El vuelo tiene día y hora. </a:t>
            </a:r>
          </a:p>
          <a:p>
            <a:r>
              <a:rPr lang="es-AR" sz="1000" dirty="0"/>
              <a:t> El vuelo pertenece a una aerolínea. El vuelo tiene tarifas. </a:t>
            </a:r>
          </a:p>
          <a:p>
            <a:r>
              <a:rPr lang="es-AR" sz="1000" dirty="0"/>
              <a:t> El vuelo se compone de un itinerario. El pasajero tiene reservas. </a:t>
            </a:r>
          </a:p>
          <a:p>
            <a:r>
              <a:rPr lang="es-AR" sz="1000" dirty="0"/>
              <a:t> El pasajero posee una tarjeta de crédito. </a:t>
            </a:r>
          </a:p>
        </p:txBody>
      </p:sp>
    </p:spTree>
    <p:extLst>
      <p:ext uri="{BB962C8B-B14F-4D97-AF65-F5344CB8AC3E}">
        <p14:creationId xmlns:p14="http://schemas.microsoft.com/office/powerpoint/2010/main" val="42920466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8600" y="924900"/>
            <a:ext cx="9252600" cy="4218600"/>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4"/>
          <p:cNvSpPr txBox="1"/>
          <p:nvPr/>
        </p:nvSpPr>
        <p:spPr>
          <a:xfrm>
            <a:off x="1099334" y="883011"/>
            <a:ext cx="7089169" cy="492412"/>
          </a:xfrm>
          <a:prstGeom prst="rect">
            <a:avLst/>
          </a:prstGeom>
          <a:noFill/>
          <a:ln>
            <a:noFill/>
          </a:ln>
        </p:spPr>
        <p:txBody>
          <a:bodyPr spcFirstLastPara="1" wrap="square" lIns="91425" tIns="91425" rIns="91425" bIns="91425" anchor="t" anchorCtr="0">
            <a:spAutoFit/>
          </a:bodyPr>
          <a:lstStyle/>
          <a:p>
            <a:r>
              <a:rPr lang="es-AR" sz="2000" b="1" dirty="0" smtClean="0"/>
              <a:t>Ejemplo practico UML – Sistema de Reserva de vuelos </a:t>
            </a:r>
            <a:endParaRPr lang="es-AR" sz="2000" b="1" dirty="0"/>
          </a:p>
        </p:txBody>
      </p:sp>
      <p:sp>
        <p:nvSpPr>
          <p:cNvPr id="8"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#15 </a:t>
            </a:r>
            <a:r>
              <a:rPr lang="es" sz="2000" dirty="0" smtClean="0">
                <a:solidFill>
                  <a:schemeClr val="lt1"/>
                </a:solidFill>
                <a:latin typeface="Poppins SemiBold"/>
                <a:ea typeface="Poppins SemiBold"/>
                <a:cs typeface="Poppins SemiBold"/>
                <a:sym typeface="Poppins SemiBold"/>
              </a:rPr>
              <a:t>Modulo </a:t>
            </a:r>
            <a:r>
              <a:rPr lang="es" sz="2000" dirty="0">
                <a:solidFill>
                  <a:schemeClr val="lt1"/>
                </a:solidFill>
                <a:latin typeface="Poppins SemiBold"/>
                <a:ea typeface="Poppins SemiBold"/>
                <a:cs typeface="Poppins SemiBold"/>
                <a:sym typeface="Poppins SemiBold"/>
              </a:rPr>
              <a:t>5</a:t>
            </a:r>
            <a:r>
              <a:rPr lang="es" sz="2000" dirty="0" smtClean="0">
                <a:solidFill>
                  <a:schemeClr val="lt1"/>
                </a:solidFill>
                <a:latin typeface="Poppins SemiBold"/>
                <a:ea typeface="Poppins SemiBold"/>
                <a:cs typeface="Poppins SemiBold"/>
                <a:sym typeface="Poppins SemiBold"/>
              </a:rPr>
              <a:t> – POO Buenas practica de programación</a:t>
            </a:r>
            <a:endParaRPr sz="2000" dirty="0">
              <a:solidFill>
                <a:srgbClr val="78B4EC"/>
              </a:solidFill>
              <a:latin typeface="Poppins SemiBold"/>
              <a:ea typeface="Poppins SemiBold"/>
              <a:cs typeface="Poppins SemiBold"/>
              <a:sym typeface="Poppins SemiBold"/>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8503" y="105369"/>
            <a:ext cx="796197" cy="730164"/>
          </a:xfrm>
          <a:prstGeom prst="rect">
            <a:avLst/>
          </a:prstGeom>
        </p:spPr>
      </p:pic>
      <p:sp>
        <p:nvSpPr>
          <p:cNvPr id="13" name="Google Shape;134;p24"/>
          <p:cNvSpPr txBox="1"/>
          <p:nvPr/>
        </p:nvSpPr>
        <p:spPr>
          <a:xfrm>
            <a:off x="134870" y="1489761"/>
            <a:ext cx="3060393" cy="3539400"/>
          </a:xfrm>
          <a:prstGeom prst="rect">
            <a:avLst/>
          </a:prstGeom>
          <a:noFill/>
          <a:ln>
            <a:noFill/>
          </a:ln>
        </p:spPr>
        <p:txBody>
          <a:bodyPr spcFirstLastPara="1" wrap="square" lIns="91425" tIns="91425" rIns="91425" bIns="91425" anchor="t" anchorCtr="0">
            <a:spAutoFit/>
          </a:bodyPr>
          <a:lstStyle/>
          <a:p>
            <a:r>
              <a:rPr lang="es-AR" b="1" dirty="0" smtClean="0"/>
              <a:t>Asociaciones</a:t>
            </a:r>
          </a:p>
          <a:p>
            <a:endParaRPr lang="es-AR" b="1" dirty="0" smtClean="0"/>
          </a:p>
          <a:p>
            <a:pPr algn="just"/>
            <a:r>
              <a:rPr lang="es-AR" sz="1000" dirty="0"/>
              <a:t>Tras haber identificado y seleccionado las asociaciones, se construye un diagrama de clases con las asociaciones, los roles y la multiplicidad quedando el diagrama de clases que se muestra en la Figura 1.1. </a:t>
            </a:r>
          </a:p>
          <a:p>
            <a:pPr algn="just"/>
            <a:r>
              <a:rPr lang="es-AR" sz="1000" dirty="0"/>
              <a:t>El </a:t>
            </a:r>
            <a:r>
              <a:rPr lang="es-AR" sz="1000" b="1" dirty="0"/>
              <a:t>Vuelo </a:t>
            </a:r>
            <a:r>
              <a:rPr lang="es-AR" sz="1000" dirty="0"/>
              <a:t>se denomina por medio de un número, tiene como origen un aeropuerto en una ciudad y tiene como destino un aeropuerto de otra ciudad. Un vuelo puede tener múltiples escalas y múltiples vuelos, se relacionan por medio de conexiones. El vuelo pertenece a una </a:t>
            </a:r>
            <a:r>
              <a:rPr lang="es-AR" sz="1000" b="1" dirty="0"/>
              <a:t>aerolínea </a:t>
            </a:r>
            <a:r>
              <a:rPr lang="es-AR" sz="1000" dirty="0"/>
              <a:t>y puede operar varios </a:t>
            </a:r>
            <a:r>
              <a:rPr lang="es-AR" sz="1000" b="1" dirty="0"/>
              <a:t>días </a:t>
            </a:r>
            <a:r>
              <a:rPr lang="es-AR" sz="1000" dirty="0"/>
              <a:t>a la semana teniendo un horario de salida y otro de llegada. </a:t>
            </a:r>
          </a:p>
          <a:p>
            <a:pPr algn="just"/>
            <a:r>
              <a:rPr lang="es-AR" sz="1000" dirty="0"/>
              <a:t>El </a:t>
            </a:r>
            <a:r>
              <a:rPr lang="es-AR" sz="1000" b="1" dirty="0"/>
              <a:t>Aeropuerto </a:t>
            </a:r>
            <a:r>
              <a:rPr lang="es-AR" sz="1000" dirty="0"/>
              <a:t>sirve como origen, destino y escalas de un vuelo. El aeropuerto se encuentra en una ciudad de un país determinado. Se identifica una clase adicional, como </a:t>
            </a:r>
            <a:r>
              <a:rPr lang="es-AR" sz="1000" b="1" dirty="0"/>
              <a:t>Avión</a:t>
            </a:r>
            <a:r>
              <a:rPr lang="es-AR" sz="1000" dirty="0"/>
              <a:t>, y las relaciones básicas existentes entre las clases Aerolínea, Avión, Tarifa, Asiento y Vuelo. </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7910" y="2035412"/>
            <a:ext cx="5756790" cy="1997575"/>
          </a:xfrm>
          <a:prstGeom prst="rect">
            <a:avLst/>
          </a:prstGeom>
        </p:spPr>
      </p:pic>
    </p:spTree>
    <p:extLst>
      <p:ext uri="{BB962C8B-B14F-4D97-AF65-F5344CB8AC3E}">
        <p14:creationId xmlns:p14="http://schemas.microsoft.com/office/powerpoint/2010/main" val="8038097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8600" y="924900"/>
            <a:ext cx="9252600" cy="4218600"/>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4"/>
          <p:cNvSpPr txBox="1"/>
          <p:nvPr/>
        </p:nvSpPr>
        <p:spPr>
          <a:xfrm>
            <a:off x="1099334" y="883011"/>
            <a:ext cx="7089169" cy="492412"/>
          </a:xfrm>
          <a:prstGeom prst="rect">
            <a:avLst/>
          </a:prstGeom>
          <a:noFill/>
          <a:ln>
            <a:noFill/>
          </a:ln>
        </p:spPr>
        <p:txBody>
          <a:bodyPr spcFirstLastPara="1" wrap="square" lIns="91425" tIns="91425" rIns="91425" bIns="91425" anchor="t" anchorCtr="0">
            <a:spAutoFit/>
          </a:bodyPr>
          <a:lstStyle/>
          <a:p>
            <a:r>
              <a:rPr lang="es-AR" sz="2000" b="1" dirty="0" smtClean="0"/>
              <a:t>Ejemplo practico UML – Sistema de Reserva de vuelos </a:t>
            </a:r>
            <a:endParaRPr lang="es-AR" sz="2000" b="1" dirty="0"/>
          </a:p>
        </p:txBody>
      </p:sp>
      <p:sp>
        <p:nvSpPr>
          <p:cNvPr id="8"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#15 </a:t>
            </a:r>
            <a:r>
              <a:rPr lang="es" sz="2000" dirty="0" smtClean="0">
                <a:solidFill>
                  <a:schemeClr val="lt1"/>
                </a:solidFill>
                <a:latin typeface="Poppins SemiBold"/>
                <a:ea typeface="Poppins SemiBold"/>
                <a:cs typeface="Poppins SemiBold"/>
                <a:sym typeface="Poppins SemiBold"/>
              </a:rPr>
              <a:t>Modulo </a:t>
            </a:r>
            <a:r>
              <a:rPr lang="es" sz="2000" dirty="0">
                <a:solidFill>
                  <a:schemeClr val="lt1"/>
                </a:solidFill>
                <a:latin typeface="Poppins SemiBold"/>
                <a:ea typeface="Poppins SemiBold"/>
                <a:cs typeface="Poppins SemiBold"/>
                <a:sym typeface="Poppins SemiBold"/>
              </a:rPr>
              <a:t>5</a:t>
            </a:r>
            <a:r>
              <a:rPr lang="es" sz="2000" dirty="0" smtClean="0">
                <a:solidFill>
                  <a:schemeClr val="lt1"/>
                </a:solidFill>
                <a:latin typeface="Poppins SemiBold"/>
                <a:ea typeface="Poppins SemiBold"/>
                <a:cs typeface="Poppins SemiBold"/>
                <a:sym typeface="Poppins SemiBold"/>
              </a:rPr>
              <a:t> – POO Buenas practica de programación</a:t>
            </a:r>
            <a:endParaRPr sz="2000" dirty="0">
              <a:solidFill>
                <a:srgbClr val="78B4EC"/>
              </a:solidFill>
              <a:latin typeface="Poppins SemiBold"/>
              <a:ea typeface="Poppins SemiBold"/>
              <a:cs typeface="Poppins SemiBold"/>
              <a:sym typeface="Poppins SemiBold"/>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8503" y="105369"/>
            <a:ext cx="796197" cy="730164"/>
          </a:xfrm>
          <a:prstGeom prst="rect">
            <a:avLst/>
          </a:prstGeom>
        </p:spPr>
      </p:pic>
      <p:sp>
        <p:nvSpPr>
          <p:cNvPr id="7" name="Google Shape;134;p24"/>
          <p:cNvSpPr txBox="1"/>
          <p:nvPr/>
        </p:nvSpPr>
        <p:spPr>
          <a:xfrm>
            <a:off x="120695" y="1375423"/>
            <a:ext cx="4893094" cy="3570178"/>
          </a:xfrm>
          <a:prstGeom prst="rect">
            <a:avLst/>
          </a:prstGeom>
          <a:noFill/>
          <a:ln>
            <a:noFill/>
          </a:ln>
        </p:spPr>
        <p:txBody>
          <a:bodyPr spcFirstLastPara="1" wrap="square" lIns="91425" tIns="91425" rIns="91425" bIns="91425" anchor="t" anchorCtr="0">
            <a:spAutoFit/>
          </a:bodyPr>
          <a:lstStyle/>
          <a:p>
            <a:pPr algn="just"/>
            <a:r>
              <a:rPr lang="es-AR" sz="1000" dirty="0" smtClean="0"/>
              <a:t>La </a:t>
            </a:r>
            <a:r>
              <a:rPr lang="es-AR" sz="1000" b="1" dirty="0"/>
              <a:t>Aerolínea </a:t>
            </a:r>
            <a:r>
              <a:rPr lang="es-AR" sz="1000" dirty="0"/>
              <a:t>provee servicio de múltiples vuelos entre diferentes ciudades bajo diferentes horarios. La aerolínea se identifica por un nombre. </a:t>
            </a:r>
          </a:p>
          <a:p>
            <a:pPr algn="just"/>
            <a:r>
              <a:rPr lang="es-AR" sz="1000" dirty="0"/>
              <a:t>Un </a:t>
            </a:r>
            <a:r>
              <a:rPr lang="es-AR" sz="1000" b="1" dirty="0"/>
              <a:t>vuelo </a:t>
            </a:r>
            <a:r>
              <a:rPr lang="es-AR" sz="1000" dirty="0"/>
              <a:t>en una fecha determinada se hace en un tipo de </a:t>
            </a:r>
            <a:r>
              <a:rPr lang="es-AR" sz="1000" b="1" dirty="0"/>
              <a:t>avión </a:t>
            </a:r>
            <a:r>
              <a:rPr lang="es-AR" sz="1000" dirty="0"/>
              <a:t>particular. El tipo de avión define la cantidad máxima de pasajeros que pueden viajar en ese vuelo para esa fecha. </a:t>
            </a:r>
          </a:p>
          <a:p>
            <a:pPr algn="just"/>
            <a:r>
              <a:rPr lang="es-AR" sz="1000" dirty="0"/>
              <a:t>Los diferentes vuelos tienen múltiples </a:t>
            </a:r>
            <a:r>
              <a:rPr lang="es-AR" sz="1000" b="1" dirty="0"/>
              <a:t>tarifas </a:t>
            </a:r>
            <a:r>
              <a:rPr lang="es-AR" sz="1000" dirty="0"/>
              <a:t>para compra de billete, variando según la clase de billete, si son de ida o de ida y vuelta, y dependiendo de las diversas restricciones y ofertas existentes. </a:t>
            </a:r>
          </a:p>
          <a:p>
            <a:pPr algn="just"/>
            <a:r>
              <a:rPr lang="es-AR" sz="1000" dirty="0"/>
              <a:t>En las reservas de vuelos se puede incluir una solicitud de asignación de </a:t>
            </a:r>
            <a:r>
              <a:rPr lang="es-AR" sz="1000" b="1" dirty="0"/>
              <a:t>asiento</a:t>
            </a:r>
            <a:r>
              <a:rPr lang="es-AR" sz="1000" dirty="0"/>
              <a:t>, especificando preferencias como pasillo o ventana. El número de asientos disponibles en un vuelo particular depende del tipo de avión que opere ese día. En el diagrama de la Figura 1.2 se muestran las relaciones entre las clases descritas anteriormente</a:t>
            </a:r>
            <a:r>
              <a:rPr lang="es-AR" sz="1000" dirty="0" smtClean="0"/>
              <a:t>.</a:t>
            </a:r>
          </a:p>
          <a:p>
            <a:pPr algn="just"/>
            <a:r>
              <a:rPr lang="es-AR" sz="1000" dirty="0"/>
              <a:t>Otras de las relaciones que se encuentran son las siguientes: </a:t>
            </a:r>
          </a:p>
          <a:p>
            <a:pPr algn="just"/>
            <a:r>
              <a:rPr lang="es-AR" sz="1000" dirty="0"/>
              <a:t> El horario de un vuelo se define según los </a:t>
            </a:r>
            <a:r>
              <a:rPr lang="es-AR" sz="1000" b="1" dirty="0"/>
              <a:t>días </a:t>
            </a:r>
            <a:r>
              <a:rPr lang="es-AR" sz="1000" dirty="0"/>
              <a:t>en que opera. </a:t>
            </a:r>
          </a:p>
          <a:p>
            <a:pPr algn="just"/>
            <a:r>
              <a:rPr lang="es-AR" sz="1000" dirty="0"/>
              <a:t> El horario de un vuelo se determina por su </a:t>
            </a:r>
            <a:r>
              <a:rPr lang="es-AR" sz="1000" b="1" dirty="0"/>
              <a:t>hora </a:t>
            </a:r>
            <a:r>
              <a:rPr lang="es-AR" sz="1000" dirty="0"/>
              <a:t>de salida y hora de llegada durante los </a:t>
            </a:r>
            <a:r>
              <a:rPr lang="es-AR" sz="1000" b="1" dirty="0"/>
              <a:t>días </a:t>
            </a:r>
            <a:r>
              <a:rPr lang="es-AR" sz="1000" dirty="0"/>
              <a:t>que opera. Así pues, el diagrama resultante de esta asociación entre la clase Día y Hora se muestra en la Figura 1.3. </a:t>
            </a:r>
          </a:p>
          <a:p>
            <a:pPr algn="just"/>
            <a:r>
              <a:rPr lang="es-AR" sz="1000" dirty="0"/>
              <a:t> Para poder tomar un vuelo es necesario contar con una </a:t>
            </a:r>
            <a:r>
              <a:rPr lang="es-AR" sz="1000" b="1" dirty="0"/>
              <a:t>reserva </a:t>
            </a:r>
            <a:r>
              <a:rPr lang="es-AR" sz="1000" dirty="0"/>
              <a:t>previa, la cual debe pagarse antes de una fecha límite, que puede ser el propio día del vuelo. Una reserva puede hacerse para múltiples vuelos y múltiples pasajeros. La reserva cuenta con una clave que identifica un registro de reserva particular. </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13789" y="2486512"/>
            <a:ext cx="3914775" cy="1095375"/>
          </a:xfrm>
          <a:prstGeom prst="rect">
            <a:avLst/>
          </a:prstGeom>
        </p:spPr>
      </p:pic>
    </p:spTree>
    <p:extLst>
      <p:ext uri="{BB962C8B-B14F-4D97-AF65-F5344CB8AC3E}">
        <p14:creationId xmlns:p14="http://schemas.microsoft.com/office/powerpoint/2010/main" val="3225850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8600" y="924900"/>
            <a:ext cx="9252600" cy="4218600"/>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34" name="Google Shape;134;p24"/>
          <p:cNvSpPr txBox="1"/>
          <p:nvPr/>
        </p:nvSpPr>
        <p:spPr>
          <a:xfrm>
            <a:off x="1099334" y="883011"/>
            <a:ext cx="7089169" cy="492412"/>
          </a:xfrm>
          <a:prstGeom prst="rect">
            <a:avLst/>
          </a:prstGeom>
          <a:noFill/>
          <a:ln>
            <a:noFill/>
          </a:ln>
        </p:spPr>
        <p:txBody>
          <a:bodyPr spcFirstLastPara="1" wrap="square" lIns="91425" tIns="91425" rIns="91425" bIns="91425" anchor="t" anchorCtr="0">
            <a:spAutoFit/>
          </a:bodyPr>
          <a:lstStyle/>
          <a:p>
            <a:r>
              <a:rPr lang="es-AR" sz="2000" b="1" dirty="0" smtClean="0"/>
              <a:t>Ejemplo practico UML – Sistema de Reserva de vuelos </a:t>
            </a:r>
            <a:endParaRPr lang="es-AR" sz="2000" b="1" dirty="0"/>
          </a:p>
        </p:txBody>
      </p:sp>
      <p:sp>
        <p:nvSpPr>
          <p:cNvPr id="8"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#16 </a:t>
            </a:r>
            <a:r>
              <a:rPr lang="es" sz="2000" dirty="0" smtClean="0">
                <a:solidFill>
                  <a:schemeClr val="lt1"/>
                </a:solidFill>
                <a:latin typeface="Poppins SemiBold"/>
                <a:ea typeface="Poppins SemiBold"/>
                <a:cs typeface="Poppins SemiBold"/>
                <a:sym typeface="Poppins SemiBold"/>
              </a:rPr>
              <a:t>Modulo </a:t>
            </a:r>
            <a:r>
              <a:rPr lang="es" sz="2000" dirty="0">
                <a:solidFill>
                  <a:schemeClr val="lt1"/>
                </a:solidFill>
                <a:latin typeface="Poppins SemiBold"/>
                <a:ea typeface="Poppins SemiBold"/>
                <a:cs typeface="Poppins SemiBold"/>
                <a:sym typeface="Poppins SemiBold"/>
              </a:rPr>
              <a:t>5</a:t>
            </a:r>
            <a:r>
              <a:rPr lang="es" sz="2000" dirty="0" smtClean="0">
                <a:solidFill>
                  <a:schemeClr val="lt1"/>
                </a:solidFill>
                <a:latin typeface="Poppins SemiBold"/>
                <a:ea typeface="Poppins SemiBold"/>
                <a:cs typeface="Poppins SemiBold"/>
                <a:sym typeface="Poppins SemiBold"/>
              </a:rPr>
              <a:t> – POO Buenas practica de programación</a:t>
            </a:r>
            <a:endParaRPr sz="2000" dirty="0">
              <a:solidFill>
                <a:srgbClr val="78B4EC"/>
              </a:solidFill>
              <a:latin typeface="Poppins SemiBold"/>
              <a:ea typeface="Poppins SemiBold"/>
              <a:cs typeface="Poppins SemiBold"/>
              <a:sym typeface="Poppins SemiBold"/>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8503" y="105369"/>
            <a:ext cx="796197" cy="730164"/>
          </a:xfrm>
          <a:prstGeom prst="rect">
            <a:avLst/>
          </a:prstGeom>
        </p:spPr>
      </p:pic>
      <p:sp>
        <p:nvSpPr>
          <p:cNvPr id="7" name="Google Shape;134;p24"/>
          <p:cNvSpPr txBox="1"/>
          <p:nvPr/>
        </p:nvSpPr>
        <p:spPr>
          <a:xfrm>
            <a:off x="120694" y="1375423"/>
            <a:ext cx="8776725" cy="492412"/>
          </a:xfrm>
          <a:prstGeom prst="rect">
            <a:avLst/>
          </a:prstGeom>
          <a:noFill/>
          <a:ln>
            <a:noFill/>
          </a:ln>
        </p:spPr>
        <p:txBody>
          <a:bodyPr spcFirstLastPara="1" wrap="square" lIns="91425" tIns="91425" rIns="91425" bIns="91425" anchor="t" anchorCtr="0">
            <a:spAutoFit/>
          </a:bodyPr>
          <a:lstStyle/>
          <a:p>
            <a:pPr algn="just"/>
            <a:r>
              <a:rPr lang="es-AR" sz="1000" dirty="0"/>
              <a:t>Se identifica una clase adicional llamada </a:t>
            </a:r>
            <a:r>
              <a:rPr lang="es-AR" sz="1000" b="1" dirty="0"/>
              <a:t>Pago</a:t>
            </a:r>
            <a:r>
              <a:rPr lang="es-AR" sz="1000" dirty="0"/>
              <a:t>, que consta de información sobre la cantidad, fecha y tipo de transacción. Por razones de seguridad, los pagos de billete se hacen mediante tarjeta de crédito. El diagrama que muestra las relaciones anteriores es el de la Figura 1.4. </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3245" y="1909724"/>
            <a:ext cx="6105794" cy="2021111"/>
          </a:xfrm>
          <a:prstGeom prst="rect">
            <a:avLst/>
          </a:prstGeom>
        </p:spPr>
      </p:pic>
      <p:sp>
        <p:nvSpPr>
          <p:cNvPr id="9" name="Google Shape;134;p24"/>
          <p:cNvSpPr txBox="1"/>
          <p:nvPr/>
        </p:nvSpPr>
        <p:spPr>
          <a:xfrm>
            <a:off x="255555" y="4146631"/>
            <a:ext cx="8776725" cy="646300"/>
          </a:xfrm>
          <a:prstGeom prst="rect">
            <a:avLst/>
          </a:prstGeom>
          <a:noFill/>
          <a:ln>
            <a:noFill/>
          </a:ln>
        </p:spPr>
        <p:txBody>
          <a:bodyPr spcFirstLastPara="1" wrap="square" lIns="91425" tIns="91425" rIns="91425" bIns="91425" anchor="t" anchorCtr="0">
            <a:spAutoFit/>
          </a:bodyPr>
          <a:lstStyle/>
          <a:p>
            <a:pPr algn="just"/>
            <a:r>
              <a:rPr lang="es-AR" sz="1000" dirty="0"/>
              <a:t>Finalmente identificamos los atributos según la descripción del problema. Los atributos de las clases los hemos podido obtener antes de proceder a la determinación de las asociaciones, pero en este caso nos ha parecido más fácil su representación al final, aunque es obvio que mientras estábamos obteniendo las relaciones extraíamos los atributos. </a:t>
            </a:r>
          </a:p>
        </p:txBody>
      </p:sp>
    </p:spTree>
    <p:extLst>
      <p:ext uri="{BB962C8B-B14F-4D97-AF65-F5344CB8AC3E}">
        <p14:creationId xmlns:p14="http://schemas.microsoft.com/office/powerpoint/2010/main" val="8631502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8600" y="924900"/>
            <a:ext cx="9252600" cy="4218600"/>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34" name="Google Shape;134;p24"/>
          <p:cNvSpPr txBox="1"/>
          <p:nvPr/>
        </p:nvSpPr>
        <p:spPr>
          <a:xfrm>
            <a:off x="1099334" y="883011"/>
            <a:ext cx="7089169" cy="492412"/>
          </a:xfrm>
          <a:prstGeom prst="rect">
            <a:avLst/>
          </a:prstGeom>
          <a:noFill/>
          <a:ln>
            <a:noFill/>
          </a:ln>
        </p:spPr>
        <p:txBody>
          <a:bodyPr spcFirstLastPara="1" wrap="square" lIns="91425" tIns="91425" rIns="91425" bIns="91425" anchor="t" anchorCtr="0">
            <a:spAutoFit/>
          </a:bodyPr>
          <a:lstStyle/>
          <a:p>
            <a:r>
              <a:rPr lang="es-AR" sz="2000" b="1" dirty="0" smtClean="0"/>
              <a:t>Ejemplo practico UML – Sistema de Reserva de vuelos </a:t>
            </a:r>
            <a:endParaRPr lang="es-AR" sz="2000" b="1" dirty="0"/>
          </a:p>
        </p:txBody>
      </p:sp>
      <p:sp>
        <p:nvSpPr>
          <p:cNvPr id="8"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#17 </a:t>
            </a:r>
            <a:r>
              <a:rPr lang="es" sz="2000" dirty="0" smtClean="0">
                <a:solidFill>
                  <a:schemeClr val="lt1"/>
                </a:solidFill>
                <a:latin typeface="Poppins SemiBold"/>
                <a:ea typeface="Poppins SemiBold"/>
                <a:cs typeface="Poppins SemiBold"/>
                <a:sym typeface="Poppins SemiBold"/>
              </a:rPr>
              <a:t>Modulo </a:t>
            </a:r>
            <a:r>
              <a:rPr lang="es" sz="2000" dirty="0">
                <a:solidFill>
                  <a:schemeClr val="lt1"/>
                </a:solidFill>
                <a:latin typeface="Poppins SemiBold"/>
                <a:ea typeface="Poppins SemiBold"/>
                <a:cs typeface="Poppins SemiBold"/>
                <a:sym typeface="Poppins SemiBold"/>
              </a:rPr>
              <a:t>5</a:t>
            </a:r>
            <a:r>
              <a:rPr lang="es" sz="2000" dirty="0" smtClean="0">
                <a:solidFill>
                  <a:schemeClr val="lt1"/>
                </a:solidFill>
                <a:latin typeface="Poppins SemiBold"/>
                <a:ea typeface="Poppins SemiBold"/>
                <a:cs typeface="Poppins SemiBold"/>
                <a:sym typeface="Poppins SemiBold"/>
              </a:rPr>
              <a:t> – POO Buenas practica de programación</a:t>
            </a:r>
            <a:endParaRPr sz="2000" dirty="0">
              <a:solidFill>
                <a:srgbClr val="78B4EC"/>
              </a:solidFill>
              <a:latin typeface="Poppins SemiBold"/>
              <a:ea typeface="Poppins SemiBold"/>
              <a:cs typeface="Poppins SemiBold"/>
              <a:sym typeface="Poppins SemiBold"/>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8503" y="105369"/>
            <a:ext cx="796197" cy="730164"/>
          </a:xfrm>
          <a:prstGeom prst="rect">
            <a:avLst/>
          </a:prstGeom>
        </p:spPr>
      </p:pic>
      <p:sp>
        <p:nvSpPr>
          <p:cNvPr id="7" name="Google Shape;134;p24"/>
          <p:cNvSpPr txBox="1"/>
          <p:nvPr/>
        </p:nvSpPr>
        <p:spPr>
          <a:xfrm>
            <a:off x="120694" y="1375423"/>
            <a:ext cx="8776725" cy="553968"/>
          </a:xfrm>
          <a:prstGeom prst="rect">
            <a:avLst/>
          </a:prstGeom>
          <a:noFill/>
          <a:ln>
            <a:noFill/>
          </a:ln>
        </p:spPr>
        <p:txBody>
          <a:bodyPr spcFirstLastPara="1" wrap="square" lIns="91425" tIns="91425" rIns="91425" bIns="91425" anchor="t" anchorCtr="0">
            <a:spAutoFit/>
          </a:bodyPr>
          <a:lstStyle/>
          <a:p>
            <a:pPr algn="just"/>
            <a:r>
              <a:rPr lang="es-AR" b="1" dirty="0" smtClean="0"/>
              <a:t>Las Clases y sus atributos</a:t>
            </a:r>
          </a:p>
          <a:p>
            <a:pPr algn="just"/>
            <a:r>
              <a:rPr lang="es-AR" sz="1000" dirty="0" smtClean="0"/>
              <a:t>Así </a:t>
            </a:r>
            <a:r>
              <a:rPr lang="es-AR" sz="1000" dirty="0"/>
              <a:t>pues, tenemos los siguientes atributos asociados a cada clase: </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491" y="2137634"/>
            <a:ext cx="8335878" cy="2115867"/>
          </a:xfrm>
          <a:prstGeom prst="rect">
            <a:avLst/>
          </a:prstGeom>
        </p:spPr>
      </p:pic>
    </p:spTree>
    <p:extLst>
      <p:ext uri="{BB962C8B-B14F-4D97-AF65-F5344CB8AC3E}">
        <p14:creationId xmlns:p14="http://schemas.microsoft.com/office/powerpoint/2010/main" val="7019452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8600" y="924900"/>
            <a:ext cx="9252600" cy="4218600"/>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34" name="Google Shape;134;p24"/>
          <p:cNvSpPr txBox="1"/>
          <p:nvPr/>
        </p:nvSpPr>
        <p:spPr>
          <a:xfrm>
            <a:off x="1099334" y="883011"/>
            <a:ext cx="7089169" cy="492412"/>
          </a:xfrm>
          <a:prstGeom prst="rect">
            <a:avLst/>
          </a:prstGeom>
          <a:noFill/>
          <a:ln>
            <a:noFill/>
          </a:ln>
        </p:spPr>
        <p:txBody>
          <a:bodyPr spcFirstLastPara="1" wrap="square" lIns="91425" tIns="91425" rIns="91425" bIns="91425" anchor="t" anchorCtr="0">
            <a:spAutoFit/>
          </a:bodyPr>
          <a:lstStyle/>
          <a:p>
            <a:r>
              <a:rPr lang="es-AR" sz="2000" b="1" dirty="0" smtClean="0"/>
              <a:t>Ejemplo practico UML – Sistema de Reserva de vuelos </a:t>
            </a:r>
            <a:endParaRPr lang="es-AR" sz="2000" b="1" dirty="0"/>
          </a:p>
        </p:txBody>
      </p:sp>
      <p:sp>
        <p:nvSpPr>
          <p:cNvPr id="8"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#18 </a:t>
            </a:r>
            <a:r>
              <a:rPr lang="es" sz="2000" dirty="0" smtClean="0">
                <a:solidFill>
                  <a:schemeClr val="lt1"/>
                </a:solidFill>
                <a:latin typeface="Poppins SemiBold"/>
                <a:ea typeface="Poppins SemiBold"/>
                <a:cs typeface="Poppins SemiBold"/>
                <a:sym typeface="Poppins SemiBold"/>
              </a:rPr>
              <a:t>Modulo </a:t>
            </a:r>
            <a:r>
              <a:rPr lang="es" sz="2000" dirty="0">
                <a:solidFill>
                  <a:schemeClr val="lt1"/>
                </a:solidFill>
                <a:latin typeface="Poppins SemiBold"/>
                <a:ea typeface="Poppins SemiBold"/>
                <a:cs typeface="Poppins SemiBold"/>
                <a:sym typeface="Poppins SemiBold"/>
              </a:rPr>
              <a:t>5</a:t>
            </a:r>
            <a:r>
              <a:rPr lang="es" sz="2000" dirty="0" smtClean="0">
                <a:solidFill>
                  <a:schemeClr val="lt1"/>
                </a:solidFill>
                <a:latin typeface="Poppins SemiBold"/>
                <a:ea typeface="Poppins SemiBold"/>
                <a:cs typeface="Poppins SemiBold"/>
                <a:sym typeface="Poppins SemiBold"/>
              </a:rPr>
              <a:t> – POO Buenas practica de programación</a:t>
            </a:r>
            <a:endParaRPr sz="2000" dirty="0">
              <a:solidFill>
                <a:srgbClr val="78B4EC"/>
              </a:solidFill>
              <a:latin typeface="Poppins SemiBold"/>
              <a:ea typeface="Poppins SemiBold"/>
              <a:cs typeface="Poppins SemiBold"/>
              <a:sym typeface="Poppins SemiBold"/>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8503" y="105369"/>
            <a:ext cx="796197" cy="730164"/>
          </a:xfrm>
          <a:prstGeom prst="rect">
            <a:avLst/>
          </a:prstGeom>
        </p:spPr>
      </p:pic>
      <p:sp>
        <p:nvSpPr>
          <p:cNvPr id="7" name="Google Shape;134;p24"/>
          <p:cNvSpPr txBox="1"/>
          <p:nvPr/>
        </p:nvSpPr>
        <p:spPr>
          <a:xfrm>
            <a:off x="120694" y="1375423"/>
            <a:ext cx="8776725" cy="553968"/>
          </a:xfrm>
          <a:prstGeom prst="rect">
            <a:avLst/>
          </a:prstGeom>
          <a:noFill/>
          <a:ln>
            <a:noFill/>
          </a:ln>
        </p:spPr>
        <p:txBody>
          <a:bodyPr spcFirstLastPara="1" wrap="square" lIns="91425" tIns="91425" rIns="91425" bIns="91425" anchor="t" anchorCtr="0">
            <a:spAutoFit/>
          </a:bodyPr>
          <a:lstStyle/>
          <a:p>
            <a:pPr algn="just"/>
            <a:r>
              <a:rPr lang="es-AR" b="1" dirty="0" smtClean="0"/>
              <a:t>Las Clases y sus atributos</a:t>
            </a:r>
          </a:p>
          <a:p>
            <a:pPr algn="just"/>
            <a:r>
              <a:rPr lang="es-AR" sz="1000" dirty="0"/>
              <a:t>En la Figura 1.5 se muestra las clases con sus atributos y en la Figura 1.6 se muestra el diagrama completo final con todas las clases y sus relaciones. </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700" y="1971280"/>
            <a:ext cx="5334000" cy="2990850"/>
          </a:xfrm>
          <a:prstGeom prst="rect">
            <a:avLst/>
          </a:prstGeom>
        </p:spPr>
      </p:pic>
    </p:spTree>
    <p:extLst>
      <p:ext uri="{BB962C8B-B14F-4D97-AF65-F5344CB8AC3E}">
        <p14:creationId xmlns:p14="http://schemas.microsoft.com/office/powerpoint/2010/main" val="2898090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2741" y="904126"/>
            <a:ext cx="9246741" cy="4239374"/>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es-AR" dirty="0"/>
          </a:p>
        </p:txBody>
      </p:sp>
      <p:sp>
        <p:nvSpPr>
          <p:cNvPr id="6" name="Google Shape;134;p24"/>
          <p:cNvSpPr txBox="1"/>
          <p:nvPr/>
        </p:nvSpPr>
        <p:spPr>
          <a:xfrm>
            <a:off x="1453512" y="1723156"/>
            <a:ext cx="4700708" cy="1877407"/>
          </a:xfrm>
          <a:prstGeom prst="rect">
            <a:avLst/>
          </a:prstGeom>
          <a:noFill/>
          <a:ln>
            <a:noFill/>
          </a:ln>
        </p:spPr>
        <p:txBody>
          <a:bodyPr spcFirstLastPara="1" wrap="square" lIns="91425" tIns="91425" rIns="91425" bIns="91425" anchor="t" anchorCtr="0">
            <a:spAutoFit/>
          </a:bodyPr>
          <a:lstStyle/>
          <a:p>
            <a:r>
              <a:rPr lang="es-AR" sz="1200" b="1" dirty="0"/>
              <a:t>►</a:t>
            </a:r>
            <a:r>
              <a:rPr lang="es-AR" sz="1200" dirty="0" smtClean="0"/>
              <a:t> </a:t>
            </a:r>
            <a:r>
              <a:rPr lang="es-AR" b="1" dirty="0" smtClean="0"/>
              <a:t>Resumen de lo visto en el encuentro anterior:</a:t>
            </a:r>
          </a:p>
          <a:p>
            <a:endParaRPr lang="es-AR" sz="1200" dirty="0"/>
          </a:p>
          <a:p>
            <a:pPr marL="171450" indent="-171450">
              <a:buFont typeface="Arial" panose="020B0604020202020204" pitchFamily="34" charset="0"/>
              <a:buChar char="•"/>
            </a:pPr>
            <a:r>
              <a:rPr lang="es-AR" sz="1200" dirty="0" smtClean="0"/>
              <a:t>   Que </a:t>
            </a:r>
            <a:r>
              <a:rPr lang="es-AR" sz="1200" dirty="0"/>
              <a:t>es un Framework                                                                </a:t>
            </a:r>
          </a:p>
          <a:p>
            <a:pPr marL="171450" indent="-171450">
              <a:buFont typeface="Arial" panose="020B0604020202020204" pitchFamily="34" charset="0"/>
              <a:buChar char="•"/>
            </a:pPr>
            <a:r>
              <a:rPr lang="es-AR" sz="1200" dirty="0"/>
              <a:t>   Frameworks vs Libreria                                                             </a:t>
            </a:r>
          </a:p>
          <a:p>
            <a:pPr marL="171450" indent="-171450">
              <a:buFont typeface="Arial" panose="020B0604020202020204" pitchFamily="34" charset="0"/>
              <a:buChar char="•"/>
            </a:pPr>
            <a:r>
              <a:rPr lang="es-AR" sz="1200" dirty="0"/>
              <a:t>   MPA,SPA e HIBRIDAS                                                                 </a:t>
            </a:r>
          </a:p>
          <a:p>
            <a:pPr marL="171450" indent="-171450">
              <a:buFont typeface="Arial" panose="020B0604020202020204" pitchFamily="34" charset="0"/>
              <a:buChar char="•"/>
            </a:pPr>
            <a:r>
              <a:rPr lang="es-AR" sz="1200" dirty="0"/>
              <a:t>   ¿Por que Angular?                                                                  </a:t>
            </a:r>
          </a:p>
          <a:p>
            <a:pPr marL="171450" indent="-171450">
              <a:buFont typeface="Arial" panose="020B0604020202020204" pitchFamily="34" charset="0"/>
              <a:buChar char="•"/>
            </a:pPr>
            <a:r>
              <a:rPr lang="es-AR" sz="1200" dirty="0"/>
              <a:t>   1-pregunta:  ¿como funciona Angular?                                               </a:t>
            </a:r>
          </a:p>
          <a:p>
            <a:pPr marL="171450" indent="-171450">
              <a:buFont typeface="Arial" panose="020B0604020202020204" pitchFamily="34" charset="0"/>
              <a:buChar char="•"/>
            </a:pPr>
            <a:r>
              <a:rPr lang="es-AR" sz="1200" dirty="0"/>
              <a:t>   Angular y los componentes                                                          </a:t>
            </a:r>
          </a:p>
          <a:p>
            <a:pPr marL="171450" indent="-171450">
              <a:buFont typeface="Arial" panose="020B0604020202020204" pitchFamily="34" charset="0"/>
              <a:buChar char="•"/>
            </a:pPr>
            <a:r>
              <a:rPr lang="es-AR" sz="1200" dirty="0"/>
              <a:t>   Angular - arquitectura</a:t>
            </a:r>
          </a:p>
        </p:txBody>
      </p:sp>
      <p:sp>
        <p:nvSpPr>
          <p:cNvPr id="14"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#1    </a:t>
            </a:r>
            <a:r>
              <a:rPr lang="es" sz="2000" dirty="0" smtClean="0">
                <a:solidFill>
                  <a:schemeClr val="lt1"/>
                </a:solidFill>
                <a:latin typeface="Poppins SemiBold"/>
                <a:ea typeface="Poppins SemiBold"/>
                <a:cs typeface="Poppins SemiBold"/>
                <a:sym typeface="Poppins SemiBold"/>
              </a:rPr>
              <a:t>Modulo 3 – Desarrollo Frontend dinamico</a:t>
            </a:r>
            <a:endParaRPr sz="2000" dirty="0">
              <a:solidFill>
                <a:srgbClr val="78B4EC"/>
              </a:solidFill>
              <a:latin typeface="Poppins SemiBold"/>
              <a:ea typeface="Poppins SemiBold"/>
              <a:cs typeface="Poppins SemiBold"/>
              <a:sym typeface="Poppins SemiBold"/>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599" y="114963"/>
            <a:ext cx="583007" cy="601694"/>
          </a:xfrm>
          <a:prstGeom prst="rect">
            <a:avLst/>
          </a:prstGeom>
        </p:spPr>
      </p:pic>
      <p:sp>
        <p:nvSpPr>
          <p:cNvPr id="16" name="Google Shape;134;p24"/>
          <p:cNvSpPr txBox="1"/>
          <p:nvPr/>
        </p:nvSpPr>
        <p:spPr>
          <a:xfrm>
            <a:off x="2987545" y="981719"/>
            <a:ext cx="3009609" cy="553968"/>
          </a:xfrm>
          <a:prstGeom prst="rect">
            <a:avLst/>
          </a:prstGeom>
          <a:noFill/>
          <a:ln>
            <a:noFill/>
          </a:ln>
        </p:spPr>
        <p:txBody>
          <a:bodyPr spcFirstLastPara="1" wrap="square" lIns="91425" tIns="91425" rIns="91425" bIns="91425" anchor="t" anchorCtr="0">
            <a:spAutoFit/>
          </a:bodyPr>
          <a:lstStyle/>
          <a:p>
            <a:r>
              <a:rPr lang="es-AR" sz="2400" dirty="0" smtClean="0"/>
              <a:t>Angular – conceptos</a:t>
            </a:r>
            <a:endParaRPr lang="es-AR" sz="24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2513" y="1877269"/>
            <a:ext cx="2042844" cy="2821678"/>
          </a:xfrm>
          <a:prstGeom prst="rect">
            <a:avLst/>
          </a:prstGeom>
        </p:spPr>
      </p:pic>
    </p:spTree>
    <p:extLst>
      <p:ext uri="{BB962C8B-B14F-4D97-AF65-F5344CB8AC3E}">
        <p14:creationId xmlns:p14="http://schemas.microsoft.com/office/powerpoint/2010/main" val="7428403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8600" y="924900"/>
            <a:ext cx="9252600" cy="4218600"/>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34" name="Google Shape;134;p24"/>
          <p:cNvSpPr txBox="1"/>
          <p:nvPr/>
        </p:nvSpPr>
        <p:spPr>
          <a:xfrm>
            <a:off x="1099334" y="883011"/>
            <a:ext cx="7089169" cy="492412"/>
          </a:xfrm>
          <a:prstGeom prst="rect">
            <a:avLst/>
          </a:prstGeom>
          <a:noFill/>
          <a:ln>
            <a:noFill/>
          </a:ln>
        </p:spPr>
        <p:txBody>
          <a:bodyPr spcFirstLastPara="1" wrap="square" lIns="91425" tIns="91425" rIns="91425" bIns="91425" anchor="t" anchorCtr="0">
            <a:spAutoFit/>
          </a:bodyPr>
          <a:lstStyle/>
          <a:p>
            <a:r>
              <a:rPr lang="es-AR" sz="2000" b="1" dirty="0" smtClean="0"/>
              <a:t>Ejemplo practico UML – Sistema de Reserva de vuelos </a:t>
            </a:r>
            <a:endParaRPr lang="es-AR" sz="2000" b="1" dirty="0"/>
          </a:p>
        </p:txBody>
      </p:sp>
      <p:sp>
        <p:nvSpPr>
          <p:cNvPr id="8"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#19 </a:t>
            </a:r>
            <a:r>
              <a:rPr lang="es" sz="2000" dirty="0" smtClean="0">
                <a:solidFill>
                  <a:schemeClr val="lt1"/>
                </a:solidFill>
                <a:latin typeface="Poppins SemiBold"/>
                <a:ea typeface="Poppins SemiBold"/>
                <a:cs typeface="Poppins SemiBold"/>
                <a:sym typeface="Poppins SemiBold"/>
              </a:rPr>
              <a:t>Modulo </a:t>
            </a:r>
            <a:r>
              <a:rPr lang="es" sz="2000" dirty="0">
                <a:solidFill>
                  <a:schemeClr val="lt1"/>
                </a:solidFill>
                <a:latin typeface="Poppins SemiBold"/>
                <a:ea typeface="Poppins SemiBold"/>
                <a:cs typeface="Poppins SemiBold"/>
                <a:sym typeface="Poppins SemiBold"/>
              </a:rPr>
              <a:t>5</a:t>
            </a:r>
            <a:r>
              <a:rPr lang="es" sz="2000" dirty="0" smtClean="0">
                <a:solidFill>
                  <a:schemeClr val="lt1"/>
                </a:solidFill>
                <a:latin typeface="Poppins SemiBold"/>
                <a:ea typeface="Poppins SemiBold"/>
                <a:cs typeface="Poppins SemiBold"/>
                <a:sym typeface="Poppins SemiBold"/>
              </a:rPr>
              <a:t> – POO Buenas practica de programación</a:t>
            </a:r>
            <a:endParaRPr sz="2000" dirty="0">
              <a:solidFill>
                <a:srgbClr val="78B4EC"/>
              </a:solidFill>
              <a:latin typeface="Poppins SemiBold"/>
              <a:ea typeface="Poppins SemiBold"/>
              <a:cs typeface="Poppins SemiBold"/>
              <a:sym typeface="Poppins SemiBold"/>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8503" y="105369"/>
            <a:ext cx="796197" cy="73016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5928" y="1375423"/>
            <a:ext cx="4608764" cy="3678710"/>
          </a:xfrm>
          <a:prstGeom prst="rect">
            <a:avLst/>
          </a:prstGeom>
        </p:spPr>
      </p:pic>
      <p:sp>
        <p:nvSpPr>
          <p:cNvPr id="7" name="Google Shape;134;p24"/>
          <p:cNvSpPr txBox="1"/>
          <p:nvPr/>
        </p:nvSpPr>
        <p:spPr>
          <a:xfrm>
            <a:off x="2095928" y="4334380"/>
            <a:ext cx="2355378" cy="400079"/>
          </a:xfrm>
          <a:prstGeom prst="rect">
            <a:avLst/>
          </a:prstGeom>
          <a:noFill/>
          <a:ln>
            <a:noFill/>
          </a:ln>
        </p:spPr>
        <p:txBody>
          <a:bodyPr spcFirstLastPara="1" wrap="square" lIns="91425" tIns="91425" rIns="91425" bIns="91425" anchor="t" anchorCtr="0">
            <a:spAutoFit/>
          </a:bodyPr>
          <a:lstStyle/>
          <a:p>
            <a:pPr algn="just"/>
            <a:r>
              <a:rPr lang="es-AR" b="1" dirty="0" smtClean="0"/>
              <a:t>Diagrama de clases final</a:t>
            </a: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50563" y="2016974"/>
            <a:ext cx="1677256" cy="1062262"/>
          </a:xfrm>
          <a:prstGeom prst="rect">
            <a:avLst/>
          </a:prstGeom>
        </p:spPr>
      </p:pic>
      <p:sp>
        <p:nvSpPr>
          <p:cNvPr id="9" name="Bent Arrow 8"/>
          <p:cNvSpPr/>
          <p:nvPr/>
        </p:nvSpPr>
        <p:spPr>
          <a:xfrm rot="5400000">
            <a:off x="6974186" y="1507282"/>
            <a:ext cx="578324" cy="41096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30778" y="3214778"/>
            <a:ext cx="1916825" cy="1745758"/>
          </a:xfrm>
          <a:prstGeom prst="rect">
            <a:avLst/>
          </a:prstGeom>
        </p:spPr>
      </p:pic>
      <p:sp>
        <p:nvSpPr>
          <p:cNvPr id="13" name="Right Arrow 12"/>
          <p:cNvSpPr/>
          <p:nvPr/>
        </p:nvSpPr>
        <p:spPr>
          <a:xfrm rot="5400000">
            <a:off x="8224940" y="3228293"/>
            <a:ext cx="667820" cy="3171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906" y="2291244"/>
            <a:ext cx="1907516" cy="1127314"/>
          </a:xfrm>
          <a:prstGeom prst="rect">
            <a:avLst/>
          </a:prstGeom>
        </p:spPr>
      </p:pic>
      <p:sp>
        <p:nvSpPr>
          <p:cNvPr id="15" name="Right Arrow 14"/>
          <p:cNvSpPr/>
          <p:nvPr/>
        </p:nvSpPr>
        <p:spPr>
          <a:xfrm>
            <a:off x="1619905" y="3024652"/>
            <a:ext cx="667820" cy="3171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5349821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8600" y="924900"/>
            <a:ext cx="9252600" cy="4218600"/>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34" name="Google Shape;134;p24"/>
          <p:cNvSpPr txBox="1"/>
          <p:nvPr/>
        </p:nvSpPr>
        <p:spPr>
          <a:xfrm>
            <a:off x="2976576" y="924900"/>
            <a:ext cx="3082248" cy="492412"/>
          </a:xfrm>
          <a:prstGeom prst="rect">
            <a:avLst/>
          </a:prstGeom>
          <a:noFill/>
          <a:ln>
            <a:noFill/>
          </a:ln>
        </p:spPr>
        <p:txBody>
          <a:bodyPr spcFirstLastPara="1" wrap="square" lIns="91425" tIns="91425" rIns="91425" bIns="91425" anchor="t" anchorCtr="0">
            <a:spAutoFit/>
          </a:bodyPr>
          <a:lstStyle/>
          <a:p>
            <a:r>
              <a:rPr lang="es-AR" sz="2000" b="1" dirty="0" smtClean="0"/>
              <a:t>Para reflexionar…..</a:t>
            </a:r>
            <a:endParaRPr lang="es-AR" sz="2000" b="1" dirty="0"/>
          </a:p>
        </p:txBody>
      </p:sp>
      <p:sp>
        <p:nvSpPr>
          <p:cNvPr id="8"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#20 </a:t>
            </a:r>
            <a:r>
              <a:rPr lang="es" sz="2000" dirty="0" smtClean="0">
                <a:solidFill>
                  <a:schemeClr val="lt1"/>
                </a:solidFill>
                <a:latin typeface="Poppins SemiBold"/>
                <a:ea typeface="Poppins SemiBold"/>
                <a:cs typeface="Poppins SemiBold"/>
                <a:sym typeface="Poppins SemiBold"/>
              </a:rPr>
              <a:t>Modulo </a:t>
            </a:r>
            <a:r>
              <a:rPr lang="es" sz="2000" dirty="0">
                <a:solidFill>
                  <a:schemeClr val="lt1"/>
                </a:solidFill>
                <a:latin typeface="Poppins SemiBold"/>
                <a:ea typeface="Poppins SemiBold"/>
                <a:cs typeface="Poppins SemiBold"/>
                <a:sym typeface="Poppins SemiBold"/>
              </a:rPr>
              <a:t>5</a:t>
            </a:r>
            <a:r>
              <a:rPr lang="es" sz="2000" dirty="0" smtClean="0">
                <a:solidFill>
                  <a:schemeClr val="lt1"/>
                </a:solidFill>
                <a:latin typeface="Poppins SemiBold"/>
                <a:ea typeface="Poppins SemiBold"/>
                <a:cs typeface="Poppins SemiBold"/>
                <a:sym typeface="Poppins SemiBold"/>
              </a:rPr>
              <a:t> – POO Buenas practica de programación</a:t>
            </a:r>
            <a:endParaRPr sz="2000" dirty="0">
              <a:solidFill>
                <a:srgbClr val="78B4EC"/>
              </a:solidFill>
              <a:latin typeface="Poppins SemiBold"/>
              <a:ea typeface="Poppins SemiBold"/>
              <a:cs typeface="Poppins SemiBold"/>
              <a:sym typeface="Poppins SemiBold"/>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8503" y="105369"/>
            <a:ext cx="796197" cy="730164"/>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6136" y="1506679"/>
            <a:ext cx="3988564" cy="3214377"/>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210" y="1506679"/>
            <a:ext cx="4627116" cy="1570784"/>
          </a:xfrm>
          <a:prstGeom prst="rect">
            <a:avLst/>
          </a:prstGeom>
        </p:spPr>
      </p:pic>
      <p:sp>
        <p:nvSpPr>
          <p:cNvPr id="16" name="Google Shape;134;p24"/>
          <p:cNvSpPr txBox="1"/>
          <p:nvPr/>
        </p:nvSpPr>
        <p:spPr>
          <a:xfrm>
            <a:off x="254258" y="3305314"/>
            <a:ext cx="2057428" cy="1415742"/>
          </a:xfrm>
          <a:prstGeom prst="rect">
            <a:avLst/>
          </a:prstGeom>
          <a:noFill/>
          <a:ln>
            <a:noFill/>
          </a:ln>
        </p:spPr>
        <p:txBody>
          <a:bodyPr spcFirstLastPara="1" wrap="square" lIns="91425" tIns="91425" rIns="91425" bIns="91425" anchor="t" anchorCtr="0">
            <a:spAutoFit/>
          </a:bodyPr>
          <a:lstStyle/>
          <a:p>
            <a:pPr algn="just"/>
            <a:r>
              <a:rPr lang="es-AR" sz="1000" i="1" dirty="0" smtClean="0"/>
              <a:t>-No </a:t>
            </a:r>
            <a:r>
              <a:rPr lang="es-AR" sz="1000" i="1" dirty="0"/>
              <a:t>tenemos tiempo para recopilar los requisitos del producto </a:t>
            </a:r>
            <a:r>
              <a:rPr lang="es-AR" sz="1000" i="1" dirty="0" smtClean="0"/>
              <a:t>antes…….</a:t>
            </a:r>
          </a:p>
          <a:p>
            <a:pPr algn="just"/>
            <a:endParaRPr lang="es-AR" sz="1000" i="1" dirty="0" smtClean="0"/>
          </a:p>
          <a:p>
            <a:pPr algn="just"/>
            <a:r>
              <a:rPr lang="es-AR" sz="1000" i="1" dirty="0" smtClean="0"/>
              <a:t>-Quiero </a:t>
            </a:r>
            <a:r>
              <a:rPr lang="es-AR" sz="1000" i="1" dirty="0"/>
              <a:t>que empieces a diseñar el producto de todos modos. De lo contrario, parecerá que no estamos logrando nada.</a:t>
            </a:r>
            <a:endParaRPr lang="es-AR" sz="1000" i="1" dirty="0"/>
          </a:p>
        </p:txBody>
      </p:sp>
      <p:sp>
        <p:nvSpPr>
          <p:cNvPr id="17" name="Google Shape;134;p24"/>
          <p:cNvSpPr txBox="1"/>
          <p:nvPr/>
        </p:nvSpPr>
        <p:spPr>
          <a:xfrm>
            <a:off x="2641701" y="3312624"/>
            <a:ext cx="2057428" cy="646300"/>
          </a:xfrm>
          <a:prstGeom prst="rect">
            <a:avLst/>
          </a:prstGeom>
          <a:noFill/>
          <a:ln>
            <a:noFill/>
          </a:ln>
        </p:spPr>
        <p:txBody>
          <a:bodyPr spcFirstLastPara="1" wrap="square" lIns="91425" tIns="91425" rIns="91425" bIns="91425" anchor="t" anchorCtr="0">
            <a:spAutoFit/>
          </a:bodyPr>
          <a:lstStyle/>
          <a:p>
            <a:pPr algn="ctr"/>
            <a:r>
              <a:rPr lang="es-AR" sz="1000" i="1" dirty="0"/>
              <a:t>De todos mis proyectos, </a:t>
            </a:r>
            <a:r>
              <a:rPr lang="es-AR" sz="1000" i="1" dirty="0" smtClean="0"/>
              <a:t>los que mas me gustan son  </a:t>
            </a:r>
          </a:p>
          <a:p>
            <a:pPr algn="ctr"/>
            <a:r>
              <a:rPr lang="es-AR" sz="1000" i="1" dirty="0" smtClean="0">
                <a:solidFill>
                  <a:srgbClr val="FF0000"/>
                </a:solidFill>
              </a:rPr>
              <a:t>“los condenados.”</a:t>
            </a:r>
            <a:endParaRPr lang="es-AR" sz="1000" i="1" dirty="0">
              <a:solidFill>
                <a:srgbClr val="FF0000"/>
              </a:solidFill>
            </a:endParaRPr>
          </a:p>
        </p:txBody>
      </p:sp>
    </p:spTree>
    <p:extLst>
      <p:ext uri="{BB962C8B-B14F-4D97-AF65-F5344CB8AC3E}">
        <p14:creationId xmlns:p14="http://schemas.microsoft.com/office/powerpoint/2010/main" val="42065987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p34"/>
          <p:cNvPicPr preferRelativeResize="0"/>
          <p:nvPr/>
        </p:nvPicPr>
        <p:blipFill>
          <a:blip r:embed="rId3">
            <a:alphaModFix/>
          </a:blip>
          <a:stretch>
            <a:fillRect/>
          </a:stretch>
        </p:blipFill>
        <p:spPr>
          <a:xfrm>
            <a:off x="303100" y="3931009"/>
            <a:ext cx="1905000" cy="657225"/>
          </a:xfrm>
          <a:prstGeom prst="rect">
            <a:avLst/>
          </a:prstGeom>
          <a:noFill/>
          <a:ln>
            <a:noFill/>
          </a:ln>
        </p:spPr>
      </p:pic>
      <p:pic>
        <p:nvPicPr>
          <p:cNvPr id="191" name="Google Shape;191;p34"/>
          <p:cNvPicPr preferRelativeResize="0"/>
          <p:nvPr/>
        </p:nvPicPr>
        <p:blipFill>
          <a:blip r:embed="rId4">
            <a:alphaModFix/>
          </a:blip>
          <a:stretch>
            <a:fillRect/>
          </a:stretch>
        </p:blipFill>
        <p:spPr>
          <a:xfrm>
            <a:off x="7531600" y="3650022"/>
            <a:ext cx="1333500" cy="1219200"/>
          </a:xfrm>
          <a:prstGeom prst="rect">
            <a:avLst/>
          </a:prstGeom>
          <a:noFill/>
          <a:ln>
            <a:noFill/>
          </a:ln>
        </p:spPr>
      </p:pic>
      <p:pic>
        <p:nvPicPr>
          <p:cNvPr id="192" name="Google Shape;192;p34"/>
          <p:cNvPicPr preferRelativeResize="0"/>
          <p:nvPr/>
        </p:nvPicPr>
        <p:blipFill>
          <a:blip r:embed="rId5">
            <a:alphaModFix/>
          </a:blip>
          <a:stretch>
            <a:fillRect/>
          </a:stretch>
        </p:blipFill>
        <p:spPr>
          <a:xfrm>
            <a:off x="5989050" y="3750034"/>
            <a:ext cx="1400175" cy="1019175"/>
          </a:xfrm>
          <a:prstGeom prst="rect">
            <a:avLst/>
          </a:prstGeom>
          <a:noFill/>
          <a:ln>
            <a:noFill/>
          </a:ln>
        </p:spPr>
      </p:pic>
      <p:sp>
        <p:nvSpPr>
          <p:cNvPr id="193" name="Google Shape;193;p34"/>
          <p:cNvSpPr txBox="1"/>
          <p:nvPr/>
        </p:nvSpPr>
        <p:spPr>
          <a:xfrm>
            <a:off x="1864772" y="1692122"/>
            <a:ext cx="65400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4000" dirty="0">
                <a:solidFill>
                  <a:schemeClr val="lt1"/>
                </a:solidFill>
                <a:latin typeface="Poppins Medium"/>
                <a:ea typeface="Poppins Medium"/>
                <a:cs typeface="Poppins Medium"/>
                <a:sym typeface="Poppins Medium"/>
              </a:rPr>
              <a:t>MUCHAS GRACIAS!</a:t>
            </a:r>
            <a:endParaRPr sz="4000" dirty="0">
              <a:solidFill>
                <a:schemeClr val="lt1"/>
              </a:solidFill>
              <a:latin typeface="Poppins Medium"/>
              <a:ea typeface="Poppins Medium"/>
              <a:cs typeface="Poppins Medium"/>
              <a:sym typeface="Poppins Medium"/>
            </a:endParaRPr>
          </a:p>
        </p:txBody>
      </p:sp>
      <p:cxnSp>
        <p:nvCxnSpPr>
          <p:cNvPr id="194" name="Google Shape;194;p34"/>
          <p:cNvCxnSpPr/>
          <p:nvPr/>
        </p:nvCxnSpPr>
        <p:spPr>
          <a:xfrm>
            <a:off x="303100" y="3145155"/>
            <a:ext cx="80166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8600" y="924900"/>
            <a:ext cx="9252600" cy="4218600"/>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#2    </a:t>
            </a:r>
            <a:r>
              <a:rPr lang="es" sz="2000" dirty="0" smtClean="0">
                <a:solidFill>
                  <a:schemeClr val="lt1"/>
                </a:solidFill>
                <a:latin typeface="Poppins SemiBold"/>
                <a:ea typeface="Poppins SemiBold"/>
                <a:cs typeface="Poppins SemiBold"/>
                <a:sym typeface="Poppins SemiBold"/>
              </a:rPr>
              <a:t>Modulo 3 – Desarrollo Frontend dinamico</a:t>
            </a:r>
            <a:endParaRPr sz="2000" dirty="0">
              <a:solidFill>
                <a:srgbClr val="78B4EC"/>
              </a:solidFill>
              <a:latin typeface="Poppins SemiBold"/>
              <a:ea typeface="Poppins SemiBold"/>
              <a:cs typeface="Poppins SemiBold"/>
              <a:sym typeface="Poppins SemiBold"/>
            </a:endParaRPr>
          </a:p>
        </p:txBody>
      </p:sp>
      <p:sp>
        <p:nvSpPr>
          <p:cNvPr id="134" name="Google Shape;134;p24"/>
          <p:cNvSpPr txBox="1"/>
          <p:nvPr/>
        </p:nvSpPr>
        <p:spPr>
          <a:xfrm>
            <a:off x="101436" y="1000604"/>
            <a:ext cx="6004567" cy="3816399"/>
          </a:xfrm>
          <a:prstGeom prst="rect">
            <a:avLst/>
          </a:prstGeom>
          <a:noFill/>
          <a:ln>
            <a:noFill/>
          </a:ln>
        </p:spPr>
        <p:txBody>
          <a:bodyPr spcFirstLastPara="1" wrap="square" lIns="91425" tIns="91425" rIns="91425" bIns="91425" anchor="t" anchorCtr="0">
            <a:spAutoFit/>
          </a:bodyPr>
          <a:lstStyle/>
          <a:p>
            <a:r>
              <a:rPr lang="es-AR" sz="2000" b="1" dirty="0" smtClean="0">
                <a:solidFill>
                  <a:schemeClr val="tx1"/>
                </a:solidFill>
              </a:rPr>
              <a:t>Angular – Estructura de archivos del framework</a:t>
            </a:r>
            <a:endParaRPr lang="es-AR" sz="2000" b="1" dirty="0">
              <a:solidFill>
                <a:schemeClr val="tx1"/>
              </a:solidFill>
            </a:endParaRPr>
          </a:p>
          <a:p>
            <a:endParaRPr lang="es-AR" sz="1200" dirty="0" smtClean="0"/>
          </a:p>
          <a:p>
            <a:pPr algn="just"/>
            <a:r>
              <a:rPr lang="es-AR" sz="1200" dirty="0" smtClean="0"/>
              <a:t>No </a:t>
            </a:r>
            <a:r>
              <a:rPr lang="es-AR" sz="1200" dirty="0"/>
              <a:t>haremos </a:t>
            </a:r>
            <a:r>
              <a:rPr lang="es-AR" sz="1200" dirty="0" smtClean="0"/>
              <a:t>un </a:t>
            </a:r>
            <a:r>
              <a:rPr lang="es-AR" sz="1200" dirty="0"/>
              <a:t>estudio exhaustivo de todos los archivos y carpetas que se crean (más 44500 </a:t>
            </a:r>
            <a:r>
              <a:rPr lang="es-AR" sz="1200" dirty="0">
                <a:solidFill>
                  <a:schemeClr val="tx1"/>
                </a:solidFill>
              </a:rPr>
              <a:t>archivos</a:t>
            </a:r>
            <a:r>
              <a:rPr lang="es-AR" sz="1200" dirty="0"/>
              <a:t> y 3900 carpetas en la versión de Angular 13.x), sino de aquellas que se requieren modificar según el concepto que estemos estudiando.</a:t>
            </a:r>
          </a:p>
          <a:p>
            <a:pPr algn="just"/>
            <a:r>
              <a:rPr lang="es-AR" sz="1200" b="1" dirty="0">
                <a:solidFill>
                  <a:srgbClr val="FF0000"/>
                </a:solidFill>
              </a:rPr>
              <a:t>En Angular la pieza fundamental es la 'COMPONENTE'</a:t>
            </a:r>
            <a:r>
              <a:rPr lang="es-AR" sz="1200" dirty="0">
                <a:solidFill>
                  <a:srgbClr val="FF0000"/>
                </a:solidFill>
              </a:rPr>
              <a:t>. </a:t>
            </a:r>
            <a:r>
              <a:rPr lang="es-AR" sz="1200" dirty="0"/>
              <a:t>Debemos pensar siempre que una aplicación se construye a base de un conjunto de componentes (por ejemplo pueden ser componentes: un menú, lista de usuarios, login, tabla de datos, calendario, formulario de búsqueda etc.)</a:t>
            </a:r>
          </a:p>
          <a:p>
            <a:pPr algn="just"/>
            <a:r>
              <a:rPr lang="es-AR" sz="1200" dirty="0"/>
              <a:t>Angular CLI nos crea una única componente llamada '</a:t>
            </a:r>
            <a:r>
              <a:rPr lang="es-AR" sz="1200" b="1" dirty="0"/>
              <a:t>AppComponent</a:t>
            </a:r>
            <a:r>
              <a:rPr lang="es-AR" sz="1200" dirty="0"/>
              <a:t>' que se distribuye en </a:t>
            </a:r>
            <a:r>
              <a:rPr lang="es-AR" sz="1200" b="1" dirty="0"/>
              <a:t>4 archivos</a:t>
            </a:r>
            <a:r>
              <a:rPr lang="es-AR" sz="1200" dirty="0"/>
              <a:t>:</a:t>
            </a:r>
          </a:p>
          <a:p>
            <a:r>
              <a:rPr lang="es-AR" sz="1200" dirty="0"/>
              <a:t> </a:t>
            </a:r>
          </a:p>
          <a:p>
            <a:pPr algn="ctr"/>
            <a:r>
              <a:rPr lang="es-AR" sz="1200" b="1" dirty="0"/>
              <a:t>app.component.ts</a:t>
            </a:r>
            <a:endParaRPr lang="es-AR" sz="1200" dirty="0"/>
          </a:p>
          <a:p>
            <a:pPr algn="ctr"/>
            <a:r>
              <a:rPr lang="es-AR" sz="1200" b="1" dirty="0"/>
              <a:t>app.component.html</a:t>
            </a:r>
            <a:endParaRPr lang="es-AR" sz="1200" dirty="0"/>
          </a:p>
          <a:p>
            <a:pPr algn="ctr"/>
            <a:r>
              <a:rPr lang="es-AR" sz="1200" b="1" dirty="0"/>
              <a:t>app.component.css</a:t>
            </a:r>
            <a:endParaRPr lang="es-AR" sz="1200" dirty="0"/>
          </a:p>
          <a:p>
            <a:pPr algn="ctr"/>
            <a:r>
              <a:rPr lang="es-AR" sz="1200" b="1" dirty="0" smtClean="0"/>
              <a:t>app.component.spec.ts</a:t>
            </a:r>
          </a:p>
          <a:p>
            <a:endParaRPr lang="es-AR" sz="1200" b="1" dirty="0"/>
          </a:p>
          <a:p>
            <a:r>
              <a:rPr lang="es-AR" sz="1200" dirty="0"/>
              <a:t>Todos estos archivos se localizan en la carpeta 'app' y esta carpeta se encuentra dentro de la carpeta </a:t>
            </a:r>
            <a:r>
              <a:rPr lang="es-AR" sz="1200" dirty="0" smtClean="0"/>
              <a:t>'src‘.</a:t>
            </a:r>
            <a:endParaRPr lang="es-AR" sz="12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599" y="114963"/>
            <a:ext cx="583007" cy="601694"/>
          </a:xfrm>
          <a:prstGeom prst="rect">
            <a:avLst/>
          </a:prstGeom>
        </p:spPr>
      </p:pic>
      <p:pic>
        <p:nvPicPr>
          <p:cNvPr id="7" name="Picture 6" descr="archivos y carpetas Angular"/>
          <p:cNvPicPr/>
          <p:nvPr/>
        </p:nvPicPr>
        <p:blipFill>
          <a:blip r:embed="rId4">
            <a:extLst>
              <a:ext uri="{28A0092B-C50C-407E-A947-70E740481C1C}">
                <a14:useLocalDpi xmlns:a14="http://schemas.microsoft.com/office/drawing/2010/main" val="0"/>
              </a:ext>
            </a:extLst>
          </a:blip>
          <a:srcRect/>
          <a:stretch>
            <a:fillRect/>
          </a:stretch>
        </p:blipFill>
        <p:spPr bwMode="auto">
          <a:xfrm>
            <a:off x="6316038" y="1180017"/>
            <a:ext cx="2286000" cy="3457575"/>
          </a:xfrm>
          <a:prstGeom prst="rect">
            <a:avLst/>
          </a:prstGeom>
          <a:noFill/>
          <a:ln w="12700">
            <a:solidFill>
              <a:schemeClr val="tx1"/>
            </a:solidFill>
          </a:ln>
        </p:spPr>
      </p:pic>
    </p:spTree>
    <p:extLst>
      <p:ext uri="{BB962C8B-B14F-4D97-AF65-F5344CB8AC3E}">
        <p14:creationId xmlns:p14="http://schemas.microsoft.com/office/powerpoint/2010/main" val="537672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93;p2"/>
          <p:cNvSpPr/>
          <p:nvPr/>
        </p:nvSpPr>
        <p:spPr>
          <a:xfrm>
            <a:off x="-90672" y="-25718"/>
            <a:ext cx="9234672" cy="897425"/>
          </a:xfrm>
          <a:prstGeom prst="rect">
            <a:avLst/>
          </a:prstGeom>
          <a:solidFill>
            <a:schemeClr val="accent1"/>
          </a:solidFill>
          <a:ln w="12700">
            <a:miter lim="400000"/>
          </a:ln>
        </p:spPr>
        <p:txBody>
          <a:bodyPr lIns="34289" rIns="34289" anchor="ctr"/>
          <a:lstStyle/>
          <a:p>
            <a:pPr defTabSz="914377"/>
            <a:endParaRPr sz="105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78723" y="88501"/>
            <a:ext cx="437255" cy="451271"/>
          </a:xfrm>
          <a:prstGeom prst="rect">
            <a:avLst/>
          </a:prstGeom>
        </p:spPr>
      </p:pic>
      <p:sp>
        <p:nvSpPr>
          <p:cNvPr id="9" name="Flowchart: Card 8"/>
          <p:cNvSpPr/>
          <p:nvPr/>
        </p:nvSpPr>
        <p:spPr>
          <a:xfrm>
            <a:off x="4017644" y="1286019"/>
            <a:ext cx="371475" cy="524555"/>
          </a:xfrm>
          <a:prstGeom prst="flowChartPunchedCard">
            <a:avLst/>
          </a:prstGeom>
          <a:solidFill>
            <a:schemeClr val="bg2">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s-AR" sz="825">
              <a:solidFill>
                <a:sysClr val="windowText" lastClr="000000"/>
              </a:solidFill>
            </a:endParaRPr>
          </a:p>
        </p:txBody>
      </p:sp>
      <p:sp>
        <p:nvSpPr>
          <p:cNvPr id="2" name="Rectangle 1"/>
          <p:cNvSpPr/>
          <p:nvPr/>
        </p:nvSpPr>
        <p:spPr>
          <a:xfrm>
            <a:off x="3898066" y="1836440"/>
            <a:ext cx="692818" cy="253916"/>
          </a:xfrm>
          <a:prstGeom prst="rect">
            <a:avLst/>
          </a:prstGeom>
        </p:spPr>
        <p:txBody>
          <a:bodyPr wrap="none">
            <a:spAutoFit/>
          </a:bodyPr>
          <a:lstStyle/>
          <a:p>
            <a:r>
              <a:rPr lang="es-AR" sz="1050" b="1" dirty="0">
                <a:latin typeface="Arial" panose="020B0604020202020204" pitchFamily="34" charset="0"/>
              </a:rPr>
              <a:t>main.ts</a:t>
            </a:r>
            <a:r>
              <a:rPr lang="es-AR" sz="1050" dirty="0"/>
              <a:t> </a:t>
            </a:r>
          </a:p>
        </p:txBody>
      </p:sp>
      <p:sp>
        <p:nvSpPr>
          <p:cNvPr id="11" name="Bent Arrow 10"/>
          <p:cNvSpPr/>
          <p:nvPr/>
        </p:nvSpPr>
        <p:spPr>
          <a:xfrm rot="16200000" flipH="1">
            <a:off x="3458826" y="1337014"/>
            <a:ext cx="243454" cy="809210"/>
          </a:xfrm>
          <a:prstGeom prst="bentArrow">
            <a:avLst>
              <a:gd name="adj1" fmla="val 9539"/>
              <a:gd name="adj2" fmla="val 23333"/>
              <a:gd name="adj3" fmla="val 25000"/>
              <a:gd name="adj4" fmla="val 43750"/>
            </a:avLst>
          </a:prstGeom>
        </p:spPr>
        <p:style>
          <a:lnRef idx="2">
            <a:schemeClr val="dk1">
              <a:shade val="50000"/>
            </a:schemeClr>
          </a:lnRef>
          <a:fillRef idx="1">
            <a:schemeClr val="dk1"/>
          </a:fillRef>
          <a:effectRef idx="0">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s-AR" sz="825">
              <a:solidFill>
                <a:schemeClr val="tx1"/>
              </a:solidFill>
            </a:endParaRPr>
          </a:p>
        </p:txBody>
      </p:sp>
      <p:sp>
        <p:nvSpPr>
          <p:cNvPr id="5" name="Rectangle 4"/>
          <p:cNvSpPr/>
          <p:nvPr/>
        </p:nvSpPr>
        <p:spPr>
          <a:xfrm>
            <a:off x="2599006" y="1319080"/>
            <a:ext cx="1502334" cy="253916"/>
          </a:xfrm>
          <a:prstGeom prst="rect">
            <a:avLst/>
          </a:prstGeom>
        </p:spPr>
        <p:txBody>
          <a:bodyPr wrap="none">
            <a:spAutoFit/>
          </a:bodyPr>
          <a:lstStyle/>
          <a:p>
            <a:r>
              <a:rPr lang="es-AR" sz="1050" dirty="0">
                <a:latin typeface="Arial" panose="020B0604020202020204" pitchFamily="34" charset="0"/>
              </a:rPr>
              <a:t>Empieza en "main.ts"</a:t>
            </a:r>
            <a:r>
              <a:rPr lang="es-AR" sz="1050" dirty="0"/>
              <a:t> </a:t>
            </a:r>
          </a:p>
        </p:txBody>
      </p:sp>
      <p:sp>
        <p:nvSpPr>
          <p:cNvPr id="16" name="Flowchart: Card 15"/>
          <p:cNvSpPr/>
          <p:nvPr/>
        </p:nvSpPr>
        <p:spPr>
          <a:xfrm>
            <a:off x="3019856" y="1910342"/>
            <a:ext cx="371475" cy="517412"/>
          </a:xfrm>
          <a:prstGeom prst="flowChartPunchedCard">
            <a:avLst/>
          </a:prstGeom>
          <a:solidFill>
            <a:schemeClr val="tx2">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s-AR" sz="825"/>
          </a:p>
        </p:txBody>
      </p:sp>
      <p:sp>
        <p:nvSpPr>
          <p:cNvPr id="17" name="Flowchart: Card 16"/>
          <p:cNvSpPr/>
          <p:nvPr/>
        </p:nvSpPr>
        <p:spPr>
          <a:xfrm>
            <a:off x="2982410" y="2820853"/>
            <a:ext cx="371475" cy="523535"/>
          </a:xfrm>
          <a:prstGeom prst="flowChartPunchedCard">
            <a:avLst/>
          </a:prstGeom>
          <a:solidFill>
            <a:srgbClr val="00FF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s-AR" sz="825"/>
          </a:p>
        </p:txBody>
      </p:sp>
      <p:sp>
        <p:nvSpPr>
          <p:cNvPr id="18" name="Down Arrow 17"/>
          <p:cNvSpPr/>
          <p:nvPr/>
        </p:nvSpPr>
        <p:spPr>
          <a:xfrm>
            <a:off x="3138358" y="2280469"/>
            <a:ext cx="135731" cy="29187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s-AR" sz="825"/>
          </a:p>
        </p:txBody>
      </p:sp>
      <p:sp>
        <p:nvSpPr>
          <p:cNvPr id="6" name="Rectangle 5"/>
          <p:cNvSpPr/>
          <p:nvPr/>
        </p:nvSpPr>
        <p:spPr>
          <a:xfrm>
            <a:off x="2645973" y="2521745"/>
            <a:ext cx="1132041" cy="253916"/>
          </a:xfrm>
          <a:prstGeom prst="rect">
            <a:avLst/>
          </a:prstGeom>
        </p:spPr>
        <p:txBody>
          <a:bodyPr wrap="none">
            <a:spAutoFit/>
          </a:bodyPr>
          <a:lstStyle/>
          <a:p>
            <a:r>
              <a:rPr lang="es-AR" sz="1050" b="1" dirty="0">
                <a:latin typeface="Arial" panose="020B0604020202020204" pitchFamily="34" charset="0"/>
              </a:rPr>
              <a:t>app.module.ts</a:t>
            </a:r>
            <a:r>
              <a:rPr lang="es-AR" sz="1050" dirty="0"/>
              <a:t> </a:t>
            </a:r>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6204" y="1311290"/>
            <a:ext cx="1064039" cy="767037"/>
          </a:xfrm>
          <a:prstGeom prst="rect">
            <a:avLst/>
          </a:prstGeom>
        </p:spPr>
      </p:pic>
      <p:sp>
        <p:nvSpPr>
          <p:cNvPr id="8" name="Rectangle 7"/>
          <p:cNvSpPr/>
          <p:nvPr/>
        </p:nvSpPr>
        <p:spPr>
          <a:xfrm>
            <a:off x="2599007" y="3337124"/>
            <a:ext cx="1378904" cy="253916"/>
          </a:xfrm>
          <a:prstGeom prst="rect">
            <a:avLst/>
          </a:prstGeom>
        </p:spPr>
        <p:txBody>
          <a:bodyPr wrap="none">
            <a:spAutoFit/>
          </a:bodyPr>
          <a:lstStyle/>
          <a:p>
            <a:r>
              <a:rPr lang="es-AR" sz="1050" b="1" dirty="0">
                <a:latin typeface="Arial" panose="020B0604020202020204" pitchFamily="34" charset="0"/>
              </a:rPr>
              <a:t>app.component.ts</a:t>
            </a:r>
            <a:r>
              <a:rPr lang="es-AR" sz="1050" dirty="0"/>
              <a:t> </a:t>
            </a: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17670" y="2194664"/>
            <a:ext cx="1091435" cy="743940"/>
          </a:xfrm>
          <a:prstGeom prst="rect">
            <a:avLst/>
          </a:prstGeom>
        </p:spPr>
      </p:pic>
      <p:sp>
        <p:nvSpPr>
          <p:cNvPr id="22" name="Rectangular Callout 21"/>
          <p:cNvSpPr/>
          <p:nvPr/>
        </p:nvSpPr>
        <p:spPr>
          <a:xfrm>
            <a:off x="898688" y="2996185"/>
            <a:ext cx="1707919" cy="582669"/>
          </a:xfrm>
          <a:prstGeom prst="wedgeRectCallout">
            <a:avLst>
              <a:gd name="adj1" fmla="val 75655"/>
              <a:gd name="adj2" fmla="val -26338"/>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just"/>
            <a:r>
              <a:rPr lang="es-AR" sz="825" dirty="0"/>
              <a:t>el archivo </a:t>
            </a:r>
            <a:r>
              <a:rPr lang="es-AR" sz="825" b="1" dirty="0"/>
              <a:t>app,component,ts </a:t>
            </a:r>
            <a:r>
              <a:rPr lang="es-AR" sz="825" dirty="0"/>
              <a:t>contiene la LOGICA que después se refleja en el</a:t>
            </a:r>
            <a:r>
              <a:rPr lang="es-AR" sz="825" b="1" dirty="0"/>
              <a:t> HTML de salida</a:t>
            </a:r>
          </a:p>
        </p:txBody>
      </p:sp>
      <p:sp>
        <p:nvSpPr>
          <p:cNvPr id="23" name="Flowchart: Card 22"/>
          <p:cNvSpPr/>
          <p:nvPr/>
        </p:nvSpPr>
        <p:spPr>
          <a:xfrm>
            <a:off x="2276055" y="3686689"/>
            <a:ext cx="373517" cy="513329"/>
          </a:xfrm>
          <a:prstGeom prst="flowChartPunchedCard">
            <a:avLst/>
          </a:prstGeom>
          <a:solidFill>
            <a:schemeClr val="accent3">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s-AR" sz="825"/>
          </a:p>
        </p:txBody>
      </p:sp>
      <p:sp>
        <p:nvSpPr>
          <p:cNvPr id="14" name="Rectangle 13"/>
          <p:cNvSpPr/>
          <p:nvPr/>
        </p:nvSpPr>
        <p:spPr>
          <a:xfrm>
            <a:off x="1689847" y="4236845"/>
            <a:ext cx="1484702" cy="253916"/>
          </a:xfrm>
          <a:prstGeom prst="rect">
            <a:avLst/>
          </a:prstGeom>
        </p:spPr>
        <p:txBody>
          <a:bodyPr wrap="none">
            <a:spAutoFit/>
          </a:bodyPr>
          <a:lstStyle/>
          <a:p>
            <a:r>
              <a:rPr lang="es-AR" sz="1050" b="1" dirty="0">
                <a:latin typeface="Arial" panose="020B0604020202020204" pitchFamily="34" charset="0"/>
              </a:rPr>
              <a:t>app.component.css</a:t>
            </a:r>
            <a:r>
              <a:rPr lang="es-AR" sz="1050" dirty="0"/>
              <a:t> </a:t>
            </a:r>
          </a:p>
        </p:txBody>
      </p:sp>
      <p:sp>
        <p:nvSpPr>
          <p:cNvPr id="20" name="Rectangle 19"/>
          <p:cNvSpPr/>
          <p:nvPr/>
        </p:nvSpPr>
        <p:spPr>
          <a:xfrm>
            <a:off x="3127779" y="4236486"/>
            <a:ext cx="1542410" cy="253916"/>
          </a:xfrm>
          <a:prstGeom prst="rect">
            <a:avLst/>
          </a:prstGeom>
        </p:spPr>
        <p:txBody>
          <a:bodyPr wrap="none">
            <a:spAutoFit/>
          </a:bodyPr>
          <a:lstStyle/>
          <a:p>
            <a:r>
              <a:rPr lang="es-AR" sz="1050" b="1" dirty="0">
                <a:solidFill>
                  <a:schemeClr val="bg1"/>
                </a:solidFill>
                <a:latin typeface="Arial" panose="020B0604020202020204" pitchFamily="34" charset="0"/>
              </a:rPr>
              <a:t>app.component.html</a:t>
            </a:r>
            <a:r>
              <a:rPr lang="es-AR" sz="1050" dirty="0">
                <a:solidFill>
                  <a:schemeClr val="bg1"/>
                </a:solidFill>
              </a:rPr>
              <a:t> </a:t>
            </a:r>
          </a:p>
        </p:txBody>
      </p:sp>
      <p:sp>
        <p:nvSpPr>
          <p:cNvPr id="26" name="Flowchart: Card 25"/>
          <p:cNvSpPr/>
          <p:nvPr/>
        </p:nvSpPr>
        <p:spPr>
          <a:xfrm>
            <a:off x="3611641" y="3718915"/>
            <a:ext cx="373516" cy="516392"/>
          </a:xfrm>
          <a:prstGeom prst="flowChartPunchedCard">
            <a:avLst/>
          </a:prstGeom>
          <a:solidFill>
            <a:srgbClr val="FF0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s-AR" sz="825"/>
          </a:p>
        </p:txBody>
      </p:sp>
      <p:sp>
        <p:nvSpPr>
          <p:cNvPr id="29" name="Bent-Up Arrow 28"/>
          <p:cNvSpPr/>
          <p:nvPr/>
        </p:nvSpPr>
        <p:spPr>
          <a:xfrm>
            <a:off x="2587378" y="3615681"/>
            <a:ext cx="550980" cy="279947"/>
          </a:xfrm>
          <a:prstGeom prst="bentUpArrow">
            <a:avLst/>
          </a:prstGeom>
        </p:spPr>
        <p:style>
          <a:lnRef idx="2">
            <a:schemeClr val="dk1">
              <a:shade val="50000"/>
            </a:schemeClr>
          </a:lnRef>
          <a:fillRef idx="1">
            <a:schemeClr val="dk1"/>
          </a:fillRef>
          <a:effectRef idx="0">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s-AR" sz="825"/>
          </a:p>
        </p:txBody>
      </p:sp>
      <p:sp>
        <p:nvSpPr>
          <p:cNvPr id="30" name="Bent-Up Arrow 29"/>
          <p:cNvSpPr/>
          <p:nvPr/>
        </p:nvSpPr>
        <p:spPr>
          <a:xfrm flipH="1">
            <a:off x="3238047" y="3609351"/>
            <a:ext cx="533637" cy="260219"/>
          </a:xfrm>
          <a:prstGeom prst="bentUpArrow">
            <a:avLst/>
          </a:prstGeom>
        </p:spPr>
        <p:style>
          <a:lnRef idx="2">
            <a:schemeClr val="dk1">
              <a:shade val="50000"/>
            </a:schemeClr>
          </a:lnRef>
          <a:fillRef idx="1">
            <a:schemeClr val="dk1"/>
          </a:fillRef>
          <a:effectRef idx="0">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s-AR" sz="825"/>
          </a:p>
        </p:txBody>
      </p:sp>
      <p:sp>
        <p:nvSpPr>
          <p:cNvPr id="31" name="Flowchart: Card 30"/>
          <p:cNvSpPr/>
          <p:nvPr/>
        </p:nvSpPr>
        <p:spPr>
          <a:xfrm>
            <a:off x="4295591" y="2478987"/>
            <a:ext cx="371475" cy="520473"/>
          </a:xfrm>
          <a:prstGeom prst="flowChartPunchedCard">
            <a:avLst/>
          </a:prstGeom>
          <a:solidFill>
            <a:schemeClr val="bg1">
              <a:lumMod val="7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s-AR" sz="825"/>
          </a:p>
        </p:txBody>
      </p:sp>
      <p:sp>
        <p:nvSpPr>
          <p:cNvPr id="32" name="Bent Arrow 31"/>
          <p:cNvSpPr/>
          <p:nvPr/>
        </p:nvSpPr>
        <p:spPr>
          <a:xfrm>
            <a:off x="3269229" y="2817330"/>
            <a:ext cx="998407" cy="197695"/>
          </a:xfrm>
          <a:prstGeom prst="bentArrow">
            <a:avLst/>
          </a:prstGeom>
        </p:spPr>
        <p:style>
          <a:lnRef idx="2">
            <a:schemeClr val="dk1">
              <a:shade val="50000"/>
            </a:schemeClr>
          </a:lnRef>
          <a:fillRef idx="1">
            <a:schemeClr val="dk1"/>
          </a:fillRef>
          <a:effectRef idx="0">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s-AR" sz="825">
              <a:solidFill>
                <a:schemeClr val="tx1"/>
              </a:solidFill>
            </a:endParaRPr>
          </a:p>
        </p:txBody>
      </p:sp>
      <p:sp>
        <p:nvSpPr>
          <p:cNvPr id="25" name="Rectangle 24"/>
          <p:cNvSpPr/>
          <p:nvPr/>
        </p:nvSpPr>
        <p:spPr>
          <a:xfrm>
            <a:off x="4124461" y="2995972"/>
            <a:ext cx="893193" cy="253916"/>
          </a:xfrm>
          <a:prstGeom prst="rect">
            <a:avLst/>
          </a:prstGeom>
        </p:spPr>
        <p:txBody>
          <a:bodyPr wrap="none">
            <a:spAutoFit/>
          </a:bodyPr>
          <a:lstStyle/>
          <a:p>
            <a:r>
              <a:rPr lang="es-AR" sz="1050" b="1" dirty="0">
                <a:latin typeface="Arial" panose="020B0604020202020204" pitchFamily="34" charset="0"/>
              </a:rPr>
              <a:t>index.html</a:t>
            </a:r>
            <a:r>
              <a:rPr lang="es-AR" sz="1050" dirty="0"/>
              <a:t> </a:t>
            </a:r>
          </a:p>
        </p:txBody>
      </p:sp>
      <p:pic>
        <p:nvPicPr>
          <p:cNvPr id="34" name="Picture 3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09863" y="2336421"/>
            <a:ext cx="1461332" cy="805606"/>
          </a:xfrm>
          <a:prstGeom prst="rect">
            <a:avLst/>
          </a:prstGeom>
        </p:spPr>
      </p:pic>
      <p:sp>
        <p:nvSpPr>
          <p:cNvPr id="35" name="Rectangular Callout 34"/>
          <p:cNvSpPr/>
          <p:nvPr/>
        </p:nvSpPr>
        <p:spPr>
          <a:xfrm>
            <a:off x="4989793" y="1530106"/>
            <a:ext cx="1353752" cy="684780"/>
          </a:xfrm>
          <a:prstGeom prst="wedgeRectCallout">
            <a:avLst>
              <a:gd name="adj1" fmla="val -23305"/>
              <a:gd name="adj2" fmla="val 71599"/>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t"/>
          <a:lstStyle/>
          <a:p>
            <a:pPr algn="just"/>
            <a:r>
              <a:rPr lang="es-AR" sz="825"/>
              <a:t>index.html contiene la llamada al componente &lt;app-root&gt;&lt;/app-root&gt; y el cuerpo del HTML de salida</a:t>
            </a:r>
          </a:p>
        </p:txBody>
      </p:sp>
      <p:pic>
        <p:nvPicPr>
          <p:cNvPr id="36" name="Picture 3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19925" y="3483332"/>
            <a:ext cx="1463224" cy="824592"/>
          </a:xfrm>
          <a:prstGeom prst="rect">
            <a:avLst/>
          </a:prstGeom>
        </p:spPr>
      </p:pic>
      <p:sp>
        <p:nvSpPr>
          <p:cNvPr id="37" name="Rectangular Callout 36"/>
          <p:cNvSpPr/>
          <p:nvPr/>
        </p:nvSpPr>
        <p:spPr>
          <a:xfrm>
            <a:off x="5036492" y="4515278"/>
            <a:ext cx="1097076" cy="378619"/>
          </a:xfrm>
          <a:prstGeom prst="wedgeRectCallout">
            <a:avLst>
              <a:gd name="adj1" fmla="val -12331"/>
              <a:gd name="adj2" fmla="val -133361"/>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t"/>
          <a:lstStyle/>
          <a:p>
            <a:pPr algn="just"/>
            <a:r>
              <a:rPr lang="es-AR" sz="825" dirty="0"/>
              <a:t>app.component.html crea la etiqueta</a:t>
            </a:r>
          </a:p>
        </p:txBody>
      </p:sp>
      <p:pic>
        <p:nvPicPr>
          <p:cNvPr id="38" name="Picture 3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85203" y="3209106"/>
            <a:ext cx="2152306" cy="1176362"/>
          </a:xfrm>
          <a:prstGeom prst="rect">
            <a:avLst/>
          </a:prstGeom>
          <a:ln w="12700">
            <a:solidFill>
              <a:schemeClr val="tx1"/>
            </a:solidFill>
          </a:ln>
        </p:spPr>
      </p:pic>
      <p:sp>
        <p:nvSpPr>
          <p:cNvPr id="27" name="Left Arrow 26"/>
          <p:cNvSpPr/>
          <p:nvPr/>
        </p:nvSpPr>
        <p:spPr>
          <a:xfrm rot="10800000">
            <a:off x="6329614" y="3626664"/>
            <a:ext cx="509126" cy="550243"/>
          </a:xfrm>
          <a:prstGeom prst="leftArrow">
            <a:avLst/>
          </a:prstGeom>
          <a:solidFill>
            <a:srgbClr val="00B0F0"/>
          </a:solidFill>
          <a:ln w="25400" cap="flat">
            <a:solidFill>
              <a:srgbClr val="00B0F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fromWordArt="0" anchor="ctr" anchorCtr="0" forceAA="0" compatLnSpc="1">
            <a:prstTxWarp prst="textNoShape">
              <a:avLst/>
            </a:prstTxWarp>
            <a:spAutoFit/>
          </a:bodyPr>
          <a:lstStyle/>
          <a:p>
            <a:pPr defTabSz="685800" hangingPunct="0">
              <a:buClrTx/>
            </a:pPr>
            <a:endParaRPr lang="es-AR" sz="1350"/>
          </a:p>
        </p:txBody>
      </p:sp>
      <p:sp>
        <p:nvSpPr>
          <p:cNvPr id="40"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chemeClr val="bg1"/>
                </a:solidFill>
                <a:latin typeface="Poppins SemiBold"/>
                <a:ea typeface="Poppins SemiBold"/>
                <a:cs typeface="Poppins SemiBold"/>
                <a:sym typeface="Poppins SemiBold"/>
              </a:rPr>
              <a:t>#3   </a:t>
            </a:r>
            <a:r>
              <a:rPr lang="es" sz="2000" dirty="0" smtClean="0">
                <a:solidFill>
                  <a:schemeClr val="lt1"/>
                </a:solidFill>
                <a:latin typeface="Poppins SemiBold"/>
                <a:ea typeface="Poppins SemiBold"/>
                <a:cs typeface="Poppins SemiBold"/>
                <a:sym typeface="Poppins SemiBold"/>
              </a:rPr>
              <a:t>Modulo 3 – Desarrollo Frontend dinamico</a:t>
            </a:r>
            <a:endParaRPr sz="2000" dirty="0">
              <a:solidFill>
                <a:srgbClr val="78B4EC"/>
              </a:solidFill>
              <a:latin typeface="Poppins SemiBold"/>
              <a:ea typeface="Poppins SemiBold"/>
              <a:cs typeface="Poppins SemiBold"/>
              <a:sym typeface="Poppins SemiBold"/>
            </a:endParaRPr>
          </a:p>
        </p:txBody>
      </p:sp>
      <p:sp>
        <p:nvSpPr>
          <p:cNvPr id="33" name="Google Shape;134;p24"/>
          <p:cNvSpPr txBox="1"/>
          <p:nvPr/>
        </p:nvSpPr>
        <p:spPr>
          <a:xfrm>
            <a:off x="4915209" y="957330"/>
            <a:ext cx="4069491" cy="492412"/>
          </a:xfrm>
          <a:prstGeom prst="rect">
            <a:avLst/>
          </a:prstGeom>
          <a:noFill/>
          <a:ln>
            <a:noFill/>
          </a:ln>
        </p:spPr>
        <p:txBody>
          <a:bodyPr spcFirstLastPara="1" wrap="square" lIns="91425" tIns="91425" rIns="91425" bIns="91425" anchor="t" anchorCtr="0">
            <a:spAutoFit/>
          </a:bodyPr>
          <a:lstStyle/>
          <a:p>
            <a:r>
              <a:rPr lang="es-AR" sz="2000" dirty="0" smtClean="0">
                <a:solidFill>
                  <a:schemeClr val="bg1"/>
                </a:solidFill>
              </a:rPr>
              <a:t>Angular – funcionamiento básico</a:t>
            </a:r>
            <a:endParaRPr lang="es-AR" sz="2000" dirty="0">
              <a:solidFill>
                <a:schemeClr val="bg1"/>
              </a:solidFill>
            </a:endParaRPr>
          </a:p>
        </p:txBody>
      </p:sp>
    </p:spTree>
    <p:extLst>
      <p:ext uri="{BB962C8B-B14F-4D97-AF65-F5344CB8AC3E}">
        <p14:creationId xmlns:p14="http://schemas.microsoft.com/office/powerpoint/2010/main" val="2663139779"/>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2741" y="904126"/>
            <a:ext cx="9246741" cy="4239374"/>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es-AR" dirty="0"/>
          </a:p>
        </p:txBody>
      </p:sp>
      <p:sp>
        <p:nvSpPr>
          <p:cNvPr id="24"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#3    </a:t>
            </a:r>
            <a:r>
              <a:rPr lang="es" sz="2000" dirty="0" smtClean="0">
                <a:solidFill>
                  <a:schemeClr val="lt1"/>
                </a:solidFill>
                <a:latin typeface="Poppins SemiBold"/>
                <a:ea typeface="Poppins SemiBold"/>
                <a:cs typeface="Poppins SemiBold"/>
                <a:sym typeface="Poppins SemiBold"/>
              </a:rPr>
              <a:t>Modulo 3 – Desarrollo Frontend dinamico</a:t>
            </a:r>
            <a:endParaRPr sz="2000" dirty="0">
              <a:solidFill>
                <a:srgbClr val="78B4EC"/>
              </a:solidFill>
              <a:latin typeface="Poppins SemiBold"/>
              <a:ea typeface="Poppins SemiBold"/>
              <a:cs typeface="Poppins SemiBold"/>
              <a:sym typeface="Poppins SemiBold"/>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599" y="114963"/>
            <a:ext cx="583007" cy="601694"/>
          </a:xfrm>
          <a:prstGeom prst="rect">
            <a:avLst/>
          </a:prstGeom>
        </p:spPr>
      </p:pic>
      <p:sp>
        <p:nvSpPr>
          <p:cNvPr id="7" name="Google Shape;124;p7"/>
          <p:cNvSpPr txBox="1"/>
          <p:nvPr/>
        </p:nvSpPr>
        <p:spPr>
          <a:xfrm>
            <a:off x="1485170" y="948432"/>
            <a:ext cx="6819656" cy="4154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4" tIns="91424" rIns="91424" bIns="91424" anchor="ctr">
            <a:spAutoFit/>
          </a:bodyPr>
          <a:lstStyle/>
          <a:p>
            <a:pPr marL="214313" indent="-214313">
              <a:buSzPct val="100000"/>
              <a:buFont typeface="Arial"/>
              <a:buChar char="•"/>
              <a:defRPr>
                <a:latin typeface="+mj-lt"/>
                <a:ea typeface="+mj-ea"/>
                <a:cs typeface="+mj-cs"/>
                <a:sym typeface="Calibri"/>
              </a:defRPr>
            </a:pPr>
            <a:r>
              <a:rPr lang="es-AR" sz="1500" dirty="0" smtClean="0">
                <a:solidFill>
                  <a:schemeClr val="tx1"/>
                </a:solidFill>
                <a:latin typeface="Arial" panose="020B0604020202020204" pitchFamily="34" charset="0"/>
                <a:cs typeface="Arial" panose="020B0604020202020204" pitchFamily="34" charset="0"/>
                <a:sym typeface="Calibri"/>
              </a:rPr>
              <a:t>Creación </a:t>
            </a:r>
            <a:r>
              <a:rPr lang="es-AR" sz="1500" dirty="0">
                <a:solidFill>
                  <a:schemeClr val="tx1"/>
                </a:solidFill>
                <a:latin typeface="Arial" panose="020B0604020202020204" pitchFamily="34" charset="0"/>
                <a:cs typeface="Arial" panose="020B0604020202020204" pitchFamily="34" charset="0"/>
                <a:sym typeface="Calibri"/>
              </a:rPr>
              <a:t>de un proyecto y prueba de su funcionamiento.</a:t>
            </a:r>
          </a:p>
        </p:txBody>
      </p:sp>
      <p:sp>
        <p:nvSpPr>
          <p:cNvPr id="8" name="Google Shape;304;p31"/>
          <p:cNvSpPr txBox="1">
            <a:spLocks/>
          </p:cNvSpPr>
          <p:nvPr/>
        </p:nvSpPr>
        <p:spPr>
          <a:xfrm rot="16200000">
            <a:off x="-1468555" y="2916475"/>
            <a:ext cx="3667128" cy="561975"/>
          </a:xfrm>
          <a:prstGeom prst="rect">
            <a:avLst/>
          </a:prstGeom>
          <a:solidFill>
            <a:schemeClr val="dk1"/>
          </a:solidFill>
          <a:ln w="25400" cap="flat" cmpd="sng">
            <a:solidFill>
              <a:srgbClr val="000000"/>
            </a:solidFill>
            <a:prstDash val="solid"/>
            <a:miter lim="800000"/>
            <a:headEnd type="none" w="sm" len="sm"/>
            <a:tailEnd type="none" w="sm" len="sm"/>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wrap="square" lIns="91425" tIns="45700" rIns="91425" bIns="45700" anchor="ctr" anchorCtr="0">
            <a:noAutofit/>
          </a:bodyPr>
          <a:lst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9pPr>
          </a:lstStyle>
          <a:p>
            <a:pPr algn="ctr" hangingPunct="1">
              <a:buClr>
                <a:schemeClr val="lt1"/>
              </a:buClr>
              <a:buSzPts val="3200"/>
              <a:buFont typeface="Calibri"/>
              <a:buNone/>
            </a:pPr>
            <a:r>
              <a:rPr lang="en-US" sz="3200" dirty="0">
                <a:solidFill>
                  <a:schemeClr val="lt1"/>
                </a:solidFill>
                <a:latin typeface="Calibri"/>
                <a:ea typeface="Calibri"/>
                <a:cs typeface="Calibri"/>
                <a:sym typeface="Calibri"/>
              </a:rPr>
              <a:t>1</a:t>
            </a:r>
            <a:r>
              <a:rPr lang="en-US" sz="3200" dirty="0" smtClean="0">
                <a:solidFill>
                  <a:schemeClr val="lt1"/>
                </a:solidFill>
                <a:latin typeface="Calibri"/>
                <a:ea typeface="Calibri"/>
                <a:cs typeface="Calibri"/>
                <a:sym typeface="Calibri"/>
              </a:rPr>
              <a:t> – Ejercicio</a:t>
            </a:r>
            <a:endParaRPr lang="en-US" dirty="0"/>
          </a:p>
        </p:txBody>
      </p:sp>
      <p:sp>
        <p:nvSpPr>
          <p:cNvPr id="9" name="Google Shape;124;p7"/>
          <p:cNvSpPr txBox="1"/>
          <p:nvPr/>
        </p:nvSpPr>
        <p:spPr>
          <a:xfrm>
            <a:off x="854404" y="2243620"/>
            <a:ext cx="3384593" cy="17542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anchor="ctr">
            <a:spAutoFit/>
          </a:bodyPr>
          <a:lstStyle/>
          <a:p>
            <a:r>
              <a:rPr lang="es-AR" b="1" dirty="0"/>
              <a:t>Problema</a:t>
            </a:r>
          </a:p>
          <a:p>
            <a:pPr algn="just"/>
            <a:r>
              <a:rPr lang="es-AR" sz="1200" dirty="0"/>
              <a:t>Ahora probaremos confeccionar una aplicación que </a:t>
            </a:r>
            <a:r>
              <a:rPr lang="es-AR" sz="1200" u="sng" dirty="0">
                <a:solidFill>
                  <a:schemeClr val="tx1"/>
                </a:solidFill>
              </a:rPr>
              <a:t>permita administrar un vector de objetos </a:t>
            </a:r>
            <a:r>
              <a:rPr lang="es-AR" sz="1200" dirty="0"/>
              <a:t>que almacena en cada elemento el código, descripción y precio de un artículo. Se debe poder </a:t>
            </a:r>
            <a:r>
              <a:rPr lang="es-AR" sz="1200" dirty="0">
                <a:solidFill>
                  <a:srgbClr val="0070C0"/>
                </a:solidFill>
              </a:rPr>
              <a:t>agregar, </a:t>
            </a:r>
            <a:r>
              <a:rPr lang="es-AR" sz="1200" dirty="0" smtClean="0">
                <a:solidFill>
                  <a:srgbClr val="0070C0"/>
                </a:solidFill>
              </a:rPr>
              <a:t>leer, borrar </a:t>
            </a:r>
            <a:r>
              <a:rPr lang="es-AR" sz="1200" dirty="0">
                <a:solidFill>
                  <a:srgbClr val="0070C0"/>
                </a:solidFill>
              </a:rPr>
              <a:t>y modificar los datos de un </a:t>
            </a:r>
            <a:r>
              <a:rPr lang="es-AR" sz="1200" dirty="0" smtClean="0">
                <a:solidFill>
                  <a:srgbClr val="0070C0"/>
                </a:solidFill>
              </a:rPr>
              <a:t>artículo – CRUD-  </a:t>
            </a:r>
            <a:r>
              <a:rPr lang="es-AR" sz="1200" dirty="0" smtClean="0"/>
              <a:t>La </a:t>
            </a:r>
            <a:r>
              <a:rPr lang="es-AR" sz="1200" dirty="0"/>
              <a:t>interfaz visual de la aplicación debe ser similar a esta:</a:t>
            </a:r>
          </a:p>
        </p:txBody>
      </p:sp>
      <p:pic>
        <p:nvPicPr>
          <p:cNvPr id="10" name="Picture 9" descr="proyecto de altas, bajas y modificaciones en angular"/>
          <p:cNvPicPr/>
          <p:nvPr/>
        </p:nvPicPr>
        <p:blipFill>
          <a:blip r:embed="rId4">
            <a:extLst>
              <a:ext uri="{28A0092B-C50C-407E-A947-70E740481C1C}">
                <a14:useLocalDpi xmlns:a14="http://schemas.microsoft.com/office/drawing/2010/main" val="0"/>
              </a:ext>
            </a:extLst>
          </a:blip>
          <a:srcRect/>
          <a:stretch>
            <a:fillRect/>
          </a:stretch>
        </p:blipFill>
        <p:spPr bwMode="auto">
          <a:xfrm>
            <a:off x="4447404" y="1551367"/>
            <a:ext cx="4365202" cy="3138790"/>
          </a:xfrm>
          <a:prstGeom prst="rect">
            <a:avLst/>
          </a:prstGeom>
          <a:noFill/>
          <a:ln w="12700">
            <a:solidFill>
              <a:schemeClr val="tx1"/>
            </a:solidFill>
          </a:ln>
        </p:spPr>
      </p:pic>
    </p:spTree>
    <p:extLst>
      <p:ext uri="{BB962C8B-B14F-4D97-AF65-F5344CB8AC3E}">
        <p14:creationId xmlns:p14="http://schemas.microsoft.com/office/powerpoint/2010/main" val="51554147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22901</TotalTime>
  <Words>4348</Words>
  <Application>Microsoft Office PowerPoint</Application>
  <PresentationFormat>On-screen Show (16:9)</PresentationFormat>
  <Paragraphs>336</Paragraphs>
  <Slides>62</Slides>
  <Notes>61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Roboto</vt:lpstr>
      <vt:lpstr>Arial</vt:lpstr>
      <vt:lpstr>Poppins Black</vt:lpstr>
      <vt:lpstr>Poppins Medium</vt:lpstr>
      <vt:lpstr>Poppins SemiBold</vt:lpstr>
      <vt:lpstr>Poppins</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Fernando</dc:creator>
  <cp:lastModifiedBy>Microsoft account</cp:lastModifiedBy>
  <cp:revision>508</cp:revision>
  <dcterms:modified xsi:type="dcterms:W3CDTF">2023-04-14T20:56:14Z</dcterms:modified>
</cp:coreProperties>
</file>