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8" r:id="rId3"/>
    <p:sldId id="259" r:id="rId4"/>
    <p:sldId id="267" r:id="rId5"/>
    <p:sldId id="298" r:id="rId6"/>
    <p:sldId id="279" r:id="rId7"/>
    <p:sldId id="307" r:id="rId8"/>
    <p:sldId id="309" r:id="rId9"/>
    <p:sldId id="308" r:id="rId10"/>
    <p:sldId id="315" r:id="rId11"/>
    <p:sldId id="312" r:id="rId12"/>
    <p:sldId id="314"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10" r:id="rId28"/>
    <p:sldId id="311" r:id="rId29"/>
    <p:sldId id="330" r:id="rId30"/>
    <p:sldId id="331" r:id="rId31"/>
    <p:sldId id="313" r:id="rId32"/>
    <p:sldId id="332" r:id="rId33"/>
    <p:sldId id="334" r:id="rId34"/>
    <p:sldId id="333" r:id="rId35"/>
    <p:sldId id="335" r:id="rId36"/>
    <p:sldId id="277" r:id="rId37"/>
  </p:sldIdLst>
  <p:sldSz cx="9144000" cy="5143500" type="screen16x9"/>
  <p:notesSz cx="6858000" cy="9144000"/>
  <p:embeddedFontLst>
    <p:embeddedFont>
      <p:font typeface="Poppins Medium" panose="020B0604020202020204" charset="0"/>
      <p:regular r:id="rId39"/>
      <p:bold r:id="rId40"/>
      <p:italic r:id="rId41"/>
      <p:boldItalic r:id="rId42"/>
    </p:embeddedFont>
    <p:embeddedFont>
      <p:font typeface="Poppins SemiBold" panose="020B0604020202020204" charset="0"/>
      <p:regular r:id="rId43"/>
      <p:bold r:id="rId44"/>
      <p:italic r:id="rId45"/>
      <p:boldItalic r:id="rId46"/>
    </p:embeddedFont>
    <p:embeddedFont>
      <p:font typeface="Poppins Black" panose="020B0604020202020204" charset="0"/>
      <p:bold r:id="rId47"/>
      <p:boldItalic r:id="rId48"/>
    </p:embeddedFont>
    <p:embeddedFont>
      <p:font typeface="Roboto" panose="020B0604020202020204" charset="0"/>
      <p:regular r:id="rId49"/>
      <p:bold r:id="rId50"/>
      <p:italic r:id="rId51"/>
      <p:boldItalic r:id="rId52"/>
    </p:embeddedFont>
    <p:embeddedFont>
      <p:font typeface="Poppins"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679764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12ad745a7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12ad745a7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6538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2854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5220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83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0636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7352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8690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441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5237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452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740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432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306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5419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076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311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239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1487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0009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29dda24e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129dda24e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7498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33253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514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2ad745a7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2ad745a7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1273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08920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9614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58999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8322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72281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9860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129dda24ec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129dda24ec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98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469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29dda24e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129dda24e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9524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6699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871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6884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3c6cb8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3c6cb8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9947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pic>
        <p:nvPicPr>
          <p:cNvPr id="9" name="Google Shape;9;p1"/>
          <p:cNvPicPr preferRelativeResize="0"/>
          <p:nvPr/>
        </p:nvPicPr>
        <p:blipFill>
          <a:blip r:embed="rId13">
            <a:alphaModFix/>
          </a:blip>
          <a:stretch>
            <a:fillRect/>
          </a:stretch>
        </p:blipFill>
        <p:spPr>
          <a:xfrm>
            <a:off x="-109550" y="-60275"/>
            <a:ext cx="9255875" cy="52037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sweetalert2.github.io/"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21.jp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25.jpg"/><Relationship Id="rId5" Type="http://schemas.openxmlformats.org/officeDocument/2006/relationships/image" Target="../media/image7.jpg"/><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26.jpg"/><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7" Type="http://schemas.openxmlformats.org/officeDocument/2006/relationships/hyperlink" Target="https://github.com/FAR1968/proyecto_portfolio_crud2_js"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1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32.png"/><Relationship Id="rId4" Type="http://schemas.openxmlformats.org/officeDocument/2006/relationships/image" Target="../media/image31.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34.jpg"/></Relationships>
</file>

<file path=ppt/slides/_rels/slide2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2.xml"/><Relationship Id="rId1" Type="http://schemas.openxmlformats.org/officeDocument/2006/relationships/slideLayout" Target="../slideLayouts/slideLayout11.xml"/><Relationship Id="rId5" Type="http://schemas.openxmlformats.org/officeDocument/2006/relationships/image" Target="../media/image37.jpg"/><Relationship Id="rId4" Type="http://schemas.openxmlformats.org/officeDocument/2006/relationships/image" Target="../media/image36.jpg"/></Relationships>
</file>

<file path=ppt/slides/_rels/slide2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39.jpg"/></Relationships>
</file>

<file path=ppt/slides/_rels/slide2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41.jpg"/></Relationships>
</file>

<file path=ppt/slides/_rels/slide25.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43.jpg"/></Relationships>
</file>

<file path=ppt/slides/_rels/slide26.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image" Target="../media/image46.jpg"/><Relationship Id="rId5" Type="http://schemas.openxmlformats.org/officeDocument/2006/relationships/image" Target="../media/image45.jpg"/><Relationship Id="rId4" Type="http://schemas.openxmlformats.org/officeDocument/2006/relationships/image" Target="../media/image44.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30.xml"/><Relationship Id="rId1" Type="http://schemas.openxmlformats.org/officeDocument/2006/relationships/slideLayout" Target="../slideLayouts/slideLayout11.xml"/><Relationship Id="rId4" Type="http://schemas.openxmlformats.org/officeDocument/2006/relationships/image" Target="../media/image50.jpg"/></Relationships>
</file>

<file path=ppt/slides/_rels/slide31.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33.xml"/><Relationship Id="rId1" Type="http://schemas.openxmlformats.org/officeDocument/2006/relationships/slideLayout" Target="../slideLayouts/slideLayout11.xml"/><Relationship Id="rId4" Type="http://schemas.openxmlformats.org/officeDocument/2006/relationships/image" Target="../media/image52.jpg"/></Relationships>
</file>

<file path=ppt/slides/_rels/slide34.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34.xml"/><Relationship Id="rId1" Type="http://schemas.openxmlformats.org/officeDocument/2006/relationships/slideLayout" Target="../slideLayouts/slideLayout11.xml"/><Relationship Id="rId6" Type="http://schemas.openxmlformats.org/officeDocument/2006/relationships/image" Target="../media/image55.JPG"/><Relationship Id="rId5" Type="http://schemas.openxmlformats.org/officeDocument/2006/relationships/image" Target="../media/image54.JPG"/><Relationship Id="rId4" Type="http://schemas.openxmlformats.org/officeDocument/2006/relationships/image" Target="../media/image53.jpg"/></Relationships>
</file>

<file path=ppt/slides/_rels/slide35.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35.xml"/><Relationship Id="rId1" Type="http://schemas.openxmlformats.org/officeDocument/2006/relationships/slideLayout" Target="../slideLayouts/slideLayout11.xml"/><Relationship Id="rId4" Type="http://schemas.openxmlformats.org/officeDocument/2006/relationships/image" Target="../media/image56.jp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3.JPG"/><Relationship Id="rId7" Type="http://schemas.openxmlformats.org/officeDocument/2006/relationships/image" Target="../media/image16.jpg"/><Relationship Id="rId12"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5.jpg"/><Relationship Id="rId11" Type="http://schemas.openxmlformats.org/officeDocument/2006/relationships/image" Target="../media/image20.jpg"/><Relationship Id="rId5" Type="http://schemas.openxmlformats.org/officeDocument/2006/relationships/image" Target="../media/image6.jpg"/><Relationship Id="rId10" Type="http://schemas.openxmlformats.org/officeDocument/2006/relationships/image" Target="../media/image19.jpg"/><Relationship Id="rId4" Type="http://schemas.openxmlformats.org/officeDocument/2006/relationships/image" Target="../media/image14.jpg"/><Relationship Id="rId9"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p:nvPr/>
        </p:nvSpPr>
        <p:spPr>
          <a:xfrm>
            <a:off x="293375" y="3629025"/>
            <a:ext cx="8657700" cy="569400"/>
          </a:xfrm>
          <a:prstGeom prst="rect">
            <a:avLst/>
          </a:prstGeom>
          <a:noFill/>
          <a:ln w="28575" cap="flat" cmpd="sng">
            <a:solidFill>
              <a:srgbClr val="FFE599"/>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2500">
                <a:solidFill>
                  <a:schemeClr val="lt1"/>
                </a:solidFill>
                <a:latin typeface="Poppins SemiBold"/>
                <a:ea typeface="Poppins SemiBold"/>
                <a:cs typeface="Poppins SemiBold"/>
                <a:sym typeface="Poppins SemiBold"/>
              </a:rPr>
              <a:t>&gt;&gt; Coloquen su nombre y apellido en el teams!  &lt;&lt;</a:t>
            </a:r>
            <a:endParaRPr sz="1100">
              <a:solidFill>
                <a:schemeClr val="lt1"/>
              </a:solidFill>
              <a:latin typeface="Poppins SemiBold"/>
              <a:ea typeface="Poppins SemiBold"/>
              <a:cs typeface="Poppins SemiBold"/>
              <a:sym typeface="Poppins SemiBold"/>
            </a:endParaRPr>
          </a:p>
        </p:txBody>
      </p:sp>
      <p:sp>
        <p:nvSpPr>
          <p:cNvPr id="57" name="Google Shape;57;p13"/>
          <p:cNvSpPr txBox="1"/>
          <p:nvPr/>
        </p:nvSpPr>
        <p:spPr>
          <a:xfrm>
            <a:off x="293375" y="159050"/>
            <a:ext cx="8587200" cy="1473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2500" dirty="0">
                <a:solidFill>
                  <a:schemeClr val="lt1"/>
                </a:solidFill>
                <a:latin typeface="Poppins"/>
                <a:ea typeface="Poppins"/>
                <a:cs typeface="Poppins"/>
                <a:sym typeface="Poppins"/>
              </a:rPr>
              <a:t>Preparen un </a:t>
            </a:r>
            <a:endParaRPr sz="2500" dirty="0">
              <a:solidFill>
                <a:schemeClr val="lt1"/>
              </a:solidFill>
              <a:latin typeface="Poppins"/>
              <a:ea typeface="Poppins"/>
              <a:cs typeface="Poppins"/>
              <a:sym typeface="Poppins"/>
            </a:endParaRPr>
          </a:p>
          <a:p>
            <a:pPr marL="0" lvl="0" indent="0" algn="ctr" rtl="0">
              <a:lnSpc>
                <a:spcPct val="115000"/>
              </a:lnSpc>
              <a:spcBef>
                <a:spcPts val="0"/>
              </a:spcBef>
              <a:spcAft>
                <a:spcPts val="0"/>
              </a:spcAft>
              <a:buNone/>
            </a:pPr>
            <a:r>
              <a:rPr lang="es" sz="2500" dirty="0">
                <a:solidFill>
                  <a:schemeClr val="lt1"/>
                </a:solidFill>
                <a:latin typeface="Poppins"/>
                <a:ea typeface="Poppins"/>
                <a:cs typeface="Poppins"/>
                <a:sym typeface="Poppins"/>
              </a:rPr>
              <a:t>mate, café, té ó vaso de agua </a:t>
            </a:r>
            <a:endParaRPr sz="2500" dirty="0">
              <a:solidFill>
                <a:schemeClr val="lt1"/>
              </a:solidFill>
              <a:latin typeface="Poppins"/>
              <a:ea typeface="Poppins"/>
              <a:cs typeface="Poppins"/>
              <a:sym typeface="Poppins"/>
            </a:endParaRPr>
          </a:p>
          <a:p>
            <a:pPr marL="0" lvl="0" indent="0" algn="ctr" rtl="0">
              <a:spcBef>
                <a:spcPts val="0"/>
              </a:spcBef>
              <a:spcAft>
                <a:spcPts val="0"/>
              </a:spcAft>
              <a:buNone/>
            </a:pPr>
            <a:r>
              <a:rPr lang="es" sz="3000" dirty="0">
                <a:solidFill>
                  <a:schemeClr val="lt1"/>
                </a:solidFill>
                <a:latin typeface="Poppins SemiBold"/>
                <a:ea typeface="Poppins SemiBold"/>
                <a:cs typeface="Poppins SemiBold"/>
                <a:sym typeface="Poppins SemiBold"/>
              </a:rPr>
              <a:t>en 5</a:t>
            </a:r>
            <a:r>
              <a:rPr lang="es" sz="3000" dirty="0" smtClean="0">
                <a:solidFill>
                  <a:schemeClr val="lt1"/>
                </a:solidFill>
                <a:latin typeface="Poppins SemiBold"/>
                <a:ea typeface="Poppins SemiBold"/>
                <a:cs typeface="Poppins SemiBold"/>
                <a:sym typeface="Poppins SemiBold"/>
              </a:rPr>
              <a:t>’ </a:t>
            </a:r>
            <a:r>
              <a:rPr lang="es" sz="3000" dirty="0">
                <a:solidFill>
                  <a:schemeClr val="lt1"/>
                </a:solidFill>
                <a:latin typeface="Poppins SemiBold"/>
                <a:ea typeface="Poppins SemiBold"/>
                <a:cs typeface="Poppins SemiBold"/>
                <a:sym typeface="Poppins SemiBold"/>
              </a:rPr>
              <a:t>arrancamos !</a:t>
            </a:r>
            <a:endParaRPr sz="3000" dirty="0">
              <a:solidFill>
                <a:schemeClr val="lt1"/>
              </a:solidFill>
              <a:latin typeface="Poppins SemiBold"/>
              <a:ea typeface="Poppins SemiBold"/>
              <a:cs typeface="Poppins SemiBold"/>
              <a:sym typeface="Poppins SemiBold"/>
            </a:endParaRPr>
          </a:p>
        </p:txBody>
      </p:sp>
      <p:sp>
        <p:nvSpPr>
          <p:cNvPr id="58" name="Google Shape;58;p13"/>
          <p:cNvSpPr txBox="1"/>
          <p:nvPr/>
        </p:nvSpPr>
        <p:spPr>
          <a:xfrm>
            <a:off x="954500" y="4222200"/>
            <a:ext cx="6954600" cy="69246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100" dirty="0">
                <a:solidFill>
                  <a:schemeClr val="lt1"/>
                </a:solidFill>
                <a:latin typeface="Poppins SemiBold"/>
                <a:ea typeface="Poppins SemiBold"/>
                <a:cs typeface="Poppins SemiBold"/>
                <a:sym typeface="Poppins SemiBold"/>
              </a:rPr>
              <a:t>Necesitamos que pongan su nombre y apellido en el TEAMS  para la asistencia.</a:t>
            </a:r>
            <a:endParaRPr sz="1100" dirty="0">
              <a:solidFill>
                <a:schemeClr val="lt1"/>
              </a:solidFill>
              <a:latin typeface="Poppins SemiBold"/>
              <a:ea typeface="Poppins SemiBold"/>
              <a:cs typeface="Poppins SemiBold"/>
              <a:sym typeface="Poppins SemiBold"/>
            </a:endParaRPr>
          </a:p>
          <a:p>
            <a:pPr marL="457200" lvl="0" indent="0" algn="ctr" rtl="0">
              <a:spcBef>
                <a:spcPts val="0"/>
              </a:spcBef>
              <a:spcAft>
                <a:spcPts val="0"/>
              </a:spcAft>
              <a:buNone/>
            </a:pPr>
            <a:r>
              <a:rPr lang="es-AR" sz="1100" dirty="0" smtClean="0">
                <a:solidFill>
                  <a:schemeClr val="lt1"/>
                </a:solidFill>
                <a:latin typeface="Poppins SemiBold"/>
                <a:ea typeface="Poppins SemiBold"/>
                <a:cs typeface="Poppins SemiBold"/>
                <a:sym typeface="Poppins SemiBold"/>
              </a:rPr>
              <a:t>¿</a:t>
            </a:r>
            <a:r>
              <a:rPr lang="es" sz="1100" dirty="0" smtClean="0">
                <a:solidFill>
                  <a:schemeClr val="lt1"/>
                </a:solidFill>
                <a:latin typeface="Poppins SemiBold"/>
                <a:ea typeface="Poppins SemiBold"/>
                <a:cs typeface="Poppins SemiBold"/>
                <a:sym typeface="Poppins SemiBold"/>
              </a:rPr>
              <a:t>Pero </a:t>
            </a:r>
            <a:r>
              <a:rPr lang="es" sz="1100" dirty="0">
                <a:solidFill>
                  <a:schemeClr val="lt1"/>
                </a:solidFill>
                <a:latin typeface="Poppins SemiBold"/>
                <a:ea typeface="Poppins SemiBold"/>
                <a:cs typeface="Poppins SemiBold"/>
                <a:sym typeface="Poppins SemiBold"/>
              </a:rPr>
              <a:t>no era opcional asistir al encuentro</a:t>
            </a:r>
            <a:r>
              <a:rPr lang="es" sz="1100" dirty="0" smtClean="0">
                <a:solidFill>
                  <a:schemeClr val="lt1"/>
                </a:solidFill>
                <a:latin typeface="Poppins SemiBold"/>
                <a:ea typeface="Poppins SemiBold"/>
                <a:cs typeface="Poppins SemiBold"/>
                <a:sym typeface="Poppins SemiBold"/>
              </a:rPr>
              <a:t>?</a:t>
            </a:r>
            <a:endParaRPr sz="1100" dirty="0">
              <a:solidFill>
                <a:schemeClr val="lt1"/>
              </a:solidFill>
              <a:latin typeface="Poppins SemiBold"/>
              <a:ea typeface="Poppins SemiBold"/>
              <a:cs typeface="Poppins SemiBold"/>
              <a:sym typeface="Poppins SemiBold"/>
            </a:endParaRPr>
          </a:p>
          <a:p>
            <a:pPr marL="0" lvl="0" indent="0" algn="ctr" rtl="0">
              <a:spcBef>
                <a:spcPts val="0"/>
              </a:spcBef>
              <a:spcAft>
                <a:spcPts val="0"/>
              </a:spcAft>
              <a:buClr>
                <a:schemeClr val="dk1"/>
              </a:buClr>
              <a:buSzPts val="1100"/>
              <a:buFont typeface="Arial"/>
              <a:buNone/>
            </a:pPr>
            <a:r>
              <a:rPr lang="es" sz="1100" dirty="0">
                <a:solidFill>
                  <a:schemeClr val="lt1"/>
                </a:solidFill>
                <a:latin typeface="Poppins SemiBold"/>
                <a:ea typeface="Poppins SemiBold"/>
                <a:cs typeface="Poppins SemiBold"/>
                <a:sym typeface="Poppins SemiBold"/>
              </a:rPr>
              <a:t>Si, asistir al encuentro es opcional, </a:t>
            </a:r>
            <a:r>
              <a:rPr lang="es" sz="1100" dirty="0" smtClean="0">
                <a:solidFill>
                  <a:schemeClr val="lt1"/>
                </a:solidFill>
                <a:latin typeface="Poppins SemiBold"/>
                <a:ea typeface="Poppins SemiBold"/>
                <a:cs typeface="Poppins SemiBold"/>
                <a:sym typeface="Poppins SemiBold"/>
              </a:rPr>
              <a:t>pero es recomendable que asistan.</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78805"/>
            <a:ext cx="8951075" cy="15043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lvl="0"/>
            <a:r>
              <a:rPr lang="es" dirty="0" smtClean="0">
                <a:solidFill>
                  <a:srgbClr val="907AC7"/>
                </a:solidFill>
                <a:latin typeface="Poppins SemiBold"/>
                <a:ea typeface="Poppins SemiBold"/>
                <a:cs typeface="Poppins SemiBold"/>
                <a:sym typeface="Poppins SemiBold"/>
              </a:rPr>
              <a:t>#5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2 – Desarrollo Frontend Estatico</a:t>
            </a:r>
            <a:endParaRPr sz="2000" dirty="0">
              <a:solidFill>
                <a:srgbClr val="78B4EC"/>
              </a:solidFill>
              <a:latin typeface="Poppins SemiBold"/>
              <a:ea typeface="Poppins SemiBold"/>
              <a:cs typeface="Poppins SemiBold"/>
              <a:sym typeface="Poppins SemiBold"/>
            </a:endParaRPr>
          </a:p>
        </p:txBody>
      </p:sp>
      <p:sp>
        <p:nvSpPr>
          <p:cNvPr id="5" name="Google Shape;134;p24"/>
          <p:cNvSpPr txBox="1"/>
          <p:nvPr/>
        </p:nvSpPr>
        <p:spPr>
          <a:xfrm>
            <a:off x="1454203" y="965665"/>
            <a:ext cx="5316468" cy="553968"/>
          </a:xfrm>
          <a:prstGeom prst="rect">
            <a:avLst/>
          </a:prstGeom>
          <a:noFill/>
          <a:ln>
            <a:noFill/>
          </a:ln>
        </p:spPr>
        <p:txBody>
          <a:bodyPr spcFirstLastPara="1" wrap="square" lIns="91425" tIns="91425" rIns="91425" bIns="91425" anchor="t" anchorCtr="0">
            <a:spAutoFit/>
          </a:bodyPr>
          <a:lstStyle/>
          <a:p>
            <a:r>
              <a:rPr lang="es-AR" sz="2400" dirty="0" smtClean="0"/>
              <a:t>Integración </a:t>
            </a:r>
            <a:r>
              <a:rPr lang="es-AR" sz="2400" dirty="0" smtClean="0"/>
              <a:t>de</a:t>
            </a:r>
            <a:r>
              <a:rPr lang="es-AR" sz="2400" dirty="0" smtClean="0"/>
              <a:t> </a:t>
            </a:r>
            <a:r>
              <a:rPr lang="es-AR" sz="2400" dirty="0" smtClean="0"/>
              <a:t>bibliotecas / librerias </a:t>
            </a:r>
            <a:endParaRPr lang="es-AR" sz="2400" dirty="0"/>
          </a:p>
        </p:txBody>
      </p:sp>
      <p:sp>
        <p:nvSpPr>
          <p:cNvPr id="33" name="Google Shape;134;p24"/>
          <p:cNvSpPr txBox="1"/>
          <p:nvPr/>
        </p:nvSpPr>
        <p:spPr>
          <a:xfrm>
            <a:off x="440662" y="2392864"/>
            <a:ext cx="3936129" cy="2246739"/>
          </a:xfrm>
          <a:prstGeom prst="rect">
            <a:avLst/>
          </a:prstGeom>
          <a:noFill/>
          <a:ln>
            <a:noFill/>
          </a:ln>
        </p:spPr>
        <p:txBody>
          <a:bodyPr spcFirstLastPara="1" wrap="square" lIns="91425" tIns="91425" rIns="91425" bIns="91425" anchor="t" anchorCtr="0">
            <a:spAutoFit/>
          </a:bodyPr>
          <a:lstStyle/>
          <a:p>
            <a:r>
              <a:rPr lang="es-AR" b="1" dirty="0" smtClean="0"/>
              <a:t>                         ¿Qué es Sweetalert?</a:t>
            </a:r>
            <a:endParaRPr lang="es-AR" dirty="0"/>
          </a:p>
          <a:p>
            <a:pPr algn="just"/>
            <a:r>
              <a:rPr lang="es-AR" sz="1200" dirty="0"/>
              <a:t>La forma más común para mandar notificaciones es la función alert de JavaScript, que muestra una caja de alerta con un mensaje. Pero el problema que es muy rudimentaria y sin diseño, a diferencia de </a:t>
            </a:r>
            <a:r>
              <a:rPr lang="es-AR" sz="1200" dirty="0" smtClean="0"/>
              <a:t>Sweetalert  </a:t>
            </a:r>
            <a:r>
              <a:rPr lang="es-AR" sz="1200" dirty="0"/>
              <a:t>que nos permite dar a los usuarios notificaciones y alertas con un diseño mucho más amigable.</a:t>
            </a:r>
            <a:r>
              <a:rPr lang="es-AR" sz="1200" dirty="0"/>
              <a:t> </a:t>
            </a:r>
            <a:endParaRPr lang="es-AR" sz="1200" dirty="0" smtClean="0"/>
          </a:p>
          <a:p>
            <a:pPr algn="just"/>
            <a:endParaRPr lang="es-AR" sz="1200" dirty="0"/>
          </a:p>
          <a:p>
            <a:pPr algn="just"/>
            <a:r>
              <a:rPr lang="es-AR" sz="1200" b="1" dirty="0" smtClean="0">
                <a:solidFill>
                  <a:srgbClr val="0070C0"/>
                </a:solidFill>
                <a:latin typeface="+mn-lt"/>
              </a:rPr>
              <a:t>                     </a:t>
            </a:r>
            <a:r>
              <a:rPr lang="es-AR" sz="1200" b="1" dirty="0" smtClean="0">
                <a:solidFill>
                  <a:srgbClr val="0070C0"/>
                </a:solidFill>
                <a:latin typeface="+mn-lt"/>
                <a:hlinkClick r:id="rId3"/>
              </a:rPr>
              <a:t>https</a:t>
            </a:r>
            <a:r>
              <a:rPr lang="es-AR" sz="1200" b="1" dirty="0">
                <a:solidFill>
                  <a:srgbClr val="0070C0"/>
                </a:solidFill>
                <a:latin typeface="+mn-lt"/>
                <a:hlinkClick r:id="rId3"/>
              </a:rPr>
              <a:t>://sweetalert2.github.io</a:t>
            </a:r>
            <a:r>
              <a:rPr lang="es-AR" sz="1200" b="1" dirty="0" smtClean="0">
                <a:solidFill>
                  <a:srgbClr val="0070C0"/>
                </a:solidFill>
                <a:latin typeface="+mn-lt"/>
                <a:hlinkClick r:id="rId3"/>
              </a:rPr>
              <a:t>/</a:t>
            </a:r>
            <a:endParaRPr lang="es-AR" sz="1200" b="1" dirty="0" smtClean="0">
              <a:solidFill>
                <a:srgbClr val="0070C0"/>
              </a:solidFill>
              <a:latin typeface="+mn-lt"/>
            </a:endParaRPr>
          </a:p>
          <a:p>
            <a:pPr algn="just"/>
            <a:endParaRPr lang="es-AR" sz="1200" b="1" dirty="0">
              <a:solidFill>
                <a:srgbClr val="0070C0"/>
              </a:solidFill>
              <a:latin typeface="+mn-lt"/>
            </a:endParaRPr>
          </a:p>
          <a:p>
            <a:pPr algn="just"/>
            <a:r>
              <a:rPr lang="es-AR" sz="1200" b="1" dirty="0" smtClean="0">
                <a:solidFill>
                  <a:srgbClr val="0070C0"/>
                </a:solidFill>
                <a:latin typeface="+mn-lt"/>
              </a:rPr>
              <a:t>                    Librerias </a:t>
            </a:r>
            <a:r>
              <a:rPr lang="es-AR" sz="1200" b="1" dirty="0">
                <a:solidFill>
                  <a:srgbClr val="0070C0"/>
                </a:solidFill>
                <a:latin typeface="+mn-lt"/>
              </a:rPr>
              <a:t>y Bibliotecas JS.xlsx</a:t>
            </a:r>
            <a:endParaRPr lang="es-AR" sz="1200" b="1" dirty="0">
              <a:solidFill>
                <a:srgbClr val="0070C0"/>
              </a:solidFill>
              <a:latin typeface="+mn-lt"/>
            </a:endParaRPr>
          </a:p>
        </p:txBody>
      </p:sp>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662" y="1581173"/>
            <a:ext cx="3782017" cy="70912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0629" y="3716293"/>
            <a:ext cx="1900991" cy="128445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2350" y="1647135"/>
            <a:ext cx="4196809" cy="1926404"/>
          </a:xfrm>
          <a:prstGeom prst="rect">
            <a:avLst/>
          </a:prstGeom>
        </p:spPr>
      </p:pic>
    </p:spTree>
    <p:extLst>
      <p:ext uri="{BB962C8B-B14F-4D97-AF65-F5344CB8AC3E}">
        <p14:creationId xmlns:p14="http://schemas.microsoft.com/office/powerpoint/2010/main" val="183526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lvl="0"/>
            <a:r>
              <a:rPr lang="es" dirty="0" smtClean="0">
                <a:solidFill>
                  <a:srgbClr val="907AC7"/>
                </a:solidFill>
                <a:latin typeface="Poppins SemiBold"/>
                <a:ea typeface="Poppins SemiBold"/>
                <a:cs typeface="Poppins SemiBold"/>
                <a:sym typeface="Poppins SemiBold"/>
              </a:rPr>
              <a:t>#6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2 – Desarrollo Frontend Estatico</a:t>
            </a:r>
            <a:endParaRPr sz="2000" dirty="0">
              <a:solidFill>
                <a:srgbClr val="78B4EC"/>
              </a:solidFill>
              <a:latin typeface="Poppins SemiBold"/>
              <a:ea typeface="Poppins SemiBold"/>
              <a:cs typeface="Poppins SemiBold"/>
              <a:sym typeface="Poppins SemiBold"/>
            </a:endParaRPr>
          </a:p>
        </p:txBody>
      </p:sp>
      <p:sp>
        <p:nvSpPr>
          <p:cNvPr id="5" name="Google Shape;134;p24"/>
          <p:cNvSpPr txBox="1"/>
          <p:nvPr/>
        </p:nvSpPr>
        <p:spPr>
          <a:xfrm>
            <a:off x="2030921" y="934343"/>
            <a:ext cx="5383657" cy="553968"/>
          </a:xfrm>
          <a:prstGeom prst="rect">
            <a:avLst/>
          </a:prstGeom>
          <a:noFill/>
          <a:ln>
            <a:noFill/>
          </a:ln>
        </p:spPr>
        <p:txBody>
          <a:bodyPr spcFirstLastPara="1" wrap="square" lIns="91425" tIns="91425" rIns="91425" bIns="91425" anchor="t" anchorCtr="0">
            <a:spAutoFit/>
          </a:bodyPr>
          <a:lstStyle/>
          <a:p>
            <a:r>
              <a:rPr lang="es-AR" sz="2400" dirty="0" smtClean="0"/>
              <a:t>Version HTML, CSS, JS + Bootstrap</a:t>
            </a:r>
            <a:endParaRPr lang="es-AR"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58" y="1915205"/>
            <a:ext cx="2738346" cy="2938409"/>
          </a:xfrm>
          <a:prstGeom prst="rect">
            <a:avLst/>
          </a:prstGeom>
        </p:spPr>
      </p:pic>
      <p:sp>
        <p:nvSpPr>
          <p:cNvPr id="6" name="Google Shape;134;p24"/>
          <p:cNvSpPr txBox="1"/>
          <p:nvPr/>
        </p:nvSpPr>
        <p:spPr>
          <a:xfrm>
            <a:off x="261710" y="1446172"/>
            <a:ext cx="7909609" cy="369302"/>
          </a:xfrm>
          <a:prstGeom prst="rect">
            <a:avLst/>
          </a:prstGeom>
          <a:noFill/>
          <a:ln>
            <a:noFill/>
          </a:ln>
        </p:spPr>
        <p:txBody>
          <a:bodyPr spcFirstLastPara="1" wrap="square" lIns="91425" tIns="91425" rIns="91425" bIns="91425" anchor="t" anchorCtr="0">
            <a:spAutoFit/>
          </a:bodyPr>
          <a:lstStyle/>
          <a:p>
            <a:r>
              <a:rPr lang="es-AR" sz="1200" dirty="0" smtClean="0"/>
              <a:t>• </a:t>
            </a:r>
            <a:r>
              <a:rPr lang="es-AR" sz="1200" dirty="0"/>
              <a:t>Estructura y estilos: HTML, </a:t>
            </a:r>
            <a:r>
              <a:rPr lang="es-AR" sz="1200" dirty="0" smtClean="0"/>
              <a:t>CSS, Javascript usando librerias</a:t>
            </a:r>
            <a:endParaRPr lang="es-AR" sz="1200" dirty="0"/>
          </a:p>
        </p:txBody>
      </p:sp>
      <p:sp>
        <p:nvSpPr>
          <p:cNvPr id="11" name="Google Shape;134;p24"/>
          <p:cNvSpPr txBox="1"/>
          <p:nvPr/>
        </p:nvSpPr>
        <p:spPr>
          <a:xfrm>
            <a:off x="5230861" y="1890279"/>
            <a:ext cx="3699239" cy="1107965"/>
          </a:xfrm>
          <a:prstGeom prst="rect">
            <a:avLst/>
          </a:prstGeom>
          <a:noFill/>
          <a:ln>
            <a:noFill/>
          </a:ln>
        </p:spPr>
        <p:txBody>
          <a:bodyPr spcFirstLastPara="1" wrap="square" lIns="91425" tIns="91425" rIns="91425" bIns="91425" anchor="t" anchorCtr="0">
            <a:spAutoFit/>
          </a:bodyPr>
          <a:lstStyle/>
          <a:p>
            <a:r>
              <a:rPr lang="es-AR" sz="1200" b="1" dirty="0" smtClean="0"/>
              <a:t>Version HTML CSS y JS: </a:t>
            </a:r>
            <a:endParaRPr lang="es-AR" sz="1200" dirty="0"/>
          </a:p>
          <a:p>
            <a:r>
              <a:rPr lang="es-AR" sz="1200" dirty="0"/>
              <a:t>• Estructura y estilos: HTML, </a:t>
            </a:r>
            <a:r>
              <a:rPr lang="es-AR" sz="1200" dirty="0" smtClean="0"/>
              <a:t>CSS, Javascript y un framework </a:t>
            </a:r>
            <a:r>
              <a:rPr lang="es-AR" sz="1200" dirty="0"/>
              <a:t>como </a:t>
            </a:r>
            <a:r>
              <a:rPr lang="es-AR" sz="1200" dirty="0" smtClean="0"/>
              <a:t>Bootstrap</a:t>
            </a:r>
          </a:p>
          <a:p>
            <a:endParaRPr lang="es-AR" sz="1200" dirty="0"/>
          </a:p>
          <a:p>
            <a:r>
              <a:rPr lang="es-AR" sz="1200" b="1" dirty="0">
                <a:solidFill>
                  <a:schemeClr val="accent1">
                    <a:lumMod val="50000"/>
                  </a:schemeClr>
                </a:solidFill>
              </a:rPr>
              <a:t>https://github.com/FAR1968/portfolio_ejemplo2</a:t>
            </a:r>
            <a:endParaRPr lang="es-AR" sz="1200" b="1" dirty="0">
              <a:solidFill>
                <a:schemeClr val="accent1">
                  <a:lumMod val="50000"/>
                </a:schemeClr>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9417" y="3230935"/>
            <a:ext cx="1762125" cy="1190625"/>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3866" y="1877285"/>
            <a:ext cx="1889116" cy="3014248"/>
          </a:xfrm>
          <a:prstGeom prst="rect">
            <a:avLst/>
          </a:prstGeom>
          <a:ln>
            <a:solidFill>
              <a:schemeClr val="accent1"/>
            </a:solidFill>
          </a:ln>
        </p:spPr>
      </p:pic>
      <p:sp>
        <p:nvSpPr>
          <p:cNvPr id="17" name="Right Arrow 16"/>
          <p:cNvSpPr/>
          <p:nvPr/>
        </p:nvSpPr>
        <p:spPr>
          <a:xfrm>
            <a:off x="2895169" y="3208463"/>
            <a:ext cx="770562" cy="533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86481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893852"/>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lvl="0"/>
            <a:r>
              <a:rPr lang="es" dirty="0" smtClean="0">
                <a:solidFill>
                  <a:srgbClr val="907AC7"/>
                </a:solidFill>
                <a:latin typeface="Poppins SemiBold"/>
                <a:ea typeface="Poppins SemiBold"/>
                <a:cs typeface="Poppins SemiBold"/>
                <a:sym typeface="Poppins SemiBold"/>
              </a:rPr>
              <a:t>#7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2 – Desarrollo Frontend Estatico</a:t>
            </a:r>
            <a:endParaRPr sz="2000" dirty="0">
              <a:solidFill>
                <a:srgbClr val="78B4EC"/>
              </a:solidFill>
              <a:latin typeface="Poppins SemiBold"/>
              <a:ea typeface="Poppins SemiBold"/>
              <a:cs typeface="Poppins SemiBold"/>
              <a:sym typeface="Poppins SemiBold"/>
            </a:endParaRPr>
          </a:p>
        </p:txBody>
      </p:sp>
      <p:sp>
        <p:nvSpPr>
          <p:cNvPr id="5" name="Google Shape;134;p24"/>
          <p:cNvSpPr txBox="1"/>
          <p:nvPr/>
        </p:nvSpPr>
        <p:spPr>
          <a:xfrm>
            <a:off x="3401465" y="934714"/>
            <a:ext cx="1996549" cy="553968"/>
          </a:xfrm>
          <a:prstGeom prst="rect">
            <a:avLst/>
          </a:prstGeom>
          <a:noFill/>
          <a:ln>
            <a:noFill/>
          </a:ln>
        </p:spPr>
        <p:txBody>
          <a:bodyPr spcFirstLastPara="1" wrap="square" lIns="91425" tIns="91425" rIns="91425" bIns="91425" anchor="t" anchorCtr="0">
            <a:spAutoFit/>
          </a:bodyPr>
          <a:lstStyle/>
          <a:p>
            <a:r>
              <a:rPr lang="es-AR" sz="2400" dirty="0" smtClean="0"/>
              <a:t>Bootstrap</a:t>
            </a:r>
            <a:endParaRPr lang="es-AR"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106" y="1755272"/>
            <a:ext cx="2175333" cy="1563280"/>
          </a:xfrm>
          <a:prstGeom prst="rect">
            <a:avLst/>
          </a:prstGeom>
        </p:spPr>
      </p:pic>
      <p:sp>
        <p:nvSpPr>
          <p:cNvPr id="8" name="Google Shape;134;p24"/>
          <p:cNvSpPr txBox="1"/>
          <p:nvPr/>
        </p:nvSpPr>
        <p:spPr>
          <a:xfrm>
            <a:off x="330705" y="1518967"/>
            <a:ext cx="6172838" cy="3046958"/>
          </a:xfrm>
          <a:prstGeom prst="rect">
            <a:avLst/>
          </a:prstGeom>
          <a:noFill/>
          <a:ln>
            <a:noFill/>
          </a:ln>
        </p:spPr>
        <p:txBody>
          <a:bodyPr spcFirstLastPara="1" wrap="square" lIns="91425" tIns="91425" rIns="91425" bIns="91425" anchor="t" anchorCtr="0">
            <a:spAutoFit/>
          </a:bodyPr>
          <a:lstStyle/>
          <a:p>
            <a:pPr algn="just"/>
            <a:r>
              <a:rPr lang="es-AR" sz="1200" b="1" dirty="0"/>
              <a:t>¿Qué es Bootstrap</a:t>
            </a:r>
            <a:r>
              <a:rPr lang="es-AR" sz="1200" b="1" dirty="0"/>
              <a:t>? </a:t>
            </a:r>
            <a:r>
              <a:rPr lang="es-AR" sz="1200" b="1" dirty="0" smtClean="0"/>
              <a:t>                                  https</a:t>
            </a:r>
            <a:r>
              <a:rPr lang="es-AR" sz="1200" b="1" dirty="0"/>
              <a:t>://getbootstrap.com</a:t>
            </a:r>
            <a:endParaRPr lang="es-AR" sz="1200" b="1" dirty="0"/>
          </a:p>
          <a:p>
            <a:pPr algn="just"/>
            <a:r>
              <a:rPr lang="es-AR" sz="1000" dirty="0"/>
              <a:t>Esta herramienta permite crear una interfaz web, a través de </a:t>
            </a:r>
            <a:r>
              <a:rPr lang="es-AR" sz="1000" b="1" dirty="0"/>
              <a:t>lenguajes de programación como HTML, CSS o JavaScript</a:t>
            </a:r>
            <a:r>
              <a:rPr lang="es-AR" sz="1000" dirty="0"/>
              <a:t>; los cuales permiten adaptar el contenido de la web a los diferentes tipos de pantallas (diseño responsive) y mejorando, por tanto, la </a:t>
            </a:r>
            <a:r>
              <a:rPr lang="es-AR" sz="1000" u="sng" dirty="0">
                <a:solidFill>
                  <a:schemeClr val="tx1"/>
                </a:solidFill>
              </a:rPr>
              <a:t>experiencia de usuario</a:t>
            </a:r>
            <a:r>
              <a:rPr lang="es-AR" sz="1000" dirty="0">
                <a:solidFill>
                  <a:schemeClr val="tx1"/>
                </a:solidFill>
              </a:rPr>
              <a:t>.</a:t>
            </a:r>
          </a:p>
          <a:p>
            <a:pPr algn="just"/>
            <a:r>
              <a:rPr lang="es-AR" sz="1000" dirty="0"/>
              <a:t>Y ante la pregunta de cuáles son las características de Bootstrap, explicar que su framework es muy flexible e incluye diferentes elementos para maquetar tu sitio web. </a:t>
            </a:r>
            <a:r>
              <a:rPr lang="es-AR" sz="1000" b="1" dirty="0"/>
              <a:t>Son plantillas de diseño web muy intuitivas y con excelentes resultados.</a:t>
            </a:r>
            <a:endParaRPr lang="es-AR" sz="1000" dirty="0"/>
          </a:p>
          <a:p>
            <a:pPr algn="just"/>
            <a:r>
              <a:rPr lang="es-AR" sz="1000" dirty="0"/>
              <a:t>Asimismo, esta herramienta diseñada por Twitter emplea LESS o la misma ampliación de las hojas de estilo de CSS. Es decir, disponemos de las mismas funciones, variables y operaciones que con este lenguaje de programación</a:t>
            </a:r>
            <a:r>
              <a:rPr lang="es-AR" sz="1000" dirty="0" smtClean="0"/>
              <a:t>.</a:t>
            </a:r>
          </a:p>
          <a:p>
            <a:pPr algn="just"/>
            <a:endParaRPr lang="es-AR" sz="1000" dirty="0"/>
          </a:p>
          <a:p>
            <a:pPr algn="just"/>
            <a:endParaRPr lang="es-AR" sz="1200" b="1" dirty="0" smtClean="0"/>
          </a:p>
          <a:p>
            <a:pPr algn="just"/>
            <a:r>
              <a:rPr lang="es-AR" sz="1200" b="1" dirty="0" smtClean="0"/>
              <a:t>¿</a:t>
            </a:r>
            <a:r>
              <a:rPr lang="es-AR" sz="1200" b="1" dirty="0"/>
              <a:t>Para qué sirve Bootstrap?</a:t>
            </a:r>
          </a:p>
          <a:p>
            <a:pPr algn="just"/>
            <a:r>
              <a:rPr lang="es-AR" sz="1000" dirty="0"/>
              <a:t>Como ya sabemos, </a:t>
            </a:r>
            <a:r>
              <a:rPr lang="es-AR" sz="1000" b="1" dirty="0"/>
              <a:t>el cometido de Bootstrap es generar sitios web responsive y orientados a todo tipo de dispositivos</a:t>
            </a:r>
            <a:r>
              <a:rPr lang="es-AR" sz="1000" dirty="0"/>
              <a:t>.</a:t>
            </a:r>
          </a:p>
          <a:p>
            <a:pPr algn="just"/>
            <a:r>
              <a:rPr lang="es-AR" sz="1000" dirty="0"/>
              <a:t>Pero, ¿cómo funciona Bootstrap? Antes de conocer las 7 razones para usar Bootstrap para crear tu web, es necesario señalar el funcionamiento de esta herramienta. Cabe destacar que se encuentra disponible en </a:t>
            </a:r>
            <a:r>
              <a:rPr lang="es-AR" sz="1000" b="1" dirty="0"/>
              <a:t>2 variantes: código fuente y precompilada.</a:t>
            </a:r>
            <a:endParaRPr lang="es-AR" sz="1000" dirty="0"/>
          </a:p>
        </p:txBody>
      </p:sp>
    </p:spTree>
    <p:extLst>
      <p:ext uri="{BB962C8B-B14F-4D97-AF65-F5344CB8AC3E}">
        <p14:creationId xmlns:p14="http://schemas.microsoft.com/office/powerpoint/2010/main" val="3722528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lvl="0"/>
            <a:r>
              <a:rPr lang="es" dirty="0" smtClean="0">
                <a:solidFill>
                  <a:srgbClr val="907AC7"/>
                </a:solidFill>
                <a:latin typeface="Poppins SemiBold"/>
                <a:ea typeface="Poppins SemiBold"/>
                <a:cs typeface="Poppins SemiBold"/>
                <a:sym typeface="Poppins SemiBold"/>
              </a:rPr>
              <a:t>#8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2 – Desarrollo Frontend Estatico</a:t>
            </a:r>
            <a:endParaRPr sz="2000" dirty="0">
              <a:solidFill>
                <a:srgbClr val="78B4EC"/>
              </a:solidFill>
              <a:latin typeface="Poppins SemiBold"/>
              <a:ea typeface="Poppins SemiBold"/>
              <a:cs typeface="Poppins SemiBold"/>
              <a:sym typeface="Poppins SemiBold"/>
            </a:endParaRPr>
          </a:p>
        </p:txBody>
      </p:sp>
      <p:sp>
        <p:nvSpPr>
          <p:cNvPr id="5" name="Google Shape;134;p24"/>
          <p:cNvSpPr txBox="1"/>
          <p:nvPr/>
        </p:nvSpPr>
        <p:spPr>
          <a:xfrm>
            <a:off x="3401465" y="934714"/>
            <a:ext cx="1996549" cy="553968"/>
          </a:xfrm>
          <a:prstGeom prst="rect">
            <a:avLst/>
          </a:prstGeom>
          <a:noFill/>
          <a:ln>
            <a:noFill/>
          </a:ln>
        </p:spPr>
        <p:txBody>
          <a:bodyPr spcFirstLastPara="1" wrap="square" lIns="91425" tIns="91425" rIns="91425" bIns="91425" anchor="t" anchorCtr="0">
            <a:spAutoFit/>
          </a:bodyPr>
          <a:lstStyle/>
          <a:p>
            <a:r>
              <a:rPr lang="es-AR" sz="2400" dirty="0" smtClean="0"/>
              <a:t>Bootstrap</a:t>
            </a:r>
            <a:endParaRPr lang="es-AR" sz="2400" dirty="0"/>
          </a:p>
        </p:txBody>
      </p:sp>
      <p:sp>
        <p:nvSpPr>
          <p:cNvPr id="6" name="Google Shape;134;p24"/>
          <p:cNvSpPr txBox="1"/>
          <p:nvPr/>
        </p:nvSpPr>
        <p:spPr>
          <a:xfrm>
            <a:off x="1797978" y="1428010"/>
            <a:ext cx="4017193" cy="430857"/>
          </a:xfrm>
          <a:prstGeom prst="rect">
            <a:avLst/>
          </a:prstGeom>
          <a:noFill/>
          <a:ln>
            <a:noFill/>
          </a:ln>
        </p:spPr>
        <p:txBody>
          <a:bodyPr spcFirstLastPara="1" wrap="square" lIns="91425" tIns="91425" rIns="91425" bIns="91425" anchor="t" anchorCtr="0">
            <a:spAutoFit/>
          </a:bodyPr>
          <a:lstStyle/>
          <a:p>
            <a:r>
              <a:rPr lang="es-AR" sz="1200" dirty="0" smtClean="0"/>
              <a:t>• </a:t>
            </a:r>
            <a:r>
              <a:rPr lang="es-AR" sz="1600" b="1" dirty="0" smtClean="0"/>
              <a:t>Algunas </a:t>
            </a:r>
            <a:r>
              <a:rPr lang="es-AR" sz="1600" b="1" dirty="0"/>
              <a:t>Ventajas de usar Bootstrap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939" y="1089614"/>
            <a:ext cx="1165646" cy="787599"/>
          </a:xfrm>
          <a:prstGeom prst="rect">
            <a:avLst/>
          </a:prstGeom>
        </p:spPr>
      </p:pic>
      <p:sp>
        <p:nvSpPr>
          <p:cNvPr id="7" name="Google Shape;134;p24"/>
          <p:cNvSpPr txBox="1"/>
          <p:nvPr/>
        </p:nvSpPr>
        <p:spPr>
          <a:xfrm>
            <a:off x="1162180" y="1970948"/>
            <a:ext cx="6475118" cy="2769959"/>
          </a:xfrm>
          <a:prstGeom prst="rect">
            <a:avLst/>
          </a:prstGeom>
          <a:noFill/>
          <a:ln>
            <a:noFill/>
          </a:ln>
        </p:spPr>
        <p:txBody>
          <a:bodyPr spcFirstLastPara="1" wrap="square" lIns="91425" tIns="91425" rIns="91425" bIns="91425" anchor="t" anchorCtr="0">
            <a:spAutoFit/>
          </a:bodyPr>
          <a:lstStyle/>
          <a:p>
            <a:r>
              <a:rPr lang="es-AR" sz="1200" b="1" dirty="0" smtClean="0"/>
              <a:t>1. Uso fácil</a:t>
            </a:r>
          </a:p>
          <a:p>
            <a:pPr algn="just"/>
            <a:r>
              <a:rPr lang="es-AR" sz="1000" dirty="0" smtClean="0"/>
              <a:t>Antes de nada, cabe destacar </a:t>
            </a:r>
            <a:r>
              <a:rPr lang="es-AR" sz="1000" b="1" dirty="0" smtClean="0"/>
              <a:t>la facilidad de uso de Bootstrap</a:t>
            </a:r>
            <a:r>
              <a:rPr lang="es-AR" sz="1000" dirty="0" smtClean="0"/>
              <a:t>. De hecho, esta es una de las claves por su alta demanda entre desarrolladores y diseñadores web: su sencilla estructura de archivos. Para su acceso y modificación, </a:t>
            </a:r>
            <a:r>
              <a:rPr lang="es-AR" sz="1000" b="1" dirty="0" smtClean="0">
                <a:solidFill>
                  <a:srgbClr val="FF0000"/>
                </a:solidFill>
              </a:rPr>
              <a:t>solo son necesarias unas nociones básicas de CSS, HTML y JavaScript.</a:t>
            </a:r>
          </a:p>
          <a:p>
            <a:r>
              <a:rPr lang="es-AR" sz="1200" b="1" dirty="0" smtClean="0"/>
              <a:t>2</a:t>
            </a:r>
            <a:r>
              <a:rPr lang="es-AR" sz="1200" b="1" dirty="0"/>
              <a:t>. Compatible con distintos navegadores</a:t>
            </a:r>
          </a:p>
          <a:p>
            <a:pPr algn="just"/>
            <a:r>
              <a:rPr lang="es-AR" sz="1000" dirty="0"/>
              <a:t>Hacer accesible tu página web es muy importante; por ello, poder emplear Bootstrap en los </a:t>
            </a:r>
            <a:r>
              <a:rPr lang="es-AR" sz="1000" b="1" dirty="0"/>
              <a:t>diferentes navegadores</a:t>
            </a:r>
            <a:r>
              <a:rPr lang="es-AR" sz="1000" dirty="0"/>
              <a:t> resulta del todo </a:t>
            </a:r>
            <a:r>
              <a:rPr lang="es-AR" sz="1000" dirty="0" smtClean="0"/>
              <a:t>beneficioso. Google </a:t>
            </a:r>
            <a:r>
              <a:rPr lang="es-AR" sz="1000" dirty="0"/>
              <a:t>Chrome, Safari, Microsoft Edge, Mozilla Firefox, Microsoft Edge, Opera… los navegadores más populares, en la actualidad</a:t>
            </a:r>
            <a:r>
              <a:rPr lang="es-AR" sz="1000" dirty="0" smtClean="0"/>
              <a:t>.</a:t>
            </a:r>
          </a:p>
          <a:p>
            <a:r>
              <a:rPr lang="es-AR" sz="1200" b="1" dirty="0" smtClean="0"/>
              <a:t>3</a:t>
            </a:r>
            <a:r>
              <a:rPr lang="es-AR" sz="1200" b="1" dirty="0"/>
              <a:t>. Diseño Responsive</a:t>
            </a:r>
          </a:p>
          <a:p>
            <a:pPr algn="just"/>
            <a:r>
              <a:rPr lang="es-AR" sz="1000" dirty="0"/>
              <a:t>La importancia del diseño web responsive es notoria. De ahí que esta herramienta sea tan beneficiosa. </a:t>
            </a:r>
            <a:r>
              <a:rPr lang="es-AR" sz="1000" b="1" dirty="0"/>
              <a:t>Bootstrap ofrece todas las reglas CSS</a:t>
            </a:r>
            <a:r>
              <a:rPr lang="es-AR" sz="1000" dirty="0"/>
              <a:t>, de forma que </a:t>
            </a:r>
            <a:r>
              <a:rPr lang="es-AR" sz="1000" dirty="0" smtClean="0"/>
              <a:t>una </a:t>
            </a:r>
            <a:r>
              <a:rPr lang="es-AR" sz="1000" dirty="0"/>
              <a:t>página web se adapta a una gran variedad de pantallas</a:t>
            </a:r>
            <a:r>
              <a:rPr lang="es-AR" sz="1000" dirty="0" smtClean="0"/>
              <a:t>.</a:t>
            </a:r>
          </a:p>
          <a:p>
            <a:r>
              <a:rPr lang="es-AR" sz="1200" b="1" dirty="0"/>
              <a:t>4. Comunidad web</a:t>
            </a:r>
          </a:p>
          <a:p>
            <a:pPr algn="just"/>
            <a:r>
              <a:rPr lang="es-AR" sz="1000" b="1" dirty="0"/>
              <a:t>La comunidad de Bootstrap es muy amplia</a:t>
            </a:r>
            <a:r>
              <a:rPr lang="es-AR" sz="1000" dirty="0"/>
              <a:t>: desde sus más de 500 colaboradores; hasta todo tipo de tutoriales o foros en los que poder resolver dudas. Esta comunidad web es ideal para pedir soporte. Una miscelánea de desarrolladores web –tanto seniors como juniors-, facilitarán el desarrollo</a:t>
            </a:r>
            <a:r>
              <a:rPr lang="es-AR" sz="1000" dirty="0" smtClean="0"/>
              <a:t>.</a:t>
            </a:r>
            <a:endParaRPr lang="es-AR" sz="1000" dirty="0"/>
          </a:p>
        </p:txBody>
      </p:sp>
    </p:spTree>
    <p:extLst>
      <p:ext uri="{BB962C8B-B14F-4D97-AF65-F5344CB8AC3E}">
        <p14:creationId xmlns:p14="http://schemas.microsoft.com/office/powerpoint/2010/main" val="3271378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lvl="0"/>
            <a:r>
              <a:rPr lang="es" dirty="0" smtClean="0">
                <a:solidFill>
                  <a:srgbClr val="907AC7"/>
                </a:solidFill>
                <a:latin typeface="Poppins SemiBold"/>
                <a:ea typeface="Poppins SemiBold"/>
                <a:cs typeface="Poppins SemiBold"/>
                <a:sym typeface="Poppins SemiBold"/>
              </a:rPr>
              <a:t>#9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2 – Desarrollo Frontend Estatico</a:t>
            </a:r>
            <a:endParaRPr sz="2000" dirty="0">
              <a:solidFill>
                <a:srgbClr val="78B4EC"/>
              </a:solidFill>
              <a:latin typeface="Poppins SemiBold"/>
              <a:ea typeface="Poppins SemiBold"/>
              <a:cs typeface="Poppins SemiBold"/>
              <a:sym typeface="Poppins SemiBold"/>
            </a:endParaRPr>
          </a:p>
        </p:txBody>
      </p:sp>
      <p:sp>
        <p:nvSpPr>
          <p:cNvPr id="5" name="Google Shape;134;p24"/>
          <p:cNvSpPr txBox="1"/>
          <p:nvPr/>
        </p:nvSpPr>
        <p:spPr>
          <a:xfrm>
            <a:off x="3401465" y="934714"/>
            <a:ext cx="1996549" cy="553968"/>
          </a:xfrm>
          <a:prstGeom prst="rect">
            <a:avLst/>
          </a:prstGeom>
          <a:noFill/>
          <a:ln>
            <a:noFill/>
          </a:ln>
        </p:spPr>
        <p:txBody>
          <a:bodyPr spcFirstLastPara="1" wrap="square" lIns="91425" tIns="91425" rIns="91425" bIns="91425" anchor="t" anchorCtr="0">
            <a:spAutoFit/>
          </a:bodyPr>
          <a:lstStyle/>
          <a:p>
            <a:r>
              <a:rPr lang="es-AR" sz="2400" dirty="0" smtClean="0"/>
              <a:t>Bootstrap</a:t>
            </a:r>
            <a:endParaRPr lang="es-AR" sz="2400" dirty="0"/>
          </a:p>
        </p:txBody>
      </p:sp>
      <p:sp>
        <p:nvSpPr>
          <p:cNvPr id="6" name="Google Shape;134;p24"/>
          <p:cNvSpPr txBox="1"/>
          <p:nvPr/>
        </p:nvSpPr>
        <p:spPr>
          <a:xfrm>
            <a:off x="1797978" y="1428010"/>
            <a:ext cx="4017193" cy="430857"/>
          </a:xfrm>
          <a:prstGeom prst="rect">
            <a:avLst/>
          </a:prstGeom>
          <a:noFill/>
          <a:ln>
            <a:noFill/>
          </a:ln>
        </p:spPr>
        <p:txBody>
          <a:bodyPr spcFirstLastPara="1" wrap="square" lIns="91425" tIns="91425" rIns="91425" bIns="91425" anchor="t" anchorCtr="0">
            <a:spAutoFit/>
          </a:bodyPr>
          <a:lstStyle/>
          <a:p>
            <a:r>
              <a:rPr lang="es-AR" sz="1200" dirty="0" smtClean="0"/>
              <a:t>• </a:t>
            </a:r>
            <a:r>
              <a:rPr lang="es-AR" sz="1600" b="1" dirty="0" smtClean="0"/>
              <a:t>Algunas </a:t>
            </a:r>
            <a:r>
              <a:rPr lang="es-AR" sz="1600" b="1" dirty="0"/>
              <a:t>Ventajas de usar Bootstrap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939" y="1089614"/>
            <a:ext cx="1165646" cy="787599"/>
          </a:xfrm>
          <a:prstGeom prst="rect">
            <a:avLst/>
          </a:prstGeom>
        </p:spPr>
      </p:pic>
      <p:sp>
        <p:nvSpPr>
          <p:cNvPr id="7" name="Google Shape;134;p24"/>
          <p:cNvSpPr txBox="1"/>
          <p:nvPr/>
        </p:nvSpPr>
        <p:spPr>
          <a:xfrm>
            <a:off x="1162180" y="2062701"/>
            <a:ext cx="6475118" cy="2431405"/>
          </a:xfrm>
          <a:prstGeom prst="rect">
            <a:avLst/>
          </a:prstGeom>
          <a:noFill/>
          <a:ln>
            <a:noFill/>
          </a:ln>
        </p:spPr>
        <p:txBody>
          <a:bodyPr spcFirstLastPara="1" wrap="square" lIns="91425" tIns="91425" rIns="91425" bIns="91425" anchor="t" anchorCtr="0">
            <a:spAutoFit/>
          </a:bodyPr>
          <a:lstStyle/>
          <a:p>
            <a:r>
              <a:rPr lang="es-AR" sz="1200" b="1" dirty="0" smtClean="0"/>
              <a:t>5</a:t>
            </a:r>
            <a:r>
              <a:rPr lang="es-AR" sz="1200" b="1" dirty="0"/>
              <a:t>. Desarrollo rápido</a:t>
            </a:r>
          </a:p>
          <a:p>
            <a:pPr algn="just"/>
            <a:r>
              <a:rPr lang="es-AR" sz="1000" dirty="0"/>
              <a:t>Al ser una herramienta sencilla de utilizar, </a:t>
            </a:r>
            <a:r>
              <a:rPr lang="es-AR" sz="1000" b="1" dirty="0"/>
              <a:t>el desarrollo web se agiliza</a:t>
            </a:r>
            <a:r>
              <a:rPr lang="es-AR" sz="1000" dirty="0"/>
              <a:t>. En efecto, utilizando Bootstrap el proceso es mucho más </a:t>
            </a:r>
            <a:r>
              <a:rPr lang="es-AR" sz="1000" dirty="0" smtClean="0"/>
              <a:t>rápido. Los </a:t>
            </a:r>
            <a:r>
              <a:rPr lang="es-AR" sz="1000" dirty="0"/>
              <a:t>bloques de código ya están preparados, por lo que los tiempos se reducen de una forma considerable; evitando así dicha escritura de código. </a:t>
            </a:r>
          </a:p>
          <a:p>
            <a:r>
              <a:rPr lang="es-AR" sz="1200" b="1" dirty="0" smtClean="0"/>
              <a:t>6</a:t>
            </a:r>
            <a:r>
              <a:rPr lang="es-AR" sz="1200" b="1" dirty="0"/>
              <a:t>. Extensible</a:t>
            </a:r>
          </a:p>
          <a:p>
            <a:r>
              <a:rPr lang="es-AR" sz="1000" dirty="0"/>
              <a:t>Por otro lado, Bootstrap tiene a disposición </a:t>
            </a:r>
            <a:r>
              <a:rPr lang="es-AR" sz="1000" b="1" dirty="0"/>
              <a:t>multitud de herramientas para extender el framework</a:t>
            </a:r>
            <a:r>
              <a:rPr lang="es-AR" sz="1000" dirty="0"/>
              <a:t>; además de poder adaptar esta herramienta a las diversas necesidades del usuario.</a:t>
            </a:r>
          </a:p>
          <a:p>
            <a:r>
              <a:rPr lang="es-AR" sz="1200" b="1" dirty="0" smtClean="0"/>
              <a:t>7</a:t>
            </a:r>
            <a:r>
              <a:rPr lang="es-AR" sz="1200" b="1" dirty="0"/>
              <a:t>. Personalización</a:t>
            </a:r>
          </a:p>
          <a:p>
            <a:pPr algn="just"/>
            <a:r>
              <a:rPr lang="es-AR" sz="1000" dirty="0"/>
              <a:t>Asimismo, permite </a:t>
            </a:r>
            <a:r>
              <a:rPr lang="es-AR" sz="1000" b="1" dirty="0"/>
              <a:t>personalizar un sitio web a medida</a:t>
            </a:r>
            <a:r>
              <a:rPr lang="es-AR" sz="1000" dirty="0"/>
              <a:t>, eligiendo diferentes componentes, estilos o utilidades, entre otros. De hecho, otra de las 7 razones para usar Bootstrap para crear tu web es la gran cantidad de plugins que dispone. Uno de sus grandes éxitos, sin duda alguna. </a:t>
            </a:r>
          </a:p>
          <a:p>
            <a:pPr algn="just"/>
            <a:r>
              <a:rPr lang="es-AR" sz="1000" dirty="0"/>
              <a:t>Además, este número de plugins solo hace que crecer. Cada vez más, Bootstrap se convierte en una herramienta indispensable para los desarrolladores web.</a:t>
            </a:r>
          </a:p>
          <a:p>
            <a:pPr algn="just"/>
            <a:endParaRPr lang="es-AR" sz="1000" dirty="0"/>
          </a:p>
        </p:txBody>
      </p:sp>
    </p:spTree>
    <p:extLst>
      <p:ext uri="{BB962C8B-B14F-4D97-AF65-F5344CB8AC3E}">
        <p14:creationId xmlns:p14="http://schemas.microsoft.com/office/powerpoint/2010/main" val="1329620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lvl="0"/>
            <a:r>
              <a:rPr lang="es" dirty="0" smtClean="0">
                <a:solidFill>
                  <a:srgbClr val="907AC7"/>
                </a:solidFill>
                <a:latin typeface="Poppins SemiBold"/>
                <a:ea typeface="Poppins SemiBold"/>
                <a:cs typeface="Poppins SemiBold"/>
                <a:sym typeface="Poppins SemiBold"/>
              </a:rPr>
              <a:t>#10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2 – Desarrollo Frontend Estatico</a:t>
            </a:r>
            <a:endParaRPr sz="2000" dirty="0">
              <a:solidFill>
                <a:srgbClr val="78B4EC"/>
              </a:solidFill>
              <a:latin typeface="Poppins SemiBold"/>
              <a:ea typeface="Poppins SemiBold"/>
              <a:cs typeface="Poppins SemiBold"/>
              <a:sym typeface="Poppins SemiBold"/>
            </a:endParaRPr>
          </a:p>
        </p:txBody>
      </p:sp>
      <p:sp>
        <p:nvSpPr>
          <p:cNvPr id="5" name="Google Shape;134;p24"/>
          <p:cNvSpPr txBox="1"/>
          <p:nvPr/>
        </p:nvSpPr>
        <p:spPr>
          <a:xfrm>
            <a:off x="2030921" y="934343"/>
            <a:ext cx="5383657" cy="553968"/>
          </a:xfrm>
          <a:prstGeom prst="rect">
            <a:avLst/>
          </a:prstGeom>
          <a:noFill/>
          <a:ln>
            <a:noFill/>
          </a:ln>
        </p:spPr>
        <p:txBody>
          <a:bodyPr spcFirstLastPara="1" wrap="square" lIns="91425" tIns="91425" rIns="91425" bIns="91425" anchor="t" anchorCtr="0">
            <a:spAutoFit/>
          </a:bodyPr>
          <a:lstStyle/>
          <a:p>
            <a:r>
              <a:rPr lang="es-AR" sz="2400" dirty="0" smtClean="0"/>
              <a:t>Version HTML, CSS, JS + Bootstrap</a:t>
            </a:r>
            <a:endParaRPr lang="es-AR"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6009" y="2690236"/>
            <a:ext cx="1911002" cy="2050619"/>
          </a:xfrm>
          <a:prstGeom prst="rect">
            <a:avLst/>
          </a:prstGeom>
        </p:spPr>
      </p:pic>
      <p:sp>
        <p:nvSpPr>
          <p:cNvPr id="6" name="Google Shape;134;p24"/>
          <p:cNvSpPr txBox="1"/>
          <p:nvPr/>
        </p:nvSpPr>
        <p:spPr>
          <a:xfrm>
            <a:off x="1597922" y="1428429"/>
            <a:ext cx="6139089" cy="369302"/>
          </a:xfrm>
          <a:prstGeom prst="rect">
            <a:avLst/>
          </a:prstGeom>
          <a:noFill/>
          <a:ln>
            <a:noFill/>
          </a:ln>
        </p:spPr>
        <p:txBody>
          <a:bodyPr spcFirstLastPara="1" wrap="square" lIns="91425" tIns="91425" rIns="91425" bIns="91425" anchor="t" anchorCtr="0">
            <a:spAutoFit/>
          </a:bodyPr>
          <a:lstStyle/>
          <a:p>
            <a:r>
              <a:rPr lang="es-AR" sz="1200" dirty="0" smtClean="0"/>
              <a:t>• </a:t>
            </a:r>
            <a:r>
              <a:rPr lang="es-AR" sz="1200" dirty="0"/>
              <a:t>Estructura y estilos: HTML, </a:t>
            </a:r>
            <a:r>
              <a:rPr lang="es-AR" sz="1200" dirty="0" smtClean="0"/>
              <a:t>CSS, Javascript usando </a:t>
            </a:r>
            <a:r>
              <a:rPr lang="es-AR" sz="1200" dirty="0" smtClean="0"/>
              <a:t>Bootstrap + Bibliotecas </a:t>
            </a:r>
            <a:endParaRPr lang="es-AR" sz="1200" dirty="0"/>
          </a:p>
        </p:txBody>
      </p:sp>
      <p:sp>
        <p:nvSpPr>
          <p:cNvPr id="11" name="Google Shape;134;p24"/>
          <p:cNvSpPr txBox="1"/>
          <p:nvPr/>
        </p:nvSpPr>
        <p:spPr>
          <a:xfrm>
            <a:off x="5230861" y="1890279"/>
            <a:ext cx="3699239" cy="738633"/>
          </a:xfrm>
          <a:prstGeom prst="rect">
            <a:avLst/>
          </a:prstGeom>
          <a:noFill/>
          <a:ln>
            <a:noFill/>
          </a:ln>
        </p:spPr>
        <p:txBody>
          <a:bodyPr spcFirstLastPara="1" wrap="square" lIns="91425" tIns="91425" rIns="91425" bIns="91425" anchor="t" anchorCtr="0">
            <a:spAutoFit/>
          </a:bodyPr>
          <a:lstStyle/>
          <a:p>
            <a:r>
              <a:rPr lang="es-AR" sz="1200" b="1" dirty="0" smtClean="0"/>
              <a:t>Version </a:t>
            </a:r>
            <a:r>
              <a:rPr lang="es-AR" sz="1200" b="1" dirty="0" smtClean="0"/>
              <a:t>Boostrap: </a:t>
            </a:r>
            <a:endParaRPr lang="es-AR" sz="1200" dirty="0"/>
          </a:p>
          <a:p>
            <a:r>
              <a:rPr lang="es-AR" sz="1200" dirty="0"/>
              <a:t>• Estructura y estilos: HTML, </a:t>
            </a:r>
            <a:r>
              <a:rPr lang="es-AR" sz="1200" dirty="0" smtClean="0"/>
              <a:t>CSS, Javascript y </a:t>
            </a:r>
            <a:r>
              <a:rPr lang="es-AR" sz="1200" dirty="0" smtClean="0"/>
              <a:t>BT</a:t>
            </a:r>
            <a:endParaRPr lang="es-AR" sz="1200" dirty="0"/>
          </a:p>
          <a:p>
            <a:r>
              <a:rPr lang="es-AR" sz="1200" b="1" dirty="0">
                <a:solidFill>
                  <a:schemeClr val="accent1">
                    <a:lumMod val="50000"/>
                  </a:schemeClr>
                </a:solidFill>
              </a:rPr>
              <a:t>https://</a:t>
            </a:r>
            <a:r>
              <a:rPr lang="es-AR" sz="1200" b="1" dirty="0" smtClean="0">
                <a:solidFill>
                  <a:schemeClr val="accent1">
                    <a:lumMod val="50000"/>
                  </a:schemeClr>
                </a:solidFill>
              </a:rPr>
              <a:t>github.com/FAR1968/portfolio_ejemplo3</a:t>
            </a:r>
            <a:endParaRPr lang="es-AR" sz="1200" b="1" dirty="0">
              <a:solidFill>
                <a:schemeClr val="accent1">
                  <a:lumMod val="50000"/>
                </a:schemeClr>
              </a:solidFill>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7429" y="1856382"/>
            <a:ext cx="1739411" cy="2251518"/>
          </a:xfrm>
          <a:prstGeom prst="rect">
            <a:avLst/>
          </a:prstGeom>
          <a:ln>
            <a:solidFill>
              <a:schemeClr val="tx1"/>
            </a:solidFill>
          </a:ln>
        </p:spPr>
      </p:pic>
      <p:sp>
        <p:nvSpPr>
          <p:cNvPr id="17" name="Right Arrow 16"/>
          <p:cNvSpPr/>
          <p:nvPr/>
        </p:nvSpPr>
        <p:spPr>
          <a:xfrm rot="10800000">
            <a:off x="3939910" y="4207601"/>
            <a:ext cx="1565677" cy="533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459" y="1865557"/>
            <a:ext cx="1867097" cy="2284560"/>
          </a:xfrm>
          <a:prstGeom prst="rect">
            <a:avLst/>
          </a:prstGeom>
          <a:ln>
            <a:solidFill>
              <a:schemeClr val="tx1"/>
            </a:solidFill>
          </a:ln>
        </p:spPr>
      </p:pic>
      <p:sp>
        <p:nvSpPr>
          <p:cNvPr id="3" name="Left-Right-Up Arrow 2"/>
          <p:cNvSpPr/>
          <p:nvPr/>
        </p:nvSpPr>
        <p:spPr>
          <a:xfrm rot="10800000">
            <a:off x="1969801" y="2473979"/>
            <a:ext cx="1424698" cy="546124"/>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8226" y="3093057"/>
            <a:ext cx="1787990" cy="1963420"/>
          </a:xfrm>
          <a:prstGeom prst="rect">
            <a:avLst/>
          </a:prstGeom>
          <a:ln>
            <a:solidFill>
              <a:schemeClr val="tx1"/>
            </a:solidFill>
          </a:ln>
        </p:spPr>
      </p:pic>
    </p:spTree>
    <p:extLst>
      <p:ext uri="{BB962C8B-B14F-4D97-AF65-F5344CB8AC3E}">
        <p14:creationId xmlns:p14="http://schemas.microsoft.com/office/powerpoint/2010/main" val="903642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lvl="0"/>
            <a:r>
              <a:rPr lang="es" dirty="0" smtClean="0">
                <a:solidFill>
                  <a:srgbClr val="907AC7"/>
                </a:solidFill>
                <a:latin typeface="Poppins SemiBold"/>
                <a:ea typeface="Poppins SemiBold"/>
                <a:cs typeface="Poppins SemiBold"/>
                <a:sym typeface="Poppins SemiBold"/>
              </a:rPr>
              <a:t>#11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2 – Desarrollo Frontend Estatico</a:t>
            </a:r>
            <a:endParaRPr sz="2000" dirty="0">
              <a:solidFill>
                <a:srgbClr val="78B4EC"/>
              </a:solidFill>
              <a:latin typeface="Poppins SemiBold"/>
              <a:ea typeface="Poppins SemiBold"/>
              <a:cs typeface="Poppins SemiBold"/>
              <a:sym typeface="Poppins SemiBold"/>
            </a:endParaRPr>
          </a:p>
        </p:txBody>
      </p:sp>
      <p:sp>
        <p:nvSpPr>
          <p:cNvPr id="5" name="Google Shape;134;p24"/>
          <p:cNvSpPr txBox="1"/>
          <p:nvPr/>
        </p:nvSpPr>
        <p:spPr>
          <a:xfrm>
            <a:off x="2030921" y="934343"/>
            <a:ext cx="5383657" cy="553968"/>
          </a:xfrm>
          <a:prstGeom prst="rect">
            <a:avLst/>
          </a:prstGeom>
          <a:noFill/>
          <a:ln>
            <a:noFill/>
          </a:ln>
        </p:spPr>
        <p:txBody>
          <a:bodyPr spcFirstLastPara="1" wrap="square" lIns="91425" tIns="91425" rIns="91425" bIns="91425" anchor="t" anchorCtr="0">
            <a:spAutoFit/>
          </a:bodyPr>
          <a:lstStyle/>
          <a:p>
            <a:r>
              <a:rPr lang="es-AR" sz="2400" dirty="0" smtClean="0"/>
              <a:t>Version HTML, CSS, JS + Bootstrap</a:t>
            </a:r>
            <a:endParaRPr lang="es-AR"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565" y="2012614"/>
            <a:ext cx="1911002" cy="2578709"/>
          </a:xfrm>
          <a:prstGeom prst="rect">
            <a:avLst/>
          </a:prstGeom>
        </p:spPr>
      </p:pic>
      <p:sp>
        <p:nvSpPr>
          <p:cNvPr id="6" name="Google Shape;134;p24"/>
          <p:cNvSpPr txBox="1"/>
          <p:nvPr/>
        </p:nvSpPr>
        <p:spPr>
          <a:xfrm>
            <a:off x="1597922" y="1428429"/>
            <a:ext cx="6139089" cy="369302"/>
          </a:xfrm>
          <a:prstGeom prst="rect">
            <a:avLst/>
          </a:prstGeom>
          <a:noFill/>
          <a:ln>
            <a:noFill/>
          </a:ln>
        </p:spPr>
        <p:txBody>
          <a:bodyPr spcFirstLastPara="1" wrap="square" lIns="91425" tIns="91425" rIns="91425" bIns="91425" anchor="t" anchorCtr="0">
            <a:spAutoFit/>
          </a:bodyPr>
          <a:lstStyle/>
          <a:p>
            <a:r>
              <a:rPr lang="es-AR" sz="1200" dirty="0" smtClean="0"/>
              <a:t>• </a:t>
            </a:r>
            <a:r>
              <a:rPr lang="es-AR" sz="1200" dirty="0"/>
              <a:t>Estructura y estilos: HTML, </a:t>
            </a:r>
            <a:r>
              <a:rPr lang="es-AR" sz="1200" dirty="0" smtClean="0"/>
              <a:t>CSS, Javascript usando </a:t>
            </a:r>
            <a:r>
              <a:rPr lang="es-AR" sz="1200" dirty="0" smtClean="0"/>
              <a:t>Bootstrap + Bibliotecas </a:t>
            </a:r>
            <a:endParaRPr lang="es-AR" sz="1200" dirty="0"/>
          </a:p>
        </p:txBody>
      </p:sp>
      <p:sp>
        <p:nvSpPr>
          <p:cNvPr id="11" name="Google Shape;134;p24"/>
          <p:cNvSpPr txBox="1"/>
          <p:nvPr/>
        </p:nvSpPr>
        <p:spPr>
          <a:xfrm>
            <a:off x="5311740" y="1874681"/>
            <a:ext cx="3672960" cy="369302"/>
          </a:xfrm>
          <a:prstGeom prst="rect">
            <a:avLst/>
          </a:prstGeom>
          <a:noFill/>
          <a:ln>
            <a:noFill/>
          </a:ln>
        </p:spPr>
        <p:txBody>
          <a:bodyPr spcFirstLastPara="1" wrap="square" lIns="91425" tIns="91425" rIns="91425" bIns="91425" anchor="t" anchorCtr="0">
            <a:spAutoFit/>
          </a:bodyPr>
          <a:lstStyle/>
          <a:p>
            <a:r>
              <a:rPr lang="es-AR" sz="1200" b="1" dirty="0" smtClean="0"/>
              <a:t>                            JAVASCRIPT</a:t>
            </a:r>
          </a:p>
        </p:txBody>
      </p:sp>
      <p:sp>
        <p:nvSpPr>
          <p:cNvPr id="17" name="Right Arrow 16"/>
          <p:cNvSpPr/>
          <p:nvPr/>
        </p:nvSpPr>
        <p:spPr>
          <a:xfrm rot="10800000">
            <a:off x="2403527" y="2757186"/>
            <a:ext cx="815241" cy="533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298" y="1982397"/>
            <a:ext cx="1851228" cy="2705675"/>
          </a:xfrm>
          <a:prstGeom prst="rect">
            <a:avLst/>
          </a:prstGeom>
          <a:ln>
            <a:solidFill>
              <a:schemeClr val="tx1"/>
            </a:solidFill>
          </a:ln>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2925" y="2271754"/>
            <a:ext cx="3730590" cy="2489040"/>
          </a:xfrm>
          <a:prstGeom prst="rect">
            <a:avLst/>
          </a:prstGeom>
        </p:spPr>
      </p:pic>
    </p:spTree>
    <p:extLst>
      <p:ext uri="{BB962C8B-B14F-4D97-AF65-F5344CB8AC3E}">
        <p14:creationId xmlns:p14="http://schemas.microsoft.com/office/powerpoint/2010/main" val="3450335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lvl="0"/>
            <a:r>
              <a:rPr lang="es" dirty="0" smtClean="0">
                <a:solidFill>
                  <a:srgbClr val="907AC7"/>
                </a:solidFill>
                <a:latin typeface="Poppins SemiBold"/>
                <a:ea typeface="Poppins SemiBold"/>
                <a:cs typeface="Poppins SemiBold"/>
                <a:sym typeface="Poppins SemiBold"/>
              </a:rPr>
              <a:t>#12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2 – Desarrollo Frontend Estatico</a:t>
            </a:r>
            <a:endParaRPr sz="2000" dirty="0">
              <a:solidFill>
                <a:srgbClr val="78B4EC"/>
              </a:solidFill>
              <a:latin typeface="Poppins SemiBold"/>
              <a:ea typeface="Poppins SemiBold"/>
              <a:cs typeface="Poppins SemiBold"/>
              <a:sym typeface="Poppins SemiBold"/>
            </a:endParaRPr>
          </a:p>
        </p:txBody>
      </p:sp>
      <p:sp>
        <p:nvSpPr>
          <p:cNvPr id="5" name="Google Shape;134;p24"/>
          <p:cNvSpPr txBox="1"/>
          <p:nvPr/>
        </p:nvSpPr>
        <p:spPr>
          <a:xfrm>
            <a:off x="2030921" y="934343"/>
            <a:ext cx="5383657" cy="553968"/>
          </a:xfrm>
          <a:prstGeom prst="rect">
            <a:avLst/>
          </a:prstGeom>
          <a:noFill/>
          <a:ln>
            <a:noFill/>
          </a:ln>
        </p:spPr>
        <p:txBody>
          <a:bodyPr spcFirstLastPara="1" wrap="square" lIns="91425" tIns="91425" rIns="91425" bIns="91425" anchor="t" anchorCtr="0">
            <a:spAutoFit/>
          </a:bodyPr>
          <a:lstStyle/>
          <a:p>
            <a:r>
              <a:rPr lang="es-AR" sz="2400" dirty="0" smtClean="0"/>
              <a:t>Version HTML, CSS, JS + Bootstrap</a:t>
            </a:r>
            <a:endParaRPr lang="es-AR" sz="2400" dirty="0"/>
          </a:p>
        </p:txBody>
      </p:sp>
      <p:sp>
        <p:nvSpPr>
          <p:cNvPr id="6" name="Google Shape;134;p24"/>
          <p:cNvSpPr txBox="1"/>
          <p:nvPr/>
        </p:nvSpPr>
        <p:spPr>
          <a:xfrm>
            <a:off x="1597922" y="1428429"/>
            <a:ext cx="6139089" cy="369302"/>
          </a:xfrm>
          <a:prstGeom prst="rect">
            <a:avLst/>
          </a:prstGeom>
          <a:noFill/>
          <a:ln>
            <a:noFill/>
          </a:ln>
        </p:spPr>
        <p:txBody>
          <a:bodyPr spcFirstLastPara="1" wrap="square" lIns="91425" tIns="91425" rIns="91425" bIns="91425" anchor="t" anchorCtr="0">
            <a:spAutoFit/>
          </a:bodyPr>
          <a:lstStyle/>
          <a:p>
            <a:r>
              <a:rPr lang="es-AR" sz="1200" dirty="0" smtClean="0"/>
              <a:t>• </a:t>
            </a:r>
            <a:r>
              <a:rPr lang="es-AR" sz="1200" dirty="0"/>
              <a:t>Estructura y estilos: HTML, </a:t>
            </a:r>
            <a:r>
              <a:rPr lang="es-AR" sz="1200" dirty="0" smtClean="0"/>
              <a:t>CSS, Javascript usando </a:t>
            </a:r>
            <a:r>
              <a:rPr lang="es-AR" sz="1200" dirty="0" smtClean="0"/>
              <a:t>Bootstrap + Bibliotecas</a:t>
            </a:r>
          </a:p>
        </p:txBody>
      </p:sp>
      <p:sp>
        <p:nvSpPr>
          <p:cNvPr id="11" name="Google Shape;134;p24"/>
          <p:cNvSpPr txBox="1"/>
          <p:nvPr/>
        </p:nvSpPr>
        <p:spPr>
          <a:xfrm>
            <a:off x="5649888" y="1834948"/>
            <a:ext cx="2712377" cy="369302"/>
          </a:xfrm>
          <a:prstGeom prst="rect">
            <a:avLst/>
          </a:prstGeom>
          <a:noFill/>
          <a:ln>
            <a:noFill/>
          </a:ln>
        </p:spPr>
        <p:txBody>
          <a:bodyPr spcFirstLastPara="1" wrap="square" lIns="91425" tIns="91425" rIns="91425" bIns="91425" anchor="t" anchorCtr="0">
            <a:spAutoFit/>
          </a:bodyPr>
          <a:lstStyle/>
          <a:p>
            <a:r>
              <a:rPr lang="es-AR" sz="1200" b="1" dirty="0" smtClean="0"/>
              <a:t>                            JAVASCRIPT</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60" y="1829366"/>
            <a:ext cx="1851228" cy="2732222"/>
          </a:xfrm>
          <a:prstGeom prst="rect">
            <a:avLst/>
          </a:prstGeom>
          <a:ln>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2920" y="1849659"/>
            <a:ext cx="1883381" cy="1051758"/>
          </a:xfrm>
          <a:prstGeom prst="rect">
            <a:avLst/>
          </a:prstGeom>
          <a:ln>
            <a:solidFill>
              <a:schemeClr val="tx1"/>
            </a:solid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0842" y="2184156"/>
            <a:ext cx="2152204" cy="1954077"/>
          </a:xfrm>
          <a:prstGeom prst="rect">
            <a:avLst/>
          </a:prstGeom>
        </p:spPr>
      </p:pic>
      <p:sp>
        <p:nvSpPr>
          <p:cNvPr id="8" name="Right Arrow 7"/>
          <p:cNvSpPr/>
          <p:nvPr/>
        </p:nvSpPr>
        <p:spPr>
          <a:xfrm>
            <a:off x="2276075" y="2281109"/>
            <a:ext cx="980833" cy="433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8888" y="3057535"/>
            <a:ext cx="2397013" cy="1448408"/>
          </a:xfrm>
          <a:prstGeom prst="rect">
            <a:avLst/>
          </a:prstGeom>
          <a:ln>
            <a:solidFill>
              <a:schemeClr val="tx1"/>
            </a:solidFill>
          </a:ln>
        </p:spPr>
      </p:pic>
      <p:sp>
        <p:nvSpPr>
          <p:cNvPr id="15" name="Right Arrow 14"/>
          <p:cNvSpPr/>
          <p:nvPr/>
        </p:nvSpPr>
        <p:spPr>
          <a:xfrm rot="9512823">
            <a:off x="5329031" y="3017486"/>
            <a:ext cx="980833" cy="433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Right Arrow 15"/>
          <p:cNvSpPr/>
          <p:nvPr/>
        </p:nvSpPr>
        <p:spPr>
          <a:xfrm rot="20281369">
            <a:off x="5401408" y="3849234"/>
            <a:ext cx="980833" cy="433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Google Shape;134;p24"/>
          <p:cNvSpPr txBox="1"/>
          <p:nvPr/>
        </p:nvSpPr>
        <p:spPr>
          <a:xfrm>
            <a:off x="760514" y="4547737"/>
            <a:ext cx="8071573" cy="553968"/>
          </a:xfrm>
          <a:prstGeom prst="rect">
            <a:avLst/>
          </a:prstGeom>
          <a:noFill/>
          <a:ln>
            <a:noFill/>
          </a:ln>
        </p:spPr>
        <p:txBody>
          <a:bodyPr spcFirstLastPara="1" wrap="square" lIns="91425" tIns="91425" rIns="91425" bIns="91425" anchor="t" anchorCtr="0">
            <a:spAutoFit/>
          </a:bodyPr>
          <a:lstStyle/>
          <a:p>
            <a:r>
              <a:rPr lang="es-AR" sz="1200" b="1" dirty="0">
                <a:solidFill>
                  <a:srgbClr val="0070C0"/>
                </a:solidFill>
                <a:hlinkClick r:id="rId7"/>
              </a:rPr>
              <a:t>https://</a:t>
            </a:r>
            <a:r>
              <a:rPr lang="es-AR" sz="1200" b="1" dirty="0" smtClean="0">
                <a:solidFill>
                  <a:srgbClr val="0070C0"/>
                </a:solidFill>
                <a:hlinkClick r:id="rId7"/>
              </a:rPr>
              <a:t>github.com/FAR1968/proyecto_portfolio_crud2_js</a:t>
            </a:r>
            <a:r>
              <a:rPr lang="es-AR" sz="1200" b="1" dirty="0" smtClean="0">
                <a:solidFill>
                  <a:srgbClr val="0070C0"/>
                </a:solidFill>
              </a:rPr>
              <a:t>    </a:t>
            </a:r>
            <a:r>
              <a:rPr lang="es-AR" sz="1200" dirty="0"/>
              <a:t>2do ejemplo CRUD JS </a:t>
            </a:r>
          </a:p>
          <a:p>
            <a:endParaRPr lang="es-AR" sz="1200" b="1" dirty="0">
              <a:solidFill>
                <a:srgbClr val="0070C0"/>
              </a:solidFill>
            </a:endParaRPr>
          </a:p>
        </p:txBody>
      </p:sp>
    </p:spTree>
    <p:extLst>
      <p:ext uri="{BB962C8B-B14F-4D97-AF65-F5344CB8AC3E}">
        <p14:creationId xmlns:p14="http://schemas.microsoft.com/office/powerpoint/2010/main" val="1278662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lvl="0"/>
            <a:r>
              <a:rPr lang="es" dirty="0" smtClean="0">
                <a:solidFill>
                  <a:srgbClr val="907AC7"/>
                </a:solidFill>
                <a:latin typeface="Poppins SemiBold"/>
                <a:ea typeface="Poppins SemiBold"/>
                <a:cs typeface="Poppins SemiBold"/>
                <a:sym typeface="Poppins SemiBold"/>
              </a:rPr>
              <a:t>#13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2 – Desarrollo Frontend Estatico</a:t>
            </a:r>
            <a:endParaRPr sz="2000" dirty="0">
              <a:solidFill>
                <a:srgbClr val="78B4EC"/>
              </a:solidFill>
              <a:latin typeface="Poppins SemiBold"/>
              <a:ea typeface="Poppins SemiBold"/>
              <a:cs typeface="Poppins SemiBold"/>
              <a:sym typeface="Poppins SemiBold"/>
            </a:endParaRPr>
          </a:p>
        </p:txBody>
      </p:sp>
      <p:sp>
        <p:nvSpPr>
          <p:cNvPr id="6" name="Google Shape;134;p24"/>
          <p:cNvSpPr txBox="1"/>
          <p:nvPr/>
        </p:nvSpPr>
        <p:spPr>
          <a:xfrm>
            <a:off x="770562" y="1488311"/>
            <a:ext cx="7356296" cy="3016180"/>
          </a:xfrm>
          <a:prstGeom prst="rect">
            <a:avLst/>
          </a:prstGeom>
          <a:noFill/>
          <a:ln>
            <a:noFill/>
          </a:ln>
        </p:spPr>
        <p:txBody>
          <a:bodyPr spcFirstLastPara="1" wrap="square" lIns="91425" tIns="91425" rIns="91425" bIns="91425" anchor="t" anchorCtr="0">
            <a:spAutoFit/>
          </a:bodyPr>
          <a:lstStyle/>
          <a:p>
            <a:pPr algn="just"/>
            <a:r>
              <a:rPr lang="es-AR" b="1" dirty="0" smtClean="0"/>
              <a:t>¿</a:t>
            </a:r>
            <a:r>
              <a:rPr lang="es-AR" b="1" dirty="0"/>
              <a:t>Qué es JSON?</a:t>
            </a:r>
          </a:p>
          <a:p>
            <a:pPr algn="just"/>
            <a:r>
              <a:rPr lang="es-AR" sz="1200" dirty="0"/>
              <a:t>JSON, cuyas siglas significan en verdad </a:t>
            </a:r>
            <a:r>
              <a:rPr lang="es-AR" sz="1200" u="sng" dirty="0"/>
              <a:t>JavaScript object notation</a:t>
            </a:r>
            <a:r>
              <a:rPr lang="es-AR" sz="1200" dirty="0"/>
              <a:t> que, en español se traducen como, notación de objetos de </a:t>
            </a:r>
            <a:r>
              <a:rPr lang="es-AR" sz="1200" u="sng" dirty="0"/>
              <a:t>JavaScript</a:t>
            </a:r>
            <a:r>
              <a:rPr lang="es-AR" sz="1200" dirty="0"/>
              <a:t>, es </a:t>
            </a:r>
            <a:r>
              <a:rPr lang="es-AR" sz="1200" b="1" dirty="0">
                <a:solidFill>
                  <a:srgbClr val="0070C0"/>
                </a:solidFill>
              </a:rPr>
              <a:t>un formato de intercambio de datos </a:t>
            </a:r>
            <a:r>
              <a:rPr lang="es-AR" sz="1200" dirty="0"/>
              <a:t>que resulta muy fácil de leer y escribir para los programadores y sencillo de interpretar y crear para las máquinas.</a:t>
            </a:r>
          </a:p>
          <a:p>
            <a:pPr algn="just"/>
            <a:r>
              <a:rPr lang="es-AR" sz="1200" u="sng" dirty="0"/>
              <a:t>JSON</a:t>
            </a:r>
            <a:r>
              <a:rPr lang="es-AR" sz="1200" dirty="0"/>
              <a:t> es un formato de texto totalmente independiente del </a:t>
            </a:r>
            <a:r>
              <a:rPr lang="es-AR" sz="1200" u="sng" dirty="0"/>
              <a:t>lenguaje de programación</a:t>
            </a:r>
            <a:r>
              <a:rPr lang="es-AR" sz="1200" dirty="0"/>
              <a:t>, pero utiliza términos que son comúnmente conocidos por los programadores, entre ellas:</a:t>
            </a:r>
          </a:p>
          <a:p>
            <a:pPr algn="just"/>
            <a:r>
              <a:rPr lang="es-AR" sz="1200" dirty="0" smtClean="0"/>
              <a:t>C </a:t>
            </a:r>
            <a:r>
              <a:rPr lang="es-AR" sz="1200" dirty="0" err="1" smtClean="0"/>
              <a:t>C</a:t>
            </a:r>
            <a:r>
              <a:rPr lang="es-AR" sz="1200" dirty="0" smtClean="0"/>
              <a:t>++ C# Java</a:t>
            </a:r>
            <a:r>
              <a:rPr lang="es-AR" sz="1200" dirty="0"/>
              <a:t> </a:t>
            </a:r>
            <a:r>
              <a:rPr lang="es-AR" sz="1200" dirty="0" smtClean="0"/>
              <a:t>JavaScript</a:t>
            </a:r>
            <a:r>
              <a:rPr lang="es-AR" sz="1200" dirty="0"/>
              <a:t> </a:t>
            </a:r>
            <a:r>
              <a:rPr lang="es-AR" sz="1200" dirty="0" smtClean="0"/>
              <a:t>Perl</a:t>
            </a:r>
            <a:r>
              <a:rPr lang="es-AR" sz="1200" dirty="0"/>
              <a:t> </a:t>
            </a:r>
            <a:r>
              <a:rPr lang="es-AR" sz="1200" dirty="0" smtClean="0"/>
              <a:t>Python</a:t>
            </a:r>
            <a:r>
              <a:rPr lang="es-AR" sz="1200" dirty="0"/>
              <a:t>, entre </a:t>
            </a:r>
            <a:r>
              <a:rPr lang="es-AR" sz="1200" dirty="0" smtClean="0"/>
              <a:t>otros,</a:t>
            </a:r>
          </a:p>
          <a:p>
            <a:pPr algn="just"/>
            <a:endParaRPr lang="es-AR" sz="1200" dirty="0"/>
          </a:p>
          <a:p>
            <a:r>
              <a:rPr lang="es-AR" b="1" dirty="0"/>
              <a:t>¿Para qué se usa? </a:t>
            </a:r>
          </a:p>
          <a:p>
            <a:pPr marL="171450" indent="-171450">
              <a:buFont typeface="Arial" panose="020B0604020202020204" pitchFamily="34" charset="0"/>
              <a:buChar char="•"/>
            </a:pPr>
            <a:r>
              <a:rPr lang="es-AR" sz="1200" dirty="0" smtClean="0"/>
              <a:t>El </a:t>
            </a:r>
            <a:r>
              <a:rPr lang="es-AR" sz="1200" dirty="0"/>
              <a:t>formato JSON se utiliza para serializar y transmitir datos estructurados a través de una conexión de red. </a:t>
            </a:r>
          </a:p>
          <a:p>
            <a:pPr marL="171450" indent="-171450">
              <a:buFont typeface="Arial" panose="020B0604020202020204" pitchFamily="34" charset="0"/>
              <a:buChar char="•"/>
            </a:pPr>
            <a:r>
              <a:rPr lang="es-AR" sz="1200" dirty="0" smtClean="0"/>
              <a:t>Se </a:t>
            </a:r>
            <a:r>
              <a:rPr lang="es-AR" sz="1200" dirty="0"/>
              <a:t>utiliza principalmente para transmitir datos entre un servidor y aplicaciones web. </a:t>
            </a:r>
          </a:p>
          <a:p>
            <a:pPr marL="171450" indent="-171450">
              <a:buFont typeface="Arial" panose="020B0604020202020204" pitchFamily="34" charset="0"/>
              <a:buChar char="•"/>
            </a:pPr>
            <a:r>
              <a:rPr lang="es-AR" sz="1200" dirty="0" smtClean="0"/>
              <a:t>Los </a:t>
            </a:r>
            <a:r>
              <a:rPr lang="es-AR" sz="1200" dirty="0"/>
              <a:t>servicios web y las API utilizan el formato JSON para proporcionar datos vía internet. </a:t>
            </a:r>
          </a:p>
          <a:p>
            <a:pPr marL="171450" indent="-171450">
              <a:buFont typeface="Arial" panose="020B0604020202020204" pitchFamily="34" charset="0"/>
              <a:buChar char="•"/>
            </a:pPr>
            <a:r>
              <a:rPr lang="es-AR" sz="1200" dirty="0" smtClean="0"/>
              <a:t>Se </a:t>
            </a:r>
            <a:r>
              <a:rPr lang="es-AR" sz="1200" dirty="0"/>
              <a:t>puede utilizar con los lenguajes de programación y frameworks más actuales como Typescript, Java, Angular, Spring boot, entre muchos otros </a:t>
            </a:r>
            <a:r>
              <a:rPr lang="es-AR" sz="1200" dirty="0" smtClean="0"/>
              <a:t> </a:t>
            </a:r>
            <a:endParaRPr lang="es-AR" sz="1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1449" y="1005484"/>
            <a:ext cx="1527283" cy="617833"/>
          </a:xfrm>
          <a:prstGeom prst="rect">
            <a:avLst/>
          </a:prstGeom>
        </p:spPr>
      </p:pic>
    </p:spTree>
    <p:extLst>
      <p:ext uri="{BB962C8B-B14F-4D97-AF65-F5344CB8AC3E}">
        <p14:creationId xmlns:p14="http://schemas.microsoft.com/office/powerpoint/2010/main" val="1461838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lvl="0"/>
            <a:r>
              <a:rPr lang="es" dirty="0" smtClean="0">
                <a:solidFill>
                  <a:srgbClr val="907AC7"/>
                </a:solidFill>
                <a:latin typeface="Poppins SemiBold"/>
                <a:ea typeface="Poppins SemiBold"/>
                <a:cs typeface="Poppins SemiBold"/>
                <a:sym typeface="Poppins SemiBold"/>
              </a:rPr>
              <a:t>#14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2 – Desarrollo Frontend Estatico</a:t>
            </a:r>
            <a:endParaRPr sz="2000" dirty="0">
              <a:solidFill>
                <a:srgbClr val="78B4EC"/>
              </a:solidFill>
              <a:latin typeface="Poppins SemiBold"/>
              <a:ea typeface="Poppins SemiBold"/>
              <a:cs typeface="Poppins SemiBold"/>
              <a:sym typeface="Poppins SemiBo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7752" y="951740"/>
            <a:ext cx="1343842" cy="54362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641" y="1542978"/>
            <a:ext cx="4877020" cy="340551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7043" y="1638205"/>
            <a:ext cx="3318554" cy="3318554"/>
          </a:xfrm>
          <a:prstGeom prst="rect">
            <a:avLst/>
          </a:prstGeom>
        </p:spPr>
      </p:pic>
    </p:spTree>
    <p:extLst>
      <p:ext uri="{BB962C8B-B14F-4D97-AF65-F5344CB8AC3E}">
        <p14:creationId xmlns:p14="http://schemas.microsoft.com/office/powerpoint/2010/main" val="3915810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303100" y="3931009"/>
            <a:ext cx="1905000" cy="657225"/>
          </a:xfrm>
          <a:prstGeom prst="rect">
            <a:avLst/>
          </a:prstGeom>
          <a:noFill/>
          <a:ln>
            <a:noFill/>
          </a:ln>
        </p:spPr>
      </p:pic>
      <p:pic>
        <p:nvPicPr>
          <p:cNvPr id="69" name="Google Shape;69;p15"/>
          <p:cNvPicPr preferRelativeResize="0"/>
          <p:nvPr/>
        </p:nvPicPr>
        <p:blipFill>
          <a:blip r:embed="rId4">
            <a:alphaModFix/>
          </a:blip>
          <a:stretch>
            <a:fillRect/>
          </a:stretch>
        </p:blipFill>
        <p:spPr>
          <a:xfrm>
            <a:off x="7531600" y="3650022"/>
            <a:ext cx="1333500" cy="1219200"/>
          </a:xfrm>
          <a:prstGeom prst="rect">
            <a:avLst/>
          </a:prstGeom>
          <a:noFill/>
          <a:ln>
            <a:noFill/>
          </a:ln>
        </p:spPr>
      </p:pic>
      <p:pic>
        <p:nvPicPr>
          <p:cNvPr id="70" name="Google Shape;70;p15"/>
          <p:cNvPicPr preferRelativeResize="0"/>
          <p:nvPr/>
        </p:nvPicPr>
        <p:blipFill>
          <a:blip r:embed="rId5">
            <a:alphaModFix/>
          </a:blip>
          <a:stretch>
            <a:fillRect/>
          </a:stretch>
        </p:blipFill>
        <p:spPr>
          <a:xfrm>
            <a:off x="5989050" y="3750034"/>
            <a:ext cx="1400175" cy="1019175"/>
          </a:xfrm>
          <a:prstGeom prst="rect">
            <a:avLst/>
          </a:prstGeom>
          <a:noFill/>
          <a:ln>
            <a:noFill/>
          </a:ln>
        </p:spPr>
      </p:pic>
      <p:sp>
        <p:nvSpPr>
          <p:cNvPr id="71" name="Google Shape;71;p15"/>
          <p:cNvSpPr txBox="1"/>
          <p:nvPr/>
        </p:nvSpPr>
        <p:spPr>
          <a:xfrm>
            <a:off x="303100" y="492275"/>
            <a:ext cx="65400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a:solidFill>
                  <a:schemeClr val="lt1"/>
                </a:solidFill>
                <a:latin typeface="Poppins Medium"/>
                <a:ea typeface="Poppins Medium"/>
                <a:cs typeface="Poppins Medium"/>
                <a:sym typeface="Poppins Medium"/>
              </a:rPr>
              <a:t>ARGENTINA PROGRAMA</a:t>
            </a:r>
            <a:endParaRPr sz="4000">
              <a:solidFill>
                <a:schemeClr val="lt1"/>
              </a:solidFill>
              <a:latin typeface="Poppins Medium"/>
              <a:ea typeface="Poppins Medium"/>
              <a:cs typeface="Poppins Medium"/>
              <a:sym typeface="Poppins Medium"/>
            </a:endParaRPr>
          </a:p>
        </p:txBody>
      </p:sp>
      <p:sp>
        <p:nvSpPr>
          <p:cNvPr id="72" name="Google Shape;72;p15"/>
          <p:cNvSpPr txBox="1"/>
          <p:nvPr/>
        </p:nvSpPr>
        <p:spPr>
          <a:xfrm>
            <a:off x="303100" y="1500875"/>
            <a:ext cx="6540000"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dirty="0" smtClean="0">
                <a:solidFill>
                  <a:schemeClr val="lt1"/>
                </a:solidFill>
                <a:latin typeface="Poppins Medium"/>
                <a:ea typeface="Poppins Medium"/>
                <a:cs typeface="Poppins Medium"/>
                <a:sym typeface="Poppins Medium"/>
              </a:rPr>
              <a:t>4to </a:t>
            </a:r>
            <a:r>
              <a:rPr lang="es" sz="2000" dirty="0">
                <a:solidFill>
                  <a:schemeClr val="lt1"/>
                </a:solidFill>
                <a:latin typeface="Poppins Medium"/>
                <a:ea typeface="Poppins Medium"/>
                <a:cs typeface="Poppins Medium"/>
                <a:sym typeface="Poppins Medium"/>
              </a:rPr>
              <a:t>encuentro </a:t>
            </a:r>
            <a:r>
              <a:rPr lang="es" sz="2000" dirty="0" smtClean="0">
                <a:solidFill>
                  <a:schemeClr val="lt1"/>
                </a:solidFill>
                <a:latin typeface="Poppins Medium"/>
                <a:ea typeface="Poppins Medium"/>
                <a:cs typeface="Poppins Medium"/>
                <a:sym typeface="Poppins Medium"/>
              </a:rPr>
              <a:t>integrador virtual</a:t>
            </a:r>
          </a:p>
          <a:p>
            <a:pPr marL="0" lvl="0" indent="0" algn="l" rtl="0">
              <a:spcBef>
                <a:spcPts val="0"/>
              </a:spcBef>
              <a:spcAft>
                <a:spcPts val="0"/>
              </a:spcAft>
              <a:buNone/>
            </a:pPr>
            <a:endParaRPr sz="2000" dirty="0">
              <a:solidFill>
                <a:schemeClr val="lt1"/>
              </a:solidFill>
              <a:latin typeface="Poppins Medium"/>
              <a:ea typeface="Poppins Medium"/>
              <a:cs typeface="Poppins Medium"/>
              <a:sym typeface="Poppins Medium"/>
            </a:endParaRPr>
          </a:p>
          <a:p>
            <a:pPr marL="0" lvl="0" indent="0" algn="l" rtl="0">
              <a:spcBef>
                <a:spcPts val="0"/>
              </a:spcBef>
              <a:spcAft>
                <a:spcPts val="0"/>
              </a:spcAft>
              <a:buNone/>
            </a:pPr>
            <a:r>
              <a:rPr lang="es" sz="2000" dirty="0" smtClean="0">
                <a:solidFill>
                  <a:schemeClr val="lt1"/>
                </a:solidFill>
                <a:latin typeface="Poppins Medium"/>
                <a:ea typeface="Poppins Medium"/>
                <a:cs typeface="Poppins Medium"/>
                <a:sym typeface="Poppins Medium"/>
              </a:rPr>
              <a:t>Viernes 31/03/2023</a:t>
            </a:r>
            <a:endParaRPr sz="2000" dirty="0">
              <a:solidFill>
                <a:schemeClr val="lt1"/>
              </a:solidFill>
              <a:latin typeface="Poppins Medium"/>
              <a:ea typeface="Poppins Medium"/>
              <a:cs typeface="Poppins Medium"/>
              <a:sym typeface="Poppins Medium"/>
            </a:endParaRPr>
          </a:p>
        </p:txBody>
      </p:sp>
      <p:cxnSp>
        <p:nvCxnSpPr>
          <p:cNvPr id="73" name="Google Shape;73;p15"/>
          <p:cNvCxnSpPr/>
          <p:nvPr/>
        </p:nvCxnSpPr>
        <p:spPr>
          <a:xfrm>
            <a:off x="303100" y="1378000"/>
            <a:ext cx="80166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lvl="0"/>
            <a:r>
              <a:rPr lang="es" dirty="0" smtClean="0">
                <a:solidFill>
                  <a:srgbClr val="907AC7"/>
                </a:solidFill>
                <a:latin typeface="Poppins SemiBold"/>
                <a:ea typeface="Poppins SemiBold"/>
                <a:cs typeface="Poppins SemiBold"/>
                <a:sym typeface="Poppins SemiBold"/>
              </a:rPr>
              <a:t>#15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2 – Desarrollo Frontend Estatico</a:t>
            </a:r>
            <a:endParaRPr sz="2000" dirty="0">
              <a:solidFill>
                <a:srgbClr val="78B4EC"/>
              </a:solidFill>
              <a:latin typeface="Poppins SemiBold"/>
              <a:ea typeface="Poppins SemiBold"/>
              <a:cs typeface="Poppins SemiBold"/>
              <a:sym typeface="Poppins SemiBold"/>
            </a:endParaRPr>
          </a:p>
        </p:txBody>
      </p:sp>
      <p:sp>
        <p:nvSpPr>
          <p:cNvPr id="5" name="Google Shape;134;p24"/>
          <p:cNvSpPr txBox="1"/>
          <p:nvPr/>
        </p:nvSpPr>
        <p:spPr>
          <a:xfrm>
            <a:off x="3190125" y="999353"/>
            <a:ext cx="2142163" cy="553968"/>
          </a:xfrm>
          <a:prstGeom prst="rect">
            <a:avLst/>
          </a:prstGeom>
          <a:noFill/>
          <a:ln>
            <a:noFill/>
          </a:ln>
        </p:spPr>
        <p:txBody>
          <a:bodyPr spcFirstLastPara="1" wrap="square" lIns="91425" tIns="91425" rIns="91425" bIns="91425" anchor="t" anchorCtr="0">
            <a:spAutoFit/>
          </a:bodyPr>
          <a:lstStyle/>
          <a:p>
            <a:r>
              <a:rPr lang="es-AR" sz="2400" dirty="0" smtClean="0"/>
              <a:t>TYPESCRIPT</a:t>
            </a:r>
            <a:endParaRPr lang="es-AR" sz="2400" dirty="0"/>
          </a:p>
        </p:txBody>
      </p:sp>
      <p:sp>
        <p:nvSpPr>
          <p:cNvPr id="7" name="Google Shape;134;p24"/>
          <p:cNvSpPr txBox="1"/>
          <p:nvPr/>
        </p:nvSpPr>
        <p:spPr>
          <a:xfrm>
            <a:off x="371155" y="1740790"/>
            <a:ext cx="4487238" cy="3016180"/>
          </a:xfrm>
          <a:prstGeom prst="rect">
            <a:avLst/>
          </a:prstGeom>
          <a:noFill/>
          <a:ln>
            <a:noFill/>
          </a:ln>
        </p:spPr>
        <p:txBody>
          <a:bodyPr spcFirstLastPara="1" wrap="square" lIns="91425" tIns="91425" rIns="91425" bIns="91425" anchor="t" anchorCtr="0">
            <a:spAutoFit/>
          </a:bodyPr>
          <a:lstStyle/>
          <a:p>
            <a:pPr algn="just"/>
            <a:r>
              <a:rPr lang="es-AR" b="1" dirty="0" smtClean="0"/>
              <a:t>¿</a:t>
            </a:r>
            <a:r>
              <a:rPr lang="es-AR" b="1" dirty="0"/>
              <a:t>Qué es </a:t>
            </a:r>
            <a:r>
              <a:rPr lang="es-AR" b="1" dirty="0" smtClean="0"/>
              <a:t>TYPESCRIPT?</a:t>
            </a:r>
          </a:p>
          <a:p>
            <a:pPr algn="just"/>
            <a:endParaRPr lang="es-AR" b="1" dirty="0"/>
          </a:p>
          <a:p>
            <a:pPr algn="just"/>
            <a:r>
              <a:rPr lang="es-AR" sz="1200" dirty="0"/>
              <a:t>TypeScript (TS) es un lenguaje de programación construido a un nivel superior de JavaScript (JS). Esto quiere decir que TypeScript dota al lenguaje de varias características adicionales que hacen que podamos escribir código con menos errores, más sencillo, coherente y fácil de probar, en definitiva, más limpio y sólido.</a:t>
            </a:r>
          </a:p>
          <a:p>
            <a:pPr algn="just"/>
            <a:r>
              <a:rPr lang="es-AR" sz="1200" dirty="0" smtClean="0"/>
              <a:t>Fue </a:t>
            </a:r>
            <a:r>
              <a:rPr lang="es-AR" sz="1200" dirty="0"/>
              <a:t>creado por Microsoft en 2012 y, desde entonces, su adopción no ha hecho más que crecer. Especialmente, desde que Google decidió adoptarlo como lenguaje por defecto para desarrollar con Angular. Aunque, hoy en día, podemos desarrollar con TypeScript en cualquiera de los frameworks o librerías más punteras, como son React para el frontend o Node para el backend. </a:t>
            </a:r>
            <a:endParaRPr lang="es-AR" sz="1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3346" y="999353"/>
            <a:ext cx="922855" cy="67589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2692" y="1970027"/>
            <a:ext cx="4012008" cy="2557706"/>
          </a:xfrm>
          <a:prstGeom prst="rect">
            <a:avLst/>
          </a:prstGeom>
        </p:spPr>
      </p:pic>
    </p:spTree>
    <p:extLst>
      <p:ext uri="{BB962C8B-B14F-4D97-AF65-F5344CB8AC3E}">
        <p14:creationId xmlns:p14="http://schemas.microsoft.com/office/powerpoint/2010/main" val="4254121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lvl="0"/>
            <a:r>
              <a:rPr lang="es" dirty="0" smtClean="0">
                <a:solidFill>
                  <a:srgbClr val="907AC7"/>
                </a:solidFill>
                <a:latin typeface="Poppins SemiBold"/>
                <a:ea typeface="Poppins SemiBold"/>
                <a:cs typeface="Poppins SemiBold"/>
                <a:sym typeface="Poppins SemiBold"/>
              </a:rPr>
              <a:t>#16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2 – Desarrollo Frontend Estatico</a:t>
            </a:r>
            <a:endParaRPr sz="2000" dirty="0">
              <a:solidFill>
                <a:srgbClr val="78B4EC"/>
              </a:solidFill>
              <a:latin typeface="Poppins SemiBold"/>
              <a:ea typeface="Poppins SemiBold"/>
              <a:cs typeface="Poppins SemiBold"/>
              <a:sym typeface="Poppins SemiBold"/>
            </a:endParaRPr>
          </a:p>
        </p:txBody>
      </p:sp>
      <p:sp>
        <p:nvSpPr>
          <p:cNvPr id="5" name="Google Shape;134;p24"/>
          <p:cNvSpPr txBox="1"/>
          <p:nvPr/>
        </p:nvSpPr>
        <p:spPr>
          <a:xfrm>
            <a:off x="3190125" y="999353"/>
            <a:ext cx="2142163" cy="553968"/>
          </a:xfrm>
          <a:prstGeom prst="rect">
            <a:avLst/>
          </a:prstGeom>
          <a:noFill/>
          <a:ln>
            <a:noFill/>
          </a:ln>
        </p:spPr>
        <p:txBody>
          <a:bodyPr spcFirstLastPara="1" wrap="square" lIns="91425" tIns="91425" rIns="91425" bIns="91425" anchor="t" anchorCtr="0">
            <a:spAutoFit/>
          </a:bodyPr>
          <a:lstStyle/>
          <a:p>
            <a:r>
              <a:rPr lang="es-AR" sz="2400" dirty="0" smtClean="0"/>
              <a:t>TYPESCRIPT</a:t>
            </a:r>
            <a:endParaRPr lang="es-AR" sz="2400" dirty="0"/>
          </a:p>
        </p:txBody>
      </p:sp>
      <p:sp>
        <p:nvSpPr>
          <p:cNvPr id="7" name="Google Shape;134;p24"/>
          <p:cNvSpPr txBox="1"/>
          <p:nvPr/>
        </p:nvSpPr>
        <p:spPr>
          <a:xfrm>
            <a:off x="1624602" y="1740790"/>
            <a:ext cx="6111838" cy="3200846"/>
          </a:xfrm>
          <a:prstGeom prst="rect">
            <a:avLst/>
          </a:prstGeom>
          <a:noFill/>
          <a:ln>
            <a:noFill/>
          </a:ln>
        </p:spPr>
        <p:txBody>
          <a:bodyPr spcFirstLastPara="1" wrap="square" lIns="91425" tIns="91425" rIns="91425" bIns="91425" anchor="t" anchorCtr="0">
            <a:spAutoFit/>
          </a:bodyPr>
          <a:lstStyle/>
          <a:p>
            <a:pPr algn="just"/>
            <a:r>
              <a:rPr lang="es-AR" b="1" dirty="0" smtClean="0"/>
              <a:t>TypeScrypt y la Programación </a:t>
            </a:r>
            <a:r>
              <a:rPr lang="es-AR" b="1" dirty="0"/>
              <a:t>Orientada a Objetos </a:t>
            </a:r>
            <a:endParaRPr lang="es-AR" b="1" dirty="0" smtClean="0"/>
          </a:p>
          <a:p>
            <a:pPr algn="just"/>
            <a:endParaRPr lang="es-AR" b="1" dirty="0"/>
          </a:p>
          <a:p>
            <a:pPr algn="just"/>
            <a:r>
              <a:rPr lang="es-AR" sz="1200" dirty="0"/>
              <a:t>La </a:t>
            </a:r>
            <a:r>
              <a:rPr lang="es-AR" sz="1200" b="1" dirty="0">
                <a:solidFill>
                  <a:srgbClr val="0070C0"/>
                </a:solidFill>
              </a:rPr>
              <a:t>programación orientada a objetos </a:t>
            </a:r>
            <a:r>
              <a:rPr lang="es-AR" sz="1200" dirty="0"/>
              <a:t>(abreviada de ahora en más como POO), es un conjunto de reglas y principios de programación (o sea, un paradigma de programación) que busca representar las entidades u </a:t>
            </a:r>
            <a:r>
              <a:rPr lang="es-AR" sz="1200" dirty="0">
                <a:solidFill>
                  <a:srgbClr val="0070C0"/>
                </a:solidFill>
              </a:rPr>
              <a:t>objetos del dominio (o enunciado) del problema dentro de un programa</a:t>
            </a:r>
            <a:r>
              <a:rPr lang="es-AR" sz="1200" dirty="0"/>
              <a:t>, de la forma más natural posible. </a:t>
            </a:r>
            <a:endParaRPr lang="es-AR" sz="1200" dirty="0" smtClean="0"/>
          </a:p>
          <a:p>
            <a:pPr algn="just"/>
            <a:r>
              <a:rPr lang="es-AR" sz="1200" dirty="0"/>
              <a:t>La </a:t>
            </a:r>
            <a:r>
              <a:rPr lang="es-AR" sz="1200" u="sng" dirty="0"/>
              <a:t>programación estructurada </a:t>
            </a:r>
            <a:r>
              <a:rPr lang="es-AR" sz="1200" dirty="0"/>
              <a:t>se basa en descomponer procesos en subprocesos y programando cada uno como </a:t>
            </a:r>
            <a:r>
              <a:rPr lang="es-AR" sz="1200" b="1" i="1" dirty="0"/>
              <a:t>rutina</a:t>
            </a:r>
            <a:r>
              <a:rPr lang="es-AR" sz="1200" b="1" dirty="0"/>
              <a:t>, </a:t>
            </a:r>
            <a:r>
              <a:rPr lang="es-AR" sz="1200" b="1" i="1" dirty="0"/>
              <a:t>función</a:t>
            </a:r>
            <a:r>
              <a:rPr lang="es-AR" sz="1200" b="1" dirty="0"/>
              <a:t>, o </a:t>
            </a:r>
            <a:r>
              <a:rPr lang="es-AR" sz="1200" b="1" i="1" dirty="0"/>
              <a:t>procedimiento </a:t>
            </a:r>
            <a:r>
              <a:rPr lang="es-AR" sz="1200" dirty="0"/>
              <a:t>(todas formas de referirse al mismo concepto</a:t>
            </a:r>
            <a:r>
              <a:rPr lang="es-AR" sz="1200" dirty="0" smtClean="0"/>
              <a:t>). </a:t>
            </a:r>
            <a:r>
              <a:rPr lang="es-AR" sz="1200" dirty="0"/>
              <a:t>esta forma de trabajar resulta difícil al momento de desarrollar sistemas </a:t>
            </a:r>
            <a:r>
              <a:rPr lang="es-AR" sz="1200" i="1" dirty="0"/>
              <a:t>realmente </a:t>
            </a:r>
            <a:r>
              <a:rPr lang="es-AR" sz="1200" dirty="0"/>
              <a:t>grandes o de mucha complejidad. Es decir que</a:t>
            </a:r>
            <a:r>
              <a:rPr lang="es-AR" sz="1200" b="1" dirty="0">
                <a:solidFill>
                  <a:srgbClr val="FF0000"/>
                </a:solidFill>
              </a:rPr>
              <a:t>, la sola orientación a la descomposición en subproblemas no alcanza cuando el sistema es complejo</a:t>
            </a:r>
            <a:r>
              <a:rPr lang="es-AR" sz="1200" dirty="0"/>
              <a:t> dado que </a:t>
            </a:r>
            <a:r>
              <a:rPr lang="es-AR" sz="1200" u="sng" dirty="0">
                <a:solidFill>
                  <a:schemeClr val="tx1"/>
                </a:solidFill>
              </a:rPr>
              <a:t>se vuelve difícil de visualizar su estructura general, se hace complicado realizar hasta las más pequeñas modificaciones sin que estas reboten en la lógica de un número elevado de otras rutinas</a:t>
            </a:r>
            <a:r>
              <a:rPr lang="es-AR" sz="1200" dirty="0"/>
              <a:t>, y por último es casi imposible replantear el sistema para agregar nuevas funcionalidades que permitan que ese sistema simplemente siga siendo útil frente a continuas nuevas </a:t>
            </a:r>
            <a:r>
              <a:rPr lang="es-AR" sz="1200" dirty="0" smtClean="0"/>
              <a:t>demandas. </a:t>
            </a:r>
            <a:endParaRPr lang="es-AR" sz="1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3346" y="999353"/>
            <a:ext cx="922855" cy="675894"/>
          </a:xfrm>
          <a:prstGeom prst="rect">
            <a:avLst/>
          </a:prstGeom>
        </p:spPr>
      </p:pic>
    </p:spTree>
    <p:extLst>
      <p:ext uri="{BB962C8B-B14F-4D97-AF65-F5344CB8AC3E}">
        <p14:creationId xmlns:p14="http://schemas.microsoft.com/office/powerpoint/2010/main" val="3631071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lvl="0"/>
            <a:r>
              <a:rPr lang="es" dirty="0" smtClean="0">
                <a:solidFill>
                  <a:srgbClr val="907AC7"/>
                </a:solidFill>
                <a:latin typeface="Poppins SemiBold"/>
                <a:ea typeface="Poppins SemiBold"/>
                <a:cs typeface="Poppins SemiBold"/>
                <a:sym typeface="Poppins SemiBold"/>
              </a:rPr>
              <a:t>#17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2 – Desarrollo Frontend Estatico</a:t>
            </a:r>
            <a:endParaRPr sz="2000" dirty="0">
              <a:solidFill>
                <a:srgbClr val="78B4EC"/>
              </a:solidFill>
              <a:latin typeface="Poppins SemiBold"/>
              <a:ea typeface="Poppins SemiBold"/>
              <a:cs typeface="Poppins SemiBold"/>
              <a:sym typeface="Poppins SemiBold"/>
            </a:endParaRPr>
          </a:p>
        </p:txBody>
      </p:sp>
      <p:sp>
        <p:nvSpPr>
          <p:cNvPr id="7" name="Google Shape;134;p24"/>
          <p:cNvSpPr txBox="1"/>
          <p:nvPr/>
        </p:nvSpPr>
        <p:spPr>
          <a:xfrm>
            <a:off x="272908" y="1029392"/>
            <a:ext cx="4545672" cy="1908184"/>
          </a:xfrm>
          <a:prstGeom prst="rect">
            <a:avLst/>
          </a:prstGeom>
          <a:noFill/>
          <a:ln>
            <a:noFill/>
          </a:ln>
        </p:spPr>
        <p:txBody>
          <a:bodyPr spcFirstLastPara="1" wrap="square" lIns="91425" tIns="91425" rIns="91425" bIns="91425" anchor="t" anchorCtr="0">
            <a:spAutoFit/>
          </a:bodyPr>
          <a:lstStyle/>
          <a:p>
            <a:pPr algn="just"/>
            <a:r>
              <a:rPr lang="es-AR" b="1" dirty="0" smtClean="0"/>
              <a:t>Problemas de otros paradigmas de programacion</a:t>
            </a:r>
          </a:p>
          <a:p>
            <a:pPr algn="just"/>
            <a:endParaRPr lang="es-AR" b="1" dirty="0"/>
          </a:p>
          <a:p>
            <a:pPr marL="171450" indent="-171450" algn="just">
              <a:buFont typeface="Arial" panose="020B0604020202020204" pitchFamily="34" charset="0"/>
              <a:buChar char="•"/>
            </a:pPr>
            <a:r>
              <a:rPr lang="es-AR" sz="1200" dirty="0" smtClean="0"/>
              <a:t>Los programas suelen ser rígidos.</a:t>
            </a:r>
          </a:p>
          <a:p>
            <a:pPr marL="171450" indent="-171450" algn="just">
              <a:buFont typeface="Arial" panose="020B0604020202020204" pitchFamily="34" charset="0"/>
              <a:buChar char="•"/>
            </a:pPr>
            <a:r>
              <a:rPr lang="es-AR" sz="1200" dirty="0" smtClean="0"/>
              <a:t>Los programadores dedican mucho tiempo a corregir errores.</a:t>
            </a:r>
          </a:p>
          <a:p>
            <a:pPr marL="171450" indent="-171450" algn="just">
              <a:buFont typeface="Arial" panose="020B0604020202020204" pitchFamily="34" charset="0"/>
              <a:buChar char="•"/>
            </a:pPr>
            <a:r>
              <a:rPr lang="es-AR" sz="1200" dirty="0" smtClean="0"/>
              <a:t>Los programadores prefieren escribir sus propios módulos.</a:t>
            </a:r>
          </a:p>
          <a:p>
            <a:pPr marL="171450" indent="-171450" algn="just">
              <a:buFont typeface="Arial" panose="020B0604020202020204" pitchFamily="34" charset="0"/>
              <a:buChar char="•"/>
            </a:pPr>
            <a:r>
              <a:rPr lang="es-AR" sz="1200" dirty="0" smtClean="0"/>
              <a:t>Cada programador tiene sus propios programas.</a:t>
            </a:r>
          </a:p>
          <a:p>
            <a:pPr marL="171450" indent="-171450" algn="just">
              <a:buFont typeface="Arial" panose="020B0604020202020204" pitchFamily="34" charset="0"/>
              <a:buChar char="•"/>
            </a:pPr>
            <a:r>
              <a:rPr lang="es-AR" sz="1200" dirty="0" smtClean="0"/>
              <a:t>Elevado costo de actualización.</a:t>
            </a:r>
          </a:p>
          <a:p>
            <a:pPr marL="171450" indent="-171450" algn="just">
              <a:buFont typeface="Arial" panose="020B0604020202020204" pitchFamily="34" charset="0"/>
              <a:buChar char="•"/>
            </a:pPr>
            <a:r>
              <a:rPr lang="es-AR" sz="1200" dirty="0" smtClean="0"/>
              <a:t>Deficiencias en la documentación.</a:t>
            </a:r>
          </a:p>
          <a:p>
            <a:pPr marL="171450" indent="-171450" algn="just">
              <a:buFont typeface="Arial" panose="020B0604020202020204" pitchFamily="34" charset="0"/>
              <a:buChar char="•"/>
            </a:pPr>
            <a:r>
              <a:rPr lang="es-AR" sz="1200" dirty="0" smtClean="0"/>
              <a:t>Problemas de acoplamiento….y muchos otros!</a:t>
            </a:r>
            <a:endParaRPr lang="es-AR" sz="12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908" y="2921400"/>
            <a:ext cx="3409950" cy="2171700"/>
          </a:xfrm>
          <a:prstGeom prst="rect">
            <a:avLst/>
          </a:prstGeom>
        </p:spPr>
      </p:pic>
      <p:sp>
        <p:nvSpPr>
          <p:cNvPr id="8" name="Left-Right Arrow 7"/>
          <p:cNvSpPr/>
          <p:nvPr/>
        </p:nvSpPr>
        <p:spPr>
          <a:xfrm rot="20869246">
            <a:off x="1186773" y="3977318"/>
            <a:ext cx="1582220" cy="212678"/>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Left-Right Arrow 11"/>
          <p:cNvSpPr/>
          <p:nvPr/>
        </p:nvSpPr>
        <p:spPr>
          <a:xfrm rot="20869246">
            <a:off x="1022167" y="3530067"/>
            <a:ext cx="945342" cy="199209"/>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5564" y="1115796"/>
            <a:ext cx="4438436" cy="287057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7896" y="3435337"/>
            <a:ext cx="1288395" cy="1525411"/>
          </a:xfrm>
          <a:prstGeom prst="rect">
            <a:avLst/>
          </a:prstGeom>
        </p:spPr>
      </p:pic>
    </p:spTree>
    <p:extLst>
      <p:ext uri="{BB962C8B-B14F-4D97-AF65-F5344CB8AC3E}">
        <p14:creationId xmlns:p14="http://schemas.microsoft.com/office/powerpoint/2010/main" val="3204536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lvl="0"/>
            <a:r>
              <a:rPr lang="es" dirty="0" smtClean="0">
                <a:solidFill>
                  <a:srgbClr val="907AC7"/>
                </a:solidFill>
                <a:latin typeface="Poppins SemiBold"/>
                <a:ea typeface="Poppins SemiBold"/>
                <a:cs typeface="Poppins SemiBold"/>
                <a:sym typeface="Poppins SemiBold"/>
              </a:rPr>
              <a:t>#18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2 – Desarrollo Frontend Estatico</a:t>
            </a:r>
            <a:endParaRPr sz="2000" dirty="0">
              <a:solidFill>
                <a:srgbClr val="78B4EC"/>
              </a:solidFill>
              <a:latin typeface="Poppins SemiBold"/>
              <a:ea typeface="Poppins SemiBold"/>
              <a:cs typeface="Poppins SemiBold"/>
              <a:sym typeface="Poppins SemiBold"/>
            </a:endParaRPr>
          </a:p>
        </p:txBody>
      </p:sp>
      <p:sp>
        <p:nvSpPr>
          <p:cNvPr id="7" name="Google Shape;134;p24"/>
          <p:cNvSpPr txBox="1"/>
          <p:nvPr/>
        </p:nvSpPr>
        <p:spPr>
          <a:xfrm>
            <a:off x="714696" y="1316503"/>
            <a:ext cx="3425789" cy="400079"/>
          </a:xfrm>
          <a:prstGeom prst="rect">
            <a:avLst/>
          </a:prstGeom>
          <a:noFill/>
          <a:ln>
            <a:noFill/>
          </a:ln>
        </p:spPr>
        <p:txBody>
          <a:bodyPr spcFirstLastPara="1" wrap="square" lIns="91425" tIns="91425" rIns="91425" bIns="91425" anchor="t" anchorCtr="0">
            <a:spAutoFit/>
          </a:bodyPr>
          <a:lstStyle/>
          <a:p>
            <a:pPr algn="just"/>
            <a:r>
              <a:rPr lang="es-AR" b="1" dirty="0" smtClean="0"/>
              <a:t>Historias de usuario / Relevamiento</a:t>
            </a:r>
          </a:p>
        </p:txBody>
      </p:sp>
      <p:sp>
        <p:nvSpPr>
          <p:cNvPr id="10" name="Google Shape;134;p24"/>
          <p:cNvSpPr txBox="1"/>
          <p:nvPr/>
        </p:nvSpPr>
        <p:spPr>
          <a:xfrm>
            <a:off x="6104881" y="1307640"/>
            <a:ext cx="1958298" cy="400079"/>
          </a:xfrm>
          <a:prstGeom prst="rect">
            <a:avLst/>
          </a:prstGeom>
          <a:noFill/>
          <a:ln>
            <a:noFill/>
          </a:ln>
        </p:spPr>
        <p:txBody>
          <a:bodyPr spcFirstLastPara="1" wrap="square" lIns="91425" tIns="91425" rIns="91425" bIns="91425" anchor="t" anchorCtr="0">
            <a:spAutoFit/>
          </a:bodyPr>
          <a:lstStyle/>
          <a:p>
            <a:pPr algn="just"/>
            <a:r>
              <a:rPr lang="es-AR" b="1" dirty="0" smtClean="0"/>
              <a:t>Clases “candidatas”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4328"/>
            <a:ext cx="5024061" cy="223896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0927" y="1892395"/>
            <a:ext cx="3611366" cy="2250901"/>
          </a:xfrm>
          <a:prstGeom prst="rect">
            <a:avLst/>
          </a:prstGeom>
        </p:spPr>
      </p:pic>
      <p:sp>
        <p:nvSpPr>
          <p:cNvPr id="14" name="Right Arrow 13"/>
          <p:cNvSpPr/>
          <p:nvPr/>
        </p:nvSpPr>
        <p:spPr>
          <a:xfrm>
            <a:off x="4382277" y="3232300"/>
            <a:ext cx="980833" cy="433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Google Shape;134;p24"/>
          <p:cNvSpPr txBox="1"/>
          <p:nvPr/>
        </p:nvSpPr>
        <p:spPr>
          <a:xfrm>
            <a:off x="2427590" y="904126"/>
            <a:ext cx="5709543" cy="400079"/>
          </a:xfrm>
          <a:prstGeom prst="rect">
            <a:avLst/>
          </a:prstGeom>
          <a:noFill/>
          <a:ln>
            <a:noFill/>
          </a:ln>
        </p:spPr>
        <p:txBody>
          <a:bodyPr spcFirstLastPara="1" wrap="square" lIns="91425" tIns="91425" rIns="91425" bIns="91425" anchor="t" anchorCtr="0">
            <a:spAutoFit/>
          </a:bodyPr>
          <a:lstStyle/>
          <a:p>
            <a:pPr algn="just"/>
            <a:r>
              <a:rPr lang="es-AR" b="1" dirty="0" smtClean="0"/>
              <a:t>Ejemplo: </a:t>
            </a:r>
            <a:r>
              <a:rPr lang="es-AR" b="1" dirty="0" smtClean="0">
                <a:solidFill>
                  <a:srgbClr val="0070C0"/>
                </a:solidFill>
              </a:rPr>
              <a:t>Sistema de gestión de comandas para un restaurante</a:t>
            </a:r>
          </a:p>
        </p:txBody>
      </p:sp>
    </p:spTree>
    <p:extLst>
      <p:ext uri="{BB962C8B-B14F-4D97-AF65-F5344CB8AC3E}">
        <p14:creationId xmlns:p14="http://schemas.microsoft.com/office/powerpoint/2010/main" val="3734086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lvl="0"/>
            <a:r>
              <a:rPr lang="es" dirty="0" smtClean="0">
                <a:solidFill>
                  <a:srgbClr val="907AC7"/>
                </a:solidFill>
                <a:latin typeface="Poppins SemiBold"/>
                <a:ea typeface="Poppins SemiBold"/>
                <a:cs typeface="Poppins SemiBold"/>
                <a:sym typeface="Poppins SemiBold"/>
              </a:rPr>
              <a:t>#19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2 – Desarrollo Frontend Estatico</a:t>
            </a:r>
            <a:endParaRPr sz="2000" dirty="0">
              <a:solidFill>
                <a:srgbClr val="78B4EC"/>
              </a:solidFill>
              <a:latin typeface="Poppins SemiBold"/>
              <a:ea typeface="Poppins SemiBold"/>
              <a:cs typeface="Poppins SemiBold"/>
              <a:sym typeface="Poppins SemiBold"/>
            </a:endParaRPr>
          </a:p>
        </p:txBody>
      </p:sp>
      <p:sp>
        <p:nvSpPr>
          <p:cNvPr id="7" name="Google Shape;134;p24"/>
          <p:cNvSpPr txBox="1"/>
          <p:nvPr/>
        </p:nvSpPr>
        <p:spPr>
          <a:xfrm>
            <a:off x="994987" y="1404088"/>
            <a:ext cx="3025447" cy="400079"/>
          </a:xfrm>
          <a:prstGeom prst="rect">
            <a:avLst/>
          </a:prstGeom>
          <a:noFill/>
          <a:ln>
            <a:noFill/>
          </a:ln>
        </p:spPr>
        <p:txBody>
          <a:bodyPr spcFirstLastPara="1" wrap="square" lIns="91425" tIns="91425" rIns="91425" bIns="91425" anchor="t" anchorCtr="0">
            <a:spAutoFit/>
          </a:bodyPr>
          <a:lstStyle/>
          <a:p>
            <a:pPr algn="just"/>
            <a:r>
              <a:rPr lang="es-AR" b="1" dirty="0" smtClean="0"/>
              <a:t>Funcionalidades candidatas</a:t>
            </a:r>
          </a:p>
        </p:txBody>
      </p:sp>
      <p:sp>
        <p:nvSpPr>
          <p:cNvPr id="10" name="Google Shape;134;p24"/>
          <p:cNvSpPr txBox="1"/>
          <p:nvPr/>
        </p:nvSpPr>
        <p:spPr>
          <a:xfrm>
            <a:off x="6104881" y="1307640"/>
            <a:ext cx="1958298" cy="400079"/>
          </a:xfrm>
          <a:prstGeom prst="rect">
            <a:avLst/>
          </a:prstGeom>
          <a:noFill/>
          <a:ln>
            <a:noFill/>
          </a:ln>
        </p:spPr>
        <p:txBody>
          <a:bodyPr spcFirstLastPara="1" wrap="square" lIns="91425" tIns="91425" rIns="91425" bIns="91425" anchor="t" anchorCtr="0">
            <a:spAutoFit/>
          </a:bodyPr>
          <a:lstStyle/>
          <a:p>
            <a:pPr algn="just"/>
            <a:r>
              <a:rPr lang="es-AR" b="1" dirty="0" smtClean="0"/>
              <a:t>Clases del sistema</a:t>
            </a:r>
          </a:p>
        </p:txBody>
      </p:sp>
      <p:sp>
        <p:nvSpPr>
          <p:cNvPr id="13" name="Google Shape;134;p24"/>
          <p:cNvSpPr txBox="1"/>
          <p:nvPr/>
        </p:nvSpPr>
        <p:spPr>
          <a:xfrm>
            <a:off x="2026898" y="904126"/>
            <a:ext cx="5709543" cy="400079"/>
          </a:xfrm>
          <a:prstGeom prst="rect">
            <a:avLst/>
          </a:prstGeom>
          <a:noFill/>
          <a:ln>
            <a:noFill/>
          </a:ln>
        </p:spPr>
        <p:txBody>
          <a:bodyPr spcFirstLastPara="1" wrap="square" lIns="91425" tIns="91425" rIns="91425" bIns="91425" anchor="t" anchorCtr="0">
            <a:spAutoFit/>
          </a:bodyPr>
          <a:lstStyle/>
          <a:p>
            <a:pPr algn="just"/>
            <a:r>
              <a:rPr lang="es-AR" b="1" dirty="0" smtClean="0"/>
              <a:t>Ejemplo: </a:t>
            </a:r>
            <a:r>
              <a:rPr lang="es-AR" b="1" dirty="0" smtClean="0">
                <a:solidFill>
                  <a:srgbClr val="0070C0"/>
                </a:solidFill>
              </a:rPr>
              <a:t>Sistema de gestión de comandas para un restaurante</a:t>
            </a:r>
          </a:p>
        </p:txBody>
      </p:sp>
      <p:sp>
        <p:nvSpPr>
          <p:cNvPr id="14" name="Right Arrow 13"/>
          <p:cNvSpPr/>
          <p:nvPr/>
        </p:nvSpPr>
        <p:spPr>
          <a:xfrm>
            <a:off x="3842535" y="2465764"/>
            <a:ext cx="1140231" cy="433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987" y="1904051"/>
            <a:ext cx="2571750" cy="19907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9825" y="1707719"/>
            <a:ext cx="3667259" cy="3274052"/>
          </a:xfrm>
          <a:prstGeom prst="rect">
            <a:avLst/>
          </a:prstGeom>
        </p:spPr>
      </p:pic>
    </p:spTree>
    <p:extLst>
      <p:ext uri="{BB962C8B-B14F-4D97-AF65-F5344CB8AC3E}">
        <p14:creationId xmlns:p14="http://schemas.microsoft.com/office/powerpoint/2010/main" val="655013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lvl="0"/>
            <a:r>
              <a:rPr lang="es" dirty="0" smtClean="0">
                <a:solidFill>
                  <a:srgbClr val="907AC7"/>
                </a:solidFill>
                <a:latin typeface="Poppins SemiBold"/>
                <a:ea typeface="Poppins SemiBold"/>
                <a:cs typeface="Poppins SemiBold"/>
                <a:sym typeface="Poppins SemiBold"/>
              </a:rPr>
              <a:t>#20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2 – Desarrollo Frontend Estatico</a:t>
            </a:r>
            <a:endParaRPr sz="2000" dirty="0">
              <a:solidFill>
                <a:srgbClr val="78B4EC"/>
              </a:solidFill>
              <a:latin typeface="Poppins SemiBold"/>
              <a:ea typeface="Poppins SemiBold"/>
              <a:cs typeface="Poppins SemiBold"/>
              <a:sym typeface="Poppins SemiBold"/>
            </a:endParaRPr>
          </a:p>
        </p:txBody>
      </p:sp>
      <p:sp>
        <p:nvSpPr>
          <p:cNvPr id="7" name="Google Shape;134;p24"/>
          <p:cNvSpPr txBox="1"/>
          <p:nvPr/>
        </p:nvSpPr>
        <p:spPr>
          <a:xfrm>
            <a:off x="994987" y="1404088"/>
            <a:ext cx="3025447" cy="400079"/>
          </a:xfrm>
          <a:prstGeom prst="rect">
            <a:avLst/>
          </a:prstGeom>
          <a:noFill/>
          <a:ln>
            <a:noFill/>
          </a:ln>
        </p:spPr>
        <p:txBody>
          <a:bodyPr spcFirstLastPara="1" wrap="square" lIns="91425" tIns="91425" rIns="91425" bIns="91425" anchor="t" anchorCtr="0">
            <a:spAutoFit/>
          </a:bodyPr>
          <a:lstStyle/>
          <a:p>
            <a:pPr algn="just"/>
            <a:r>
              <a:rPr lang="es-AR" b="1" dirty="0" smtClean="0"/>
              <a:t>Llenado de las clases</a:t>
            </a:r>
          </a:p>
        </p:txBody>
      </p:sp>
      <p:sp>
        <p:nvSpPr>
          <p:cNvPr id="10" name="Google Shape;134;p24"/>
          <p:cNvSpPr txBox="1"/>
          <p:nvPr/>
        </p:nvSpPr>
        <p:spPr>
          <a:xfrm>
            <a:off x="5332088" y="1307640"/>
            <a:ext cx="2731091" cy="400079"/>
          </a:xfrm>
          <a:prstGeom prst="rect">
            <a:avLst/>
          </a:prstGeom>
          <a:noFill/>
          <a:ln>
            <a:noFill/>
          </a:ln>
        </p:spPr>
        <p:txBody>
          <a:bodyPr spcFirstLastPara="1" wrap="square" lIns="91425" tIns="91425" rIns="91425" bIns="91425" anchor="t" anchorCtr="0">
            <a:spAutoFit/>
          </a:bodyPr>
          <a:lstStyle/>
          <a:p>
            <a:pPr algn="just"/>
            <a:r>
              <a:rPr lang="es-AR" b="1" dirty="0" smtClean="0"/>
              <a:t>Una de las Clases del sistema</a:t>
            </a:r>
          </a:p>
        </p:txBody>
      </p:sp>
      <p:sp>
        <p:nvSpPr>
          <p:cNvPr id="13" name="Google Shape;134;p24"/>
          <p:cNvSpPr txBox="1"/>
          <p:nvPr/>
        </p:nvSpPr>
        <p:spPr>
          <a:xfrm>
            <a:off x="2026898" y="904126"/>
            <a:ext cx="5709543" cy="400079"/>
          </a:xfrm>
          <a:prstGeom prst="rect">
            <a:avLst/>
          </a:prstGeom>
          <a:noFill/>
          <a:ln>
            <a:noFill/>
          </a:ln>
        </p:spPr>
        <p:txBody>
          <a:bodyPr spcFirstLastPara="1" wrap="square" lIns="91425" tIns="91425" rIns="91425" bIns="91425" anchor="t" anchorCtr="0">
            <a:spAutoFit/>
          </a:bodyPr>
          <a:lstStyle/>
          <a:p>
            <a:pPr algn="just"/>
            <a:r>
              <a:rPr lang="es-AR" b="1" dirty="0" smtClean="0"/>
              <a:t>Ejemplo: </a:t>
            </a:r>
            <a:r>
              <a:rPr lang="es-AR" b="1" dirty="0" smtClean="0">
                <a:solidFill>
                  <a:srgbClr val="0070C0"/>
                </a:solidFill>
              </a:rPr>
              <a:t>Sistema de gestión de comandas para un restaurante</a:t>
            </a:r>
          </a:p>
        </p:txBody>
      </p:sp>
      <p:sp>
        <p:nvSpPr>
          <p:cNvPr id="14" name="Right Arrow 13"/>
          <p:cNvSpPr/>
          <p:nvPr/>
        </p:nvSpPr>
        <p:spPr>
          <a:xfrm>
            <a:off x="4285439" y="3179598"/>
            <a:ext cx="1140231" cy="433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94" y="1958132"/>
            <a:ext cx="5075433" cy="103399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5361" y="1895188"/>
            <a:ext cx="1600200" cy="2628900"/>
          </a:xfrm>
          <a:prstGeom prst="rect">
            <a:avLst/>
          </a:prstGeom>
        </p:spPr>
      </p:pic>
    </p:spTree>
    <p:extLst>
      <p:ext uri="{BB962C8B-B14F-4D97-AF65-F5344CB8AC3E}">
        <p14:creationId xmlns:p14="http://schemas.microsoft.com/office/powerpoint/2010/main" val="3876990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lvl="0"/>
            <a:r>
              <a:rPr lang="es" dirty="0" smtClean="0">
                <a:solidFill>
                  <a:srgbClr val="907AC7"/>
                </a:solidFill>
                <a:latin typeface="Poppins SemiBold"/>
                <a:ea typeface="Poppins SemiBold"/>
                <a:cs typeface="Poppins SemiBold"/>
                <a:sym typeface="Poppins SemiBold"/>
              </a:rPr>
              <a:t>#21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2 – Desarrollo Frontend Estatico</a:t>
            </a:r>
            <a:endParaRPr sz="2000" dirty="0">
              <a:solidFill>
                <a:srgbClr val="78B4EC"/>
              </a:solidFill>
              <a:latin typeface="Poppins SemiBold"/>
              <a:ea typeface="Poppins SemiBold"/>
              <a:cs typeface="Poppins SemiBold"/>
              <a:sym typeface="Poppins SemiBold"/>
            </a:endParaRPr>
          </a:p>
        </p:txBody>
      </p:sp>
      <p:sp>
        <p:nvSpPr>
          <p:cNvPr id="13" name="Google Shape;134;p24"/>
          <p:cNvSpPr txBox="1"/>
          <p:nvPr/>
        </p:nvSpPr>
        <p:spPr>
          <a:xfrm>
            <a:off x="2026898" y="904126"/>
            <a:ext cx="5709543" cy="400079"/>
          </a:xfrm>
          <a:prstGeom prst="rect">
            <a:avLst/>
          </a:prstGeom>
          <a:noFill/>
          <a:ln>
            <a:noFill/>
          </a:ln>
        </p:spPr>
        <p:txBody>
          <a:bodyPr spcFirstLastPara="1" wrap="square" lIns="91425" tIns="91425" rIns="91425" bIns="91425" anchor="t" anchorCtr="0">
            <a:spAutoFit/>
          </a:bodyPr>
          <a:lstStyle/>
          <a:p>
            <a:pPr algn="just"/>
            <a:r>
              <a:rPr lang="es-AR" b="1" dirty="0" smtClean="0"/>
              <a:t>Relacion de los diagramas con la programacion</a:t>
            </a:r>
            <a:endParaRPr lang="es-AR" b="1" dirty="0" smtClean="0">
              <a:solidFill>
                <a:srgbClr val="0070C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042" y="1463673"/>
            <a:ext cx="882293" cy="144948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2102" y="1518399"/>
            <a:ext cx="2788924" cy="1863414"/>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431" y="3569282"/>
            <a:ext cx="3360572" cy="1338581"/>
          </a:xfrm>
          <a:prstGeom prst="rect">
            <a:avLst/>
          </a:prstGeom>
        </p:spPr>
      </p:pic>
      <p:sp>
        <p:nvSpPr>
          <p:cNvPr id="5" name="Bent Arrow 4"/>
          <p:cNvSpPr/>
          <p:nvPr/>
        </p:nvSpPr>
        <p:spPr>
          <a:xfrm rot="16200000">
            <a:off x="122429" y="3188077"/>
            <a:ext cx="861345" cy="44865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13793" y="1491673"/>
            <a:ext cx="4833271" cy="3416189"/>
          </a:xfrm>
          <a:prstGeom prst="rect">
            <a:avLst/>
          </a:prstGeom>
        </p:spPr>
      </p:pic>
      <p:sp>
        <p:nvSpPr>
          <p:cNvPr id="14" name="Right Arrow 13"/>
          <p:cNvSpPr/>
          <p:nvPr/>
        </p:nvSpPr>
        <p:spPr>
          <a:xfrm>
            <a:off x="749556" y="2403939"/>
            <a:ext cx="699557" cy="433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058821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p:nvPr/>
        </p:nvSpPr>
        <p:spPr>
          <a:xfrm>
            <a:off x="495025" y="265625"/>
            <a:ext cx="664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000" b="1" dirty="0">
                <a:solidFill>
                  <a:srgbClr val="907AC7"/>
                </a:solidFill>
                <a:latin typeface="Roboto"/>
                <a:ea typeface="Roboto"/>
                <a:cs typeface="Roboto"/>
                <a:sym typeface="Roboto"/>
              </a:rPr>
              <a:t>B</a:t>
            </a:r>
            <a:endParaRPr sz="3000" b="1" dirty="0">
              <a:solidFill>
                <a:srgbClr val="907AC7"/>
              </a:solidFill>
              <a:latin typeface="Roboto"/>
              <a:ea typeface="Roboto"/>
              <a:cs typeface="Roboto"/>
              <a:sym typeface="Roboto"/>
            </a:endParaRPr>
          </a:p>
        </p:txBody>
      </p:sp>
      <p:sp>
        <p:nvSpPr>
          <p:cNvPr id="163" name="Google Shape;163;p29"/>
          <p:cNvSpPr txBox="1"/>
          <p:nvPr/>
        </p:nvSpPr>
        <p:spPr>
          <a:xfrm>
            <a:off x="827125" y="1230196"/>
            <a:ext cx="7377300" cy="2462182"/>
          </a:xfrm>
          <a:prstGeom prst="rect">
            <a:avLst/>
          </a:prstGeom>
          <a:noFill/>
          <a:ln>
            <a:noFill/>
          </a:ln>
        </p:spPr>
        <p:txBody>
          <a:bodyPr spcFirstLastPara="1" wrap="square" lIns="91425" tIns="91425" rIns="91425" bIns="91425" anchor="t" anchorCtr="0">
            <a:spAutoFit/>
          </a:bodyPr>
          <a:lstStyle/>
          <a:p>
            <a:pPr lvl="0" algn="ctr"/>
            <a:r>
              <a:rPr lang="es-AR" sz="4000" dirty="0" smtClean="0">
                <a:solidFill>
                  <a:schemeClr val="lt1"/>
                </a:solidFill>
                <a:latin typeface="Poppins SemiBold"/>
                <a:ea typeface="Poppins SemiBold"/>
                <a:cs typeface="Poppins SemiBold"/>
                <a:sym typeface="Poppins SemiBold"/>
              </a:rPr>
              <a:t>Modulo 3</a:t>
            </a:r>
          </a:p>
          <a:p>
            <a:pPr lvl="0" algn="ctr"/>
            <a:endParaRPr lang="es" sz="4000" dirty="0" smtClean="0">
              <a:solidFill>
                <a:schemeClr val="lt1"/>
              </a:solidFill>
              <a:latin typeface="Poppins SemiBold"/>
              <a:ea typeface="Poppins SemiBold"/>
              <a:cs typeface="Poppins SemiBold"/>
              <a:sym typeface="Poppins SemiBold"/>
            </a:endParaRPr>
          </a:p>
          <a:p>
            <a:pPr lvl="0" algn="ctr"/>
            <a:r>
              <a:rPr lang="es" sz="2800" dirty="0" smtClean="0">
                <a:solidFill>
                  <a:schemeClr val="lt1"/>
                </a:solidFill>
                <a:latin typeface="Poppins SemiBold"/>
                <a:ea typeface="Poppins SemiBold"/>
                <a:cs typeface="Poppins SemiBold"/>
                <a:sym typeface="Poppins SemiBold"/>
              </a:rPr>
              <a:t>Desarrollo Frontend Dinamico</a:t>
            </a:r>
            <a:endParaRPr sz="2800" dirty="0">
              <a:solidFill>
                <a:schemeClr val="lt1"/>
              </a:solidFill>
              <a:latin typeface="Poppins SemiBold"/>
              <a:ea typeface="Poppins SemiBold"/>
              <a:cs typeface="Poppins SemiBold"/>
              <a:sym typeface="Poppins SemiBold"/>
            </a:endParaRPr>
          </a:p>
          <a:p>
            <a:pPr marL="0" lvl="0" indent="0" algn="ctr" rtl="0">
              <a:spcBef>
                <a:spcPts val="0"/>
              </a:spcBef>
              <a:spcAft>
                <a:spcPts val="0"/>
              </a:spcAft>
              <a:buNone/>
            </a:pPr>
            <a:endParaRPr sz="4000" dirty="0">
              <a:solidFill>
                <a:schemeClr val="lt1"/>
              </a:solidFill>
              <a:latin typeface="Poppins SemiBold"/>
              <a:ea typeface="Poppins SemiBold"/>
              <a:cs typeface="Poppins SemiBold"/>
              <a:sym typeface="Poppins SemiBold"/>
            </a:endParaRPr>
          </a:p>
        </p:txBody>
      </p:sp>
    </p:spTree>
    <p:extLst>
      <p:ext uri="{BB962C8B-B14F-4D97-AF65-F5344CB8AC3E}">
        <p14:creationId xmlns:p14="http://schemas.microsoft.com/office/powerpoint/2010/main" val="2752779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 </a:t>
            </a:r>
            <a:r>
              <a:rPr lang="es" sz="2000" dirty="0" smtClean="0">
                <a:solidFill>
                  <a:schemeClr val="lt1"/>
                </a:solidFill>
                <a:latin typeface="Poppins SemiBold"/>
                <a:ea typeface="Poppins SemiBold"/>
                <a:cs typeface="Poppins SemiBold"/>
                <a:sym typeface="Poppins SemiBold"/>
              </a:rPr>
              <a:t>Modulo 3 – Desarrollo Frontend Dinamico</a:t>
            </a:r>
            <a:endParaRPr sz="2000" dirty="0">
              <a:solidFill>
                <a:srgbClr val="78B4EC"/>
              </a:solidFill>
              <a:latin typeface="Poppins SemiBold"/>
              <a:ea typeface="Poppins SemiBold"/>
              <a:cs typeface="Poppins SemiBold"/>
              <a:sym typeface="Poppins SemiBold"/>
            </a:endParaRPr>
          </a:p>
        </p:txBody>
      </p:sp>
      <p:sp>
        <p:nvSpPr>
          <p:cNvPr id="134" name="Google Shape;134;p24"/>
          <p:cNvSpPr txBox="1"/>
          <p:nvPr/>
        </p:nvSpPr>
        <p:spPr>
          <a:xfrm>
            <a:off x="488700" y="1072525"/>
            <a:ext cx="7399500" cy="4031843"/>
          </a:xfrm>
          <a:prstGeom prst="rect">
            <a:avLst/>
          </a:prstGeom>
          <a:noFill/>
          <a:ln>
            <a:noFill/>
          </a:ln>
        </p:spPr>
        <p:txBody>
          <a:bodyPr spcFirstLastPara="1" wrap="square" lIns="91425" tIns="91425" rIns="91425" bIns="91425" anchor="t" anchorCtr="0">
            <a:spAutoFit/>
          </a:bodyPr>
          <a:lstStyle/>
          <a:p>
            <a:r>
              <a:rPr lang="es-AR" sz="2000" dirty="0"/>
              <a:t>¿Con que </a:t>
            </a:r>
            <a:r>
              <a:rPr lang="es-AR" sz="2000" dirty="0" smtClean="0"/>
              <a:t>tecnologías trabajamos en el Frontend?</a:t>
            </a:r>
            <a:endParaRPr lang="es-AR" sz="2000" dirty="0"/>
          </a:p>
          <a:p>
            <a:endParaRPr lang="es-AR" sz="1200" dirty="0" smtClean="0"/>
          </a:p>
          <a:p>
            <a:r>
              <a:rPr lang="es-AR" sz="1200" dirty="0" smtClean="0"/>
              <a:t>Utilizaremos </a:t>
            </a:r>
            <a:r>
              <a:rPr lang="es-AR" sz="1200" dirty="0"/>
              <a:t>las siguientes tecnologías: </a:t>
            </a:r>
          </a:p>
          <a:p>
            <a:endParaRPr lang="es-AR" sz="1200" b="1" dirty="0" smtClean="0"/>
          </a:p>
          <a:p>
            <a:r>
              <a:rPr lang="es-AR" sz="1200" b="1" dirty="0" smtClean="0"/>
              <a:t>Para </a:t>
            </a:r>
            <a:r>
              <a:rPr lang="es-AR" sz="1200" b="1" dirty="0"/>
              <a:t>Front End: </a:t>
            </a:r>
            <a:endParaRPr lang="es-AR" sz="1200" dirty="0"/>
          </a:p>
          <a:p>
            <a:r>
              <a:rPr lang="es-AR" sz="1200" dirty="0"/>
              <a:t>• Estructura y estilos: HTML, </a:t>
            </a:r>
            <a:r>
              <a:rPr lang="es-AR" sz="1200" dirty="0" smtClean="0"/>
              <a:t>CSS, Javascript y un framework </a:t>
            </a:r>
            <a:r>
              <a:rPr lang="es-AR" sz="1200" dirty="0"/>
              <a:t>como Bootstrap </a:t>
            </a:r>
          </a:p>
          <a:p>
            <a:r>
              <a:rPr lang="es-AR" sz="1200" dirty="0"/>
              <a:t>• Lenguaje programación: TypeScrypt y el framework como </a:t>
            </a:r>
            <a:r>
              <a:rPr lang="es-AR" sz="1200" b="1" dirty="0"/>
              <a:t>Angular</a:t>
            </a:r>
            <a:r>
              <a:rPr lang="es-AR" sz="1200" dirty="0"/>
              <a:t> ambos basados en Javascript </a:t>
            </a:r>
            <a:endParaRPr lang="es-AR" sz="1200" dirty="0" smtClean="0"/>
          </a:p>
          <a:p>
            <a:endParaRPr lang="es-AR" sz="1200" dirty="0" smtClean="0"/>
          </a:p>
          <a:p>
            <a:r>
              <a:rPr lang="es-AR" b="1" dirty="0" smtClean="0">
                <a:solidFill>
                  <a:schemeClr val="accent1">
                    <a:lumMod val="75000"/>
                  </a:schemeClr>
                </a:solidFill>
              </a:rPr>
              <a:t>                                                  </a:t>
            </a:r>
          </a:p>
          <a:p>
            <a:r>
              <a:rPr lang="es-AR" b="1" dirty="0">
                <a:solidFill>
                  <a:schemeClr val="accent1">
                    <a:lumMod val="75000"/>
                  </a:schemeClr>
                </a:solidFill>
              </a:rPr>
              <a:t> </a:t>
            </a:r>
            <a:r>
              <a:rPr lang="es-AR" b="1" dirty="0" smtClean="0">
                <a:solidFill>
                  <a:schemeClr val="accent1">
                    <a:lumMod val="75000"/>
                  </a:schemeClr>
                </a:solidFill>
              </a:rPr>
              <a:t>                                                ¿Qué es un Framework?</a:t>
            </a:r>
            <a:endParaRPr lang="es-AR" b="1" dirty="0">
              <a:solidFill>
                <a:schemeClr val="accent1">
                  <a:lumMod val="75000"/>
                </a:schemeClr>
              </a:solidFill>
            </a:endParaRPr>
          </a:p>
          <a:p>
            <a:endParaRPr lang="es-AR" sz="1200" dirty="0"/>
          </a:p>
          <a:p>
            <a:endParaRPr lang="es-AR" sz="1200" dirty="0"/>
          </a:p>
          <a:p>
            <a:r>
              <a:rPr lang="es-AR" sz="1000" dirty="0" smtClean="0"/>
              <a:t>.</a:t>
            </a:r>
          </a:p>
          <a:p>
            <a:endParaRPr lang="es-AR" sz="1200" dirty="0" smtClean="0"/>
          </a:p>
          <a:p>
            <a:endParaRPr lang="es-AR" sz="1200" dirty="0"/>
          </a:p>
          <a:p>
            <a:endParaRPr lang="es-AR" sz="1200" dirty="0" smtClean="0"/>
          </a:p>
          <a:p>
            <a:endParaRPr lang="es-AR" sz="1200" dirty="0"/>
          </a:p>
          <a:p>
            <a:endParaRPr lang="es-AR" sz="1200" dirty="0" smtClean="0"/>
          </a:p>
          <a:p>
            <a:endParaRPr lang="es-AR" sz="1200" dirty="0"/>
          </a:p>
          <a:p>
            <a:endParaRPr lang="es-AR" sz="1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468" y="3301328"/>
            <a:ext cx="6305550" cy="1228725"/>
          </a:xfrm>
          <a:prstGeom prst="rect">
            <a:avLst/>
          </a:prstGeom>
        </p:spPr>
      </p:pic>
    </p:spTree>
    <p:extLst>
      <p:ext uri="{BB962C8B-B14F-4D97-AF65-F5344CB8AC3E}">
        <p14:creationId xmlns:p14="http://schemas.microsoft.com/office/powerpoint/2010/main" val="1170895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#2 </a:t>
            </a:r>
            <a:r>
              <a:rPr lang="es" sz="2000" dirty="0" smtClean="0">
                <a:solidFill>
                  <a:schemeClr val="lt1"/>
                </a:solidFill>
                <a:latin typeface="Poppins SemiBold"/>
                <a:ea typeface="Poppins SemiBold"/>
                <a:cs typeface="Poppins SemiBold"/>
                <a:sym typeface="Poppins SemiBold"/>
              </a:rPr>
              <a:t>Modulo 3 – Desarrollo Frontend Dinamico</a:t>
            </a:r>
            <a:endParaRPr sz="2000" dirty="0">
              <a:solidFill>
                <a:srgbClr val="78B4EC"/>
              </a:solidFill>
              <a:latin typeface="Poppins SemiBold"/>
              <a:ea typeface="Poppins SemiBold"/>
              <a:cs typeface="Poppins SemiBold"/>
              <a:sym typeface="Poppins SemiBold"/>
            </a:endParaRPr>
          </a:p>
        </p:txBody>
      </p:sp>
      <p:sp>
        <p:nvSpPr>
          <p:cNvPr id="134" name="Google Shape;134;p24"/>
          <p:cNvSpPr txBox="1"/>
          <p:nvPr/>
        </p:nvSpPr>
        <p:spPr>
          <a:xfrm>
            <a:off x="2271256" y="924900"/>
            <a:ext cx="4134670" cy="430857"/>
          </a:xfrm>
          <a:prstGeom prst="rect">
            <a:avLst/>
          </a:prstGeom>
          <a:noFill/>
          <a:ln>
            <a:noFill/>
          </a:ln>
        </p:spPr>
        <p:txBody>
          <a:bodyPr spcFirstLastPara="1" wrap="square" lIns="91425" tIns="91425" rIns="91425" bIns="91425" anchor="t" anchorCtr="0">
            <a:spAutoFit/>
          </a:bodyPr>
          <a:lstStyle/>
          <a:p>
            <a:r>
              <a:rPr lang="es-AR" b="1" dirty="0" smtClean="0">
                <a:solidFill>
                  <a:schemeClr val="accent1">
                    <a:lumMod val="75000"/>
                  </a:schemeClr>
                </a:solidFill>
              </a:rPr>
              <a:t> </a:t>
            </a:r>
            <a:r>
              <a:rPr lang="es-AR" sz="1600" b="1" dirty="0" smtClean="0">
                <a:solidFill>
                  <a:schemeClr val="accent1">
                    <a:lumMod val="75000"/>
                  </a:schemeClr>
                </a:solidFill>
              </a:rPr>
              <a:t>Diferencias entre Framework</a:t>
            </a:r>
            <a:r>
              <a:rPr lang="es-AR" sz="1600" b="1" dirty="0">
                <a:solidFill>
                  <a:schemeClr val="accent1">
                    <a:lumMod val="75000"/>
                  </a:schemeClr>
                </a:solidFill>
              </a:rPr>
              <a:t> </a:t>
            </a:r>
            <a:r>
              <a:rPr lang="es-AR" sz="1600" b="1" dirty="0" smtClean="0">
                <a:solidFill>
                  <a:schemeClr val="accent1">
                    <a:lumMod val="75000"/>
                  </a:schemeClr>
                </a:solidFill>
              </a:rPr>
              <a:t>y Librerias</a:t>
            </a:r>
            <a:endParaRPr lang="es-AR" sz="1600" b="1" dirty="0">
              <a:solidFill>
                <a:schemeClr val="accent1">
                  <a:lumMod val="7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7226" y="1355757"/>
            <a:ext cx="4098700" cy="3653747"/>
          </a:xfrm>
          <a:prstGeom prst="rect">
            <a:avLst/>
          </a:prstGeom>
        </p:spPr>
      </p:pic>
    </p:spTree>
    <p:extLst>
      <p:ext uri="{BB962C8B-B14F-4D97-AF65-F5344CB8AC3E}">
        <p14:creationId xmlns:p14="http://schemas.microsoft.com/office/powerpoint/2010/main" val="107318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p:nvPr/>
        </p:nvSpPr>
        <p:spPr>
          <a:xfrm>
            <a:off x="-108600" y="911675"/>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txBox="1"/>
          <p:nvPr/>
        </p:nvSpPr>
        <p:spPr>
          <a:xfrm>
            <a:off x="-1701" y="35075"/>
            <a:ext cx="8108011"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dirty="0">
                <a:solidFill>
                  <a:srgbClr val="907AC7"/>
                </a:solidFill>
                <a:latin typeface="Poppins SemiBold"/>
                <a:ea typeface="Poppins SemiBold"/>
                <a:cs typeface="Poppins SemiBold"/>
                <a:sym typeface="Poppins SemiBold"/>
              </a:rPr>
              <a:t>#</a:t>
            </a:r>
            <a:r>
              <a:rPr lang="es" sz="3600" dirty="0">
                <a:solidFill>
                  <a:schemeClr val="lt1"/>
                </a:solidFill>
                <a:latin typeface="Poppins SemiBold"/>
                <a:ea typeface="Poppins SemiBold"/>
                <a:cs typeface="Poppins SemiBold"/>
                <a:sym typeface="Poppins SemiBold"/>
              </a:rPr>
              <a:t>DINÁMICA </a:t>
            </a:r>
            <a:r>
              <a:rPr lang="es" sz="3600" dirty="0" smtClean="0">
                <a:solidFill>
                  <a:schemeClr val="lt1"/>
                </a:solidFill>
                <a:latin typeface="Poppins SemiBold"/>
                <a:ea typeface="Poppins SemiBold"/>
                <a:cs typeface="Poppins SemiBold"/>
                <a:sym typeface="Poppins SemiBold"/>
              </a:rPr>
              <a:t>DE LOS ENCUENTROS</a:t>
            </a:r>
            <a:endParaRPr sz="3600" dirty="0">
              <a:solidFill>
                <a:schemeClr val="lt1"/>
              </a:solidFill>
              <a:latin typeface="Poppins SemiBold"/>
              <a:ea typeface="Poppins SemiBold"/>
              <a:cs typeface="Poppins SemiBold"/>
              <a:sym typeface="Poppins SemiBold"/>
            </a:endParaRPr>
          </a:p>
        </p:txBody>
      </p:sp>
      <p:sp>
        <p:nvSpPr>
          <p:cNvPr id="80" name="Google Shape;80;p16"/>
          <p:cNvSpPr txBox="1"/>
          <p:nvPr/>
        </p:nvSpPr>
        <p:spPr>
          <a:xfrm>
            <a:off x="496225" y="1035725"/>
            <a:ext cx="8402400" cy="5025904"/>
          </a:xfrm>
          <a:prstGeom prst="rect">
            <a:avLst/>
          </a:prstGeom>
          <a:noFill/>
          <a:ln>
            <a:noFill/>
          </a:ln>
        </p:spPr>
        <p:txBody>
          <a:bodyPr spcFirstLastPara="1" wrap="square" lIns="91425" tIns="90000" rIns="91425" bIns="90000" anchor="t" anchorCtr="0">
            <a:spAutoFit/>
          </a:bodyPr>
          <a:lstStyle/>
          <a:p>
            <a:pPr marL="0" lvl="0" indent="0" algn="l" rtl="0">
              <a:lnSpc>
                <a:spcPct val="100000"/>
              </a:lnSpc>
              <a:spcBef>
                <a:spcPts val="0"/>
              </a:spcBef>
              <a:spcAft>
                <a:spcPts val="0"/>
              </a:spcAft>
              <a:buClr>
                <a:schemeClr val="dk1"/>
              </a:buClr>
              <a:buSzPts val="1100"/>
              <a:buFont typeface="Arial"/>
              <a:buNone/>
            </a:pPr>
            <a:r>
              <a:rPr lang="es" sz="2300" dirty="0">
                <a:solidFill>
                  <a:srgbClr val="78B4EC"/>
                </a:solidFill>
                <a:latin typeface="Poppins Black"/>
                <a:ea typeface="Poppins Black"/>
                <a:cs typeface="Poppins Black"/>
                <a:sym typeface="Poppins Black"/>
              </a:rPr>
              <a:t>&gt;</a:t>
            </a:r>
            <a:r>
              <a:rPr lang="es" sz="2300" dirty="0">
                <a:solidFill>
                  <a:srgbClr val="434343"/>
                </a:solidFill>
                <a:latin typeface="Poppins"/>
                <a:ea typeface="Poppins"/>
                <a:cs typeface="Poppins"/>
                <a:sym typeface="Poppins"/>
              </a:rPr>
              <a:t>  </a:t>
            </a:r>
            <a:r>
              <a:rPr lang="es" sz="2300" dirty="0" smtClean="0">
                <a:solidFill>
                  <a:schemeClr val="tx1"/>
                </a:solidFill>
                <a:latin typeface="Poppins"/>
                <a:ea typeface="Poppins"/>
                <a:cs typeface="Poppins"/>
                <a:sym typeface="Poppins"/>
              </a:rPr>
              <a:t>Revision de temas teoricos / practicos</a:t>
            </a:r>
            <a:endParaRPr sz="2300" dirty="0">
              <a:solidFill>
                <a:schemeClr val="tx1"/>
              </a:solidFill>
              <a:latin typeface="Poppins"/>
              <a:ea typeface="Poppins"/>
              <a:cs typeface="Poppins"/>
              <a:sym typeface="Poppins"/>
            </a:endParaRPr>
          </a:p>
          <a:p>
            <a:pPr marL="0" lvl="0" indent="0" algn="l" rtl="0">
              <a:lnSpc>
                <a:spcPct val="100000"/>
              </a:lnSpc>
              <a:spcBef>
                <a:spcPts val="1000"/>
              </a:spcBef>
              <a:spcAft>
                <a:spcPts val="0"/>
              </a:spcAft>
              <a:buNone/>
            </a:pPr>
            <a:r>
              <a:rPr lang="es" sz="2300" dirty="0">
                <a:solidFill>
                  <a:schemeClr val="tx1"/>
                </a:solidFill>
                <a:latin typeface="Poppins Black"/>
                <a:ea typeface="Poppins Black"/>
                <a:cs typeface="Poppins Black"/>
                <a:sym typeface="Poppins Black"/>
              </a:rPr>
              <a:t>&gt;   </a:t>
            </a:r>
            <a:r>
              <a:rPr lang="es" sz="2300" dirty="0" smtClean="0">
                <a:solidFill>
                  <a:schemeClr val="tx1"/>
                </a:solidFill>
                <a:latin typeface="Poppins"/>
                <a:ea typeface="Poppins Black"/>
                <a:cs typeface="Poppins"/>
                <a:sym typeface="Poppins"/>
              </a:rPr>
              <a:t>Revision del m</a:t>
            </a:r>
            <a:r>
              <a:rPr lang="es" sz="2300" dirty="0" smtClean="0">
                <a:solidFill>
                  <a:schemeClr val="tx1"/>
                </a:solidFill>
                <a:latin typeface="Poppins"/>
                <a:ea typeface="Poppins"/>
                <a:cs typeface="Poppins"/>
                <a:sym typeface="Poppins"/>
              </a:rPr>
              <a:t>ódulo 2 y 3</a:t>
            </a:r>
            <a:endParaRPr sz="2300" dirty="0">
              <a:solidFill>
                <a:schemeClr val="tx1"/>
              </a:solidFill>
              <a:latin typeface="Poppins"/>
              <a:ea typeface="Poppins"/>
              <a:cs typeface="Poppins"/>
              <a:sym typeface="Poppins"/>
            </a:endParaRPr>
          </a:p>
          <a:p>
            <a:pPr marL="360000" lvl="0" indent="0" algn="l" rtl="0">
              <a:lnSpc>
                <a:spcPct val="100000"/>
              </a:lnSpc>
              <a:spcBef>
                <a:spcPts val="0"/>
              </a:spcBef>
              <a:spcAft>
                <a:spcPts val="0"/>
              </a:spcAft>
              <a:buNone/>
            </a:pPr>
            <a:r>
              <a:rPr lang="es" sz="1300" dirty="0" smtClean="0">
                <a:solidFill>
                  <a:schemeClr val="tx1"/>
                </a:solidFill>
                <a:latin typeface="Poppins"/>
                <a:ea typeface="Poppins"/>
                <a:cs typeface="Poppins"/>
                <a:sym typeface="Poppins"/>
              </a:rPr>
              <a:t>Se orientan los temas a tratar en relacion al proyecto. En este encuentro referido a estos modulos –conceptos generales y orientado al portfolio-.</a:t>
            </a:r>
            <a:endParaRPr sz="2300" dirty="0">
              <a:solidFill>
                <a:schemeClr val="tx1"/>
              </a:solidFill>
              <a:latin typeface="Poppins"/>
              <a:ea typeface="Poppins"/>
              <a:cs typeface="Poppins"/>
              <a:sym typeface="Poppins"/>
            </a:endParaRPr>
          </a:p>
          <a:p>
            <a:pPr marL="0" lvl="0" indent="0" algn="l" rtl="0">
              <a:lnSpc>
                <a:spcPct val="100000"/>
              </a:lnSpc>
              <a:spcBef>
                <a:spcPts val="1000"/>
              </a:spcBef>
              <a:spcAft>
                <a:spcPts val="0"/>
              </a:spcAft>
              <a:buNone/>
            </a:pPr>
            <a:r>
              <a:rPr lang="es" sz="2300" dirty="0">
                <a:solidFill>
                  <a:schemeClr val="tx1"/>
                </a:solidFill>
                <a:latin typeface="Poppins Black"/>
                <a:ea typeface="Poppins Black"/>
                <a:cs typeface="Poppins Black"/>
                <a:sym typeface="Poppins Black"/>
              </a:rPr>
              <a:t>&gt;   </a:t>
            </a:r>
            <a:r>
              <a:rPr lang="es" sz="2300" dirty="0" smtClean="0">
                <a:solidFill>
                  <a:schemeClr val="tx1"/>
                </a:solidFill>
                <a:latin typeface="Poppins"/>
                <a:ea typeface="Poppins"/>
                <a:cs typeface="Poppins"/>
                <a:sym typeface="Poppins"/>
              </a:rPr>
              <a:t>7 </a:t>
            </a:r>
            <a:r>
              <a:rPr lang="es" sz="2300" dirty="0">
                <a:solidFill>
                  <a:schemeClr val="tx1"/>
                </a:solidFill>
                <a:latin typeface="Poppins"/>
                <a:ea typeface="Poppins"/>
                <a:cs typeface="Poppins"/>
                <a:sym typeface="Poppins"/>
              </a:rPr>
              <a:t>encuentros </a:t>
            </a:r>
            <a:endParaRPr sz="2300" dirty="0">
              <a:solidFill>
                <a:schemeClr val="tx1"/>
              </a:solidFill>
              <a:latin typeface="Poppins"/>
              <a:ea typeface="Poppins"/>
              <a:cs typeface="Poppins"/>
              <a:sym typeface="Poppins"/>
            </a:endParaRPr>
          </a:p>
          <a:p>
            <a:pPr marL="360000" lvl="0" indent="0" algn="l" rtl="0">
              <a:spcBef>
                <a:spcPts val="0"/>
              </a:spcBef>
              <a:spcAft>
                <a:spcPts val="0"/>
              </a:spcAft>
              <a:buNone/>
            </a:pPr>
            <a:r>
              <a:rPr lang="es" sz="1300" dirty="0">
                <a:solidFill>
                  <a:schemeClr val="tx1"/>
                </a:solidFill>
                <a:latin typeface="Poppins"/>
                <a:ea typeface="Poppins"/>
                <a:cs typeface="Poppins"/>
                <a:sym typeface="Poppins"/>
              </a:rPr>
              <a:t>No son </a:t>
            </a:r>
            <a:r>
              <a:rPr lang="es" sz="1300" dirty="0" smtClean="0">
                <a:solidFill>
                  <a:schemeClr val="tx1"/>
                </a:solidFill>
                <a:latin typeface="Poppins"/>
                <a:ea typeface="Poppins"/>
                <a:cs typeface="Poppins"/>
                <a:sym typeface="Poppins"/>
              </a:rPr>
              <a:t>obligatorios, seran de revision y tratando de integrar varios temas.</a:t>
            </a:r>
            <a:endParaRPr sz="1300" dirty="0">
              <a:solidFill>
                <a:schemeClr val="tx1"/>
              </a:solidFill>
              <a:latin typeface="Poppins"/>
              <a:ea typeface="Poppins"/>
              <a:cs typeface="Poppins"/>
              <a:sym typeface="Poppins"/>
            </a:endParaRPr>
          </a:p>
          <a:p>
            <a:pPr marL="0" lvl="0" indent="0" algn="l" rtl="0">
              <a:lnSpc>
                <a:spcPct val="100000"/>
              </a:lnSpc>
              <a:spcBef>
                <a:spcPts val="1000"/>
              </a:spcBef>
              <a:spcAft>
                <a:spcPts val="0"/>
              </a:spcAft>
              <a:buNone/>
            </a:pPr>
            <a:r>
              <a:rPr lang="es" sz="2300" dirty="0">
                <a:solidFill>
                  <a:schemeClr val="tx1"/>
                </a:solidFill>
                <a:latin typeface="Poppins Black"/>
                <a:ea typeface="Poppins Black"/>
                <a:cs typeface="Poppins Black"/>
                <a:sym typeface="Poppins Black"/>
              </a:rPr>
              <a:t>&gt;   </a:t>
            </a:r>
            <a:r>
              <a:rPr lang="es" sz="2300" dirty="0">
                <a:solidFill>
                  <a:schemeClr val="tx1"/>
                </a:solidFill>
                <a:latin typeface="Poppins"/>
                <a:ea typeface="Poppins"/>
                <a:cs typeface="Poppins"/>
                <a:sym typeface="Poppins"/>
              </a:rPr>
              <a:t>Duración </a:t>
            </a:r>
            <a:r>
              <a:rPr lang="es" sz="2300" dirty="0" smtClean="0">
                <a:solidFill>
                  <a:schemeClr val="tx1"/>
                </a:solidFill>
                <a:latin typeface="Poppins"/>
                <a:ea typeface="Poppins"/>
                <a:cs typeface="Poppins"/>
                <a:sym typeface="Poppins"/>
              </a:rPr>
              <a:t>2 meses –lo que resta del curso-</a:t>
            </a:r>
            <a:endParaRPr sz="2300" dirty="0">
              <a:solidFill>
                <a:schemeClr val="tx1"/>
              </a:solidFill>
              <a:latin typeface="Poppins"/>
              <a:ea typeface="Poppins"/>
              <a:cs typeface="Poppins"/>
              <a:sym typeface="Poppins"/>
            </a:endParaRPr>
          </a:p>
          <a:p>
            <a:pPr marL="360000" lvl="0" indent="0" algn="l" rtl="0">
              <a:lnSpc>
                <a:spcPct val="100000"/>
              </a:lnSpc>
              <a:spcBef>
                <a:spcPts val="0"/>
              </a:spcBef>
              <a:spcAft>
                <a:spcPts val="0"/>
              </a:spcAft>
              <a:buNone/>
            </a:pPr>
            <a:r>
              <a:rPr lang="es" sz="1300" dirty="0" smtClean="0">
                <a:solidFill>
                  <a:schemeClr val="tx1"/>
                </a:solidFill>
                <a:latin typeface="Poppins"/>
                <a:ea typeface="Poppins"/>
                <a:cs typeface="Poppins"/>
                <a:sym typeface="Poppins"/>
              </a:rPr>
              <a:t>Una reunion por semana –los dias viernes-. </a:t>
            </a:r>
            <a:r>
              <a:rPr lang="es-AR" sz="1300" dirty="0" smtClean="0">
                <a:solidFill>
                  <a:schemeClr val="tx1"/>
                </a:solidFill>
                <a:latin typeface="Poppins"/>
                <a:ea typeface="Poppins"/>
                <a:cs typeface="Poppins"/>
                <a:sym typeface="Poppins"/>
              </a:rPr>
              <a:t>M</a:t>
            </a:r>
            <a:r>
              <a:rPr lang="es" sz="1300" dirty="0" smtClean="0">
                <a:solidFill>
                  <a:schemeClr val="tx1"/>
                </a:solidFill>
                <a:latin typeface="Poppins"/>
                <a:ea typeface="Poppins"/>
                <a:cs typeface="Poppins"/>
                <a:sym typeface="Poppins"/>
              </a:rPr>
              <a:t>enos los dias feriados.</a:t>
            </a:r>
            <a:endParaRPr sz="1300" dirty="0">
              <a:solidFill>
                <a:schemeClr val="tx1"/>
              </a:solidFill>
              <a:latin typeface="Poppins"/>
              <a:ea typeface="Poppins"/>
              <a:cs typeface="Poppins"/>
              <a:sym typeface="Poppins"/>
            </a:endParaRPr>
          </a:p>
          <a:p>
            <a:pPr marL="0" lvl="0" indent="0" algn="l" rtl="0">
              <a:lnSpc>
                <a:spcPct val="100000"/>
              </a:lnSpc>
              <a:spcBef>
                <a:spcPts val="1000"/>
              </a:spcBef>
              <a:spcAft>
                <a:spcPts val="0"/>
              </a:spcAft>
              <a:buNone/>
            </a:pPr>
            <a:r>
              <a:rPr lang="es" sz="2300" dirty="0">
                <a:solidFill>
                  <a:schemeClr val="tx1"/>
                </a:solidFill>
                <a:latin typeface="Poppins Black"/>
                <a:ea typeface="Poppins Black"/>
                <a:cs typeface="Poppins Black"/>
                <a:sym typeface="Poppins Black"/>
              </a:rPr>
              <a:t>&gt;   </a:t>
            </a:r>
            <a:r>
              <a:rPr lang="es" sz="2300" dirty="0" smtClean="0">
                <a:solidFill>
                  <a:schemeClr val="tx1"/>
                </a:solidFill>
                <a:latin typeface="Poppins"/>
                <a:ea typeface="Poppins Black"/>
                <a:cs typeface="Poppins"/>
                <a:sym typeface="Poppins"/>
              </a:rPr>
              <a:t>Consultas en foros y registro de lo tratado</a:t>
            </a:r>
            <a:endParaRPr sz="2300" dirty="0">
              <a:solidFill>
                <a:schemeClr val="tx1"/>
              </a:solidFill>
              <a:latin typeface="Poppins"/>
              <a:ea typeface="Poppins"/>
              <a:cs typeface="Poppins"/>
              <a:sym typeface="Poppins"/>
            </a:endParaRPr>
          </a:p>
          <a:p>
            <a:pPr marL="360000" lvl="0" indent="0" algn="l" rtl="0">
              <a:lnSpc>
                <a:spcPct val="100000"/>
              </a:lnSpc>
              <a:spcBef>
                <a:spcPts val="0"/>
              </a:spcBef>
              <a:spcAft>
                <a:spcPts val="0"/>
              </a:spcAft>
              <a:buNone/>
            </a:pPr>
            <a:r>
              <a:rPr lang="es" sz="1300" dirty="0" smtClean="0">
                <a:solidFill>
                  <a:schemeClr val="tx1"/>
                </a:solidFill>
                <a:latin typeface="Poppins"/>
                <a:ea typeface="Poppins"/>
                <a:cs typeface="Poppins"/>
                <a:sym typeface="Poppins"/>
              </a:rPr>
              <a:t>Se dejaran notas relacionadas con lo visto en los encuentros en los foros correspondientes para que se compartan experiencias acerca del avance del proyecto. </a:t>
            </a:r>
            <a:endParaRPr sz="1300" dirty="0">
              <a:solidFill>
                <a:schemeClr val="tx1"/>
              </a:solidFill>
              <a:latin typeface="Poppins"/>
              <a:ea typeface="Poppins"/>
              <a:cs typeface="Poppins"/>
              <a:sym typeface="Poppins"/>
            </a:endParaRPr>
          </a:p>
          <a:p>
            <a:pPr marL="0" lvl="0" indent="0" algn="l" rtl="0">
              <a:lnSpc>
                <a:spcPct val="150000"/>
              </a:lnSpc>
              <a:spcBef>
                <a:spcPts val="0"/>
              </a:spcBef>
              <a:spcAft>
                <a:spcPts val="0"/>
              </a:spcAft>
              <a:buNone/>
            </a:pPr>
            <a:endParaRPr sz="2300" dirty="0">
              <a:solidFill>
                <a:srgbClr val="434343"/>
              </a:solidFill>
              <a:latin typeface="Poppins"/>
              <a:ea typeface="Poppins"/>
              <a:cs typeface="Poppins"/>
              <a:sym typeface="Poppins"/>
            </a:endParaRPr>
          </a:p>
          <a:p>
            <a:pPr marL="0" lvl="0" indent="0" algn="l" rtl="0">
              <a:lnSpc>
                <a:spcPct val="150000"/>
              </a:lnSpc>
              <a:spcBef>
                <a:spcPts val="0"/>
              </a:spcBef>
              <a:spcAft>
                <a:spcPts val="0"/>
              </a:spcAft>
              <a:buNone/>
            </a:pPr>
            <a:endParaRPr sz="1300" dirty="0">
              <a:solidFill>
                <a:srgbClr val="666666"/>
              </a:solidFill>
              <a:latin typeface="Poppins"/>
              <a:ea typeface="Poppins"/>
              <a:cs typeface="Poppins"/>
              <a:sym typeface="Poppins"/>
            </a:endParaRPr>
          </a:p>
          <a:p>
            <a:pPr marL="0" lvl="0" indent="0" algn="l" rtl="0">
              <a:lnSpc>
                <a:spcPct val="150000"/>
              </a:lnSpc>
              <a:spcBef>
                <a:spcPts val="0"/>
              </a:spcBef>
              <a:spcAft>
                <a:spcPts val="0"/>
              </a:spcAft>
              <a:buNone/>
            </a:pPr>
            <a:endParaRPr sz="1300" dirty="0">
              <a:solidFill>
                <a:srgbClr val="666666"/>
              </a:solidFill>
              <a:latin typeface="Poppins"/>
              <a:ea typeface="Poppins"/>
              <a:cs typeface="Poppins"/>
              <a:sym typeface="Poppins"/>
            </a:endParaRPr>
          </a:p>
          <a:p>
            <a:pPr marL="0" lvl="0" indent="0" algn="l" rtl="0">
              <a:lnSpc>
                <a:spcPct val="115000"/>
              </a:lnSpc>
              <a:spcBef>
                <a:spcPts val="0"/>
              </a:spcBef>
              <a:spcAft>
                <a:spcPts val="0"/>
              </a:spcAft>
              <a:buNone/>
            </a:pPr>
            <a:endParaRPr sz="1300" dirty="0">
              <a:solidFill>
                <a:srgbClr val="666666"/>
              </a:solidFill>
              <a:latin typeface="Poppins"/>
              <a:ea typeface="Poppins"/>
              <a:cs typeface="Poppins"/>
              <a:sym typeface="Poppi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#3 </a:t>
            </a:r>
            <a:r>
              <a:rPr lang="es" sz="2000" dirty="0" smtClean="0">
                <a:solidFill>
                  <a:schemeClr val="lt1"/>
                </a:solidFill>
                <a:latin typeface="Poppins SemiBold"/>
                <a:ea typeface="Poppins SemiBold"/>
                <a:cs typeface="Poppins SemiBold"/>
                <a:sym typeface="Poppins SemiBold"/>
              </a:rPr>
              <a:t>Modulo 3 – Desarrollo Frontend Dinamico</a:t>
            </a:r>
            <a:endParaRPr sz="2000" dirty="0">
              <a:solidFill>
                <a:srgbClr val="78B4EC"/>
              </a:solidFill>
              <a:latin typeface="Poppins SemiBold"/>
              <a:ea typeface="Poppins SemiBold"/>
              <a:cs typeface="Poppins SemiBold"/>
              <a:sym typeface="Poppins SemiBold"/>
            </a:endParaRPr>
          </a:p>
        </p:txBody>
      </p:sp>
      <p:sp>
        <p:nvSpPr>
          <p:cNvPr id="134" name="Google Shape;134;p24"/>
          <p:cNvSpPr txBox="1"/>
          <p:nvPr/>
        </p:nvSpPr>
        <p:spPr>
          <a:xfrm>
            <a:off x="2271256" y="924900"/>
            <a:ext cx="4134670" cy="430857"/>
          </a:xfrm>
          <a:prstGeom prst="rect">
            <a:avLst/>
          </a:prstGeom>
          <a:noFill/>
          <a:ln>
            <a:noFill/>
          </a:ln>
        </p:spPr>
        <p:txBody>
          <a:bodyPr spcFirstLastPara="1" wrap="square" lIns="91425" tIns="91425" rIns="91425" bIns="91425" anchor="t" anchorCtr="0">
            <a:spAutoFit/>
          </a:bodyPr>
          <a:lstStyle/>
          <a:p>
            <a:r>
              <a:rPr lang="es-AR" b="1" dirty="0" smtClean="0">
                <a:solidFill>
                  <a:schemeClr val="accent1">
                    <a:lumMod val="75000"/>
                  </a:schemeClr>
                </a:solidFill>
              </a:rPr>
              <a:t> </a:t>
            </a:r>
            <a:r>
              <a:rPr lang="es-AR" sz="1600" b="1" dirty="0" smtClean="0">
                <a:solidFill>
                  <a:schemeClr val="accent1">
                    <a:lumMod val="75000"/>
                  </a:schemeClr>
                </a:solidFill>
              </a:rPr>
              <a:t>MPA ,SPA e Hibridas -  Funcionamiento</a:t>
            </a:r>
            <a:endParaRPr lang="es-AR" sz="1600" b="1" dirty="0">
              <a:solidFill>
                <a:schemeClr val="accent1">
                  <a:lumMod val="75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16" y="1564000"/>
            <a:ext cx="4338584" cy="283845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4563" y="1410642"/>
            <a:ext cx="3912573" cy="3247115"/>
          </a:xfrm>
          <a:prstGeom prst="rect">
            <a:avLst/>
          </a:prstGeom>
        </p:spPr>
      </p:pic>
    </p:spTree>
    <p:extLst>
      <p:ext uri="{BB962C8B-B14F-4D97-AF65-F5344CB8AC3E}">
        <p14:creationId xmlns:p14="http://schemas.microsoft.com/office/powerpoint/2010/main" val="326621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#4 </a:t>
            </a:r>
            <a:r>
              <a:rPr lang="es" sz="2000" dirty="0" smtClean="0">
                <a:solidFill>
                  <a:schemeClr val="lt1"/>
                </a:solidFill>
                <a:latin typeface="Poppins SemiBold"/>
                <a:ea typeface="Poppins SemiBold"/>
                <a:cs typeface="Poppins SemiBold"/>
                <a:sym typeface="Poppins SemiBold"/>
              </a:rPr>
              <a:t>Modulo 3 – Desarrollo Frontend Dinamico</a:t>
            </a:r>
            <a:endParaRPr sz="2000" dirty="0">
              <a:solidFill>
                <a:srgbClr val="78B4EC"/>
              </a:solidFill>
              <a:latin typeface="Poppins SemiBold"/>
              <a:ea typeface="Poppins SemiBold"/>
              <a:cs typeface="Poppins SemiBold"/>
              <a:sym typeface="Poppins SemiBold"/>
            </a:endParaRPr>
          </a:p>
        </p:txBody>
      </p:sp>
      <p:sp>
        <p:nvSpPr>
          <p:cNvPr id="134" name="Google Shape;134;p24"/>
          <p:cNvSpPr txBox="1"/>
          <p:nvPr/>
        </p:nvSpPr>
        <p:spPr>
          <a:xfrm>
            <a:off x="488700" y="1072525"/>
            <a:ext cx="7399500" cy="3170068"/>
          </a:xfrm>
          <a:prstGeom prst="rect">
            <a:avLst/>
          </a:prstGeom>
          <a:noFill/>
          <a:ln>
            <a:noFill/>
          </a:ln>
        </p:spPr>
        <p:txBody>
          <a:bodyPr spcFirstLastPara="1" wrap="square" lIns="91425" tIns="91425" rIns="91425" bIns="91425" anchor="t" anchorCtr="0">
            <a:spAutoFit/>
          </a:bodyPr>
          <a:lstStyle/>
          <a:p>
            <a:r>
              <a:rPr lang="es-AR" sz="2000" dirty="0" smtClean="0"/>
              <a:t>	</a:t>
            </a:r>
            <a:r>
              <a:rPr lang="es-AR" sz="2000" dirty="0"/>
              <a:t> </a:t>
            </a:r>
            <a:r>
              <a:rPr lang="es-AR" sz="2000" dirty="0" smtClean="0"/>
              <a:t>                   </a:t>
            </a:r>
            <a:r>
              <a:rPr lang="es-AR" sz="2000" b="1" dirty="0" smtClean="0"/>
              <a:t>¿Por que</a:t>
            </a:r>
            <a:r>
              <a:rPr lang="es-AR" sz="2000" b="1" dirty="0" smtClean="0"/>
              <a:t> </a:t>
            </a:r>
            <a:r>
              <a:rPr lang="es-AR" sz="2000" b="1" dirty="0" smtClean="0"/>
              <a:t>Angular?</a:t>
            </a:r>
            <a:endParaRPr lang="es-AR" sz="2000" b="1" dirty="0"/>
          </a:p>
          <a:p>
            <a:endParaRPr lang="es-AR" sz="1200" dirty="0" smtClean="0"/>
          </a:p>
          <a:p>
            <a:r>
              <a:rPr lang="es-AR" sz="1200" b="1" dirty="0" smtClean="0"/>
              <a:t>Para el </a:t>
            </a:r>
            <a:r>
              <a:rPr lang="es-AR" sz="1200" b="1" dirty="0"/>
              <a:t>Front End: </a:t>
            </a:r>
            <a:endParaRPr lang="es-AR" sz="1200" dirty="0"/>
          </a:p>
          <a:p>
            <a:r>
              <a:rPr lang="es-AR" sz="1200" dirty="0"/>
              <a:t>• </a:t>
            </a:r>
            <a:r>
              <a:rPr lang="es-AR" sz="1200" dirty="0" smtClean="0"/>
              <a:t>Se usa este framework como soporte del frontend,</a:t>
            </a:r>
            <a:endParaRPr lang="es-AR" sz="1200" dirty="0"/>
          </a:p>
          <a:p>
            <a:r>
              <a:rPr lang="es-AR" sz="1200" dirty="0"/>
              <a:t>• Lenguaje programación: </a:t>
            </a:r>
            <a:r>
              <a:rPr lang="es-AR" sz="1200" dirty="0" smtClean="0"/>
              <a:t>TypeScrypt.</a:t>
            </a:r>
            <a:endParaRPr lang="es-AR" sz="1200" dirty="0" smtClean="0"/>
          </a:p>
          <a:p>
            <a:endParaRPr lang="es-AR" sz="1200" dirty="0" smtClean="0"/>
          </a:p>
          <a:p>
            <a:r>
              <a:rPr lang="es-AR" sz="1000" dirty="0" smtClean="0"/>
              <a:t>Angular </a:t>
            </a:r>
            <a:r>
              <a:rPr lang="es-AR" sz="1000" dirty="0"/>
              <a:t>es un framework open source </a:t>
            </a:r>
            <a:r>
              <a:rPr lang="es-AR" sz="1000" b="1" dirty="0">
                <a:solidFill>
                  <a:srgbClr val="0070C0"/>
                </a:solidFill>
              </a:rPr>
              <a:t>desarrollado por Google </a:t>
            </a:r>
            <a:r>
              <a:rPr lang="es-AR" sz="1000" dirty="0"/>
              <a:t>para facilitar la creación y programación de aplicaciones web de una sola página o SPA (Single Page Application). </a:t>
            </a:r>
          </a:p>
          <a:p>
            <a:r>
              <a:rPr lang="es-AR" sz="1000" dirty="0"/>
              <a:t>Angular separa el frontend y el backend en la aplicación, evita escribir código repetitivo y mantiene todo más ordenado gracias a su patrón MVC (Modelo-Vista-Controlador) asegurando los desarrollos con rapidez, a la vez que posibilita modificaciones y actualizaciones. </a:t>
            </a:r>
            <a:endParaRPr lang="es-AR" sz="1000" dirty="0" smtClean="0"/>
          </a:p>
          <a:p>
            <a:endParaRPr lang="es-AR" sz="1000" dirty="0"/>
          </a:p>
          <a:p>
            <a:r>
              <a:rPr lang="es-AR" b="1" dirty="0"/>
              <a:t>Ventajas </a:t>
            </a:r>
          </a:p>
          <a:p>
            <a:r>
              <a:rPr lang="es-AR" sz="1000" b="1" dirty="0"/>
              <a:t>Ahorras tiempo</a:t>
            </a:r>
            <a:r>
              <a:rPr lang="es-AR" sz="1000" dirty="0"/>
              <a:t>: Cuando empezamos a pensar en cómo crear una aplicación web, tenemos que tomar una serie de decisiones; por ejemplo, la arquitectura de la aplicación, su organización, etc. Angular ya lo hace por nosotros, al ser un framework nos establece una metodología de trabajo, haciendo que nos enfoquemos en cosas más importantes, como las funcionalidades de la aplicación web. </a:t>
            </a:r>
            <a:endParaRPr lang="es-AR" sz="10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3543" y="1072525"/>
            <a:ext cx="1127536" cy="1163676"/>
          </a:xfrm>
          <a:prstGeom prst="rect">
            <a:avLst/>
          </a:prstGeom>
        </p:spPr>
      </p:pic>
    </p:spTree>
    <p:extLst>
      <p:ext uri="{BB962C8B-B14F-4D97-AF65-F5344CB8AC3E}">
        <p14:creationId xmlns:p14="http://schemas.microsoft.com/office/powerpoint/2010/main" val="3305444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#5 </a:t>
            </a:r>
            <a:r>
              <a:rPr lang="es" sz="2000" dirty="0" smtClean="0">
                <a:solidFill>
                  <a:schemeClr val="lt1"/>
                </a:solidFill>
                <a:latin typeface="Poppins SemiBold"/>
                <a:ea typeface="Poppins SemiBold"/>
                <a:cs typeface="Poppins SemiBold"/>
                <a:sym typeface="Poppins SemiBold"/>
              </a:rPr>
              <a:t>Modulo 3 – Desarrollo Frontend Dinamico</a:t>
            </a:r>
            <a:endParaRPr sz="2000" dirty="0">
              <a:solidFill>
                <a:srgbClr val="78B4EC"/>
              </a:solidFill>
              <a:latin typeface="Poppins SemiBold"/>
              <a:ea typeface="Poppins SemiBold"/>
              <a:cs typeface="Poppins SemiBold"/>
              <a:sym typeface="Poppins SemiBold"/>
            </a:endParaRPr>
          </a:p>
        </p:txBody>
      </p:sp>
      <p:sp>
        <p:nvSpPr>
          <p:cNvPr id="134" name="Google Shape;134;p24"/>
          <p:cNvSpPr txBox="1"/>
          <p:nvPr/>
        </p:nvSpPr>
        <p:spPr>
          <a:xfrm>
            <a:off x="817950" y="1103347"/>
            <a:ext cx="7399500" cy="3077735"/>
          </a:xfrm>
          <a:prstGeom prst="rect">
            <a:avLst/>
          </a:prstGeom>
          <a:noFill/>
          <a:ln>
            <a:noFill/>
          </a:ln>
        </p:spPr>
        <p:txBody>
          <a:bodyPr spcFirstLastPara="1" wrap="square" lIns="91425" tIns="91425" rIns="91425" bIns="91425" anchor="t" anchorCtr="0">
            <a:spAutoFit/>
          </a:bodyPr>
          <a:lstStyle/>
          <a:p>
            <a:r>
              <a:rPr lang="es-AR" sz="2000" dirty="0" smtClean="0"/>
              <a:t>	</a:t>
            </a:r>
            <a:r>
              <a:rPr lang="es-AR" sz="2000" dirty="0"/>
              <a:t> </a:t>
            </a:r>
            <a:r>
              <a:rPr lang="es-AR" sz="2000" dirty="0" smtClean="0"/>
              <a:t>                  </a:t>
            </a:r>
            <a:r>
              <a:rPr lang="es-AR" sz="2000" b="1" dirty="0" smtClean="0"/>
              <a:t> Angular - Funcionamiento</a:t>
            </a:r>
            <a:endParaRPr lang="es-AR" sz="2000" b="1" dirty="0"/>
          </a:p>
          <a:p>
            <a:endParaRPr lang="es-AR" sz="1200" dirty="0" smtClean="0"/>
          </a:p>
          <a:p>
            <a:endParaRPr lang="es-AR" sz="1200" dirty="0"/>
          </a:p>
          <a:p>
            <a:pPr algn="just"/>
            <a:r>
              <a:rPr lang="es-AR" sz="1200" b="1" dirty="0"/>
              <a:t>Databinding </a:t>
            </a:r>
            <a:r>
              <a:rPr lang="es-AR" sz="1200" dirty="0"/>
              <a:t>que es la forma que tiene Angular para permitirnos mostrar contenido dinámico </a:t>
            </a:r>
          </a:p>
          <a:p>
            <a:pPr algn="just"/>
            <a:r>
              <a:rPr lang="es-AR" sz="1200" b="1" dirty="0"/>
              <a:t>Expresiones HTML </a:t>
            </a:r>
            <a:r>
              <a:rPr lang="es-AR" sz="1200" dirty="0"/>
              <a:t>que permiten extender la funcionalidad del código desarrollando encima del código HTML, pero teniendo acceso a otros componentes útiles que agregan valor semántico a nuestras aplicaciones enriqueciendo el HTML, por medio de lo que se conoce como "directiva". </a:t>
            </a:r>
          </a:p>
          <a:p>
            <a:pPr algn="just"/>
            <a:r>
              <a:rPr lang="es-AR" sz="1200" b="1" dirty="0"/>
              <a:t>Inyección de dependencias</a:t>
            </a:r>
            <a:r>
              <a:rPr lang="es-AR" sz="1200" dirty="0"/>
              <a:t>: A través de Angular se puede hacer uso de la inyección de dependencia para tener diferentes funcionalidades como podría ser un servicio que haga consultas a una API y tenerlo disponible para usarlo en cualquier parte de nuestro proyecto solo con especificarlo en el constructor. De esta manera se crea un sistema más modular. </a:t>
            </a:r>
          </a:p>
          <a:p>
            <a:pPr algn="just"/>
            <a:r>
              <a:rPr lang="es-AR" sz="1200" b="1" dirty="0"/>
              <a:t>Componentes</a:t>
            </a:r>
            <a:r>
              <a:rPr lang="es-AR" sz="1200" dirty="0"/>
              <a:t>: Los componentes son una característica muy poderosa en Angular que permite desarrollar porciones de código HTML con código TypeScript para que tengan una funcionalidad específica. Por ejemplo, para listas datos, mostrar el detalle de un item, presentar una ventana emergente (pop up) o llenar una cuadrícula. </a:t>
            </a:r>
            <a:endParaRPr lang="es-AR" sz="10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99" y="114963"/>
            <a:ext cx="583007" cy="601694"/>
          </a:xfrm>
          <a:prstGeom prst="rect">
            <a:avLst/>
          </a:prstGeom>
        </p:spPr>
      </p:pic>
    </p:spTree>
    <p:extLst>
      <p:ext uri="{BB962C8B-B14F-4D97-AF65-F5344CB8AC3E}">
        <p14:creationId xmlns:p14="http://schemas.microsoft.com/office/powerpoint/2010/main" val="2882792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#6 </a:t>
            </a:r>
            <a:r>
              <a:rPr lang="es" sz="2000" dirty="0" smtClean="0">
                <a:solidFill>
                  <a:schemeClr val="lt1"/>
                </a:solidFill>
                <a:latin typeface="Poppins SemiBold"/>
                <a:ea typeface="Poppins SemiBold"/>
                <a:cs typeface="Poppins SemiBold"/>
                <a:sym typeface="Poppins SemiBold"/>
              </a:rPr>
              <a:t>Modulo 3 – Desarrollo Frontend Dinamico</a:t>
            </a:r>
            <a:endParaRPr sz="2000" dirty="0">
              <a:solidFill>
                <a:srgbClr val="78B4EC"/>
              </a:solidFill>
              <a:latin typeface="Poppins SemiBold"/>
              <a:ea typeface="Poppins SemiBold"/>
              <a:cs typeface="Poppins SemiBold"/>
              <a:sym typeface="Poppins SemiBold"/>
            </a:endParaRPr>
          </a:p>
        </p:txBody>
      </p:sp>
      <p:sp>
        <p:nvSpPr>
          <p:cNvPr id="134" name="Google Shape;134;p24"/>
          <p:cNvSpPr txBox="1"/>
          <p:nvPr/>
        </p:nvSpPr>
        <p:spPr>
          <a:xfrm>
            <a:off x="488700" y="1072525"/>
            <a:ext cx="7399500" cy="1415742"/>
          </a:xfrm>
          <a:prstGeom prst="rect">
            <a:avLst/>
          </a:prstGeom>
          <a:noFill/>
          <a:ln>
            <a:noFill/>
          </a:ln>
        </p:spPr>
        <p:txBody>
          <a:bodyPr spcFirstLastPara="1" wrap="square" lIns="91425" tIns="91425" rIns="91425" bIns="91425" anchor="t" anchorCtr="0">
            <a:spAutoFit/>
          </a:bodyPr>
          <a:lstStyle/>
          <a:p>
            <a:r>
              <a:rPr lang="es-AR" sz="2000" dirty="0" smtClean="0"/>
              <a:t>	</a:t>
            </a:r>
            <a:r>
              <a:rPr lang="es-AR" sz="2000" dirty="0"/>
              <a:t> </a:t>
            </a:r>
            <a:r>
              <a:rPr lang="es-AR" sz="2000" dirty="0" smtClean="0"/>
              <a:t>                   </a:t>
            </a:r>
            <a:r>
              <a:rPr lang="es-AR" sz="2000" b="1" dirty="0" smtClean="0"/>
              <a:t>Angular y los componentes</a:t>
            </a:r>
            <a:endParaRPr lang="es-AR" sz="2000" b="1" dirty="0"/>
          </a:p>
          <a:p>
            <a:endParaRPr lang="es-AR" sz="1200" dirty="0" smtClean="0"/>
          </a:p>
          <a:p>
            <a:endParaRPr lang="es-AR" sz="1200" b="1" dirty="0" smtClean="0"/>
          </a:p>
          <a:p>
            <a:endParaRPr lang="es-AR" sz="1200" b="1" dirty="0"/>
          </a:p>
          <a:p>
            <a:endParaRPr lang="es-AR" sz="1200" dirty="0" smtClean="0"/>
          </a:p>
          <a:p>
            <a:endParaRPr lang="es-AR" sz="1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549" y="1096040"/>
            <a:ext cx="1127536" cy="116367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9204" y="1671843"/>
            <a:ext cx="5052120" cy="3002899"/>
          </a:xfrm>
          <a:prstGeom prst="rect">
            <a:avLst/>
          </a:prstGeom>
        </p:spPr>
      </p:pic>
    </p:spTree>
    <p:extLst>
      <p:ext uri="{BB962C8B-B14F-4D97-AF65-F5344CB8AC3E}">
        <p14:creationId xmlns:p14="http://schemas.microsoft.com/office/powerpoint/2010/main" val="1386861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#7 </a:t>
            </a:r>
            <a:r>
              <a:rPr lang="es" sz="2000" dirty="0" smtClean="0">
                <a:solidFill>
                  <a:schemeClr val="lt1"/>
                </a:solidFill>
                <a:latin typeface="Poppins SemiBold"/>
                <a:ea typeface="Poppins SemiBold"/>
                <a:cs typeface="Poppins SemiBold"/>
                <a:sym typeface="Poppins SemiBold"/>
              </a:rPr>
              <a:t>Modulo 3 – Desarrollo Frontend Dinamico</a:t>
            </a:r>
            <a:endParaRPr sz="2000" dirty="0">
              <a:solidFill>
                <a:srgbClr val="78B4EC"/>
              </a:solidFill>
              <a:latin typeface="Poppins SemiBold"/>
              <a:ea typeface="Poppins SemiBold"/>
              <a:cs typeface="Poppins SemiBold"/>
              <a:sym typeface="Poppins SemiBold"/>
            </a:endParaRPr>
          </a:p>
        </p:txBody>
      </p:sp>
      <p:sp>
        <p:nvSpPr>
          <p:cNvPr id="134" name="Google Shape;134;p24"/>
          <p:cNvSpPr txBox="1"/>
          <p:nvPr/>
        </p:nvSpPr>
        <p:spPr>
          <a:xfrm>
            <a:off x="1235436" y="1019730"/>
            <a:ext cx="5686069" cy="492412"/>
          </a:xfrm>
          <a:prstGeom prst="rect">
            <a:avLst/>
          </a:prstGeom>
          <a:noFill/>
          <a:ln>
            <a:noFill/>
          </a:ln>
        </p:spPr>
        <p:txBody>
          <a:bodyPr spcFirstLastPara="1" wrap="square" lIns="91425" tIns="91425" rIns="91425" bIns="91425" anchor="t" anchorCtr="0">
            <a:spAutoFit/>
          </a:bodyPr>
          <a:lstStyle/>
          <a:p>
            <a:r>
              <a:rPr lang="es-AR" sz="2000" dirty="0" smtClean="0"/>
              <a:t>	</a:t>
            </a:r>
            <a:r>
              <a:rPr lang="es-AR" sz="2000" dirty="0"/>
              <a:t> </a:t>
            </a:r>
            <a:r>
              <a:rPr lang="es-AR" sz="2000" dirty="0" smtClean="0"/>
              <a:t>              </a:t>
            </a:r>
            <a:r>
              <a:rPr lang="es-AR" sz="2000" b="1" dirty="0" smtClean="0"/>
              <a:t>Angular - Arquitectura</a:t>
            </a:r>
            <a:endParaRPr lang="es-AR" sz="12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258" y="111285"/>
            <a:ext cx="696023" cy="71833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745" y="1512142"/>
            <a:ext cx="1587382" cy="348752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3498" y="1512142"/>
            <a:ext cx="3329670" cy="272081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2696" y="1590047"/>
            <a:ext cx="3111585" cy="2642905"/>
          </a:xfrm>
          <a:prstGeom prst="rect">
            <a:avLst/>
          </a:prstGeom>
        </p:spPr>
      </p:pic>
    </p:spTree>
    <p:extLst>
      <p:ext uri="{BB962C8B-B14F-4D97-AF65-F5344CB8AC3E}">
        <p14:creationId xmlns:p14="http://schemas.microsoft.com/office/powerpoint/2010/main" val="290072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#7 </a:t>
            </a:r>
            <a:r>
              <a:rPr lang="es" sz="2000" dirty="0" smtClean="0">
                <a:solidFill>
                  <a:schemeClr val="lt1"/>
                </a:solidFill>
                <a:latin typeface="Poppins SemiBold"/>
                <a:ea typeface="Poppins SemiBold"/>
                <a:cs typeface="Poppins SemiBold"/>
                <a:sym typeface="Poppins SemiBold"/>
              </a:rPr>
              <a:t>Modulo 3 – Desarrollo Frontend Dinamico</a:t>
            </a:r>
            <a:endParaRPr sz="2000" dirty="0">
              <a:solidFill>
                <a:srgbClr val="78B4EC"/>
              </a:solidFill>
              <a:latin typeface="Poppins SemiBold"/>
              <a:ea typeface="Poppins SemiBold"/>
              <a:cs typeface="Poppins SemiBold"/>
              <a:sym typeface="Poppins SemiBold"/>
            </a:endParaRPr>
          </a:p>
        </p:txBody>
      </p:sp>
      <p:sp>
        <p:nvSpPr>
          <p:cNvPr id="134" name="Google Shape;134;p24"/>
          <p:cNvSpPr txBox="1"/>
          <p:nvPr/>
        </p:nvSpPr>
        <p:spPr>
          <a:xfrm>
            <a:off x="488700" y="1072525"/>
            <a:ext cx="7399500" cy="492412"/>
          </a:xfrm>
          <a:prstGeom prst="rect">
            <a:avLst/>
          </a:prstGeom>
          <a:noFill/>
          <a:ln>
            <a:noFill/>
          </a:ln>
        </p:spPr>
        <p:txBody>
          <a:bodyPr spcFirstLastPara="1" wrap="square" lIns="91425" tIns="91425" rIns="91425" bIns="91425" anchor="t" anchorCtr="0">
            <a:spAutoFit/>
          </a:bodyPr>
          <a:lstStyle/>
          <a:p>
            <a:r>
              <a:rPr lang="es-AR" sz="2000" dirty="0" smtClean="0"/>
              <a:t>	</a:t>
            </a:r>
            <a:r>
              <a:rPr lang="es-AR" sz="2000" dirty="0"/>
              <a:t> </a:t>
            </a:r>
            <a:r>
              <a:rPr lang="es-AR" sz="2000" dirty="0" smtClean="0"/>
              <a:t>              </a:t>
            </a:r>
            <a:r>
              <a:rPr lang="es-AR" sz="2000" b="1" dirty="0" smtClean="0"/>
              <a:t>Version Angular del portfolio</a:t>
            </a:r>
            <a:endParaRPr lang="es-AR" sz="20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5091" y="104121"/>
            <a:ext cx="694400" cy="71665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225" y="1712562"/>
            <a:ext cx="4922636" cy="3185914"/>
          </a:xfrm>
          <a:prstGeom prst="rect">
            <a:avLst/>
          </a:prstGeom>
          <a:ln w="12700">
            <a:solidFill>
              <a:schemeClr val="tx1"/>
            </a:solidFill>
          </a:ln>
        </p:spPr>
      </p:pic>
      <p:sp>
        <p:nvSpPr>
          <p:cNvPr id="7" name="Google Shape;134;p24"/>
          <p:cNvSpPr txBox="1"/>
          <p:nvPr/>
        </p:nvSpPr>
        <p:spPr>
          <a:xfrm>
            <a:off x="5230861" y="1890279"/>
            <a:ext cx="3699239" cy="738633"/>
          </a:xfrm>
          <a:prstGeom prst="rect">
            <a:avLst/>
          </a:prstGeom>
          <a:noFill/>
          <a:ln>
            <a:noFill/>
          </a:ln>
        </p:spPr>
        <p:txBody>
          <a:bodyPr spcFirstLastPara="1" wrap="square" lIns="91425" tIns="91425" rIns="91425" bIns="91425" anchor="t" anchorCtr="0">
            <a:spAutoFit/>
          </a:bodyPr>
          <a:lstStyle/>
          <a:p>
            <a:r>
              <a:rPr lang="es-AR" sz="1200" b="1" dirty="0" smtClean="0"/>
              <a:t>Version 1.0.0 - Angular: </a:t>
            </a:r>
            <a:endParaRPr lang="es-AR" sz="1200" dirty="0"/>
          </a:p>
          <a:p>
            <a:endParaRPr lang="es-AR" sz="1200" dirty="0"/>
          </a:p>
          <a:p>
            <a:r>
              <a:rPr lang="es-AR" sz="1200" b="1" dirty="0" smtClean="0">
                <a:solidFill>
                  <a:schemeClr val="accent1">
                    <a:lumMod val="50000"/>
                  </a:schemeClr>
                </a:solidFill>
              </a:rPr>
              <a:t>https</a:t>
            </a:r>
            <a:r>
              <a:rPr lang="es-AR" sz="1200" b="1" dirty="0">
                <a:solidFill>
                  <a:schemeClr val="accent1">
                    <a:lumMod val="50000"/>
                  </a:schemeClr>
                </a:solidFill>
              </a:rPr>
              <a:t>://github.com/FAR1968/angular-menu-bt</a:t>
            </a:r>
            <a:endParaRPr lang="es-AR" sz="1200" b="1" dirty="0">
              <a:solidFill>
                <a:schemeClr val="accent1">
                  <a:lumMod val="50000"/>
                </a:schemeClr>
              </a:solidFill>
            </a:endParaRPr>
          </a:p>
        </p:txBody>
      </p:sp>
    </p:spTree>
    <p:extLst>
      <p:ext uri="{BB962C8B-B14F-4D97-AF65-F5344CB8AC3E}">
        <p14:creationId xmlns:p14="http://schemas.microsoft.com/office/powerpoint/2010/main" val="4190813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34"/>
          <p:cNvPicPr preferRelativeResize="0"/>
          <p:nvPr/>
        </p:nvPicPr>
        <p:blipFill>
          <a:blip r:embed="rId3">
            <a:alphaModFix/>
          </a:blip>
          <a:stretch>
            <a:fillRect/>
          </a:stretch>
        </p:blipFill>
        <p:spPr>
          <a:xfrm>
            <a:off x="303100" y="3931009"/>
            <a:ext cx="1905000" cy="657225"/>
          </a:xfrm>
          <a:prstGeom prst="rect">
            <a:avLst/>
          </a:prstGeom>
          <a:noFill/>
          <a:ln>
            <a:noFill/>
          </a:ln>
        </p:spPr>
      </p:pic>
      <p:pic>
        <p:nvPicPr>
          <p:cNvPr id="191" name="Google Shape;191;p34"/>
          <p:cNvPicPr preferRelativeResize="0"/>
          <p:nvPr/>
        </p:nvPicPr>
        <p:blipFill>
          <a:blip r:embed="rId4">
            <a:alphaModFix/>
          </a:blip>
          <a:stretch>
            <a:fillRect/>
          </a:stretch>
        </p:blipFill>
        <p:spPr>
          <a:xfrm>
            <a:off x="7531600" y="3650022"/>
            <a:ext cx="1333500" cy="1219200"/>
          </a:xfrm>
          <a:prstGeom prst="rect">
            <a:avLst/>
          </a:prstGeom>
          <a:noFill/>
          <a:ln>
            <a:noFill/>
          </a:ln>
        </p:spPr>
      </p:pic>
      <p:pic>
        <p:nvPicPr>
          <p:cNvPr id="192" name="Google Shape;192;p34"/>
          <p:cNvPicPr preferRelativeResize="0"/>
          <p:nvPr/>
        </p:nvPicPr>
        <p:blipFill>
          <a:blip r:embed="rId5">
            <a:alphaModFix/>
          </a:blip>
          <a:stretch>
            <a:fillRect/>
          </a:stretch>
        </p:blipFill>
        <p:spPr>
          <a:xfrm>
            <a:off x="5989050" y="3750034"/>
            <a:ext cx="1400175" cy="1019175"/>
          </a:xfrm>
          <a:prstGeom prst="rect">
            <a:avLst/>
          </a:prstGeom>
          <a:noFill/>
          <a:ln>
            <a:noFill/>
          </a:ln>
        </p:spPr>
      </p:pic>
      <p:sp>
        <p:nvSpPr>
          <p:cNvPr id="193" name="Google Shape;193;p34"/>
          <p:cNvSpPr txBox="1"/>
          <p:nvPr/>
        </p:nvSpPr>
        <p:spPr>
          <a:xfrm>
            <a:off x="1864772" y="1692122"/>
            <a:ext cx="65400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dirty="0">
                <a:solidFill>
                  <a:schemeClr val="lt1"/>
                </a:solidFill>
                <a:latin typeface="Poppins Medium"/>
                <a:ea typeface="Poppins Medium"/>
                <a:cs typeface="Poppins Medium"/>
                <a:sym typeface="Poppins Medium"/>
              </a:rPr>
              <a:t>MUCHAS GRACIAS!</a:t>
            </a:r>
            <a:endParaRPr sz="4000" dirty="0">
              <a:solidFill>
                <a:schemeClr val="lt1"/>
              </a:solidFill>
              <a:latin typeface="Poppins Medium"/>
              <a:ea typeface="Poppins Medium"/>
              <a:cs typeface="Poppins Medium"/>
              <a:sym typeface="Poppins Medium"/>
            </a:endParaRPr>
          </a:p>
        </p:txBody>
      </p:sp>
      <p:cxnSp>
        <p:nvCxnSpPr>
          <p:cNvPr id="194" name="Google Shape;194;p34"/>
          <p:cNvCxnSpPr/>
          <p:nvPr/>
        </p:nvCxnSpPr>
        <p:spPr>
          <a:xfrm>
            <a:off x="303100" y="3145155"/>
            <a:ext cx="80166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11675"/>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1700" y="35075"/>
            <a:ext cx="89847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4000" dirty="0">
                <a:solidFill>
                  <a:srgbClr val="907AC7"/>
                </a:solidFill>
                <a:latin typeface="Poppins SemiBold"/>
                <a:ea typeface="Poppins SemiBold"/>
                <a:cs typeface="Poppins SemiBold"/>
                <a:sym typeface="Poppins SemiBold"/>
              </a:rPr>
              <a:t>#</a:t>
            </a:r>
            <a:r>
              <a:rPr lang="es" sz="4000" dirty="0">
                <a:solidFill>
                  <a:schemeClr val="lt1"/>
                </a:solidFill>
                <a:latin typeface="Poppins SemiBold"/>
                <a:ea typeface="Poppins SemiBold"/>
                <a:cs typeface="Poppins SemiBold"/>
                <a:sym typeface="Poppins SemiBold"/>
              </a:rPr>
              <a:t>TIPS</a:t>
            </a:r>
            <a:endParaRPr sz="4000" dirty="0">
              <a:solidFill>
                <a:srgbClr val="78B4EC"/>
              </a:solidFill>
              <a:latin typeface="Poppins SemiBold"/>
              <a:ea typeface="Poppins SemiBold"/>
              <a:cs typeface="Poppins SemiBold"/>
              <a:sym typeface="Poppins SemiBold"/>
            </a:endParaRPr>
          </a:p>
        </p:txBody>
      </p:sp>
      <p:sp>
        <p:nvSpPr>
          <p:cNvPr id="133" name="Google Shape;133;p24"/>
          <p:cNvSpPr txBox="1"/>
          <p:nvPr/>
        </p:nvSpPr>
        <p:spPr>
          <a:xfrm>
            <a:off x="627275" y="4406500"/>
            <a:ext cx="7242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a:solidFill>
                  <a:schemeClr val="accent1">
                    <a:lumMod val="75000"/>
                  </a:schemeClr>
                </a:solidFill>
                <a:latin typeface="Poppins Medium"/>
                <a:ea typeface="Poppins Medium"/>
                <a:cs typeface="Poppins Medium"/>
                <a:sym typeface="Poppins Medium"/>
              </a:rPr>
              <a:t>&gt;</a:t>
            </a:r>
            <a:r>
              <a:rPr lang="es" dirty="0">
                <a:solidFill>
                  <a:schemeClr val="accent1">
                    <a:lumMod val="75000"/>
                  </a:schemeClr>
                </a:solidFill>
                <a:latin typeface="Poppins"/>
                <a:ea typeface="Poppins"/>
                <a:cs typeface="Poppins"/>
                <a:sym typeface="Poppins"/>
              </a:rPr>
              <a:t> </a:t>
            </a:r>
            <a:r>
              <a:rPr lang="es" sz="1300" dirty="0">
                <a:solidFill>
                  <a:schemeClr val="accent1">
                    <a:lumMod val="75000"/>
                  </a:schemeClr>
                </a:solidFill>
                <a:latin typeface="Poppins"/>
                <a:ea typeface="Poppins"/>
                <a:cs typeface="Poppins"/>
                <a:sym typeface="Poppins"/>
              </a:rPr>
              <a:t>Sería muy interesante que si tuvieron un problema y lograron resolverlo se animen a compartirlo en el foro, ya que otro puede tener el mismo inconveniente</a:t>
            </a:r>
            <a:r>
              <a:rPr lang="es" sz="1300" dirty="0">
                <a:solidFill>
                  <a:srgbClr val="666666"/>
                </a:solidFill>
                <a:latin typeface="Poppins"/>
                <a:ea typeface="Poppins"/>
                <a:cs typeface="Poppins"/>
                <a:sym typeface="Poppins"/>
              </a:rPr>
              <a:t>.</a:t>
            </a:r>
            <a:endParaRPr i="1" dirty="0">
              <a:solidFill>
                <a:srgbClr val="666666"/>
              </a:solidFill>
              <a:latin typeface="Poppins"/>
              <a:ea typeface="Poppins"/>
              <a:cs typeface="Poppins"/>
              <a:sym typeface="Poppins"/>
            </a:endParaRPr>
          </a:p>
        </p:txBody>
      </p:sp>
      <p:sp>
        <p:nvSpPr>
          <p:cNvPr id="134" name="Google Shape;134;p24"/>
          <p:cNvSpPr txBox="1"/>
          <p:nvPr/>
        </p:nvSpPr>
        <p:spPr>
          <a:xfrm>
            <a:off x="488700" y="1072525"/>
            <a:ext cx="7399500" cy="3431678"/>
          </a:xfrm>
          <a:prstGeom prst="rect">
            <a:avLst/>
          </a:prstGeom>
          <a:noFill/>
          <a:ln>
            <a:noFill/>
          </a:ln>
        </p:spPr>
        <p:txBody>
          <a:bodyPr spcFirstLastPara="1" wrap="square" lIns="91425" tIns="91425" rIns="91425" bIns="91425" anchor="t" anchorCtr="0">
            <a:spAutoFit/>
          </a:bodyPr>
          <a:lstStyle/>
          <a:p>
            <a:pPr marL="457200" lvl="0" indent="-374650" algn="l" rtl="0">
              <a:spcBef>
                <a:spcPts val="1000"/>
              </a:spcBef>
              <a:spcAft>
                <a:spcPts val="0"/>
              </a:spcAft>
              <a:buClr>
                <a:srgbClr val="78B4EC"/>
              </a:buClr>
              <a:buSzPts val="2300"/>
              <a:buFont typeface="Poppins"/>
              <a:buChar char="&gt;"/>
            </a:pPr>
            <a:r>
              <a:rPr lang="es" sz="2300" dirty="0">
                <a:solidFill>
                  <a:schemeClr val="tx1"/>
                </a:solidFill>
                <a:latin typeface="Poppins"/>
                <a:ea typeface="Poppins"/>
                <a:cs typeface="Poppins"/>
                <a:sym typeface="Poppins"/>
              </a:rPr>
              <a:t>Pensar la pregunta</a:t>
            </a:r>
            <a:endParaRPr sz="2300" dirty="0">
              <a:solidFill>
                <a:schemeClr val="tx1"/>
              </a:solidFill>
              <a:latin typeface="Poppins"/>
              <a:ea typeface="Poppins"/>
              <a:cs typeface="Poppins"/>
              <a:sym typeface="Poppins"/>
            </a:endParaRPr>
          </a:p>
          <a:p>
            <a:pPr marL="360000" lvl="0" indent="0" algn="l" rtl="0">
              <a:spcBef>
                <a:spcPts val="0"/>
              </a:spcBef>
              <a:spcAft>
                <a:spcPts val="0"/>
              </a:spcAft>
              <a:buNone/>
            </a:pPr>
            <a:r>
              <a:rPr lang="es" sz="1300" dirty="0">
                <a:solidFill>
                  <a:schemeClr val="tx1"/>
                </a:solidFill>
                <a:latin typeface="Poppins"/>
                <a:ea typeface="Poppins"/>
                <a:cs typeface="Poppins"/>
                <a:sym typeface="Poppins"/>
              </a:rPr>
              <a:t>¡Todas las preguntas son bienvenidas! Pero antes de preguntar reflexionen, investiguen y revisen las preguntas del resto</a:t>
            </a:r>
            <a:r>
              <a:rPr lang="es" sz="1300" dirty="0" smtClean="0">
                <a:solidFill>
                  <a:schemeClr val="tx1"/>
                </a:solidFill>
                <a:latin typeface="Poppins"/>
                <a:ea typeface="Poppins"/>
                <a:cs typeface="Poppins"/>
                <a:sym typeface="Poppins"/>
              </a:rPr>
              <a:t>. –usando el foro-.</a:t>
            </a:r>
            <a:endParaRPr sz="1300" dirty="0">
              <a:solidFill>
                <a:schemeClr val="tx1"/>
              </a:solidFill>
              <a:latin typeface="Poppins"/>
              <a:ea typeface="Poppins"/>
              <a:cs typeface="Poppins"/>
              <a:sym typeface="Poppins"/>
            </a:endParaRPr>
          </a:p>
          <a:p>
            <a:pPr marL="457200" lvl="0" indent="-374650" algn="l" rtl="0">
              <a:spcBef>
                <a:spcPts val="1000"/>
              </a:spcBef>
              <a:spcAft>
                <a:spcPts val="0"/>
              </a:spcAft>
              <a:buClr>
                <a:srgbClr val="78B4EC"/>
              </a:buClr>
              <a:buSzPts val="2300"/>
              <a:buFont typeface="Poppins"/>
              <a:buChar char="&gt;"/>
            </a:pPr>
            <a:r>
              <a:rPr lang="es" sz="2300" dirty="0">
                <a:solidFill>
                  <a:schemeClr val="tx1"/>
                </a:solidFill>
                <a:latin typeface="Poppins"/>
                <a:ea typeface="Poppins"/>
                <a:cs typeface="Poppins"/>
                <a:sym typeface="Poppins"/>
              </a:rPr>
              <a:t>Contextualizar</a:t>
            </a:r>
            <a:endParaRPr sz="2300" dirty="0">
              <a:solidFill>
                <a:schemeClr val="tx1"/>
              </a:solidFill>
              <a:latin typeface="Poppins"/>
              <a:ea typeface="Poppins"/>
              <a:cs typeface="Poppins"/>
              <a:sym typeface="Poppins"/>
            </a:endParaRPr>
          </a:p>
          <a:p>
            <a:pPr marL="360000" lvl="0" indent="0" algn="l" rtl="0">
              <a:spcBef>
                <a:spcPts val="0"/>
              </a:spcBef>
              <a:spcAft>
                <a:spcPts val="0"/>
              </a:spcAft>
              <a:buNone/>
            </a:pPr>
            <a:r>
              <a:rPr lang="es" sz="1300" dirty="0">
                <a:solidFill>
                  <a:schemeClr val="tx1"/>
                </a:solidFill>
                <a:latin typeface="Poppins"/>
                <a:ea typeface="Poppins"/>
                <a:cs typeface="Poppins"/>
                <a:sym typeface="Poppins"/>
              </a:rPr>
              <a:t>Es importante explicar cómo llegamos al problema, el contexto y ser específico en aquello que queremos resolver</a:t>
            </a:r>
            <a:r>
              <a:rPr lang="es" sz="1300" dirty="0" smtClean="0">
                <a:solidFill>
                  <a:schemeClr val="tx1"/>
                </a:solidFill>
                <a:latin typeface="Poppins"/>
                <a:ea typeface="Poppins"/>
                <a:cs typeface="Poppins"/>
                <a:sym typeface="Poppins"/>
              </a:rPr>
              <a:t>. Explicado en el modulo 1.</a:t>
            </a:r>
          </a:p>
          <a:p>
            <a:pPr marL="457200" lvl="0" indent="-374650">
              <a:spcBef>
                <a:spcPts val="1000"/>
              </a:spcBef>
              <a:buClr>
                <a:srgbClr val="78B4EC"/>
              </a:buClr>
              <a:buSzPts val="2300"/>
              <a:buFont typeface="Poppins"/>
              <a:buChar char="&gt;"/>
            </a:pPr>
            <a:r>
              <a:rPr lang="es-AR" sz="2300" dirty="0" smtClean="0">
                <a:solidFill>
                  <a:schemeClr val="tx1"/>
                </a:solidFill>
                <a:latin typeface="Poppins"/>
                <a:ea typeface="Poppins"/>
                <a:cs typeface="Poppins"/>
                <a:sym typeface="Poppins"/>
              </a:rPr>
              <a:t>Formular preguntas en foros</a:t>
            </a:r>
            <a:endParaRPr lang="es-AR" sz="2300" dirty="0">
              <a:solidFill>
                <a:schemeClr val="tx1"/>
              </a:solidFill>
              <a:latin typeface="Poppins"/>
              <a:ea typeface="Poppins"/>
              <a:cs typeface="Poppins"/>
              <a:sym typeface="Poppins"/>
            </a:endParaRPr>
          </a:p>
          <a:p>
            <a:pPr marL="360000" lvl="0"/>
            <a:r>
              <a:rPr lang="es-AR" sz="1300" dirty="0" smtClean="0">
                <a:solidFill>
                  <a:schemeClr val="tx1"/>
                </a:solidFill>
                <a:latin typeface="Poppins"/>
                <a:ea typeface="Poppins"/>
                <a:cs typeface="Poppins"/>
                <a:sym typeface="Poppins"/>
              </a:rPr>
              <a:t>Para poder obtener una respuesta concreta a nuestra consulta es necesario dar en el foro la mayor cantidad posible de información: que sistema operativo usamos, que version del SW se quiere instalar, imágenes de error, ruta de acceso o pasos realizados para replicar el error.</a:t>
            </a:r>
            <a:endParaRPr lang="es-AR" sz="1300" dirty="0">
              <a:solidFill>
                <a:schemeClr val="tx1"/>
              </a:solidFill>
              <a:latin typeface="Poppins"/>
              <a:ea typeface="Poppins"/>
              <a:cs typeface="Poppins"/>
              <a:sym typeface="Poppins"/>
            </a:endParaRPr>
          </a:p>
          <a:p>
            <a:pPr marL="360000" lvl="0" indent="0" algn="l" rtl="0">
              <a:spcBef>
                <a:spcPts val="0"/>
              </a:spcBef>
              <a:spcAft>
                <a:spcPts val="0"/>
              </a:spcAft>
              <a:buNone/>
            </a:pPr>
            <a:endParaRPr sz="1300" dirty="0">
              <a:solidFill>
                <a:schemeClr val="tx1"/>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p:nvPr/>
        </p:nvSpPr>
        <p:spPr>
          <a:xfrm>
            <a:off x="495025" y="265625"/>
            <a:ext cx="664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000" b="1" dirty="0" smtClean="0">
                <a:solidFill>
                  <a:srgbClr val="907AC7"/>
                </a:solidFill>
                <a:latin typeface="Roboto"/>
                <a:ea typeface="Roboto"/>
                <a:cs typeface="Roboto"/>
                <a:sym typeface="Roboto"/>
              </a:rPr>
              <a:t>A</a:t>
            </a:r>
            <a:endParaRPr sz="3000" b="1" dirty="0">
              <a:solidFill>
                <a:srgbClr val="907AC7"/>
              </a:solidFill>
              <a:latin typeface="Roboto"/>
              <a:ea typeface="Roboto"/>
              <a:cs typeface="Roboto"/>
              <a:sym typeface="Roboto"/>
            </a:endParaRPr>
          </a:p>
        </p:txBody>
      </p:sp>
      <p:sp>
        <p:nvSpPr>
          <p:cNvPr id="163" name="Google Shape;163;p29"/>
          <p:cNvSpPr txBox="1"/>
          <p:nvPr/>
        </p:nvSpPr>
        <p:spPr>
          <a:xfrm>
            <a:off x="827125" y="1230196"/>
            <a:ext cx="7377300" cy="2739181"/>
          </a:xfrm>
          <a:prstGeom prst="rect">
            <a:avLst/>
          </a:prstGeom>
          <a:noFill/>
          <a:ln>
            <a:noFill/>
          </a:ln>
        </p:spPr>
        <p:txBody>
          <a:bodyPr spcFirstLastPara="1" wrap="square" lIns="91425" tIns="91425" rIns="91425" bIns="91425" anchor="t" anchorCtr="0">
            <a:spAutoFit/>
          </a:bodyPr>
          <a:lstStyle/>
          <a:p>
            <a:pPr lvl="0" algn="ctr"/>
            <a:r>
              <a:rPr lang="es-AR" sz="4000" dirty="0" smtClean="0">
                <a:solidFill>
                  <a:schemeClr val="lt1"/>
                </a:solidFill>
                <a:latin typeface="Poppins SemiBold"/>
                <a:ea typeface="Poppins SemiBold"/>
                <a:cs typeface="Poppins SemiBold"/>
                <a:sym typeface="Poppins SemiBold"/>
              </a:rPr>
              <a:t>Modulo </a:t>
            </a:r>
            <a:r>
              <a:rPr lang="es-AR" sz="4000" dirty="0" smtClean="0">
                <a:solidFill>
                  <a:schemeClr val="lt1"/>
                </a:solidFill>
                <a:latin typeface="Poppins SemiBold"/>
                <a:ea typeface="Poppins SemiBold"/>
                <a:cs typeface="Poppins SemiBold"/>
                <a:sym typeface="Poppins SemiBold"/>
              </a:rPr>
              <a:t>2  </a:t>
            </a:r>
          </a:p>
          <a:p>
            <a:pPr lvl="0" algn="ctr"/>
            <a:r>
              <a:rPr lang="es-AR" sz="1800" dirty="0" smtClean="0">
                <a:solidFill>
                  <a:schemeClr val="lt1"/>
                </a:solidFill>
                <a:latin typeface="Poppins SemiBold"/>
                <a:ea typeface="Poppins SemiBold"/>
                <a:cs typeface="Poppins SemiBold"/>
                <a:sym typeface="Poppins SemiBold"/>
              </a:rPr>
              <a:t>(C</a:t>
            </a:r>
            <a:r>
              <a:rPr lang="es-AR" sz="1800" dirty="0" smtClean="0">
                <a:solidFill>
                  <a:schemeClr val="lt1"/>
                </a:solidFill>
                <a:latin typeface="Poppins SemiBold"/>
                <a:ea typeface="Poppins SemiBold"/>
                <a:cs typeface="Poppins SemiBold"/>
                <a:sym typeface="Poppins SemiBold"/>
              </a:rPr>
              <a:t>ontinuación)</a:t>
            </a:r>
            <a:endParaRPr lang="es-AR" sz="1800" dirty="0" smtClean="0">
              <a:solidFill>
                <a:schemeClr val="lt1"/>
              </a:solidFill>
              <a:latin typeface="Poppins SemiBold"/>
              <a:ea typeface="Poppins SemiBold"/>
              <a:cs typeface="Poppins SemiBold"/>
              <a:sym typeface="Poppins SemiBold"/>
            </a:endParaRPr>
          </a:p>
          <a:p>
            <a:pPr lvl="0" algn="ctr"/>
            <a:endParaRPr lang="es" sz="4000" dirty="0" smtClean="0">
              <a:solidFill>
                <a:schemeClr val="lt1"/>
              </a:solidFill>
              <a:latin typeface="Poppins SemiBold"/>
              <a:ea typeface="Poppins SemiBold"/>
              <a:cs typeface="Poppins SemiBold"/>
              <a:sym typeface="Poppins SemiBold"/>
            </a:endParaRPr>
          </a:p>
          <a:p>
            <a:pPr lvl="0" algn="ctr"/>
            <a:r>
              <a:rPr lang="es" sz="2800" dirty="0" smtClean="0">
                <a:solidFill>
                  <a:schemeClr val="lt1"/>
                </a:solidFill>
                <a:latin typeface="Poppins SemiBold"/>
                <a:ea typeface="Poppins SemiBold"/>
                <a:cs typeface="Poppins SemiBold"/>
                <a:sym typeface="Poppins SemiBold"/>
              </a:rPr>
              <a:t>Desarrollo Frontend Estatico</a:t>
            </a:r>
            <a:endParaRPr sz="2800" dirty="0">
              <a:solidFill>
                <a:schemeClr val="lt1"/>
              </a:solidFill>
              <a:latin typeface="Poppins SemiBold"/>
              <a:ea typeface="Poppins SemiBold"/>
              <a:cs typeface="Poppins SemiBold"/>
              <a:sym typeface="Poppins SemiBold"/>
            </a:endParaRPr>
          </a:p>
          <a:p>
            <a:pPr marL="0" lvl="0" indent="0" algn="ctr" rtl="0">
              <a:spcBef>
                <a:spcPts val="0"/>
              </a:spcBef>
              <a:spcAft>
                <a:spcPts val="0"/>
              </a:spcAft>
              <a:buNone/>
            </a:pPr>
            <a:endParaRPr sz="4000" dirty="0">
              <a:solidFill>
                <a:schemeClr val="lt1"/>
              </a:solidFill>
              <a:latin typeface="Poppins SemiBold"/>
              <a:ea typeface="Poppins SemiBold"/>
              <a:cs typeface="Poppins SemiBold"/>
              <a:sym typeface="Poppins SemiBold"/>
            </a:endParaRPr>
          </a:p>
        </p:txBody>
      </p:sp>
    </p:spTree>
    <p:extLst>
      <p:ext uri="{BB962C8B-B14F-4D97-AF65-F5344CB8AC3E}">
        <p14:creationId xmlns:p14="http://schemas.microsoft.com/office/powerpoint/2010/main" val="1773399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8600" y="924900"/>
            <a:ext cx="9252600" cy="4218600"/>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smtClean="0">
                <a:solidFill>
                  <a:srgbClr val="907AC7"/>
                </a:solidFill>
                <a:latin typeface="Poppins SemiBold"/>
                <a:ea typeface="Poppins SemiBold"/>
                <a:cs typeface="Poppins SemiBold"/>
                <a:sym typeface="Poppins SemiBold"/>
              </a:rPr>
              <a:t>#1 </a:t>
            </a:r>
            <a:r>
              <a:rPr lang="es" sz="2000" dirty="0" smtClean="0">
                <a:solidFill>
                  <a:schemeClr val="lt1"/>
                </a:solidFill>
                <a:latin typeface="Poppins SemiBold"/>
                <a:ea typeface="Poppins SemiBold"/>
                <a:cs typeface="Poppins SemiBold"/>
                <a:sym typeface="Poppins SemiBold"/>
              </a:rPr>
              <a:t>Modulo 2 – Desarrollo Frontend estatico</a:t>
            </a:r>
            <a:endParaRPr sz="2000" dirty="0">
              <a:solidFill>
                <a:srgbClr val="78B4EC"/>
              </a:solidFill>
              <a:latin typeface="Poppins SemiBold"/>
              <a:ea typeface="Poppins SemiBold"/>
              <a:cs typeface="Poppins SemiBold"/>
              <a:sym typeface="Poppins SemiBold"/>
            </a:endParaRPr>
          </a:p>
        </p:txBody>
      </p:sp>
      <p:sp>
        <p:nvSpPr>
          <p:cNvPr id="133" name="Google Shape;133;p24"/>
          <p:cNvSpPr txBox="1"/>
          <p:nvPr/>
        </p:nvSpPr>
        <p:spPr>
          <a:xfrm>
            <a:off x="627275" y="4406500"/>
            <a:ext cx="72423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a:solidFill>
                  <a:srgbClr val="907AC7"/>
                </a:solidFill>
                <a:latin typeface="Poppins Medium"/>
                <a:ea typeface="Poppins Medium"/>
                <a:cs typeface="Poppins Medium"/>
                <a:sym typeface="Poppins Medium"/>
              </a:rPr>
              <a:t>&gt;</a:t>
            </a:r>
            <a:r>
              <a:rPr lang="es" dirty="0">
                <a:solidFill>
                  <a:srgbClr val="666666"/>
                </a:solidFill>
                <a:latin typeface="Poppins"/>
                <a:ea typeface="Poppins"/>
                <a:cs typeface="Poppins"/>
                <a:sym typeface="Poppins"/>
              </a:rPr>
              <a:t> </a:t>
            </a:r>
            <a:r>
              <a:rPr lang="es" sz="1300" dirty="0" smtClean="0">
                <a:solidFill>
                  <a:srgbClr val="666666"/>
                </a:solidFill>
                <a:latin typeface="Poppins"/>
                <a:ea typeface="Poppins"/>
                <a:cs typeface="Poppins"/>
                <a:sym typeface="Poppins"/>
              </a:rPr>
              <a:t>Puede usarse otro tipo de tecnologia pero no es recomendable.</a:t>
            </a:r>
            <a:endParaRPr i="1" dirty="0">
              <a:solidFill>
                <a:srgbClr val="666666"/>
              </a:solidFill>
              <a:latin typeface="Poppins"/>
              <a:ea typeface="Poppins"/>
              <a:cs typeface="Poppins"/>
              <a:sym typeface="Poppins"/>
            </a:endParaRPr>
          </a:p>
        </p:txBody>
      </p:sp>
      <p:sp>
        <p:nvSpPr>
          <p:cNvPr id="134" name="Google Shape;134;p24"/>
          <p:cNvSpPr txBox="1"/>
          <p:nvPr/>
        </p:nvSpPr>
        <p:spPr>
          <a:xfrm>
            <a:off x="488700" y="1072525"/>
            <a:ext cx="7399500" cy="3847177"/>
          </a:xfrm>
          <a:prstGeom prst="rect">
            <a:avLst/>
          </a:prstGeom>
          <a:noFill/>
          <a:ln>
            <a:noFill/>
          </a:ln>
        </p:spPr>
        <p:txBody>
          <a:bodyPr spcFirstLastPara="1" wrap="square" lIns="91425" tIns="91425" rIns="91425" bIns="91425" anchor="t" anchorCtr="0">
            <a:spAutoFit/>
          </a:bodyPr>
          <a:lstStyle/>
          <a:p>
            <a:r>
              <a:rPr lang="es-AR" sz="2000" dirty="0"/>
              <a:t>¿Con que </a:t>
            </a:r>
            <a:r>
              <a:rPr lang="es-AR" sz="2000" dirty="0" smtClean="0"/>
              <a:t>tecnologías trabajamos en el proyecto? (Modulo 1)</a:t>
            </a:r>
            <a:endParaRPr lang="es-AR" sz="2000" dirty="0"/>
          </a:p>
          <a:p>
            <a:endParaRPr lang="es-AR" sz="1200" dirty="0" smtClean="0"/>
          </a:p>
          <a:p>
            <a:r>
              <a:rPr lang="es-AR" sz="1200" dirty="0" smtClean="0"/>
              <a:t>Utilizaremos </a:t>
            </a:r>
            <a:r>
              <a:rPr lang="es-AR" sz="1200" dirty="0"/>
              <a:t>las siguientes tecnologías: </a:t>
            </a:r>
          </a:p>
          <a:p>
            <a:endParaRPr lang="es-AR" sz="1200" b="1" dirty="0" smtClean="0"/>
          </a:p>
          <a:p>
            <a:r>
              <a:rPr lang="es-AR" sz="1200" b="1" dirty="0" smtClean="0"/>
              <a:t>Para </a:t>
            </a:r>
            <a:r>
              <a:rPr lang="es-AR" sz="1200" b="1" dirty="0"/>
              <a:t>Front End: </a:t>
            </a:r>
            <a:endParaRPr lang="es-AR" sz="1200" dirty="0"/>
          </a:p>
          <a:p>
            <a:r>
              <a:rPr lang="es-AR" sz="1200" dirty="0"/>
              <a:t>• Estructura y estilos: HTML, </a:t>
            </a:r>
            <a:r>
              <a:rPr lang="es-AR" sz="1200" dirty="0" smtClean="0"/>
              <a:t>CSS, Javascript y un framework </a:t>
            </a:r>
            <a:r>
              <a:rPr lang="es-AR" sz="1200" dirty="0"/>
              <a:t>como Bootstrap </a:t>
            </a:r>
          </a:p>
          <a:p>
            <a:r>
              <a:rPr lang="es-AR" sz="1200" dirty="0"/>
              <a:t>• Lenguaje programación: TypeScrypt y el framework como Angular ambos basados en Javascript </a:t>
            </a:r>
          </a:p>
          <a:p>
            <a:endParaRPr lang="es-AR" sz="1200" dirty="0"/>
          </a:p>
          <a:p>
            <a:r>
              <a:rPr lang="es-AR" sz="1200" b="1" dirty="0"/>
              <a:t>Para Back End: </a:t>
            </a:r>
            <a:endParaRPr lang="es-AR" sz="1200" dirty="0"/>
          </a:p>
          <a:p>
            <a:r>
              <a:rPr lang="es-AR" sz="1200" dirty="0"/>
              <a:t>• Base de datos: Usaremos MySQL </a:t>
            </a:r>
          </a:p>
          <a:p>
            <a:r>
              <a:rPr lang="es-AR" sz="1200" dirty="0"/>
              <a:t>• Lenguaje: Java con Framework Spring Boot </a:t>
            </a:r>
          </a:p>
          <a:p>
            <a:r>
              <a:rPr lang="es-AR" sz="1200" dirty="0"/>
              <a:t>• Web server: Apache Tomcat </a:t>
            </a:r>
            <a:endParaRPr lang="es-AR" sz="1200" dirty="0" smtClean="0"/>
          </a:p>
          <a:p>
            <a:endParaRPr lang="es-AR" sz="1200" dirty="0"/>
          </a:p>
          <a:p>
            <a:pPr algn="just"/>
            <a:r>
              <a:rPr lang="es-AR" sz="1000" dirty="0" smtClean="0"/>
              <a:t>Por </a:t>
            </a:r>
            <a:r>
              <a:rPr lang="es-AR" sz="1000" dirty="0"/>
              <a:t>ejemplo </a:t>
            </a:r>
            <a:r>
              <a:rPr lang="es-AR" sz="1000" dirty="0" smtClean="0"/>
              <a:t>si decido </a:t>
            </a:r>
            <a:r>
              <a:rPr lang="es-AR" sz="1000" dirty="0"/>
              <a:t>utilizar Python para que de la respuesta de Spring Boot pueda reordenar </a:t>
            </a:r>
            <a:r>
              <a:rPr lang="es-AR" sz="1000" dirty="0" smtClean="0"/>
              <a:t> o </a:t>
            </a:r>
            <a:r>
              <a:rPr lang="es-AR" sz="1000" dirty="0"/>
              <a:t>añadir datos adicionales a mi Front y lo utilizaría como una capa intermedia entre la petición de Angular con Spring Boot, </a:t>
            </a:r>
            <a:r>
              <a:rPr lang="es-AR" sz="1000" dirty="0" smtClean="0"/>
              <a:t> eso </a:t>
            </a:r>
            <a:r>
              <a:rPr lang="es-AR" sz="1000" dirty="0"/>
              <a:t>es posible y no afectaría negativamente la calificación del Portafolio. Lo que sí afectaría la calificación sería que se </a:t>
            </a:r>
            <a:r>
              <a:rPr lang="es-AR" sz="1000" dirty="0" smtClean="0"/>
              <a:t> utilizara </a:t>
            </a:r>
            <a:r>
              <a:rPr lang="es-AR" sz="1000" dirty="0"/>
              <a:t>Python o Django en lugar de Spring Boot, ya que estas </a:t>
            </a:r>
            <a:r>
              <a:rPr lang="es-AR" sz="1000" dirty="0" smtClean="0"/>
              <a:t>tecnologías </a:t>
            </a:r>
            <a:r>
              <a:rPr lang="es-AR" sz="1000" dirty="0"/>
              <a:t>no se enseñan en este curso y no son parte del programa. </a:t>
            </a:r>
            <a:r>
              <a:rPr lang="es-AR" sz="1000" dirty="0" smtClean="0"/>
              <a:t> Para </a:t>
            </a:r>
            <a:r>
              <a:rPr lang="es-AR" sz="1000" dirty="0"/>
              <a:t>el caso de Angular funcionaría parecido y con MySQL sería lo mismo si se utiliza con PostgresSQL o MySQL, pero no con MongoDB </a:t>
            </a:r>
            <a:r>
              <a:rPr lang="es-AR" sz="1000" dirty="0" smtClean="0"/>
              <a:t> por </a:t>
            </a:r>
            <a:r>
              <a:rPr lang="es-AR" sz="1000" dirty="0"/>
              <a:t>ejemplo.</a:t>
            </a:r>
            <a:endParaRPr lang="es-AR" sz="1000" dirty="0" smtClean="0"/>
          </a:p>
          <a:p>
            <a:endParaRPr lang="es-AR" sz="1200" dirty="0"/>
          </a:p>
          <a:p>
            <a:endParaRPr lang="es-AR" sz="1200" dirty="0"/>
          </a:p>
        </p:txBody>
      </p:sp>
    </p:spTree>
    <p:extLst>
      <p:ext uri="{BB962C8B-B14F-4D97-AF65-F5344CB8AC3E}">
        <p14:creationId xmlns:p14="http://schemas.microsoft.com/office/powerpoint/2010/main" val="537672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lvl="0"/>
            <a:r>
              <a:rPr lang="es" dirty="0" smtClean="0">
                <a:solidFill>
                  <a:srgbClr val="907AC7"/>
                </a:solidFill>
                <a:latin typeface="Poppins SemiBold"/>
                <a:ea typeface="Poppins SemiBold"/>
                <a:cs typeface="Poppins SemiBold"/>
                <a:sym typeface="Poppins SemiBold"/>
              </a:rPr>
              <a:t>#2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2 – Desarrollo Frontend Estatico</a:t>
            </a:r>
            <a:endParaRPr sz="2000" dirty="0">
              <a:solidFill>
                <a:srgbClr val="78B4EC"/>
              </a:solidFill>
              <a:latin typeface="Poppins SemiBold"/>
              <a:ea typeface="Poppins SemiBold"/>
              <a:cs typeface="Poppins SemiBold"/>
              <a:sym typeface="Poppins SemiBold"/>
            </a:endParaRPr>
          </a:p>
        </p:txBody>
      </p:sp>
      <p:sp>
        <p:nvSpPr>
          <p:cNvPr id="5" name="Google Shape;134;p24"/>
          <p:cNvSpPr txBox="1"/>
          <p:nvPr/>
        </p:nvSpPr>
        <p:spPr>
          <a:xfrm>
            <a:off x="2650734" y="940601"/>
            <a:ext cx="3955550" cy="553968"/>
          </a:xfrm>
          <a:prstGeom prst="rect">
            <a:avLst/>
          </a:prstGeom>
          <a:noFill/>
          <a:ln>
            <a:noFill/>
          </a:ln>
        </p:spPr>
        <p:txBody>
          <a:bodyPr spcFirstLastPara="1" wrap="square" lIns="91425" tIns="91425" rIns="91425" bIns="91425" anchor="t" anchorCtr="0">
            <a:spAutoFit/>
          </a:bodyPr>
          <a:lstStyle/>
          <a:p>
            <a:r>
              <a:rPr lang="es-AR" sz="2400" dirty="0" smtClean="0"/>
              <a:t>Version HTML, CSS, JS</a:t>
            </a:r>
            <a:endParaRPr lang="es-AR"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710" y="1953125"/>
            <a:ext cx="2738346" cy="2938409"/>
          </a:xfrm>
          <a:prstGeom prst="rect">
            <a:avLst/>
          </a:prstGeom>
        </p:spPr>
      </p:pic>
      <p:sp>
        <p:nvSpPr>
          <p:cNvPr id="6" name="Google Shape;134;p24"/>
          <p:cNvSpPr txBox="1"/>
          <p:nvPr/>
        </p:nvSpPr>
        <p:spPr>
          <a:xfrm>
            <a:off x="261710" y="1446172"/>
            <a:ext cx="4495225" cy="369302"/>
          </a:xfrm>
          <a:prstGeom prst="rect">
            <a:avLst/>
          </a:prstGeom>
          <a:noFill/>
          <a:ln>
            <a:noFill/>
          </a:ln>
        </p:spPr>
        <p:txBody>
          <a:bodyPr spcFirstLastPara="1" wrap="square" lIns="91425" tIns="91425" rIns="91425" bIns="91425" anchor="t" anchorCtr="0">
            <a:spAutoFit/>
          </a:bodyPr>
          <a:lstStyle/>
          <a:p>
            <a:r>
              <a:rPr lang="es-AR" sz="1200" dirty="0" smtClean="0"/>
              <a:t>• </a:t>
            </a:r>
            <a:r>
              <a:rPr lang="es-AR" sz="1200" dirty="0"/>
              <a:t>Estructura y estilos: HTML, </a:t>
            </a:r>
            <a:r>
              <a:rPr lang="es-AR" sz="1200" dirty="0" smtClean="0"/>
              <a:t>CSS, Javascript sin usar librerias</a:t>
            </a:r>
            <a:endParaRPr lang="es-AR" sz="12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7714" y="1953125"/>
            <a:ext cx="3130072" cy="3052723"/>
          </a:xfrm>
          <a:prstGeom prst="rect">
            <a:avLst/>
          </a:prstGeom>
        </p:spPr>
      </p:pic>
      <p:sp>
        <p:nvSpPr>
          <p:cNvPr id="8" name="Left Brace 7"/>
          <p:cNvSpPr/>
          <p:nvPr/>
        </p:nvSpPr>
        <p:spPr>
          <a:xfrm>
            <a:off x="6352977" y="2036615"/>
            <a:ext cx="386871" cy="2835547"/>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s-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7692" y="1792440"/>
            <a:ext cx="2259272" cy="74316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0877" y="2756750"/>
            <a:ext cx="2283967" cy="852748"/>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77692" y="3812088"/>
            <a:ext cx="2207008" cy="1169450"/>
          </a:xfrm>
          <a:prstGeom prst="rect">
            <a:avLst/>
          </a:prstGeom>
        </p:spPr>
      </p:pic>
      <p:sp>
        <p:nvSpPr>
          <p:cNvPr id="13" name="Google Shape;134;p24"/>
          <p:cNvSpPr txBox="1"/>
          <p:nvPr/>
        </p:nvSpPr>
        <p:spPr>
          <a:xfrm>
            <a:off x="4633645" y="1422056"/>
            <a:ext cx="4510355" cy="369302"/>
          </a:xfrm>
          <a:prstGeom prst="rect">
            <a:avLst/>
          </a:prstGeom>
          <a:noFill/>
          <a:ln>
            <a:noFill/>
          </a:ln>
        </p:spPr>
        <p:txBody>
          <a:bodyPr spcFirstLastPara="1" wrap="square" lIns="91425" tIns="91425" rIns="91425" bIns="91425" anchor="t" anchorCtr="0">
            <a:spAutoFit/>
          </a:bodyPr>
          <a:lstStyle/>
          <a:p>
            <a:r>
              <a:rPr lang="es-AR" sz="1200" dirty="0">
                <a:solidFill>
                  <a:srgbClr val="0070C0"/>
                </a:solidFill>
              </a:rPr>
              <a:t>pregunta: ¿es necesario hacer una version solo de HTML CSS?</a:t>
            </a:r>
            <a:endParaRPr lang="es-AR" sz="1200" dirty="0">
              <a:solidFill>
                <a:srgbClr val="0070C0"/>
              </a:solidFill>
            </a:endParaRPr>
          </a:p>
        </p:txBody>
      </p:sp>
    </p:spTree>
    <p:extLst>
      <p:ext uri="{BB962C8B-B14F-4D97-AF65-F5344CB8AC3E}">
        <p14:creationId xmlns:p14="http://schemas.microsoft.com/office/powerpoint/2010/main" val="742840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lvl="0"/>
            <a:r>
              <a:rPr lang="es" dirty="0" smtClean="0">
                <a:solidFill>
                  <a:srgbClr val="907AC7"/>
                </a:solidFill>
                <a:latin typeface="Poppins SemiBold"/>
                <a:ea typeface="Poppins SemiBold"/>
                <a:cs typeface="Poppins SemiBold"/>
                <a:sym typeface="Poppins SemiBold"/>
              </a:rPr>
              <a:t>#3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2 – Desarrollo Frontend Estatico</a:t>
            </a:r>
            <a:endParaRPr sz="2000" dirty="0">
              <a:solidFill>
                <a:srgbClr val="78B4EC"/>
              </a:solidFill>
              <a:latin typeface="Poppins SemiBold"/>
              <a:ea typeface="Poppins SemiBold"/>
              <a:cs typeface="Poppins SemiBold"/>
              <a:sym typeface="Poppins SemiBold"/>
            </a:endParaRPr>
          </a:p>
        </p:txBody>
      </p:sp>
      <p:sp>
        <p:nvSpPr>
          <p:cNvPr id="5" name="Google Shape;134;p24"/>
          <p:cNvSpPr txBox="1"/>
          <p:nvPr/>
        </p:nvSpPr>
        <p:spPr>
          <a:xfrm>
            <a:off x="2058671" y="904126"/>
            <a:ext cx="4923916" cy="553968"/>
          </a:xfrm>
          <a:prstGeom prst="rect">
            <a:avLst/>
          </a:prstGeom>
          <a:noFill/>
          <a:ln>
            <a:noFill/>
          </a:ln>
        </p:spPr>
        <p:txBody>
          <a:bodyPr spcFirstLastPara="1" wrap="square" lIns="91425" tIns="91425" rIns="91425" bIns="91425" anchor="t" anchorCtr="0">
            <a:spAutoFit/>
          </a:bodyPr>
          <a:lstStyle/>
          <a:p>
            <a:r>
              <a:rPr lang="es-ES" sz="2400" dirty="0" smtClean="0"/>
              <a:t>Bibliotecas, librerias y frameworks</a:t>
            </a:r>
            <a:endParaRPr lang="es-AR" sz="2400" dirty="0"/>
          </a:p>
        </p:txBody>
      </p:sp>
      <p:sp>
        <p:nvSpPr>
          <p:cNvPr id="11" name="Google Shape;134;p24"/>
          <p:cNvSpPr txBox="1"/>
          <p:nvPr/>
        </p:nvSpPr>
        <p:spPr>
          <a:xfrm>
            <a:off x="233813" y="1458094"/>
            <a:ext cx="2497711" cy="430857"/>
          </a:xfrm>
          <a:prstGeom prst="rect">
            <a:avLst/>
          </a:prstGeom>
          <a:noFill/>
          <a:ln>
            <a:noFill/>
          </a:ln>
        </p:spPr>
        <p:txBody>
          <a:bodyPr spcFirstLastPara="1" wrap="square" lIns="91425" tIns="91425" rIns="91425" bIns="91425" anchor="t" anchorCtr="0">
            <a:spAutoFit/>
          </a:bodyPr>
          <a:lstStyle/>
          <a:p>
            <a:r>
              <a:rPr lang="es-AR" sz="1600" dirty="0" smtClean="0">
                <a:solidFill>
                  <a:schemeClr val="tx1"/>
                </a:solidFill>
              </a:rPr>
              <a:t>• </a:t>
            </a:r>
            <a:r>
              <a:rPr lang="es-AR" sz="1600" b="1" dirty="0" smtClean="0">
                <a:solidFill>
                  <a:schemeClr val="accent1">
                    <a:lumMod val="75000"/>
                  </a:schemeClr>
                </a:solidFill>
              </a:rPr>
              <a:t>Programacion antigua</a:t>
            </a:r>
          </a:p>
        </p:txBody>
      </p:sp>
      <p:sp>
        <p:nvSpPr>
          <p:cNvPr id="6" name="Google Shape;134;p24"/>
          <p:cNvSpPr txBox="1"/>
          <p:nvPr/>
        </p:nvSpPr>
        <p:spPr>
          <a:xfrm>
            <a:off x="4972692" y="1458093"/>
            <a:ext cx="2596883" cy="430857"/>
          </a:xfrm>
          <a:prstGeom prst="rect">
            <a:avLst/>
          </a:prstGeom>
          <a:noFill/>
          <a:ln>
            <a:noFill/>
          </a:ln>
        </p:spPr>
        <p:txBody>
          <a:bodyPr spcFirstLastPara="1" wrap="square" lIns="91425" tIns="91425" rIns="91425" bIns="91425" anchor="t" anchorCtr="0">
            <a:spAutoFit/>
          </a:bodyPr>
          <a:lstStyle/>
          <a:p>
            <a:r>
              <a:rPr lang="es-AR" sz="1600" dirty="0" smtClean="0">
                <a:solidFill>
                  <a:schemeClr val="tx1"/>
                </a:solidFill>
              </a:rPr>
              <a:t>• </a:t>
            </a:r>
            <a:r>
              <a:rPr lang="es-AR" sz="1600" b="1" dirty="0" smtClean="0">
                <a:solidFill>
                  <a:srgbClr val="00B050"/>
                </a:solidFill>
              </a:rPr>
              <a:t>Programacion actual</a:t>
            </a:r>
          </a:p>
        </p:txBody>
      </p:sp>
      <p:sp>
        <p:nvSpPr>
          <p:cNvPr id="7" name="Rectangle 6"/>
          <p:cNvSpPr/>
          <p:nvPr/>
        </p:nvSpPr>
        <p:spPr>
          <a:xfrm>
            <a:off x="954341" y="1916889"/>
            <a:ext cx="1056652" cy="1505634"/>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900" b="1" dirty="0" smtClean="0">
                <a:solidFill>
                  <a:schemeClr val="tx1"/>
                </a:solidFill>
              </a:rPr>
              <a:t>HTML+CSS+JS</a:t>
            </a:r>
            <a:endParaRPr lang="es-AR" sz="900" b="1"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613" y="3903473"/>
            <a:ext cx="1300109" cy="1042540"/>
          </a:xfrm>
          <a:prstGeom prst="rect">
            <a:avLst/>
          </a:prstGeom>
          <a:ln w="12700">
            <a:solidFill>
              <a:schemeClr val="accent1"/>
            </a:solidFill>
          </a:ln>
        </p:spPr>
      </p:pic>
      <p:sp>
        <p:nvSpPr>
          <p:cNvPr id="10" name="TextBox 9"/>
          <p:cNvSpPr txBox="1"/>
          <p:nvPr/>
        </p:nvSpPr>
        <p:spPr>
          <a:xfrm>
            <a:off x="0" y="3595696"/>
            <a:ext cx="1121038" cy="307777"/>
          </a:xfrm>
          <a:prstGeom prst="rect">
            <a:avLst/>
          </a:prstGeom>
          <a:noFill/>
        </p:spPr>
        <p:txBody>
          <a:bodyPr wrap="square" rtlCol="0">
            <a:spAutoFit/>
          </a:bodyPr>
          <a:lstStyle/>
          <a:p>
            <a:pPr algn="ctr"/>
            <a:r>
              <a:rPr lang="es-ES" b="1" dirty="0" smtClean="0">
                <a:solidFill>
                  <a:schemeClr val="tx1"/>
                </a:solidFill>
              </a:rPr>
              <a:t>Notepad++</a:t>
            </a:r>
            <a:endParaRPr lang="es-AR" b="1" dirty="0">
              <a:solidFill>
                <a:schemeClr val="tx1"/>
              </a:solidFill>
            </a:endParaRPr>
          </a:p>
        </p:txBody>
      </p:sp>
      <p:sp>
        <p:nvSpPr>
          <p:cNvPr id="3" name="Curved Up Arrow 2"/>
          <p:cNvSpPr/>
          <p:nvPr/>
        </p:nvSpPr>
        <p:spPr>
          <a:xfrm rot="15672742">
            <a:off x="1383707" y="3446876"/>
            <a:ext cx="1017141" cy="42124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12" name="Rectangle 11"/>
          <p:cNvSpPr/>
          <p:nvPr/>
        </p:nvSpPr>
        <p:spPr>
          <a:xfrm>
            <a:off x="5249341" y="2258760"/>
            <a:ext cx="968638" cy="986635"/>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HTML</a:t>
            </a:r>
            <a:endParaRPr lang="es-AR" b="1" dirty="0">
              <a:solidFill>
                <a:schemeClr val="tx1"/>
              </a:solidFill>
            </a:endParaRPr>
          </a:p>
        </p:txBody>
      </p:sp>
      <p:sp>
        <p:nvSpPr>
          <p:cNvPr id="13" name="Rectangle 12"/>
          <p:cNvSpPr/>
          <p:nvPr/>
        </p:nvSpPr>
        <p:spPr>
          <a:xfrm>
            <a:off x="6217979" y="2257401"/>
            <a:ext cx="968638" cy="98663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CSS</a:t>
            </a:r>
            <a:endParaRPr lang="es-AR" b="1" dirty="0">
              <a:solidFill>
                <a:schemeClr val="tx1"/>
              </a:solidFill>
            </a:endParaRPr>
          </a:p>
        </p:txBody>
      </p:sp>
      <p:sp>
        <p:nvSpPr>
          <p:cNvPr id="14" name="Rectangle 13"/>
          <p:cNvSpPr/>
          <p:nvPr/>
        </p:nvSpPr>
        <p:spPr>
          <a:xfrm>
            <a:off x="5249341" y="3258448"/>
            <a:ext cx="1937276" cy="46079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smtClean="0">
                <a:solidFill>
                  <a:schemeClr val="tx1"/>
                </a:solidFill>
              </a:rPr>
              <a:t>JAVASCRIPT</a:t>
            </a:r>
            <a:endParaRPr lang="es-AR" sz="1200" b="1" dirty="0">
              <a:solidFill>
                <a:schemeClr val="tx1"/>
              </a:solidFill>
            </a:endParaRPr>
          </a:p>
        </p:txBody>
      </p:sp>
      <p:sp>
        <p:nvSpPr>
          <p:cNvPr id="15" name="Rectangle 14"/>
          <p:cNvSpPr/>
          <p:nvPr/>
        </p:nvSpPr>
        <p:spPr>
          <a:xfrm>
            <a:off x="5249341" y="3732298"/>
            <a:ext cx="1937276" cy="860178"/>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Bootstrap</a:t>
            </a:r>
            <a:endParaRPr lang="es-AR" b="1" dirty="0">
              <a:solidFill>
                <a:schemeClr val="tx1"/>
              </a:solidFill>
            </a:endParaRPr>
          </a:p>
        </p:txBody>
      </p:sp>
      <p:sp>
        <p:nvSpPr>
          <p:cNvPr id="16" name="Rectangle 15"/>
          <p:cNvSpPr/>
          <p:nvPr/>
        </p:nvSpPr>
        <p:spPr>
          <a:xfrm>
            <a:off x="5249341" y="4592476"/>
            <a:ext cx="1937276" cy="34611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Librerias JS</a:t>
            </a:r>
            <a:endParaRPr lang="es-AR" b="1" dirty="0">
              <a:solidFill>
                <a:schemeClr val="tx1"/>
              </a:solidFill>
            </a:endParaRPr>
          </a:p>
        </p:txBody>
      </p:sp>
      <p:sp>
        <p:nvSpPr>
          <p:cNvPr id="17" name="Rectangle 16"/>
          <p:cNvSpPr/>
          <p:nvPr/>
        </p:nvSpPr>
        <p:spPr>
          <a:xfrm>
            <a:off x="5249341" y="1914008"/>
            <a:ext cx="1937276" cy="346112"/>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Bibliotecas CSS</a:t>
            </a:r>
            <a:endParaRPr lang="es-AR" b="1" dirty="0">
              <a:solidFill>
                <a:schemeClr val="tx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8856" y="3657496"/>
            <a:ext cx="896880" cy="1095696"/>
          </a:xfrm>
          <a:prstGeom prst="rect">
            <a:avLst/>
          </a:prstGeom>
        </p:spPr>
      </p:pic>
      <p:sp>
        <p:nvSpPr>
          <p:cNvPr id="19" name="TextBox 18"/>
          <p:cNvSpPr txBox="1"/>
          <p:nvPr/>
        </p:nvSpPr>
        <p:spPr>
          <a:xfrm>
            <a:off x="3524677" y="3255984"/>
            <a:ext cx="725238" cy="307777"/>
          </a:xfrm>
          <a:prstGeom prst="rect">
            <a:avLst/>
          </a:prstGeom>
          <a:noFill/>
        </p:spPr>
        <p:txBody>
          <a:bodyPr wrap="square" rtlCol="0">
            <a:spAutoFit/>
          </a:bodyPr>
          <a:lstStyle/>
          <a:p>
            <a:pPr algn="ctr"/>
            <a:r>
              <a:rPr lang="es-ES" b="1" dirty="0" smtClean="0">
                <a:solidFill>
                  <a:schemeClr val="tx1"/>
                </a:solidFill>
              </a:rPr>
              <a:t>VSC</a:t>
            </a:r>
            <a:endParaRPr lang="es-AR" b="1" dirty="0">
              <a:solidFill>
                <a:schemeClr val="tx1"/>
              </a:solidFill>
            </a:endParaRPr>
          </a:p>
        </p:txBody>
      </p:sp>
      <p:sp>
        <p:nvSpPr>
          <p:cNvPr id="22" name="Google Shape;134;p24"/>
          <p:cNvSpPr txBox="1"/>
          <p:nvPr/>
        </p:nvSpPr>
        <p:spPr>
          <a:xfrm>
            <a:off x="7263829" y="1870736"/>
            <a:ext cx="1720871" cy="1446520"/>
          </a:xfrm>
          <a:prstGeom prst="rect">
            <a:avLst/>
          </a:prstGeom>
          <a:noFill/>
          <a:ln>
            <a:noFill/>
          </a:ln>
        </p:spPr>
        <p:txBody>
          <a:bodyPr spcFirstLastPara="1" wrap="square" lIns="91425" tIns="91425" rIns="91425" bIns="91425" anchor="t" anchorCtr="0">
            <a:spAutoFit/>
          </a:bodyPr>
          <a:lstStyle/>
          <a:p>
            <a:r>
              <a:rPr lang="es-AR" sz="1200" b="1" dirty="0" smtClean="0"/>
              <a:t>Software de soporte: </a:t>
            </a:r>
            <a:endParaRPr lang="es-AR" sz="1200" dirty="0"/>
          </a:p>
          <a:p>
            <a:r>
              <a:rPr lang="es-AR" sz="1200" dirty="0"/>
              <a:t>• </a:t>
            </a:r>
            <a:r>
              <a:rPr lang="es-AR" sz="1200" dirty="0" smtClean="0"/>
              <a:t>IDEs de desarrollo</a:t>
            </a:r>
          </a:p>
          <a:p>
            <a:r>
              <a:rPr lang="es-AR" sz="1200" dirty="0"/>
              <a:t>• Validadores</a:t>
            </a:r>
            <a:r>
              <a:rPr lang="es-AR" sz="1200" dirty="0" smtClean="0"/>
              <a:t/>
            </a:r>
            <a:br>
              <a:rPr lang="es-AR" sz="1200" dirty="0" smtClean="0"/>
            </a:br>
            <a:r>
              <a:rPr lang="es-AR" sz="1200" dirty="0"/>
              <a:t>• </a:t>
            </a:r>
            <a:r>
              <a:rPr lang="es-AR" sz="1200" dirty="0" smtClean="0"/>
              <a:t>Versionadores</a:t>
            </a:r>
          </a:p>
          <a:p>
            <a:r>
              <a:rPr lang="es-AR" sz="1200" dirty="0"/>
              <a:t>• </a:t>
            </a:r>
            <a:r>
              <a:rPr lang="es-AR" sz="1200" dirty="0" smtClean="0"/>
              <a:t>Comparadores</a:t>
            </a:r>
          </a:p>
          <a:p>
            <a:r>
              <a:rPr lang="es-AR" sz="1200" dirty="0"/>
              <a:t>• </a:t>
            </a:r>
            <a:r>
              <a:rPr lang="es-AR" sz="1200" dirty="0" smtClean="0"/>
              <a:t>Otros softwares</a:t>
            </a:r>
            <a:endParaRPr lang="es-AR" sz="1200" dirty="0"/>
          </a:p>
          <a:p>
            <a:endParaRPr lang="es-ES" sz="1000" dirty="0" smtClean="0"/>
          </a:p>
        </p:txBody>
      </p:sp>
      <p:sp>
        <p:nvSpPr>
          <p:cNvPr id="23" name="Google Shape;134;p24"/>
          <p:cNvSpPr txBox="1"/>
          <p:nvPr/>
        </p:nvSpPr>
        <p:spPr>
          <a:xfrm>
            <a:off x="3480300" y="1935396"/>
            <a:ext cx="1643659" cy="1446520"/>
          </a:xfrm>
          <a:prstGeom prst="rect">
            <a:avLst/>
          </a:prstGeom>
          <a:noFill/>
          <a:ln>
            <a:noFill/>
          </a:ln>
        </p:spPr>
        <p:txBody>
          <a:bodyPr spcFirstLastPara="1" wrap="square" lIns="91425" tIns="91425" rIns="91425" bIns="91425" anchor="t" anchorCtr="0">
            <a:spAutoFit/>
          </a:bodyPr>
          <a:lstStyle/>
          <a:p>
            <a:r>
              <a:rPr lang="es-AR" sz="1200" b="1" dirty="0" smtClean="0"/>
              <a:t>Software adicional: </a:t>
            </a:r>
            <a:endParaRPr lang="es-AR" sz="1200" dirty="0"/>
          </a:p>
          <a:p>
            <a:r>
              <a:rPr lang="es-AR" sz="1200" dirty="0"/>
              <a:t>• </a:t>
            </a:r>
            <a:r>
              <a:rPr lang="es-AR" sz="1200" dirty="0" smtClean="0"/>
              <a:t>Bibliotecas</a:t>
            </a:r>
          </a:p>
          <a:p>
            <a:r>
              <a:rPr lang="es-AR" sz="1200" dirty="0"/>
              <a:t>• </a:t>
            </a:r>
            <a:r>
              <a:rPr lang="es-AR" sz="1200" dirty="0" smtClean="0"/>
              <a:t>Librerias</a:t>
            </a:r>
            <a:br>
              <a:rPr lang="es-AR" sz="1200" dirty="0" smtClean="0"/>
            </a:br>
            <a:r>
              <a:rPr lang="es-AR" sz="1200" dirty="0"/>
              <a:t>• </a:t>
            </a:r>
            <a:r>
              <a:rPr lang="es-AR" sz="1200" dirty="0" smtClean="0"/>
              <a:t>Frameworks</a:t>
            </a:r>
          </a:p>
          <a:p>
            <a:r>
              <a:rPr lang="es-AR" sz="1200" dirty="0"/>
              <a:t>• </a:t>
            </a:r>
            <a:r>
              <a:rPr lang="es-AR" sz="1200" dirty="0" smtClean="0"/>
              <a:t>Plug ins</a:t>
            </a:r>
          </a:p>
          <a:p>
            <a:r>
              <a:rPr lang="es-AR" sz="1200" dirty="0"/>
              <a:t>• </a:t>
            </a:r>
            <a:r>
              <a:rPr lang="es-AR" sz="1200" dirty="0" smtClean="0"/>
              <a:t>CMS</a:t>
            </a:r>
            <a:endParaRPr lang="es-AR" sz="1200" dirty="0"/>
          </a:p>
          <a:p>
            <a:endParaRPr lang="es-ES" sz="1000" dirty="0" smtClean="0"/>
          </a:p>
        </p:txBody>
      </p:sp>
      <p:sp>
        <p:nvSpPr>
          <p:cNvPr id="18" name="Right Arrow 17"/>
          <p:cNvSpPr/>
          <p:nvPr/>
        </p:nvSpPr>
        <p:spPr>
          <a:xfrm>
            <a:off x="4492350" y="4017196"/>
            <a:ext cx="583084" cy="297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515541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p:nvPr/>
        </p:nvSpPr>
        <p:spPr>
          <a:xfrm>
            <a:off x="-102741" y="904126"/>
            <a:ext cx="9246741" cy="4239374"/>
          </a:xfrm>
          <a:prstGeom prst="rect">
            <a:avLst/>
          </a:prstGeom>
          <a:solidFill>
            <a:srgbClr val="FDFDFD">
              <a:alpha val="897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s-AR" dirty="0"/>
          </a:p>
        </p:txBody>
      </p:sp>
      <p:sp>
        <p:nvSpPr>
          <p:cNvPr id="132" name="Google Shape;132;p24"/>
          <p:cNvSpPr txBox="1"/>
          <p:nvPr/>
        </p:nvSpPr>
        <p:spPr>
          <a:xfrm>
            <a:off x="0" y="224245"/>
            <a:ext cx="8984700" cy="492412"/>
          </a:xfrm>
          <a:prstGeom prst="rect">
            <a:avLst/>
          </a:prstGeom>
          <a:noFill/>
          <a:ln>
            <a:noFill/>
          </a:ln>
        </p:spPr>
        <p:txBody>
          <a:bodyPr spcFirstLastPara="1" wrap="square" lIns="91425" tIns="91425" rIns="91425" bIns="91425" anchor="t" anchorCtr="0">
            <a:spAutoFit/>
          </a:bodyPr>
          <a:lstStyle/>
          <a:p>
            <a:pPr lvl="0"/>
            <a:r>
              <a:rPr lang="es" dirty="0" smtClean="0">
                <a:solidFill>
                  <a:srgbClr val="907AC7"/>
                </a:solidFill>
                <a:latin typeface="Poppins SemiBold"/>
                <a:ea typeface="Poppins SemiBold"/>
                <a:cs typeface="Poppins SemiBold"/>
                <a:sym typeface="Poppins SemiBold"/>
              </a:rPr>
              <a:t>#4                             </a:t>
            </a:r>
            <a:r>
              <a:rPr lang="es" sz="2000" dirty="0" smtClean="0">
                <a:solidFill>
                  <a:schemeClr val="lt1"/>
                </a:solidFill>
                <a:latin typeface="Poppins SemiBold"/>
                <a:ea typeface="Poppins SemiBold"/>
                <a:cs typeface="Poppins SemiBold"/>
                <a:sym typeface="Poppins SemiBold"/>
              </a:rPr>
              <a:t>Modulo </a:t>
            </a:r>
            <a:r>
              <a:rPr lang="es" sz="2000" dirty="0">
                <a:solidFill>
                  <a:schemeClr val="lt1"/>
                </a:solidFill>
                <a:latin typeface="Poppins SemiBold"/>
                <a:ea typeface="Poppins SemiBold"/>
                <a:cs typeface="Poppins SemiBold"/>
                <a:sym typeface="Poppins SemiBold"/>
              </a:rPr>
              <a:t>2 – Desarrollo Frontend Estatico</a:t>
            </a:r>
            <a:endParaRPr sz="2000" dirty="0">
              <a:solidFill>
                <a:srgbClr val="78B4EC"/>
              </a:solidFill>
              <a:latin typeface="Poppins SemiBold"/>
              <a:ea typeface="Poppins SemiBold"/>
              <a:cs typeface="Poppins SemiBold"/>
              <a:sym typeface="Poppins SemiBold"/>
            </a:endParaRPr>
          </a:p>
        </p:txBody>
      </p:sp>
      <p:sp>
        <p:nvSpPr>
          <p:cNvPr id="5" name="Google Shape;134;p24"/>
          <p:cNvSpPr txBox="1"/>
          <p:nvPr/>
        </p:nvSpPr>
        <p:spPr>
          <a:xfrm>
            <a:off x="1617161" y="956701"/>
            <a:ext cx="5326742" cy="553968"/>
          </a:xfrm>
          <a:prstGeom prst="rect">
            <a:avLst/>
          </a:prstGeom>
          <a:noFill/>
          <a:ln>
            <a:noFill/>
          </a:ln>
        </p:spPr>
        <p:txBody>
          <a:bodyPr spcFirstLastPara="1" wrap="square" lIns="91425" tIns="91425" rIns="91425" bIns="91425" anchor="t" anchorCtr="0">
            <a:spAutoFit/>
          </a:bodyPr>
          <a:lstStyle/>
          <a:p>
            <a:r>
              <a:rPr lang="es-AR" sz="2400" dirty="0" smtClean="0"/>
              <a:t>Integración </a:t>
            </a:r>
            <a:r>
              <a:rPr lang="es-AR" sz="2400" dirty="0" smtClean="0"/>
              <a:t>de</a:t>
            </a:r>
            <a:r>
              <a:rPr lang="es-AR" sz="2400" dirty="0" smtClean="0"/>
              <a:t> </a:t>
            </a:r>
            <a:r>
              <a:rPr lang="es-AR" sz="2400" dirty="0" smtClean="0"/>
              <a:t>bibliotecas / </a:t>
            </a:r>
            <a:r>
              <a:rPr lang="es-AR" sz="2400" dirty="0" smtClean="0"/>
              <a:t>librerias</a:t>
            </a:r>
            <a:endParaRPr lang="es-AR" sz="2400" dirty="0"/>
          </a:p>
        </p:txBody>
      </p:sp>
      <p:sp>
        <p:nvSpPr>
          <p:cNvPr id="2" name="Rectangle 1"/>
          <p:cNvSpPr/>
          <p:nvPr/>
        </p:nvSpPr>
        <p:spPr>
          <a:xfrm>
            <a:off x="345209" y="1571054"/>
            <a:ext cx="1056652" cy="1505634"/>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lt1"/>
              </a:solidFill>
            </a:endParaRPr>
          </a:p>
        </p:txBody>
      </p:sp>
      <p:sp>
        <p:nvSpPr>
          <p:cNvPr id="3" name="Rectangle 2"/>
          <p:cNvSpPr/>
          <p:nvPr/>
        </p:nvSpPr>
        <p:spPr>
          <a:xfrm>
            <a:off x="750111" y="1964719"/>
            <a:ext cx="1065089" cy="1375187"/>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TextBox 3"/>
          <p:cNvSpPr txBox="1"/>
          <p:nvPr/>
        </p:nvSpPr>
        <p:spPr>
          <a:xfrm>
            <a:off x="458409" y="1595739"/>
            <a:ext cx="863029" cy="307777"/>
          </a:xfrm>
          <a:prstGeom prst="rect">
            <a:avLst/>
          </a:prstGeom>
          <a:noFill/>
        </p:spPr>
        <p:txBody>
          <a:bodyPr wrap="square" rtlCol="0">
            <a:spAutoFit/>
          </a:bodyPr>
          <a:lstStyle/>
          <a:p>
            <a:pPr algn="ctr"/>
            <a:r>
              <a:rPr lang="es-ES" b="1" dirty="0" smtClean="0">
                <a:solidFill>
                  <a:schemeClr val="tx1"/>
                </a:solidFill>
              </a:rPr>
              <a:t>HTML</a:t>
            </a:r>
            <a:endParaRPr lang="es-AR" b="1" dirty="0">
              <a:solidFill>
                <a:schemeClr val="tx1"/>
              </a:solidFill>
            </a:endParaRPr>
          </a:p>
        </p:txBody>
      </p:sp>
      <p:sp>
        <p:nvSpPr>
          <p:cNvPr id="10" name="TextBox 9"/>
          <p:cNvSpPr txBox="1"/>
          <p:nvPr/>
        </p:nvSpPr>
        <p:spPr>
          <a:xfrm>
            <a:off x="842109" y="1990045"/>
            <a:ext cx="863029" cy="307777"/>
          </a:xfrm>
          <a:prstGeom prst="rect">
            <a:avLst/>
          </a:prstGeom>
          <a:noFill/>
        </p:spPr>
        <p:txBody>
          <a:bodyPr wrap="square" rtlCol="0">
            <a:spAutoFit/>
          </a:bodyPr>
          <a:lstStyle/>
          <a:p>
            <a:pPr algn="ctr"/>
            <a:r>
              <a:rPr lang="es-ES" b="1" dirty="0" smtClean="0">
                <a:solidFill>
                  <a:schemeClr val="tx1"/>
                </a:solidFill>
              </a:rPr>
              <a:t>CSS</a:t>
            </a:r>
            <a:endParaRPr lang="es-AR" b="1" dirty="0">
              <a:solidFill>
                <a:schemeClr val="tx1"/>
              </a:solidFill>
            </a:endParaRPr>
          </a:p>
        </p:txBody>
      </p:sp>
      <p:sp>
        <p:nvSpPr>
          <p:cNvPr id="12" name="Rectangle 11"/>
          <p:cNvSpPr/>
          <p:nvPr/>
        </p:nvSpPr>
        <p:spPr>
          <a:xfrm>
            <a:off x="1098103" y="2401758"/>
            <a:ext cx="1247451" cy="1349861"/>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TextBox 12"/>
          <p:cNvSpPr txBox="1"/>
          <p:nvPr/>
        </p:nvSpPr>
        <p:spPr>
          <a:xfrm>
            <a:off x="1079109" y="2512913"/>
            <a:ext cx="1322823" cy="307777"/>
          </a:xfrm>
          <a:prstGeom prst="rect">
            <a:avLst/>
          </a:prstGeom>
          <a:noFill/>
        </p:spPr>
        <p:txBody>
          <a:bodyPr wrap="square" rtlCol="0">
            <a:spAutoFit/>
          </a:bodyPr>
          <a:lstStyle/>
          <a:p>
            <a:pPr algn="ctr"/>
            <a:r>
              <a:rPr lang="es-ES" b="1" dirty="0" smtClean="0">
                <a:solidFill>
                  <a:schemeClr val="tx1"/>
                </a:solidFill>
              </a:rPr>
              <a:t>JAVASCRIPT</a:t>
            </a:r>
            <a:endParaRPr lang="es-AR" b="1" dirty="0">
              <a:solidFill>
                <a:schemeClr val="tx1"/>
              </a:solidFill>
            </a:endParaRPr>
          </a:p>
        </p:txBody>
      </p:sp>
      <p:sp>
        <p:nvSpPr>
          <p:cNvPr id="14" name="Rectangle 13"/>
          <p:cNvSpPr/>
          <p:nvPr/>
        </p:nvSpPr>
        <p:spPr>
          <a:xfrm>
            <a:off x="1447147" y="2957791"/>
            <a:ext cx="1242090" cy="1460693"/>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TextBox 14"/>
          <p:cNvSpPr txBox="1"/>
          <p:nvPr/>
        </p:nvSpPr>
        <p:spPr>
          <a:xfrm>
            <a:off x="1371325" y="2939983"/>
            <a:ext cx="1405016" cy="307777"/>
          </a:xfrm>
          <a:prstGeom prst="rect">
            <a:avLst/>
          </a:prstGeom>
          <a:noFill/>
        </p:spPr>
        <p:txBody>
          <a:bodyPr wrap="square" rtlCol="0">
            <a:spAutoFit/>
          </a:bodyPr>
          <a:lstStyle/>
          <a:p>
            <a:pPr algn="ctr"/>
            <a:r>
              <a:rPr lang="es-ES" b="1" dirty="0" smtClean="0">
                <a:solidFill>
                  <a:schemeClr val="tx1"/>
                </a:solidFill>
              </a:rPr>
              <a:t>BOOTSTRAP</a:t>
            </a:r>
            <a:endParaRPr lang="es-AR" b="1" dirty="0">
              <a:solidFill>
                <a:schemeClr val="tx1"/>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252" y="3265568"/>
            <a:ext cx="1100110" cy="99472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4637" y="1662422"/>
            <a:ext cx="569000" cy="636738"/>
          </a:xfrm>
          <a:prstGeom prst="rect">
            <a:avLst/>
          </a:prstGeom>
          <a:ln w="12700">
            <a:solidFill>
              <a:schemeClr val="accent1"/>
            </a:solidFill>
          </a:ln>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2350" y="2641924"/>
            <a:ext cx="1662625" cy="1784096"/>
          </a:xfrm>
          <a:prstGeom prst="rect">
            <a:avLst/>
          </a:prstGeom>
        </p:spPr>
      </p:pic>
      <p:sp>
        <p:nvSpPr>
          <p:cNvPr id="17" name="Right Arrow 16"/>
          <p:cNvSpPr/>
          <p:nvPr/>
        </p:nvSpPr>
        <p:spPr>
          <a:xfrm>
            <a:off x="2928135" y="3595954"/>
            <a:ext cx="1175680" cy="533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12380" y="1512552"/>
            <a:ext cx="625392" cy="737177"/>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29248" y="1995614"/>
            <a:ext cx="626919" cy="806817"/>
          </a:xfrm>
          <a:prstGeom prst="rect">
            <a:avLst/>
          </a:prstGeom>
        </p:spPr>
      </p:pic>
      <p:cxnSp>
        <p:nvCxnSpPr>
          <p:cNvPr id="23" name="Elbow Connector 22"/>
          <p:cNvCxnSpPr/>
          <p:nvPr/>
        </p:nvCxnSpPr>
        <p:spPr>
          <a:xfrm>
            <a:off x="4010267" y="2530452"/>
            <a:ext cx="727252" cy="47783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Elbow Connector 25"/>
          <p:cNvCxnSpPr/>
          <p:nvPr/>
        </p:nvCxnSpPr>
        <p:spPr>
          <a:xfrm rot="16200000" flipH="1">
            <a:off x="5111846" y="2202714"/>
            <a:ext cx="505542" cy="32112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Elbow Connector 27"/>
          <p:cNvCxnSpPr/>
          <p:nvPr/>
        </p:nvCxnSpPr>
        <p:spPr>
          <a:xfrm rot="16200000" flipH="1">
            <a:off x="4421565" y="2389098"/>
            <a:ext cx="505542" cy="32112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62393" y="3008290"/>
            <a:ext cx="707235" cy="312747"/>
          </a:xfrm>
          <a:prstGeom prst="rect">
            <a:avLst/>
          </a:prstGeom>
        </p:spPr>
      </p:pic>
      <p:cxnSp>
        <p:nvCxnSpPr>
          <p:cNvPr id="30" name="Elbow Connector 29"/>
          <p:cNvCxnSpPr>
            <a:stCxn id="25" idx="3"/>
          </p:cNvCxnSpPr>
          <p:nvPr/>
        </p:nvCxnSpPr>
        <p:spPr>
          <a:xfrm>
            <a:off x="3969628" y="3164664"/>
            <a:ext cx="668270" cy="322327"/>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Elbow Connector 31"/>
          <p:cNvCxnSpPr/>
          <p:nvPr/>
        </p:nvCxnSpPr>
        <p:spPr>
          <a:xfrm flipV="1">
            <a:off x="4315172" y="4296562"/>
            <a:ext cx="410913" cy="310669"/>
          </a:xfrm>
          <a:prstGeom prst="bentConnector3">
            <a:avLst>
              <a:gd name="adj1" fmla="val 5000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9" name="Picture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98886" y="4333662"/>
            <a:ext cx="1085007" cy="344498"/>
          </a:xfrm>
          <a:prstGeom prst="rect">
            <a:avLst/>
          </a:prstGeom>
        </p:spPr>
      </p:pic>
      <p:pic>
        <p:nvPicPr>
          <p:cNvPr id="34" name="Picture 3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12380" y="4613489"/>
            <a:ext cx="1147566" cy="364906"/>
          </a:xfrm>
          <a:prstGeom prst="rect">
            <a:avLst/>
          </a:prstGeom>
        </p:spPr>
      </p:pic>
      <p:cxnSp>
        <p:nvCxnSpPr>
          <p:cNvPr id="37" name="Elbow Connector 36"/>
          <p:cNvCxnSpPr>
            <a:stCxn id="34" idx="0"/>
          </p:cNvCxnSpPr>
          <p:nvPr/>
        </p:nvCxnSpPr>
        <p:spPr>
          <a:xfrm rot="16200000" flipV="1">
            <a:off x="5235311" y="4362636"/>
            <a:ext cx="323332" cy="178373"/>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pic>
        <p:nvPicPr>
          <p:cNvPr id="40" name="Picture 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07062" y="2046848"/>
            <a:ext cx="1823762" cy="295745"/>
          </a:xfrm>
          <a:prstGeom prst="rect">
            <a:avLst/>
          </a:prstGeom>
        </p:spPr>
      </p:pic>
      <p:cxnSp>
        <p:nvCxnSpPr>
          <p:cNvPr id="43" name="Elbow Connector 42"/>
          <p:cNvCxnSpPr/>
          <p:nvPr/>
        </p:nvCxnSpPr>
        <p:spPr>
          <a:xfrm rot="10800000" flipV="1">
            <a:off x="5999270" y="2421033"/>
            <a:ext cx="447380" cy="441782"/>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47" name="Line Callout 2 46"/>
          <p:cNvSpPr/>
          <p:nvPr/>
        </p:nvSpPr>
        <p:spPr>
          <a:xfrm>
            <a:off x="6741306" y="4583663"/>
            <a:ext cx="1579035" cy="338856"/>
          </a:xfrm>
          <a:prstGeom prst="borderCallout2">
            <a:avLst>
              <a:gd name="adj1" fmla="val 18750"/>
              <a:gd name="adj2" fmla="val -8333"/>
              <a:gd name="adj3" fmla="val 18750"/>
              <a:gd name="adj4" fmla="val -16667"/>
              <a:gd name="adj5" fmla="val -139244"/>
              <a:gd name="adj6" fmla="val -7809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smtClean="0"/>
              <a:t>Y muchos mas!!!</a:t>
            </a:r>
            <a:endParaRPr lang="es-AR" dirty="0"/>
          </a:p>
        </p:txBody>
      </p:sp>
      <p:pic>
        <p:nvPicPr>
          <p:cNvPr id="50" name="Picture 4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86136" y="2506427"/>
            <a:ext cx="1445944" cy="2016837"/>
          </a:xfrm>
          <a:prstGeom prst="rect">
            <a:avLst/>
          </a:prstGeom>
          <a:ln w="12700">
            <a:solidFill>
              <a:schemeClr val="accent1"/>
            </a:solidFill>
          </a:ln>
        </p:spPr>
      </p:pic>
      <p:sp>
        <p:nvSpPr>
          <p:cNvPr id="33" name="TextBox 32"/>
          <p:cNvSpPr txBox="1"/>
          <p:nvPr/>
        </p:nvSpPr>
        <p:spPr>
          <a:xfrm>
            <a:off x="5628431" y="1491448"/>
            <a:ext cx="3035374" cy="307777"/>
          </a:xfrm>
          <a:prstGeom prst="rect">
            <a:avLst/>
          </a:prstGeom>
          <a:noFill/>
        </p:spPr>
        <p:txBody>
          <a:bodyPr wrap="square" rtlCol="0">
            <a:spAutoFit/>
          </a:bodyPr>
          <a:lstStyle/>
          <a:p>
            <a:pPr algn="ctr"/>
            <a:r>
              <a:rPr lang="es-ES" b="1" dirty="0">
                <a:solidFill>
                  <a:srgbClr val="0070C0"/>
                </a:solidFill>
              </a:rPr>
              <a:t>Librerias y Bibliotecas JS.xlsx</a:t>
            </a:r>
            <a:endParaRPr lang="es-AR" b="1" dirty="0">
              <a:solidFill>
                <a:srgbClr val="0070C0"/>
              </a:solidFill>
            </a:endParaRPr>
          </a:p>
        </p:txBody>
      </p:sp>
      <p:sp>
        <p:nvSpPr>
          <p:cNvPr id="35" name="TextBox 34"/>
          <p:cNvSpPr txBox="1"/>
          <p:nvPr/>
        </p:nvSpPr>
        <p:spPr>
          <a:xfrm>
            <a:off x="194241" y="4815668"/>
            <a:ext cx="4120931" cy="246221"/>
          </a:xfrm>
          <a:prstGeom prst="rect">
            <a:avLst/>
          </a:prstGeom>
          <a:noFill/>
        </p:spPr>
        <p:txBody>
          <a:bodyPr wrap="square" rtlCol="0">
            <a:spAutoFit/>
          </a:bodyPr>
          <a:lstStyle/>
          <a:p>
            <a:pPr algn="ctr"/>
            <a:r>
              <a:rPr lang="es-ES" sz="1000" b="1" dirty="0">
                <a:solidFill>
                  <a:srgbClr val="0070C0"/>
                </a:solidFill>
              </a:rPr>
              <a:t>https://github.com/FAR1968/documentos_proyecto_portfolio</a:t>
            </a:r>
            <a:endParaRPr lang="es-AR" sz="1000" b="1" dirty="0">
              <a:solidFill>
                <a:srgbClr val="0070C0"/>
              </a:solidFill>
            </a:endParaRPr>
          </a:p>
        </p:txBody>
      </p:sp>
    </p:spTree>
    <p:extLst>
      <p:ext uri="{BB962C8B-B14F-4D97-AF65-F5344CB8AC3E}">
        <p14:creationId xmlns:p14="http://schemas.microsoft.com/office/powerpoint/2010/main" val="187812303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13668</TotalTime>
  <Words>1684</Words>
  <Application>Microsoft Office PowerPoint</Application>
  <PresentationFormat>On-screen Show (16:9)</PresentationFormat>
  <Paragraphs>258</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Poppins Medium</vt:lpstr>
      <vt:lpstr>Poppins SemiBold</vt:lpstr>
      <vt:lpstr>Poppins Black</vt:lpstr>
      <vt:lpstr>Roboto</vt:lpstr>
      <vt:lpstr>Poppins</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334</cp:revision>
  <dcterms:modified xsi:type="dcterms:W3CDTF">2023-03-31T21:16:00Z</dcterms:modified>
</cp:coreProperties>
</file>