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uli Bold" panose="020B0604020202020204" charset="0"/>
      <p:regular r:id="rId23"/>
    </p:embeddedFont>
    <p:embeddedFont>
      <p:font typeface="Muli Bold Bold" panose="020B0604020202020204" charset="0"/>
      <p:regular r:id="rId24"/>
    </p:embeddedFont>
    <p:embeddedFont>
      <p:font typeface="Muli Regular" panose="020B0604020202020204" charset="0"/>
      <p:regular r:id="rId25"/>
    </p:embeddedFont>
    <p:embeddedFont>
      <p:font typeface="Muli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43000" y="0"/>
            <a:ext cx="16154400" cy="4161519"/>
            <a:chOff x="0" y="0"/>
            <a:chExt cx="5206637" cy="14959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06637" cy="1495948"/>
            </a:xfrm>
            <a:custGeom>
              <a:avLst/>
              <a:gdLst/>
              <a:ahLst/>
              <a:cxnLst/>
              <a:rect l="l" t="t" r="r" b="b"/>
              <a:pathLst>
                <a:path w="5206637" h="1495948">
                  <a:moveTo>
                    <a:pt x="5082177" y="1495948"/>
                  </a:moveTo>
                  <a:lnTo>
                    <a:pt x="124460" y="1495948"/>
                  </a:lnTo>
                  <a:cubicBezTo>
                    <a:pt x="55880" y="1495948"/>
                    <a:pt x="0" y="1440068"/>
                    <a:pt x="0" y="13714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82177" y="0"/>
                  </a:lnTo>
                  <a:cubicBezTo>
                    <a:pt x="5150757" y="0"/>
                    <a:pt x="5206637" y="55880"/>
                    <a:pt x="5206637" y="124460"/>
                  </a:cubicBezTo>
                  <a:lnTo>
                    <a:pt x="5206637" y="1371488"/>
                  </a:lnTo>
                  <a:cubicBezTo>
                    <a:pt x="5206637" y="1440068"/>
                    <a:pt x="5150757" y="1495948"/>
                    <a:pt x="5082177" y="1495948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939043" y="2"/>
            <a:ext cx="16568983" cy="3912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8000" dirty="0">
                <a:solidFill>
                  <a:srgbClr val="FFFFFF"/>
                </a:solidFill>
                <a:latin typeface="Muli Bold"/>
              </a:rPr>
              <a:t>FIFA</a:t>
            </a:r>
          </a:p>
          <a:p>
            <a:pPr algn="ctr">
              <a:lnSpc>
                <a:spcPts val="10400"/>
              </a:lnSpc>
            </a:pPr>
            <a:r>
              <a:rPr lang="en-US" sz="8000" dirty="0">
                <a:solidFill>
                  <a:srgbClr val="FFFFFF"/>
                </a:solidFill>
                <a:latin typeface="Muli Bold"/>
              </a:rPr>
              <a:t>DATA SCIENCE</a:t>
            </a:r>
          </a:p>
          <a:p>
            <a:pPr algn="ctr">
              <a:lnSpc>
                <a:spcPts val="10400"/>
              </a:lnSpc>
            </a:pPr>
            <a:r>
              <a:rPr lang="en-US" sz="8000" dirty="0">
                <a:solidFill>
                  <a:srgbClr val="FFFFFF"/>
                </a:solidFill>
                <a:latin typeface="Muli Bold"/>
              </a:rPr>
              <a:t> PROJECT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618605D3-90A5-4DE6-8337-A65A1DE5F98A}"/>
              </a:ext>
            </a:extLst>
          </p:cNvPr>
          <p:cNvGrpSpPr/>
          <p:nvPr/>
        </p:nvGrpSpPr>
        <p:grpSpPr>
          <a:xfrm>
            <a:off x="6603768" y="9363890"/>
            <a:ext cx="5080463" cy="685801"/>
            <a:chOff x="-28724" y="349948"/>
            <a:chExt cx="2885672" cy="977144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547B3F8-F900-4856-A7E9-CD88ED73E48D}"/>
                </a:ext>
              </a:extLst>
            </p:cNvPr>
            <p:cNvSpPr/>
            <p:nvPr/>
          </p:nvSpPr>
          <p:spPr>
            <a:xfrm>
              <a:off x="-28724" y="349948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  <p:txBody>
            <a:bodyPr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By Matan Farchy</a:t>
              </a:r>
              <a:endParaRPr lang="he-IL" sz="3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85419" y="2540372"/>
            <a:ext cx="6717163" cy="520625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74028" y="561975"/>
            <a:ext cx="103399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>
                <a:solidFill>
                  <a:srgbClr val="191919"/>
                </a:solidFill>
                <a:latin typeface="Muli Bold Bold"/>
              </a:rPr>
              <a:t>Exploring Data &amp; Visualizing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31276" y="8569257"/>
            <a:ext cx="10225448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Histogram that shows us all the Overall scores and their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768" r="2768"/>
          <a:stretch>
            <a:fillRect/>
          </a:stretch>
        </p:blipFill>
        <p:spPr>
          <a:xfrm>
            <a:off x="824163" y="2434143"/>
            <a:ext cx="6299729" cy="73513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923" b="4242"/>
          <a:stretch>
            <a:fillRect/>
          </a:stretch>
        </p:blipFill>
        <p:spPr>
          <a:xfrm>
            <a:off x="8336399" y="4824432"/>
            <a:ext cx="8077549" cy="49610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534817" y="2386518"/>
            <a:ext cx="10017572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I wanted to find if there is a connection between the Overall score and the other attributes - so </a:t>
            </a:r>
            <a:r>
              <a:rPr lang="en-US" sz="2600" dirty="0" err="1">
                <a:solidFill>
                  <a:srgbClr val="191919"/>
                </a:solidFill>
                <a:latin typeface="Muli Regular"/>
              </a:rPr>
              <a:t>i</a:t>
            </a:r>
            <a:r>
              <a:rPr lang="en-US" sz="2600" dirty="0">
                <a:solidFill>
                  <a:srgbClr val="191919"/>
                </a:solidFill>
                <a:latin typeface="Muli Regular"/>
              </a:rPr>
              <a:t> used the correlation function.</a:t>
            </a:r>
          </a:p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I found out that there is a strong connection between "</a:t>
            </a:r>
            <a:r>
              <a:rPr lang="en-US" sz="2600" dirty="0" err="1">
                <a:solidFill>
                  <a:srgbClr val="191919"/>
                </a:solidFill>
                <a:latin typeface="Muli Regular"/>
              </a:rPr>
              <a:t>Recation</a:t>
            </a:r>
            <a:r>
              <a:rPr lang="en-US" sz="2600" dirty="0">
                <a:solidFill>
                  <a:srgbClr val="191919"/>
                </a:solidFill>
                <a:latin typeface="Muli Regular"/>
              </a:rPr>
              <a:t>" score and Overall - 0.84 !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The higher the "Reaction" score - the better the Overall score.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74028" y="561975"/>
            <a:ext cx="103399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 dirty="0">
                <a:solidFill>
                  <a:srgbClr val="191919"/>
                </a:solidFill>
                <a:latin typeface="Muli Bold Bold"/>
              </a:rPr>
              <a:t>Exploring Data &amp; Visualizing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7CFBC1-73C9-4279-96AA-6B10AE33CF44}"/>
              </a:ext>
            </a:extLst>
          </p:cNvPr>
          <p:cNvGrpSpPr/>
          <p:nvPr/>
        </p:nvGrpSpPr>
        <p:grpSpPr>
          <a:xfrm>
            <a:off x="16459198" y="9416428"/>
            <a:ext cx="1395911" cy="708108"/>
            <a:chOff x="0" y="0"/>
            <a:chExt cx="2885671" cy="97714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C2D293B-E102-4EF4-A12B-40B3AB9DE667}"/>
                </a:ext>
              </a:extLst>
            </p:cNvPr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D65841-A496-4102-B4E3-51A3DBBAEEA1}"/>
              </a:ext>
            </a:extLst>
          </p:cNvPr>
          <p:cNvSpPr txBox="1"/>
          <p:nvPr/>
        </p:nvSpPr>
        <p:spPr>
          <a:xfrm>
            <a:off x="16559549" y="9105900"/>
            <a:ext cx="1195210" cy="782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2000" dirty="0">
                <a:solidFill>
                  <a:schemeClr val="bg1"/>
                </a:solidFill>
                <a:latin typeface="Muli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000" dirty="0">
              <a:solidFill>
                <a:schemeClr val="bg1"/>
              </a:solidFill>
              <a:latin typeface="Muli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35437" y="8345490"/>
            <a:ext cx="11017126" cy="11125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b="6622"/>
          <a:stretch>
            <a:fillRect/>
          </a:stretch>
        </p:blipFill>
        <p:spPr>
          <a:xfrm>
            <a:off x="3453332" y="2329755"/>
            <a:ext cx="11199231" cy="476583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30316" y="1019175"/>
            <a:ext cx="642736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>
                <a:solidFill>
                  <a:srgbClr val="191919"/>
                </a:solidFill>
                <a:latin typeface="Muli Bold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15912" y="7554939"/>
            <a:ext cx="487407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Clustering the data into groups: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03446" y="2734813"/>
            <a:ext cx="7451434" cy="15494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633"/>
          <a:stretch>
            <a:fillRect/>
          </a:stretch>
        </p:blipFill>
        <p:spPr>
          <a:xfrm>
            <a:off x="1028700" y="5143501"/>
            <a:ext cx="7429500" cy="145561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30316" y="1019175"/>
            <a:ext cx="642736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>
                <a:solidFill>
                  <a:srgbClr val="191919"/>
                </a:solidFill>
                <a:latin typeface="Muli Bold Bold"/>
              </a:rPr>
              <a:t>Machine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03957"/>
            <a:ext cx="6210655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I tried three types of algorithms :</a:t>
            </a: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191919"/>
                </a:solidFill>
                <a:latin typeface="Muli Regular"/>
              </a:rPr>
              <a:t>LinearRegression</a:t>
            </a:r>
            <a:endParaRPr lang="en-US" sz="2600" dirty="0">
              <a:solidFill>
                <a:srgbClr val="191919"/>
              </a:solidFill>
              <a:latin typeface="Muli Regular"/>
            </a:endParaRPr>
          </a:p>
          <a:p>
            <a:pPr marL="561341" lvl="1" indent="-280670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191919"/>
                </a:solidFill>
                <a:latin typeface="Muli Regular"/>
              </a:rPr>
              <a:t>DecisionTree</a:t>
            </a:r>
            <a:endParaRPr lang="en-US" sz="2600" dirty="0">
              <a:solidFill>
                <a:srgbClr val="191919"/>
              </a:solidFill>
              <a:latin typeface="Muli Regular"/>
            </a:endParaRPr>
          </a:p>
          <a:p>
            <a:pPr marL="561340" lvl="1" indent="-280670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dirty="0" err="1">
                <a:solidFill>
                  <a:srgbClr val="191919"/>
                </a:solidFill>
                <a:latin typeface="Muli Regular"/>
              </a:rPr>
              <a:t>RandomForest</a:t>
            </a:r>
            <a:endParaRPr lang="en-US" sz="2600" dirty="0">
              <a:solidFill>
                <a:srgbClr val="191919"/>
              </a:solidFill>
              <a:latin typeface="Muli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31276" y="8059246"/>
            <a:ext cx="10225448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I tested each algorithm using 3 tests - "R2" score, "RMSE" score and Cross-Validation scores - Results in "Conclusions".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75207D1-9013-4917-8047-97E2CE802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447" y="5143498"/>
            <a:ext cx="7451434" cy="1455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30316" y="1085068"/>
            <a:ext cx="642736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 dirty="0">
                <a:solidFill>
                  <a:srgbClr val="191919"/>
                </a:solidFill>
                <a:latin typeface="Muli Bold Bold"/>
              </a:rPr>
              <a:t>Machine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95360" y="2357437"/>
            <a:ext cx="529728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800"/>
              </a:lnSpc>
            </a:pPr>
            <a:r>
              <a:rPr lang="en-US" sz="4000" spc="-80" dirty="0">
                <a:solidFill>
                  <a:srgbClr val="191919"/>
                </a:solidFill>
                <a:latin typeface="Muli Bold Bold"/>
              </a:rPr>
              <a:t>Cross-validation tests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13144-3E9B-4E49-B60D-50CE66AD166C}"/>
              </a:ext>
            </a:extLst>
          </p:cNvPr>
          <p:cNvGrpSpPr/>
          <p:nvPr/>
        </p:nvGrpSpPr>
        <p:grpSpPr>
          <a:xfrm>
            <a:off x="16459198" y="9416428"/>
            <a:ext cx="1395911" cy="708108"/>
            <a:chOff x="0" y="0"/>
            <a:chExt cx="2885671" cy="97714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267E2AC-9223-4395-805D-B8EE4CCE7DD3}"/>
                </a:ext>
              </a:extLst>
            </p:cNvPr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AC49B0-2E2B-43B9-B685-E1C19D359A7E}"/>
              </a:ext>
            </a:extLst>
          </p:cNvPr>
          <p:cNvSpPr txBox="1"/>
          <p:nvPr/>
        </p:nvSpPr>
        <p:spPr>
          <a:xfrm>
            <a:off x="16559549" y="9105900"/>
            <a:ext cx="1195210" cy="782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2000" dirty="0">
                <a:solidFill>
                  <a:schemeClr val="bg1"/>
                </a:solidFill>
                <a:latin typeface="Muli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000" dirty="0">
              <a:solidFill>
                <a:schemeClr val="bg1"/>
              </a:solidFill>
              <a:latin typeface="Muli Bold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D335711D-C0E1-4161-9DDB-52A2ECCC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46" y="3399030"/>
            <a:ext cx="5889840" cy="296941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2C5342AE-7C93-4D2D-8355-8EC18B9B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3360929"/>
            <a:ext cx="6133554" cy="296941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34C5923-6314-4D86-994E-2ED12423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591" y="7128236"/>
            <a:ext cx="6412818" cy="271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8683" y="589170"/>
            <a:ext cx="8530635" cy="2888637"/>
            <a:chOff x="0" y="0"/>
            <a:chExt cx="2885671" cy="9771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491941" y="1536808"/>
            <a:ext cx="7304117" cy="93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5782">
                <a:solidFill>
                  <a:srgbClr val="FFFFFF"/>
                </a:solidFill>
                <a:latin typeface="Muli Bold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77925" y="4608218"/>
            <a:ext cx="10732148" cy="425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u="sng" dirty="0" err="1">
                <a:solidFill>
                  <a:srgbClr val="191919"/>
                </a:solidFill>
                <a:latin typeface="Muli Regular Bold"/>
              </a:rPr>
              <a:t>RandomForest</a:t>
            </a: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 algorithm gave me the best results in all parameters!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F11554D-28EB-43E9-88B1-E55F398E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9" y="6342271"/>
            <a:ext cx="12805762" cy="2407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8683" y="657385"/>
            <a:ext cx="8530635" cy="2888637"/>
            <a:chOff x="0" y="0"/>
            <a:chExt cx="2885671" cy="9771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491941" y="1605024"/>
            <a:ext cx="7304117" cy="93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5782">
                <a:solidFill>
                  <a:srgbClr val="FFFFFF"/>
                </a:solidFill>
                <a:latin typeface="Muli Bold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29872" y="4053786"/>
            <a:ext cx="13228253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From these results we learn that the </a:t>
            </a:r>
            <a:r>
              <a:rPr lang="en-US" sz="2600" u="sng" dirty="0" err="1">
                <a:solidFill>
                  <a:srgbClr val="191919"/>
                </a:solidFill>
                <a:latin typeface="Muli Regular Bold"/>
              </a:rPr>
              <a:t>RandomForest</a:t>
            </a: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 algorithm can predict the results with 96% accuracy and 4% deviation 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4FD0B6C7-D21F-46AC-B201-D88AAB40A94E}"/>
              </a:ext>
            </a:extLst>
          </p:cNvPr>
          <p:cNvGrpSpPr/>
          <p:nvPr/>
        </p:nvGrpSpPr>
        <p:grpSpPr>
          <a:xfrm>
            <a:off x="16459198" y="9416428"/>
            <a:ext cx="1395911" cy="708108"/>
            <a:chOff x="0" y="0"/>
            <a:chExt cx="2885671" cy="977144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F5CA5C0-8E4D-4C61-BE0F-E3E27B0BF221}"/>
                </a:ext>
              </a:extLst>
            </p:cNvPr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9" name="TextBox 7">
            <a:extLst>
              <a:ext uri="{FF2B5EF4-FFF2-40B4-BE49-F238E27FC236}">
                <a16:creationId xmlns:a16="http://schemas.microsoft.com/office/drawing/2014/main" id="{705BE9BD-7B1A-429C-BECB-1AB29EE35AB5}"/>
              </a:ext>
            </a:extLst>
          </p:cNvPr>
          <p:cNvSpPr txBox="1"/>
          <p:nvPr/>
        </p:nvSpPr>
        <p:spPr>
          <a:xfrm>
            <a:off x="16559549" y="9105900"/>
            <a:ext cx="1195210" cy="782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2000" dirty="0">
                <a:solidFill>
                  <a:schemeClr val="bg1"/>
                </a:solidFill>
                <a:latin typeface="Muli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000" dirty="0">
              <a:solidFill>
                <a:schemeClr val="bg1"/>
              </a:solidFill>
              <a:latin typeface="Muli Bold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B4FF0EFC-7AF9-4112-94B7-2DB14E5F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09" y="5457535"/>
            <a:ext cx="7469982" cy="4530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300261" cy="8229600"/>
            <a:chOff x="0" y="0"/>
            <a:chExt cx="5513915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13915" cy="2783840"/>
            </a:xfrm>
            <a:custGeom>
              <a:avLst/>
              <a:gdLst/>
              <a:ahLst/>
              <a:cxnLst/>
              <a:rect l="l" t="t" r="r" b="b"/>
              <a:pathLst>
                <a:path w="5513915" h="2783840">
                  <a:moveTo>
                    <a:pt x="5389455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9456" y="0"/>
                  </a:lnTo>
                  <a:cubicBezTo>
                    <a:pt x="5458035" y="0"/>
                    <a:pt x="5513915" y="55880"/>
                    <a:pt x="5513915" y="124460"/>
                  </a:cubicBezTo>
                  <a:lnTo>
                    <a:pt x="5513915" y="2659380"/>
                  </a:lnTo>
                  <a:cubicBezTo>
                    <a:pt x="5513915" y="2727960"/>
                    <a:pt x="5458035" y="2783840"/>
                    <a:pt x="5389456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194782" y="4524375"/>
            <a:ext cx="1189843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u="none" spc="-160">
                <a:solidFill>
                  <a:srgbClr val="191919"/>
                </a:solidFill>
                <a:latin typeface="Muli Bol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51451" y="1965021"/>
            <a:ext cx="5085567" cy="63569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9368" y="1950225"/>
            <a:ext cx="8839222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160">
                <a:solidFill>
                  <a:srgbClr val="191919"/>
                </a:solidFill>
                <a:latin typeface="Muli Bold Bold"/>
              </a:rPr>
              <a:t>FIFA</a:t>
            </a:r>
          </a:p>
          <a:p>
            <a:pPr marL="0" lvl="0" indent="0">
              <a:lnSpc>
                <a:spcPts val="9600"/>
              </a:lnSpc>
            </a:pPr>
            <a:r>
              <a:rPr lang="en-US" sz="8000" spc="-160">
                <a:solidFill>
                  <a:srgbClr val="191919"/>
                </a:solidFill>
                <a:latin typeface="Muli Bold Bold"/>
              </a:rPr>
              <a:t>About The Game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9368" y="4761885"/>
            <a:ext cx="11180146" cy="49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FIFA is a football video game , one of the most famous game in the world.</a:t>
            </a:r>
          </a:p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Developed and released by Electronic Arts under the EA Sports labal.</a:t>
            </a:r>
          </a:p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It is available for multiple gaming systems like Gaming consoles and PC.</a:t>
            </a:r>
          </a:p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Listed in Guinness World Records as the best-selling sports video game franchise in the world.</a:t>
            </a:r>
          </a:p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A new version of the game is released every September.</a:t>
            </a:r>
          </a:p>
          <a:p>
            <a:pPr>
              <a:lnSpc>
                <a:spcPts val="3624"/>
              </a:lnSpc>
            </a:pPr>
            <a:r>
              <a:rPr lang="en-US" sz="2588">
                <a:solidFill>
                  <a:srgbClr val="191919"/>
                </a:solidFill>
                <a:latin typeface="Muli Regular"/>
              </a:rPr>
              <a:t>There are a lot of game modes such as playing with friends offline, online, career mode, and even creating a new players to play with.</a:t>
            </a:r>
          </a:p>
          <a:p>
            <a:pPr>
              <a:lnSpc>
                <a:spcPts val="3624"/>
              </a:lnSpc>
            </a:pPr>
            <a:endParaRPr lang="en-US" sz="2588">
              <a:solidFill>
                <a:srgbClr val="191919"/>
              </a:solidFill>
              <a:latin typeface="Muli Regular"/>
            </a:endParaRPr>
          </a:p>
          <a:p>
            <a:pPr>
              <a:lnSpc>
                <a:spcPts val="3624"/>
              </a:lnSpc>
            </a:pPr>
            <a:endParaRPr lang="en-US" sz="2588">
              <a:solidFill>
                <a:srgbClr val="191919"/>
              </a:solidFill>
              <a:latin typeface="Muli Regular"/>
            </a:endParaRPr>
          </a:p>
          <a:p>
            <a:pPr>
              <a:lnSpc>
                <a:spcPts val="3624"/>
              </a:lnSpc>
              <a:spcBef>
                <a:spcPct val="0"/>
              </a:spcBef>
            </a:pPr>
            <a:endParaRPr lang="en-US" sz="2588">
              <a:solidFill>
                <a:srgbClr val="191919"/>
              </a:solidFill>
              <a:latin typeface="Muli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41830"/>
          <a:stretch>
            <a:fillRect/>
          </a:stretch>
        </p:blipFill>
        <p:spPr>
          <a:xfrm>
            <a:off x="547829" y="1559515"/>
            <a:ext cx="6299581" cy="17090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3576"/>
          <a:stretch>
            <a:fillRect/>
          </a:stretch>
        </p:blipFill>
        <p:spPr>
          <a:xfrm>
            <a:off x="547829" y="3268599"/>
            <a:ext cx="6299581" cy="614893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754624" y="1549990"/>
            <a:ext cx="9504676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spc="-160">
                <a:solidFill>
                  <a:srgbClr val="191919"/>
                </a:solidFill>
                <a:latin typeface="Muli Bold Bold"/>
              </a:rPr>
              <a:t>A Background About The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54624" y="4748666"/>
            <a:ext cx="10017572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Each player in the game is rated by an overall score that represents the player's level.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The higher the score, the better the player.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The score is determined by a variety of attributes: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"ball control", "pass", "shot", "goal keeping attributes" 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15021" y="1019175"/>
            <a:ext cx="825795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spc="-160">
                <a:solidFill>
                  <a:srgbClr val="191919"/>
                </a:solidFill>
                <a:latin typeface="Muli Bold Bold"/>
              </a:rPr>
              <a:t>My</a:t>
            </a:r>
            <a:r>
              <a:rPr lang="en-US" sz="8000" u="none" spc="-160">
                <a:solidFill>
                  <a:srgbClr val="191919"/>
                </a:solidFill>
                <a:latin typeface="Muli Bold Bold"/>
              </a:rPr>
              <a:t> 2 Major Goals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458041" y="3873836"/>
            <a:ext cx="7801259" cy="2539328"/>
            <a:chOff x="0" y="0"/>
            <a:chExt cx="2638944" cy="8589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38945" cy="858983"/>
            </a:xfrm>
            <a:custGeom>
              <a:avLst/>
              <a:gdLst/>
              <a:ahLst/>
              <a:cxnLst/>
              <a:rect l="l" t="t" r="r" b="b"/>
              <a:pathLst>
                <a:path w="2638945" h="858983">
                  <a:moveTo>
                    <a:pt x="2514484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14485" y="0"/>
                  </a:lnTo>
                  <a:cubicBezTo>
                    <a:pt x="2583065" y="0"/>
                    <a:pt x="2638945" y="55880"/>
                    <a:pt x="2638945" y="124460"/>
                  </a:cubicBezTo>
                  <a:lnTo>
                    <a:pt x="2638945" y="734523"/>
                  </a:lnTo>
                  <a:cubicBezTo>
                    <a:pt x="2638945" y="803103"/>
                    <a:pt x="2583065" y="858983"/>
                    <a:pt x="2514485" y="8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458041" y="3873836"/>
            <a:ext cx="3420562" cy="2539328"/>
            <a:chOff x="0" y="0"/>
            <a:chExt cx="1157079" cy="8589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7079" cy="858983"/>
            </a:xfrm>
            <a:custGeom>
              <a:avLst/>
              <a:gdLst/>
              <a:ahLst/>
              <a:cxnLst/>
              <a:rect l="l" t="t" r="r" b="b"/>
              <a:pathLst>
                <a:path w="1157079" h="858983">
                  <a:moveTo>
                    <a:pt x="1032619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32619" y="0"/>
                  </a:lnTo>
                  <a:cubicBezTo>
                    <a:pt x="1101199" y="0"/>
                    <a:pt x="1157079" y="55880"/>
                    <a:pt x="1157079" y="124460"/>
                  </a:cubicBezTo>
                  <a:lnTo>
                    <a:pt x="1157079" y="734523"/>
                  </a:lnTo>
                  <a:cubicBezTo>
                    <a:pt x="1157079" y="803103"/>
                    <a:pt x="1101199" y="858983"/>
                    <a:pt x="1032619" y="858983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3873836"/>
            <a:ext cx="7801259" cy="2539328"/>
            <a:chOff x="0" y="0"/>
            <a:chExt cx="2638944" cy="858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38945" cy="858983"/>
            </a:xfrm>
            <a:custGeom>
              <a:avLst/>
              <a:gdLst/>
              <a:ahLst/>
              <a:cxnLst/>
              <a:rect l="l" t="t" r="r" b="b"/>
              <a:pathLst>
                <a:path w="2638945" h="858983">
                  <a:moveTo>
                    <a:pt x="2514484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14485" y="0"/>
                  </a:lnTo>
                  <a:cubicBezTo>
                    <a:pt x="2583065" y="0"/>
                    <a:pt x="2638945" y="55880"/>
                    <a:pt x="2638945" y="124460"/>
                  </a:cubicBezTo>
                  <a:lnTo>
                    <a:pt x="2638945" y="734523"/>
                  </a:lnTo>
                  <a:cubicBezTo>
                    <a:pt x="2638945" y="803103"/>
                    <a:pt x="2583065" y="858983"/>
                    <a:pt x="2514485" y="8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3873836"/>
            <a:ext cx="3420562" cy="2539328"/>
            <a:chOff x="0" y="0"/>
            <a:chExt cx="1157079" cy="8589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7079" cy="858983"/>
            </a:xfrm>
            <a:custGeom>
              <a:avLst/>
              <a:gdLst/>
              <a:ahLst/>
              <a:cxnLst/>
              <a:rect l="l" t="t" r="r" b="b"/>
              <a:pathLst>
                <a:path w="1157079" h="858983">
                  <a:moveTo>
                    <a:pt x="1032619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32619" y="0"/>
                  </a:lnTo>
                  <a:cubicBezTo>
                    <a:pt x="1101199" y="0"/>
                    <a:pt x="1157079" y="55880"/>
                    <a:pt x="1157079" y="124460"/>
                  </a:cubicBezTo>
                  <a:lnTo>
                    <a:pt x="1157079" y="734523"/>
                  </a:lnTo>
                  <a:cubicBezTo>
                    <a:pt x="1157079" y="803103"/>
                    <a:pt x="1101199" y="858983"/>
                    <a:pt x="1032619" y="858983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44182" y="4557713"/>
            <a:ext cx="2189598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spc="-151">
                <a:solidFill>
                  <a:srgbClr val="FFFFFF"/>
                </a:solidFill>
                <a:latin typeface="Muli Bold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60558" y="4671695"/>
            <a:ext cx="3412351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191919"/>
                </a:solidFill>
                <a:latin typeface="Muli Regular"/>
              </a:rPr>
              <a:t>Predict an overall score of a player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77740" y="4443095"/>
            <a:ext cx="4124265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91919"/>
                </a:solidFill>
                <a:latin typeface="Muli Regular"/>
              </a:rPr>
              <a:t>Discover which attributes makes a player get a better score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73523" y="4557713"/>
            <a:ext cx="2189598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spc="-151">
                <a:solidFill>
                  <a:srgbClr val="FFFFFF"/>
                </a:solidFill>
                <a:latin typeface="Muli Bold Bold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1268" y="5893079"/>
            <a:ext cx="16024715" cy="0"/>
          </a:xfrm>
          <a:prstGeom prst="line">
            <a:avLst/>
          </a:prstGeom>
          <a:ln w="857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5665340"/>
            <a:ext cx="541204" cy="54120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878683" y="1028700"/>
            <a:ext cx="8530635" cy="2888637"/>
            <a:chOff x="0" y="0"/>
            <a:chExt cx="2885671" cy="9771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413995" y="1976338"/>
            <a:ext cx="7304117" cy="93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5782">
                <a:solidFill>
                  <a:srgbClr val="FFFFFF"/>
                </a:solidFill>
                <a:latin typeface="Muli Bold"/>
              </a:rPr>
              <a:t>Roadmap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9589" y="6833769"/>
            <a:ext cx="2498550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60"/>
              </a:lnSpc>
            </a:pPr>
            <a:r>
              <a:rPr lang="en-US" sz="2199" spc="-65">
                <a:solidFill>
                  <a:srgbClr val="191919"/>
                </a:solidFill>
                <a:latin typeface="Muli Bold Bold"/>
              </a:rPr>
              <a:t>Data Scraping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9589" y="7358035"/>
            <a:ext cx="2498550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919"/>
                </a:solidFill>
                <a:latin typeface="Muli Regular"/>
              </a:rPr>
              <a:t>Web crawling for collecting and obtaining the data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91130" y="5767581"/>
            <a:ext cx="336720" cy="33672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591130" y="6852819"/>
            <a:ext cx="2498550" cy="1161806"/>
            <a:chOff x="0" y="0"/>
            <a:chExt cx="3331400" cy="154907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9050"/>
              <a:ext cx="33314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199" spc="-65">
                  <a:solidFill>
                    <a:srgbClr val="191919"/>
                  </a:solidFill>
                  <a:latin typeface="Muli Bold Bold"/>
                </a:rPr>
                <a:t>Data Handling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86321"/>
              <a:ext cx="3331400" cy="862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91919"/>
                  </a:solidFill>
                  <a:latin typeface="Muli Regular"/>
                </a:rPr>
                <a:t>Cleaning, formatting and filtering the data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972671" y="5767581"/>
            <a:ext cx="336720" cy="33672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972671" y="6852819"/>
            <a:ext cx="2498550" cy="1495181"/>
            <a:chOff x="0" y="0"/>
            <a:chExt cx="3331400" cy="199357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50"/>
              <a:ext cx="33314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199" spc="-65">
                  <a:solidFill>
                    <a:srgbClr val="191919"/>
                  </a:solidFill>
                  <a:latin typeface="Muli Bold Bold"/>
                </a:rPr>
                <a:t>Exploring Data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86321"/>
              <a:ext cx="3331400" cy="1307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91919"/>
                  </a:solidFill>
                  <a:latin typeface="Muli Regular"/>
                </a:rPr>
                <a:t>Visualizing and understanding the data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354213" y="5767581"/>
            <a:ext cx="336720" cy="336720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354213" y="6852819"/>
            <a:ext cx="2498550" cy="1495181"/>
            <a:chOff x="0" y="0"/>
            <a:chExt cx="3331400" cy="199357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19050"/>
              <a:ext cx="33314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199" spc="-65">
                  <a:solidFill>
                    <a:srgbClr val="191919"/>
                  </a:solidFill>
                  <a:latin typeface="Muli Bold Bold"/>
                </a:rPr>
                <a:t>Machine learning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86321"/>
              <a:ext cx="3331400" cy="1307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91919"/>
                  </a:solidFill>
                  <a:latin typeface="Muli Regular"/>
                </a:rPr>
                <a:t>Clustering the data into groups, modeling and algorithms.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735754" y="5767581"/>
            <a:ext cx="336720" cy="33672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735754" y="6852819"/>
            <a:ext cx="2498550" cy="1161806"/>
            <a:chOff x="0" y="0"/>
            <a:chExt cx="3331400" cy="1549074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19050"/>
              <a:ext cx="33314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199" spc="-65">
                  <a:solidFill>
                    <a:srgbClr val="191919"/>
                  </a:solidFill>
                  <a:latin typeface="Muli Bold Bold"/>
                </a:rPr>
                <a:t>Conclusions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686321"/>
              <a:ext cx="3331400" cy="862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91919"/>
                  </a:solidFill>
                  <a:latin typeface="Muli Regular"/>
                </a:rPr>
                <a:t>Final chosen model and Summary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11768" y="5749887"/>
            <a:ext cx="37506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199" spc="-65" dirty="0">
                <a:solidFill>
                  <a:schemeClr val="bg1"/>
                </a:solidFill>
                <a:latin typeface="Muli Bold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sz="2199" spc="-65" dirty="0">
              <a:solidFill>
                <a:schemeClr val="bg1"/>
              </a:solidFill>
              <a:latin typeface="Muli Bold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11354213" y="5665340"/>
            <a:ext cx="541204" cy="541204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7972671" y="5665340"/>
            <a:ext cx="541204" cy="541204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4591130" y="5665340"/>
            <a:ext cx="541204" cy="541204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4735754" y="5665340"/>
            <a:ext cx="541204" cy="541204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39" name="TextBox 39"/>
          <p:cNvSpPr txBox="1"/>
          <p:nvPr/>
        </p:nvSpPr>
        <p:spPr>
          <a:xfrm>
            <a:off x="4674198" y="5748531"/>
            <a:ext cx="37506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0"/>
              </a:lnSpc>
            </a:pPr>
            <a:r>
              <a:rPr lang="en-US" sz="2199" spc="-65" dirty="0">
                <a:solidFill>
                  <a:schemeClr val="bg1"/>
                </a:solidFill>
                <a:latin typeface="Muli Bold Bol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sz="2199" spc="-65" dirty="0">
              <a:solidFill>
                <a:schemeClr val="bg1"/>
              </a:solidFill>
              <a:latin typeface="Muli Bold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8055740" y="5751242"/>
            <a:ext cx="37506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199" spc="-65" dirty="0">
                <a:solidFill>
                  <a:schemeClr val="bg1"/>
                </a:solidFill>
                <a:latin typeface="Muli Bold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en-US" sz="2199" spc="-65" dirty="0">
              <a:solidFill>
                <a:schemeClr val="bg1"/>
              </a:solidFill>
              <a:latin typeface="Muli Bold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1437281" y="5751242"/>
            <a:ext cx="37506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 algn="ctr">
              <a:lnSpc>
                <a:spcPts val="2860"/>
              </a:lnSpc>
            </a:pPr>
            <a:r>
              <a:rPr lang="en-US" sz="2199" spc="-65" dirty="0">
                <a:solidFill>
                  <a:schemeClr val="bg1"/>
                </a:solidFill>
                <a:latin typeface="Muli Bold Bol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US" sz="2199" spc="-65" dirty="0">
              <a:solidFill>
                <a:schemeClr val="bg1"/>
              </a:solidFill>
              <a:latin typeface="Muli Bold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4818821" y="5744591"/>
            <a:ext cx="375067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199" spc="-65" dirty="0">
                <a:solidFill>
                  <a:schemeClr val="bg1"/>
                </a:solidFill>
                <a:latin typeface="Muli Bold Bol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lang="en-US" sz="2199" spc="-65" dirty="0">
              <a:solidFill>
                <a:schemeClr val="bg1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27736" y="2461372"/>
            <a:ext cx="833504" cy="833504"/>
            <a:chOff x="0" y="0"/>
            <a:chExt cx="1111339" cy="111133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11339" cy="111133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97581" y="376762"/>
              <a:ext cx="316178" cy="357815"/>
            </a:xfrm>
            <a:prstGeom prst="rect">
              <a:avLst/>
            </a:prstGeom>
          </p:spPr>
        </p:pic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479" b="479"/>
          <a:stretch>
            <a:fillRect/>
          </a:stretch>
        </p:blipFill>
        <p:spPr>
          <a:xfrm>
            <a:off x="8633405" y="1417087"/>
            <a:ext cx="8193947" cy="745282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5711268"/>
            <a:ext cx="811530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Stage 1: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Finding all players' link in pages.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49802"/>
            <a:ext cx="8663949" cy="9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>
                <a:solidFill>
                  <a:srgbClr val="191919"/>
                </a:solidFill>
                <a:latin typeface="Muli Bold"/>
              </a:rPr>
              <a:t>Web Crawling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967040"/>
            <a:ext cx="811530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Scraping the data from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358200"/>
            <a:ext cx="811530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https://www.fifaindex.com/players/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002833"/>
            <a:ext cx="811530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Stage 2: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In every link - find all wanted data.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749360"/>
            <a:ext cx="811530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By using "beautifulsoup".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5211" b="37303"/>
          <a:stretch>
            <a:fillRect/>
          </a:stretch>
        </p:blipFill>
        <p:spPr>
          <a:xfrm>
            <a:off x="8501874" y="252900"/>
            <a:ext cx="9155842" cy="35689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8058" b="5047"/>
          <a:stretch>
            <a:fillRect/>
          </a:stretch>
        </p:blipFill>
        <p:spPr>
          <a:xfrm>
            <a:off x="9692649" y="4224991"/>
            <a:ext cx="6774293" cy="50333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136019"/>
            <a:ext cx="8115300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Stage 3: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Not all pages are the same - so i had to find the differences between them and continue scraping the data accordingly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249802"/>
            <a:ext cx="8663949" cy="9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>
                <a:solidFill>
                  <a:srgbClr val="191919"/>
                </a:solidFill>
                <a:latin typeface="Muli Bold"/>
              </a:rPr>
              <a:t>Web Crawling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685944"/>
            <a:ext cx="811530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Stage 4: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Put all players' data in a data frame using "pandas".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8" y="4420206"/>
            <a:ext cx="165047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Player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83744" y="6914544"/>
            <a:ext cx="165047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Player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92649" y="6302860"/>
            <a:ext cx="6774293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u="sng">
                <a:solidFill>
                  <a:srgbClr val="191919"/>
                </a:solidFill>
                <a:latin typeface="Muli Regular"/>
              </a:rPr>
              <a:t>________________________________________</a:t>
            </a:r>
          </a:p>
        </p:txBody>
      </p:sp>
      <p:grpSp>
        <p:nvGrpSpPr>
          <p:cNvPr id="13" name="Group 5">
            <a:extLst>
              <a:ext uri="{FF2B5EF4-FFF2-40B4-BE49-F238E27FC236}">
                <a16:creationId xmlns:a16="http://schemas.microsoft.com/office/drawing/2014/main" id="{22A6356A-86BB-4107-9ABA-511610F0D4F0}"/>
              </a:ext>
            </a:extLst>
          </p:cNvPr>
          <p:cNvGrpSpPr/>
          <p:nvPr/>
        </p:nvGrpSpPr>
        <p:grpSpPr>
          <a:xfrm>
            <a:off x="16459198" y="9416428"/>
            <a:ext cx="1395911" cy="708108"/>
            <a:chOff x="0" y="0"/>
            <a:chExt cx="2885671" cy="977144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B010B5E-FA11-4CF6-B081-A9A2F668010B}"/>
                </a:ext>
              </a:extLst>
            </p:cNvPr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15" name="TextBox 7">
            <a:extLst>
              <a:ext uri="{FF2B5EF4-FFF2-40B4-BE49-F238E27FC236}">
                <a16:creationId xmlns:a16="http://schemas.microsoft.com/office/drawing/2014/main" id="{56B8E9B6-EC4C-48FE-B2D8-3AAA7DDFD4B0}"/>
              </a:ext>
            </a:extLst>
          </p:cNvPr>
          <p:cNvSpPr txBox="1"/>
          <p:nvPr/>
        </p:nvSpPr>
        <p:spPr>
          <a:xfrm>
            <a:off x="16559549" y="9105900"/>
            <a:ext cx="1195210" cy="782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2000" dirty="0">
                <a:solidFill>
                  <a:schemeClr val="bg1"/>
                </a:solidFill>
                <a:latin typeface="Muli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000" dirty="0">
              <a:solidFill>
                <a:schemeClr val="bg1"/>
              </a:solidFill>
              <a:latin typeface="Muli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01384" y="2862023"/>
            <a:ext cx="2987386" cy="52866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24527" y="2883977"/>
            <a:ext cx="3121100" cy="526471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276370"/>
            <a:ext cx="811530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Stage 1: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Check for missing values.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6437" y="345957"/>
            <a:ext cx="5435126" cy="9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dirty="0">
                <a:solidFill>
                  <a:srgbClr val="191919"/>
                </a:solidFill>
                <a:latin typeface="Muli Bold"/>
              </a:rPr>
              <a:t>Data Handling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90218"/>
            <a:ext cx="811530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Stage 2: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Check for duplicate values.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91833"/>
            <a:ext cx="8247185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>
                <a:solidFill>
                  <a:srgbClr val="191919"/>
                </a:solidFill>
                <a:latin typeface="Muli Regular Bold"/>
              </a:rPr>
              <a:t>Stage 3: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Formatting string values to "string" format and numeric variable into "int" format (All the data was in "Object" format).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72679"/>
            <a:ext cx="8247185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Stage 4:</a:t>
            </a:r>
          </a:p>
          <a:p>
            <a:pPr>
              <a:lnSpc>
                <a:spcPts val="3640"/>
              </a:lnSpc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The name and the OVR/POT were presented together so I had to split them.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Overall score was presented with potential score so I had to split between them and delete the potential.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212846"/>
            <a:ext cx="9126415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u="sng" dirty="0">
                <a:solidFill>
                  <a:srgbClr val="191919"/>
                </a:solidFill>
                <a:latin typeface="Muli Regular Bold"/>
              </a:rPr>
              <a:t>Stage 5: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191919"/>
                </a:solidFill>
                <a:latin typeface="Muli Regular"/>
              </a:rPr>
              <a:t>Creating a new data frame with numeric values only - and without age value , because all string values are unnecessary for the ML process.</a:t>
            </a:r>
          </a:p>
        </p:txBody>
      </p:sp>
      <p:sp>
        <p:nvSpPr>
          <p:cNvPr id="10" name="AutoShape 10"/>
          <p:cNvSpPr/>
          <p:nvPr/>
        </p:nvSpPr>
        <p:spPr>
          <a:xfrm rot="-10800000">
            <a:off x="14045627" y="6026084"/>
            <a:ext cx="75575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61D0B76D-FC55-4651-A7A0-2FF6D47FF975}"/>
              </a:ext>
            </a:extLst>
          </p:cNvPr>
          <p:cNvGrpSpPr/>
          <p:nvPr/>
        </p:nvGrpSpPr>
        <p:grpSpPr>
          <a:xfrm>
            <a:off x="16459198" y="9416428"/>
            <a:ext cx="1395911" cy="708108"/>
            <a:chOff x="0" y="0"/>
            <a:chExt cx="2885671" cy="97714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94AE100-0793-4A79-BAE5-F047D54C4F4C}"/>
                </a:ext>
              </a:extLst>
            </p:cNvPr>
            <p:cNvSpPr/>
            <p:nvPr/>
          </p:nvSpPr>
          <p:spPr>
            <a:xfrm>
              <a:off x="0" y="0"/>
              <a:ext cx="2885672" cy="977144"/>
            </a:xfrm>
            <a:custGeom>
              <a:avLst/>
              <a:gdLst/>
              <a:ahLst/>
              <a:cxnLst/>
              <a:rect l="l" t="t" r="r" b="b"/>
              <a:pathLst>
                <a:path w="2885672" h="977144">
                  <a:moveTo>
                    <a:pt x="2761211" y="977144"/>
                  </a:moveTo>
                  <a:lnTo>
                    <a:pt x="124460" y="977144"/>
                  </a:lnTo>
                  <a:cubicBezTo>
                    <a:pt x="55880" y="977144"/>
                    <a:pt x="0" y="921264"/>
                    <a:pt x="0" y="8526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61211" y="0"/>
                  </a:lnTo>
                  <a:cubicBezTo>
                    <a:pt x="2829792" y="0"/>
                    <a:pt x="2885672" y="55880"/>
                    <a:pt x="2885672" y="124460"/>
                  </a:cubicBezTo>
                  <a:lnTo>
                    <a:pt x="2885672" y="852684"/>
                  </a:lnTo>
                  <a:cubicBezTo>
                    <a:pt x="2885672" y="921264"/>
                    <a:pt x="2829792" y="977144"/>
                    <a:pt x="2761211" y="977144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1C120B73-E59F-4FB8-B5E2-D614733DD94F}"/>
              </a:ext>
            </a:extLst>
          </p:cNvPr>
          <p:cNvSpPr txBox="1"/>
          <p:nvPr/>
        </p:nvSpPr>
        <p:spPr>
          <a:xfrm>
            <a:off x="16559549" y="9105900"/>
            <a:ext cx="1195210" cy="782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7"/>
              </a:lnSpc>
            </a:pPr>
            <a:r>
              <a:rPr lang="en-US" sz="2000" dirty="0">
                <a:solidFill>
                  <a:schemeClr val="bg1"/>
                </a:solidFill>
                <a:latin typeface="Muli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2000" dirty="0">
              <a:solidFill>
                <a:schemeClr val="bg1"/>
              </a:solidFill>
              <a:latin typeface="Muli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67338" y="1606408"/>
            <a:ext cx="11553324" cy="718988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74028" y="372965"/>
            <a:ext cx="1033994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00"/>
              </a:lnSpc>
            </a:pPr>
            <a:r>
              <a:rPr lang="en-US" sz="6000" spc="-120" dirty="0">
                <a:solidFill>
                  <a:srgbClr val="191919"/>
                </a:solidFill>
                <a:latin typeface="Muli Bold Bold"/>
              </a:rPr>
              <a:t>Exploring Data &amp; Visualizing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8423" y="1558783"/>
            <a:ext cx="2766646" cy="345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191919"/>
                </a:solidFill>
                <a:latin typeface="Muli Regular"/>
              </a:rPr>
              <a:t>Histograms that shows that all the values of the attributes are in range between 0-100 so I don’t need to do a scale transformation.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52077" y="1558783"/>
            <a:ext cx="2766646" cy="711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191919"/>
                </a:solidFill>
                <a:latin typeface="Muli Regular"/>
              </a:rPr>
              <a:t>The bottom four histograms shows "goal keeper attributes".</a:t>
            </a:r>
          </a:p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191919"/>
                </a:solidFill>
                <a:latin typeface="Muli Regular"/>
              </a:rPr>
              <a:t>The bins on the left show us that we have a lot of low values - it represents all the field players - they are not goalkeepers so they don't have high values of goalkeepers. The right bins represent all the </a:t>
            </a:r>
            <a:r>
              <a:rPr lang="en-US" sz="2400" dirty="0" err="1">
                <a:solidFill>
                  <a:srgbClr val="191919"/>
                </a:solidFill>
                <a:latin typeface="Muli Regular"/>
              </a:rPr>
              <a:t>gk.</a:t>
            </a:r>
            <a:endParaRPr lang="en-US" sz="2400" dirty="0">
              <a:solidFill>
                <a:srgbClr val="191919"/>
              </a:solidFill>
              <a:latin typeface="Muli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703</Words>
  <Application>Microsoft Office PowerPoint</Application>
  <PresentationFormat>מותאם אישית</PresentationFormat>
  <Paragraphs>97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Muli Bold</vt:lpstr>
      <vt:lpstr>Muli Regular Bold</vt:lpstr>
      <vt:lpstr>Arial</vt:lpstr>
      <vt:lpstr>Muli Bold Bold</vt:lpstr>
      <vt:lpstr>Muli Regular</vt:lpstr>
      <vt:lpstr>Calibri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</dc:title>
  <dc:creator>MatanF</dc:creator>
  <cp:lastModifiedBy>Matan Farchy</cp:lastModifiedBy>
  <cp:revision>17</cp:revision>
  <dcterms:created xsi:type="dcterms:W3CDTF">2006-08-16T00:00:00Z</dcterms:created>
  <dcterms:modified xsi:type="dcterms:W3CDTF">2022-01-31T18:11:58Z</dcterms:modified>
  <dc:identifier>DAE22Cuy5kg</dc:identifier>
</cp:coreProperties>
</file>