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2" r:id="rId7"/>
    <p:sldId id="263" r:id="rId8"/>
    <p:sldId id="265" r:id="rId9"/>
    <p:sldId id="260"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BEB2-B523-0000-5362-216161703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F6A7C-BA0A-D48F-30AB-3CD735405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CC24C4-B68A-A561-0A88-1A0075A2E56B}"/>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9B4A6D28-88A8-58D2-422A-33B47B454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BD795-0EC2-DDF4-635C-2BDF57DAD9E1}"/>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388647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3BC-083E-BC65-B923-2F2D7569B4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618986-1607-621A-4D52-183B16FB8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2B1B0-F798-5CE3-8494-20EF9DE5A615}"/>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330FA07F-6936-56EE-0C80-057A05DE0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C6D00-7137-EB67-08A9-D23ECC277339}"/>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11606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C625B-5CCA-8313-5F83-706E5659F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D1DCF9-639B-65B9-8CF2-FA80AB8A4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19225-8D8A-B9F7-CD75-EDEDB9BFFF07}"/>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B504A5F0-7B32-1072-71D6-1F5C7971C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CD059-C8C5-B1CD-C21B-77D730FD982A}"/>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319460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E138-7F3A-4A5B-8FCF-2A22CA545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63104-133A-80C9-6394-C0AD20FA1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72435-3851-5A0B-51CC-57CEE55E72A7}"/>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1CDD7825-E310-5237-1D27-5D8134EB0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69643-9878-1C8E-B751-E07ACE8C4BE9}"/>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154238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1A62-8945-89B0-955B-BF5130F3D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0A545F-5397-F51D-F89B-699A3FA00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0209B-856B-8E67-D3C9-435B0258DC9B}"/>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78BD3256-BA5F-4650-0069-DB3DF35E0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7505B-5AFD-129D-9B84-327BDAA5B846}"/>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155708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28F9-0542-EC21-93C5-A817AF635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0B160-5150-5564-4DA8-E3463E2E7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0771C-CA22-36EE-EB49-6315337866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3C212-BC65-014A-5964-AC4733B6BB36}"/>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6" name="Footer Placeholder 5">
            <a:extLst>
              <a:ext uri="{FF2B5EF4-FFF2-40B4-BE49-F238E27FC236}">
                <a16:creationId xmlns:a16="http://schemas.microsoft.com/office/drawing/2014/main" id="{7B5E9CA3-7EAF-B41C-153D-4432B395E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112AB-1A01-3CDC-21B8-6A74A9312D0C}"/>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358038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CB9A-92FB-9B9F-D4AA-F07D7249FA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96182-92BB-69D4-C84D-E19FFE897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A702E-C04A-678B-F00C-42FE83315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07276-A839-B774-6415-DBC4504EB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C5CB3-DA7A-10EE-DF79-7D75D1254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D0EFA7-B4B3-44E0-95EB-33651C161D7B}"/>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8" name="Footer Placeholder 7">
            <a:extLst>
              <a:ext uri="{FF2B5EF4-FFF2-40B4-BE49-F238E27FC236}">
                <a16:creationId xmlns:a16="http://schemas.microsoft.com/office/drawing/2014/main" id="{8EE99970-0D45-B05A-A836-C6AB1D613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1B32F-23FF-EC3C-7C61-5B0F9373DA78}"/>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41772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68C7-21B6-CD43-395E-60B48F190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25968-7578-1AF0-F849-3B35C1A174E0}"/>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4" name="Footer Placeholder 3">
            <a:extLst>
              <a:ext uri="{FF2B5EF4-FFF2-40B4-BE49-F238E27FC236}">
                <a16:creationId xmlns:a16="http://schemas.microsoft.com/office/drawing/2014/main" id="{FC47BD10-DE22-53D0-8333-D62FF2F402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063E3-5164-9A29-358A-6E622774C5E7}"/>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344265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F18D0-7A29-6567-7FE6-067A7313D93F}"/>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3" name="Footer Placeholder 2">
            <a:extLst>
              <a:ext uri="{FF2B5EF4-FFF2-40B4-BE49-F238E27FC236}">
                <a16:creationId xmlns:a16="http://schemas.microsoft.com/office/drawing/2014/main" id="{C0649940-ED35-EF28-36AD-5FC1E8978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DA7F2-D512-27AF-0BDE-4AF412DB54C7}"/>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25710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1643-4A78-D9C4-5649-2C930C873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569F0-E04B-3B70-F487-87F10650E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AAD7C-B277-EFDC-A605-5ADEAB952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B2C4A-B543-BFF9-F171-410911FB36D2}"/>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6" name="Footer Placeholder 5">
            <a:extLst>
              <a:ext uri="{FF2B5EF4-FFF2-40B4-BE49-F238E27FC236}">
                <a16:creationId xmlns:a16="http://schemas.microsoft.com/office/drawing/2014/main" id="{F606EBF6-33D4-2F4D-CB5B-90108A51E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66133-E442-F445-EDDA-1F40F770EA98}"/>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84856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AD57-5E9F-4C27-2A64-794AFF0E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1F8656-0272-6E95-BD2B-B610FC1DF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614A9-569C-C5D1-1CFC-F845E312E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58A6E-36FB-7C86-79E4-788A0E7EC415}"/>
              </a:ext>
            </a:extLst>
          </p:cNvPr>
          <p:cNvSpPr>
            <a:spLocks noGrp="1"/>
          </p:cNvSpPr>
          <p:nvPr>
            <p:ph type="dt" sz="half" idx="10"/>
          </p:nvPr>
        </p:nvSpPr>
        <p:spPr/>
        <p:txBody>
          <a:bodyPr/>
          <a:lstStyle/>
          <a:p>
            <a:fld id="{FAC10120-D168-4472-AFA5-31ADDF5F159C}" type="datetimeFigureOut">
              <a:rPr lang="en-US" smtClean="0"/>
              <a:t>11/27/2024</a:t>
            </a:fld>
            <a:endParaRPr lang="en-US"/>
          </a:p>
        </p:txBody>
      </p:sp>
      <p:sp>
        <p:nvSpPr>
          <p:cNvPr id="6" name="Footer Placeholder 5">
            <a:extLst>
              <a:ext uri="{FF2B5EF4-FFF2-40B4-BE49-F238E27FC236}">
                <a16:creationId xmlns:a16="http://schemas.microsoft.com/office/drawing/2014/main" id="{8242E4AA-131E-F99B-6217-E0F82AC11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6E735-8F77-6ABA-D585-C76F8545E5A0}"/>
              </a:ext>
            </a:extLst>
          </p:cNvPr>
          <p:cNvSpPr>
            <a:spLocks noGrp="1"/>
          </p:cNvSpPr>
          <p:nvPr>
            <p:ph type="sldNum" sz="quarter" idx="12"/>
          </p:nvPr>
        </p:nvSpPr>
        <p:spPr/>
        <p:txBody>
          <a:bodyPr/>
          <a:lstStyle/>
          <a:p>
            <a:fld id="{CF1C45B5-02CB-4893-8A38-F30762BEA95D}" type="slidenum">
              <a:rPr lang="en-US" smtClean="0"/>
              <a:t>‹#›</a:t>
            </a:fld>
            <a:endParaRPr lang="en-US"/>
          </a:p>
        </p:txBody>
      </p:sp>
    </p:spTree>
    <p:extLst>
      <p:ext uri="{BB962C8B-B14F-4D97-AF65-F5344CB8AC3E}">
        <p14:creationId xmlns:p14="http://schemas.microsoft.com/office/powerpoint/2010/main" val="7727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A01F2A-AC59-BA1E-BA43-B2A39CE88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A0EA5-F363-A534-584B-39A649439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10BE6-6F5A-B3E4-87CF-2DFB71FCB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10120-D168-4472-AFA5-31ADDF5F159C}" type="datetimeFigureOut">
              <a:rPr lang="en-US" smtClean="0"/>
              <a:t>11/27/2024</a:t>
            </a:fld>
            <a:endParaRPr lang="en-US"/>
          </a:p>
        </p:txBody>
      </p:sp>
      <p:sp>
        <p:nvSpPr>
          <p:cNvPr id="5" name="Footer Placeholder 4">
            <a:extLst>
              <a:ext uri="{FF2B5EF4-FFF2-40B4-BE49-F238E27FC236}">
                <a16:creationId xmlns:a16="http://schemas.microsoft.com/office/drawing/2014/main" id="{82C73BA9-A256-E720-180C-4E77505EE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C29F06-AC3D-BC4F-A018-12313D479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C45B5-02CB-4893-8A38-F30762BEA95D}" type="slidenum">
              <a:rPr lang="en-US" smtClean="0"/>
              <a:t>‹#›</a:t>
            </a:fld>
            <a:endParaRPr lang="en-US"/>
          </a:p>
        </p:txBody>
      </p:sp>
    </p:spTree>
    <p:extLst>
      <p:ext uri="{BB962C8B-B14F-4D97-AF65-F5344CB8AC3E}">
        <p14:creationId xmlns:p14="http://schemas.microsoft.com/office/powerpoint/2010/main" val="296225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C880-E302-48E2-338E-857C07021B93}"/>
              </a:ext>
            </a:extLst>
          </p:cNvPr>
          <p:cNvSpPr>
            <a:spLocks noGrp="1"/>
          </p:cNvSpPr>
          <p:nvPr>
            <p:ph type="ctrTitle"/>
          </p:nvPr>
        </p:nvSpPr>
        <p:spPr/>
        <p:txBody>
          <a:bodyPr>
            <a:normAutofit/>
          </a:bodyPr>
          <a:lstStyle/>
          <a:p>
            <a:r>
              <a:rPr lang="en-US" sz="2800" b="1" dirty="0">
                <a:latin typeface="Times New Roman" panose="02020603050405020304" pitchFamily="18" charset="0"/>
                <a:cs typeface="Times New Roman" panose="02020603050405020304" pitchFamily="18" charset="0"/>
              </a:rPr>
              <a:t>HOTEL CHAIN MANAGEMENT SYSTEM</a:t>
            </a:r>
          </a:p>
        </p:txBody>
      </p:sp>
    </p:spTree>
    <p:extLst>
      <p:ext uri="{BB962C8B-B14F-4D97-AF65-F5344CB8AC3E}">
        <p14:creationId xmlns:p14="http://schemas.microsoft.com/office/powerpoint/2010/main" val="295735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16225-0076-F857-81C2-786B08239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776" y="1501676"/>
            <a:ext cx="5772447" cy="3854648"/>
          </a:xfrm>
          <a:prstGeom prst="rect">
            <a:avLst/>
          </a:prstGeom>
        </p:spPr>
      </p:pic>
      <p:pic>
        <p:nvPicPr>
          <p:cNvPr id="4" name="Picture 3">
            <a:extLst>
              <a:ext uri="{FF2B5EF4-FFF2-40B4-BE49-F238E27FC236}">
                <a16:creationId xmlns:a16="http://schemas.microsoft.com/office/drawing/2014/main" id="{45D7B36B-FA26-C890-AB1B-58788620D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903" y="2357438"/>
            <a:ext cx="1775755" cy="1394756"/>
          </a:xfrm>
          <a:prstGeom prst="rect">
            <a:avLst/>
          </a:prstGeom>
        </p:spPr>
      </p:pic>
    </p:spTree>
    <p:extLst>
      <p:ext uri="{BB962C8B-B14F-4D97-AF65-F5344CB8AC3E}">
        <p14:creationId xmlns:p14="http://schemas.microsoft.com/office/powerpoint/2010/main" val="6997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FC16A-7CEA-90B7-91CB-1ED575DEF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27" y="1514376"/>
            <a:ext cx="5734345" cy="3829247"/>
          </a:xfrm>
          <a:prstGeom prst="rect">
            <a:avLst/>
          </a:prstGeom>
        </p:spPr>
      </p:pic>
    </p:spTree>
    <p:extLst>
      <p:ext uri="{BB962C8B-B14F-4D97-AF65-F5344CB8AC3E}">
        <p14:creationId xmlns:p14="http://schemas.microsoft.com/office/powerpoint/2010/main" val="395550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73BE7-666F-9C5C-7A17-33485F0B2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477" y="1498501"/>
            <a:ext cx="5747045" cy="3860998"/>
          </a:xfrm>
          <a:prstGeom prst="rect">
            <a:avLst/>
          </a:prstGeom>
        </p:spPr>
      </p:pic>
      <p:pic>
        <p:nvPicPr>
          <p:cNvPr id="4" name="Picture 3">
            <a:extLst>
              <a:ext uri="{FF2B5EF4-FFF2-40B4-BE49-F238E27FC236}">
                <a16:creationId xmlns:a16="http://schemas.microsoft.com/office/drawing/2014/main" id="{A4CA6FAC-B817-1274-080A-C6486C1F7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374" y="2807208"/>
            <a:ext cx="1865376" cy="1243584"/>
          </a:xfrm>
          <a:prstGeom prst="rect">
            <a:avLst/>
          </a:prstGeom>
        </p:spPr>
      </p:pic>
    </p:spTree>
    <p:extLst>
      <p:ext uri="{BB962C8B-B14F-4D97-AF65-F5344CB8AC3E}">
        <p14:creationId xmlns:p14="http://schemas.microsoft.com/office/powerpoint/2010/main" val="290165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E7E1-4F74-1460-A50D-72BE82E4D0C5}"/>
              </a:ext>
            </a:extLst>
          </p:cNvPr>
          <p:cNvSpPr>
            <a:spLocks noGrp="1"/>
          </p:cNvSpPr>
          <p:nvPr>
            <p:ph type="title"/>
          </p:nvPr>
        </p:nvSpPr>
        <p:spPr>
          <a:xfrm>
            <a:off x="838200" y="2753601"/>
            <a:ext cx="10515600" cy="675399"/>
          </a:xfrm>
        </p:spPr>
        <p:txBody>
          <a:bodyPr>
            <a:normAutofit/>
          </a:bodyPr>
          <a:lstStyle/>
          <a:p>
            <a:pPr algn="ctr"/>
            <a:r>
              <a:rPr lang="en-US" sz="2400" b="1" dirty="0">
                <a:latin typeface="Times New Roman" panose="02020603050405020304" pitchFamily="18" charset="0"/>
                <a:cs typeface="Times New Roman" panose="02020603050405020304" pitchFamily="18" charset="0"/>
              </a:rPr>
              <a:t>SYSTEM SEQUENCE DIAGRAMS</a:t>
            </a:r>
          </a:p>
        </p:txBody>
      </p:sp>
    </p:spTree>
    <p:extLst>
      <p:ext uri="{BB962C8B-B14F-4D97-AF65-F5344CB8AC3E}">
        <p14:creationId xmlns:p14="http://schemas.microsoft.com/office/powerpoint/2010/main" val="414016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EF77-7D78-0549-9E33-1199019E6C7C}"/>
              </a:ext>
            </a:extLst>
          </p:cNvPr>
          <p:cNvSpPr>
            <a:spLocks noGrp="1"/>
          </p:cNvSpPr>
          <p:nvPr>
            <p:ph type="title"/>
          </p:nvPr>
        </p:nvSpPr>
        <p:spPr>
          <a:xfrm>
            <a:off x="838200" y="365125"/>
            <a:ext cx="10515600" cy="569153"/>
          </a:xfrm>
        </p:spPr>
        <p:txBody>
          <a:bodyPr>
            <a:normAutofit/>
          </a:bodyPr>
          <a:lstStyle/>
          <a:p>
            <a:r>
              <a:rPr lang="en-US" sz="2400" dirty="0">
                <a:effectLst/>
                <a:latin typeface="Times New Roman" panose="02020603050405020304" pitchFamily="18" charset="0"/>
                <a:ea typeface="Calibri" panose="020F0502020204030204" pitchFamily="34" charset="0"/>
              </a:rPr>
              <a:t>USE CASE: </a:t>
            </a:r>
            <a:r>
              <a:rPr lang="en-US" sz="2000" dirty="0">
                <a:effectLst/>
                <a:latin typeface="Times New Roman" panose="02020603050405020304" pitchFamily="18" charset="0"/>
                <a:ea typeface="Calibri" panose="020F0502020204030204" pitchFamily="34" charset="0"/>
              </a:rPr>
              <a:t>Handling Booking Requests</a:t>
            </a:r>
            <a:endParaRPr lang="en-US" sz="2000" dirty="0"/>
          </a:p>
        </p:txBody>
      </p:sp>
      <p:pic>
        <p:nvPicPr>
          <p:cNvPr id="3" name="Picture 2">
            <a:extLst>
              <a:ext uri="{FF2B5EF4-FFF2-40B4-BE49-F238E27FC236}">
                <a16:creationId xmlns:a16="http://schemas.microsoft.com/office/drawing/2014/main" id="{E636149C-FE4A-A443-AED3-C893C5480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580" y="942975"/>
            <a:ext cx="5196840" cy="4972050"/>
          </a:xfrm>
          <a:prstGeom prst="rect">
            <a:avLst/>
          </a:prstGeom>
        </p:spPr>
      </p:pic>
    </p:spTree>
    <p:extLst>
      <p:ext uri="{BB962C8B-B14F-4D97-AF65-F5344CB8AC3E}">
        <p14:creationId xmlns:p14="http://schemas.microsoft.com/office/powerpoint/2010/main" val="274339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C9DA-9D65-B45B-E727-87B964773DE1}"/>
              </a:ext>
            </a:extLst>
          </p:cNvPr>
          <p:cNvSpPr>
            <a:spLocks noGrp="1"/>
          </p:cNvSpPr>
          <p:nvPr>
            <p:ph type="title"/>
          </p:nvPr>
        </p:nvSpPr>
        <p:spPr>
          <a:xfrm>
            <a:off x="838200" y="365126"/>
            <a:ext cx="10515600" cy="956778"/>
          </a:xfrm>
        </p:spPr>
        <p:txBody>
          <a:bodyPr>
            <a:normAutofit fontScale="90000"/>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Processing Customer Payments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46E897E1-24D0-4D78-9445-57E390DD0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037" y="1003852"/>
            <a:ext cx="3971925" cy="5218044"/>
          </a:xfrm>
          <a:prstGeom prst="rect">
            <a:avLst/>
          </a:prstGeom>
        </p:spPr>
      </p:pic>
    </p:spTree>
    <p:extLst>
      <p:ext uri="{BB962C8B-B14F-4D97-AF65-F5344CB8AC3E}">
        <p14:creationId xmlns:p14="http://schemas.microsoft.com/office/powerpoint/2010/main" val="136743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8717-5B96-6CD9-BF22-BD8A2845D0D9}"/>
              </a:ext>
            </a:extLst>
          </p:cNvPr>
          <p:cNvSpPr>
            <a:spLocks noGrp="1"/>
          </p:cNvSpPr>
          <p:nvPr>
            <p:ph type="title"/>
          </p:nvPr>
        </p:nvSpPr>
        <p:spPr>
          <a:xfrm>
            <a:off x="838200" y="2766218"/>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SEQUENCE DIAGRAMS</a:t>
            </a:r>
          </a:p>
        </p:txBody>
      </p:sp>
    </p:spTree>
    <p:extLst>
      <p:ext uri="{BB962C8B-B14F-4D97-AF65-F5344CB8AC3E}">
        <p14:creationId xmlns:p14="http://schemas.microsoft.com/office/powerpoint/2010/main" val="128648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F2DC-0474-56A7-D8F4-E5A44C59644E}"/>
              </a:ext>
            </a:extLst>
          </p:cNvPr>
          <p:cNvSpPr>
            <a:spLocks noGrp="1"/>
          </p:cNvSpPr>
          <p:nvPr>
            <p:ph type="title"/>
          </p:nvPr>
        </p:nvSpPr>
        <p:spPr>
          <a:xfrm>
            <a:off x="838200" y="365125"/>
            <a:ext cx="10515600" cy="1076049"/>
          </a:xfrm>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USE CASE: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Adding new hotels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4ADFC756-883D-1F67-5AE2-58352734E7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3261" y="1223009"/>
            <a:ext cx="6748669" cy="4800103"/>
          </a:xfrm>
          <a:prstGeom prst="rect">
            <a:avLst/>
          </a:prstGeom>
        </p:spPr>
      </p:pic>
    </p:spTree>
    <p:extLst>
      <p:ext uri="{BB962C8B-B14F-4D97-AF65-F5344CB8AC3E}">
        <p14:creationId xmlns:p14="http://schemas.microsoft.com/office/powerpoint/2010/main" val="658770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569D-4173-69D7-1B09-30B68D00A34B}"/>
              </a:ext>
            </a:extLst>
          </p:cNvPr>
          <p:cNvSpPr>
            <a:spLocks noGrp="1"/>
          </p:cNvSpPr>
          <p:nvPr>
            <p:ph type="title"/>
          </p:nvPr>
        </p:nvSpPr>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Removing hotels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9B3347C0-37F2-2BF0-A03A-081C1E679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29" y="1013459"/>
            <a:ext cx="6987209" cy="5079227"/>
          </a:xfrm>
          <a:prstGeom prst="rect">
            <a:avLst/>
          </a:prstGeom>
        </p:spPr>
      </p:pic>
    </p:spTree>
    <p:extLst>
      <p:ext uri="{BB962C8B-B14F-4D97-AF65-F5344CB8AC3E}">
        <p14:creationId xmlns:p14="http://schemas.microsoft.com/office/powerpoint/2010/main" val="1566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282F-74AD-1D1B-BB61-54FFFC37D8E7}"/>
              </a:ext>
            </a:extLst>
          </p:cNvPr>
          <p:cNvSpPr>
            <a:spLocks noGrp="1"/>
          </p:cNvSpPr>
          <p:nvPr>
            <p:ph type="title"/>
          </p:nvPr>
        </p:nvSpPr>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Price Calculation for Booked Rooms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C97AAA9D-3B5D-8082-873A-44E5F52E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7" y="1261109"/>
            <a:ext cx="6798366" cy="4652673"/>
          </a:xfrm>
          <a:prstGeom prst="rect">
            <a:avLst/>
          </a:prstGeom>
        </p:spPr>
      </p:pic>
    </p:spTree>
    <p:extLst>
      <p:ext uri="{BB962C8B-B14F-4D97-AF65-F5344CB8AC3E}">
        <p14:creationId xmlns:p14="http://schemas.microsoft.com/office/powerpoint/2010/main" val="219619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F16E7-4156-4C1E-1130-9BCA992A8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92150"/>
            <a:ext cx="7325710" cy="4172926"/>
          </a:xfrm>
          <a:prstGeom prst="rect">
            <a:avLst/>
          </a:prstGeom>
        </p:spPr>
      </p:pic>
      <p:pic>
        <p:nvPicPr>
          <p:cNvPr id="4" name="Picture 3">
            <a:extLst>
              <a:ext uri="{FF2B5EF4-FFF2-40B4-BE49-F238E27FC236}">
                <a16:creationId xmlns:a16="http://schemas.microsoft.com/office/drawing/2014/main" id="{53E4DA6E-1666-5301-6A31-231B1FD02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169" y="3074608"/>
            <a:ext cx="2143125" cy="1434329"/>
          </a:xfrm>
          <a:prstGeom prst="rect">
            <a:avLst/>
          </a:prstGeom>
        </p:spPr>
      </p:pic>
      <p:pic>
        <p:nvPicPr>
          <p:cNvPr id="6" name="Picture 5">
            <a:extLst>
              <a:ext uri="{FF2B5EF4-FFF2-40B4-BE49-F238E27FC236}">
                <a16:creationId xmlns:a16="http://schemas.microsoft.com/office/drawing/2014/main" id="{D8F325E0-B2BE-3E82-6FCA-E8C8A42DB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239" y="3074608"/>
            <a:ext cx="2143125" cy="1549943"/>
          </a:xfrm>
          <a:prstGeom prst="rect">
            <a:avLst/>
          </a:prstGeom>
        </p:spPr>
      </p:pic>
    </p:spTree>
    <p:extLst>
      <p:ext uri="{BB962C8B-B14F-4D97-AF65-F5344CB8AC3E}">
        <p14:creationId xmlns:p14="http://schemas.microsoft.com/office/powerpoint/2010/main" val="3001112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FAC4-6AE0-A074-B5FF-854377A8929D}"/>
              </a:ext>
            </a:extLst>
          </p:cNvPr>
          <p:cNvSpPr>
            <a:spLocks noGrp="1"/>
          </p:cNvSpPr>
          <p:nvPr>
            <p:ph type="title"/>
          </p:nvPr>
        </p:nvSpPr>
        <p:spPr>
          <a:xfrm>
            <a:off x="838200" y="2766218"/>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GRASP PATTERNS</a:t>
            </a:r>
          </a:p>
        </p:txBody>
      </p:sp>
    </p:spTree>
    <p:extLst>
      <p:ext uri="{BB962C8B-B14F-4D97-AF65-F5344CB8AC3E}">
        <p14:creationId xmlns:p14="http://schemas.microsoft.com/office/powerpoint/2010/main" val="327767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15B9-56E0-97DA-097B-E2FD3F09E69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GRASP</a:t>
            </a:r>
          </a:p>
        </p:txBody>
      </p:sp>
      <p:sp>
        <p:nvSpPr>
          <p:cNvPr id="3" name="Content Placeholder 2">
            <a:extLst>
              <a:ext uri="{FF2B5EF4-FFF2-40B4-BE49-F238E27FC236}">
                <a16:creationId xmlns:a16="http://schemas.microsoft.com/office/drawing/2014/main" id="{8D94C66A-713E-0B70-ECC0-E768274E62D5}"/>
              </a:ext>
            </a:extLst>
          </p:cNvPr>
          <p:cNvSpPr>
            <a:spLocks noGrp="1"/>
          </p:cNvSpPr>
          <p:nvPr>
            <p:ph idx="1"/>
          </p:nvPr>
        </p:nvSpPr>
        <p:spPr>
          <a:xfrm>
            <a:off x="838200" y="1478783"/>
            <a:ext cx="10515600" cy="4351338"/>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1. INFORMATION EXPERT: </a:t>
            </a:r>
          </a:p>
          <a:p>
            <a:pPr marL="0" indent="0" algn="just">
              <a:buNone/>
            </a:pPr>
            <a:r>
              <a:rPr lang="en-US" sz="2000" dirty="0">
                <a:latin typeface="Times New Roman" panose="02020603050405020304" pitchFamily="18" charset="0"/>
                <a:cs typeface="Times New Roman" panose="02020603050405020304" pitchFamily="18" charset="0"/>
              </a:rPr>
              <a:t> USED IN: SharedSession.java</a:t>
            </a:r>
          </a:p>
          <a:p>
            <a:pPr marL="0" indent="0" algn="just">
              <a:buNone/>
            </a:pPr>
            <a:r>
              <a:rPr lang="en-US" sz="2000" dirty="0">
                <a:latin typeface="Times New Roman" panose="02020603050405020304" pitchFamily="18" charset="0"/>
                <a:cs typeface="Times New Roman" panose="02020603050405020304" pitchFamily="18" charset="0"/>
              </a:rPr>
              <a:t>DESCRIPTION: The </a:t>
            </a:r>
            <a:r>
              <a:rPr lang="en-US" sz="2000" dirty="0" err="1">
                <a:latin typeface="Times New Roman" panose="02020603050405020304" pitchFamily="18" charset="0"/>
                <a:cs typeface="Times New Roman" panose="02020603050405020304" pitchFamily="18" charset="0"/>
              </a:rPr>
              <a:t>SharedSession</a:t>
            </a:r>
            <a:r>
              <a:rPr lang="en-US" sz="2000" dirty="0">
                <a:latin typeface="Times New Roman" panose="02020603050405020304" pitchFamily="18" charset="0"/>
                <a:cs typeface="Times New Roman" panose="02020603050405020304" pitchFamily="18" charset="0"/>
              </a:rPr>
              <a:t> class is responsible for storing and managing user session data (email, password). It encapsulates the logic of managing this data, which aligns with the Information Expert pattern. The class acts as the "expert" for handling session-related information.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2. CONTROLLER</a:t>
            </a:r>
          </a:p>
          <a:p>
            <a:pPr marL="0" indent="0" algn="just">
              <a:buNone/>
            </a:pPr>
            <a:r>
              <a:rPr lang="en-US" sz="2000" dirty="0">
                <a:latin typeface="Times New Roman" panose="02020603050405020304" pitchFamily="18" charset="0"/>
                <a:cs typeface="Times New Roman" panose="02020603050405020304" pitchFamily="18" charset="0"/>
              </a:rPr>
              <a:t>USED IN: All the Controller classes (e.g., </a:t>
            </a:r>
            <a:r>
              <a:rPr lang="en-US" sz="2000" dirty="0" err="1">
                <a:latin typeface="Times New Roman" panose="02020603050405020304" pitchFamily="18" charset="0"/>
                <a:cs typeface="Times New Roman" panose="02020603050405020304" pitchFamily="18" charset="0"/>
              </a:rPr>
              <a:t>AdminLoginController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UserLoginController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AdminDashboardController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AdminAddHotelsController</a:t>
            </a:r>
            <a:r>
              <a:rPr lang="en-US" sz="2000" dirty="0">
                <a:latin typeface="Times New Roman" panose="02020603050405020304" pitchFamily="18" charset="0"/>
                <a:cs typeface="Times New Roman" panose="02020603050405020304" pitchFamily="18" charset="0"/>
              </a:rPr>
              <a:t>, etc.)</a:t>
            </a:r>
          </a:p>
          <a:p>
            <a:pPr marL="0" indent="0" algn="just">
              <a:buNone/>
            </a:pPr>
            <a:r>
              <a:rPr lang="en-US" sz="2000" dirty="0">
                <a:latin typeface="Times New Roman" panose="02020603050405020304" pitchFamily="18" charset="0"/>
                <a:cs typeface="Times New Roman" panose="02020603050405020304" pitchFamily="18" charset="0"/>
              </a:rPr>
              <a:t>DESCRIPTION: Each controller handles the flow of data between the UI and the backend logic. The controllers manage the user input and act as intermediaries between the view and the model (e.g., managing login, registration, hotel addition, etc.).</a:t>
            </a:r>
            <a:endParaRPr lang="en-US" dirty="0"/>
          </a:p>
        </p:txBody>
      </p:sp>
    </p:spTree>
    <p:extLst>
      <p:ext uri="{BB962C8B-B14F-4D97-AF65-F5344CB8AC3E}">
        <p14:creationId xmlns:p14="http://schemas.microsoft.com/office/powerpoint/2010/main" val="1930151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CE5D5-8150-39FC-C956-392C88C8EED1}"/>
              </a:ext>
            </a:extLst>
          </p:cNvPr>
          <p:cNvSpPr>
            <a:spLocks noGrp="1"/>
          </p:cNvSpPr>
          <p:nvPr>
            <p:ph idx="1"/>
          </p:nvPr>
        </p:nvSpPr>
        <p:spPr>
          <a:xfrm>
            <a:off x="838200" y="283779"/>
            <a:ext cx="10515600" cy="589318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LOW COUPLING:</a:t>
            </a:r>
          </a:p>
          <a:p>
            <a:pPr marL="0" indent="0">
              <a:buNone/>
            </a:pPr>
            <a:r>
              <a:rPr lang="en-US" sz="2000" dirty="0">
                <a:latin typeface="Times New Roman" panose="02020603050405020304" pitchFamily="18" charset="0"/>
                <a:cs typeface="Times New Roman" panose="02020603050405020304" pitchFamily="18" charset="0"/>
              </a:rPr>
              <a:t>USED IN: Throughout the code</a:t>
            </a:r>
          </a:p>
          <a:p>
            <a:pPr marL="0" indent="0">
              <a:buNone/>
            </a:pPr>
            <a:r>
              <a:rPr lang="en-US" sz="2000" dirty="0">
                <a:latin typeface="Times New Roman" panose="02020603050405020304" pitchFamily="18" charset="0"/>
                <a:cs typeface="Times New Roman" panose="02020603050405020304" pitchFamily="18" charset="0"/>
              </a:rPr>
              <a:t>DESCRIPTION: The code is designed to minimize dependencies between classes. For example, </a:t>
            </a:r>
            <a:r>
              <a:rPr lang="en-US" sz="2000" dirty="0" err="1">
                <a:latin typeface="Times New Roman" panose="02020603050405020304" pitchFamily="18" charset="0"/>
                <a:cs typeface="Times New Roman" panose="02020603050405020304" pitchFamily="18" charset="0"/>
              </a:rPr>
              <a:t>AdminLoginController</a:t>
            </a:r>
            <a:r>
              <a:rPr lang="en-US" sz="2000" dirty="0">
                <a:latin typeface="Times New Roman" panose="02020603050405020304" pitchFamily="18" charset="0"/>
                <a:cs typeface="Times New Roman" panose="02020603050405020304" pitchFamily="18" charset="0"/>
              </a:rPr>
              <a:t> is responsible for the login process, while </a:t>
            </a:r>
            <a:r>
              <a:rPr lang="en-US" sz="2000" dirty="0" err="1">
                <a:latin typeface="Times New Roman" panose="02020603050405020304" pitchFamily="18" charset="0"/>
                <a:cs typeface="Times New Roman" panose="02020603050405020304" pitchFamily="18" charset="0"/>
              </a:rPr>
              <a:t>DatabaseManager</a:t>
            </a:r>
            <a:r>
              <a:rPr lang="en-US" sz="2000" dirty="0">
                <a:latin typeface="Times New Roman" panose="02020603050405020304" pitchFamily="18" charset="0"/>
                <a:cs typeface="Times New Roman" panose="02020603050405020304" pitchFamily="18" charset="0"/>
              </a:rPr>
              <a:t> handles database connections. This separation ensures that each class has a specific responsibility, and changes in one class are less likely to affect others.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HIGH COHESION:</a:t>
            </a:r>
          </a:p>
          <a:p>
            <a:pPr marL="0" indent="0">
              <a:buNone/>
            </a:pPr>
            <a:r>
              <a:rPr lang="en-US" sz="2000" dirty="0">
                <a:latin typeface="Times New Roman" panose="02020603050405020304" pitchFamily="18" charset="0"/>
                <a:cs typeface="Times New Roman" panose="02020603050405020304" pitchFamily="18" charset="0"/>
              </a:rPr>
              <a:t>USED IN: </a:t>
            </a:r>
            <a:r>
              <a:rPr lang="en-US" sz="2000" dirty="0" err="1">
                <a:latin typeface="Times New Roman" panose="02020603050405020304" pitchFamily="18" charset="0"/>
                <a:cs typeface="Times New Roman" panose="02020603050405020304" pitchFamily="18" charset="0"/>
              </a:rPr>
              <a:t>SharedSession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DatabaseManager</a:t>
            </a:r>
            <a:r>
              <a:rPr lang="en-US" sz="2000" dirty="0">
                <a:latin typeface="Times New Roman" panose="02020603050405020304" pitchFamily="18" charset="0"/>
                <a:cs typeface="Times New Roman" panose="02020603050405020304" pitchFamily="18" charset="0"/>
              </a:rPr>
              <a:t>, and the controller classes</a:t>
            </a:r>
          </a:p>
          <a:p>
            <a:pPr marL="0" indent="0">
              <a:buNone/>
            </a:pPr>
            <a:r>
              <a:rPr lang="en-US" sz="2000" dirty="0">
                <a:latin typeface="Times New Roman" panose="02020603050405020304" pitchFamily="18" charset="0"/>
                <a:cs typeface="Times New Roman" panose="02020603050405020304" pitchFamily="18" charset="0"/>
              </a:rPr>
              <a:t>DESCRIPTION: Each class has a clear responsibility. For example, </a:t>
            </a:r>
            <a:r>
              <a:rPr lang="en-US" sz="2000" dirty="0" err="1">
                <a:latin typeface="Times New Roman" panose="02020603050405020304" pitchFamily="18" charset="0"/>
                <a:cs typeface="Times New Roman" panose="02020603050405020304" pitchFamily="18" charset="0"/>
              </a:rPr>
              <a:t>SharedSession</a:t>
            </a:r>
            <a:r>
              <a:rPr lang="en-US" sz="2000" dirty="0">
                <a:latin typeface="Times New Roman" panose="02020603050405020304" pitchFamily="18" charset="0"/>
                <a:cs typeface="Times New Roman" panose="02020603050405020304" pitchFamily="18" charset="0"/>
              </a:rPr>
              <a:t> manages session-related operations, </a:t>
            </a:r>
            <a:r>
              <a:rPr lang="en-US" sz="2000" dirty="0" err="1">
                <a:latin typeface="Times New Roman" panose="02020603050405020304" pitchFamily="18" charset="0"/>
                <a:cs typeface="Times New Roman" panose="02020603050405020304" pitchFamily="18" charset="0"/>
              </a:rPr>
              <a:t>DatabaseManager</a:t>
            </a:r>
            <a:r>
              <a:rPr lang="en-US" sz="2000" dirty="0">
                <a:latin typeface="Times New Roman" panose="02020603050405020304" pitchFamily="18" charset="0"/>
                <a:cs typeface="Times New Roman" panose="02020603050405020304" pitchFamily="18" charset="0"/>
              </a:rPr>
              <a:t> handles database connections, and the controllers manage specific UI functionality. This clear separation of concerns leads to high cohesion.</a:t>
            </a:r>
          </a:p>
        </p:txBody>
      </p:sp>
    </p:spTree>
    <p:extLst>
      <p:ext uri="{BB962C8B-B14F-4D97-AF65-F5344CB8AC3E}">
        <p14:creationId xmlns:p14="http://schemas.microsoft.com/office/powerpoint/2010/main" val="164554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21AE-0933-7995-E27E-A33EBFF50DF0}"/>
              </a:ext>
            </a:extLst>
          </p:cNvPr>
          <p:cNvSpPr>
            <a:spLocks noGrp="1"/>
          </p:cNvSpPr>
          <p:nvPr>
            <p:ph type="ctr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PATTERNS</a:t>
            </a:r>
          </a:p>
        </p:txBody>
      </p:sp>
    </p:spTree>
    <p:extLst>
      <p:ext uri="{BB962C8B-B14F-4D97-AF65-F5344CB8AC3E}">
        <p14:creationId xmlns:p14="http://schemas.microsoft.com/office/powerpoint/2010/main" val="379016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2F4C-2095-6B20-A375-84B6546C800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1. SINGLETON</a:t>
            </a:r>
          </a:p>
        </p:txBody>
      </p:sp>
      <p:sp>
        <p:nvSpPr>
          <p:cNvPr id="3" name="Content Placeholder 2">
            <a:extLst>
              <a:ext uri="{FF2B5EF4-FFF2-40B4-BE49-F238E27FC236}">
                <a16:creationId xmlns:a16="http://schemas.microsoft.com/office/drawing/2014/main" id="{6BFE0BD1-BBDD-5EAC-8874-14FB210E39F3}"/>
              </a:ext>
            </a:extLst>
          </p:cNvPr>
          <p:cNvSpPr>
            <a:spLocks noGrp="1"/>
          </p:cNvSpPr>
          <p:nvPr>
            <p:ph idx="1"/>
          </p:nvPr>
        </p:nvSpPr>
        <p:spPr>
          <a:xfrm>
            <a:off x="838200" y="1253331"/>
            <a:ext cx="10515600" cy="4351338"/>
          </a:xfrm>
        </p:spPr>
        <p:txBody>
          <a:bodyPr/>
          <a:lstStyle/>
          <a:p>
            <a:pPr marL="0" indent="0">
              <a:buNone/>
            </a:pPr>
            <a:r>
              <a:rPr lang="en-US" sz="2000" dirty="0">
                <a:latin typeface="Times New Roman" panose="02020603050405020304" pitchFamily="18" charset="0"/>
                <a:cs typeface="Times New Roman" panose="02020603050405020304" pitchFamily="18" charset="0"/>
              </a:rPr>
              <a:t>USED IN: SharedSession.java, DatabaseManager.java</a:t>
            </a:r>
          </a:p>
          <a:p>
            <a:pPr marL="0" indent="0">
              <a:buNone/>
            </a:pPr>
            <a:r>
              <a:rPr lang="en-US" sz="2000" dirty="0">
                <a:latin typeface="Times New Roman" panose="02020603050405020304" pitchFamily="18" charset="0"/>
                <a:cs typeface="Times New Roman" panose="02020603050405020304" pitchFamily="18" charset="0"/>
              </a:rPr>
              <a:t>DESCRIPTION</a:t>
            </a:r>
            <a:r>
              <a:rPr lang="en-US" dirty="0"/>
              <a:t>:  </a:t>
            </a:r>
            <a:r>
              <a:rPr lang="en-US" sz="2000" dirty="0">
                <a:latin typeface="Times New Roman" panose="02020603050405020304" pitchFamily="18" charset="0"/>
                <a:cs typeface="Times New Roman" panose="02020603050405020304" pitchFamily="18" charset="0"/>
              </a:rPr>
              <a:t>Both </a:t>
            </a:r>
            <a:r>
              <a:rPr lang="en-US" sz="2000" dirty="0" err="1">
                <a:latin typeface="Times New Roman" panose="02020603050405020304" pitchFamily="18" charset="0"/>
                <a:cs typeface="Times New Roman" panose="02020603050405020304" pitchFamily="18" charset="0"/>
              </a:rPr>
              <a:t>SharedSession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DatabaseManager</a:t>
            </a:r>
            <a:r>
              <a:rPr lang="en-US" sz="2000" dirty="0">
                <a:latin typeface="Times New Roman" panose="02020603050405020304" pitchFamily="18" charset="0"/>
                <a:cs typeface="Times New Roman" panose="02020603050405020304" pitchFamily="18" charset="0"/>
              </a:rPr>
              <a:t> classes follow the Singleton design pattern, ensuring that only one instance of these classes exists during the runtime of the application.     </a:t>
            </a:r>
            <a:r>
              <a:rPr lang="en-US" sz="2000" dirty="0" err="1">
                <a:latin typeface="Times New Roman" panose="02020603050405020304" pitchFamily="18" charset="0"/>
                <a:cs typeface="Times New Roman" panose="02020603050405020304" pitchFamily="18" charset="0"/>
              </a:rPr>
              <a:t>SharedSession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Ensures a single session instance is responsible for storing and accessing user session data.     </a:t>
            </a:r>
          </a:p>
          <a:p>
            <a:pPr marL="0" indent="0">
              <a:buNone/>
            </a:pPr>
            <a:r>
              <a:rPr lang="en-US" sz="2000" dirty="0" err="1">
                <a:latin typeface="Times New Roman" panose="02020603050405020304" pitchFamily="18" charset="0"/>
                <a:cs typeface="Times New Roman" panose="02020603050405020304" pitchFamily="18" charset="0"/>
              </a:rPr>
              <a:t>DatabaseManager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Ensures a single instance manages the database connection, preventing multiple connections being opened unnecessarily.</a:t>
            </a:r>
          </a:p>
        </p:txBody>
      </p:sp>
    </p:spTree>
    <p:extLst>
      <p:ext uri="{BB962C8B-B14F-4D97-AF65-F5344CB8AC3E}">
        <p14:creationId xmlns:p14="http://schemas.microsoft.com/office/powerpoint/2010/main" val="941761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E9BC-C63F-80A2-4AFA-AB1B0FC05B6C}"/>
              </a:ext>
            </a:extLst>
          </p:cNvPr>
          <p:cNvSpPr>
            <a:spLocks noGrp="1"/>
          </p:cNvSpPr>
          <p:nvPr>
            <p:ph type="title"/>
          </p:nvPr>
        </p:nvSpPr>
        <p:spPr>
          <a:xfrm>
            <a:off x="838200" y="365126"/>
            <a:ext cx="10515600" cy="938158"/>
          </a:xfrm>
        </p:spPr>
        <p:txBody>
          <a:bodyPr>
            <a:normAutofit/>
          </a:bodyPr>
          <a:lstStyle/>
          <a:p>
            <a:r>
              <a:rPr lang="en-US" sz="2400" b="1" dirty="0">
                <a:latin typeface="Times New Roman" panose="02020603050405020304" pitchFamily="18" charset="0"/>
                <a:cs typeface="Times New Roman" panose="02020603050405020304" pitchFamily="18" charset="0"/>
              </a:rPr>
              <a:t>2. COMPONENTS</a:t>
            </a:r>
          </a:p>
        </p:txBody>
      </p:sp>
      <p:sp>
        <p:nvSpPr>
          <p:cNvPr id="3" name="Content Placeholder 2">
            <a:extLst>
              <a:ext uri="{FF2B5EF4-FFF2-40B4-BE49-F238E27FC236}">
                <a16:creationId xmlns:a16="http://schemas.microsoft.com/office/drawing/2014/main" id="{969F690B-2E01-9F77-EB1C-9BD93A0775C9}"/>
              </a:ext>
            </a:extLst>
          </p:cNvPr>
          <p:cNvSpPr>
            <a:spLocks noGrp="1"/>
          </p:cNvSpPr>
          <p:nvPr>
            <p:ph idx="1"/>
          </p:nvPr>
        </p:nvSpPr>
        <p:spPr>
          <a:xfrm>
            <a:off x="838200" y="1121432"/>
            <a:ext cx="10515600" cy="4351338"/>
          </a:xfrm>
        </p:spPr>
        <p:txBody>
          <a:bodyPr>
            <a:normAutofit/>
          </a:bodyPr>
          <a:lstStyle/>
          <a:p>
            <a:pPr marL="0" indent="0" algn="just">
              <a:buNone/>
            </a:pPr>
            <a:r>
              <a:rPr lang="en-US" sz="2000" dirty="0"/>
              <a:t>USED IN: The entire project can be considered as a component-based structure, where each Java class or module (e.g., </a:t>
            </a:r>
            <a:r>
              <a:rPr lang="en-US" sz="2000" dirty="0" err="1"/>
              <a:t>AdminLoginController</a:t>
            </a:r>
            <a:r>
              <a:rPr lang="en-US" sz="2000" dirty="0"/>
              <a:t>, </a:t>
            </a:r>
            <a:r>
              <a:rPr lang="en-US" sz="2000" dirty="0" err="1"/>
              <a:t>DatabaseManager</a:t>
            </a:r>
            <a:r>
              <a:rPr lang="en-US" sz="2000" dirty="0"/>
              <a:t>, </a:t>
            </a:r>
            <a:r>
              <a:rPr lang="en-US" sz="2000" dirty="0" err="1"/>
              <a:t>SharedSession</a:t>
            </a:r>
            <a:r>
              <a:rPr lang="en-US" sz="2000" dirty="0"/>
              <a:t>) represents a self-contained unit of functionality. However, there are no external third-party components or libraries in use beyond standard JavaFX, JDBC, and the database.</a:t>
            </a:r>
          </a:p>
        </p:txBody>
      </p:sp>
    </p:spTree>
    <p:extLst>
      <p:ext uri="{BB962C8B-B14F-4D97-AF65-F5344CB8AC3E}">
        <p14:creationId xmlns:p14="http://schemas.microsoft.com/office/powerpoint/2010/main" val="3738109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40C1-8DC7-DFDD-D0B7-53B909FA7ED2}"/>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3. PACKAGE</a:t>
            </a:r>
          </a:p>
        </p:txBody>
      </p:sp>
      <p:sp>
        <p:nvSpPr>
          <p:cNvPr id="3" name="Content Placeholder 2">
            <a:extLst>
              <a:ext uri="{FF2B5EF4-FFF2-40B4-BE49-F238E27FC236}">
                <a16:creationId xmlns:a16="http://schemas.microsoft.com/office/drawing/2014/main" id="{D6BAA055-47A0-E90C-0772-54EA07D4B047}"/>
              </a:ext>
            </a:extLst>
          </p:cNvPr>
          <p:cNvSpPr>
            <a:spLocks noGrp="1"/>
          </p:cNvSpPr>
          <p:nvPr>
            <p:ph idx="1"/>
          </p:nvPr>
        </p:nvSpPr>
        <p:spPr>
          <a:xfrm>
            <a:off x="838200" y="1447253"/>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DESCRIPTION: The entire project is encapsulated under one package.</a:t>
            </a:r>
          </a:p>
        </p:txBody>
      </p:sp>
    </p:spTree>
    <p:extLst>
      <p:ext uri="{BB962C8B-B14F-4D97-AF65-F5344CB8AC3E}">
        <p14:creationId xmlns:p14="http://schemas.microsoft.com/office/powerpoint/2010/main" val="186131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AD0E-D460-7095-125F-BBE56A35D7F1}"/>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4. FACTORY</a:t>
            </a:r>
          </a:p>
        </p:txBody>
      </p:sp>
      <p:sp>
        <p:nvSpPr>
          <p:cNvPr id="3" name="Content Placeholder 2">
            <a:extLst>
              <a:ext uri="{FF2B5EF4-FFF2-40B4-BE49-F238E27FC236}">
                <a16:creationId xmlns:a16="http://schemas.microsoft.com/office/drawing/2014/main" id="{4A120346-F150-215C-11A1-0F5256076CD0}"/>
              </a:ext>
            </a:extLst>
          </p:cNvPr>
          <p:cNvSpPr>
            <a:spLocks noGrp="1"/>
          </p:cNvSpPr>
          <p:nvPr>
            <p:ph idx="1"/>
          </p:nvPr>
        </p:nvSpPr>
        <p:spPr>
          <a:xfrm>
            <a:off x="838200" y="1253331"/>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DESCRIPTION: The Factory Pattern is about creating objects without specifying their concrete classes. We didn’t use it extensively, but the </a:t>
            </a:r>
            <a:r>
              <a:rPr lang="en-US" sz="2000" dirty="0" err="1">
                <a:latin typeface="Times New Roman" panose="02020603050405020304" pitchFamily="18" charset="0"/>
                <a:cs typeface="Times New Roman" panose="02020603050405020304" pitchFamily="18" charset="0"/>
              </a:rPr>
              <a:t>DatabaseManager’s</a:t>
            </a:r>
            <a:r>
              <a:rPr lang="en-US" sz="2000" dirty="0">
                <a:latin typeface="Times New Roman" panose="02020603050405020304" pitchFamily="18" charset="0"/>
                <a:cs typeface="Times New Roman" panose="02020603050405020304" pitchFamily="18" charset="0"/>
              </a:rPr>
              <a:t> connection method can be seen as a simple factory for providing database connections.</a:t>
            </a:r>
          </a:p>
        </p:txBody>
      </p:sp>
    </p:spTree>
    <p:extLst>
      <p:ext uri="{BB962C8B-B14F-4D97-AF65-F5344CB8AC3E}">
        <p14:creationId xmlns:p14="http://schemas.microsoft.com/office/powerpoint/2010/main" val="125419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89ADB-5D1D-FC46-4EDF-79C4F706C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601" y="1485800"/>
            <a:ext cx="5778797" cy="3886400"/>
          </a:xfrm>
          <a:prstGeom prst="rect">
            <a:avLst/>
          </a:prstGeom>
        </p:spPr>
      </p:pic>
      <p:pic>
        <p:nvPicPr>
          <p:cNvPr id="4" name="Picture 3">
            <a:extLst>
              <a:ext uri="{FF2B5EF4-FFF2-40B4-BE49-F238E27FC236}">
                <a16:creationId xmlns:a16="http://schemas.microsoft.com/office/drawing/2014/main" id="{095DE414-9CE7-7E4C-7FEE-AF7EFEECD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272" y="2756584"/>
            <a:ext cx="2143125" cy="1344832"/>
          </a:xfrm>
          <a:prstGeom prst="rect">
            <a:avLst/>
          </a:prstGeom>
        </p:spPr>
      </p:pic>
    </p:spTree>
    <p:extLst>
      <p:ext uri="{BB962C8B-B14F-4D97-AF65-F5344CB8AC3E}">
        <p14:creationId xmlns:p14="http://schemas.microsoft.com/office/powerpoint/2010/main" val="86307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FF9A75-7AFF-F269-02F0-57472C81E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27" y="1520727"/>
            <a:ext cx="5734345" cy="3816546"/>
          </a:xfrm>
          <a:prstGeom prst="rect">
            <a:avLst/>
          </a:prstGeom>
        </p:spPr>
      </p:pic>
      <p:pic>
        <p:nvPicPr>
          <p:cNvPr id="4" name="Picture 3">
            <a:extLst>
              <a:ext uri="{FF2B5EF4-FFF2-40B4-BE49-F238E27FC236}">
                <a16:creationId xmlns:a16="http://schemas.microsoft.com/office/drawing/2014/main" id="{F2A9B7EE-7246-6505-6ED1-92982856D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637" y="2721111"/>
            <a:ext cx="2143125" cy="1415777"/>
          </a:xfrm>
          <a:prstGeom prst="rect">
            <a:avLst/>
          </a:prstGeom>
        </p:spPr>
      </p:pic>
    </p:spTree>
    <p:extLst>
      <p:ext uri="{BB962C8B-B14F-4D97-AF65-F5344CB8AC3E}">
        <p14:creationId xmlns:p14="http://schemas.microsoft.com/office/powerpoint/2010/main" val="10777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CEDC9-7A1B-488C-F704-A5B5CDE1A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652" y="1508026"/>
            <a:ext cx="5740695" cy="3841947"/>
          </a:xfrm>
          <a:prstGeom prst="rect">
            <a:avLst/>
          </a:prstGeom>
        </p:spPr>
      </p:pic>
      <p:pic>
        <p:nvPicPr>
          <p:cNvPr id="4" name="Picture 3">
            <a:extLst>
              <a:ext uri="{FF2B5EF4-FFF2-40B4-BE49-F238E27FC236}">
                <a16:creationId xmlns:a16="http://schemas.microsoft.com/office/drawing/2014/main" id="{D53E7128-420D-F19D-CBA2-A8A3E0529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379" y="2409990"/>
            <a:ext cx="1523508" cy="1636494"/>
          </a:xfrm>
          <a:prstGeom prst="rect">
            <a:avLst/>
          </a:prstGeom>
        </p:spPr>
      </p:pic>
    </p:spTree>
    <p:extLst>
      <p:ext uri="{BB962C8B-B14F-4D97-AF65-F5344CB8AC3E}">
        <p14:creationId xmlns:p14="http://schemas.microsoft.com/office/powerpoint/2010/main" val="405833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9BA5F0-84DB-A97B-92A8-3DE6FACA3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27" y="1508026"/>
            <a:ext cx="5734345" cy="3841947"/>
          </a:xfrm>
          <a:prstGeom prst="rect">
            <a:avLst/>
          </a:prstGeom>
        </p:spPr>
      </p:pic>
    </p:spTree>
    <p:extLst>
      <p:ext uri="{BB962C8B-B14F-4D97-AF65-F5344CB8AC3E}">
        <p14:creationId xmlns:p14="http://schemas.microsoft.com/office/powerpoint/2010/main" val="276848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3ACF66-E01A-3CAE-CF0E-94F19105B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127" y="1495325"/>
            <a:ext cx="5759746" cy="3867349"/>
          </a:xfrm>
          <a:prstGeom prst="rect">
            <a:avLst/>
          </a:prstGeom>
        </p:spPr>
      </p:pic>
      <p:pic>
        <p:nvPicPr>
          <p:cNvPr id="4" name="Picture 3">
            <a:extLst>
              <a:ext uri="{FF2B5EF4-FFF2-40B4-BE49-F238E27FC236}">
                <a16:creationId xmlns:a16="http://schemas.microsoft.com/office/drawing/2014/main" id="{CC688BF3-EA54-E632-E5E8-BFC2FE6E2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524" y="2988058"/>
            <a:ext cx="1712693" cy="1478839"/>
          </a:xfrm>
          <a:prstGeom prst="rect">
            <a:avLst/>
          </a:prstGeom>
        </p:spPr>
      </p:pic>
    </p:spTree>
    <p:extLst>
      <p:ext uri="{BB962C8B-B14F-4D97-AF65-F5344CB8AC3E}">
        <p14:creationId xmlns:p14="http://schemas.microsoft.com/office/powerpoint/2010/main" val="22433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E4966-5DB0-EFD2-67F5-02A3161C6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127" y="1495325"/>
            <a:ext cx="5759746" cy="3867349"/>
          </a:xfrm>
          <a:prstGeom prst="rect">
            <a:avLst/>
          </a:prstGeom>
        </p:spPr>
      </p:pic>
    </p:spTree>
    <p:extLst>
      <p:ext uri="{BB962C8B-B14F-4D97-AF65-F5344CB8AC3E}">
        <p14:creationId xmlns:p14="http://schemas.microsoft.com/office/powerpoint/2010/main" val="211420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A3C9C3-EDE1-CC48-8562-C08D0EE35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477" y="1514376"/>
            <a:ext cx="5747045" cy="3829247"/>
          </a:xfrm>
          <a:prstGeom prst="rect">
            <a:avLst/>
          </a:prstGeom>
        </p:spPr>
      </p:pic>
      <p:pic>
        <p:nvPicPr>
          <p:cNvPr id="4" name="Picture 3">
            <a:extLst>
              <a:ext uri="{FF2B5EF4-FFF2-40B4-BE49-F238E27FC236}">
                <a16:creationId xmlns:a16="http://schemas.microsoft.com/office/drawing/2014/main" id="{3F1375F4-503E-37C7-CA47-7A5DE76F4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372" y="2662238"/>
            <a:ext cx="1901879" cy="1218708"/>
          </a:xfrm>
          <a:prstGeom prst="rect">
            <a:avLst/>
          </a:prstGeom>
        </p:spPr>
      </p:pic>
    </p:spTree>
    <p:extLst>
      <p:ext uri="{BB962C8B-B14F-4D97-AF65-F5344CB8AC3E}">
        <p14:creationId xmlns:p14="http://schemas.microsoft.com/office/powerpoint/2010/main" val="3774915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497</Words>
  <Application>Microsoft Office PowerPoint</Application>
  <PresentationFormat>Widescreen</PresentationFormat>
  <Paragraphs>37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HOTEL CHAIN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SEQUENCE DIAGRAMS</vt:lpstr>
      <vt:lpstr>USE CASE: Handling Booking Requests</vt:lpstr>
      <vt:lpstr>USE CASE: Processing Customer Payments </vt:lpstr>
      <vt:lpstr>SEQUENCE DIAGRAMS</vt:lpstr>
      <vt:lpstr>USE CASE: Adding new hotels </vt:lpstr>
      <vt:lpstr>USE CASE: Removing hotels </vt:lpstr>
      <vt:lpstr>USE CASE: Price Calculation for Booked Rooms </vt:lpstr>
      <vt:lpstr>GRASP PATTERNS</vt:lpstr>
      <vt:lpstr>GRASP</vt:lpstr>
      <vt:lpstr>PowerPoint Presentation</vt:lpstr>
      <vt:lpstr>DESIGN PATTERNS</vt:lpstr>
      <vt:lpstr>1. SINGLETON</vt:lpstr>
      <vt:lpstr>2. COMPONENTS</vt:lpstr>
      <vt:lpstr>3. PACKAGE</vt:lpstr>
      <vt:lpstr>4. FACTORY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farhanahmedfast@gmail.com</dc:creator>
  <cp:lastModifiedBy>farhanahmedfast@gmail.com</cp:lastModifiedBy>
  <cp:revision>13</cp:revision>
  <dcterms:created xsi:type="dcterms:W3CDTF">2024-11-26T14:44:59Z</dcterms:created>
  <dcterms:modified xsi:type="dcterms:W3CDTF">2024-11-27T05:52:27Z</dcterms:modified>
</cp:coreProperties>
</file>