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6" r:id="rId2"/>
    <p:sldId id="260" r:id="rId3"/>
    <p:sldId id="257" r:id="rId4"/>
    <p:sldId id="259" r:id="rId5"/>
    <p:sldId id="265" r:id="rId6"/>
    <p:sldId id="271" r:id="rId7"/>
    <p:sldId id="261" r:id="rId8"/>
    <p:sldId id="269" r:id="rId9"/>
    <p:sldId id="262" r:id="rId10"/>
    <p:sldId id="268" r:id="rId11"/>
    <p:sldId id="270" r:id="rId12"/>
    <p:sldId id="263" r:id="rId13"/>
    <p:sldId id="277" r:id="rId14"/>
    <p:sldId id="273" r:id="rId15"/>
    <p:sldId id="264" r:id="rId16"/>
    <p:sldId id="278" r:id="rId17"/>
    <p:sldId id="274" r:id="rId18"/>
    <p:sldId id="266" r:id="rId19"/>
    <p:sldId id="279" r:id="rId20"/>
    <p:sldId id="276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0" autoAdjust="0"/>
    <p:restoredTop sz="90217" autoAdjust="0"/>
  </p:normalViewPr>
  <p:slideViewPr>
    <p:cSldViewPr snapToGrid="0" snapToObjects="1">
      <p:cViewPr varScale="1">
        <p:scale>
          <a:sx n="90" d="100"/>
          <a:sy n="90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89ED4-5545-704D-B374-10EEA095B841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DE1B9-082B-D04E-8736-CD8497291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Lucie</a:t>
            </a:r>
          </a:p>
          <a:p>
            <a:endParaRPr lang="en-US" dirty="0" smtClean="0"/>
          </a:p>
          <a:p>
            <a:r>
              <a:rPr lang="en-US" dirty="0" smtClean="0"/>
              <a:t>Where</a:t>
            </a:r>
            <a:r>
              <a:rPr lang="en-US" baseline="0" dirty="0" smtClean="0"/>
              <a:t> our inspiration came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9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7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65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9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9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Saras</a:t>
            </a:r>
            <a:endParaRPr lang="en-US" dirty="0" smtClean="0"/>
          </a:p>
          <a:p>
            <a:r>
              <a:rPr lang="en-US" dirty="0" smtClean="0"/>
              <a:t>- Screenshot</a:t>
            </a:r>
            <a:r>
              <a:rPr lang="en-US" baseline="0" dirty="0" smtClean="0"/>
              <a:t> excel with multiple tabs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8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8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5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4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7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Lucie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We developed recommendations for a consistent framework for defining ecosystem collapse based on the outcomes from the review.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3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6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5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7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3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DE1B9-082B-D04E-8736-CD8497291D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8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7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3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5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88E21B9-8C08-F94D-9273-6000711E4B34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7B69B4-28EC-7445-915C-EA421AF2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l.bland@deakin.edu.au" TargetMode="External"/><Relationship Id="rId4" Type="http://schemas.openxmlformats.org/officeDocument/2006/relationships/hyperlink" Target="mailto:windeckers@student.unimelb.edu.au" TargetMode="External"/><Relationship Id="rId5" Type="http://schemas.openxmlformats.org/officeDocument/2006/relationships/hyperlink" Target="https://www.griffith.edu.au/environment-planning-architecture/griffith-school-environment/research/systematic-quantitative-literature-review" TargetMode="External"/><Relationship Id="rId6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539759"/>
            <a:ext cx="7475220" cy="2926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Conducting</a:t>
            </a:r>
            <a:br>
              <a:rPr lang="en-US" dirty="0" smtClean="0"/>
            </a:br>
            <a:r>
              <a:rPr lang="en-US" dirty="0" smtClean="0"/>
              <a:t>Systematic Literature Reviews and Meta-analyses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4072835"/>
            <a:ext cx="6575895" cy="1388165"/>
          </a:xfrm>
        </p:spPr>
        <p:txBody>
          <a:bodyPr/>
          <a:lstStyle/>
          <a:p>
            <a:r>
              <a:rPr lang="en-US" dirty="0"/>
              <a:t>Lucie Bland and </a:t>
            </a:r>
            <a:r>
              <a:rPr lang="en-US" dirty="0" err="1"/>
              <a:t>Saras</a:t>
            </a:r>
            <a:r>
              <a:rPr lang="en-US" dirty="0"/>
              <a:t> </a:t>
            </a:r>
            <a:r>
              <a:rPr lang="en-US" dirty="0" err="1" smtClean="0"/>
              <a:t>Windecker</a:t>
            </a:r>
            <a:endParaRPr lang="en-US" dirty="0" smtClean="0"/>
          </a:p>
          <a:p>
            <a:r>
              <a:rPr lang="en-US" dirty="0" smtClean="0"/>
              <a:t>May 2017</a:t>
            </a:r>
            <a:endParaRPr lang="en-US" dirty="0"/>
          </a:p>
        </p:txBody>
      </p:sp>
      <p:pic>
        <p:nvPicPr>
          <p:cNvPr id="4" name="Picture 2" descr="Image result for deaki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2" y="5060183"/>
            <a:ext cx="1504531" cy="150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uni melbourn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572" y="4824549"/>
            <a:ext cx="1811714" cy="18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12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00378"/>
            <a:ext cx="7406640" cy="1356360"/>
          </a:xfrm>
        </p:spPr>
        <p:txBody>
          <a:bodyPr/>
          <a:lstStyle/>
          <a:p>
            <a:r>
              <a:rPr lang="en-US" dirty="0" smtClean="0"/>
              <a:t>Search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450622"/>
            <a:ext cx="7404653" cy="206432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Identify keywords (synonyms, plurals, uses in different disciplines).</a:t>
            </a:r>
          </a:p>
          <a:p>
            <a:r>
              <a:rPr lang="en-US" sz="2600" dirty="0" smtClean="0"/>
              <a:t>Include grey literature?</a:t>
            </a:r>
          </a:p>
          <a:p>
            <a:r>
              <a:rPr lang="en-US" sz="2600" dirty="0" smtClean="0"/>
              <a:t>Search databases (talk to librarians! Don’t use Google Scholar!).</a:t>
            </a:r>
          </a:p>
          <a:p>
            <a:r>
              <a:rPr lang="en-US" sz="2600" dirty="0" smtClean="0"/>
              <a:t>Keywords must be edited for each database.</a:t>
            </a:r>
          </a:p>
          <a:p>
            <a:r>
              <a:rPr lang="en-US" sz="2600" dirty="0" smtClean="0"/>
              <a:t>Refine keywords based on preliminary search (to exclude irrelevant stuff).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50" y="3839505"/>
            <a:ext cx="7404654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" indent="0">
              <a:buNone/>
            </a:pPr>
            <a:r>
              <a:rPr lang="en-US" sz="1400" u="sng" dirty="0"/>
              <a:t>Lucie’s collapse review keywords:</a:t>
            </a:r>
          </a:p>
          <a:p>
            <a:pPr marL="34290" indent="0">
              <a:buNone/>
            </a:pPr>
            <a:r>
              <a:rPr lang="en-AU" sz="1400" b="1" dirty="0"/>
              <a:t>Results: 438</a:t>
            </a:r>
          </a:p>
          <a:p>
            <a:pPr marL="34290" indent="0">
              <a:buNone/>
            </a:pPr>
            <a:r>
              <a:rPr lang="en-AU" sz="1400" i="1" dirty="0"/>
              <a:t>(from Web of Science Core Collection)</a:t>
            </a:r>
            <a:endParaRPr lang="en-AU" sz="1400" dirty="0"/>
          </a:p>
          <a:p>
            <a:pPr marL="34290" indent="0">
              <a:buNone/>
            </a:pPr>
            <a:r>
              <a:rPr lang="en-AU" sz="1400" b="1" dirty="0"/>
              <a:t>You searched for:</a:t>
            </a:r>
            <a:r>
              <a:rPr lang="en-AU" sz="1400" dirty="0"/>
              <a:t> </a:t>
            </a:r>
            <a:r>
              <a:rPr lang="en-AU" sz="1400" b="1" dirty="0"/>
              <a:t>TOPIC:</a:t>
            </a:r>
            <a:r>
              <a:rPr lang="en-AU" sz="1400" dirty="0"/>
              <a:t> (Marine AND open ocean* OR shelf OR upwelling) </a:t>
            </a:r>
            <a:r>
              <a:rPr lang="en-AU" sz="1400" i="1" dirty="0"/>
              <a:t>AND</a:t>
            </a:r>
            <a:r>
              <a:rPr lang="en-AU" sz="1400" dirty="0"/>
              <a:t> </a:t>
            </a:r>
            <a:r>
              <a:rPr lang="en-AU" sz="1400" b="1" dirty="0"/>
              <a:t>TOPIC:</a:t>
            </a:r>
            <a:r>
              <a:rPr lang="en-AU" sz="1400" dirty="0"/>
              <a:t> (</a:t>
            </a:r>
            <a:r>
              <a:rPr lang="en-AU" sz="1400" dirty="0" err="1"/>
              <a:t>Ecosyst</a:t>
            </a:r>
            <a:r>
              <a:rPr lang="en-AU" sz="1400" dirty="0"/>
              <a:t>* OR </a:t>
            </a:r>
            <a:r>
              <a:rPr lang="en-AU" sz="1400" dirty="0" err="1"/>
              <a:t>communit</a:t>
            </a:r>
            <a:r>
              <a:rPr lang="en-AU" sz="1400" dirty="0"/>
              <a:t>*) </a:t>
            </a:r>
            <a:r>
              <a:rPr lang="en-AU" sz="1400" i="1" dirty="0"/>
              <a:t>AND</a:t>
            </a:r>
            <a:r>
              <a:rPr lang="en-AU" sz="1400" dirty="0"/>
              <a:t> </a:t>
            </a:r>
            <a:r>
              <a:rPr lang="en-AU" sz="1400" b="1" dirty="0"/>
              <a:t>TOPIC:</a:t>
            </a:r>
            <a:r>
              <a:rPr lang="en-AU" sz="1400" dirty="0"/>
              <a:t> (</a:t>
            </a:r>
            <a:r>
              <a:rPr lang="en-AU" sz="1400" dirty="0" err="1"/>
              <a:t>collaps</a:t>
            </a:r>
            <a:r>
              <a:rPr lang="en-AU" sz="1400" dirty="0"/>
              <a:t>* OR "ecological shift*" OR regime shift* OR phase shift* OR state shift* OR catastrophic shift* OR "community shift*" OR abrupt shift* OR catastrophic </a:t>
            </a:r>
            <a:r>
              <a:rPr lang="en-AU" sz="1400" dirty="0" err="1"/>
              <a:t>chang</a:t>
            </a:r>
            <a:r>
              <a:rPr lang="en-AU" sz="1400" dirty="0"/>
              <a:t>* OR abrupt </a:t>
            </a:r>
            <a:r>
              <a:rPr lang="en-AU" sz="1400" dirty="0" err="1"/>
              <a:t>chang</a:t>
            </a:r>
            <a:r>
              <a:rPr lang="en-AU" sz="1400" dirty="0"/>
              <a:t>* OR "state </a:t>
            </a:r>
            <a:r>
              <a:rPr lang="en-AU" sz="1400" dirty="0" err="1"/>
              <a:t>chang</a:t>
            </a:r>
            <a:r>
              <a:rPr lang="en-AU" sz="1400" dirty="0"/>
              <a:t>*" OR trophic </a:t>
            </a:r>
            <a:r>
              <a:rPr lang="en-AU" sz="1400" dirty="0" err="1"/>
              <a:t>cascad</a:t>
            </a:r>
            <a:r>
              <a:rPr lang="en-AU" sz="1400" dirty="0"/>
              <a:t>* OR </a:t>
            </a:r>
            <a:r>
              <a:rPr lang="en-AU" sz="1400" dirty="0" err="1"/>
              <a:t>alternat</a:t>
            </a:r>
            <a:r>
              <a:rPr lang="en-AU" sz="1400" dirty="0"/>
              <a:t>* stat* OR hysteresis OR tipping point* OR reference point*) </a:t>
            </a:r>
            <a:r>
              <a:rPr lang="en-AU" sz="1400" i="1" dirty="0"/>
              <a:t>AND</a:t>
            </a:r>
            <a:r>
              <a:rPr lang="en-AU" sz="1400" dirty="0"/>
              <a:t> </a:t>
            </a:r>
            <a:r>
              <a:rPr lang="en-AU" sz="1400" b="1" dirty="0"/>
              <a:t>DOCUMENT TYPES:</a:t>
            </a:r>
            <a:r>
              <a:rPr lang="en-AU" sz="1400" dirty="0"/>
              <a:t> (Article) </a:t>
            </a:r>
            <a:r>
              <a:rPr lang="en-AU" sz="1400" i="1" dirty="0"/>
              <a:t>NOT</a:t>
            </a:r>
            <a:r>
              <a:rPr lang="en-AU" sz="1400" dirty="0"/>
              <a:t> </a:t>
            </a:r>
            <a:r>
              <a:rPr lang="en-AU" sz="1400" b="1" dirty="0"/>
              <a:t>TOPIC:</a:t>
            </a:r>
            <a:r>
              <a:rPr lang="en-AU" sz="1400" dirty="0"/>
              <a:t> (mangrove OR coral OR oyster OR mussel OR reef OR </a:t>
            </a:r>
            <a:r>
              <a:rPr lang="en-AU" sz="1400" dirty="0" err="1"/>
              <a:t>estuar</a:t>
            </a:r>
            <a:r>
              <a:rPr lang="en-AU" sz="1400" dirty="0"/>
              <a:t>* OR lagoon OR bay OR *</a:t>
            </a:r>
            <a:r>
              <a:rPr lang="en-AU" sz="1400" dirty="0" err="1"/>
              <a:t>bacteri</a:t>
            </a:r>
            <a:r>
              <a:rPr lang="en-AU" sz="1400" dirty="0"/>
              <a:t>* OR </a:t>
            </a:r>
            <a:r>
              <a:rPr lang="en-AU" sz="1400" dirty="0" err="1"/>
              <a:t>microb</a:t>
            </a:r>
            <a:r>
              <a:rPr lang="en-AU" sz="1400" dirty="0"/>
              <a:t>* OR aquaculture OR quaternary OR </a:t>
            </a:r>
            <a:r>
              <a:rPr lang="en-AU" sz="1400" dirty="0" err="1"/>
              <a:t>palaeo</a:t>
            </a:r>
            <a:r>
              <a:rPr lang="en-AU" sz="1400" dirty="0"/>
              <a:t>* OR </a:t>
            </a:r>
            <a:r>
              <a:rPr lang="en-AU" sz="1400" dirty="0" err="1"/>
              <a:t>holocene</a:t>
            </a:r>
            <a:r>
              <a:rPr lang="en-AU" sz="1400" dirty="0"/>
              <a:t> OR </a:t>
            </a:r>
            <a:r>
              <a:rPr lang="en-AU" sz="1400" dirty="0" err="1"/>
              <a:t>triassic</a:t>
            </a:r>
            <a:r>
              <a:rPr lang="en-AU" sz="1400" dirty="0"/>
              <a:t> OR rocky OR intertidal OR kelp OR urchin)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36781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3" y="181493"/>
            <a:ext cx="7406640" cy="1356360"/>
          </a:xfrm>
        </p:spPr>
        <p:txBody>
          <a:bodyPr/>
          <a:lstStyle/>
          <a:p>
            <a:r>
              <a:rPr lang="en-US" dirty="0" smtClean="0"/>
              <a:t>Selecting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37853"/>
            <a:ext cx="7402665" cy="2697695"/>
          </a:xfrm>
        </p:spPr>
        <p:txBody>
          <a:bodyPr>
            <a:normAutofit/>
          </a:bodyPr>
          <a:lstStyle/>
          <a:p>
            <a:r>
              <a:rPr lang="en-US" sz="2100" dirty="0"/>
              <a:t>Abstract and title, then full </a:t>
            </a:r>
            <a:r>
              <a:rPr lang="en-US" sz="2100" dirty="0" smtClean="0"/>
              <a:t>text</a:t>
            </a:r>
          </a:p>
          <a:p>
            <a:r>
              <a:rPr lang="en-US" sz="2100" dirty="0" smtClean="0"/>
              <a:t>Exclusion criteria.</a:t>
            </a:r>
          </a:p>
          <a:p>
            <a:r>
              <a:rPr lang="en-US" sz="2100" dirty="0" smtClean="0"/>
              <a:t>Assess quality.</a:t>
            </a:r>
          </a:p>
          <a:p>
            <a:r>
              <a:rPr lang="en-AU" sz="2100" dirty="0"/>
              <a:t>N</a:t>
            </a:r>
            <a:r>
              <a:rPr lang="en-AU" sz="2100" dirty="0" smtClean="0"/>
              <a:t>umber </a:t>
            </a:r>
            <a:r>
              <a:rPr lang="en-AU" sz="2100" dirty="0"/>
              <a:t>of screened </a:t>
            </a:r>
            <a:r>
              <a:rPr lang="en-AU" sz="2100" dirty="0" smtClean="0"/>
              <a:t>papers: 1,500. 3% make it to full text screening and 1% are eligible.</a:t>
            </a:r>
          </a:p>
          <a:p>
            <a:r>
              <a:rPr lang="en-AU" sz="2100" dirty="0" smtClean="0"/>
              <a:t>Search reference lists of selected papers.</a:t>
            </a:r>
          </a:p>
          <a:p>
            <a:pPr marL="34290" indent="0">
              <a:buNone/>
            </a:pPr>
            <a:endParaRPr lang="en-US" sz="1400" u="sng" dirty="0" smtClean="0"/>
          </a:p>
          <a:p>
            <a:pPr marL="34290" indent="0">
              <a:buNone/>
            </a:pPr>
            <a:endParaRPr lang="en-US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855263" y="4235548"/>
            <a:ext cx="7404653" cy="20420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" indent="0">
              <a:buNone/>
            </a:pPr>
            <a:r>
              <a:rPr lang="en-US" sz="1400" u="sng" dirty="0" err="1"/>
              <a:t>Saras</a:t>
            </a:r>
            <a:r>
              <a:rPr lang="en-US" sz="1400" u="sng" dirty="0"/>
              <a:t>’ exclusion criteria</a:t>
            </a:r>
            <a:r>
              <a:rPr lang="en-US" sz="1400" u="sng" dirty="0" smtClean="0"/>
              <a:t>:</a:t>
            </a:r>
          </a:p>
          <a:p>
            <a:pPr marL="34290" indent="0">
              <a:buNone/>
            </a:pPr>
            <a:endParaRPr lang="en-US" sz="1400" u="sng" dirty="0"/>
          </a:p>
          <a:p>
            <a:pPr marL="37719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400" dirty="0" smtClean="0"/>
              <a:t>Restored </a:t>
            </a:r>
            <a:r>
              <a:rPr lang="en-US" sz="1400" dirty="0"/>
              <a:t>wetlands had to be recreated where wetlands had once occurred and created wetlands were defined as those built where no wetlands previously </a:t>
            </a:r>
            <a:r>
              <a:rPr lang="en-US" sz="1400" dirty="0" smtClean="0"/>
              <a:t>existed.</a:t>
            </a:r>
          </a:p>
          <a:p>
            <a:pPr marL="37719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400" dirty="0" smtClean="0"/>
              <a:t>Articles </a:t>
            </a:r>
            <a:r>
              <a:rPr lang="en-US" sz="1400" dirty="0"/>
              <a:t>must compare measurements of structural components and biogeochemical processes in restored or created and reference wetlands at a known </a:t>
            </a:r>
            <a:r>
              <a:rPr lang="en-US" sz="1400" dirty="0" smtClean="0"/>
              <a:t>age.</a:t>
            </a:r>
          </a:p>
          <a:p>
            <a:pPr marL="37719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400" dirty="0" smtClean="0"/>
              <a:t>Data </a:t>
            </a:r>
            <a:r>
              <a:rPr lang="en-US" sz="1400" dirty="0"/>
              <a:t>must not be averaged over more than 5 years. </a:t>
            </a:r>
          </a:p>
          <a:p>
            <a:pPr marL="37719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400" dirty="0"/>
              <a:t>Data must not be averaged across size patches differing by more than one order of magnitude. </a:t>
            </a:r>
          </a:p>
          <a:p>
            <a:pPr marL="37719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400" dirty="0"/>
              <a:t>Restored and reference conditions must be comparable. </a:t>
            </a:r>
          </a:p>
          <a:p>
            <a:pPr marL="37719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400" dirty="0"/>
              <a:t>Restored wetlands should not have imported </a:t>
            </a:r>
            <a:r>
              <a:rPr lang="en-US" sz="1400" dirty="0" err="1"/>
              <a:t>allochthonous</a:t>
            </a:r>
            <a:r>
              <a:rPr lang="en-US" sz="1400" dirty="0"/>
              <a:t> substrate, non-native vegetation, or un-natural hydrological regimes.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928" y="788035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6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09549"/>
            <a:ext cx="7406640" cy="1356360"/>
          </a:xfrm>
        </p:spPr>
        <p:txBody>
          <a:bodyPr/>
          <a:lstStyle/>
          <a:p>
            <a:r>
              <a:rPr lang="en-US" dirty="0" smtClean="0"/>
              <a:t>Record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410687"/>
            <a:ext cx="7807779" cy="1032147"/>
          </a:xfrm>
        </p:spPr>
        <p:txBody>
          <a:bodyPr>
            <a:normAutofit/>
          </a:bodyPr>
          <a:lstStyle/>
          <a:p>
            <a:r>
              <a:rPr lang="en-US" dirty="0" smtClean="0"/>
              <a:t>Reference manager importance (Endnote vs </a:t>
            </a:r>
            <a:r>
              <a:rPr lang="en-US" dirty="0" err="1" smtClean="0"/>
              <a:t>Mendeley</a:t>
            </a:r>
            <a:r>
              <a:rPr lang="en-US" dirty="0"/>
              <a:t>). BACKUP </a:t>
            </a:r>
            <a:r>
              <a:rPr lang="en-US" dirty="0" smtClean="0"/>
              <a:t>!!!!</a:t>
            </a:r>
          </a:p>
          <a:p>
            <a:r>
              <a:rPr lang="en-US" dirty="0" smtClean="0"/>
              <a:t>What to record.</a:t>
            </a:r>
          </a:p>
          <a:p>
            <a:pPr marL="3429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010"/>
          <a:stretch/>
        </p:blipFill>
        <p:spPr>
          <a:xfrm>
            <a:off x="896274" y="2598057"/>
            <a:ext cx="741941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85045"/>
            <a:ext cx="7406640" cy="1356360"/>
          </a:xfrm>
        </p:spPr>
        <p:txBody>
          <a:bodyPr/>
          <a:lstStyle/>
          <a:p>
            <a:r>
              <a:rPr lang="en-AU" dirty="0" smtClean="0"/>
              <a:t>PRISMA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467757"/>
            <a:ext cx="7404653" cy="1179286"/>
          </a:xfrm>
        </p:spPr>
        <p:txBody>
          <a:bodyPr/>
          <a:lstStyle/>
          <a:p>
            <a:r>
              <a:rPr lang="en-AU" dirty="0"/>
              <a:t>Preferred Reporting Items for Systematic reviews and Meta-Analyses </a:t>
            </a:r>
            <a:r>
              <a:rPr lang="en-AU" dirty="0" smtClean="0"/>
              <a:t>statement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0974"/>
              </p:ext>
            </p:extLst>
          </p:nvPr>
        </p:nvGraphicFramePr>
        <p:xfrm>
          <a:off x="857250" y="2306490"/>
          <a:ext cx="6946195" cy="319684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659879"/>
                <a:gridCol w="1682148"/>
                <a:gridCol w="1604168"/>
              </a:tblGrid>
              <a:tr h="266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Step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Marine pelagic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Temperate forests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2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Publications identified in electronic databases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 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304 (Web of Science)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52 (Science Direct)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432 (Web of Science)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70 (Science Direct)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2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Additional Publications identified in reference lists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18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 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Publications after duplicates removed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316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454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Publications screened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316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452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Publications excluded at abstract stage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227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365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Publications assessed for eligibility (full-text)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90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87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Publications excluded after full-text assessment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73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>
                          <a:effectLst/>
                        </a:rPr>
                        <a:t>39</a:t>
                      </a:r>
                      <a:endParaRPr lang="en-A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2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Publications included in quantitative synthesis and analysis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35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300" dirty="0">
                          <a:effectLst/>
                        </a:rPr>
                        <a:t>48</a:t>
                      </a:r>
                      <a:endParaRPr lang="en-A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67855" y="5899972"/>
            <a:ext cx="64636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Moher</a:t>
            </a:r>
            <a:r>
              <a:rPr lang="en-US" sz="1100" dirty="0"/>
              <a:t>, D., A. </a:t>
            </a:r>
            <a:r>
              <a:rPr lang="en-US" sz="1100" dirty="0" err="1"/>
              <a:t>Liberati</a:t>
            </a:r>
            <a:r>
              <a:rPr lang="en-US" sz="1100" dirty="0"/>
              <a:t>, J. </a:t>
            </a:r>
            <a:r>
              <a:rPr lang="en-US" sz="1100" dirty="0" err="1"/>
              <a:t>Tetzlaff</a:t>
            </a:r>
            <a:r>
              <a:rPr lang="en-US" sz="1100" dirty="0"/>
              <a:t>, D. G. Altman, and P. G. The. 2009. Preferred Reporting Items for Systematic Reviews and Meta-Analyses: The PRISMA Statement. </a:t>
            </a:r>
            <a:r>
              <a:rPr lang="en-US" sz="1100" dirty="0" err="1"/>
              <a:t>PLoS</a:t>
            </a:r>
            <a:r>
              <a:rPr lang="en-US" sz="1100" dirty="0"/>
              <a:t> Med </a:t>
            </a:r>
            <a:r>
              <a:rPr lang="en-US" sz="1100" b="1" dirty="0"/>
              <a:t>6</a:t>
            </a:r>
            <a:r>
              <a:rPr lang="en-US" sz="1100" dirty="0"/>
              <a:t>:</a:t>
            </a:r>
            <a:r>
              <a:rPr lang="en-US" sz="1100" dirty="0" smtClean="0"/>
              <a:t>e1000097.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3513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4" y="228600"/>
            <a:ext cx="7406640" cy="1356360"/>
          </a:xfrm>
        </p:spPr>
        <p:txBody>
          <a:bodyPr/>
          <a:lstStyle/>
          <a:p>
            <a:r>
              <a:rPr lang="en-US" dirty="0" smtClean="0"/>
              <a:t>Extract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704622"/>
            <a:ext cx="7404653" cy="4038600"/>
          </a:xfrm>
        </p:spPr>
        <p:txBody>
          <a:bodyPr/>
          <a:lstStyle/>
          <a:p>
            <a:r>
              <a:rPr lang="en-US" dirty="0" smtClean="0"/>
              <a:t>Helpful to extract a portion, say 10%, then check for strategy.</a:t>
            </a:r>
          </a:p>
          <a:p>
            <a:r>
              <a:rPr lang="en-US" dirty="0" smtClean="0"/>
              <a:t>Review search words, exclusion criteria, and database.</a:t>
            </a:r>
          </a:p>
          <a:p>
            <a:r>
              <a:rPr lang="en-US" dirty="0" smtClean="0"/>
              <a:t>You HAVE to do it if multiple people are involved (Kappa statistic).</a:t>
            </a:r>
            <a:endParaRPr lang="en-US" dirty="0"/>
          </a:p>
        </p:txBody>
      </p:sp>
      <p:pic>
        <p:nvPicPr>
          <p:cNvPr id="4" name="Picture 3" descr="cartoon_extract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34" y="3317522"/>
            <a:ext cx="4495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2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4" y="242711"/>
            <a:ext cx="7406640" cy="1356360"/>
          </a:xfrm>
        </p:spPr>
        <p:txBody>
          <a:bodyPr/>
          <a:lstStyle/>
          <a:p>
            <a:r>
              <a:rPr lang="en-US" dirty="0" smtClean="0"/>
              <a:t>Structure your master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365956"/>
            <a:ext cx="7404653" cy="2818694"/>
          </a:xfrm>
        </p:spPr>
        <p:txBody>
          <a:bodyPr/>
          <a:lstStyle/>
          <a:p>
            <a:r>
              <a:rPr lang="en-US" dirty="0" smtClean="0"/>
              <a:t>Bibliographic info + geographic info (think of your figures/tables)</a:t>
            </a:r>
          </a:p>
          <a:p>
            <a:r>
              <a:rPr lang="en-US" dirty="0" smtClean="0"/>
              <a:t>Research methods</a:t>
            </a:r>
          </a:p>
          <a:p>
            <a:r>
              <a:rPr lang="en-US" dirty="0" smtClean="0"/>
              <a:t>Scoring as categorical variables</a:t>
            </a:r>
          </a:p>
          <a:p>
            <a:r>
              <a:rPr lang="en-US" dirty="0" smtClean="0"/>
              <a:t>Evidentiary in how you score things</a:t>
            </a:r>
          </a:p>
          <a:p>
            <a:r>
              <a:rPr lang="en-US" dirty="0" smtClean="0"/>
              <a:t>Studies are published with different objectives – poses challenges for extracting your topic of interest</a:t>
            </a:r>
          </a:p>
          <a:p>
            <a:r>
              <a:rPr lang="en-US" dirty="0" smtClean="0"/>
              <a:t>Data may be in figures or in supplement</a:t>
            </a:r>
          </a:p>
          <a:p>
            <a:pPr marL="34290" indent="0">
              <a:buNone/>
            </a:pPr>
            <a:endParaRPr lang="en-US" dirty="0"/>
          </a:p>
        </p:txBody>
      </p:sp>
      <p:pic>
        <p:nvPicPr>
          <p:cNvPr id="4" name="Picture 3" descr="Screen Shot 2017-05-20 at 2.09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9646" b="4691"/>
          <a:stretch/>
        </p:blipFill>
        <p:spPr>
          <a:xfrm>
            <a:off x="493888" y="4184650"/>
            <a:ext cx="8007904" cy="24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3" y="214489"/>
            <a:ext cx="7406640" cy="1356360"/>
          </a:xfrm>
        </p:spPr>
        <p:txBody>
          <a:bodyPr/>
          <a:lstStyle/>
          <a:p>
            <a:r>
              <a:rPr lang="en-US" dirty="0" smtClean="0"/>
              <a:t>Effect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425222"/>
            <a:ext cx="7404653" cy="4854222"/>
          </a:xfrm>
        </p:spPr>
        <p:txBody>
          <a:bodyPr>
            <a:normAutofit/>
          </a:bodyPr>
          <a:lstStyle/>
          <a:p>
            <a:r>
              <a:rPr lang="en-US" dirty="0" smtClean="0"/>
              <a:t>Your measure for comparison</a:t>
            </a:r>
          </a:p>
          <a:p>
            <a:r>
              <a:rPr lang="en-US" dirty="0" smtClean="0"/>
              <a:t>One of the most common types of meta-analysis data is comparison of two means. For example, before and after treatment, across your studies. </a:t>
            </a:r>
          </a:p>
          <a:p>
            <a:r>
              <a:rPr lang="en-US" dirty="0" smtClean="0"/>
              <a:t>For this, we might use a </a:t>
            </a:r>
            <a:r>
              <a:rPr lang="en-US" dirty="0" err="1" smtClean="0"/>
              <a:t>standardised</a:t>
            </a:r>
            <a:r>
              <a:rPr lang="en-US" dirty="0" smtClean="0"/>
              <a:t> difference of means. The most common measure of which is </a:t>
            </a:r>
            <a:r>
              <a:rPr lang="en-US" i="1" dirty="0" smtClean="0"/>
              <a:t>Hedges’ d.</a:t>
            </a:r>
          </a:p>
          <a:p>
            <a:r>
              <a:rPr lang="en-US" dirty="0" smtClean="0"/>
              <a:t>It is unaffected by unequal sample variances, and includes a correction factor for small sample sizes. </a:t>
            </a:r>
            <a:endParaRPr lang="en-US" dirty="0" smtClean="0"/>
          </a:p>
          <a:p>
            <a:endParaRPr lang="en-US" i="1" dirty="0"/>
          </a:p>
          <a:p>
            <a:r>
              <a:rPr lang="en-US" dirty="0" smtClean="0"/>
              <a:t>An alternative effect size is ratio of means. </a:t>
            </a:r>
          </a:p>
          <a:p>
            <a:r>
              <a:rPr lang="en-US" dirty="0" smtClean="0"/>
              <a:t>The Response Ratio </a:t>
            </a:r>
            <a:r>
              <a:rPr lang="en-US" i="1" dirty="0" smtClean="0"/>
              <a:t>R</a:t>
            </a:r>
            <a:r>
              <a:rPr lang="en-US" dirty="0" smtClean="0"/>
              <a:t> is a measure of the ratio of means of two groups. </a:t>
            </a:r>
            <a:endParaRPr lang="en-US" dirty="0"/>
          </a:p>
          <a:p>
            <a:r>
              <a:rPr lang="en-US" dirty="0" smtClean="0"/>
              <a:t>Ratios have poor statistical quality, so we tend to transform </a:t>
            </a:r>
            <a:r>
              <a:rPr lang="en-US" i="1" dirty="0" smtClean="0"/>
              <a:t>R </a:t>
            </a:r>
            <a:r>
              <a:rPr lang="en-US" dirty="0" smtClean="0"/>
              <a:t>using the natural logarithm. </a:t>
            </a:r>
          </a:p>
        </p:txBody>
      </p:sp>
    </p:spTree>
    <p:extLst>
      <p:ext uri="{BB962C8B-B14F-4D97-AF65-F5344CB8AC3E}">
        <p14:creationId xmlns:p14="http://schemas.microsoft.com/office/powerpoint/2010/main" val="79287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170873"/>
            <a:ext cx="7406640" cy="1356360"/>
          </a:xfrm>
        </p:spPr>
        <p:txBody>
          <a:bodyPr/>
          <a:lstStyle/>
          <a:p>
            <a:r>
              <a:rPr lang="en-US" dirty="0" smtClean="0"/>
              <a:t>Publication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249218"/>
            <a:ext cx="7404653" cy="4038600"/>
          </a:xfrm>
        </p:spPr>
        <p:txBody>
          <a:bodyPr/>
          <a:lstStyle/>
          <a:p>
            <a:r>
              <a:rPr lang="en-US" dirty="0" smtClean="0"/>
              <a:t>Need to detect potential publication bias in effect size estimates due to narrow bias or to exclusion of studies.</a:t>
            </a:r>
          </a:p>
          <a:p>
            <a:r>
              <a:rPr lang="en-US" dirty="0" smtClean="0"/>
              <a:t>Many ways to examine bias, one example is funnel plots.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50" y="5907723"/>
            <a:ext cx="73815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Sterne J, Sutton A, Ioannidis J, </a:t>
            </a:r>
            <a:r>
              <a:rPr lang="en-US" sz="1100" dirty="0" err="1" smtClean="0"/>
              <a:t>Terrin</a:t>
            </a:r>
            <a:r>
              <a:rPr lang="en-US" sz="1100" dirty="0" smtClean="0"/>
              <a:t> N, Jones D, Lau J et al. Recommendations for examining and interpreting funnel plot asymmetry in meta-analyses of </a:t>
            </a:r>
            <a:r>
              <a:rPr lang="en-US" sz="1100" dirty="0" err="1" smtClean="0"/>
              <a:t>randomised</a:t>
            </a:r>
            <a:r>
              <a:rPr lang="en-US" sz="1100" dirty="0" smtClean="0"/>
              <a:t> controlled trials</a:t>
            </a:r>
            <a:r>
              <a:rPr lang="en-US" sz="1100" i="1" dirty="0" smtClean="0"/>
              <a:t>. BMJ </a:t>
            </a:r>
            <a:r>
              <a:rPr lang="en-US" sz="1100" dirty="0" smtClean="0"/>
              <a:t>2011; 343:d4002.</a:t>
            </a:r>
            <a:endParaRPr lang="en-US" sz="1100" dirty="0"/>
          </a:p>
          <a:p>
            <a:r>
              <a:rPr lang="en-US" sz="1100" dirty="0" smtClean="0"/>
              <a:t>Egger </a:t>
            </a:r>
            <a:r>
              <a:rPr lang="en-US" sz="1100" dirty="0"/>
              <a:t>M, Davey Smith G, Schneider M, Minder C. Bias in meta-analysis detected by a simple, graphical test. </a:t>
            </a:r>
            <a:r>
              <a:rPr lang="en-US" sz="1100" i="1" dirty="0" smtClean="0"/>
              <a:t>BMJ</a:t>
            </a:r>
            <a:r>
              <a:rPr lang="en-US" sz="1100" dirty="0" smtClean="0"/>
              <a:t> 1997; 315</a:t>
            </a:r>
            <a:r>
              <a:rPr lang="en-US" sz="1100" dirty="0"/>
              <a:t>:629-34</a:t>
            </a:r>
          </a:p>
        </p:txBody>
      </p:sp>
      <p:pic>
        <p:nvPicPr>
          <p:cNvPr id="6" name="Picture 5" descr="F1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64" y="2444050"/>
            <a:ext cx="5520535" cy="33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1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56822"/>
            <a:ext cx="7406640" cy="972127"/>
          </a:xfrm>
        </p:spPr>
        <p:txBody>
          <a:bodyPr/>
          <a:lstStyle/>
          <a:p>
            <a:r>
              <a:rPr lang="en-US" dirty="0" err="1" smtClean="0"/>
              <a:t>Summarise</a:t>
            </a:r>
            <a:r>
              <a:rPr lang="en-US" dirty="0" smtClean="0"/>
              <a:t> your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04" y="1412394"/>
            <a:ext cx="2570324" cy="230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50" y="4204495"/>
            <a:ext cx="3843232" cy="20458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63009"/>
              </p:ext>
            </p:extLst>
          </p:nvPr>
        </p:nvGraphicFramePr>
        <p:xfrm>
          <a:off x="5596747" y="1057838"/>
          <a:ext cx="3240360" cy="5468112"/>
        </p:xfrm>
        <a:graphic>
          <a:graphicData uri="http://schemas.openxmlformats.org/drawingml/2006/table">
            <a:tbl>
              <a:tblPr firstRow="1" firstCol="1" bandRow="1"/>
              <a:tblGrid>
                <a:gridCol w="733420"/>
                <a:gridCol w="994772"/>
                <a:gridCol w="720080"/>
                <a:gridCol w="792088"/>
              </a:tblGrid>
              <a:tr h="979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studies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979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Marine pelagic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Temperate forests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methods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7761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Observational†**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Experimental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Predictive modelling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761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Spatial comparison†**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Temporal comparison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Ecosystem definition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Biota†*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Environment†*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Processes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aspects of definition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Collapse definition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Quantitative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Collapse transition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965">
                <a:tc rowSpan="5"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Trophic restructuring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Climatic shift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Community shift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Eutrophication recovery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Distribution shift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796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6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6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6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Disturbance shift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Stochastic disturbance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6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Reversible collapsed state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4" marR="38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35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4" y="313266"/>
            <a:ext cx="7406640" cy="1356360"/>
          </a:xfrm>
        </p:spPr>
        <p:txBody>
          <a:bodyPr/>
          <a:lstStyle/>
          <a:p>
            <a:r>
              <a:rPr lang="en-US" dirty="0" smtClean="0"/>
              <a:t>Publishing your systematic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95026"/>
            <a:ext cx="7404653" cy="40386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dirty="0" smtClean="0"/>
              <a:t>Some journals that publish literature reviews:</a:t>
            </a:r>
          </a:p>
          <a:p>
            <a:r>
              <a:rPr lang="en-US" dirty="0" smtClean="0"/>
              <a:t>Frontiers in Ecology and the Environment (any type, mostly narrative, 3,500 words)</a:t>
            </a:r>
          </a:p>
          <a:p>
            <a:r>
              <a:rPr lang="en-US" dirty="0" smtClean="0"/>
              <a:t>Global Change Biology (any type, 8,000 words)</a:t>
            </a:r>
          </a:p>
          <a:p>
            <a:r>
              <a:rPr lang="en-US" dirty="0" smtClean="0"/>
              <a:t>Diversity and Distributions (any type, 5,000 words)</a:t>
            </a:r>
          </a:p>
          <a:p>
            <a:r>
              <a:rPr lang="en-US" dirty="0" smtClean="0"/>
              <a:t>Journal of Applied Ecology (any type, 8,000 words)</a:t>
            </a:r>
          </a:p>
          <a:p>
            <a:r>
              <a:rPr lang="en-US" dirty="0" smtClean="0"/>
              <a:t>Global Ecology and Biogeography (Meta-analysis, Research reviews)</a:t>
            </a:r>
          </a:p>
          <a:p>
            <a:r>
              <a:rPr lang="en-US" dirty="0" smtClean="0"/>
              <a:t>Biological Conservation (Review 12,000, Systematic review 8,000)</a:t>
            </a:r>
          </a:p>
          <a:p>
            <a:r>
              <a:rPr lang="en-US" dirty="0" smtClean="0"/>
              <a:t>Conservation Biology (Reviews, 7,500)</a:t>
            </a:r>
          </a:p>
        </p:txBody>
      </p:sp>
    </p:spTree>
    <p:extLst>
      <p:ext uri="{BB962C8B-B14F-4D97-AF65-F5344CB8AC3E}">
        <p14:creationId xmlns:p14="http://schemas.microsoft.com/office/powerpoint/2010/main" val="147898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55600"/>
            <a:ext cx="7406640" cy="1356360"/>
          </a:xfrm>
        </p:spPr>
        <p:txBody>
          <a:bodyPr/>
          <a:lstStyle/>
          <a:p>
            <a:r>
              <a:rPr lang="en-US" dirty="0" smtClean="0"/>
              <a:t>Why conduct a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831623"/>
            <a:ext cx="7404653" cy="4038600"/>
          </a:xfrm>
        </p:spPr>
        <p:txBody>
          <a:bodyPr/>
          <a:lstStyle/>
          <a:p>
            <a:r>
              <a:rPr lang="en-US" dirty="0" smtClean="0"/>
              <a:t>Synthesizing literature on a topic.</a:t>
            </a:r>
          </a:p>
          <a:p>
            <a:r>
              <a:rPr lang="en-US" dirty="0" smtClean="0"/>
              <a:t>Identifying research gaps.</a:t>
            </a:r>
          </a:p>
          <a:p>
            <a:r>
              <a:rPr lang="en-US" dirty="0" smtClean="0"/>
              <a:t>Quantitatively reviewing evidence from multiple studies.</a:t>
            </a:r>
          </a:p>
          <a:p>
            <a:r>
              <a:rPr lang="en-US" dirty="0" smtClean="0"/>
              <a:t>Testing ecological theory.</a:t>
            </a:r>
          </a:p>
          <a:p>
            <a:r>
              <a:rPr lang="en-US" dirty="0" smtClean="0"/>
              <a:t>Informing conservation decisions and policy.</a:t>
            </a:r>
          </a:p>
          <a:p>
            <a:endParaRPr lang="en-US" dirty="0"/>
          </a:p>
          <a:p>
            <a:pPr marL="34290" indent="0">
              <a:buNone/>
            </a:pPr>
            <a:r>
              <a:rPr lang="en-US" u="sng" dirty="0" smtClean="0"/>
              <a:t>Three types of reviews:</a:t>
            </a:r>
            <a:endParaRPr lang="en-US" u="sng" dirty="0"/>
          </a:p>
          <a:p>
            <a:r>
              <a:rPr lang="en-US" dirty="0" smtClean="0"/>
              <a:t>Narrative reviews</a:t>
            </a:r>
          </a:p>
          <a:p>
            <a:r>
              <a:rPr lang="en-US" dirty="0" smtClean="0"/>
              <a:t>Systematic literature reviews</a:t>
            </a:r>
          </a:p>
          <a:p>
            <a:r>
              <a:rPr lang="en-US" dirty="0" smtClean="0"/>
              <a:t>Meta-analyses</a:t>
            </a:r>
          </a:p>
        </p:txBody>
      </p:sp>
    </p:spTree>
    <p:extLst>
      <p:ext uri="{BB962C8B-B14F-4D97-AF65-F5344CB8AC3E}">
        <p14:creationId xmlns:p14="http://schemas.microsoft.com/office/powerpoint/2010/main" val="210451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160338"/>
            <a:ext cx="7406640" cy="1356360"/>
          </a:xfrm>
        </p:spPr>
        <p:txBody>
          <a:bodyPr/>
          <a:lstStyle/>
          <a:p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309511"/>
            <a:ext cx="7404653" cy="4038600"/>
          </a:xfrm>
        </p:spPr>
        <p:txBody>
          <a:bodyPr/>
          <a:lstStyle/>
          <a:p>
            <a:r>
              <a:rPr lang="en-AU" dirty="0" smtClean="0"/>
              <a:t>Quantitative reviews are more useful and have better chance at publications. </a:t>
            </a:r>
          </a:p>
          <a:p>
            <a:r>
              <a:rPr lang="en-AU" dirty="0"/>
              <a:t>The benefit of </a:t>
            </a:r>
            <a:r>
              <a:rPr lang="en-AU" dirty="0" smtClean="0"/>
              <a:t>hindsight.</a:t>
            </a:r>
          </a:p>
          <a:p>
            <a:r>
              <a:rPr lang="en-AU" dirty="0" smtClean="0"/>
              <a:t>The devil is in the detail.</a:t>
            </a:r>
          </a:p>
          <a:p>
            <a:r>
              <a:rPr lang="en-AU" dirty="0" smtClean="0"/>
              <a:t>Your eyes will hurt, and you will never want to read again.</a:t>
            </a:r>
            <a:endParaRPr lang="en-AU" dirty="0"/>
          </a:p>
          <a:p>
            <a:endParaRPr lang="en-AU" dirty="0"/>
          </a:p>
        </p:txBody>
      </p:sp>
      <p:sp>
        <p:nvSpPr>
          <p:cNvPr id="4" name="AutoShape 2" descr="Image result for eyes hurting read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Image result for eyes hurting read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 descr="research_cycl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55" y="3500263"/>
            <a:ext cx="6231890" cy="28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5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 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smtClean="0"/>
              <a:t>Lucie Bland</a:t>
            </a:r>
            <a:endParaRPr lang="en-US" dirty="0" smtClean="0">
              <a:hlinkClick r:id="rId3"/>
            </a:endParaRPr>
          </a:p>
          <a:p>
            <a:pPr marL="34290" indent="0">
              <a:buNone/>
            </a:pPr>
            <a:r>
              <a:rPr lang="en-US" dirty="0" smtClean="0">
                <a:hlinkClick r:id="rId3"/>
              </a:rPr>
              <a:t>l.bland@deakin.edu.au</a:t>
            </a:r>
            <a:endParaRPr lang="en-US" dirty="0" smtClean="0"/>
          </a:p>
          <a:p>
            <a:pPr marL="34290" indent="0">
              <a:buNone/>
            </a:pPr>
            <a:endParaRPr lang="en-US" dirty="0" smtClean="0"/>
          </a:p>
          <a:p>
            <a:pPr marL="34290" indent="0">
              <a:buNone/>
            </a:pPr>
            <a:r>
              <a:rPr lang="en-US" dirty="0" err="1" smtClean="0"/>
              <a:t>Saras</a:t>
            </a:r>
            <a:r>
              <a:rPr lang="en-US" dirty="0" smtClean="0"/>
              <a:t> </a:t>
            </a:r>
            <a:r>
              <a:rPr lang="en-US" dirty="0" err="1" smtClean="0"/>
              <a:t>Windecker</a:t>
            </a:r>
            <a:endParaRPr lang="en-US" dirty="0" smtClean="0"/>
          </a:p>
          <a:p>
            <a:pPr marL="34290" indent="0">
              <a:buNone/>
            </a:pPr>
            <a:r>
              <a:rPr lang="en-US" dirty="0" smtClean="0">
                <a:hlinkClick r:id="rId4"/>
              </a:rPr>
              <a:t>windeckers@student.unimelb.edu.au</a:t>
            </a:r>
            <a:r>
              <a:rPr lang="en-US" dirty="0" smtClean="0"/>
              <a:t> </a:t>
            </a:r>
            <a:endParaRPr lang="en-US" dirty="0"/>
          </a:p>
          <a:p>
            <a:pPr marL="34290" indent="0">
              <a:buNone/>
            </a:pPr>
            <a:endParaRPr lang="en-US" dirty="0" smtClean="0"/>
          </a:p>
          <a:p>
            <a:pPr marL="34290" indent="0">
              <a:buNone/>
            </a:pPr>
            <a:r>
              <a:rPr lang="en-US" dirty="0" smtClean="0"/>
              <a:t>Resources:</a:t>
            </a:r>
          </a:p>
          <a:p>
            <a:pPr marL="34290" indent="0">
              <a:buNone/>
            </a:pPr>
            <a:r>
              <a:rPr lang="en-AU" sz="1600" dirty="0">
                <a:hlinkClick r:id="rId5"/>
              </a:rPr>
              <a:t>https://</a:t>
            </a:r>
            <a:r>
              <a:rPr lang="en-AU" sz="1600" dirty="0" err="1">
                <a:hlinkClick r:id="rId5"/>
              </a:rPr>
              <a:t>www.griffith.edu.au</a:t>
            </a:r>
            <a:r>
              <a:rPr lang="en-AU" sz="1600" dirty="0">
                <a:hlinkClick r:id="rId5"/>
              </a:rPr>
              <a:t>/environment-planning-architecture/</a:t>
            </a:r>
            <a:r>
              <a:rPr lang="en-AU" sz="1600" dirty="0" err="1">
                <a:hlinkClick r:id="rId5"/>
              </a:rPr>
              <a:t>griffith</a:t>
            </a:r>
            <a:r>
              <a:rPr lang="en-AU" sz="1600" dirty="0">
                <a:hlinkClick r:id="rId5"/>
              </a:rPr>
              <a:t>-school-environment/research/systematic-quantitative-literature-review</a:t>
            </a:r>
            <a:endParaRPr lang="en-AU" sz="1600" dirty="0"/>
          </a:p>
          <a:p>
            <a:pPr marL="34290" indent="0">
              <a:buNone/>
            </a:pPr>
            <a:r>
              <a:rPr lang="en-US" sz="1600" dirty="0" smtClean="0"/>
              <a:t>Handbook of Meta-analysis in Ecology and Evolution – </a:t>
            </a:r>
            <a:r>
              <a:rPr lang="en-US" sz="1600" dirty="0" err="1" smtClean="0"/>
              <a:t>Gurevitch</a:t>
            </a:r>
            <a:r>
              <a:rPr lang="en-US" sz="1600" dirty="0" smtClean="0"/>
              <a:t>, </a:t>
            </a:r>
            <a:r>
              <a:rPr lang="en-US" sz="1600" dirty="0" err="1" smtClean="0"/>
              <a:t>Mengersen</a:t>
            </a:r>
            <a:r>
              <a:rPr lang="en-US" sz="1600" dirty="0" smtClean="0"/>
              <a:t>, &amp; </a:t>
            </a:r>
            <a:r>
              <a:rPr lang="en-US" sz="1600" dirty="0" err="1" smtClean="0"/>
              <a:t>Koricheva</a:t>
            </a:r>
            <a:endParaRPr lang="en-US" sz="1600" dirty="0"/>
          </a:p>
        </p:txBody>
      </p:sp>
      <p:pic>
        <p:nvPicPr>
          <p:cNvPr id="4" name="Picture 3" descr="diving_i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0" y="1143000"/>
            <a:ext cx="3358444" cy="33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7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4" y="426155"/>
            <a:ext cx="7406640" cy="1356360"/>
          </a:xfrm>
        </p:spPr>
        <p:txBody>
          <a:bodyPr>
            <a:normAutofit/>
          </a:bodyPr>
          <a:lstStyle/>
          <a:p>
            <a:r>
              <a:rPr lang="en-US" dirty="0" smtClean="0"/>
              <a:t>Quantitative reviews </a:t>
            </a:r>
            <a:r>
              <a:rPr lang="en-US" dirty="0" err="1" smtClean="0"/>
              <a:t>vs</a:t>
            </a:r>
            <a:r>
              <a:rPr lang="en-US" dirty="0" smtClean="0"/>
              <a:t> narrative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2022403"/>
            <a:ext cx="7404653" cy="2860042"/>
          </a:xfrm>
        </p:spPr>
        <p:txBody>
          <a:bodyPr numCol="2">
            <a:normAutofit/>
          </a:bodyPr>
          <a:lstStyle/>
          <a:p>
            <a:pPr marL="34290" indent="0">
              <a:buNone/>
            </a:pPr>
            <a:r>
              <a:rPr lang="en-US" u="sng" dirty="0"/>
              <a:t>Issues with narrative reviews:</a:t>
            </a:r>
          </a:p>
          <a:p>
            <a:r>
              <a:rPr lang="en-US" dirty="0"/>
              <a:t>Difficult to conduct by novices (PhDs, post-docs).</a:t>
            </a:r>
          </a:p>
          <a:p>
            <a:r>
              <a:rPr lang="en-US" dirty="0"/>
              <a:t>Do not transparently synthesize pros and cons.</a:t>
            </a:r>
          </a:p>
          <a:p>
            <a:r>
              <a:rPr lang="en-US" dirty="0"/>
              <a:t>Can be difficult to </a:t>
            </a:r>
            <a:r>
              <a:rPr lang="en-US" dirty="0" smtClean="0"/>
              <a:t>publish.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u="sng" dirty="0" smtClean="0"/>
              <a:t>Quantitative reviews: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eproducible and transparent.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ummarize the literature in a more objective way.</a:t>
            </a:r>
          </a:p>
          <a:p>
            <a:r>
              <a:rPr lang="en-US" dirty="0"/>
              <a:t>I</a:t>
            </a:r>
            <a:r>
              <a:rPr lang="en-US" dirty="0" smtClean="0"/>
              <a:t>nform evidence-based decisions.</a:t>
            </a:r>
          </a:p>
          <a:p>
            <a:r>
              <a:rPr lang="en-US" dirty="0" smtClean="0"/>
              <a:t>Can be updated (~ 10 years).</a:t>
            </a:r>
            <a:endParaRPr lang="en-US" dirty="0"/>
          </a:p>
          <a:p>
            <a:pPr marL="3429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50" y="5018671"/>
            <a:ext cx="740465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" indent="0">
              <a:buNone/>
            </a:pPr>
            <a:r>
              <a:rPr lang="en-AU" u="sng" dirty="0" err="1" smtClean="0"/>
              <a:t>Lucie’s</a:t>
            </a:r>
            <a:r>
              <a:rPr lang="en-AU" u="sng" dirty="0" smtClean="0"/>
              <a:t> systematic review on collapse</a:t>
            </a:r>
            <a:r>
              <a:rPr lang="en-AU" dirty="0" smtClean="0"/>
              <a:t>:</a:t>
            </a:r>
          </a:p>
          <a:p>
            <a:pPr marL="34290" indent="0">
              <a:buNone/>
            </a:pPr>
            <a:r>
              <a:rPr lang="en-AU" dirty="0" smtClean="0"/>
              <a:t>We </a:t>
            </a:r>
            <a:r>
              <a:rPr lang="en-AU" dirty="0"/>
              <a:t>aim to bridge the gap between theory and practice by synthesizing evidence on ecosystem collapse across contrasting biomes (marine pelagic ecosystems and temperate forests).</a:t>
            </a:r>
          </a:p>
        </p:txBody>
      </p:sp>
    </p:spTree>
    <p:extLst>
      <p:ext uri="{BB962C8B-B14F-4D97-AF65-F5344CB8AC3E}">
        <p14:creationId xmlns:p14="http://schemas.microsoft.com/office/powerpoint/2010/main" val="170361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412044"/>
            <a:ext cx="7406640" cy="1356360"/>
          </a:xfrm>
        </p:spPr>
        <p:txBody>
          <a:bodyPr>
            <a:normAutofit/>
          </a:bodyPr>
          <a:lstStyle/>
          <a:p>
            <a:r>
              <a:rPr lang="en-US" dirty="0" smtClean="0"/>
              <a:t>Systematic literature review vs meta-analysis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937736"/>
            <a:ext cx="7404653" cy="4038600"/>
          </a:xfrm>
        </p:spPr>
        <p:txBody>
          <a:bodyPr/>
          <a:lstStyle/>
          <a:p>
            <a:r>
              <a:rPr lang="en-US" dirty="0" smtClean="0"/>
              <a:t>Meta-analysis includes a systematic review (i.e. systematic search).</a:t>
            </a:r>
          </a:p>
          <a:p>
            <a:r>
              <a:rPr lang="en-US" dirty="0" smtClean="0"/>
              <a:t>Systematic literature review more appropriate when studies are diverse and use different methods, and emerging areas.</a:t>
            </a:r>
          </a:p>
          <a:p>
            <a:r>
              <a:rPr lang="en-US" dirty="0" smtClean="0"/>
              <a:t>Meta-analyses record parameters from models and therefore rely on consistent methods. </a:t>
            </a:r>
          </a:p>
          <a:p>
            <a:r>
              <a:rPr lang="en-US" dirty="0" smtClean="0"/>
              <a:t>Differences in how you extract, code, and display data.</a:t>
            </a:r>
          </a:p>
          <a:p>
            <a:r>
              <a:rPr lang="en-US" dirty="0" smtClean="0"/>
              <a:t>BOTH: should have your question, objectives and analyses in mind ahead.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013" y="5276174"/>
            <a:ext cx="7980343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u="sng" dirty="0" err="1" smtClean="0"/>
              <a:t>Saras</a:t>
            </a:r>
            <a:r>
              <a:rPr lang="en-US" sz="1600" u="sng" dirty="0" smtClean="0"/>
              <a:t>’ meta-analysis of functional recovery in restored wetlands:</a:t>
            </a:r>
          </a:p>
          <a:p>
            <a:r>
              <a:rPr lang="en-US" sz="1600" dirty="0" smtClean="0"/>
              <a:t>How do </a:t>
            </a:r>
            <a:r>
              <a:rPr lang="en-US" sz="1600" dirty="0"/>
              <a:t>the functional composition of a wetland vegetation community </a:t>
            </a:r>
            <a:r>
              <a:rPr lang="en-US" sz="1600" dirty="0" smtClean="0"/>
              <a:t>and the biogeochemical functions of a wetland differ </a:t>
            </a:r>
            <a:r>
              <a:rPr lang="en-US" sz="1600" dirty="0"/>
              <a:t>in restored and natural wetlands, and what factors impact the heterogeneity of that relationship</a:t>
            </a:r>
            <a:r>
              <a:rPr lang="en-US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608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800937" y="1226099"/>
            <a:ext cx="7459521" cy="4275255"/>
            <a:chOff x="768339" y="1240887"/>
            <a:chExt cx="7459521" cy="4275255"/>
          </a:xfrm>
        </p:grpSpPr>
        <p:sp>
          <p:nvSpPr>
            <p:cNvPr id="81" name="Rounded Rectangle 80"/>
            <p:cNvSpPr/>
            <p:nvPr/>
          </p:nvSpPr>
          <p:spPr>
            <a:xfrm>
              <a:off x="3650856" y="1240887"/>
              <a:ext cx="1743365" cy="91669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Meta-analysis aim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16991" y="2428893"/>
              <a:ext cx="1743365" cy="139468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Estimate an overall effect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768339" y="4121453"/>
              <a:ext cx="1743365" cy="139468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Fixed-effects model </a:t>
              </a:r>
              <a:r>
                <a:rPr lang="en-US" sz="1600" i="1" dirty="0" smtClean="0">
                  <a:solidFill>
                    <a:schemeClr val="tx1"/>
                  </a:solidFill>
                </a:rPr>
                <a:t>Assume no variation between study effects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607205" y="4116830"/>
              <a:ext cx="1735283" cy="139931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Mixed effects </a:t>
              </a:r>
              <a:r>
                <a:rPr lang="en-US" sz="1600" i="1" dirty="0" smtClean="0">
                  <a:solidFill>
                    <a:schemeClr val="tx1"/>
                  </a:solidFill>
                </a:rPr>
                <a:t>Both fixed and random effects are included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492577" y="4116830"/>
              <a:ext cx="1735283" cy="139931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Fixed effects</a:t>
              </a:r>
            </a:p>
            <a:p>
              <a:pPr algn="ctr"/>
              <a:r>
                <a:rPr lang="en-US" sz="1600" i="1" dirty="0" smtClean="0">
                  <a:solidFill>
                    <a:schemeClr val="tx1"/>
                  </a:solidFill>
                </a:rPr>
                <a:t>Compare fixed categories or levels of variables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540269" y="2428893"/>
              <a:ext cx="1735283" cy="139468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Explain heterogeneity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C</a:t>
              </a:r>
              <a:r>
                <a:rPr lang="en-US" sz="1600" i="1" dirty="0" smtClean="0">
                  <a:solidFill>
                    <a:schemeClr val="tx1"/>
                  </a:solidFill>
                </a:rPr>
                <a:t>ovariates to describe between study variation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2702204" y="4121453"/>
              <a:ext cx="1735283" cy="139468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Factorial </a:t>
              </a:r>
            </a:p>
            <a:p>
              <a:pPr algn="ctr"/>
              <a:r>
                <a:rPr lang="en-US" sz="1600" i="1" dirty="0" smtClean="0">
                  <a:solidFill>
                    <a:schemeClr val="tx1"/>
                  </a:solidFill>
                </a:rPr>
                <a:t>Factors and interactions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643012" y="3839363"/>
              <a:ext cx="1891324" cy="286578"/>
              <a:chOff x="5555473" y="2927670"/>
              <a:chExt cx="1891324" cy="286578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6487374" y="2927670"/>
                <a:ext cx="1163" cy="1335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5555473" y="3045686"/>
                <a:ext cx="1891324" cy="115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555473" y="3045686"/>
                <a:ext cx="0" cy="168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440845" y="3061268"/>
                <a:ext cx="0" cy="152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2574913" y="2152443"/>
              <a:ext cx="3832998" cy="286578"/>
              <a:chOff x="2655539" y="1249861"/>
              <a:chExt cx="3832998" cy="286578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4596050" y="1249861"/>
                <a:ext cx="1163" cy="1335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655539" y="1367877"/>
                <a:ext cx="38329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655539" y="1367877"/>
                <a:ext cx="0" cy="168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488537" y="1367877"/>
                <a:ext cx="0" cy="152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462249" y="3823201"/>
              <a:ext cx="1891324" cy="286578"/>
              <a:chOff x="5555473" y="2927670"/>
              <a:chExt cx="1891324" cy="28657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6487374" y="2927670"/>
                <a:ext cx="1163" cy="1335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555473" y="3045686"/>
                <a:ext cx="1891324" cy="115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555473" y="3045686"/>
                <a:ext cx="0" cy="168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440845" y="3061268"/>
                <a:ext cx="0" cy="152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3010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49186"/>
            <a:ext cx="7404653" cy="40386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u="sng" dirty="0" smtClean="0"/>
              <a:t>Lucie’s systematic literature review on collapse:</a:t>
            </a:r>
          </a:p>
          <a:p>
            <a:r>
              <a:rPr lang="en-AU" dirty="0" smtClean="0"/>
              <a:t>Aim: We </a:t>
            </a:r>
            <a:r>
              <a:rPr lang="en-AU" dirty="0"/>
              <a:t>aim to bridge the gap between theory and practice by synthesizing evidence on ecosystem collapse across contrasting biomes (marine pelagic ecosystems and temperate forests</a:t>
            </a:r>
            <a:r>
              <a:rPr lang="en-AU" dirty="0" smtClean="0"/>
              <a:t>).</a:t>
            </a:r>
          </a:p>
          <a:p>
            <a:r>
              <a:rPr lang="en-AU" dirty="0" smtClean="0"/>
              <a:t>Outcomes: </a:t>
            </a:r>
            <a:r>
              <a:rPr lang="en-US" u="sng" dirty="0" err="1" smtClean="0"/>
              <a:t>Saras</a:t>
            </a:r>
            <a:r>
              <a:rPr lang="en-US" u="sng" dirty="0" smtClean="0"/>
              <a:t>’ meta-analysis on …</a:t>
            </a:r>
          </a:p>
          <a:p>
            <a:r>
              <a:rPr lang="en-US" dirty="0" smtClean="0"/>
              <a:t>Aim: We seek to understand the functional recovery of wetland ecosystems How does the functional composition of a wetland vegetation community differ in restored and natural wetlands, and what factors impact the heterogeneity of that relationship?</a:t>
            </a:r>
          </a:p>
          <a:p>
            <a:r>
              <a:rPr lang="en-US" dirty="0" smtClean="0"/>
              <a:t>Outcomes: How do biogeochemical functions of a wetland differ in restored and natural wetlands, and what factors impact the heterogeneity of that relationship?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4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broad areas impact your topic.</a:t>
            </a:r>
          </a:p>
          <a:p>
            <a:r>
              <a:rPr lang="en-US" dirty="0" smtClean="0"/>
              <a:t>What are important components to understand?</a:t>
            </a:r>
          </a:p>
          <a:p>
            <a:r>
              <a:rPr lang="en-US" dirty="0" smtClean="0"/>
              <a:t>What literature do you already know that is relevant? (what methods, terms, and ideas are used?).</a:t>
            </a:r>
          </a:p>
          <a:p>
            <a:r>
              <a:rPr lang="en-US" dirty="0" smtClean="0"/>
              <a:t>Have narrative or quantitative reviews already been done on the topic?</a:t>
            </a:r>
          </a:p>
          <a:p>
            <a:r>
              <a:rPr lang="en-US" dirty="0" smtClean="0"/>
              <a:t>Quantitative reviews are an iterative process and take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58044"/>
            <a:ext cx="7406640" cy="1356360"/>
          </a:xfrm>
        </p:spPr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8604"/>
          <a:stretch/>
        </p:blipFill>
        <p:spPr>
          <a:xfrm>
            <a:off x="754414" y="1041904"/>
            <a:ext cx="7754586" cy="5315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565" y="6357610"/>
            <a:ext cx="8518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https://www.griffith.edu.au/environment-planning-architecture/griffith-school-environment/research/systematic-quantitative-literature-review</a:t>
            </a:r>
          </a:p>
        </p:txBody>
      </p:sp>
    </p:spTree>
    <p:extLst>
      <p:ext uri="{BB962C8B-B14F-4D97-AF65-F5344CB8AC3E}">
        <p14:creationId xmlns:p14="http://schemas.microsoft.com/office/powerpoint/2010/main" val="213244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69711"/>
            <a:ext cx="7406640" cy="1356360"/>
          </a:xfrm>
        </p:spPr>
        <p:txBody>
          <a:bodyPr/>
          <a:lstStyle/>
          <a:p>
            <a:r>
              <a:rPr lang="en-US" dirty="0" smtClean="0"/>
              <a:t>Define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05844"/>
            <a:ext cx="7404653" cy="1629229"/>
          </a:xfrm>
        </p:spPr>
        <p:txBody>
          <a:bodyPr/>
          <a:lstStyle/>
          <a:p>
            <a:r>
              <a:rPr lang="en-US" dirty="0" smtClean="0"/>
              <a:t>What it is (where, what taxa/groups, what methods …).</a:t>
            </a:r>
          </a:p>
          <a:p>
            <a:r>
              <a:rPr lang="en-US" dirty="0" smtClean="0"/>
              <a:t>What it’s NOT (</a:t>
            </a:r>
            <a:r>
              <a:rPr lang="en-US" dirty="0"/>
              <a:t>t</a:t>
            </a:r>
            <a:r>
              <a:rPr lang="en-US" dirty="0" smtClean="0"/>
              <a:t>his will inform your exclusion criteria).</a:t>
            </a:r>
          </a:p>
          <a:p>
            <a:r>
              <a:rPr lang="en-US" dirty="0" smtClean="0"/>
              <a:t>Research questions and objectives (expect many gaps).</a:t>
            </a:r>
          </a:p>
          <a:p>
            <a:r>
              <a:rPr lang="en-US" dirty="0" smtClean="0"/>
              <a:t>Links to management?</a:t>
            </a:r>
          </a:p>
          <a:p>
            <a:endParaRPr lang="en-US" dirty="0"/>
          </a:p>
          <a:p>
            <a:pPr marL="3429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10217" y="3815645"/>
            <a:ext cx="441383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1. How many papers?</a:t>
            </a:r>
          </a:p>
          <a:p>
            <a:r>
              <a:rPr lang="en-AU" dirty="0"/>
              <a:t>2. Who publishes?</a:t>
            </a:r>
          </a:p>
          <a:p>
            <a:r>
              <a:rPr lang="en-AU" dirty="0"/>
              <a:t>3. Where has research been done?</a:t>
            </a:r>
          </a:p>
          <a:p>
            <a:r>
              <a:rPr lang="en-AU" dirty="0"/>
              <a:t>4. What disciplines do research on this topic?</a:t>
            </a:r>
          </a:p>
          <a:p>
            <a:r>
              <a:rPr lang="en-AU" dirty="0"/>
              <a:t>5. What methods are used?</a:t>
            </a:r>
          </a:p>
          <a:p>
            <a:r>
              <a:rPr lang="en-AU" dirty="0"/>
              <a:t>6. What has been found/ demonstrated?</a:t>
            </a:r>
          </a:p>
          <a:p>
            <a:r>
              <a:rPr lang="en-AU" dirty="0"/>
              <a:t>7. What is missing, what are the gaps</a:t>
            </a:r>
            <a:r>
              <a:rPr lang="en-AU" dirty="0" smtClean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533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592</TotalTime>
  <Words>1693</Words>
  <Application>Microsoft Macintosh PowerPoint</Application>
  <PresentationFormat>On-screen Show (4:3)</PresentationFormat>
  <Paragraphs>300</Paragraphs>
  <Slides>21</Slides>
  <Notes>20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Basis</vt:lpstr>
      <vt:lpstr>Conducting Systematic Literature Reviews and Meta-analyses</vt:lpstr>
      <vt:lpstr>Why conduct a review?</vt:lpstr>
      <vt:lpstr>Quantitative reviews vs narrative reviews</vt:lpstr>
      <vt:lpstr>Systematic literature review vs meta-analysis</vt:lpstr>
      <vt:lpstr>PowerPoint Presentation</vt:lpstr>
      <vt:lpstr>Questions and objectives</vt:lpstr>
      <vt:lpstr>Where to begin?</vt:lpstr>
      <vt:lpstr>Work flow</vt:lpstr>
      <vt:lpstr>Define topic</vt:lpstr>
      <vt:lpstr>Search the literature</vt:lpstr>
      <vt:lpstr>Selecting papers</vt:lpstr>
      <vt:lpstr>Record papers</vt:lpstr>
      <vt:lpstr>PRISMA Statement</vt:lpstr>
      <vt:lpstr>Extract data</vt:lpstr>
      <vt:lpstr>Structure your master database</vt:lpstr>
      <vt:lpstr>Effect sizes</vt:lpstr>
      <vt:lpstr>Publication bias</vt:lpstr>
      <vt:lpstr>Summarise your data</vt:lpstr>
      <vt:lpstr>Publishing your systematic review</vt:lpstr>
      <vt:lpstr>Conclusions</vt:lpstr>
      <vt:lpstr>Dive in!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Literature Review and Meta-analysis</dc:title>
  <dc:creator>Francesco Tedesco</dc:creator>
  <cp:lastModifiedBy>Francesco Tedesco</cp:lastModifiedBy>
  <cp:revision>40</cp:revision>
  <dcterms:created xsi:type="dcterms:W3CDTF">2017-05-16T08:08:11Z</dcterms:created>
  <dcterms:modified xsi:type="dcterms:W3CDTF">2017-05-22T23:38:27Z</dcterms:modified>
</cp:coreProperties>
</file>