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7920038" cy="215995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7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03" y="3534924"/>
            <a:ext cx="6732032" cy="7519835"/>
          </a:xfrm>
        </p:spPr>
        <p:txBody>
          <a:bodyPr anchor="b"/>
          <a:lstStyle>
            <a:lvl1pPr algn="ctr">
              <a:defRPr sz="519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11344752"/>
            <a:ext cx="5940029" cy="5214884"/>
          </a:xfrm>
        </p:spPr>
        <p:txBody>
          <a:bodyPr/>
          <a:lstStyle>
            <a:lvl1pPr marL="0" indent="0" algn="ctr">
              <a:buNone/>
              <a:defRPr sz="2079"/>
            </a:lvl1pPr>
            <a:lvl2pPr marL="395981" indent="0" algn="ctr">
              <a:buNone/>
              <a:defRPr sz="1732"/>
            </a:lvl2pPr>
            <a:lvl3pPr marL="791962" indent="0" algn="ctr">
              <a:buNone/>
              <a:defRPr sz="1559"/>
            </a:lvl3pPr>
            <a:lvl4pPr marL="1187943" indent="0" algn="ctr">
              <a:buNone/>
              <a:defRPr sz="1386"/>
            </a:lvl4pPr>
            <a:lvl5pPr marL="1583924" indent="0" algn="ctr">
              <a:buNone/>
              <a:defRPr sz="1386"/>
            </a:lvl5pPr>
            <a:lvl6pPr marL="1979905" indent="0" algn="ctr">
              <a:buNone/>
              <a:defRPr sz="1386"/>
            </a:lvl6pPr>
            <a:lvl7pPr marL="2375886" indent="0" algn="ctr">
              <a:buNone/>
              <a:defRPr sz="1386"/>
            </a:lvl7pPr>
            <a:lvl8pPr marL="2771866" indent="0" algn="ctr">
              <a:buNone/>
              <a:defRPr sz="1386"/>
            </a:lvl8pPr>
            <a:lvl9pPr marL="3167847" indent="0" algn="ctr">
              <a:buNone/>
              <a:defRPr sz="138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6C27-3606-4DE6-BE57-BE9DAEB5E650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BFE3-C971-4ED8-B763-CA8E510B0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3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6C27-3606-4DE6-BE57-BE9DAEB5E650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BFE3-C971-4ED8-B763-CA8E510B0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7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8" y="1149975"/>
            <a:ext cx="1707758" cy="183045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1149975"/>
            <a:ext cx="5024274" cy="18304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6C27-3606-4DE6-BE57-BE9DAEB5E650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BFE3-C971-4ED8-B763-CA8E510B0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49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6C27-3606-4DE6-BE57-BE9DAEB5E650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BFE3-C971-4ED8-B763-CA8E510B0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9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8" y="5384888"/>
            <a:ext cx="6831033" cy="8984801"/>
          </a:xfrm>
        </p:spPr>
        <p:txBody>
          <a:bodyPr anchor="b"/>
          <a:lstStyle>
            <a:lvl1pPr>
              <a:defRPr sz="519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8" y="14454688"/>
            <a:ext cx="6831033" cy="4724895"/>
          </a:xfrm>
        </p:spPr>
        <p:txBody>
          <a:bodyPr/>
          <a:lstStyle>
            <a:lvl1pPr marL="0" indent="0">
              <a:buNone/>
              <a:defRPr sz="2079">
                <a:solidFill>
                  <a:schemeClr val="tx1"/>
                </a:solidFill>
              </a:defRPr>
            </a:lvl1pPr>
            <a:lvl2pPr marL="395981" indent="0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2pPr>
            <a:lvl3pPr marL="791962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3pPr>
            <a:lvl4pPr marL="1187943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4pPr>
            <a:lvl5pPr marL="1583924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5pPr>
            <a:lvl6pPr marL="1979905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6pPr>
            <a:lvl7pPr marL="237588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7pPr>
            <a:lvl8pPr marL="277186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8pPr>
            <a:lvl9pPr marL="3167847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6C27-3606-4DE6-BE57-BE9DAEB5E650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BFE3-C971-4ED8-B763-CA8E510B0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06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5749874"/>
            <a:ext cx="3366016" cy="13704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5749874"/>
            <a:ext cx="3366016" cy="13704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6C27-3606-4DE6-BE57-BE9DAEB5E650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BFE3-C971-4ED8-B763-CA8E510B0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14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1149979"/>
            <a:ext cx="6831033" cy="41749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5294885"/>
            <a:ext cx="3350547" cy="2594941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81" indent="0">
              <a:buNone/>
              <a:defRPr sz="1732" b="1"/>
            </a:lvl2pPr>
            <a:lvl3pPr marL="791962" indent="0">
              <a:buNone/>
              <a:defRPr sz="1559" b="1"/>
            </a:lvl3pPr>
            <a:lvl4pPr marL="1187943" indent="0">
              <a:buNone/>
              <a:defRPr sz="1386" b="1"/>
            </a:lvl4pPr>
            <a:lvl5pPr marL="1583924" indent="0">
              <a:buNone/>
              <a:defRPr sz="1386" b="1"/>
            </a:lvl5pPr>
            <a:lvl6pPr marL="1979905" indent="0">
              <a:buNone/>
              <a:defRPr sz="1386" b="1"/>
            </a:lvl6pPr>
            <a:lvl7pPr marL="2375886" indent="0">
              <a:buNone/>
              <a:defRPr sz="1386" b="1"/>
            </a:lvl7pPr>
            <a:lvl8pPr marL="2771866" indent="0">
              <a:buNone/>
              <a:defRPr sz="1386" b="1"/>
            </a:lvl8pPr>
            <a:lvl9pPr marL="3167847" indent="0">
              <a:buNone/>
              <a:defRPr sz="138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7889827"/>
            <a:ext cx="3350547" cy="116047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20" y="5294885"/>
            <a:ext cx="3367048" cy="2594941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81" indent="0">
              <a:buNone/>
              <a:defRPr sz="1732" b="1"/>
            </a:lvl2pPr>
            <a:lvl3pPr marL="791962" indent="0">
              <a:buNone/>
              <a:defRPr sz="1559" b="1"/>
            </a:lvl3pPr>
            <a:lvl4pPr marL="1187943" indent="0">
              <a:buNone/>
              <a:defRPr sz="1386" b="1"/>
            </a:lvl4pPr>
            <a:lvl5pPr marL="1583924" indent="0">
              <a:buNone/>
              <a:defRPr sz="1386" b="1"/>
            </a:lvl5pPr>
            <a:lvl6pPr marL="1979905" indent="0">
              <a:buNone/>
              <a:defRPr sz="1386" b="1"/>
            </a:lvl6pPr>
            <a:lvl7pPr marL="2375886" indent="0">
              <a:buNone/>
              <a:defRPr sz="1386" b="1"/>
            </a:lvl7pPr>
            <a:lvl8pPr marL="2771866" indent="0">
              <a:buNone/>
              <a:defRPr sz="1386" b="1"/>
            </a:lvl8pPr>
            <a:lvl9pPr marL="3167847" indent="0">
              <a:buNone/>
              <a:defRPr sz="138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20" y="7889827"/>
            <a:ext cx="3367048" cy="116047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6C27-3606-4DE6-BE57-BE9DAEB5E650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BFE3-C971-4ED8-B763-CA8E510B0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22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6C27-3606-4DE6-BE57-BE9DAEB5E650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BFE3-C971-4ED8-B763-CA8E510B0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30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6C27-3606-4DE6-BE57-BE9DAEB5E650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BFE3-C971-4ED8-B763-CA8E510B0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1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1439968"/>
            <a:ext cx="2554418" cy="5039889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3109937"/>
            <a:ext cx="4009519" cy="15349662"/>
          </a:xfrm>
        </p:spPr>
        <p:txBody>
          <a:bodyPr/>
          <a:lstStyle>
            <a:lvl1pPr>
              <a:defRPr sz="2772"/>
            </a:lvl1pPr>
            <a:lvl2pPr>
              <a:defRPr sz="2425"/>
            </a:lvl2pPr>
            <a:lvl3pPr>
              <a:defRPr sz="2079"/>
            </a:lvl3pPr>
            <a:lvl4pPr>
              <a:defRPr sz="1732"/>
            </a:lvl4pPr>
            <a:lvl5pPr>
              <a:defRPr sz="1732"/>
            </a:lvl5pPr>
            <a:lvl6pPr>
              <a:defRPr sz="1732"/>
            </a:lvl6pPr>
            <a:lvl7pPr>
              <a:defRPr sz="1732"/>
            </a:lvl7pPr>
            <a:lvl8pPr>
              <a:defRPr sz="1732"/>
            </a:lvl8pPr>
            <a:lvl9pPr>
              <a:defRPr sz="173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6479857"/>
            <a:ext cx="2554418" cy="12004738"/>
          </a:xfrm>
        </p:spPr>
        <p:txBody>
          <a:bodyPr/>
          <a:lstStyle>
            <a:lvl1pPr marL="0" indent="0">
              <a:buNone/>
              <a:defRPr sz="1386"/>
            </a:lvl1pPr>
            <a:lvl2pPr marL="395981" indent="0">
              <a:buNone/>
              <a:defRPr sz="1213"/>
            </a:lvl2pPr>
            <a:lvl3pPr marL="791962" indent="0">
              <a:buNone/>
              <a:defRPr sz="1039"/>
            </a:lvl3pPr>
            <a:lvl4pPr marL="1187943" indent="0">
              <a:buNone/>
              <a:defRPr sz="866"/>
            </a:lvl4pPr>
            <a:lvl5pPr marL="1583924" indent="0">
              <a:buNone/>
              <a:defRPr sz="866"/>
            </a:lvl5pPr>
            <a:lvl6pPr marL="1979905" indent="0">
              <a:buNone/>
              <a:defRPr sz="866"/>
            </a:lvl6pPr>
            <a:lvl7pPr marL="2375886" indent="0">
              <a:buNone/>
              <a:defRPr sz="866"/>
            </a:lvl7pPr>
            <a:lvl8pPr marL="2771866" indent="0">
              <a:buNone/>
              <a:defRPr sz="866"/>
            </a:lvl8pPr>
            <a:lvl9pPr marL="3167847" indent="0">
              <a:buNone/>
              <a:defRPr sz="86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6C27-3606-4DE6-BE57-BE9DAEB5E650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BFE3-C971-4ED8-B763-CA8E510B0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71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1439968"/>
            <a:ext cx="2554418" cy="5039889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3109937"/>
            <a:ext cx="4009519" cy="15349662"/>
          </a:xfrm>
        </p:spPr>
        <p:txBody>
          <a:bodyPr anchor="t"/>
          <a:lstStyle>
            <a:lvl1pPr marL="0" indent="0">
              <a:buNone/>
              <a:defRPr sz="2772"/>
            </a:lvl1pPr>
            <a:lvl2pPr marL="395981" indent="0">
              <a:buNone/>
              <a:defRPr sz="2425"/>
            </a:lvl2pPr>
            <a:lvl3pPr marL="791962" indent="0">
              <a:buNone/>
              <a:defRPr sz="2079"/>
            </a:lvl3pPr>
            <a:lvl4pPr marL="1187943" indent="0">
              <a:buNone/>
              <a:defRPr sz="1732"/>
            </a:lvl4pPr>
            <a:lvl5pPr marL="1583924" indent="0">
              <a:buNone/>
              <a:defRPr sz="1732"/>
            </a:lvl5pPr>
            <a:lvl6pPr marL="1979905" indent="0">
              <a:buNone/>
              <a:defRPr sz="1732"/>
            </a:lvl6pPr>
            <a:lvl7pPr marL="2375886" indent="0">
              <a:buNone/>
              <a:defRPr sz="1732"/>
            </a:lvl7pPr>
            <a:lvl8pPr marL="2771866" indent="0">
              <a:buNone/>
              <a:defRPr sz="1732"/>
            </a:lvl8pPr>
            <a:lvl9pPr marL="3167847" indent="0">
              <a:buNone/>
              <a:defRPr sz="173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6479857"/>
            <a:ext cx="2554418" cy="12004738"/>
          </a:xfrm>
        </p:spPr>
        <p:txBody>
          <a:bodyPr/>
          <a:lstStyle>
            <a:lvl1pPr marL="0" indent="0">
              <a:buNone/>
              <a:defRPr sz="1386"/>
            </a:lvl1pPr>
            <a:lvl2pPr marL="395981" indent="0">
              <a:buNone/>
              <a:defRPr sz="1213"/>
            </a:lvl2pPr>
            <a:lvl3pPr marL="791962" indent="0">
              <a:buNone/>
              <a:defRPr sz="1039"/>
            </a:lvl3pPr>
            <a:lvl4pPr marL="1187943" indent="0">
              <a:buNone/>
              <a:defRPr sz="866"/>
            </a:lvl4pPr>
            <a:lvl5pPr marL="1583924" indent="0">
              <a:buNone/>
              <a:defRPr sz="866"/>
            </a:lvl5pPr>
            <a:lvl6pPr marL="1979905" indent="0">
              <a:buNone/>
              <a:defRPr sz="866"/>
            </a:lvl6pPr>
            <a:lvl7pPr marL="2375886" indent="0">
              <a:buNone/>
              <a:defRPr sz="866"/>
            </a:lvl7pPr>
            <a:lvl8pPr marL="2771866" indent="0">
              <a:buNone/>
              <a:defRPr sz="866"/>
            </a:lvl8pPr>
            <a:lvl9pPr marL="3167847" indent="0">
              <a:buNone/>
              <a:defRPr sz="86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6C27-3606-4DE6-BE57-BE9DAEB5E650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5BFE3-C971-4ED8-B763-CA8E510B0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45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1149979"/>
            <a:ext cx="6831033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5749874"/>
            <a:ext cx="6831033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20019564"/>
            <a:ext cx="1782009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46C27-3606-4DE6-BE57-BE9DAEB5E650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20019564"/>
            <a:ext cx="267301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20019564"/>
            <a:ext cx="1782009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5BFE3-C971-4ED8-B763-CA8E510B0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42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91962" rtl="0" eaLnBrk="1" latinLnBrk="0" hangingPunct="1">
        <a:lnSpc>
          <a:spcPct val="90000"/>
        </a:lnSpc>
        <a:spcBef>
          <a:spcPct val="0"/>
        </a:spcBef>
        <a:buNone/>
        <a:defRPr sz="38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990" indent="-197990" algn="l" defTabSz="791962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1pPr>
      <a:lvl2pPr marL="593971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989952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3pPr>
      <a:lvl4pPr marL="1385933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781914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2177895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573876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969857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365838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1pPr>
      <a:lvl2pPr marL="395981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91962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3pPr>
      <a:lvl4pPr marL="1187943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583924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1979905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37588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77186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167847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-1"/>
            <a:ext cx="7920038" cy="215995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26" y="607881"/>
            <a:ext cx="6255386" cy="506902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9" r="11417"/>
          <a:stretch>
            <a:fillRect/>
          </a:stretch>
        </p:blipFill>
        <p:spPr>
          <a:xfrm>
            <a:off x="4493284" y="6215280"/>
            <a:ext cx="3194416" cy="240421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3" y="9323229"/>
            <a:ext cx="3404076" cy="25592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76802" y="101601"/>
            <a:ext cx="2903538" cy="147732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latin typeface="Bahnschrift SemiBold SemiConden" panose="020B0502040204020203" pitchFamily="34" charset="0"/>
              </a:rPr>
              <a:t>L.I.D.A.R – Light Detection and Ranging. Emits a laser to detect nearby walls and surfaces. Useful in Low light Conditions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699" y="568062"/>
            <a:ext cx="3124201" cy="92333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latin typeface="Bahnschrift SemiBold SemiConden" panose="020B0502040204020203" pitchFamily="34" charset="0"/>
              </a:rPr>
              <a:t>Camera – Low resolution camera for navigation, high resolution for sample collecting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00701" y="3167848"/>
            <a:ext cx="2179638" cy="120032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latin typeface="Bahnschrift SemiBold SemiConden" panose="020B0502040204020203" pitchFamily="34" charset="0"/>
              </a:rPr>
              <a:t>Temperature Sensors – One on each side for detecting proximity heat sources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9699" y="4854934"/>
            <a:ext cx="3810003" cy="6463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latin typeface="Bahnschrift SemiBold SemiConden" panose="020B0502040204020203" pitchFamily="34" charset="0"/>
              </a:rPr>
              <a:t>Whisker Sensors – Tactile sensor able to discern material surface textures</a:t>
            </a:r>
          </a:p>
        </p:txBody>
      </p:sp>
      <p:cxnSp>
        <p:nvCxnSpPr>
          <p:cNvPr id="12" name="Straight Arrow Connector 11"/>
          <p:cNvCxnSpPr>
            <a:stCxn id="8" idx="2"/>
          </p:cNvCxnSpPr>
          <p:nvPr/>
        </p:nvCxnSpPr>
        <p:spPr>
          <a:xfrm>
            <a:off x="1701799" y="1491392"/>
            <a:ext cx="1409702" cy="57870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</p:cNvCxnSpPr>
          <p:nvPr/>
        </p:nvCxnSpPr>
        <p:spPr>
          <a:xfrm flipH="1">
            <a:off x="3949704" y="840266"/>
            <a:ext cx="927099" cy="5567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1"/>
          </p:cNvCxnSpPr>
          <p:nvPr/>
        </p:nvCxnSpPr>
        <p:spPr>
          <a:xfrm flipH="1" flipV="1">
            <a:off x="4787903" y="3080312"/>
            <a:ext cx="812798" cy="6877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1"/>
          </p:cNvCxnSpPr>
          <p:nvPr/>
        </p:nvCxnSpPr>
        <p:spPr>
          <a:xfrm flipH="1" flipV="1">
            <a:off x="3111501" y="2887658"/>
            <a:ext cx="2489200" cy="88035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0"/>
          </p:cNvCxnSpPr>
          <p:nvPr/>
        </p:nvCxnSpPr>
        <p:spPr>
          <a:xfrm flipV="1">
            <a:off x="2044700" y="4454109"/>
            <a:ext cx="685800" cy="4008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0"/>
          </p:cNvCxnSpPr>
          <p:nvPr/>
        </p:nvCxnSpPr>
        <p:spPr>
          <a:xfrm flipV="1">
            <a:off x="2044700" y="4585565"/>
            <a:ext cx="1911906" cy="26936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own Arrow 29"/>
          <p:cNvSpPr/>
          <p:nvPr/>
        </p:nvSpPr>
        <p:spPr>
          <a:xfrm>
            <a:off x="6562952" y="4648369"/>
            <a:ext cx="899886" cy="852897"/>
          </a:xfrm>
          <a:prstGeom prst="downArrow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139699" y="6047785"/>
            <a:ext cx="4121248" cy="2739211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latin typeface="Bahnschrift SemiBold SemiConden" panose="020B0502040204020203" pitchFamily="34" charset="0"/>
              </a:rPr>
              <a:t>A camera will allow you to see what your robot is seeing.</a:t>
            </a:r>
          </a:p>
          <a:p>
            <a:pPr>
              <a:spcBef>
                <a:spcPts val="600"/>
              </a:spcBef>
            </a:pPr>
            <a:r>
              <a:rPr lang="en-GB" i="1" u="sng" dirty="0">
                <a:solidFill>
                  <a:srgbClr val="00B050"/>
                </a:solidFill>
                <a:latin typeface="Bahnschrift SemiBold SemiConden" panose="020B0502040204020203" pitchFamily="34" charset="0"/>
              </a:rPr>
              <a:t>Pros</a:t>
            </a:r>
            <a:r>
              <a:rPr lang="en-GB" dirty="0">
                <a:solidFill>
                  <a:srgbClr val="00B050"/>
                </a:solidFill>
                <a:latin typeface="Bahnschrift SemiBold SemiConden" panose="020B0502040204020203" pitchFamily="34" charset="0"/>
              </a:rPr>
              <a:t>: It’s very intuitive to use as it is a substitute for your eyes</a:t>
            </a:r>
          </a:p>
          <a:p>
            <a:r>
              <a:rPr lang="en-GB" i="1" u="sng" dirty="0">
                <a:solidFill>
                  <a:srgbClr val="00B050"/>
                </a:solidFill>
                <a:latin typeface="Bahnschrift SemiBold SemiConden" panose="020B0502040204020203" pitchFamily="34" charset="0"/>
              </a:rPr>
              <a:t>Cons</a:t>
            </a:r>
            <a:r>
              <a:rPr lang="en-GB" dirty="0">
                <a:solidFill>
                  <a:srgbClr val="00B050"/>
                </a:solidFill>
                <a:latin typeface="Bahnschrift SemiBold SemiConden" panose="020B0502040204020203" pitchFamily="34" charset="0"/>
              </a:rPr>
              <a:t>: Like your eyes, it’s not very good in low light conditions. </a:t>
            </a:r>
          </a:p>
          <a:p>
            <a:pPr>
              <a:spcBef>
                <a:spcPts val="600"/>
              </a:spcBef>
            </a:pPr>
            <a:r>
              <a:rPr lang="en-GB" dirty="0">
                <a:solidFill>
                  <a:srgbClr val="00B050"/>
                </a:solidFill>
                <a:latin typeface="Bahnschrift SemiBold SemiConden" panose="020B0502040204020203" pitchFamily="34" charset="0"/>
              </a:rPr>
              <a:t>It also produces a lot of information which has to be sent back to you, aka ‘high bandwidth’ so the live feed is low quality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194302" y="15052326"/>
            <a:ext cx="2415961" cy="6079600"/>
            <a:chOff x="5194302" y="15052326"/>
            <a:chExt cx="2415961" cy="6079600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302" y="15052326"/>
              <a:ext cx="2415961" cy="3609031"/>
            </a:xfrm>
            <a:prstGeom prst="rect">
              <a:avLst/>
            </a:prstGeom>
          </p:spPr>
        </p:pic>
        <p:pic>
          <p:nvPicPr>
            <p:cNvPr id="1026" name="Picture 2" descr="Biomimetic fingertip (TacTip) with a tip endowed with an artificial... |  Download Scientific Diagram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91" t="20526" b="2446"/>
            <a:stretch/>
          </p:blipFill>
          <p:spPr bwMode="auto">
            <a:xfrm>
              <a:off x="5194302" y="19128955"/>
              <a:ext cx="2415961" cy="2002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/>
          <p:cNvSpPr txBox="1"/>
          <p:nvPr/>
        </p:nvSpPr>
        <p:spPr>
          <a:xfrm>
            <a:off x="3731419" y="9273991"/>
            <a:ext cx="4121248" cy="4955203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latin typeface="Bahnschrift SemiBold SemiConden" panose="020B0502040204020203" pitchFamily="34" charset="0"/>
              </a:rPr>
              <a:t>LIDAR is the short name for “light detection and ranging” or “laser imaging, detection and ranging”. </a:t>
            </a:r>
            <a:endParaRPr lang="en-GB" dirty="0" smtClean="0">
              <a:solidFill>
                <a:srgbClr val="00B050"/>
              </a:solidFill>
              <a:latin typeface="Bahnschrift SemiBold SemiConden" panose="020B0502040204020203" pitchFamily="34" charset="0"/>
            </a:endParaRPr>
          </a:p>
          <a:p>
            <a:r>
              <a:rPr lang="en-GB" dirty="0" smtClean="0">
                <a:solidFill>
                  <a:srgbClr val="00B050"/>
                </a:solidFill>
                <a:latin typeface="Bahnschrift SemiBold SemiConden" panose="020B0502040204020203" pitchFamily="34" charset="0"/>
              </a:rPr>
              <a:t>This </a:t>
            </a:r>
            <a:r>
              <a:rPr lang="en-GB" dirty="0">
                <a:solidFill>
                  <a:srgbClr val="00B050"/>
                </a:solidFill>
                <a:latin typeface="Bahnschrift SemiBold SemiConden" panose="020B0502040204020203" pitchFamily="34" charset="0"/>
              </a:rPr>
              <a:t>sensor shoots a pulsed laser beam, that will bounce off an object in its path, and collects the return signal. </a:t>
            </a:r>
            <a:r>
              <a:rPr lang="en-GB" dirty="0">
                <a:solidFill>
                  <a:srgbClr val="00B050"/>
                </a:solidFill>
                <a:latin typeface="Bahnschrift SemiBold SemiConden" panose="020B0502040204020203" pitchFamily="34" charset="0"/>
              </a:rPr>
              <a:t>By analysing the travelling time between the emitting and receiving laser pulses the sensor can calculate the distance to that object.</a:t>
            </a:r>
          </a:p>
          <a:p>
            <a:pPr>
              <a:spcBef>
                <a:spcPts val="600"/>
              </a:spcBef>
            </a:pPr>
            <a:r>
              <a:rPr lang="en-GB" i="1" u="sng" dirty="0">
                <a:solidFill>
                  <a:srgbClr val="00B050"/>
                </a:solidFill>
                <a:latin typeface="Bahnschrift SemiBold SemiConden" panose="020B0502040204020203" pitchFamily="34" charset="0"/>
              </a:rPr>
              <a:t>Pros</a:t>
            </a:r>
            <a:r>
              <a:rPr lang="en-GB" dirty="0">
                <a:solidFill>
                  <a:srgbClr val="00B050"/>
                </a:solidFill>
                <a:latin typeface="Bahnschrift SemiBold SemiConden" panose="020B0502040204020203" pitchFamily="34" charset="0"/>
              </a:rPr>
              <a:t>: It doesn’t care about the light conditions of the environment. It can collect a great amount of data and it is very accurate.</a:t>
            </a:r>
          </a:p>
          <a:p>
            <a:r>
              <a:rPr lang="en-GB" i="1" u="sng" dirty="0">
                <a:solidFill>
                  <a:srgbClr val="00B050"/>
                </a:solidFill>
                <a:latin typeface="Bahnschrift SemiBold SemiConden" panose="020B0502040204020203" pitchFamily="34" charset="0"/>
              </a:rPr>
              <a:t>Cons</a:t>
            </a:r>
            <a:r>
              <a:rPr lang="en-GB" dirty="0">
                <a:solidFill>
                  <a:srgbClr val="00B050"/>
                </a:solidFill>
                <a:latin typeface="Bahnschrift SemiBold SemiConden" panose="020B0502040204020203" pitchFamily="34" charset="0"/>
              </a:rPr>
              <a:t>: Its performance can be affected by refractive surfaces and noisy obstructions</a:t>
            </a:r>
            <a:r>
              <a:rPr lang="en-GB" dirty="0" smtClean="0">
                <a:solidFill>
                  <a:srgbClr val="00B050"/>
                </a:solidFill>
                <a:latin typeface="Bahnschrift SemiBold SemiConden" panose="020B0502040204020203" pitchFamily="34" charset="0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GB" dirty="0" smtClean="0">
                <a:solidFill>
                  <a:srgbClr val="00B050"/>
                </a:solidFill>
                <a:latin typeface="Bahnschrift SemiBold SemiConden" panose="020B0502040204020203" pitchFamily="34" charset="0"/>
              </a:rPr>
              <a:t>Often we make the sensor spin so we can collect information about the area in front</a:t>
            </a:r>
            <a:endParaRPr lang="en-GB" dirty="0">
              <a:solidFill>
                <a:srgbClr val="00B050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479" y="12036823"/>
            <a:ext cx="2338945" cy="219237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72035" y="15222110"/>
            <a:ext cx="4512491" cy="5740033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  <a:latin typeface="Bahnschrift SemiBold SemiConden" panose="020B0502040204020203" pitchFamily="34" charset="0"/>
              </a:rPr>
              <a:t>The ‘whisker sensor’ is actually a mash up of two real world sensors! – the vibrissae sensor (Pearson ’11) and the </a:t>
            </a:r>
            <a:r>
              <a:rPr lang="en-GB" dirty="0" err="1" smtClean="0">
                <a:solidFill>
                  <a:srgbClr val="00B050"/>
                </a:solidFill>
                <a:latin typeface="Bahnschrift SemiBold SemiConden" panose="020B0502040204020203" pitchFamily="34" charset="0"/>
              </a:rPr>
              <a:t>Tactip</a:t>
            </a:r>
            <a:r>
              <a:rPr lang="en-GB" dirty="0" smtClean="0">
                <a:solidFill>
                  <a:srgbClr val="00B050"/>
                </a:solidFill>
                <a:latin typeface="Bahnschrift SemiBold SemiConden" panose="020B0502040204020203" pitchFamily="34" charset="0"/>
              </a:rPr>
              <a:t> (</a:t>
            </a:r>
            <a:r>
              <a:rPr lang="en-GB" dirty="0" err="1" smtClean="0">
                <a:solidFill>
                  <a:srgbClr val="00B050"/>
                </a:solidFill>
                <a:latin typeface="Bahnschrift SemiBold SemiConden" panose="020B0502040204020203" pitchFamily="34" charset="0"/>
              </a:rPr>
              <a:t>Lepora</a:t>
            </a:r>
            <a:r>
              <a:rPr lang="en-GB" dirty="0" smtClean="0">
                <a:solidFill>
                  <a:srgbClr val="00B050"/>
                </a:solidFill>
                <a:latin typeface="Bahnschrift SemiBold SemiConden" panose="020B0502040204020203" pitchFamily="34" charset="0"/>
              </a:rPr>
              <a:t> ’17).</a:t>
            </a:r>
          </a:p>
          <a:p>
            <a:pPr>
              <a:spcBef>
                <a:spcPts val="600"/>
              </a:spcBef>
            </a:pPr>
            <a:r>
              <a:rPr lang="en-GB" dirty="0" smtClean="0">
                <a:solidFill>
                  <a:srgbClr val="00B050"/>
                </a:solidFill>
                <a:latin typeface="Bahnschrift SemiBold SemiConden" panose="020B0502040204020203" pitchFamily="34" charset="0"/>
              </a:rPr>
              <a:t>The vibrissae has long sticks attached to switches. When they touch something, the vibrissae trigger telling the robot something is </a:t>
            </a:r>
            <a:r>
              <a:rPr lang="en-GB" dirty="0" err="1" smtClean="0">
                <a:solidFill>
                  <a:srgbClr val="00B050"/>
                </a:solidFill>
                <a:latin typeface="Bahnschrift SemiBold SemiConden" panose="020B0502040204020203" pitchFamily="34" charset="0"/>
              </a:rPr>
              <a:t>there..On</a:t>
            </a:r>
            <a:r>
              <a:rPr lang="en-GB" dirty="0" smtClean="0">
                <a:solidFill>
                  <a:srgbClr val="00B050"/>
                </a:solidFill>
                <a:latin typeface="Bahnschrift SemiBold SemiConden" panose="020B0502040204020203" pitchFamily="34" charset="0"/>
              </a:rPr>
              <a:t> the end of these vibrissae, we could put </a:t>
            </a:r>
            <a:r>
              <a:rPr lang="en-GB" dirty="0" err="1" smtClean="0">
                <a:solidFill>
                  <a:srgbClr val="00B050"/>
                </a:solidFill>
                <a:latin typeface="Bahnschrift SemiBold SemiConden" panose="020B0502040204020203" pitchFamily="34" charset="0"/>
              </a:rPr>
              <a:t>Tactips</a:t>
            </a:r>
            <a:r>
              <a:rPr lang="en-GB" dirty="0" smtClean="0">
                <a:solidFill>
                  <a:srgbClr val="00B050"/>
                </a:solidFill>
                <a:latin typeface="Bahnschrift SemiBold SemiConden" panose="020B0502040204020203" pitchFamily="34" charset="0"/>
              </a:rPr>
              <a:t>. </a:t>
            </a:r>
          </a:p>
          <a:p>
            <a:pPr>
              <a:spcBef>
                <a:spcPts val="600"/>
              </a:spcBef>
            </a:pPr>
            <a:r>
              <a:rPr lang="en-GB" dirty="0" smtClean="0">
                <a:solidFill>
                  <a:srgbClr val="00B050"/>
                </a:solidFill>
                <a:latin typeface="Bahnschrift SemiBold SemiConden" panose="020B0502040204020203" pitchFamily="34" charset="0"/>
              </a:rPr>
              <a:t>The </a:t>
            </a:r>
            <a:r>
              <a:rPr lang="en-GB" dirty="0" err="1" smtClean="0">
                <a:solidFill>
                  <a:srgbClr val="00B050"/>
                </a:solidFill>
                <a:latin typeface="Bahnschrift SemiBold SemiConden" panose="020B0502040204020203" pitchFamily="34" charset="0"/>
              </a:rPr>
              <a:t>Tactips</a:t>
            </a:r>
            <a:r>
              <a:rPr lang="en-GB" dirty="0" smtClean="0">
                <a:solidFill>
                  <a:srgbClr val="00B050"/>
                </a:solidFill>
                <a:latin typeface="Bahnschrift SemiBold SemiConden" panose="020B0502040204020203" pitchFamily="34" charset="0"/>
              </a:rPr>
              <a:t> and tactile sensors with a squishy cup on the end. When pushed onto a surface the cup deforms, allowing the robot to sense information about the texture it has touched. </a:t>
            </a:r>
          </a:p>
          <a:p>
            <a:pPr>
              <a:spcBef>
                <a:spcPts val="600"/>
              </a:spcBef>
            </a:pPr>
            <a:r>
              <a:rPr lang="en-GB" dirty="0" smtClean="0">
                <a:solidFill>
                  <a:srgbClr val="00B050"/>
                </a:solidFill>
                <a:latin typeface="Bahnschrift SemiBold SemiConden" panose="020B0502040204020203" pitchFamily="34" charset="0"/>
              </a:rPr>
              <a:t>When combined with ‘machine learning’ the robot can learn to recognise what textures correspond to which materials too.</a:t>
            </a:r>
          </a:p>
          <a:p>
            <a:pPr>
              <a:spcBef>
                <a:spcPts val="600"/>
              </a:spcBef>
            </a:pPr>
            <a:r>
              <a:rPr lang="en-GB" i="1" u="sng" dirty="0" smtClean="0">
                <a:solidFill>
                  <a:srgbClr val="00B050"/>
                </a:solidFill>
                <a:latin typeface="Bahnschrift SemiBold SemiConden" panose="020B0502040204020203" pitchFamily="34" charset="0"/>
              </a:rPr>
              <a:t>Pros</a:t>
            </a:r>
            <a:r>
              <a:rPr lang="en-GB" dirty="0" smtClean="0">
                <a:solidFill>
                  <a:srgbClr val="00B050"/>
                </a:solidFill>
                <a:latin typeface="Bahnschrift SemiBold SemiConden" panose="020B0502040204020203" pitchFamily="34" charset="0"/>
              </a:rPr>
              <a:t>: It will allow our robot to collect tactile/ texture data.</a:t>
            </a:r>
          </a:p>
          <a:p>
            <a:pPr>
              <a:spcBef>
                <a:spcPts val="600"/>
              </a:spcBef>
            </a:pPr>
            <a:r>
              <a:rPr lang="en-GB" i="1" u="sng" dirty="0" smtClean="0">
                <a:solidFill>
                  <a:srgbClr val="00B050"/>
                </a:solidFill>
                <a:latin typeface="Bahnschrift SemiBold SemiConden" panose="020B0502040204020203" pitchFamily="34" charset="0"/>
              </a:rPr>
              <a:t>Cons</a:t>
            </a:r>
            <a:r>
              <a:rPr lang="en-GB" dirty="0" smtClean="0">
                <a:solidFill>
                  <a:srgbClr val="00B050"/>
                </a:solidFill>
                <a:latin typeface="Bahnschrift SemiBold SemiConden" panose="020B0502040204020203" pitchFamily="34" charset="0"/>
              </a:rPr>
              <a:t>: The robot has to physically be really close to the object to collect it.</a:t>
            </a:r>
            <a:endParaRPr lang="en-GB" dirty="0">
              <a:solidFill>
                <a:srgbClr val="00B050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14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407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SemiBold SemiConden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Mickey Li</dc:creator>
  <cp:lastModifiedBy>Mickey Li</cp:lastModifiedBy>
  <cp:revision>14</cp:revision>
  <dcterms:created xsi:type="dcterms:W3CDTF">2021-06-18T10:46:31Z</dcterms:created>
  <dcterms:modified xsi:type="dcterms:W3CDTF">2021-06-18T12:01:43Z</dcterms:modified>
</cp:coreProperties>
</file>