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latin typeface="Helvetica"/>
              </a:defRPr>
            </a:pPr>
            <a:r>
              <a:t>Expert elicitation - Cotopaxi</a:t>
            </a:r>
          </a:p>
        </p:txBody>
      </p:sp>
      <p:sp>
        <p:nvSpPr>
          <p:cNvPr id="3" name="Subtitle 2"/>
          <p:cNvSpPr>
            <a:spLocks noGrp="1"/>
          </p:cNvSpPr>
          <p:nvPr>
            <p:ph type="subTitle" idx="1"/>
          </p:nvPr>
        </p:nvSpPr>
        <p:spPr/>
        <p:txBody>
          <a:bodyPr/>
          <a:lstStyle/>
          <a:p>
            <a:pPr>
              <a:defRPr>
                <a:latin typeface="Helvetica"/>
              </a:defRPr>
            </a:pPr>
            <a:r>
              <a:t>28-Feb-2025</a:t>
            </a:r>
          </a:p>
        </p:txBody>
      </p:sp>
      <p:pic>
        <p:nvPicPr>
          <p:cNvPr id="4" name="Picture 3" descr="logo.png"/>
          <p:cNvPicPr>
            <a:picLocks noChangeAspect="1"/>
          </p:cNvPicPr>
          <p:nvPr/>
        </p:nvPicPr>
        <p:blipFill>
          <a:blip r:embed="rId2"/>
          <a:stretch>
            <a:fillRect/>
          </a:stretch>
        </p:blipFill>
        <p:spPr>
          <a:xfrm>
            <a:off x="12161520" y="6309360"/>
            <a:ext cx="2194560" cy="1694927"/>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6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3400">
                <a:latin typeface="Helvetica"/>
              </a:defRPr>
            </a:pPr>
            <a:r>
              <a:t>Total gateway container flow was transported by rail in 2024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TEUs handled per crane per day in Genoa ports in 2024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7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Number of train operated genova to paduva in 2024</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percentage of total cargo transport handled by trains at the Port of Genoa in 2024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8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 Total number of train in 2024</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average delay due to customs processing at the Port of Genoa in 2024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9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3400">
                <a:latin typeface="Helvetica"/>
              </a:defRPr>
            </a:pPr>
            <a:r>
              <a:t>Percentage of train modes destination is Lombardy in 2024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number of TEUs carried by a feeder ship arriving at the Port of Genoa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10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3400">
                <a:latin typeface="Helvetica"/>
              </a:defRPr>
            </a:pPr>
            <a:r>
              <a:t>Percentage of total containers transported by train is departure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percentage of 20ft containers (TEUs) in Genoa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Target Answers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PDF_group0_01.png"/>
          <p:cNvPicPr>
            <a:picLocks noChangeAspect="1"/>
          </p:cNvPicPr>
          <p:nvPr/>
        </p:nvPicPr>
        <p:blipFill>
          <a:blip r:embed="rId4"/>
          <a:stretch>
            <a:fillRect/>
          </a:stretch>
        </p:blipFill>
        <p:spPr>
          <a:xfrm>
            <a:off x="731520" y="5852160"/>
            <a:ext cx="2286000" cy="1714500"/>
          </a:xfrm>
          <a:prstGeom prst="rect">
            <a:avLst/>
          </a:prstGeom>
        </p:spPr>
      </p:pic>
      <p:pic>
        <p:nvPicPr>
          <p:cNvPr id="5" name="Picture 4" descr="Cotopaxi_cum_group0_01.png"/>
          <p:cNvPicPr>
            <a:picLocks noChangeAspect="1"/>
          </p:cNvPicPr>
          <p:nvPr/>
        </p:nvPicPr>
        <p:blipFill>
          <a:blip r:embed="rId3"/>
          <a:stretch>
            <a:fillRect/>
          </a:stretch>
        </p:blipFill>
        <p:spPr>
          <a:xfrm>
            <a:off x="2834640" y="5852160"/>
            <a:ext cx="2286000" cy="1714500"/>
          </a:xfrm>
          <a:prstGeom prst="rect">
            <a:avLst/>
          </a:prstGeom>
        </p:spPr>
      </p:pic>
      <p:pic>
        <p:nvPicPr>
          <p:cNvPr id="4" name="Picture 3" descr="Cotopaxi_Target_01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Expected TEU in 2025</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total number of TEUs passing through the Port of Genoa in 2025 </a:t>
            </a:r>
          </a:p>
        </p:txBody>
      </p:sp>
      <p:sp>
        <p:nvSpPr>
          <p:cNvPr id="7" name="Rectangle 6"/>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8" name="Picture 7" descr="logo.png"/>
          <p:cNvPicPr>
            <a:picLocks noChangeAspect="1"/>
          </p:cNvPicPr>
          <p:nvPr/>
        </p:nvPicPr>
        <p:blipFill>
          <a:blip r:embed="rId5"/>
          <a:stretch>
            <a:fillRect/>
          </a:stretch>
        </p:blipFill>
        <p:spPr>
          <a:xfrm>
            <a:off x="13716000" y="7589520"/>
            <a:ext cx="731520" cy="564976"/>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PDF_group0_02.png"/>
          <p:cNvPicPr>
            <a:picLocks noChangeAspect="1"/>
          </p:cNvPicPr>
          <p:nvPr/>
        </p:nvPicPr>
        <p:blipFill>
          <a:blip r:embed="rId4"/>
          <a:stretch>
            <a:fillRect/>
          </a:stretch>
        </p:blipFill>
        <p:spPr>
          <a:xfrm>
            <a:off x="731520" y="5852160"/>
            <a:ext cx="2286000" cy="1714500"/>
          </a:xfrm>
          <a:prstGeom prst="rect">
            <a:avLst/>
          </a:prstGeom>
        </p:spPr>
      </p:pic>
      <p:pic>
        <p:nvPicPr>
          <p:cNvPr id="5" name="Picture 4" descr="Cotopaxi_cum_group0_02.png"/>
          <p:cNvPicPr>
            <a:picLocks noChangeAspect="1"/>
          </p:cNvPicPr>
          <p:nvPr/>
        </p:nvPicPr>
        <p:blipFill>
          <a:blip r:embed="rId3"/>
          <a:stretch>
            <a:fillRect/>
          </a:stretch>
        </p:blipFill>
        <p:spPr>
          <a:xfrm>
            <a:off x="2834640" y="5852160"/>
            <a:ext cx="2286000" cy="1714500"/>
          </a:xfrm>
          <a:prstGeom prst="rect">
            <a:avLst/>
          </a:prstGeom>
        </p:spPr>
      </p:pic>
      <p:pic>
        <p:nvPicPr>
          <p:cNvPr id="4" name="Picture 3" descr="Cotopaxi_Target_02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Shift from Truck to Train Transport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percentage of total cargo transport shifting from trucks to trains at the Port of Genoa in 2025 </a:t>
            </a:r>
          </a:p>
        </p:txBody>
      </p:sp>
      <p:sp>
        <p:nvSpPr>
          <p:cNvPr id="7" name="Rectangle 6"/>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8" name="Picture 7" descr="logo.png"/>
          <p:cNvPicPr>
            <a:picLocks noChangeAspect="1"/>
          </p:cNvPicPr>
          <p:nvPr/>
        </p:nvPicPr>
        <p:blipFill>
          <a:blip r:embed="rId5"/>
          <a:stretch>
            <a:fillRect/>
          </a:stretch>
        </p:blipFill>
        <p:spPr>
          <a:xfrm>
            <a:off x="13716000" y="7589520"/>
            <a:ext cx="731520" cy="564976"/>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PDF_group0_03.png"/>
          <p:cNvPicPr>
            <a:picLocks noChangeAspect="1"/>
          </p:cNvPicPr>
          <p:nvPr/>
        </p:nvPicPr>
        <p:blipFill>
          <a:blip r:embed="rId4"/>
          <a:stretch>
            <a:fillRect/>
          </a:stretch>
        </p:blipFill>
        <p:spPr>
          <a:xfrm>
            <a:off x="731520" y="5852160"/>
            <a:ext cx="2286000" cy="1714500"/>
          </a:xfrm>
          <a:prstGeom prst="rect">
            <a:avLst/>
          </a:prstGeom>
        </p:spPr>
      </p:pic>
      <p:pic>
        <p:nvPicPr>
          <p:cNvPr id="5" name="Picture 4" descr="Cotopaxi_cum_group0_03.png"/>
          <p:cNvPicPr>
            <a:picLocks noChangeAspect="1"/>
          </p:cNvPicPr>
          <p:nvPr/>
        </p:nvPicPr>
        <p:blipFill>
          <a:blip r:embed="rId3"/>
          <a:stretch>
            <a:fillRect/>
          </a:stretch>
        </p:blipFill>
        <p:spPr>
          <a:xfrm>
            <a:off x="2834640" y="5852160"/>
            <a:ext cx="2286000" cy="1714500"/>
          </a:xfrm>
          <a:prstGeom prst="rect">
            <a:avLst/>
          </a:prstGeom>
        </p:spPr>
      </p:pic>
      <p:pic>
        <p:nvPicPr>
          <p:cNvPr id="4" name="Picture 3" descr="Cotopaxi_Target_03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percetage of 20 feet containers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percentage of hazardous cargo containers in total port flow</a:t>
            </a:r>
          </a:p>
        </p:txBody>
      </p:sp>
      <p:sp>
        <p:nvSpPr>
          <p:cNvPr id="7" name="Rectangle 6"/>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8" name="Picture 7" descr="logo.png"/>
          <p:cNvPicPr>
            <a:picLocks noChangeAspect="1"/>
          </p:cNvPicPr>
          <p:nvPr/>
        </p:nvPicPr>
        <p:blipFill>
          <a:blip r:embed="rId5"/>
          <a:stretch>
            <a:fillRect/>
          </a:stretch>
        </p:blipFill>
        <p:spPr>
          <a:xfrm>
            <a:off x="13716000" y="7589520"/>
            <a:ext cx="731520" cy="56497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Target Percentiles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Experts' weights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82880"/>
            <a:ext cx="13716000" cy="1828800"/>
          </a:xfrm>
        </p:spPr>
        <p:txBody>
          <a:bodyPr/>
          <a:lstStyle/>
          <a:p>
            <a:pPr>
              <a:defRPr sz="4400">
                <a:latin typeface="Helvetica"/>
              </a:defRPr>
            </a:pPr>
            <a:r>
              <a:t>Percentiles of target questions</a:t>
            </a:r>
          </a:p>
        </p:txBody>
      </p:sp>
      <p:graphicFrame>
        <p:nvGraphicFramePr>
          <p:cNvPr id="3" name="Table 2"/>
          <p:cNvGraphicFramePr>
            <a:graphicFrameLocks noGrp="1"/>
          </p:cNvGraphicFramePr>
          <p:nvPr/>
        </p:nvGraphicFramePr>
        <p:xfrm>
          <a:off x="914400" y="1828800"/>
          <a:ext cx="12801600" cy="SHAPE_TO_FIT_TEXT (1)"/>
        </p:xfrm>
        <a:graphic>
          <a:graphicData uri="http://schemas.openxmlformats.org/drawingml/2006/table">
            <a:tbl>
              <a:tblPr firstRow="1" bandRow="1">
                <a:tableStyleId>{5C22544A-7EE6-4342-B048-85BDC9FD1C3A}</a:tableStyleId>
              </a:tblPr>
              <a:tblGrid>
                <a:gridCol w="1422400"/>
                <a:gridCol w="1422400"/>
                <a:gridCol w="1422400"/>
                <a:gridCol w="1422400"/>
                <a:gridCol w="1422400"/>
                <a:gridCol w="1422400"/>
                <a:gridCol w="1422400"/>
                <a:gridCol w="1422400"/>
                <a:gridCol w="1422400"/>
              </a:tblGrid>
              <a:tr h="0">
                <a:tc>
                  <a:txBody>
                    <a:bodyPr/>
                    <a:lstStyle/>
                    <a:p/>
                  </a:txBody>
                  <a:tcPr/>
                </a:tc>
                <a:tc>
                  <a:txBody>
                    <a:bodyPr/>
                    <a:lstStyle/>
                    <a:p>
                      <a:r>
                        <a:rPr sz="1400"/>
                        <a:t>Q05 (EW)</a:t>
                      </a:r>
                    </a:p>
                  </a:txBody>
                  <a:tcPr/>
                </a:tc>
                <a:tc>
                  <a:txBody>
                    <a:bodyPr/>
                    <a:lstStyle/>
                    <a:p>
                      <a:r>
                        <a:rPr sz="1400"/>
                        <a:t>Q50 (EW)</a:t>
                      </a:r>
                    </a:p>
                  </a:txBody>
                  <a:tcPr/>
                </a:tc>
                <a:tc>
                  <a:txBody>
                    <a:bodyPr/>
                    <a:lstStyle/>
                    <a:p>
                      <a:r>
                        <a:rPr sz="1400"/>
                        <a:t>Q95 (EW)</a:t>
                      </a:r>
                    </a:p>
                  </a:txBody>
                  <a:tcPr/>
                </a:tc>
                <a:tc>
                  <a:txBody>
                    <a:bodyPr/>
                    <a:lstStyle/>
                    <a:p>
                      <a:r>
                        <a:rPr sz="1400"/>
                        <a:t>Qmean (EW)</a:t>
                      </a:r>
                    </a:p>
                  </a:txBody>
                  <a:tcPr/>
                </a:tc>
                <a:tc>
                  <a:txBody>
                    <a:bodyPr/>
                    <a:lstStyle/>
                    <a:p>
                      <a:r>
                        <a:rPr sz="1400"/>
                        <a:t>Q05 (Cooke)</a:t>
                      </a:r>
                    </a:p>
                  </a:txBody>
                  <a:tcPr/>
                </a:tc>
                <a:tc>
                  <a:txBody>
                    <a:bodyPr/>
                    <a:lstStyle/>
                    <a:p>
                      <a:r>
                        <a:rPr sz="1400"/>
                        <a:t>Q50 (Cooke)</a:t>
                      </a:r>
                    </a:p>
                  </a:txBody>
                  <a:tcPr/>
                </a:tc>
                <a:tc>
                  <a:txBody>
                    <a:bodyPr/>
                    <a:lstStyle/>
                    <a:p>
                      <a:r>
                        <a:rPr sz="1400"/>
                        <a:t>Q95 (Cooke)</a:t>
                      </a:r>
                    </a:p>
                  </a:txBody>
                  <a:tcPr/>
                </a:tc>
                <a:tc>
                  <a:txBody>
                    <a:bodyPr/>
                    <a:lstStyle/>
                    <a:p>
                      <a:r>
                        <a:rPr sz="1400"/>
                        <a:t>Qmean (Cooke)</a:t>
                      </a:r>
                    </a:p>
                  </a:txBody>
                  <a:tcPr/>
                </a:tc>
              </a:tr>
              <a:tr h="0">
                <a:tc>
                  <a:txBody>
                    <a:bodyPr/>
                    <a:lstStyle/>
                    <a:p>
                      <a:r>
                        <a:rPr sz="1400"/>
                        <a:t>TQ 1</a:t>
                      </a:r>
                    </a:p>
                  </a:txBody>
                  <a:tcPr/>
                </a:tc>
                <a:tc>
                  <a:txBody>
                    <a:bodyPr/>
                    <a:lstStyle/>
                    <a:p>
                      <a:r>
                        <a:rPr sz="1400"/>
                        <a:t>1.35E+06</a:t>
                      </a:r>
                    </a:p>
                  </a:txBody>
                  <a:tcPr/>
                </a:tc>
                <a:tc>
                  <a:txBody>
                    <a:bodyPr/>
                    <a:lstStyle/>
                    <a:p>
                      <a:r>
                        <a:rPr sz="1400"/>
                        <a:t>1.42E+06</a:t>
                      </a:r>
                    </a:p>
                  </a:txBody>
                  <a:tcPr/>
                </a:tc>
                <a:tc>
                  <a:txBody>
                    <a:bodyPr/>
                    <a:lstStyle/>
                    <a:p>
                      <a:r>
                        <a:rPr sz="1400"/>
                        <a:t>1.48E+06</a:t>
                      </a:r>
                    </a:p>
                  </a:txBody>
                  <a:tcPr/>
                </a:tc>
                <a:tc>
                  <a:txBody>
                    <a:bodyPr/>
                    <a:lstStyle/>
                    <a:p>
                      <a:r>
                        <a:rPr sz="1400"/>
                        <a:t>1.42E+06</a:t>
                      </a:r>
                    </a:p>
                  </a:txBody>
                  <a:tcPr/>
                </a:tc>
                <a:tc>
                  <a:txBody>
                    <a:bodyPr/>
                    <a:lstStyle/>
                    <a:p>
                      <a:r>
                        <a:rPr sz="1400"/>
                        <a:t>1.35E+06</a:t>
                      </a:r>
                    </a:p>
                  </a:txBody>
                  <a:tcPr/>
                </a:tc>
                <a:tc>
                  <a:txBody>
                    <a:bodyPr/>
                    <a:lstStyle/>
                    <a:p>
                      <a:r>
                        <a:rPr sz="1400"/>
                        <a:t>1.42E+06</a:t>
                      </a:r>
                    </a:p>
                  </a:txBody>
                  <a:tcPr/>
                </a:tc>
                <a:tc>
                  <a:txBody>
                    <a:bodyPr/>
                    <a:lstStyle/>
                    <a:p>
                      <a:r>
                        <a:rPr sz="1400"/>
                        <a:t>1.48E+06</a:t>
                      </a:r>
                    </a:p>
                  </a:txBody>
                  <a:tcPr/>
                </a:tc>
                <a:tc>
                  <a:txBody>
                    <a:bodyPr/>
                    <a:lstStyle/>
                    <a:p>
                      <a:r>
                        <a:rPr sz="1400"/>
                        <a:t>1.42E+06</a:t>
                      </a:r>
                    </a:p>
                  </a:txBody>
                  <a:tcPr/>
                </a:tc>
              </a:tr>
              <a:tr h="0">
                <a:tc>
                  <a:txBody>
                    <a:bodyPr/>
                    <a:lstStyle/>
                    <a:p>
                      <a:r>
                        <a:rPr sz="1400"/>
                        <a:t>TQ 2</a:t>
                      </a:r>
                    </a:p>
                  </a:txBody>
                  <a:tcPr/>
                </a:tc>
                <a:tc>
                  <a:txBody>
                    <a:bodyPr/>
                    <a:lstStyle/>
                    <a:p>
                      <a:r>
                        <a:rPr sz="1400"/>
                        <a:t> 29.99</a:t>
                      </a:r>
                    </a:p>
                  </a:txBody>
                  <a:tcPr/>
                </a:tc>
                <a:tc>
                  <a:txBody>
                    <a:bodyPr/>
                    <a:lstStyle/>
                    <a:p>
                      <a:r>
                        <a:rPr sz="1400"/>
                        <a:t> 50.02</a:t>
                      </a:r>
                    </a:p>
                  </a:txBody>
                  <a:tcPr/>
                </a:tc>
                <a:tc>
                  <a:txBody>
                    <a:bodyPr/>
                    <a:lstStyle/>
                    <a:p>
                      <a:r>
                        <a:rPr sz="1400"/>
                        <a:t> 55.02</a:t>
                      </a:r>
                    </a:p>
                  </a:txBody>
                  <a:tcPr/>
                </a:tc>
                <a:tc>
                  <a:txBody>
                    <a:bodyPr/>
                    <a:lstStyle/>
                    <a:p>
                      <a:r>
                        <a:rPr sz="1400"/>
                        <a:t> 45.92</a:t>
                      </a:r>
                    </a:p>
                  </a:txBody>
                  <a:tcPr/>
                </a:tc>
                <a:tc>
                  <a:txBody>
                    <a:bodyPr/>
                    <a:lstStyle/>
                    <a:p>
                      <a:r>
                        <a:rPr sz="1400"/>
                        <a:t> 30.11</a:t>
                      </a:r>
                    </a:p>
                  </a:txBody>
                  <a:tcPr/>
                </a:tc>
                <a:tc>
                  <a:txBody>
                    <a:bodyPr/>
                    <a:lstStyle/>
                    <a:p>
                      <a:r>
                        <a:rPr sz="1400"/>
                        <a:t> 49.89</a:t>
                      </a:r>
                    </a:p>
                  </a:txBody>
                  <a:tcPr/>
                </a:tc>
                <a:tc>
                  <a:txBody>
                    <a:bodyPr/>
                    <a:lstStyle/>
                    <a:p>
                      <a:r>
                        <a:rPr sz="1400"/>
                        <a:t> 54.99</a:t>
                      </a:r>
                    </a:p>
                  </a:txBody>
                  <a:tcPr/>
                </a:tc>
                <a:tc>
                  <a:txBody>
                    <a:bodyPr/>
                    <a:lstStyle/>
                    <a:p>
                      <a:r>
                        <a:rPr sz="1400"/>
                        <a:t> 45.87</a:t>
                      </a:r>
                    </a:p>
                  </a:txBody>
                  <a:tcPr/>
                </a:tc>
              </a:tr>
              <a:tr h="1">
                <a:tc>
                  <a:txBody>
                    <a:bodyPr/>
                    <a:lstStyle/>
                    <a:p>
                      <a:r>
                        <a:rPr sz="1400"/>
                        <a:t>TQ 3</a:t>
                      </a:r>
                    </a:p>
                  </a:txBody>
                  <a:tcPr/>
                </a:tc>
                <a:tc>
                  <a:txBody>
                    <a:bodyPr/>
                    <a:lstStyle/>
                    <a:p>
                      <a:r>
                        <a:rPr sz="1400"/>
                        <a:t> 10.01</a:t>
                      </a:r>
                    </a:p>
                  </a:txBody>
                  <a:tcPr/>
                </a:tc>
                <a:tc>
                  <a:txBody>
                    <a:bodyPr/>
                    <a:lstStyle/>
                    <a:p>
                      <a:r>
                        <a:rPr sz="1400"/>
                        <a:t> 11.98</a:t>
                      </a:r>
                    </a:p>
                  </a:txBody>
                  <a:tcPr/>
                </a:tc>
                <a:tc>
                  <a:txBody>
                    <a:bodyPr/>
                    <a:lstStyle/>
                    <a:p>
                      <a:r>
                        <a:rPr sz="1400"/>
                        <a:t> 16.02</a:t>
                      </a:r>
                    </a:p>
                  </a:txBody>
                  <a:tcPr/>
                </a:tc>
                <a:tc>
                  <a:txBody>
                    <a:bodyPr/>
                    <a:lstStyle/>
                    <a:p>
                      <a:r>
                        <a:rPr sz="1400"/>
                        <a:t> 12.54</a:t>
                      </a:r>
                    </a:p>
                  </a:txBody>
                  <a:tcPr/>
                </a:tc>
                <a:tc>
                  <a:txBody>
                    <a:bodyPr/>
                    <a:lstStyle/>
                    <a:p>
                      <a:r>
                        <a:rPr sz="1400"/>
                        <a:t>  9.99</a:t>
                      </a:r>
                    </a:p>
                  </a:txBody>
                  <a:tcPr/>
                </a:tc>
                <a:tc>
                  <a:txBody>
                    <a:bodyPr/>
                    <a:lstStyle/>
                    <a:p>
                      <a:r>
                        <a:rPr sz="1400"/>
                        <a:t> 12.07</a:t>
                      </a:r>
                    </a:p>
                  </a:txBody>
                  <a:tcPr/>
                </a:tc>
                <a:tc>
                  <a:txBody>
                    <a:bodyPr/>
                    <a:lstStyle/>
                    <a:p>
                      <a:r>
                        <a:rPr sz="1400"/>
                        <a:t> 16.01</a:t>
                      </a:r>
                    </a:p>
                  </a:txBody>
                  <a:tcPr/>
                </a:tc>
                <a:tc>
                  <a:txBody>
                    <a:bodyPr/>
                    <a:lstStyle/>
                    <a:p>
                      <a:r>
                        <a:rPr sz="1400"/>
                        <a:t> 12.58</a:t>
                      </a:r>
                    </a:p>
                  </a:txBody>
                  <a:tcPr/>
                </a:tc>
              </a:tr>
            </a:tbl>
          </a:graphicData>
        </a:graphic>
      </p:graphicFrame>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Index plots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index_01.png"/>
          <p:cNvPicPr>
            <a:picLocks noChangeAspect="1"/>
          </p:cNvPicPr>
          <p:nvPr/>
        </p:nvPicPr>
        <p:blipFill>
          <a:blip r:embed="rId3"/>
          <a:stretch>
            <a:fillRect/>
          </a:stretch>
        </p:blipFill>
        <p:spPr>
          <a:xfrm>
            <a:off x="420624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Target questions Group 1</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TQ1. Expected TEU in 2025.</a:t>
            </a:r>
          </a:p>
          <a:p>
            <a:pPr>
              <a:defRPr sz="1800"/>
            </a:pPr>
          </a:p>
          <a:p>
            <a:pPr>
              <a:defRPr sz="1800"/>
            </a:pPr>
            <a:r>
              <a:t>TQ2. Shift from Truck to Train Transport (%).</a:t>
            </a:r>
          </a:p>
          <a:p>
            <a:pPr>
              <a:defRPr sz="1800"/>
            </a:pPr>
          </a:p>
          <a:p>
            <a:pPr>
              <a:defRPr sz="1800"/>
            </a:pPr>
            <a:r>
              <a:t>TQ3. percetage of 20 feet containers (%).</a:t>
            </a:r>
          </a:p>
          <a:p>
            <a:pPr>
              <a:defRPr sz="1800"/>
            </a:pPr>
          </a:p>
          <a:p>
            <a:pPr>
              <a:defRPr sz="1800"/>
            </a:pPr>
          </a:p>
        </p:txBody>
      </p:sp>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sp>
        <p:nvSpPr>
          <p:cNvPr id="7" name="TextBox 6"/>
          <p:cNvSpPr txBox="1"/>
          <p:nvPr/>
        </p:nvSpPr>
        <p:spPr>
          <a:xfrm>
            <a:off x="914400" y="7315200"/>
            <a:ext cx="3657600" cy="4572000"/>
          </a:xfrm>
          <a:prstGeom prst="rect">
            <a:avLst/>
          </a:prstGeom>
          <a:noFill/>
        </p:spPr>
        <p:txBody>
          <a:bodyPr wrap="square">
            <a:spAutoFit/>
          </a:bodyPr>
          <a:lstStyle/>
          <a:p>
            <a:pPr>
              <a:defRPr sz="1300"/>
            </a:pPr>
            <a:r>
              <a:t>Intervals show mean and standard error of the index.</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Trend plots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trend_01.png"/>
          <p:cNvPicPr>
            <a:picLocks noChangeAspect="1"/>
          </p:cNvPicPr>
          <p:nvPr/>
        </p:nvPicPr>
        <p:blipFill>
          <a:blip r:embed="rId3"/>
          <a:stretch>
            <a:fillRect/>
          </a:stretch>
        </p:blipFill>
        <p:spPr>
          <a:xfrm>
            <a:off x="420624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Target questions Group 1</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TQ1. Expected TEU in 2025.</a:t>
            </a:r>
          </a:p>
          <a:p>
            <a:pPr>
              <a:defRPr sz="1800"/>
            </a:pPr>
          </a:p>
          <a:p>
            <a:pPr>
              <a:defRPr sz="1800"/>
            </a:pPr>
            <a:r>
              <a:t>TQ2. Shift from Truck to Train Transport (%).</a:t>
            </a:r>
          </a:p>
          <a:p>
            <a:pPr>
              <a:defRPr sz="1800"/>
            </a:pPr>
          </a:p>
          <a:p>
            <a:pPr>
              <a:defRPr sz="1800"/>
            </a:pPr>
            <a:r>
              <a:t>TQ3. percetage of 20 feet containers (%).</a:t>
            </a:r>
          </a:p>
          <a:p>
            <a:pPr>
              <a:defRPr sz="1800"/>
            </a:pPr>
          </a:p>
          <a:p>
            <a:pPr>
              <a:defRPr sz="1800"/>
            </a:pPr>
          </a:p>
        </p:txBody>
      </p:sp>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Violin plots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violin_01.png"/>
          <p:cNvPicPr>
            <a:picLocks noChangeAspect="1"/>
          </p:cNvPicPr>
          <p:nvPr/>
        </p:nvPicPr>
        <p:blipFill>
          <a:blip r:embed="rId3"/>
          <a:stretch>
            <a:fillRect/>
          </a:stretch>
        </p:blipFill>
        <p:spPr>
          <a:xfrm>
            <a:off x="4626864" y="2286000"/>
            <a:ext cx="9921240" cy="496062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Target questions Group 1</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TQ1. Expected TEU in 2025.</a:t>
            </a:r>
          </a:p>
          <a:p>
            <a:pPr>
              <a:defRPr sz="1800"/>
            </a:pPr>
          </a:p>
          <a:p>
            <a:pPr>
              <a:defRPr sz="1800"/>
            </a:pPr>
            <a:r>
              <a:t>TQ2. Shift from Truck to Train Transport (%).</a:t>
            </a:r>
          </a:p>
          <a:p>
            <a:pPr>
              <a:defRPr sz="1800"/>
            </a:pPr>
          </a:p>
          <a:p>
            <a:pPr>
              <a:defRPr sz="1800"/>
            </a:pPr>
            <a:r>
              <a:t>TQ3. percetage of 20 feet containers (%).</a:t>
            </a:r>
          </a:p>
          <a:p>
            <a:pPr>
              <a:defRPr sz="1800"/>
            </a:pPr>
          </a:p>
          <a:p>
            <a:pPr>
              <a:defRPr sz="1800"/>
            </a:pPr>
          </a:p>
        </p:txBody>
      </p:sp>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Pie charts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pie_01.png"/>
          <p:cNvPicPr>
            <a:picLocks noChangeAspect="1"/>
          </p:cNvPicPr>
          <p:nvPr/>
        </p:nvPicPr>
        <p:blipFill>
          <a:blip r:embed="rId3"/>
          <a:stretch>
            <a:fillRect/>
          </a:stretch>
        </p:blipFill>
        <p:spPr>
          <a:xfrm>
            <a:off x="4626864" y="2286000"/>
            <a:ext cx="9921240" cy="496062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Target questions Group 1</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TQ1. Expected TEU in 2025.</a:t>
            </a:r>
          </a:p>
          <a:p>
            <a:pPr>
              <a:defRPr sz="1800"/>
            </a:pPr>
          </a:p>
          <a:p>
            <a:pPr>
              <a:defRPr sz="1800"/>
            </a:pPr>
            <a:r>
              <a:t>TQ2. Shift from Truck to Train Transport (%).</a:t>
            </a:r>
          </a:p>
          <a:p>
            <a:pPr>
              <a:defRPr sz="1800"/>
            </a:pPr>
          </a:p>
          <a:p>
            <a:pPr>
              <a:defRPr sz="1800"/>
            </a:pPr>
            <a:r>
              <a:t>TQ3. percetage of 20 feet containers (%).</a:t>
            </a:r>
          </a:p>
          <a:p>
            <a:pPr>
              <a:defRPr sz="1800"/>
            </a:pPr>
          </a:p>
          <a:p>
            <a:pPr>
              <a:defRPr sz="1800"/>
            </a:pPr>
          </a:p>
        </p:txBody>
      </p:sp>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Target Barplots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82880"/>
            <a:ext cx="13716000" cy="1828800"/>
          </a:xfrm>
        </p:spPr>
        <p:txBody>
          <a:bodyPr/>
          <a:lstStyle/>
          <a:p>
            <a:pPr>
              <a:defRPr sz="4400">
                <a:latin typeface="Helvetica"/>
              </a:defRPr>
            </a:pPr>
            <a:r>
              <a:t>Experts' weights</a:t>
            </a:r>
          </a:p>
        </p:txBody>
      </p:sp>
      <p:graphicFrame>
        <p:nvGraphicFramePr>
          <p:cNvPr id="3" name="Table 2"/>
          <p:cNvGraphicFramePr>
            <a:graphicFrameLocks noGrp="1"/>
          </p:cNvGraphicFramePr>
          <p:nvPr/>
        </p:nvGraphicFramePr>
        <p:xfrm>
          <a:off x="1828800" y="1554480"/>
          <a:ext cx="7315200" cy="SHAPE_TO_FIT_TEXT (1)"/>
        </p:xfrm>
        <a:graphic>
          <a:graphicData uri="http://schemas.openxmlformats.org/drawingml/2006/table">
            <a:tbl>
              <a:tblPr firstRow="1" bandRow="1">
                <a:tableStyleId>{5C22544A-7EE6-4342-B048-85BDC9FD1C3A}</a:tableStyleId>
              </a:tblPr>
              <a:tblGrid>
                <a:gridCol w="3657600"/>
                <a:gridCol w="3657600"/>
              </a:tblGrid>
              <a:tr h="0">
                <a:tc>
                  <a:txBody>
                    <a:bodyPr/>
                    <a:lstStyle/>
                    <a:p>
                      <a:r>
                        <a:rPr sz="1200"/>
                        <a:t>Expert ID</a:t>
                      </a:r>
                    </a:p>
                  </a:txBody>
                  <a:tcPr/>
                </a:tc>
                <a:tc>
                  <a:txBody>
                    <a:bodyPr/>
                    <a:lstStyle/>
                    <a:p>
                      <a:r>
                        <a:rPr sz="1200"/>
                        <a:t>Cooke</a:t>
                      </a:r>
                    </a:p>
                  </a:txBody>
                  <a:tcPr/>
                </a:tc>
              </a:tr>
              <a:tr h="0">
                <a:tc>
                  <a:txBody>
                    <a:bodyPr/>
                    <a:lstStyle/>
                    <a:p>
                      <a:r>
                        <a:rPr sz="1200"/>
                        <a:t>Exp1</a:t>
                      </a:r>
                    </a:p>
                  </a:txBody>
                  <a:tcPr/>
                </a:tc>
                <a:tc>
                  <a:txBody>
                    <a:bodyPr/>
                    <a:lstStyle/>
                    <a:p>
                      <a:r>
                        <a:rPr sz="1200"/>
                        <a:t>Below threshold</a:t>
                      </a:r>
                    </a:p>
                  </a:txBody>
                  <a:tcPr/>
                </a:tc>
              </a:tr>
              <a:tr h="0">
                <a:tc>
                  <a:txBody>
                    <a:bodyPr/>
                    <a:lstStyle/>
                    <a:p>
                      <a:r>
                        <a:rPr sz="1200"/>
                        <a:t>Exp2</a:t>
                      </a:r>
                    </a:p>
                  </a:txBody>
                  <a:tcPr/>
                </a:tc>
                <a:tc>
                  <a:txBody>
                    <a:bodyPr/>
                    <a:lstStyle/>
                    <a:p>
                      <a:r>
                        <a:rPr sz="1200"/>
                        <a:t>Below threshold</a:t>
                      </a:r>
                    </a:p>
                  </a:txBody>
                  <a:tcPr/>
                </a:tc>
              </a:tr>
              <a:tr h="0">
                <a:tc>
                  <a:txBody>
                    <a:bodyPr/>
                    <a:lstStyle/>
                    <a:p>
                      <a:r>
                        <a:rPr sz="1200"/>
                        <a:t>Exp3</a:t>
                      </a:r>
                    </a:p>
                  </a:txBody>
                  <a:tcPr/>
                </a:tc>
                <a:tc>
                  <a:txBody>
                    <a:bodyPr/>
                    <a:lstStyle/>
                    <a:p>
                      <a:r>
                        <a:rPr sz="1200"/>
                        <a:t>Below threshold</a:t>
                      </a:r>
                    </a:p>
                  </a:txBody>
                  <a:tcPr/>
                </a:tc>
              </a:tr>
              <a:tr h="0">
                <a:tc>
                  <a:txBody>
                    <a:bodyPr/>
                    <a:lstStyle/>
                    <a:p>
                      <a:r>
                        <a:rPr sz="1200"/>
                        <a:t>Exp4</a:t>
                      </a:r>
                    </a:p>
                  </a:txBody>
                  <a:tcPr/>
                </a:tc>
                <a:tc>
                  <a:txBody>
                    <a:bodyPr/>
                    <a:lstStyle/>
                    <a:p>
                      <a:r>
                        <a:rPr sz="1200"/>
                        <a:t>Below threshold</a:t>
                      </a:r>
                    </a:p>
                  </a:txBody>
                  <a:tcPr/>
                </a:tc>
              </a:tr>
              <a:tr h="0">
                <a:tc>
                  <a:txBody>
                    <a:bodyPr/>
                    <a:lstStyle/>
                    <a:p>
                      <a:r>
                        <a:rPr sz="1200"/>
                        <a:t>Exp5</a:t>
                      </a:r>
                    </a:p>
                  </a:txBody>
                  <a:tcPr/>
                </a:tc>
                <a:tc>
                  <a:txBody>
                    <a:bodyPr/>
                    <a:lstStyle/>
                    <a:p>
                      <a:r>
                        <a:rPr sz="1200"/>
                        <a:t>Below threshold</a:t>
                      </a:r>
                    </a:p>
                  </a:txBody>
                  <a:tcPr/>
                </a:tc>
              </a:tr>
              <a:tr h="0">
                <a:tc>
                  <a:txBody>
                    <a:bodyPr/>
                    <a:lstStyle/>
                    <a:p>
                      <a:r>
                        <a:rPr sz="1200"/>
                        <a:t>Exp6</a:t>
                      </a:r>
                    </a:p>
                  </a:txBody>
                  <a:tcPr/>
                </a:tc>
                <a:tc>
                  <a:txBody>
                    <a:bodyPr/>
                    <a:lstStyle/>
                    <a:p>
                      <a:r>
                        <a:rPr sz="1200"/>
                        <a:t>Below threshold</a:t>
                      </a:r>
                    </a:p>
                  </a:txBody>
                  <a:tcPr/>
                </a:tc>
              </a:tr>
              <a:tr h="0">
                <a:tc>
                  <a:txBody>
                    <a:bodyPr/>
                    <a:lstStyle/>
                    <a:p>
                      <a:r>
                        <a:rPr sz="1200"/>
                        <a:t>Exp7</a:t>
                      </a:r>
                    </a:p>
                  </a:txBody>
                  <a:tcPr/>
                </a:tc>
                <a:tc>
                  <a:txBody>
                    <a:bodyPr/>
                    <a:lstStyle/>
                    <a:p>
                      <a:r>
                        <a:rPr sz="1200"/>
                        <a:t>Below threshold</a:t>
                      </a:r>
                    </a:p>
                  </a:txBody>
                  <a:tcPr/>
                </a:tc>
              </a:tr>
              <a:tr h="0">
                <a:tc>
                  <a:txBody>
                    <a:bodyPr/>
                    <a:lstStyle/>
                    <a:p>
                      <a:r>
                        <a:rPr sz="1200"/>
                        <a:t>Exp8</a:t>
                      </a:r>
                    </a:p>
                  </a:txBody>
                  <a:tcPr/>
                </a:tc>
                <a:tc>
                  <a:txBody>
                    <a:bodyPr/>
                    <a:lstStyle/>
                    <a:p>
                      <a:r>
                        <a:rPr sz="1200"/>
                        <a:t>Below threshold</a:t>
                      </a:r>
                    </a:p>
                  </a:txBody>
                  <a:tcPr/>
                </a:tc>
              </a:tr>
              <a:tr h="0">
                <a:tc>
                  <a:txBody>
                    <a:bodyPr/>
                    <a:lstStyle/>
                    <a:p>
                      <a:r>
                        <a:rPr sz="1200"/>
                        <a:t>Exp9</a:t>
                      </a:r>
                    </a:p>
                  </a:txBody>
                  <a:tcPr/>
                </a:tc>
                <a:tc>
                  <a:txBody>
                    <a:bodyPr/>
                    <a:lstStyle/>
                    <a:p>
                      <a:r>
                        <a:rPr sz="1200"/>
                        <a:t> 61.44</a:t>
                      </a:r>
                    </a:p>
                  </a:txBody>
                  <a:tcPr/>
                </a:tc>
              </a:tr>
              <a:tr h="1">
                <a:tc>
                  <a:txBody>
                    <a:bodyPr/>
                    <a:lstStyle/>
                    <a:p>
                      <a:r>
                        <a:rPr sz="1200"/>
                        <a:t>Exp10</a:t>
                      </a:r>
                    </a:p>
                  </a:txBody>
                  <a:tcPr/>
                </a:tc>
                <a:tc>
                  <a:txBody>
                    <a:bodyPr/>
                    <a:lstStyle/>
                    <a:p>
                      <a:r>
                        <a:rPr sz="1200"/>
                        <a:t> 38.56</a:t>
                      </a:r>
                    </a:p>
                  </a:txBody>
                  <a:tcPr/>
                </a:tc>
              </a:tr>
            </a:tbl>
          </a:graphicData>
        </a:graphic>
      </p:graphicFrame>
      <p:sp>
        <p:nvSpPr>
          <p:cNvPr id="4" name="TextBox 3"/>
          <p:cNvSpPr txBox="1"/>
          <p:nvPr/>
        </p:nvSpPr>
        <p:spPr>
          <a:xfrm>
            <a:off x="10058400" y="2286000"/>
            <a:ext cx="3657600" cy="4572000"/>
          </a:xfrm>
          <a:prstGeom prst="rect">
            <a:avLst/>
          </a:prstGeom>
          <a:noFill/>
        </p:spPr>
        <p:txBody>
          <a:bodyPr wrap="square">
            <a:spAutoFit/>
          </a:bodyPr>
          <a:lstStyle/>
          <a:p>
            <a:pPr>
              <a:defRPr sz="1800"/>
            </a:pPr>
            <a:r>
              <a:t>Equal weight = 10.00</a:t>
            </a:r>
          </a:p>
        </p:txBody>
      </p:sp>
      <p:sp>
        <p:nvSpPr>
          <p:cNvPr id="5" name="TextBox 4"/>
          <p:cNvSpPr txBox="1"/>
          <p:nvPr/>
        </p:nvSpPr>
        <p:spPr>
          <a:xfrm>
            <a:off x="10058400" y="3200400"/>
            <a:ext cx="3657600" cy="4572000"/>
          </a:xfrm>
          <a:prstGeom prst="rect">
            <a:avLst/>
          </a:prstGeom>
          <a:noFill/>
        </p:spPr>
        <p:txBody>
          <a:bodyPr wrap="square">
            <a:spAutoFit/>
          </a:bodyPr>
          <a:lstStyle/>
          <a:p>
            <a:pPr>
              <a:defRPr sz="1800"/>
            </a:pPr>
            <a:r>
              <a:t>For Cookes' method, below threshold weight does not mean zero score. It simply means that this expert's knowledge was already contributed by other experts and adding this expert would not change significantly the results.</a:t>
            </a:r>
          </a:p>
        </p:txBody>
      </p:sp>
      <p:sp>
        <p:nvSpPr>
          <p:cNvPr id="6" name="Rectangle 5"/>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7" name="Picture 6"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hist_01.png"/>
          <p:cNvPicPr>
            <a:picLocks noChangeAspect="1"/>
          </p:cNvPicPr>
          <p:nvPr/>
        </p:nvPicPr>
        <p:blipFill>
          <a:blip r:embed="rId3"/>
          <a:stretch>
            <a:fillRect/>
          </a:stretch>
        </p:blipFill>
        <p:spPr>
          <a:xfrm>
            <a:off x="420624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Expected TEU in 2025</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total number of TEUs passing through the Port of Genoa in 2025 </a:t>
            </a:r>
          </a:p>
        </p:txBody>
      </p:sp>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graphicFrame>
        <p:nvGraphicFramePr>
          <p:cNvPr id="7" name="Table 6"/>
          <p:cNvGraphicFramePr>
            <a:graphicFrameLocks noGrp="1"/>
          </p:cNvGraphicFramePr>
          <p:nvPr/>
        </p:nvGraphicFramePr>
        <p:xfrm>
          <a:off x="914400" y="5943600"/>
          <a:ext cx="3657600" cy="SHAPE_TO_FIT_TEXT (1)"/>
        </p:xfrm>
        <a:graphic>
          <a:graphicData uri="http://schemas.openxmlformats.org/drawingml/2006/table">
            <a:tbl>
              <a:tblPr firstRow="1" bandRow="1">
                <a:tableStyleId>{5C22544A-7EE6-4342-B048-85BDC9FD1C3A}</a:tableStyleId>
              </a:tblPr>
              <a:tblGrid>
                <a:gridCol w="731520"/>
                <a:gridCol w="731520"/>
                <a:gridCol w="731520"/>
                <a:gridCol w="731520"/>
                <a:gridCol w="731520"/>
              </a:tblGrid>
              <a:tr h="0">
                <a:tc>
                  <a:txBody>
                    <a:bodyPr/>
                    <a:lstStyle/>
                    <a:p/>
                  </a:txBody>
                  <a:tcPr/>
                </a:tc>
                <a:tc>
                  <a:txBody>
                    <a:bodyPr/>
                    <a:lstStyle/>
                    <a:p>
                      <a:r>
                        <a:rPr sz="800"/>
                        <a:t>Q05</a:t>
                      </a:r>
                    </a:p>
                  </a:txBody>
                  <a:tcPr/>
                </a:tc>
                <a:tc>
                  <a:txBody>
                    <a:bodyPr/>
                    <a:lstStyle/>
                    <a:p>
                      <a:r>
                        <a:rPr sz="800"/>
                        <a:t>Q50</a:t>
                      </a:r>
                    </a:p>
                  </a:txBody>
                  <a:tcPr/>
                </a:tc>
                <a:tc>
                  <a:txBody>
                    <a:bodyPr/>
                    <a:lstStyle/>
                    <a:p>
                      <a:r>
                        <a:rPr sz="800"/>
                        <a:t>Q95</a:t>
                      </a:r>
                    </a:p>
                  </a:txBody>
                  <a:tcPr/>
                </a:tc>
                <a:tc>
                  <a:txBody>
                    <a:bodyPr/>
                    <a:lstStyle/>
                    <a:p>
                      <a:r>
                        <a:rPr sz="800"/>
                        <a:t>Qmean</a:t>
                      </a:r>
                    </a:p>
                  </a:txBody>
                  <a:tcPr/>
                </a:tc>
              </a:tr>
              <a:tr h="0">
                <a:tc>
                  <a:txBody>
                    <a:bodyPr/>
                    <a:lstStyle/>
                    <a:p>
                      <a:r>
                        <a:rPr sz="800"/>
                        <a:t>Cooke</a:t>
                      </a:r>
                    </a:p>
                  </a:txBody>
                  <a:tcPr/>
                </a:tc>
                <a:tc>
                  <a:txBody>
                    <a:bodyPr/>
                    <a:lstStyle/>
                    <a:p>
                      <a:r>
                        <a:rPr sz="800"/>
                        <a:t>1.35E+06</a:t>
                      </a:r>
                    </a:p>
                  </a:txBody>
                  <a:tcPr/>
                </a:tc>
                <a:tc>
                  <a:txBody>
                    <a:bodyPr/>
                    <a:lstStyle/>
                    <a:p>
                      <a:r>
                        <a:rPr sz="800"/>
                        <a:t>1.42E+06</a:t>
                      </a:r>
                    </a:p>
                  </a:txBody>
                  <a:tcPr/>
                </a:tc>
                <a:tc>
                  <a:txBody>
                    <a:bodyPr/>
                    <a:lstStyle/>
                    <a:p>
                      <a:r>
                        <a:rPr sz="800"/>
                        <a:t>1.48E+06</a:t>
                      </a:r>
                    </a:p>
                  </a:txBody>
                  <a:tcPr/>
                </a:tc>
                <a:tc>
                  <a:txBody>
                    <a:bodyPr/>
                    <a:lstStyle/>
                    <a:p>
                      <a:r>
                        <a:rPr sz="800"/>
                        <a:t>1.42E+06</a:t>
                      </a:r>
                    </a:p>
                  </a:txBody>
                  <a:tcPr/>
                </a:tc>
              </a:tr>
              <a:tr h="1">
                <a:tc>
                  <a:txBody>
                    <a:bodyPr/>
                    <a:lstStyle/>
                    <a:p>
                      <a:r>
                        <a:rPr sz="800"/>
                        <a:t>EW</a:t>
                      </a:r>
                    </a:p>
                  </a:txBody>
                  <a:tcPr/>
                </a:tc>
                <a:tc>
                  <a:txBody>
                    <a:bodyPr/>
                    <a:lstStyle/>
                    <a:p>
                      <a:r>
                        <a:rPr sz="800"/>
                        <a:t>1.35E+06</a:t>
                      </a:r>
                    </a:p>
                  </a:txBody>
                  <a:tcPr/>
                </a:tc>
                <a:tc>
                  <a:txBody>
                    <a:bodyPr/>
                    <a:lstStyle/>
                    <a:p>
                      <a:r>
                        <a:rPr sz="800"/>
                        <a:t>1.42E+06</a:t>
                      </a:r>
                    </a:p>
                  </a:txBody>
                  <a:tcPr/>
                </a:tc>
                <a:tc>
                  <a:txBody>
                    <a:bodyPr/>
                    <a:lstStyle/>
                    <a:p>
                      <a:r>
                        <a:rPr sz="800"/>
                        <a:t>1.48E+06</a:t>
                      </a:r>
                    </a:p>
                  </a:txBody>
                  <a:tcPr/>
                </a:tc>
                <a:tc>
                  <a:txBody>
                    <a:bodyPr/>
                    <a:lstStyle/>
                    <a:p>
                      <a:r>
                        <a:rPr sz="800"/>
                        <a:t>1.42E+06</a:t>
                      </a:r>
                    </a:p>
                  </a:txBody>
                  <a:tcPr/>
                </a:tc>
              </a:tr>
            </a:tbl>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hist_02.png"/>
          <p:cNvPicPr>
            <a:picLocks noChangeAspect="1"/>
          </p:cNvPicPr>
          <p:nvPr/>
        </p:nvPicPr>
        <p:blipFill>
          <a:blip r:embed="rId3"/>
          <a:stretch>
            <a:fillRect/>
          </a:stretch>
        </p:blipFill>
        <p:spPr>
          <a:xfrm>
            <a:off x="420624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Shift from Truck to Train Transport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percentage of total cargo transport shifting from trucks to trains at the Port of Genoa in 2025 </a:t>
            </a:r>
          </a:p>
        </p:txBody>
      </p:sp>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graphicFrame>
        <p:nvGraphicFramePr>
          <p:cNvPr id="7" name="Table 6"/>
          <p:cNvGraphicFramePr>
            <a:graphicFrameLocks noGrp="1"/>
          </p:cNvGraphicFramePr>
          <p:nvPr/>
        </p:nvGraphicFramePr>
        <p:xfrm>
          <a:off x="914400" y="5943600"/>
          <a:ext cx="3657600" cy="SHAPE_TO_FIT_TEXT (1)"/>
        </p:xfrm>
        <a:graphic>
          <a:graphicData uri="http://schemas.openxmlformats.org/drawingml/2006/table">
            <a:tbl>
              <a:tblPr firstRow="1" bandRow="1">
                <a:tableStyleId>{5C22544A-7EE6-4342-B048-85BDC9FD1C3A}</a:tableStyleId>
              </a:tblPr>
              <a:tblGrid>
                <a:gridCol w="731520"/>
                <a:gridCol w="731520"/>
                <a:gridCol w="731520"/>
                <a:gridCol w="731520"/>
                <a:gridCol w="731520"/>
              </a:tblGrid>
              <a:tr h="0">
                <a:tc>
                  <a:txBody>
                    <a:bodyPr/>
                    <a:lstStyle/>
                    <a:p/>
                  </a:txBody>
                  <a:tcPr/>
                </a:tc>
                <a:tc>
                  <a:txBody>
                    <a:bodyPr/>
                    <a:lstStyle/>
                    <a:p>
                      <a:r>
                        <a:rPr sz="800"/>
                        <a:t>Q05</a:t>
                      </a:r>
                    </a:p>
                  </a:txBody>
                  <a:tcPr/>
                </a:tc>
                <a:tc>
                  <a:txBody>
                    <a:bodyPr/>
                    <a:lstStyle/>
                    <a:p>
                      <a:r>
                        <a:rPr sz="800"/>
                        <a:t>Q50</a:t>
                      </a:r>
                    </a:p>
                  </a:txBody>
                  <a:tcPr/>
                </a:tc>
                <a:tc>
                  <a:txBody>
                    <a:bodyPr/>
                    <a:lstStyle/>
                    <a:p>
                      <a:r>
                        <a:rPr sz="800"/>
                        <a:t>Q95</a:t>
                      </a:r>
                    </a:p>
                  </a:txBody>
                  <a:tcPr/>
                </a:tc>
                <a:tc>
                  <a:txBody>
                    <a:bodyPr/>
                    <a:lstStyle/>
                    <a:p>
                      <a:r>
                        <a:rPr sz="800"/>
                        <a:t>Qmean</a:t>
                      </a:r>
                    </a:p>
                  </a:txBody>
                  <a:tcPr/>
                </a:tc>
              </a:tr>
              <a:tr h="0">
                <a:tc>
                  <a:txBody>
                    <a:bodyPr/>
                    <a:lstStyle/>
                    <a:p>
                      <a:r>
                        <a:rPr sz="800"/>
                        <a:t>Cooke</a:t>
                      </a:r>
                    </a:p>
                  </a:txBody>
                  <a:tcPr/>
                </a:tc>
                <a:tc>
                  <a:txBody>
                    <a:bodyPr/>
                    <a:lstStyle/>
                    <a:p>
                      <a:r>
                        <a:rPr sz="800"/>
                        <a:t>3.01E+01</a:t>
                      </a:r>
                    </a:p>
                  </a:txBody>
                  <a:tcPr/>
                </a:tc>
                <a:tc>
                  <a:txBody>
                    <a:bodyPr/>
                    <a:lstStyle/>
                    <a:p>
                      <a:r>
                        <a:rPr sz="800"/>
                        <a:t>4.99E+01</a:t>
                      </a:r>
                    </a:p>
                  </a:txBody>
                  <a:tcPr/>
                </a:tc>
                <a:tc>
                  <a:txBody>
                    <a:bodyPr/>
                    <a:lstStyle/>
                    <a:p>
                      <a:r>
                        <a:rPr sz="800"/>
                        <a:t>5.50E+01</a:t>
                      </a:r>
                    </a:p>
                  </a:txBody>
                  <a:tcPr/>
                </a:tc>
                <a:tc>
                  <a:txBody>
                    <a:bodyPr/>
                    <a:lstStyle/>
                    <a:p>
                      <a:r>
                        <a:rPr sz="800"/>
                        <a:t>4.59E+01</a:t>
                      </a:r>
                    </a:p>
                  </a:txBody>
                  <a:tcPr/>
                </a:tc>
              </a:tr>
              <a:tr h="1">
                <a:tc>
                  <a:txBody>
                    <a:bodyPr/>
                    <a:lstStyle/>
                    <a:p>
                      <a:r>
                        <a:rPr sz="800"/>
                        <a:t>EW</a:t>
                      </a:r>
                    </a:p>
                  </a:txBody>
                  <a:tcPr/>
                </a:tc>
                <a:tc>
                  <a:txBody>
                    <a:bodyPr/>
                    <a:lstStyle/>
                    <a:p>
                      <a:r>
                        <a:rPr sz="800"/>
                        <a:t>3.00E+01</a:t>
                      </a:r>
                    </a:p>
                  </a:txBody>
                  <a:tcPr/>
                </a:tc>
                <a:tc>
                  <a:txBody>
                    <a:bodyPr/>
                    <a:lstStyle/>
                    <a:p>
                      <a:r>
                        <a:rPr sz="800"/>
                        <a:t>5.00E+01</a:t>
                      </a:r>
                    </a:p>
                  </a:txBody>
                  <a:tcPr/>
                </a:tc>
                <a:tc>
                  <a:txBody>
                    <a:bodyPr/>
                    <a:lstStyle/>
                    <a:p>
                      <a:r>
                        <a:rPr sz="800"/>
                        <a:t>5.50E+01</a:t>
                      </a:r>
                    </a:p>
                  </a:txBody>
                  <a:tcPr/>
                </a:tc>
                <a:tc>
                  <a:txBody>
                    <a:bodyPr/>
                    <a:lstStyle/>
                    <a:p>
                      <a:r>
                        <a:rPr sz="800"/>
                        <a:t>4.59E+01</a:t>
                      </a:r>
                    </a:p>
                  </a:txBody>
                  <a:tcPr/>
                </a:tc>
              </a:tr>
            </a:tbl>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Cotopaxi_hist_03.png"/>
          <p:cNvPicPr>
            <a:picLocks noChangeAspect="1"/>
          </p:cNvPicPr>
          <p:nvPr/>
        </p:nvPicPr>
        <p:blipFill>
          <a:blip r:embed="rId3"/>
          <a:stretch>
            <a:fillRect/>
          </a:stretch>
        </p:blipFill>
        <p:spPr>
          <a:xfrm>
            <a:off x="420624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percetage of 20 feet containers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percentage of hazardous cargo containers in total port flow</a:t>
            </a:r>
          </a:p>
        </p:txBody>
      </p:sp>
      <p:sp>
        <p:nvSpPr>
          <p:cNvPr id="4" name="Rectangle 3"/>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5" name="Picture 4" descr="logo.png"/>
          <p:cNvPicPr>
            <a:picLocks noChangeAspect="1"/>
          </p:cNvPicPr>
          <p:nvPr/>
        </p:nvPicPr>
        <p:blipFill>
          <a:blip r:embed="rId2"/>
          <a:stretch>
            <a:fillRect/>
          </a:stretch>
        </p:blipFill>
        <p:spPr>
          <a:xfrm>
            <a:off x="13716000" y="7589520"/>
            <a:ext cx="731520" cy="564976"/>
          </a:xfrm>
          <a:prstGeom prst="rect">
            <a:avLst/>
          </a:prstGeom>
        </p:spPr>
      </p:pic>
      <p:graphicFrame>
        <p:nvGraphicFramePr>
          <p:cNvPr id="7" name="Table 6"/>
          <p:cNvGraphicFramePr>
            <a:graphicFrameLocks noGrp="1"/>
          </p:cNvGraphicFramePr>
          <p:nvPr/>
        </p:nvGraphicFramePr>
        <p:xfrm>
          <a:off x="914400" y="5943600"/>
          <a:ext cx="3657600" cy="SHAPE_TO_FIT_TEXT (1)"/>
        </p:xfrm>
        <a:graphic>
          <a:graphicData uri="http://schemas.openxmlformats.org/drawingml/2006/table">
            <a:tbl>
              <a:tblPr firstRow="1" bandRow="1">
                <a:tableStyleId>{5C22544A-7EE6-4342-B048-85BDC9FD1C3A}</a:tableStyleId>
              </a:tblPr>
              <a:tblGrid>
                <a:gridCol w="731520"/>
                <a:gridCol w="731520"/>
                <a:gridCol w="731520"/>
                <a:gridCol w="731520"/>
                <a:gridCol w="731520"/>
              </a:tblGrid>
              <a:tr h="0">
                <a:tc>
                  <a:txBody>
                    <a:bodyPr/>
                    <a:lstStyle/>
                    <a:p/>
                  </a:txBody>
                  <a:tcPr/>
                </a:tc>
                <a:tc>
                  <a:txBody>
                    <a:bodyPr/>
                    <a:lstStyle/>
                    <a:p>
                      <a:r>
                        <a:rPr sz="800"/>
                        <a:t>Q05</a:t>
                      </a:r>
                    </a:p>
                  </a:txBody>
                  <a:tcPr/>
                </a:tc>
                <a:tc>
                  <a:txBody>
                    <a:bodyPr/>
                    <a:lstStyle/>
                    <a:p>
                      <a:r>
                        <a:rPr sz="800"/>
                        <a:t>Q50</a:t>
                      </a:r>
                    </a:p>
                  </a:txBody>
                  <a:tcPr/>
                </a:tc>
                <a:tc>
                  <a:txBody>
                    <a:bodyPr/>
                    <a:lstStyle/>
                    <a:p>
                      <a:r>
                        <a:rPr sz="800"/>
                        <a:t>Q95</a:t>
                      </a:r>
                    </a:p>
                  </a:txBody>
                  <a:tcPr/>
                </a:tc>
                <a:tc>
                  <a:txBody>
                    <a:bodyPr/>
                    <a:lstStyle/>
                    <a:p>
                      <a:r>
                        <a:rPr sz="800"/>
                        <a:t>Qmean</a:t>
                      </a:r>
                    </a:p>
                  </a:txBody>
                  <a:tcPr/>
                </a:tc>
              </a:tr>
              <a:tr h="0">
                <a:tc>
                  <a:txBody>
                    <a:bodyPr/>
                    <a:lstStyle/>
                    <a:p>
                      <a:r>
                        <a:rPr sz="800"/>
                        <a:t>Cooke</a:t>
                      </a:r>
                    </a:p>
                  </a:txBody>
                  <a:tcPr/>
                </a:tc>
                <a:tc>
                  <a:txBody>
                    <a:bodyPr/>
                    <a:lstStyle/>
                    <a:p>
                      <a:r>
                        <a:rPr sz="800"/>
                        <a:t>9.99E+00</a:t>
                      </a:r>
                    </a:p>
                  </a:txBody>
                  <a:tcPr/>
                </a:tc>
                <a:tc>
                  <a:txBody>
                    <a:bodyPr/>
                    <a:lstStyle/>
                    <a:p>
                      <a:r>
                        <a:rPr sz="800"/>
                        <a:t>1.21E+01</a:t>
                      </a:r>
                    </a:p>
                  </a:txBody>
                  <a:tcPr/>
                </a:tc>
                <a:tc>
                  <a:txBody>
                    <a:bodyPr/>
                    <a:lstStyle/>
                    <a:p>
                      <a:r>
                        <a:rPr sz="800"/>
                        <a:t>1.60E+01</a:t>
                      </a:r>
                    </a:p>
                  </a:txBody>
                  <a:tcPr/>
                </a:tc>
                <a:tc>
                  <a:txBody>
                    <a:bodyPr/>
                    <a:lstStyle/>
                    <a:p>
                      <a:r>
                        <a:rPr sz="800"/>
                        <a:t>1.26E+01</a:t>
                      </a:r>
                    </a:p>
                  </a:txBody>
                  <a:tcPr/>
                </a:tc>
              </a:tr>
              <a:tr h="1">
                <a:tc>
                  <a:txBody>
                    <a:bodyPr/>
                    <a:lstStyle/>
                    <a:p>
                      <a:r>
                        <a:rPr sz="800"/>
                        <a:t>EW</a:t>
                      </a:r>
                    </a:p>
                  </a:txBody>
                  <a:tcPr/>
                </a:tc>
                <a:tc>
                  <a:txBody>
                    <a:bodyPr/>
                    <a:lstStyle/>
                    <a:p>
                      <a:r>
                        <a:rPr sz="800"/>
                        <a:t>1.00E+01</a:t>
                      </a:r>
                    </a:p>
                  </a:txBody>
                  <a:tcPr/>
                </a:tc>
                <a:tc>
                  <a:txBody>
                    <a:bodyPr/>
                    <a:lstStyle/>
                    <a:p>
                      <a:r>
                        <a:rPr sz="800"/>
                        <a:t>1.20E+01</a:t>
                      </a:r>
                    </a:p>
                  </a:txBody>
                  <a:tcPr/>
                </a:tc>
                <a:tc>
                  <a:txBody>
                    <a:bodyPr/>
                    <a:lstStyle/>
                    <a:p>
                      <a:r>
                        <a:rPr sz="800"/>
                        <a:t>1.60E+01</a:t>
                      </a:r>
                    </a:p>
                  </a:txBody>
                  <a:tcPr/>
                </a:tc>
                <a:tc>
                  <a:txBody>
                    <a:bodyPr/>
                    <a:lstStyle/>
                    <a:p>
                      <a:r>
                        <a:rPr sz="800"/>
                        <a:t>1.25E+01</a:t>
                      </a:r>
                    </a:p>
                  </a:txBody>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2743200"/>
            <a:ext cx="13716000" cy="1828800"/>
          </a:xfrm>
        </p:spPr>
        <p:txBody>
          <a:bodyPr/>
          <a:lstStyle/>
          <a:p>
            <a:pPr>
              <a:defRPr sz="5400">
                <a:latin typeface="Helvetica"/>
              </a:defRPr>
            </a:pPr>
            <a:r>
              <a:t>Seed Answers</a:t>
            </a:r>
          </a:p>
        </p:txBody>
      </p:sp>
      <p:sp>
        <p:nvSpPr>
          <p:cNvPr id="3" name="Rectangle 2"/>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4" name="Picture 3" descr="logo.png"/>
          <p:cNvPicPr>
            <a:picLocks noChangeAspect="1"/>
          </p:cNvPicPr>
          <p:nvPr/>
        </p:nvPicPr>
        <p:blipFill>
          <a:blip r:embed="rId2"/>
          <a:stretch>
            <a:fillRect/>
          </a:stretch>
        </p:blipFill>
        <p:spPr>
          <a:xfrm>
            <a:off x="13716000" y="7589520"/>
            <a:ext cx="731520" cy="56497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1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Total Containers Flow in 2024 (TEUs)</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total container throughput at Genoa in 2022 is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2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Growth Rate of Container Traffic 2023 to 2024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annual growth rate of container traffic in Genoa ports (2022-2024)</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3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Import flow type percentage in 2024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percentage of North Italy’s total trade flow handled by the Port of Genoa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4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Transhiped flow mode percentage in 2024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average turnaround time for container vessels at major North Italy ports in 2024 i</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Cotopaxi_Seed_05_01.png"/>
          <p:cNvPicPr>
            <a:picLocks noChangeAspect="1"/>
          </p:cNvPicPr>
          <p:nvPr/>
        </p:nvPicPr>
        <p:blipFill>
          <a:blip r:embed="rId2"/>
          <a:stretch>
            <a:fillRect/>
          </a:stretch>
        </p:blipFill>
        <p:spPr>
          <a:xfrm>
            <a:off x="4937760" y="1371600"/>
            <a:ext cx="9144000" cy="6858000"/>
          </a:xfrm>
          <a:prstGeom prst="rect">
            <a:avLst/>
          </a:prstGeom>
        </p:spPr>
      </p:pic>
      <p:sp>
        <p:nvSpPr>
          <p:cNvPr id="2" name="Title 1"/>
          <p:cNvSpPr>
            <a:spLocks noGrp="1"/>
          </p:cNvSpPr>
          <p:nvPr>
            <p:ph type="title"/>
          </p:nvPr>
        </p:nvSpPr>
        <p:spPr>
          <a:xfrm>
            <a:off x="0" y="182880"/>
            <a:ext cx="13716000" cy="1828800"/>
          </a:xfrm>
        </p:spPr>
        <p:txBody>
          <a:bodyPr/>
          <a:lstStyle/>
          <a:p>
            <a:pPr>
              <a:defRPr sz="4400">
                <a:latin typeface="Helvetica"/>
              </a:defRPr>
            </a:pPr>
            <a:r>
              <a:t>Empty containers percentage in 2024 (%)</a:t>
            </a:r>
          </a:p>
        </p:txBody>
      </p:sp>
      <p:sp>
        <p:nvSpPr>
          <p:cNvPr id="3" name="TextBox 2"/>
          <p:cNvSpPr txBox="1"/>
          <p:nvPr/>
        </p:nvSpPr>
        <p:spPr>
          <a:xfrm>
            <a:off x="914400" y="1828800"/>
            <a:ext cx="3657600" cy="4572000"/>
          </a:xfrm>
          <a:prstGeom prst="rect">
            <a:avLst/>
          </a:prstGeom>
          <a:noFill/>
        </p:spPr>
        <p:txBody>
          <a:bodyPr wrap="square">
            <a:spAutoFit/>
          </a:bodyPr>
          <a:lstStyle/>
          <a:p>
            <a:pPr>
              <a:defRPr sz="1800"/>
            </a:pPr>
            <a:r>
              <a:t>The guess for the total number of operational cranes at the Major North Italy Ports in 2024 </a:t>
            </a:r>
          </a:p>
        </p:txBody>
      </p:sp>
      <p:sp>
        <p:nvSpPr>
          <p:cNvPr id="5" name="Rectangle 4"/>
          <p:cNvSpPr/>
          <p:nvPr/>
        </p:nvSpPr>
        <p:spPr>
          <a:xfrm>
            <a:off x="0" y="182880"/>
            <a:ext cx="14630400" cy="274320"/>
          </a:xfrm>
          <a:prstGeom prst="rect">
            <a:avLst/>
          </a:prstGeom>
          <a:solidFill>
            <a:srgbClr val="3C5AB4"/>
          </a:solidFill>
          <a:ln>
            <a:solidFill>
              <a:srgbClr val="3C5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defRPr sz="1700">
                <a:latin typeface="Helvetica"/>
              </a:defRPr>
            </a:pPr>
            <a:r>
              <a:t>Expert elicitation 28-Feb-2025</a:t>
            </a:r>
          </a:p>
        </p:txBody>
      </p:sp>
      <p:pic>
        <p:nvPicPr>
          <p:cNvPr id="6" name="Picture 5" descr="logo.png"/>
          <p:cNvPicPr>
            <a:picLocks noChangeAspect="1"/>
          </p:cNvPicPr>
          <p:nvPr/>
        </p:nvPicPr>
        <p:blipFill>
          <a:blip r:embed="rId3"/>
          <a:stretch>
            <a:fillRect/>
          </a:stretch>
        </p:blipFill>
        <p:spPr>
          <a:xfrm>
            <a:off x="13716000" y="7589520"/>
            <a:ext cx="731520" cy="5649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