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Montserrat Black"/>
      <p:regular r:id="rId17"/>
    </p:embeddedFont>
    <p:embeddedFont>
      <p:font typeface="Montserrat Black"/>
      <p:regular r:id="rId18"/>
    </p:embeddedFont>
    <p:embeddedFont>
      <p:font typeface="Inconsolata"/>
      <p:regular r:id="rId19"/>
    </p:embeddedFont>
    <p:embeddedFont>
      <p:font typeface="Inconsolata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image" Target="../media/image-7-10.png"/><Relationship Id="rId11" Type="http://schemas.openxmlformats.org/officeDocument/2006/relationships/image" Target="../media/image-7-11.png"/><Relationship Id="rId12" Type="http://schemas.openxmlformats.org/officeDocument/2006/relationships/image" Target="../media/image-7-12.png"/><Relationship Id="rId13" Type="http://schemas.openxmlformats.org/officeDocument/2006/relationships/slideLayout" Target="../slideLayouts/slideLayout8.xml"/><Relationship Id="rId1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slideLayout" Target="../slideLayouts/slideLayout10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544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Contract Intelligence System for Legal Teams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An AI-powered tool revolutionising legal contract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6432"/>
            <a:ext cx="766667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Conclusion &amp; Future Directions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199703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Contract Intelligence System represents a significant leap forward in legal tech, with exciting possibilities for expansion.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204805"/>
            <a:ext cx="340947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Current Successes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385691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Successful automation of arduous contract review processes.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6201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Tangibly aids legal teams in achieving higher efficiency and accuracy.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6711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Reduces operational burden and accelerates legal insights.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204805"/>
            <a:ext cx="5571173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Future Work &amp; Enhancements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7599521" y="385691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CCCCC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Multilingual Support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: Expanding capabilities to analyse contracts in various languages.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662011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CCCCC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Chatbot Integration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: Implementing an AI chatbot for interactive queries and quick information retrieval.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83001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CCCCC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Larger Datasets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: Continuous training with broader datasets for enhanced accuracy and versatility.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8902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We are committed to continuous innovation, ensuring our system remains at the forefront of legal technology.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08547"/>
            <a:ext cx="11164610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Introduction: The Legal Landscape Challenge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272915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 today's fast-paced legal environment, managing contracts presents significant hurdles for in-house legal teams and product managers.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710107"/>
            <a:ext cx="4196358" cy="2810947"/>
          </a:xfrm>
          <a:prstGeom prst="roundRect">
            <a:avLst>
              <a:gd name="adj" fmla="val 325"/>
            </a:avLst>
          </a:prstGeom>
          <a:solidFill>
            <a:srgbClr val="F8ECE4"/>
          </a:solidFill>
          <a:ln w="3048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5" name="Shape 3"/>
          <p:cNvSpPr/>
          <p:nvPr/>
        </p:nvSpPr>
        <p:spPr>
          <a:xfrm>
            <a:off x="793790" y="3710107"/>
            <a:ext cx="121920" cy="2810947"/>
          </a:xfrm>
          <a:prstGeom prst="roundRect">
            <a:avLst>
              <a:gd name="adj" fmla="val 7500"/>
            </a:avLst>
          </a:prstGeom>
          <a:solidFill>
            <a:srgbClr val="151617"/>
          </a:solidFill>
          <a:ln/>
        </p:spPr>
      </p:sp>
      <p:sp>
        <p:nvSpPr>
          <p:cNvPr id="6" name="Text 4"/>
          <p:cNvSpPr/>
          <p:nvPr/>
        </p:nvSpPr>
        <p:spPr>
          <a:xfrm>
            <a:off x="1173004" y="3967401"/>
            <a:ext cx="337327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Lengthy and Complex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173004" y="4457819"/>
            <a:ext cx="355985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Contracts are often hundreds of pages long, filled with dense, technical jargon.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3710107"/>
            <a:ext cx="4196358" cy="2810947"/>
          </a:xfrm>
          <a:prstGeom prst="roundRect">
            <a:avLst>
              <a:gd name="adj" fmla="val 325"/>
            </a:avLst>
          </a:prstGeom>
          <a:solidFill>
            <a:srgbClr val="F8ECE4"/>
          </a:solidFill>
          <a:ln w="3048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9" name="Shape 7"/>
          <p:cNvSpPr/>
          <p:nvPr/>
        </p:nvSpPr>
        <p:spPr>
          <a:xfrm>
            <a:off x="5216962" y="3710107"/>
            <a:ext cx="121920" cy="2810947"/>
          </a:xfrm>
          <a:prstGeom prst="roundRect">
            <a:avLst>
              <a:gd name="adj" fmla="val 7500"/>
            </a:avLst>
          </a:prstGeom>
          <a:solidFill>
            <a:srgbClr val="151617"/>
          </a:solidFill>
          <a:ln/>
        </p:spPr>
      </p:sp>
      <p:sp>
        <p:nvSpPr>
          <p:cNvPr id="10" name="Text 8"/>
          <p:cNvSpPr/>
          <p:nvPr/>
        </p:nvSpPr>
        <p:spPr>
          <a:xfrm>
            <a:off x="5596176" y="3967401"/>
            <a:ext cx="35472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Manual Review Burden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596176" y="4457819"/>
            <a:ext cx="355985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Traditional review processes are time-consuming and resource-intensive, leading to bottlenecks.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133" y="3710107"/>
            <a:ext cx="4196358" cy="2810947"/>
          </a:xfrm>
          <a:prstGeom prst="roundRect">
            <a:avLst>
              <a:gd name="adj" fmla="val 325"/>
            </a:avLst>
          </a:prstGeom>
          <a:solidFill>
            <a:srgbClr val="F8ECE4"/>
          </a:solidFill>
          <a:ln w="3048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3" name="Shape 11"/>
          <p:cNvSpPr/>
          <p:nvPr/>
        </p:nvSpPr>
        <p:spPr>
          <a:xfrm>
            <a:off x="9640133" y="3710107"/>
            <a:ext cx="121920" cy="2810947"/>
          </a:xfrm>
          <a:prstGeom prst="roundRect">
            <a:avLst>
              <a:gd name="adj" fmla="val 7500"/>
            </a:avLst>
          </a:prstGeom>
          <a:solidFill>
            <a:srgbClr val="151617"/>
          </a:solidFill>
          <a:ln/>
        </p:spPr>
      </p:sp>
      <p:sp>
        <p:nvSpPr>
          <p:cNvPr id="14" name="Text 12"/>
          <p:cNvSpPr/>
          <p:nvPr/>
        </p:nvSpPr>
        <p:spPr>
          <a:xfrm>
            <a:off x="10019348" y="3967401"/>
            <a:ext cx="355985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Need for Speed &amp; Precision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0019348" y="4812149"/>
            <a:ext cx="355985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Teams require tools that can deliver rapid, accurate insights without compromising legal rigour.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80517"/>
            <a:ext cx="13042821" cy="11339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Problem Statement: The Perils of Manual Contract Review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286809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Reliance on manual processes introduces critical risks and inefficiencies that can impact legal operations and business outcomes.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84905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5" name="Text 3"/>
          <p:cNvSpPr/>
          <p:nvPr/>
        </p:nvSpPr>
        <p:spPr>
          <a:xfrm>
            <a:off x="878860" y="389155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1530906" y="39269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Missed Risks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530906" y="4417338"/>
            <a:ext cx="342149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Manually detecting subtle, risky clauses in vast legal documents is prone to human error, potentially leading to significant liabilities.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35893" y="384905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9" name="Text 7"/>
          <p:cNvSpPr/>
          <p:nvPr/>
        </p:nvSpPr>
        <p:spPr>
          <a:xfrm>
            <a:off x="5320963" y="389155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5973008" y="3926919"/>
            <a:ext cx="28740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Deadline Overruns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973008" y="4417338"/>
            <a:ext cx="342149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Critical contractual deadlines are frequently overlooked, resulting in non-compliance, penalties, and missed opportunities.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77995" y="384905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3" name="Text 11"/>
          <p:cNvSpPr/>
          <p:nvPr/>
        </p:nvSpPr>
        <p:spPr>
          <a:xfrm>
            <a:off x="9763065" y="389155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10415111" y="3926919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Lack of Quick Insights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0415111" y="4771668"/>
            <a:ext cx="342149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Extracting summarised, actionable insights from complex contracts takes disproportionate time, delaying strategic decision-making.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7234" y="571381"/>
            <a:ext cx="8653820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Our Solution: Introducing the Contract Intelligence System</a:t>
            </a:r>
            <a:endParaRPr lang="en-US" sz="2100" dirty="0"/>
          </a:p>
        </p:txBody>
      </p:sp>
      <p:sp>
        <p:nvSpPr>
          <p:cNvPr id="3" name="Text 1"/>
          <p:cNvSpPr/>
          <p:nvPr/>
        </p:nvSpPr>
        <p:spPr>
          <a:xfrm>
            <a:off x="727234" y="1179076"/>
            <a:ext cx="13175933" cy="215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AI-driven system is designed to transform how legal teams interact with contracts, offering unparalleled efficiency and accuracy.</a:t>
            </a:r>
            <a:endParaRPr lang="en-US" sz="10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234" y="1698903"/>
            <a:ext cx="6423303" cy="6423303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7487483" y="1698903"/>
            <a:ext cx="6423303" cy="1387435"/>
          </a:xfrm>
          <a:prstGeom prst="roundRect">
            <a:avLst>
              <a:gd name="adj" fmla="val 659"/>
            </a:avLst>
          </a:prstGeom>
          <a:solidFill>
            <a:srgbClr val="F8ECE4"/>
          </a:solidFill>
          <a:ln w="7620">
            <a:solidFill>
              <a:srgbClr val="E6E6E6"/>
            </a:solidFill>
            <a:prstDash val="solid"/>
          </a:ln>
          <a:effectLst>
            <a:outerShdw sx="100000" sy="100000" kx="0" ky="0" algn="bl" rotWithShape="0" blurRad="0" dist="11430" dir="2700000">
              <a:srgbClr val="e6e6e6">
                <a:alpha val="100000"/>
              </a:srgbClr>
            </a:outerShdw>
          </a:effectLst>
        </p:spPr>
      </p:sp>
      <p:sp>
        <p:nvSpPr>
          <p:cNvPr id="6" name="Shape 3"/>
          <p:cNvSpPr/>
          <p:nvPr/>
        </p:nvSpPr>
        <p:spPr>
          <a:xfrm>
            <a:off x="7630120" y="1841540"/>
            <a:ext cx="405170" cy="405170"/>
          </a:xfrm>
          <a:prstGeom prst="roundRect">
            <a:avLst>
              <a:gd name="adj" fmla="val 22566048"/>
            </a:avLst>
          </a:prstGeom>
          <a:solidFill>
            <a:srgbClr val="E6E6E6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563" y="1930122"/>
            <a:ext cx="182285" cy="22788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630120" y="2381726"/>
            <a:ext cx="2510552" cy="210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Automated Clause Analysis</a:t>
            </a:r>
            <a:endParaRPr lang="en-US" sz="1300" dirty="0"/>
          </a:p>
        </p:txBody>
      </p:sp>
      <p:sp>
        <p:nvSpPr>
          <p:cNvPr id="9" name="Text 5"/>
          <p:cNvSpPr/>
          <p:nvPr/>
        </p:nvSpPr>
        <p:spPr>
          <a:xfrm>
            <a:off x="7630120" y="2727722"/>
            <a:ext cx="6138029" cy="215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Effortlessly identifies and categorises contract clauses, eliminating manual deep dives.</a:t>
            </a:r>
            <a:endParaRPr lang="en-US" sz="1050" dirty="0"/>
          </a:p>
        </p:txBody>
      </p:sp>
      <p:sp>
        <p:nvSpPr>
          <p:cNvPr id="10" name="Shape 6"/>
          <p:cNvSpPr/>
          <p:nvPr/>
        </p:nvSpPr>
        <p:spPr>
          <a:xfrm>
            <a:off x="7487483" y="3221355"/>
            <a:ext cx="6423303" cy="1387435"/>
          </a:xfrm>
          <a:prstGeom prst="roundRect">
            <a:avLst>
              <a:gd name="adj" fmla="val 659"/>
            </a:avLst>
          </a:prstGeom>
          <a:solidFill>
            <a:srgbClr val="F8ECE4"/>
          </a:solidFill>
          <a:ln w="7620">
            <a:solidFill>
              <a:srgbClr val="E6E6E6"/>
            </a:solidFill>
            <a:prstDash val="solid"/>
          </a:ln>
          <a:effectLst>
            <a:outerShdw sx="100000" sy="100000" kx="0" ky="0" algn="bl" rotWithShape="0" blurRad="0" dist="11430" dir="2700000">
              <a:srgbClr val="e6e6e6">
                <a:alpha val="100000"/>
              </a:srgbClr>
            </a:outerShdw>
          </a:effectLst>
        </p:spPr>
      </p:sp>
      <p:sp>
        <p:nvSpPr>
          <p:cNvPr id="11" name="Shape 7"/>
          <p:cNvSpPr/>
          <p:nvPr/>
        </p:nvSpPr>
        <p:spPr>
          <a:xfrm>
            <a:off x="7630120" y="3363992"/>
            <a:ext cx="405170" cy="405170"/>
          </a:xfrm>
          <a:prstGeom prst="roundRect">
            <a:avLst>
              <a:gd name="adj" fmla="val 22566048"/>
            </a:avLst>
          </a:prstGeom>
          <a:solidFill>
            <a:srgbClr val="E6E6E6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563" y="3452574"/>
            <a:ext cx="182285" cy="227886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630120" y="3904178"/>
            <a:ext cx="2553533" cy="210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Identifies Risks &amp; Deadlines</a:t>
            </a:r>
            <a:endParaRPr lang="en-US" sz="1300" dirty="0"/>
          </a:p>
        </p:txBody>
      </p:sp>
      <p:sp>
        <p:nvSpPr>
          <p:cNvPr id="14" name="Text 9"/>
          <p:cNvSpPr/>
          <p:nvPr/>
        </p:nvSpPr>
        <p:spPr>
          <a:xfrm>
            <a:off x="7630120" y="4250174"/>
            <a:ext cx="6138029" cy="215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Pinpoints potential risks and critical deadlines that might otherwise be missed.</a:t>
            </a:r>
            <a:endParaRPr lang="en-US" sz="1050" dirty="0"/>
          </a:p>
        </p:txBody>
      </p:sp>
      <p:sp>
        <p:nvSpPr>
          <p:cNvPr id="15" name="Shape 10"/>
          <p:cNvSpPr/>
          <p:nvPr/>
        </p:nvSpPr>
        <p:spPr>
          <a:xfrm>
            <a:off x="7487483" y="4743807"/>
            <a:ext cx="6423303" cy="1387435"/>
          </a:xfrm>
          <a:prstGeom prst="roundRect">
            <a:avLst>
              <a:gd name="adj" fmla="val 659"/>
            </a:avLst>
          </a:prstGeom>
          <a:solidFill>
            <a:srgbClr val="F8ECE4"/>
          </a:solidFill>
          <a:ln w="7620">
            <a:solidFill>
              <a:srgbClr val="E6E6E6"/>
            </a:solidFill>
            <a:prstDash val="solid"/>
          </a:ln>
          <a:effectLst>
            <a:outerShdw sx="100000" sy="100000" kx="0" ky="0" algn="bl" rotWithShape="0" blurRad="0" dist="11430" dir="2700000">
              <a:srgbClr val="e6e6e6">
                <a:alpha val="100000"/>
              </a:srgbClr>
            </a:outerShdw>
          </a:effectLst>
        </p:spPr>
      </p:sp>
      <p:sp>
        <p:nvSpPr>
          <p:cNvPr id="16" name="Shape 11"/>
          <p:cNvSpPr/>
          <p:nvPr/>
        </p:nvSpPr>
        <p:spPr>
          <a:xfrm>
            <a:off x="7630120" y="4886444"/>
            <a:ext cx="405170" cy="405170"/>
          </a:xfrm>
          <a:prstGeom prst="roundRect">
            <a:avLst>
              <a:gd name="adj" fmla="val 22566048"/>
            </a:avLst>
          </a:prstGeom>
          <a:solidFill>
            <a:srgbClr val="E6E6E6"/>
          </a:solidFill>
          <a:ln/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563" y="4975027"/>
            <a:ext cx="182285" cy="227886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630120" y="5426631"/>
            <a:ext cx="2353032" cy="210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Summarises Key Sections</a:t>
            </a:r>
            <a:endParaRPr lang="en-US" sz="1300" dirty="0"/>
          </a:p>
        </p:txBody>
      </p:sp>
      <p:sp>
        <p:nvSpPr>
          <p:cNvPr id="19" name="Text 13"/>
          <p:cNvSpPr/>
          <p:nvPr/>
        </p:nvSpPr>
        <p:spPr>
          <a:xfrm>
            <a:off x="7630120" y="5772626"/>
            <a:ext cx="6138029" cy="215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Provides concise summaries of essential contract segments, streamlining review.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0932" y="621387"/>
            <a:ext cx="8619768" cy="423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Key Features: Empowering Legal Professionals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0932" y="1383983"/>
            <a:ext cx="13048536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system boasts a robust set of features engineered to meet the sophisticated demands of legal analysis.</a:t>
            </a:r>
            <a:endParaRPr lang="en-US" sz="1300" dirty="0"/>
          </a:p>
        </p:txBody>
      </p:sp>
      <p:sp>
        <p:nvSpPr>
          <p:cNvPr id="4" name="Shape 2"/>
          <p:cNvSpPr/>
          <p:nvPr/>
        </p:nvSpPr>
        <p:spPr>
          <a:xfrm>
            <a:off x="790932" y="1845826"/>
            <a:ext cx="677942" cy="1016913"/>
          </a:xfrm>
          <a:prstGeom prst="roundRect">
            <a:avLst>
              <a:gd name="adj" fmla="val 36001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5240" dir="2700000">
              <a:srgbClr val="151617">
                <a:alpha val="100000"/>
              </a:srgbClr>
            </a:outerShdw>
          </a:effectLst>
        </p:spPr>
      </p:sp>
      <p:sp>
        <p:nvSpPr>
          <p:cNvPr id="5" name="Text 3"/>
          <p:cNvSpPr/>
          <p:nvPr/>
        </p:nvSpPr>
        <p:spPr>
          <a:xfrm>
            <a:off x="1002744" y="2195393"/>
            <a:ext cx="254198" cy="317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1638300" y="2015252"/>
            <a:ext cx="2370058" cy="2646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Multi-Format Upload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1638300" y="2381607"/>
            <a:ext cx="12201168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Supports seamless upload of PDF, DOCX, CSV, XLSX, and TXT files for comprehensive analysis.</a:t>
            </a:r>
            <a:endParaRPr lang="en-US" sz="1300" dirty="0"/>
          </a:p>
        </p:txBody>
      </p:sp>
      <p:sp>
        <p:nvSpPr>
          <p:cNvPr id="8" name="Shape 6"/>
          <p:cNvSpPr/>
          <p:nvPr/>
        </p:nvSpPr>
        <p:spPr>
          <a:xfrm>
            <a:off x="790932" y="3032165"/>
            <a:ext cx="677942" cy="1016913"/>
          </a:xfrm>
          <a:prstGeom prst="roundRect">
            <a:avLst>
              <a:gd name="adj" fmla="val 36001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5240" dir="2700000">
              <a:srgbClr val="151617">
                <a:alpha val="100000"/>
              </a:srgbClr>
            </a:outerShdw>
          </a:effectLst>
        </p:spPr>
      </p:sp>
      <p:sp>
        <p:nvSpPr>
          <p:cNvPr id="9" name="Text 7"/>
          <p:cNvSpPr/>
          <p:nvPr/>
        </p:nvSpPr>
        <p:spPr>
          <a:xfrm>
            <a:off x="1002744" y="3381732"/>
            <a:ext cx="254198" cy="317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1638300" y="3201591"/>
            <a:ext cx="2772489" cy="2646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Advanced Classification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1638300" y="3567946"/>
            <a:ext cx="12201168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Leverages Legal-BERT for precise contract clause classification, ensuring high accuracy.</a:t>
            </a:r>
            <a:endParaRPr lang="en-US" sz="1300" dirty="0"/>
          </a:p>
        </p:txBody>
      </p:sp>
      <p:sp>
        <p:nvSpPr>
          <p:cNvPr id="12" name="Shape 10"/>
          <p:cNvSpPr/>
          <p:nvPr/>
        </p:nvSpPr>
        <p:spPr>
          <a:xfrm>
            <a:off x="790932" y="4218503"/>
            <a:ext cx="677942" cy="1016913"/>
          </a:xfrm>
          <a:prstGeom prst="roundRect">
            <a:avLst>
              <a:gd name="adj" fmla="val 36001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5240" dir="2700000">
              <a:srgbClr val="151617">
                <a:alpha val="100000"/>
              </a:srgbClr>
            </a:outerShdw>
          </a:effectLst>
        </p:spPr>
      </p:sp>
      <p:sp>
        <p:nvSpPr>
          <p:cNvPr id="13" name="Text 11"/>
          <p:cNvSpPr/>
          <p:nvPr/>
        </p:nvSpPr>
        <p:spPr>
          <a:xfrm>
            <a:off x="1002744" y="4568071"/>
            <a:ext cx="254198" cy="317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1638300" y="4387929"/>
            <a:ext cx="2881789" cy="2646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PEGASUS Summarisation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1638300" y="4754285"/>
            <a:ext cx="12201168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Utilises PEGASUS for generating high-quality, relevant summaries of extensive legal texts.</a:t>
            </a:r>
            <a:endParaRPr lang="en-US" sz="1300" dirty="0"/>
          </a:p>
        </p:txBody>
      </p:sp>
      <p:sp>
        <p:nvSpPr>
          <p:cNvPr id="16" name="Shape 14"/>
          <p:cNvSpPr/>
          <p:nvPr/>
        </p:nvSpPr>
        <p:spPr>
          <a:xfrm>
            <a:off x="790932" y="5404842"/>
            <a:ext cx="677942" cy="1016913"/>
          </a:xfrm>
          <a:prstGeom prst="roundRect">
            <a:avLst>
              <a:gd name="adj" fmla="val 36001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5240" dir="2700000">
              <a:srgbClr val="151617">
                <a:alpha val="100000"/>
              </a:srgbClr>
            </a:outerShdw>
          </a:effectLst>
        </p:spPr>
      </p:sp>
      <p:sp>
        <p:nvSpPr>
          <p:cNvPr id="17" name="Text 15"/>
          <p:cNvSpPr/>
          <p:nvPr/>
        </p:nvSpPr>
        <p:spPr>
          <a:xfrm>
            <a:off x="1002744" y="5754410"/>
            <a:ext cx="254198" cy="317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4</a:t>
            </a:r>
            <a:endParaRPr lang="en-US" sz="2000" dirty="0"/>
          </a:p>
        </p:txBody>
      </p:sp>
      <p:sp>
        <p:nvSpPr>
          <p:cNvPr id="18" name="Text 16"/>
          <p:cNvSpPr/>
          <p:nvPr/>
        </p:nvSpPr>
        <p:spPr>
          <a:xfrm>
            <a:off x="1638300" y="5574268"/>
            <a:ext cx="3069908" cy="2646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Risk &amp; Deadline Extraction</a:t>
            </a:r>
            <a:endParaRPr lang="en-US" sz="1650" dirty="0"/>
          </a:p>
        </p:txBody>
      </p:sp>
      <p:sp>
        <p:nvSpPr>
          <p:cNvPr id="19" name="Text 17"/>
          <p:cNvSpPr/>
          <p:nvPr/>
        </p:nvSpPr>
        <p:spPr>
          <a:xfrm>
            <a:off x="1638300" y="5940623"/>
            <a:ext cx="12201168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Automatically extracts critical risk factors and crucial deadlines from documents.</a:t>
            </a:r>
            <a:endParaRPr lang="en-US" sz="1300" dirty="0"/>
          </a:p>
        </p:txBody>
      </p:sp>
      <p:sp>
        <p:nvSpPr>
          <p:cNvPr id="20" name="Shape 18"/>
          <p:cNvSpPr/>
          <p:nvPr/>
        </p:nvSpPr>
        <p:spPr>
          <a:xfrm>
            <a:off x="790932" y="6591181"/>
            <a:ext cx="677942" cy="1016913"/>
          </a:xfrm>
          <a:prstGeom prst="roundRect">
            <a:avLst>
              <a:gd name="adj" fmla="val 36001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5240" dir="2700000">
              <a:srgbClr val="151617">
                <a:alpha val="100000"/>
              </a:srgbClr>
            </a:outerShdw>
          </a:effectLst>
        </p:spPr>
      </p:sp>
      <p:sp>
        <p:nvSpPr>
          <p:cNvPr id="21" name="Text 19"/>
          <p:cNvSpPr/>
          <p:nvPr/>
        </p:nvSpPr>
        <p:spPr>
          <a:xfrm>
            <a:off x="1002744" y="6940748"/>
            <a:ext cx="254198" cy="317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5</a:t>
            </a:r>
            <a:endParaRPr lang="en-US" sz="2000" dirty="0"/>
          </a:p>
        </p:txBody>
      </p:sp>
      <p:sp>
        <p:nvSpPr>
          <p:cNvPr id="22" name="Text 20"/>
          <p:cNvSpPr/>
          <p:nvPr/>
        </p:nvSpPr>
        <p:spPr>
          <a:xfrm>
            <a:off x="1638300" y="6760607"/>
            <a:ext cx="2626995" cy="2646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Downloadable Reports</a:t>
            </a:r>
            <a:endParaRPr lang="en-US" sz="1650" dirty="0"/>
          </a:p>
        </p:txBody>
      </p:sp>
      <p:sp>
        <p:nvSpPr>
          <p:cNvPr id="23" name="Text 21"/>
          <p:cNvSpPr/>
          <p:nvPr/>
        </p:nvSpPr>
        <p:spPr>
          <a:xfrm>
            <a:off x="1638300" y="7126962"/>
            <a:ext cx="12201168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Generates detailed reports that can be easily downloaded for further review and archival.</a:t>
            </a:r>
            <a:endParaRPr lang="en-US"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24251"/>
            <a:ext cx="1254644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Technological Foundations: Our Robust Tech Stack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264485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Built on cutting-edge technologies, our system ensures reliability, scalability, and security.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262908"/>
            <a:ext cx="13042821" cy="3342322"/>
          </a:xfrm>
          <a:prstGeom prst="roundRect">
            <a:avLst>
              <a:gd name="adj" fmla="val 27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01410" y="3270528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1028343" y="3414236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Frontend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940379" y="3414236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Streamlit: For an intuitive and responsive user interface.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3920847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8343" y="4064556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Backend Models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4940379" y="4064556"/>
            <a:ext cx="86617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HuggingFace Transformers (Legal-BERT, PEGASUS): State-of-the-art NLP models for legal intelligence.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801410" y="4934069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1028343" y="5077778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Key Libraries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4940379" y="5077778"/>
            <a:ext cx="86617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PyMuPDF, pandas, docx, FPDF, scikit-learn: For document parsing, data handling, and machine learning utilities.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01410" y="5947291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1028343" y="6090999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Authentication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4940379" y="6090999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Gmail OTP Verification: Ensuring secure and convenient user access.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95601"/>
            <a:ext cx="11156990" cy="538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33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System Workflow: A Seamless Analysis Process</a:t>
            </a:r>
            <a:endParaRPr lang="en-US" sz="3350" dirty="0"/>
          </a:p>
        </p:txBody>
      </p:sp>
      <p:sp>
        <p:nvSpPr>
          <p:cNvPr id="3" name="Text 1"/>
          <p:cNvSpPr/>
          <p:nvPr/>
        </p:nvSpPr>
        <p:spPr>
          <a:xfrm>
            <a:off x="793790" y="1965246"/>
            <a:ext cx="13042821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streamlined architecture guides documents through an efficient analytical pipeline from upload to actionable insights.</a:t>
            </a:r>
            <a:endParaRPr lang="en-US" sz="1650" dirty="0"/>
          </a:p>
        </p:txBody>
      </p:sp>
      <p:sp>
        <p:nvSpPr>
          <p:cNvPr id="4" name="Text 2"/>
          <p:cNvSpPr/>
          <p:nvPr/>
        </p:nvSpPr>
        <p:spPr>
          <a:xfrm>
            <a:off x="2237899" y="3107055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1. Upload Contract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793790" y="3572828"/>
            <a:ext cx="413766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Securely upload your legal documents.</a:t>
            </a:r>
            <a:endParaRPr lang="en-US" sz="16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6834" y="2897267"/>
            <a:ext cx="4336733" cy="4336733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258" y="3438644"/>
            <a:ext cx="322421" cy="403027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698950" y="2934653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2. Extract &amp; Split</a:t>
            </a:r>
            <a:endParaRPr lang="en-US" sz="2100" dirty="0"/>
          </a:p>
        </p:txBody>
      </p:sp>
      <p:sp>
        <p:nvSpPr>
          <p:cNvPr id="9" name="Text 5"/>
          <p:cNvSpPr/>
          <p:nvPr/>
        </p:nvSpPr>
        <p:spPr>
          <a:xfrm>
            <a:off x="9698950" y="3400425"/>
            <a:ext cx="413766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Text is extracted and divided into individual clauses.</a:t>
            </a:r>
            <a:endParaRPr lang="en-US" sz="16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834" y="2897267"/>
            <a:ext cx="4336733" cy="4336733"/>
          </a:xfrm>
          <a:prstGeom prst="rect">
            <a:avLst/>
          </a:prstGeom>
        </p:spPr>
      </p:pic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563" y="3699510"/>
            <a:ext cx="322421" cy="4030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914453" y="4487942"/>
            <a:ext cx="3243977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3. Predict Clause Type</a:t>
            </a:r>
            <a:endParaRPr lang="en-US" sz="2100" dirty="0"/>
          </a:p>
        </p:txBody>
      </p:sp>
      <p:sp>
        <p:nvSpPr>
          <p:cNvPr id="13" name="Text 7"/>
          <p:cNvSpPr/>
          <p:nvPr/>
        </p:nvSpPr>
        <p:spPr>
          <a:xfrm>
            <a:off x="9914453" y="4953714"/>
            <a:ext cx="3922157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Legal-BERT classifies each clause's legal category.</a:t>
            </a:r>
            <a:endParaRPr lang="en-US" sz="165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834" y="2897267"/>
            <a:ext cx="4336733" cy="4336733"/>
          </a:xfrm>
          <a:prstGeom prst="rect">
            <a:avLst/>
          </a:prstGeom>
        </p:spPr>
      </p:pic>
      <p:pic>
        <p:nvPicPr>
          <p:cNvPr id="1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9176" y="5124926"/>
            <a:ext cx="322421" cy="403027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9698950" y="6041231"/>
            <a:ext cx="3165872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4. Generate Summary</a:t>
            </a:r>
            <a:endParaRPr lang="en-US" sz="2100" dirty="0"/>
          </a:p>
        </p:txBody>
      </p:sp>
      <p:sp>
        <p:nvSpPr>
          <p:cNvPr id="17" name="Text 9"/>
          <p:cNvSpPr/>
          <p:nvPr/>
        </p:nvSpPr>
        <p:spPr>
          <a:xfrm>
            <a:off x="9698950" y="6507004"/>
            <a:ext cx="413766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PEGASUS creates concise summaries for key sections.</a:t>
            </a:r>
            <a:endParaRPr lang="en-US" sz="1650" dirty="0"/>
          </a:p>
        </p:txBody>
      </p:sp>
      <p:pic>
        <p:nvPicPr>
          <p:cNvPr id="1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6834" y="2897267"/>
            <a:ext cx="4336733" cy="4336733"/>
          </a:xfrm>
          <a:prstGeom prst="rect">
            <a:avLst/>
          </a:prstGeom>
        </p:spPr>
      </p:pic>
      <p:pic>
        <p:nvPicPr>
          <p:cNvPr id="1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5602" y="6289358"/>
            <a:ext cx="322421" cy="403027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935355" y="6041231"/>
            <a:ext cx="3996095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5. Detect Deadlines &amp; Risks</a:t>
            </a:r>
            <a:endParaRPr lang="en-US" sz="2100" dirty="0"/>
          </a:p>
        </p:txBody>
      </p:sp>
      <p:sp>
        <p:nvSpPr>
          <p:cNvPr id="21" name="Text 11"/>
          <p:cNvSpPr/>
          <p:nvPr/>
        </p:nvSpPr>
        <p:spPr>
          <a:xfrm>
            <a:off x="793790" y="6507004"/>
            <a:ext cx="413766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AI identifies critical dates and potential hazards.</a:t>
            </a:r>
            <a:endParaRPr lang="en-US" sz="1650" dirty="0"/>
          </a:p>
        </p:txBody>
      </p:sp>
      <p:pic>
        <p:nvPicPr>
          <p:cNvPr id="22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6834" y="2897267"/>
            <a:ext cx="4336733" cy="4336733"/>
          </a:xfrm>
          <a:prstGeom prst="rect">
            <a:avLst/>
          </a:prstGeom>
        </p:spPr>
      </p:pic>
      <p:pic>
        <p:nvPicPr>
          <p:cNvPr id="23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0296" y="6028492"/>
            <a:ext cx="322421" cy="403027"/>
          </a:xfrm>
          <a:prstGeom prst="rect">
            <a:avLst/>
          </a:prstGeom>
        </p:spPr>
      </p:pic>
      <p:sp>
        <p:nvSpPr>
          <p:cNvPr id="24" name="Text 12"/>
          <p:cNvSpPr/>
          <p:nvPr/>
        </p:nvSpPr>
        <p:spPr>
          <a:xfrm>
            <a:off x="1434346" y="4487942"/>
            <a:ext cx="328160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6. Display &amp; Download</a:t>
            </a:r>
            <a:endParaRPr lang="en-US" sz="2100" dirty="0"/>
          </a:p>
        </p:txBody>
      </p:sp>
      <p:sp>
        <p:nvSpPr>
          <p:cNvPr id="25" name="Text 13"/>
          <p:cNvSpPr/>
          <p:nvPr/>
        </p:nvSpPr>
        <p:spPr>
          <a:xfrm>
            <a:off x="793790" y="4953714"/>
            <a:ext cx="3922157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Results are presented and available for download.</a:t>
            </a:r>
            <a:endParaRPr lang="en-US" sz="1650" dirty="0"/>
          </a:p>
        </p:txBody>
      </p:sp>
      <p:pic>
        <p:nvPicPr>
          <p:cNvPr id="26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6834" y="2897267"/>
            <a:ext cx="4336733" cy="4336733"/>
          </a:xfrm>
          <a:prstGeom prst="rect">
            <a:avLst/>
          </a:prstGeom>
        </p:spPr>
      </p:pic>
      <p:pic>
        <p:nvPicPr>
          <p:cNvPr id="27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58683" y="4603075"/>
            <a:ext cx="322421" cy="4030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70434"/>
            <a:ext cx="6841688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Tangible Results &amp; Findings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259103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Contract Intelligence System delivers measurable improvements in accuracy, speed, and overall efficiency for legal operations.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85342"/>
            <a:ext cx="304800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93%</a:t>
            </a:r>
            <a:endParaRPr lang="en-US" sz="5850" dirty="0"/>
          </a:p>
        </p:txBody>
      </p:sp>
      <p:sp>
        <p:nvSpPr>
          <p:cNvPr id="5" name="Text 3"/>
          <p:cNvSpPr/>
          <p:nvPr/>
        </p:nvSpPr>
        <p:spPr>
          <a:xfrm>
            <a:off x="900113" y="47171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Accuracy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5207556"/>
            <a:ext cx="304800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Highly accurate clause classification, significantly reducing review errors.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125278" y="3685342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70%</a:t>
            </a:r>
            <a:endParaRPr lang="en-US" sz="5850" dirty="0"/>
          </a:p>
        </p:txBody>
      </p:sp>
      <p:sp>
        <p:nvSpPr>
          <p:cNvPr id="8" name="Text 6"/>
          <p:cNvSpPr/>
          <p:nvPr/>
        </p:nvSpPr>
        <p:spPr>
          <a:xfrm>
            <a:off x="4231719" y="47171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Speed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4125278" y="5207556"/>
            <a:ext cx="304811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Up to 75% faster summarisation compared to manual review, accelerating insights.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456884" y="3685342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100%</a:t>
            </a:r>
            <a:endParaRPr lang="en-US" sz="5850" dirty="0"/>
          </a:p>
        </p:txBody>
      </p:sp>
      <p:sp>
        <p:nvSpPr>
          <p:cNvPr id="11" name="Text 9"/>
          <p:cNvSpPr/>
          <p:nvPr/>
        </p:nvSpPr>
        <p:spPr>
          <a:xfrm>
            <a:off x="7563326" y="47171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Critical Insight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456884" y="5207556"/>
            <a:ext cx="304811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Reliable identification of risky and deadline-sensitive clauses, enhancing compliance.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0788491" y="3685342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75%</a:t>
            </a:r>
            <a:endParaRPr lang="en-US" sz="5850" dirty="0"/>
          </a:p>
        </p:txBody>
      </p:sp>
      <p:sp>
        <p:nvSpPr>
          <p:cNvPr id="14" name="Text 12"/>
          <p:cNvSpPr/>
          <p:nvPr/>
        </p:nvSpPr>
        <p:spPr>
          <a:xfrm>
            <a:off x="10894933" y="47171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Time Savings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0788491" y="5207556"/>
            <a:ext cx="304811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Estimated 50% reduction in time and effort for legal teams, freeing up valuable resources.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80041"/>
            <a:ext cx="12601337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Visualising the Power: A Glimpse into the Interface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230064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Streamlit interface is designed for intuitive navigation, guiding users through the analysis process.</a:t>
            </a:r>
            <a:endParaRPr lang="en-US" sz="17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410" y="3064669"/>
            <a:ext cx="3120747" cy="3120747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608" y="3064669"/>
            <a:ext cx="3120866" cy="3120866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926" y="3064669"/>
            <a:ext cx="3120747" cy="3120747"/>
          </a:xfrm>
          <a:prstGeom prst="rect">
            <a:avLst/>
          </a:prstGeom>
        </p:spPr>
      </p:pic>
      <p:pic>
        <p:nvPicPr>
          <p:cNvPr id="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8124" y="3064669"/>
            <a:ext cx="3120866" cy="3120866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793790" y="658665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From secure upload to comprehensive report generation, every step is designed for user-friendliness and efficiency.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2025-09-02T12:53:23Z</dcterms:created>
  <dcterms:modified xsi:type="dcterms:W3CDTF">2025-09-02T12:53:23Z</dcterms:modified>
</cp:coreProperties>
</file>