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71" r:id="rId6"/>
    <p:sldId id="269" r:id="rId7"/>
    <p:sldId id="261" r:id="rId8"/>
    <p:sldId id="259" r:id="rId9"/>
    <p:sldId id="265" r:id="rId10"/>
    <p:sldId id="270" r:id="rId11"/>
    <p:sldId id="263" r:id="rId12"/>
    <p:sldId id="268"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129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13-May-16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13-May-16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13-May-16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13-May-16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05000"/>
            <a:ext cx="8458200" cy="1470025"/>
          </a:xfrm>
        </p:spPr>
        <p:txBody>
          <a:bodyPr>
            <a:noAutofit/>
          </a:bodyPr>
          <a:lstStyle/>
          <a:p>
            <a:pPr algn="ctr"/>
            <a:r>
              <a:rPr lang="en-US" sz="3600" b="1" dirty="0" smtClean="0">
                <a:latin typeface="Cambria" pitchFamily="18" charset="0"/>
              </a:rPr>
              <a:t>MEGA PROJECT</a:t>
            </a:r>
            <a:br>
              <a:rPr lang="en-US" sz="3600" b="1" dirty="0" smtClean="0">
                <a:latin typeface="Cambria" pitchFamily="18" charset="0"/>
              </a:rPr>
            </a:br>
            <a:r>
              <a:rPr lang="en-US" sz="3600" b="1" dirty="0" smtClean="0">
                <a:latin typeface="Cambria" pitchFamily="18" charset="0"/>
              </a:rPr>
              <a:t>ON</a:t>
            </a:r>
            <a:br>
              <a:rPr lang="en-US" sz="3600" b="1" dirty="0" smtClean="0">
                <a:latin typeface="Cambria" pitchFamily="18" charset="0"/>
              </a:rPr>
            </a:br>
            <a:r>
              <a:rPr lang="en-US" sz="3600" b="1" dirty="0" smtClean="0">
                <a:latin typeface="Cambria" pitchFamily="18" charset="0"/>
              </a:rPr>
              <a:t>SUSPICIOUS ACTIVITY DETECTION </a:t>
            </a:r>
            <a:br>
              <a:rPr lang="en-US" sz="3600" b="1" dirty="0" smtClean="0">
                <a:latin typeface="Cambria" pitchFamily="18" charset="0"/>
              </a:rPr>
            </a:br>
            <a:r>
              <a:rPr lang="en-US" sz="3600" b="1" dirty="0" smtClean="0">
                <a:latin typeface="Cambria" pitchFamily="18" charset="0"/>
              </a:rPr>
              <a:t>THROUGH VIDEO SURVEILLANCE SYSTEM</a:t>
            </a:r>
            <a:br>
              <a:rPr lang="en-US" sz="3600" b="1" dirty="0" smtClean="0">
                <a:latin typeface="Cambria" pitchFamily="18" charset="0"/>
              </a:rPr>
            </a:br>
            <a:endParaRPr lang="en-US" sz="1800" dirty="0">
              <a:latin typeface="Cambria" pitchFamily="18" charset="0"/>
            </a:endParaRPr>
          </a:p>
        </p:txBody>
      </p:sp>
      <p:sp>
        <p:nvSpPr>
          <p:cNvPr id="3" name="Subtitle 2"/>
          <p:cNvSpPr>
            <a:spLocks noGrp="1"/>
          </p:cNvSpPr>
          <p:nvPr>
            <p:ph type="subTitle" idx="1"/>
          </p:nvPr>
        </p:nvSpPr>
        <p:spPr>
          <a:xfrm>
            <a:off x="0" y="3962400"/>
            <a:ext cx="9144000" cy="2895600"/>
          </a:xfrm>
        </p:spPr>
        <p:txBody>
          <a:bodyPr>
            <a:normAutofit/>
          </a:bodyPr>
          <a:lstStyle/>
          <a:p>
            <a:r>
              <a:rPr lang="en-US" dirty="0" smtClean="0">
                <a:solidFill>
                  <a:schemeClr val="tx2">
                    <a:lumMod val="75000"/>
                  </a:schemeClr>
                </a:solidFill>
                <a:latin typeface="Cambria" pitchFamily="18" charset="0"/>
              </a:rPr>
              <a:t>Under </a:t>
            </a:r>
            <a:r>
              <a:rPr lang="en-US" smtClean="0">
                <a:solidFill>
                  <a:schemeClr val="tx2">
                    <a:lumMod val="75000"/>
                  </a:schemeClr>
                </a:solidFill>
                <a:latin typeface="Cambria" pitchFamily="18" charset="0"/>
              </a:rPr>
              <a:t>guidance </a:t>
            </a:r>
            <a:r>
              <a:rPr lang="en-US" smtClean="0">
                <a:solidFill>
                  <a:schemeClr val="tx2">
                    <a:lumMod val="75000"/>
                  </a:schemeClr>
                </a:solidFill>
                <a:latin typeface="Cambria" pitchFamily="18" charset="0"/>
              </a:rPr>
              <a:t>of </a:t>
            </a:r>
            <a:r>
              <a:rPr lang="en-US" b="1" smtClean="0">
                <a:solidFill>
                  <a:schemeClr val="tx2">
                    <a:lumMod val="75000"/>
                  </a:schemeClr>
                </a:solidFill>
                <a:latin typeface="Cambria" pitchFamily="18" charset="0"/>
              </a:rPr>
              <a:t>Mr</a:t>
            </a:r>
            <a:r>
              <a:rPr lang="en-US" b="1" dirty="0" smtClean="0">
                <a:solidFill>
                  <a:schemeClr val="tx2">
                    <a:lumMod val="75000"/>
                  </a:schemeClr>
                </a:solidFill>
                <a:latin typeface="Cambria" pitchFamily="18" charset="0"/>
              </a:rPr>
              <a:t>. P. K. </a:t>
            </a:r>
            <a:r>
              <a:rPr lang="en-US" b="1" dirty="0" err="1" smtClean="0">
                <a:solidFill>
                  <a:schemeClr val="tx2">
                    <a:lumMod val="75000"/>
                  </a:schemeClr>
                </a:solidFill>
                <a:latin typeface="Cambria" pitchFamily="18" charset="0"/>
              </a:rPr>
              <a:t>Kharat</a:t>
            </a:r>
            <a:endParaRPr lang="en-US" b="1" dirty="0" smtClean="0">
              <a:solidFill>
                <a:schemeClr val="tx2">
                  <a:lumMod val="75000"/>
                </a:schemeClr>
              </a:solidFill>
              <a:latin typeface="Cambria" pitchFamily="18" charset="0"/>
            </a:endParaRPr>
          </a:p>
          <a:p>
            <a:r>
              <a:rPr lang="en-US" b="1" dirty="0" smtClean="0">
                <a:solidFill>
                  <a:schemeClr val="tx2">
                    <a:lumMod val="75000"/>
                  </a:schemeClr>
                </a:solidFill>
                <a:latin typeface="Cambria" pitchFamily="18" charset="0"/>
              </a:rPr>
              <a:t>Group No: </a:t>
            </a:r>
            <a:r>
              <a:rPr lang="en-US" b="1" dirty="0" smtClean="0">
                <a:solidFill>
                  <a:schemeClr val="tx2">
                    <a:lumMod val="75000"/>
                  </a:schemeClr>
                </a:solidFill>
                <a:latin typeface="Cambria" pitchFamily="18" charset="0"/>
              </a:rPr>
              <a:t>09</a:t>
            </a:r>
            <a:endParaRPr lang="en-US" b="1" dirty="0" smtClean="0">
              <a:solidFill>
                <a:schemeClr val="tx2">
                  <a:lumMod val="75000"/>
                </a:schemeClr>
              </a:solidFill>
              <a:latin typeface="Cambria" pitchFamily="18" charset="0"/>
            </a:endParaRPr>
          </a:p>
          <a:p>
            <a:r>
              <a:rPr lang="en-US" b="1" dirty="0" smtClean="0">
                <a:solidFill>
                  <a:schemeClr val="tx2">
                    <a:lumMod val="75000"/>
                  </a:schemeClr>
                </a:solidFill>
                <a:latin typeface="Cambria" pitchFamily="18" charset="0"/>
              </a:rPr>
              <a:t>Group Members:</a:t>
            </a:r>
          </a:p>
          <a:p>
            <a:r>
              <a:rPr lang="en-US" sz="2200" b="1" dirty="0" smtClean="0">
                <a:solidFill>
                  <a:schemeClr val="tx1"/>
                </a:solidFill>
                <a:latin typeface="Cambria" pitchFamily="18" charset="0"/>
              </a:rPr>
              <a:t>                                                </a:t>
            </a:r>
            <a:r>
              <a:rPr lang="en-US" sz="2200" dirty="0" smtClean="0">
                <a:solidFill>
                  <a:schemeClr val="tx1"/>
                </a:solidFill>
                <a:latin typeface="Cambria" pitchFamily="18" charset="0"/>
              </a:rPr>
              <a:t>1</a:t>
            </a:r>
            <a:r>
              <a:rPr lang="en-US" sz="2200" b="1" dirty="0" smtClean="0">
                <a:solidFill>
                  <a:schemeClr val="tx1"/>
                </a:solidFill>
                <a:latin typeface="Cambria" pitchFamily="18" charset="0"/>
              </a:rPr>
              <a:t>. </a:t>
            </a:r>
            <a:r>
              <a:rPr lang="en-US" sz="2200" dirty="0" err="1" smtClean="0">
                <a:solidFill>
                  <a:schemeClr val="tx1"/>
                </a:solidFill>
                <a:latin typeface="Cambria" pitchFamily="18" charset="0"/>
              </a:rPr>
              <a:t>Shital</a:t>
            </a:r>
            <a:r>
              <a:rPr lang="en-US" sz="2200" dirty="0" smtClean="0">
                <a:solidFill>
                  <a:schemeClr val="tx1"/>
                </a:solidFill>
                <a:latin typeface="Cambria" pitchFamily="18" charset="0"/>
              </a:rPr>
              <a:t> </a:t>
            </a:r>
            <a:r>
              <a:rPr lang="en-US" sz="2200" dirty="0" err="1" smtClean="0">
                <a:solidFill>
                  <a:schemeClr val="tx1"/>
                </a:solidFill>
                <a:latin typeface="Cambria" pitchFamily="18" charset="0"/>
              </a:rPr>
              <a:t>Dnyanoba</a:t>
            </a:r>
            <a:r>
              <a:rPr lang="en-US" sz="2200" dirty="0" smtClean="0">
                <a:solidFill>
                  <a:schemeClr val="tx1"/>
                </a:solidFill>
                <a:latin typeface="Cambria" pitchFamily="18" charset="0"/>
              </a:rPr>
              <a:t> </a:t>
            </a:r>
            <a:r>
              <a:rPr lang="en-US" sz="2200" dirty="0" err="1" smtClean="0">
                <a:solidFill>
                  <a:schemeClr val="tx1"/>
                </a:solidFill>
                <a:latin typeface="Cambria" pitchFamily="18" charset="0"/>
              </a:rPr>
              <a:t>Jadhav</a:t>
            </a:r>
            <a:r>
              <a:rPr lang="en-US" sz="2200" dirty="0" smtClean="0">
                <a:solidFill>
                  <a:schemeClr val="tx1"/>
                </a:solidFill>
                <a:latin typeface="Cambria" pitchFamily="18" charset="0"/>
              </a:rPr>
              <a:t> 	     2012BIT018</a:t>
            </a:r>
          </a:p>
          <a:p>
            <a:r>
              <a:rPr lang="en-US" sz="2200" dirty="0" smtClean="0">
                <a:solidFill>
                  <a:schemeClr val="tx1"/>
                </a:solidFill>
                <a:latin typeface="Cambria" pitchFamily="18" charset="0"/>
              </a:rPr>
              <a:t>                                                2. Aishwarya Adhiraj Gunde      2012BIT063</a:t>
            </a:r>
          </a:p>
          <a:p>
            <a:r>
              <a:rPr lang="en-US" sz="2200" dirty="0" smtClean="0">
                <a:solidFill>
                  <a:schemeClr val="tx1"/>
                </a:solidFill>
                <a:latin typeface="Cambria" pitchFamily="18" charset="0"/>
              </a:rPr>
              <a:t>                                                3. </a:t>
            </a:r>
            <a:r>
              <a:rPr lang="en-US" sz="2200" dirty="0" err="1" smtClean="0">
                <a:solidFill>
                  <a:schemeClr val="tx1"/>
                </a:solidFill>
                <a:latin typeface="Cambria" pitchFamily="18" charset="0"/>
              </a:rPr>
              <a:t>Radhika</a:t>
            </a:r>
            <a:r>
              <a:rPr lang="en-US" sz="2200" dirty="0" smtClean="0">
                <a:solidFill>
                  <a:schemeClr val="tx1"/>
                </a:solidFill>
                <a:latin typeface="Cambria" pitchFamily="18" charset="0"/>
              </a:rPr>
              <a:t> </a:t>
            </a:r>
            <a:r>
              <a:rPr lang="en-US" sz="2200" dirty="0" err="1" smtClean="0">
                <a:solidFill>
                  <a:schemeClr val="tx1"/>
                </a:solidFill>
                <a:latin typeface="Cambria" pitchFamily="18" charset="0"/>
              </a:rPr>
              <a:t>Sujit</a:t>
            </a:r>
            <a:r>
              <a:rPr lang="en-US" sz="2200" dirty="0" smtClean="0">
                <a:solidFill>
                  <a:schemeClr val="tx1"/>
                </a:solidFill>
                <a:latin typeface="Cambria" pitchFamily="18" charset="0"/>
              </a:rPr>
              <a:t> </a:t>
            </a:r>
            <a:r>
              <a:rPr lang="en-US" sz="2200" dirty="0" err="1" smtClean="0">
                <a:solidFill>
                  <a:schemeClr val="tx1"/>
                </a:solidFill>
                <a:latin typeface="Cambria" pitchFamily="18" charset="0"/>
              </a:rPr>
              <a:t>Tiwari</a:t>
            </a:r>
            <a:r>
              <a:rPr lang="en-US" sz="2200" dirty="0" smtClean="0">
                <a:solidFill>
                  <a:schemeClr val="tx1"/>
                </a:solidFill>
                <a:latin typeface="Cambria" pitchFamily="18" charset="0"/>
              </a:rPr>
              <a:t>                2012BIT062</a:t>
            </a:r>
          </a:p>
          <a:p>
            <a:pPr marL="514350" lvl="0" indent="-514350">
              <a:buFont typeface="+mj-lt"/>
              <a:buAutoNum type="arabicPeriod"/>
            </a:pPr>
            <a:endParaRPr lang="en-US" sz="2200" dirty="0" smtClean="0">
              <a:solidFill>
                <a:schemeClr val="tx1"/>
              </a:solidFill>
              <a:latin typeface="Cambria" pitchFamily="18" charset="0"/>
            </a:endParaRPr>
          </a:p>
          <a:p>
            <a:endParaRPr lang="en-US" sz="2200" b="1" dirty="0" smtClean="0">
              <a:latin typeface="Cambria"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228601" y="228600"/>
            <a:ext cx="1377022" cy="1295400"/>
          </a:xfrm>
          <a:prstGeom prst="rect">
            <a:avLst/>
          </a:prstGeom>
          <a:noFill/>
          <a:ln w="9525" cap="flat">
            <a:noFill/>
            <a:round/>
            <a:headEnd/>
            <a:tailEnd/>
          </a:ln>
          <a:effectLst/>
        </p:spPr>
      </p:pic>
      <p:sp>
        <p:nvSpPr>
          <p:cNvPr id="5" name="TextBox 4"/>
          <p:cNvSpPr txBox="1"/>
          <p:nvPr/>
        </p:nvSpPr>
        <p:spPr>
          <a:xfrm>
            <a:off x="228600" y="3200400"/>
            <a:ext cx="4267200" cy="369332"/>
          </a:xfrm>
          <a:prstGeom prst="rect">
            <a:avLst/>
          </a:prstGeom>
          <a:noFill/>
        </p:spPr>
        <p:txBody>
          <a:bodyPr wrap="square" rtlCol="0">
            <a:spAutoFit/>
          </a:bodyPr>
          <a:lstStyle/>
          <a:p>
            <a:r>
              <a:rPr lang="en-US" b="1" dirty="0" smtClean="0">
                <a:solidFill>
                  <a:schemeClr val="bg1"/>
                </a:solidFill>
                <a:latin typeface="Cambria" pitchFamily="18" charset="0"/>
              </a:rPr>
              <a:t> Information Technology Dept, WCE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066800"/>
          </a:xfrm>
        </p:spPr>
        <p:txBody>
          <a:bodyPr/>
          <a:lstStyle/>
          <a:p>
            <a:r>
              <a:rPr lang="en-US" b="1" dirty="0" smtClean="0">
                <a:latin typeface="Cambria" pitchFamily="18" charset="0"/>
              </a:rPr>
              <a:t>HUMAN  MOTION  TRACKING</a:t>
            </a:r>
            <a:endParaRPr lang="en-US" b="1" dirty="0">
              <a:latin typeface="Cambria" pitchFamily="18" charset="0"/>
            </a:endParaRPr>
          </a:p>
        </p:txBody>
      </p:sp>
      <p:sp>
        <p:nvSpPr>
          <p:cNvPr id="3" name="Content Placeholder 2"/>
          <p:cNvSpPr>
            <a:spLocks noGrp="1"/>
          </p:cNvSpPr>
          <p:nvPr>
            <p:ph idx="1"/>
          </p:nvPr>
        </p:nvSpPr>
        <p:spPr>
          <a:xfrm>
            <a:off x="457200" y="1676400"/>
            <a:ext cx="8229600" cy="4898136"/>
          </a:xfrm>
        </p:spPr>
        <p:txBody>
          <a:bodyPr>
            <a:normAutofit fontScale="92500" lnSpcReduction="10000"/>
          </a:bodyPr>
          <a:lstStyle/>
          <a:p>
            <a:pPr>
              <a:buClr>
                <a:schemeClr val="tx2">
                  <a:lumMod val="75000"/>
                </a:schemeClr>
              </a:buClr>
            </a:pPr>
            <a:r>
              <a:rPr lang="en-US" dirty="0" smtClean="0">
                <a:latin typeface="Cambria" pitchFamily="18" charset="0"/>
              </a:rPr>
              <a:t>Tracking is a particularly important issue in human motion analysis since it serves as a means to prepare data for pose estimation and action recognition.</a:t>
            </a:r>
          </a:p>
          <a:p>
            <a:pPr>
              <a:buClr>
                <a:schemeClr val="tx2">
                  <a:lumMod val="75000"/>
                </a:schemeClr>
              </a:buClr>
            </a:pPr>
            <a:r>
              <a:rPr lang="en-US" dirty="0" smtClean="0">
                <a:latin typeface="Cambria" pitchFamily="18" charset="0"/>
              </a:rPr>
              <a:t>For tracking a human body, important body features are extracted based on the anatomical knowledge. These essential human body points are called as motion data.</a:t>
            </a:r>
          </a:p>
          <a:p>
            <a:pPr>
              <a:buClr>
                <a:schemeClr val="tx2">
                  <a:lumMod val="75000"/>
                </a:schemeClr>
              </a:buClr>
            </a:pPr>
            <a:r>
              <a:rPr lang="en-US" dirty="0" smtClean="0">
                <a:latin typeface="Cambria" pitchFamily="18" charset="0"/>
              </a:rPr>
              <a:t>The tracking algorithms within human motion analysis usually have considerable intersection with motion segmentation during processing.</a:t>
            </a:r>
          </a:p>
          <a:p>
            <a:pPr>
              <a:buClr>
                <a:schemeClr val="tx2">
                  <a:lumMod val="75000"/>
                </a:schemeClr>
              </a:buClr>
            </a:pPr>
            <a:r>
              <a:rPr lang="en-US" dirty="0" smtClean="0">
                <a:latin typeface="Cambria" pitchFamily="18" charset="0"/>
              </a:rPr>
              <a:t>Tracking over time typically involves matching objects in consecutive frames using features such as points, lines or blobs.</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066800"/>
          </a:xfrm>
        </p:spPr>
        <p:txBody>
          <a:bodyPr/>
          <a:lstStyle/>
          <a:p>
            <a:r>
              <a:rPr lang="en-US" b="1" dirty="0" smtClean="0">
                <a:latin typeface="Cambria" pitchFamily="18" charset="0"/>
              </a:rPr>
              <a:t>OBJECT  DETECTION</a:t>
            </a:r>
            <a:endParaRPr lang="en-US" b="1" dirty="0">
              <a:latin typeface="Cambria" pitchFamily="18" charset="0"/>
            </a:endParaRPr>
          </a:p>
        </p:txBody>
      </p:sp>
      <p:sp>
        <p:nvSpPr>
          <p:cNvPr id="3" name="Content Placeholder 2"/>
          <p:cNvSpPr>
            <a:spLocks noGrp="1"/>
          </p:cNvSpPr>
          <p:nvPr>
            <p:ph idx="1"/>
          </p:nvPr>
        </p:nvSpPr>
        <p:spPr>
          <a:xfrm>
            <a:off x="457200" y="1752600"/>
            <a:ext cx="8229600" cy="4821936"/>
          </a:xfrm>
        </p:spPr>
        <p:txBody>
          <a:bodyPr>
            <a:normAutofit/>
          </a:bodyPr>
          <a:lstStyle/>
          <a:p>
            <a:pPr algn="just">
              <a:buClr>
                <a:schemeClr val="tx2">
                  <a:lumMod val="75000"/>
                </a:schemeClr>
              </a:buClr>
              <a:buFont typeface="Arial" pitchFamily="34" charset="0"/>
              <a:buChar char="•"/>
            </a:pPr>
            <a:r>
              <a:rPr lang="en-US" dirty="0" smtClean="0">
                <a:latin typeface="Cambria" pitchFamily="18" charset="0"/>
              </a:rPr>
              <a:t>The algorithm for detecting a specific object based on finding point correspondences between the reference and the target image. </a:t>
            </a:r>
          </a:p>
          <a:p>
            <a:pPr algn="just">
              <a:buClr>
                <a:schemeClr val="tx2">
                  <a:lumMod val="75000"/>
                </a:schemeClr>
              </a:buClr>
              <a:buFont typeface="Arial" pitchFamily="34" charset="0"/>
              <a:buChar char="•"/>
            </a:pPr>
            <a:r>
              <a:rPr lang="en-US" dirty="0" smtClean="0">
                <a:latin typeface="Cambria" pitchFamily="18" charset="0"/>
              </a:rPr>
              <a:t>It can detect objects despite a scale change or in-plane rotation. It is also robust to small amount of out-of-plane rotation and occlusion.</a:t>
            </a:r>
          </a:p>
          <a:p>
            <a:pPr algn="just">
              <a:buClr>
                <a:schemeClr val="tx2">
                  <a:lumMod val="75000"/>
                </a:schemeClr>
              </a:buClr>
              <a:buFont typeface="Arial" pitchFamily="34" charset="0"/>
              <a:buChar char="•"/>
            </a:pPr>
            <a:r>
              <a:rPr lang="en-US" dirty="0" smtClean="0">
                <a:latin typeface="Cambria" pitchFamily="18" charset="0"/>
              </a:rPr>
              <a:t>This method of object detection works best for objects that exhibit non-repeating texture patterns, which give rise to unique feature matches. </a:t>
            </a:r>
          </a:p>
          <a:p>
            <a:pPr>
              <a:buClr>
                <a:schemeClr val="tx2">
                  <a:lumMod val="75000"/>
                </a:schemeClr>
              </a:buClr>
              <a:buFont typeface="Arial" pitchFamily="34" charset="0"/>
              <a:buChar char="•"/>
            </a:pPr>
            <a:endParaRPr lang="en-US" dirty="0" smtClean="0">
              <a:latin typeface="Cambria" pitchFamily="18" charset="0"/>
            </a:endParaRPr>
          </a:p>
          <a:p>
            <a:pPr>
              <a:buClr>
                <a:schemeClr val="tx2">
                  <a:lumMod val="75000"/>
                </a:schemeClr>
              </a:buClr>
              <a:buFont typeface="Arial" pitchFamily="34" charset="0"/>
              <a:buChar char="•"/>
            </a:pP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229600" cy="1066800"/>
          </a:xfrm>
        </p:spPr>
        <p:txBody>
          <a:bodyPr/>
          <a:lstStyle/>
          <a:p>
            <a:r>
              <a:rPr lang="en-US" b="1" dirty="0" smtClean="0">
                <a:latin typeface="Cambria" pitchFamily="18" charset="0"/>
              </a:rPr>
              <a:t>ANOMALY  DETECTION</a:t>
            </a:r>
            <a:endParaRPr lang="en-US" b="1" dirty="0">
              <a:latin typeface="Cambria" pitchFamily="18" charset="0"/>
            </a:endParaRPr>
          </a:p>
        </p:txBody>
      </p:sp>
      <p:sp>
        <p:nvSpPr>
          <p:cNvPr id="3" name="Content Placeholder 2"/>
          <p:cNvSpPr>
            <a:spLocks noGrp="1"/>
          </p:cNvSpPr>
          <p:nvPr>
            <p:ph idx="1"/>
          </p:nvPr>
        </p:nvSpPr>
        <p:spPr>
          <a:xfrm>
            <a:off x="457200" y="1828800"/>
            <a:ext cx="8229600" cy="4745736"/>
          </a:xfrm>
        </p:spPr>
        <p:txBody>
          <a:bodyPr>
            <a:normAutofit lnSpcReduction="10000"/>
          </a:bodyPr>
          <a:lstStyle/>
          <a:p>
            <a:pPr algn="just">
              <a:buClr>
                <a:schemeClr val="tx2">
                  <a:lumMod val="75000"/>
                </a:schemeClr>
              </a:buClr>
              <a:buFont typeface="Arial" pitchFamily="34" charset="0"/>
              <a:buChar char="•"/>
            </a:pPr>
            <a:r>
              <a:rPr lang="en-US" dirty="0" smtClean="0">
                <a:latin typeface="Cambria" pitchFamily="18" charset="0"/>
              </a:rPr>
              <a:t>Detecting abnormal actions or events in surveillance video is one of the most challenging analysis tasks because the abnormal samples are usually quite rare and the concept of abnormality is not well-defined on many occasions. </a:t>
            </a:r>
          </a:p>
          <a:p>
            <a:pPr algn="just">
              <a:buClr>
                <a:schemeClr val="tx2">
                  <a:lumMod val="75000"/>
                </a:schemeClr>
              </a:buClr>
              <a:buFont typeface="Arial" pitchFamily="34" charset="0"/>
              <a:buChar char="•"/>
            </a:pPr>
            <a:r>
              <a:rPr lang="en-US" dirty="0" smtClean="0">
                <a:latin typeface="Cambria" pitchFamily="18" charset="0"/>
              </a:rPr>
              <a:t>Since it is difficult to list all the anomaly types as well as to obtain enough abnormal samples for building models, the anomaly detection task is usually regarded as an unsupervised problem. </a:t>
            </a:r>
          </a:p>
          <a:p>
            <a:pPr algn="just">
              <a:buClr>
                <a:schemeClr val="tx2">
                  <a:lumMod val="75000"/>
                </a:schemeClr>
              </a:buClr>
              <a:buFont typeface="Arial" pitchFamily="34" charset="0"/>
              <a:buChar char="•"/>
            </a:pPr>
            <a:r>
              <a:rPr lang="en-US" dirty="0" smtClean="0">
                <a:latin typeface="Cambria" pitchFamily="18" charset="0"/>
              </a:rPr>
              <a:t>In this case, how to estimate normal patterns sufficiently becomes the key point.</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066800"/>
          </a:xfrm>
        </p:spPr>
        <p:txBody>
          <a:bodyPr>
            <a:normAutofit/>
          </a:bodyPr>
          <a:lstStyle/>
          <a:p>
            <a:r>
              <a:rPr lang="en-US" sz="3600" b="1" dirty="0" smtClean="0">
                <a:latin typeface="Cambria" pitchFamily="18" charset="0"/>
              </a:rPr>
              <a:t>REFERENCES</a:t>
            </a:r>
            <a:endParaRPr lang="en-US" sz="3600" b="1" dirty="0">
              <a:latin typeface="Cambria" pitchFamily="18" charset="0"/>
            </a:endParaRPr>
          </a:p>
        </p:txBody>
      </p:sp>
      <p:sp>
        <p:nvSpPr>
          <p:cNvPr id="3" name="Content Placeholder 2"/>
          <p:cNvSpPr>
            <a:spLocks noGrp="1"/>
          </p:cNvSpPr>
          <p:nvPr>
            <p:ph idx="1"/>
          </p:nvPr>
        </p:nvSpPr>
        <p:spPr>
          <a:xfrm>
            <a:off x="457200" y="1066800"/>
            <a:ext cx="8229600" cy="5791200"/>
          </a:xfrm>
        </p:spPr>
        <p:txBody>
          <a:bodyPr>
            <a:noAutofit/>
          </a:bodyPr>
          <a:lstStyle/>
          <a:p>
            <a:pPr marL="349250" indent="-239713">
              <a:buNone/>
            </a:pPr>
            <a:r>
              <a:rPr lang="en-US" sz="1900" dirty="0" smtClean="0">
                <a:latin typeface="Cambria" pitchFamily="18" charset="0"/>
              </a:rPr>
              <a:t>1. </a:t>
            </a:r>
            <a:r>
              <a:rPr lang="en-US" sz="1900" dirty="0" err="1" smtClean="0">
                <a:latin typeface="Cambria" pitchFamily="18" charset="0"/>
              </a:rPr>
              <a:t>Pradeep</a:t>
            </a:r>
            <a:r>
              <a:rPr lang="en-US" sz="1900" dirty="0" smtClean="0">
                <a:latin typeface="Cambria" pitchFamily="18" charset="0"/>
              </a:rPr>
              <a:t> K. </a:t>
            </a:r>
            <a:r>
              <a:rPr lang="en-US" sz="1900" dirty="0" err="1" smtClean="0">
                <a:latin typeface="Cambria" pitchFamily="18" charset="0"/>
              </a:rPr>
              <a:t>Atrey</a:t>
            </a:r>
            <a:r>
              <a:rPr lang="en-US" sz="1900" dirty="0" smtClean="0">
                <a:latin typeface="Cambria" pitchFamily="18" charset="0"/>
              </a:rPr>
              <a:t>,  </a:t>
            </a:r>
            <a:r>
              <a:rPr lang="en-US" sz="1900" dirty="0" err="1" smtClean="0">
                <a:latin typeface="Cambria" pitchFamily="18" charset="0"/>
              </a:rPr>
              <a:t>Saeed</a:t>
            </a:r>
            <a:r>
              <a:rPr lang="en-US" sz="1900" dirty="0" smtClean="0">
                <a:latin typeface="Cambria" pitchFamily="18" charset="0"/>
              </a:rPr>
              <a:t> </a:t>
            </a:r>
            <a:r>
              <a:rPr lang="en-US" sz="1900" dirty="0" err="1" smtClean="0">
                <a:latin typeface="Cambria" pitchFamily="18" charset="0"/>
              </a:rPr>
              <a:t>Alharthi</a:t>
            </a:r>
            <a:r>
              <a:rPr lang="en-US" sz="1900" dirty="0" smtClean="0">
                <a:latin typeface="Cambria" pitchFamily="18" charset="0"/>
              </a:rPr>
              <a:t>, M. Anwar </a:t>
            </a:r>
            <a:r>
              <a:rPr lang="en-US" sz="1900" dirty="0" err="1" smtClean="0">
                <a:latin typeface="Cambria" pitchFamily="18" charset="0"/>
              </a:rPr>
              <a:t>Hossain</a:t>
            </a:r>
            <a:r>
              <a:rPr lang="en-US" sz="1900" dirty="0" smtClean="0">
                <a:latin typeface="Cambria" pitchFamily="18" charset="0"/>
              </a:rPr>
              <a:t>, Abdullah </a:t>
            </a:r>
            <a:r>
              <a:rPr lang="en-US" sz="1900" dirty="0" err="1" smtClean="0">
                <a:latin typeface="Cambria" pitchFamily="18" charset="0"/>
              </a:rPr>
              <a:t>AlGhamdi</a:t>
            </a:r>
            <a:r>
              <a:rPr lang="en-US" sz="1900" dirty="0" smtClean="0">
                <a:latin typeface="Cambria" pitchFamily="18" charset="0"/>
              </a:rPr>
              <a:t>, </a:t>
            </a:r>
            <a:r>
              <a:rPr lang="en-US" sz="1900" dirty="0" err="1" smtClean="0">
                <a:latin typeface="Cambria" pitchFamily="18" charset="0"/>
              </a:rPr>
              <a:t>Abdulmotaleb</a:t>
            </a:r>
            <a:r>
              <a:rPr lang="en-US" sz="1900" dirty="0" smtClean="0">
                <a:latin typeface="Cambria" pitchFamily="18" charset="0"/>
              </a:rPr>
              <a:t> El </a:t>
            </a:r>
            <a:r>
              <a:rPr lang="en-US" sz="1900" dirty="0" err="1" smtClean="0">
                <a:latin typeface="Cambria" pitchFamily="18" charset="0"/>
              </a:rPr>
              <a:t>Saadik</a:t>
            </a:r>
            <a:r>
              <a:rPr lang="en-US" sz="1900" dirty="0" smtClean="0">
                <a:latin typeface="Cambria" pitchFamily="18" charset="0"/>
              </a:rPr>
              <a:t>, “</a:t>
            </a:r>
            <a:r>
              <a:rPr lang="en-US" sz="1900" b="1" dirty="0" smtClean="0">
                <a:latin typeface="Cambria" pitchFamily="18" charset="0"/>
              </a:rPr>
              <a:t>Collective control over sensitive video data using secret sharing</a:t>
            </a:r>
            <a:r>
              <a:rPr lang="en-US" sz="1900" dirty="0" smtClean="0">
                <a:latin typeface="Cambria" pitchFamily="18" charset="0"/>
              </a:rPr>
              <a:t>”, Springer </a:t>
            </a:r>
            <a:r>
              <a:rPr lang="en-US" sz="1900" dirty="0" err="1" smtClean="0">
                <a:latin typeface="Cambria" pitchFamily="18" charset="0"/>
              </a:rPr>
              <a:t>Science+Business</a:t>
            </a:r>
            <a:r>
              <a:rPr lang="en-US" sz="1900" dirty="0" smtClean="0">
                <a:latin typeface="Cambria" pitchFamily="18" charset="0"/>
              </a:rPr>
              <a:t> Media New York 2013</a:t>
            </a:r>
          </a:p>
          <a:p>
            <a:pPr>
              <a:buNone/>
            </a:pPr>
            <a:r>
              <a:rPr lang="en-US" sz="1900" dirty="0" smtClean="0">
                <a:latin typeface="Cambria" pitchFamily="18" charset="0"/>
              </a:rPr>
              <a:t>2. Jaya S. </a:t>
            </a:r>
            <a:r>
              <a:rPr lang="en-US" sz="1900" dirty="0" err="1" smtClean="0">
                <a:latin typeface="Cambria" pitchFamily="18" charset="0"/>
              </a:rPr>
              <a:t>Kulchandan</a:t>
            </a:r>
            <a:r>
              <a:rPr lang="en-US" sz="1900" dirty="0" smtClean="0">
                <a:latin typeface="Cambria" pitchFamily="18" charset="0"/>
              </a:rPr>
              <a:t>, </a:t>
            </a:r>
            <a:r>
              <a:rPr lang="en-US" sz="1900" dirty="0" err="1" smtClean="0">
                <a:latin typeface="Cambria" pitchFamily="18" charset="0"/>
              </a:rPr>
              <a:t>Kruti</a:t>
            </a:r>
            <a:r>
              <a:rPr lang="en-US" sz="1900" dirty="0" smtClean="0">
                <a:latin typeface="Cambria" pitchFamily="18" charset="0"/>
              </a:rPr>
              <a:t> J. </a:t>
            </a:r>
            <a:r>
              <a:rPr lang="en-US" sz="1900" dirty="0" err="1" smtClean="0">
                <a:latin typeface="Cambria" pitchFamily="18" charset="0"/>
              </a:rPr>
              <a:t>Dangarwala</a:t>
            </a:r>
            <a:r>
              <a:rPr lang="en-US" sz="1900" dirty="0" smtClean="0">
                <a:latin typeface="Cambria" pitchFamily="18" charset="0"/>
              </a:rPr>
              <a:t>, “</a:t>
            </a:r>
            <a:r>
              <a:rPr lang="en-US" sz="1900" b="1" dirty="0" smtClean="0">
                <a:latin typeface="Cambria" pitchFamily="18" charset="0"/>
              </a:rPr>
              <a:t>Moving Object Detection: Review of Recent Research Trends</a:t>
            </a:r>
            <a:r>
              <a:rPr lang="en-US" sz="1900" dirty="0" smtClean="0">
                <a:latin typeface="Cambria" pitchFamily="18" charset="0"/>
              </a:rPr>
              <a:t>”, International Conference on Pervasive Computing (ICPC), IEEE, 2015</a:t>
            </a:r>
          </a:p>
          <a:p>
            <a:pPr>
              <a:buNone/>
            </a:pPr>
            <a:r>
              <a:rPr lang="en-US" sz="1900" dirty="0" smtClean="0">
                <a:latin typeface="Cambria" pitchFamily="18" charset="0"/>
              </a:rPr>
              <a:t>3. </a:t>
            </a:r>
            <a:r>
              <a:rPr lang="en-US" sz="1900" dirty="0" err="1" smtClean="0">
                <a:latin typeface="Cambria" pitchFamily="18" charset="0"/>
              </a:rPr>
              <a:t>Zhengying</a:t>
            </a:r>
            <a:r>
              <a:rPr lang="en-US" sz="1900" dirty="0" smtClean="0">
                <a:latin typeface="Cambria" pitchFamily="18" charset="0"/>
              </a:rPr>
              <a:t> Chen, </a:t>
            </a:r>
            <a:r>
              <a:rPr lang="en-US" sz="1900" dirty="0" err="1" smtClean="0">
                <a:latin typeface="Cambria" pitchFamily="18" charset="0"/>
              </a:rPr>
              <a:t>Yonghong</a:t>
            </a:r>
            <a:r>
              <a:rPr lang="en-US" sz="1900" dirty="0" smtClean="0">
                <a:latin typeface="Cambria" pitchFamily="18" charset="0"/>
              </a:rPr>
              <a:t> </a:t>
            </a:r>
            <a:r>
              <a:rPr lang="en-US" sz="1900" dirty="0" err="1" smtClean="0">
                <a:latin typeface="Cambria" pitchFamily="18" charset="0"/>
              </a:rPr>
              <a:t>Tian</a:t>
            </a:r>
            <a:r>
              <a:rPr lang="en-US" sz="1900" dirty="0" smtClean="0">
                <a:latin typeface="Cambria" pitchFamily="18" charset="0"/>
              </a:rPr>
              <a:t>, Wei </a:t>
            </a:r>
            <a:r>
              <a:rPr lang="en-US" sz="1900" dirty="0" err="1" smtClean="0">
                <a:latin typeface="Cambria" pitchFamily="18" charset="0"/>
              </a:rPr>
              <a:t>Zeng</a:t>
            </a:r>
            <a:r>
              <a:rPr lang="en-US" sz="1900" dirty="0" smtClean="0">
                <a:latin typeface="Cambria" pitchFamily="18" charset="0"/>
              </a:rPr>
              <a:t>, </a:t>
            </a:r>
            <a:r>
              <a:rPr lang="en-US" sz="1900" dirty="0" err="1" smtClean="0">
                <a:latin typeface="Cambria" pitchFamily="18" charset="0"/>
              </a:rPr>
              <a:t>Tiejun</a:t>
            </a:r>
            <a:r>
              <a:rPr lang="en-US" sz="1900" dirty="0" smtClean="0">
                <a:latin typeface="Cambria" pitchFamily="18" charset="0"/>
              </a:rPr>
              <a:t> Huang, “</a:t>
            </a:r>
            <a:r>
              <a:rPr lang="en-US" sz="1900" b="1" dirty="0" smtClean="0">
                <a:latin typeface="Cambria" pitchFamily="18" charset="0"/>
              </a:rPr>
              <a:t>Detecting abnormal behaviors in surveillance videos based on fuzzy Clustering and multiple Auto-Encoders</a:t>
            </a:r>
            <a:r>
              <a:rPr lang="en-US" sz="1900" dirty="0" smtClean="0">
                <a:latin typeface="Cambria" pitchFamily="18" charset="0"/>
              </a:rPr>
              <a:t>”, School of Electronics Engineering and Computer Science, Peking University, Beijing, </a:t>
            </a:r>
            <a:r>
              <a:rPr lang="en-US" sz="1900" dirty="0" err="1" smtClean="0">
                <a:latin typeface="Cambria" pitchFamily="18" charset="0"/>
              </a:rPr>
              <a:t>P.R.China</a:t>
            </a:r>
            <a:r>
              <a:rPr lang="en-US" sz="1900" dirty="0" smtClean="0">
                <a:latin typeface="Cambria" pitchFamily="18" charset="0"/>
              </a:rPr>
              <a:t> 100871, IEEE, 2015</a:t>
            </a:r>
          </a:p>
          <a:p>
            <a:pPr>
              <a:buNone/>
            </a:pPr>
            <a:r>
              <a:rPr lang="en-US" sz="1900" dirty="0" smtClean="0">
                <a:latin typeface="Cambria" pitchFamily="18" charset="0"/>
              </a:rPr>
              <a:t>4. </a:t>
            </a:r>
            <a:r>
              <a:rPr lang="en-US" sz="1900" dirty="0" err="1" smtClean="0">
                <a:latin typeface="Cambria" pitchFamily="18" charset="0"/>
              </a:rPr>
              <a:t>Dewan</a:t>
            </a:r>
            <a:r>
              <a:rPr lang="en-US" sz="1900" dirty="0" smtClean="0">
                <a:latin typeface="Cambria" pitchFamily="18" charset="0"/>
              </a:rPr>
              <a:t> </a:t>
            </a:r>
            <a:r>
              <a:rPr lang="en-US" sz="1900" dirty="0" err="1" smtClean="0">
                <a:latin typeface="Cambria" pitchFamily="18" charset="0"/>
              </a:rPr>
              <a:t>Tanvir</a:t>
            </a:r>
            <a:r>
              <a:rPr lang="en-US" sz="1900" dirty="0" smtClean="0">
                <a:latin typeface="Cambria" pitchFamily="18" charset="0"/>
              </a:rPr>
              <a:t> Ahmed · M. Anwar </a:t>
            </a:r>
            <a:r>
              <a:rPr lang="en-US" sz="1900" dirty="0" err="1" smtClean="0">
                <a:latin typeface="Cambria" pitchFamily="18" charset="0"/>
              </a:rPr>
              <a:t>Hossain</a:t>
            </a:r>
            <a:r>
              <a:rPr lang="en-US" sz="1900" dirty="0" smtClean="0">
                <a:latin typeface="Cambria" pitchFamily="18" charset="0"/>
              </a:rPr>
              <a:t> ·</a:t>
            </a:r>
            <a:r>
              <a:rPr lang="en-US" sz="1900" dirty="0" err="1" smtClean="0">
                <a:latin typeface="Cambria" pitchFamily="18" charset="0"/>
              </a:rPr>
              <a:t>Shervin</a:t>
            </a:r>
            <a:r>
              <a:rPr lang="en-US" sz="1900" dirty="0" smtClean="0">
                <a:latin typeface="Cambria" pitchFamily="18" charset="0"/>
              </a:rPr>
              <a:t> </a:t>
            </a:r>
            <a:r>
              <a:rPr lang="en-US" sz="1900" dirty="0" err="1" smtClean="0">
                <a:latin typeface="Cambria" pitchFamily="18" charset="0"/>
              </a:rPr>
              <a:t>Shirmohammadi</a:t>
            </a:r>
            <a:r>
              <a:rPr lang="en-US" sz="1900" dirty="0" smtClean="0">
                <a:latin typeface="Cambria" pitchFamily="18" charset="0"/>
              </a:rPr>
              <a:t> · Abdullah </a:t>
            </a:r>
            <a:r>
              <a:rPr lang="en-US" sz="1900" dirty="0" err="1" smtClean="0">
                <a:latin typeface="Cambria" pitchFamily="18" charset="0"/>
              </a:rPr>
              <a:t>AlGhamdi</a:t>
            </a:r>
            <a:r>
              <a:rPr lang="en-US" sz="1900" dirty="0" smtClean="0">
                <a:latin typeface="Cambria" pitchFamily="18" charset="0"/>
              </a:rPr>
              <a:t> </a:t>
            </a:r>
            <a:r>
              <a:rPr lang="en-US" sz="1900" dirty="0" err="1" smtClean="0">
                <a:latin typeface="Cambria" pitchFamily="18" charset="0"/>
              </a:rPr>
              <a:t>Pradeep</a:t>
            </a:r>
            <a:r>
              <a:rPr lang="en-US" sz="1900" dirty="0" smtClean="0">
                <a:latin typeface="Cambria" pitchFamily="18" charset="0"/>
              </a:rPr>
              <a:t> K. </a:t>
            </a:r>
            <a:r>
              <a:rPr lang="en-US" sz="1900" dirty="0" err="1" smtClean="0">
                <a:latin typeface="Cambria" pitchFamily="18" charset="0"/>
              </a:rPr>
              <a:t>Atrey</a:t>
            </a:r>
            <a:r>
              <a:rPr lang="en-US" sz="1900" dirty="0" smtClean="0">
                <a:latin typeface="Cambria" pitchFamily="18" charset="0"/>
              </a:rPr>
              <a:t> · </a:t>
            </a:r>
            <a:r>
              <a:rPr lang="en-US" sz="1900" dirty="0" err="1" smtClean="0">
                <a:latin typeface="Cambria" pitchFamily="18" charset="0"/>
              </a:rPr>
              <a:t>Abdulmotaleb</a:t>
            </a:r>
            <a:r>
              <a:rPr lang="en-US" sz="1900" dirty="0" smtClean="0">
                <a:latin typeface="Cambria" pitchFamily="18" charset="0"/>
              </a:rPr>
              <a:t> El </a:t>
            </a:r>
            <a:r>
              <a:rPr lang="en-US" sz="1900" dirty="0" err="1" smtClean="0">
                <a:latin typeface="Cambria" pitchFamily="18" charset="0"/>
              </a:rPr>
              <a:t>Saddik</a:t>
            </a:r>
            <a:r>
              <a:rPr lang="en-US" sz="1900" dirty="0" smtClean="0">
                <a:latin typeface="Cambria" pitchFamily="18" charset="0"/>
              </a:rPr>
              <a:t> , “</a:t>
            </a:r>
            <a:r>
              <a:rPr lang="en-US" sz="1900" b="1" dirty="0" smtClean="0">
                <a:latin typeface="Cambria" pitchFamily="18" charset="0"/>
              </a:rPr>
              <a:t>Utility based decision support engine for camera view selection in multimedia surveillance systems</a:t>
            </a:r>
            <a:r>
              <a:rPr lang="en-US" sz="1900" dirty="0" smtClean="0">
                <a:latin typeface="Cambria" pitchFamily="18" charset="0"/>
              </a:rPr>
              <a:t>”, Springer </a:t>
            </a:r>
            <a:r>
              <a:rPr lang="en-US" sz="1900" dirty="0" err="1" smtClean="0">
                <a:latin typeface="Cambria" pitchFamily="18" charset="0"/>
              </a:rPr>
              <a:t>Science+Business</a:t>
            </a:r>
            <a:r>
              <a:rPr lang="en-US" sz="1900" dirty="0" smtClean="0">
                <a:latin typeface="Cambria" pitchFamily="18" charset="0"/>
              </a:rPr>
              <a:t> Media New York 2012</a:t>
            </a:r>
          </a:p>
          <a:p>
            <a:pPr>
              <a:buNone/>
            </a:pPr>
            <a:r>
              <a:rPr lang="en-US" sz="1900" dirty="0" smtClean="0">
                <a:latin typeface="Cambria" pitchFamily="18" charset="0"/>
              </a:rPr>
              <a:t>5. </a:t>
            </a:r>
            <a:r>
              <a:rPr lang="en-US" sz="1900" dirty="0" err="1" smtClean="0">
                <a:latin typeface="Cambria" pitchFamily="18" charset="0"/>
              </a:rPr>
              <a:t>Akash</a:t>
            </a:r>
            <a:r>
              <a:rPr lang="en-US" sz="1900" dirty="0" smtClean="0">
                <a:latin typeface="Cambria" pitchFamily="18" charset="0"/>
              </a:rPr>
              <a:t> </a:t>
            </a:r>
            <a:r>
              <a:rPr lang="en-US" sz="1900" dirty="0" err="1" smtClean="0">
                <a:latin typeface="Cambria" pitchFamily="18" charset="0"/>
              </a:rPr>
              <a:t>Gandhamal</a:t>
            </a:r>
            <a:r>
              <a:rPr lang="en-US" sz="1900" dirty="0" smtClean="0">
                <a:latin typeface="Cambria" pitchFamily="18" charset="0"/>
              </a:rPr>
              <a:t>, Sanjay </a:t>
            </a:r>
            <a:r>
              <a:rPr lang="en-US" sz="1900" dirty="0" err="1" smtClean="0">
                <a:latin typeface="Cambria" pitchFamily="18" charset="0"/>
              </a:rPr>
              <a:t>Talbar</a:t>
            </a:r>
            <a:r>
              <a:rPr lang="en-US" sz="1900" dirty="0" smtClean="0">
                <a:latin typeface="Cambria" pitchFamily="18" charset="0"/>
              </a:rPr>
              <a:t>, “</a:t>
            </a:r>
            <a:r>
              <a:rPr lang="en-US" sz="1900" b="1" dirty="0" smtClean="0">
                <a:latin typeface="Cambria" pitchFamily="18" charset="0"/>
              </a:rPr>
              <a:t>Evaluation of Background Subtraction Algorithms for Object Extraction</a:t>
            </a:r>
            <a:r>
              <a:rPr lang="en-US" sz="1900" dirty="0" smtClean="0">
                <a:latin typeface="Cambria" pitchFamily="18" charset="0"/>
              </a:rPr>
              <a:t>”, International Conference on Pervasive Computing (ICPC), IEEE,2015</a:t>
            </a:r>
          </a:p>
          <a:p>
            <a:endParaRPr lang="en-US" sz="1900" dirty="0" smtClean="0">
              <a:latin typeface="Cambria" pitchFamily="18" charset="0"/>
            </a:endParaRPr>
          </a:p>
          <a:p>
            <a:endParaRPr lang="en-US" sz="1900" dirty="0">
              <a:latin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r>
              <a:rPr lang="en-US" sz="7200" b="1" dirty="0" smtClean="0">
                <a:latin typeface="Cambria" pitchFamily="18" charset="0"/>
              </a:rPr>
              <a:t>THANK YOU</a:t>
            </a:r>
            <a:endParaRPr lang="en-US" sz="7200" b="1" dirty="0">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b="1" dirty="0" smtClean="0">
                <a:latin typeface="Cambria" pitchFamily="18" charset="0"/>
              </a:rPr>
              <a:t>OBJECTIVES</a:t>
            </a:r>
            <a:endParaRPr lang="en-US" b="1" dirty="0">
              <a:latin typeface="Cambria" pitchFamily="18" charset="0"/>
            </a:endParaRPr>
          </a:p>
        </p:txBody>
      </p:sp>
      <p:sp>
        <p:nvSpPr>
          <p:cNvPr id="3" name="Content Placeholder 2"/>
          <p:cNvSpPr>
            <a:spLocks noGrp="1"/>
          </p:cNvSpPr>
          <p:nvPr>
            <p:ph idx="1"/>
          </p:nvPr>
        </p:nvSpPr>
        <p:spPr>
          <a:xfrm>
            <a:off x="457200" y="2057400"/>
            <a:ext cx="8229600" cy="4325112"/>
          </a:xfrm>
        </p:spPr>
        <p:txBody>
          <a:bodyPr>
            <a:normAutofit/>
          </a:bodyPr>
          <a:lstStyle/>
          <a:p>
            <a:pPr marL="398463" indent="-282575">
              <a:buClr>
                <a:schemeClr val="tx2">
                  <a:lumMod val="75000"/>
                </a:schemeClr>
              </a:buClr>
              <a:buFont typeface="Arial" pitchFamily="34" charset="0"/>
              <a:buChar char="•"/>
            </a:pPr>
            <a:r>
              <a:rPr lang="en-US" sz="3200" dirty="0" smtClean="0">
                <a:latin typeface="Cambria" pitchFamily="18" charset="0"/>
              </a:rPr>
              <a:t>Management and analysis of huge amount    of video data.</a:t>
            </a:r>
          </a:p>
          <a:p>
            <a:pPr marL="398463" indent="-282575">
              <a:buClr>
                <a:schemeClr val="tx2">
                  <a:lumMod val="75000"/>
                </a:schemeClr>
              </a:buClr>
              <a:buFont typeface="Arial" pitchFamily="34" charset="0"/>
              <a:buChar char="•"/>
            </a:pPr>
            <a:r>
              <a:rPr lang="en-US" sz="3200" dirty="0" smtClean="0">
                <a:latin typeface="Cambria" pitchFamily="18" charset="0"/>
              </a:rPr>
              <a:t>Study and comparisons of various algorithms for detection purpose.</a:t>
            </a:r>
          </a:p>
          <a:p>
            <a:pPr>
              <a:buClr>
                <a:schemeClr val="tx2">
                  <a:lumMod val="75000"/>
                </a:schemeClr>
              </a:buClr>
              <a:buFont typeface="Arial" pitchFamily="34" charset="0"/>
              <a:buChar char="•"/>
            </a:pPr>
            <a:r>
              <a:rPr lang="en-US" sz="3200" dirty="0" smtClean="0">
                <a:latin typeface="Cambria" pitchFamily="18" charset="0"/>
              </a:rPr>
              <a:t>Study of video processing for detecting  suspicious activities in IT Department through CCTV surveillance.</a:t>
            </a:r>
          </a:p>
          <a:p>
            <a:endParaRPr lang="en-US" sz="3200" dirty="0" smtClean="0">
              <a:latin typeface="Cambria" pitchFamily="18" charset="0"/>
            </a:endParaRPr>
          </a:p>
          <a:p>
            <a:endParaRPr lang="en-US" sz="3200" dirty="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SIGNIFICANCE</a:t>
            </a:r>
            <a:endParaRPr lang="en-US" b="1" dirty="0">
              <a:latin typeface="Cambria" pitchFamily="18" charset="0"/>
            </a:endParaRPr>
          </a:p>
        </p:txBody>
      </p:sp>
      <p:sp>
        <p:nvSpPr>
          <p:cNvPr id="3" name="Content Placeholder 2"/>
          <p:cNvSpPr>
            <a:spLocks noGrp="1"/>
          </p:cNvSpPr>
          <p:nvPr>
            <p:ph idx="1"/>
          </p:nvPr>
        </p:nvSpPr>
        <p:spPr/>
        <p:txBody>
          <a:bodyPr>
            <a:normAutofit fontScale="92500"/>
          </a:bodyPr>
          <a:lstStyle/>
          <a:p>
            <a:pPr>
              <a:buClr>
                <a:schemeClr val="tx2">
                  <a:lumMod val="75000"/>
                </a:schemeClr>
              </a:buClr>
              <a:buFont typeface="Arial" pitchFamily="34" charset="0"/>
              <a:buChar char="•"/>
            </a:pPr>
            <a:r>
              <a:rPr lang="en-US" dirty="0" smtClean="0">
                <a:latin typeface="Cambria" pitchFamily="18" charset="0"/>
              </a:rPr>
              <a:t>Several important research questions remain to be addressed before we can rely upon video surveillance as an effective tool for crime prevention, crime resolution, and crime protection. </a:t>
            </a:r>
          </a:p>
          <a:p>
            <a:pPr>
              <a:buClr>
                <a:schemeClr val="tx2">
                  <a:lumMod val="75000"/>
                </a:schemeClr>
              </a:buClr>
              <a:buFont typeface="Arial" pitchFamily="34" charset="0"/>
              <a:buChar char="•"/>
            </a:pPr>
            <a:r>
              <a:rPr lang="en-US" dirty="0" smtClean="0">
                <a:latin typeface="Cambria" pitchFamily="18" charset="0"/>
              </a:rPr>
              <a:t>Video surveillance is increasing significance approach as organizations seek to safe guard physical and capital assets. </a:t>
            </a:r>
          </a:p>
          <a:p>
            <a:pPr>
              <a:buClr>
                <a:schemeClr val="tx2">
                  <a:lumMod val="75000"/>
                </a:schemeClr>
              </a:buClr>
              <a:buFont typeface="Arial" pitchFamily="34" charset="0"/>
              <a:buChar char="•"/>
            </a:pPr>
            <a:r>
              <a:rPr lang="en-US" dirty="0" smtClean="0">
                <a:latin typeface="Cambria" pitchFamily="18" charset="0"/>
              </a:rPr>
              <a:t>At the same time, the necessity to observe more people, places, and things coupled with a desire to pull out more useful information</a:t>
            </a:r>
            <a:r>
              <a:rPr lang="en-US" b="1" dirty="0" smtClean="0"/>
              <a:t>.</a:t>
            </a:r>
          </a:p>
          <a:p>
            <a:endParaRPr lang="en-US" dirty="0" smtClean="0"/>
          </a:p>
          <a:p>
            <a:pPr>
              <a:buClr>
                <a:schemeClr val="tx2">
                  <a:lumMod val="75000"/>
                </a:schemeClr>
              </a:buCl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066800"/>
          </a:xfrm>
        </p:spPr>
        <p:txBody>
          <a:bodyPr/>
          <a:lstStyle/>
          <a:p>
            <a:r>
              <a:rPr lang="en-US" b="1" dirty="0" smtClean="0">
                <a:latin typeface="Cambria" pitchFamily="18" charset="0"/>
              </a:rPr>
              <a:t>BRIEF  REVIEW  OF  LITERATURE</a:t>
            </a:r>
            <a:endParaRPr lang="en-US" b="1" dirty="0">
              <a:latin typeface="Cambria" pitchFamily="18" charset="0"/>
            </a:endParaRPr>
          </a:p>
        </p:txBody>
      </p:sp>
      <p:graphicFrame>
        <p:nvGraphicFramePr>
          <p:cNvPr id="5" name="Content Placeholder 3"/>
          <p:cNvGraphicFramePr>
            <a:graphicFrameLocks noGrp="1"/>
          </p:cNvGraphicFramePr>
          <p:nvPr>
            <p:ph idx="1"/>
          </p:nvPr>
        </p:nvGraphicFramePr>
        <p:xfrm>
          <a:off x="228600" y="1447799"/>
          <a:ext cx="8686800" cy="5212080"/>
        </p:xfrm>
        <a:graphic>
          <a:graphicData uri="http://schemas.openxmlformats.org/drawingml/2006/table">
            <a:tbl>
              <a:tblPr firstRow="1" bandRow="1">
                <a:tableStyleId>{93296810-A885-4BE3-A3E7-6D5BEEA58F35}</a:tableStyleId>
              </a:tblPr>
              <a:tblGrid>
                <a:gridCol w="643466"/>
                <a:gridCol w="3739064"/>
                <a:gridCol w="4304270"/>
              </a:tblGrid>
              <a:tr h="633587">
                <a:tc>
                  <a:txBody>
                    <a:bodyPr/>
                    <a:lstStyle/>
                    <a:p>
                      <a:pPr algn="ctr"/>
                      <a:r>
                        <a:rPr lang="en-US" sz="1800" kern="1200" dirty="0" smtClean="0">
                          <a:latin typeface="Cambria" pitchFamily="18" charset="0"/>
                        </a:rPr>
                        <a:t>Sr. No.</a:t>
                      </a:r>
                      <a:endParaRPr lang="en-US" sz="1800" dirty="0">
                        <a:latin typeface="Cambria" pitchFamily="18" charset="0"/>
                      </a:endParaRPr>
                    </a:p>
                  </a:txBody>
                  <a:tcPr>
                    <a:solidFill>
                      <a:schemeClr val="accent6">
                        <a:lumMod val="75000"/>
                      </a:schemeClr>
                    </a:solidFill>
                  </a:tcPr>
                </a:tc>
                <a:tc>
                  <a:txBody>
                    <a:bodyPr/>
                    <a:lstStyle/>
                    <a:p>
                      <a:pPr algn="ctr"/>
                      <a:r>
                        <a:rPr lang="en-US" sz="1800" kern="1200" dirty="0" smtClean="0">
                          <a:latin typeface="Cambria" pitchFamily="18" charset="0"/>
                        </a:rPr>
                        <a:t>Reference  Papers</a:t>
                      </a:r>
                      <a:endParaRPr lang="en-US" sz="1800" dirty="0">
                        <a:latin typeface="Cambria" pitchFamily="18" charset="0"/>
                      </a:endParaRPr>
                    </a:p>
                  </a:txBody>
                  <a:tcPr>
                    <a:solidFill>
                      <a:schemeClr val="accent6">
                        <a:lumMod val="75000"/>
                      </a:schemeClr>
                    </a:solidFill>
                  </a:tcPr>
                </a:tc>
                <a:tc>
                  <a:txBody>
                    <a:bodyPr/>
                    <a:lstStyle/>
                    <a:p>
                      <a:pPr algn="ctr"/>
                      <a:r>
                        <a:rPr lang="en-US" sz="1800" kern="1200" dirty="0" smtClean="0">
                          <a:latin typeface="Cambria" pitchFamily="18" charset="0"/>
                        </a:rPr>
                        <a:t>Relevance  towards  our  project </a:t>
                      </a:r>
                      <a:endParaRPr lang="en-US" sz="1800" dirty="0">
                        <a:latin typeface="Cambria" pitchFamily="18" charset="0"/>
                      </a:endParaRPr>
                    </a:p>
                  </a:txBody>
                  <a:tcPr>
                    <a:solidFill>
                      <a:schemeClr val="accent6">
                        <a:lumMod val="75000"/>
                      </a:schemeClr>
                    </a:solidFill>
                  </a:tcPr>
                </a:tc>
              </a:tr>
              <a:tr h="633587">
                <a:tc>
                  <a:txBody>
                    <a:bodyPr/>
                    <a:lstStyle/>
                    <a:p>
                      <a:pPr algn="ctr"/>
                      <a:r>
                        <a:rPr lang="en-US" sz="1800" dirty="0" smtClean="0">
                          <a:latin typeface="Cambria" pitchFamily="18" charset="0"/>
                        </a:rPr>
                        <a:t>1</a:t>
                      </a:r>
                      <a:endParaRPr lang="en-US" sz="1800" dirty="0">
                        <a:latin typeface="Cambria" pitchFamily="18" charset="0"/>
                      </a:endParaRPr>
                    </a:p>
                  </a:txBody>
                  <a:tcPr>
                    <a:solidFill>
                      <a:schemeClr val="accent6">
                        <a:lumMod val="40000"/>
                        <a:lumOff val="60000"/>
                      </a:schemeClr>
                    </a:solidFill>
                  </a:tcPr>
                </a:tc>
                <a:tc>
                  <a:txBody>
                    <a:bodyPr/>
                    <a:lstStyle/>
                    <a:p>
                      <a:r>
                        <a:rPr lang="en-US" sz="1800" kern="1200" dirty="0" smtClean="0">
                          <a:latin typeface="Cambria" pitchFamily="18" charset="0"/>
                        </a:rPr>
                        <a:t>Collective control over sensitive video data using secret sharing</a:t>
                      </a:r>
                      <a:endParaRPr lang="en-US" sz="1800" dirty="0">
                        <a:latin typeface="Cambria" pitchFamily="18" charset="0"/>
                      </a:endParaRPr>
                    </a:p>
                  </a:txBody>
                  <a:tcPr>
                    <a:solidFill>
                      <a:schemeClr val="accent6">
                        <a:lumMod val="40000"/>
                        <a:lumOff val="60000"/>
                      </a:schemeClr>
                    </a:solidFill>
                  </a:tcPr>
                </a:tc>
                <a:tc>
                  <a:txBody>
                    <a:bodyPr/>
                    <a:lstStyle/>
                    <a:p>
                      <a:r>
                        <a:rPr lang="en-US" sz="1800" kern="1200" dirty="0" smtClean="0">
                          <a:latin typeface="Cambria" pitchFamily="18" charset="0"/>
                        </a:rPr>
                        <a:t>Performance analysis based on temporal and spatial redundancy.</a:t>
                      </a:r>
                      <a:endParaRPr lang="en-US" sz="1800" dirty="0">
                        <a:latin typeface="Cambria" pitchFamily="18" charset="0"/>
                      </a:endParaRPr>
                    </a:p>
                  </a:txBody>
                  <a:tcPr>
                    <a:solidFill>
                      <a:schemeClr val="accent6">
                        <a:lumMod val="40000"/>
                        <a:lumOff val="60000"/>
                      </a:schemeClr>
                    </a:solidFill>
                  </a:tcPr>
                </a:tc>
              </a:tr>
              <a:tr h="633587">
                <a:tc>
                  <a:txBody>
                    <a:bodyPr/>
                    <a:lstStyle/>
                    <a:p>
                      <a:pPr algn="ctr"/>
                      <a:r>
                        <a:rPr lang="en-US" sz="1800" dirty="0" smtClean="0">
                          <a:latin typeface="Cambria" pitchFamily="18" charset="0"/>
                        </a:rPr>
                        <a:t>2</a:t>
                      </a:r>
                      <a:endParaRPr lang="en-US" sz="1800" dirty="0">
                        <a:latin typeface="Cambria" pitchFamily="18" charset="0"/>
                      </a:endParaRPr>
                    </a:p>
                  </a:txBody>
                  <a:tcPr>
                    <a:solidFill>
                      <a:schemeClr val="accent6">
                        <a:lumMod val="20000"/>
                        <a:lumOff val="80000"/>
                      </a:schemeClr>
                    </a:solidFill>
                  </a:tcPr>
                </a:tc>
                <a:tc>
                  <a:txBody>
                    <a:bodyPr/>
                    <a:lstStyle/>
                    <a:p>
                      <a:r>
                        <a:rPr lang="en-US" sz="1800" kern="1200" dirty="0" smtClean="0">
                          <a:latin typeface="Cambria" pitchFamily="18" charset="0"/>
                        </a:rPr>
                        <a:t>Moving Object Detection: Review of Recent Research Trends</a:t>
                      </a:r>
                      <a:endParaRPr lang="en-US" sz="1800" dirty="0">
                        <a:latin typeface="Cambria" pitchFamily="18" charset="0"/>
                      </a:endParaRPr>
                    </a:p>
                  </a:txBody>
                  <a:tcPr>
                    <a:solidFill>
                      <a:schemeClr val="accent6">
                        <a:lumMod val="20000"/>
                        <a:lumOff val="80000"/>
                      </a:schemeClr>
                    </a:solidFill>
                  </a:tcPr>
                </a:tc>
                <a:tc>
                  <a:txBody>
                    <a:bodyPr/>
                    <a:lstStyle/>
                    <a:p>
                      <a:r>
                        <a:rPr lang="en-US" sz="1800" kern="1200" dirty="0" smtClean="0">
                          <a:latin typeface="Cambria" pitchFamily="18" charset="0"/>
                        </a:rPr>
                        <a:t>Traditional Moving Object Detection Approaches</a:t>
                      </a:r>
                      <a:endParaRPr lang="en-US" sz="1800" dirty="0">
                        <a:latin typeface="Cambria" pitchFamily="18" charset="0"/>
                      </a:endParaRPr>
                    </a:p>
                  </a:txBody>
                  <a:tcPr>
                    <a:solidFill>
                      <a:schemeClr val="accent6">
                        <a:lumMod val="20000"/>
                        <a:lumOff val="80000"/>
                      </a:schemeClr>
                    </a:solidFill>
                  </a:tcPr>
                </a:tc>
              </a:tr>
              <a:tr h="1171370">
                <a:tc>
                  <a:txBody>
                    <a:bodyPr/>
                    <a:lstStyle/>
                    <a:p>
                      <a:pPr algn="ctr"/>
                      <a:r>
                        <a:rPr lang="en-US" sz="1800" dirty="0" smtClean="0">
                          <a:latin typeface="Cambria" pitchFamily="18" charset="0"/>
                        </a:rPr>
                        <a:t>3</a:t>
                      </a:r>
                      <a:endParaRPr lang="en-US" sz="1800" dirty="0">
                        <a:latin typeface="Cambria" pitchFamily="18" charset="0"/>
                      </a:endParaRPr>
                    </a:p>
                  </a:txBody>
                  <a:tcPr>
                    <a:solidFill>
                      <a:schemeClr val="accent6">
                        <a:lumMod val="40000"/>
                        <a:lumOff val="60000"/>
                      </a:schemeClr>
                    </a:solidFill>
                  </a:tcPr>
                </a:tc>
                <a:tc>
                  <a:txBody>
                    <a:bodyPr/>
                    <a:lstStyle/>
                    <a:p>
                      <a:r>
                        <a:rPr lang="en-US" sz="1800" kern="1200" dirty="0" smtClean="0">
                          <a:latin typeface="Cambria" pitchFamily="18" charset="0"/>
                        </a:rPr>
                        <a:t>Detecting abnormal behaviors in surveillance videos based on fuzzy</a:t>
                      </a:r>
                    </a:p>
                    <a:p>
                      <a:r>
                        <a:rPr lang="en-US" sz="1800" kern="1200" dirty="0" smtClean="0">
                          <a:latin typeface="Cambria" pitchFamily="18" charset="0"/>
                        </a:rPr>
                        <a:t>Clustering and multiple Auto-Encoders</a:t>
                      </a:r>
                      <a:endParaRPr lang="en-US" sz="1800" dirty="0">
                        <a:latin typeface="Cambria" pitchFamily="18" charset="0"/>
                      </a:endParaRPr>
                    </a:p>
                  </a:txBody>
                  <a:tcPr>
                    <a:solidFill>
                      <a:schemeClr val="accent6">
                        <a:lumMod val="40000"/>
                        <a:lumOff val="60000"/>
                      </a:schemeClr>
                    </a:solidFill>
                  </a:tcPr>
                </a:tc>
                <a:tc>
                  <a:txBody>
                    <a:bodyPr/>
                    <a:lstStyle/>
                    <a:p>
                      <a:r>
                        <a:rPr lang="en-US" sz="1800" kern="1200" dirty="0" smtClean="0">
                          <a:latin typeface="Cambria" pitchFamily="18" charset="0"/>
                        </a:rPr>
                        <a:t>A novel framework to detect abnormal behaviors in surveillance videos by using fuzzy clustering and multiple Auto-Encoders (FMAE).</a:t>
                      </a:r>
                      <a:endParaRPr lang="en-US" sz="1800" dirty="0">
                        <a:latin typeface="Cambria" pitchFamily="18" charset="0"/>
                      </a:endParaRPr>
                    </a:p>
                  </a:txBody>
                  <a:tcPr>
                    <a:solidFill>
                      <a:schemeClr val="accent6">
                        <a:lumMod val="40000"/>
                        <a:lumOff val="60000"/>
                      </a:schemeClr>
                    </a:solidFill>
                  </a:tcPr>
                </a:tc>
              </a:tr>
              <a:tr h="1171370">
                <a:tc>
                  <a:txBody>
                    <a:bodyPr/>
                    <a:lstStyle/>
                    <a:p>
                      <a:pPr algn="ctr"/>
                      <a:r>
                        <a:rPr lang="en-US" sz="1800" dirty="0" smtClean="0">
                          <a:latin typeface="Cambria" pitchFamily="18" charset="0"/>
                        </a:rPr>
                        <a:t>4</a:t>
                      </a:r>
                      <a:endParaRPr lang="en-US" sz="1800" dirty="0">
                        <a:latin typeface="Cambria" pitchFamily="18" charset="0"/>
                      </a:endParaRPr>
                    </a:p>
                  </a:txBody>
                  <a:tcPr>
                    <a:solidFill>
                      <a:schemeClr val="accent6">
                        <a:lumMod val="20000"/>
                        <a:lumOff val="80000"/>
                      </a:schemeClr>
                    </a:solidFill>
                  </a:tcPr>
                </a:tc>
                <a:tc>
                  <a:txBody>
                    <a:bodyPr/>
                    <a:lstStyle/>
                    <a:p>
                      <a:r>
                        <a:rPr lang="en-US" sz="1800" kern="1200" dirty="0" smtClean="0">
                          <a:latin typeface="Cambria" pitchFamily="18" charset="0"/>
                        </a:rPr>
                        <a:t>Utility based decision support engine for camera view selection in multimedia surveillance systems</a:t>
                      </a:r>
                      <a:endParaRPr lang="en-US" sz="1800" dirty="0">
                        <a:latin typeface="Cambria" pitchFamily="18" charset="0"/>
                      </a:endParaRPr>
                    </a:p>
                  </a:txBody>
                  <a:tcPr>
                    <a:solidFill>
                      <a:schemeClr val="accent6">
                        <a:lumMod val="20000"/>
                        <a:lumOff val="80000"/>
                      </a:schemeClr>
                    </a:solidFill>
                  </a:tcPr>
                </a:tc>
                <a:tc>
                  <a:txBody>
                    <a:bodyPr/>
                    <a:lstStyle/>
                    <a:p>
                      <a:r>
                        <a:rPr lang="en-US" sz="1800" kern="1200" dirty="0" smtClean="0">
                          <a:latin typeface="Cambria" pitchFamily="18" charset="0"/>
                        </a:rPr>
                        <a:t>Decision Support</a:t>
                      </a:r>
                    </a:p>
                    <a:p>
                      <a:r>
                        <a:rPr lang="en-US" sz="1800" kern="1200" dirty="0" smtClean="0">
                          <a:latin typeface="Cambria" pitchFamily="18" charset="0"/>
                        </a:rPr>
                        <a:t>Engine (DSE) to select and schedule most appropriate camera views that can help</a:t>
                      </a:r>
                    </a:p>
                    <a:p>
                      <a:r>
                        <a:rPr lang="en-US" sz="1800" kern="1200" dirty="0" smtClean="0">
                          <a:latin typeface="Cambria" pitchFamily="18" charset="0"/>
                        </a:rPr>
                        <a:t>the operator to take an informed decision</a:t>
                      </a:r>
                      <a:endParaRPr lang="en-US" sz="1800" dirty="0">
                        <a:latin typeface="Cambria" pitchFamily="18" charset="0"/>
                      </a:endParaRPr>
                    </a:p>
                  </a:txBody>
                  <a:tcPr>
                    <a:solidFill>
                      <a:schemeClr val="accent6">
                        <a:lumMod val="20000"/>
                        <a:lumOff val="80000"/>
                      </a:schemeClr>
                    </a:solidFill>
                  </a:tcPr>
                </a:tc>
              </a:tr>
              <a:tr h="901054">
                <a:tc>
                  <a:txBody>
                    <a:bodyPr/>
                    <a:lstStyle/>
                    <a:p>
                      <a:pPr algn="ctr"/>
                      <a:r>
                        <a:rPr lang="en-US" sz="1800" dirty="0" smtClean="0">
                          <a:latin typeface="Cambria" pitchFamily="18" charset="0"/>
                        </a:rPr>
                        <a:t>5</a:t>
                      </a:r>
                      <a:endParaRPr lang="en-US" sz="1800" dirty="0">
                        <a:latin typeface="Cambria" pitchFamily="18" charset="0"/>
                      </a:endParaRPr>
                    </a:p>
                  </a:txBody>
                  <a:tcPr>
                    <a:solidFill>
                      <a:schemeClr val="accent6">
                        <a:lumMod val="40000"/>
                        <a:lumOff val="60000"/>
                      </a:schemeClr>
                    </a:solidFill>
                  </a:tcPr>
                </a:tc>
                <a:tc>
                  <a:txBody>
                    <a:bodyPr/>
                    <a:lstStyle/>
                    <a:p>
                      <a:r>
                        <a:rPr lang="en-US" sz="1800" kern="1200" dirty="0" smtClean="0">
                          <a:latin typeface="Cambria" pitchFamily="18" charset="0"/>
                        </a:rPr>
                        <a:t>Evaluation of Background Subtraction Algorithms for Object Extraction</a:t>
                      </a:r>
                      <a:endParaRPr lang="en-US" sz="1800" dirty="0">
                        <a:latin typeface="Cambria" pitchFamily="18" charset="0"/>
                      </a:endParaRPr>
                    </a:p>
                  </a:txBody>
                  <a:tcPr>
                    <a:solidFill>
                      <a:schemeClr val="accent6">
                        <a:lumMod val="40000"/>
                        <a:lumOff val="60000"/>
                      </a:schemeClr>
                    </a:solidFill>
                  </a:tcPr>
                </a:tc>
                <a:tc>
                  <a:txBody>
                    <a:bodyPr/>
                    <a:lstStyle/>
                    <a:p>
                      <a:r>
                        <a:rPr lang="en-US" sz="1800" kern="1200" dirty="0" smtClean="0">
                          <a:latin typeface="Cambria" pitchFamily="18" charset="0"/>
                        </a:rPr>
                        <a:t>Simple Background Subtraction Algorithm(SBSA)</a:t>
                      </a:r>
                      <a:endParaRPr lang="en-US" sz="1800" dirty="0">
                        <a:latin typeface="Cambria" pitchFamily="18" charset="0"/>
                      </a:endParaRPr>
                    </a:p>
                  </a:txBody>
                  <a:tcPr>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b="1" dirty="0" smtClean="0">
                <a:latin typeface="Cambria" pitchFamily="18" charset="0"/>
              </a:rPr>
              <a:t>FLOW CHART</a:t>
            </a:r>
            <a:endParaRPr lang="en-US" b="1" dirty="0">
              <a:latin typeface="Cambria" pitchFamily="18" charset="0"/>
            </a:endParaRPr>
          </a:p>
        </p:txBody>
      </p:sp>
      <p:pic>
        <p:nvPicPr>
          <p:cNvPr id="1026" name="Picture 2" descr="D:\Final Year B.Tech\Mega Project\Final Presentation\flow chart.png"/>
          <p:cNvPicPr>
            <a:picLocks noGrp="1" noChangeAspect="1" noChangeArrowheads="1"/>
          </p:cNvPicPr>
          <p:nvPr>
            <p:ph idx="1"/>
          </p:nvPr>
        </p:nvPicPr>
        <p:blipFill>
          <a:blip r:embed="rId2"/>
          <a:srcRect/>
          <a:stretch>
            <a:fillRect/>
          </a:stretch>
        </p:blipFill>
        <p:spPr bwMode="auto">
          <a:xfrm>
            <a:off x="2705015" y="1295400"/>
            <a:ext cx="4294613" cy="5562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inal Year B.Tech\Mega Project\Flow Chart.png"/>
          <p:cNvPicPr>
            <a:picLocks noChangeAspect="1" noChangeArrowheads="1"/>
          </p:cNvPicPr>
          <p:nvPr/>
        </p:nvPicPr>
        <p:blipFill>
          <a:blip r:embed="rId2"/>
          <a:srcRect/>
          <a:stretch>
            <a:fillRect/>
          </a:stretch>
        </p:blipFill>
        <p:spPr bwMode="auto">
          <a:xfrm>
            <a:off x="685800" y="838200"/>
            <a:ext cx="7848600" cy="5486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b="1" dirty="0" smtClean="0">
                <a:latin typeface="Cambria" pitchFamily="18" charset="0"/>
              </a:rPr>
              <a:t>MATLAB: MATRIX LABORATORY</a:t>
            </a:r>
            <a:endParaRPr lang="en-US" b="1" dirty="0">
              <a:latin typeface="Cambria" pitchFamily="18" charset="0"/>
            </a:endParaRPr>
          </a:p>
        </p:txBody>
      </p:sp>
      <p:sp>
        <p:nvSpPr>
          <p:cNvPr id="3" name="Content Placeholder 2"/>
          <p:cNvSpPr>
            <a:spLocks noGrp="1"/>
          </p:cNvSpPr>
          <p:nvPr>
            <p:ph idx="1"/>
          </p:nvPr>
        </p:nvSpPr>
        <p:spPr>
          <a:xfrm>
            <a:off x="457200" y="1752600"/>
            <a:ext cx="8229600" cy="4821936"/>
          </a:xfrm>
        </p:spPr>
        <p:txBody>
          <a:bodyPr>
            <a:normAutofit fontScale="85000" lnSpcReduction="10000"/>
          </a:bodyPr>
          <a:lstStyle/>
          <a:p>
            <a:pPr>
              <a:buClr>
                <a:schemeClr val="tx2">
                  <a:lumMod val="75000"/>
                </a:schemeClr>
              </a:buClr>
            </a:pPr>
            <a:r>
              <a:rPr lang="en-US" dirty="0" smtClean="0">
                <a:latin typeface="Cambria" pitchFamily="18" charset="0"/>
              </a:rPr>
              <a:t>MATLAB is a multi-platform, data analysis, prototyping, and visualization tool with built-in support for matrices and matrix operations, rich graphics capabilities, and a friendly programming language and development environment. </a:t>
            </a:r>
          </a:p>
          <a:p>
            <a:pPr>
              <a:buClr>
                <a:schemeClr val="tx2">
                  <a:lumMod val="75000"/>
                </a:schemeClr>
              </a:buClr>
            </a:pPr>
            <a:r>
              <a:rPr lang="en-US" dirty="0" smtClean="0">
                <a:latin typeface="Cambria" pitchFamily="18" charset="0"/>
              </a:rPr>
              <a:t>It offers programmers the ability to edit and interact with the main functions and their parameters, which leads to valuable time savings in the software development cycle.</a:t>
            </a:r>
          </a:p>
          <a:p>
            <a:pPr>
              <a:buClr>
                <a:schemeClr val="tx2">
                  <a:lumMod val="75000"/>
                </a:schemeClr>
              </a:buClr>
            </a:pPr>
            <a:r>
              <a:rPr lang="en-US" dirty="0" smtClean="0">
                <a:latin typeface="Cambria" pitchFamily="18" charset="0"/>
              </a:rPr>
              <a:t>It has become very popular with Engineers, Scientists, and Researchers in both Industry and Academia due to many factors such as the availability of toolboxes containing specialized functions for many application areas, ranging from data acquisition to image processing.</a:t>
            </a:r>
          </a:p>
          <a:p>
            <a:endParaRPr lang="en-US" dirty="0" smtClean="0">
              <a:latin typeface="Cambria" pitchFamily="18" charset="0"/>
            </a:endParaRPr>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US" b="1" dirty="0" smtClean="0">
                <a:latin typeface="Cambria" pitchFamily="18" charset="0"/>
              </a:rPr>
              <a:t> DIGITAL  IMAGE  PROCESSING</a:t>
            </a:r>
            <a:endParaRPr lang="en-US" b="1" dirty="0">
              <a:latin typeface="Cambria" pitchFamily="18" charset="0"/>
            </a:endParaRPr>
          </a:p>
        </p:txBody>
      </p:sp>
      <p:sp>
        <p:nvSpPr>
          <p:cNvPr id="3" name="Content Placeholder 2"/>
          <p:cNvSpPr>
            <a:spLocks noGrp="1"/>
          </p:cNvSpPr>
          <p:nvPr>
            <p:ph idx="1"/>
          </p:nvPr>
        </p:nvSpPr>
        <p:spPr>
          <a:xfrm>
            <a:off x="457200" y="1676400"/>
            <a:ext cx="8229600" cy="4953000"/>
          </a:xfrm>
        </p:spPr>
        <p:txBody>
          <a:bodyPr>
            <a:noAutofit/>
          </a:bodyPr>
          <a:lstStyle/>
          <a:p>
            <a:pPr marL="365125" indent="-255588">
              <a:buClr>
                <a:schemeClr val="tx2">
                  <a:lumMod val="75000"/>
                </a:schemeClr>
              </a:buClr>
              <a:buFont typeface="Arial" pitchFamily="34" charset="0"/>
              <a:buChar char="•"/>
            </a:pPr>
            <a:r>
              <a:rPr lang="en-US" sz="2200" dirty="0" smtClean="0">
                <a:latin typeface="Cambria" pitchFamily="18" charset="0"/>
              </a:rPr>
              <a:t>Digital image processing can be defined as the science of modifying digital image by means of a digital computer. </a:t>
            </a:r>
          </a:p>
          <a:p>
            <a:pPr marL="365125" indent="-255588">
              <a:buClr>
                <a:schemeClr val="tx2">
                  <a:lumMod val="75000"/>
                </a:schemeClr>
              </a:buClr>
              <a:buFont typeface="Arial" pitchFamily="34" charset="0"/>
              <a:buChar char="•"/>
            </a:pPr>
            <a:r>
              <a:rPr lang="en-US" sz="2200" dirty="0" smtClean="0">
                <a:latin typeface="Cambria" pitchFamily="18" charset="0"/>
              </a:rPr>
              <a:t>Since both the images and the computers that process them are digital in nature, the focus is exclusively on digital image processing. </a:t>
            </a:r>
          </a:p>
          <a:p>
            <a:pPr marL="365125" indent="-255588">
              <a:buClr>
                <a:schemeClr val="tx2">
                  <a:lumMod val="75000"/>
                </a:schemeClr>
              </a:buClr>
              <a:buFont typeface="Arial" pitchFamily="34" charset="0"/>
              <a:buChar char="•"/>
            </a:pPr>
            <a:r>
              <a:rPr lang="en-US" sz="2200" dirty="0" smtClean="0">
                <a:latin typeface="Cambria" pitchFamily="18" charset="0"/>
              </a:rPr>
              <a:t>The changes that take place in the images are usually performed automatically and rely on carefully designed algorithms. </a:t>
            </a:r>
          </a:p>
          <a:p>
            <a:pPr marL="365125" indent="-255588">
              <a:buClr>
                <a:schemeClr val="tx2">
                  <a:lumMod val="75000"/>
                </a:schemeClr>
              </a:buClr>
              <a:buFont typeface="Arial" pitchFamily="34" charset="0"/>
              <a:buChar char="•"/>
            </a:pPr>
            <a:r>
              <a:rPr lang="en-US" sz="2200" dirty="0" smtClean="0">
                <a:latin typeface="Cambria" pitchFamily="18" charset="0"/>
              </a:rPr>
              <a:t>This is in clear contrast with another scenario, such as touching up a photo using an airbrush tool in a photo editing software, in which images are processed manually and the success of the task depends on human ability and dexterity. </a:t>
            </a:r>
          </a:p>
          <a:p>
            <a:pPr marL="365125" indent="-255588">
              <a:buClr>
                <a:schemeClr val="tx2">
                  <a:lumMod val="75000"/>
                </a:schemeClr>
              </a:buClr>
              <a:buFont typeface="Arial" pitchFamily="34" charset="0"/>
              <a:buChar char="•"/>
            </a:pPr>
            <a:r>
              <a:rPr lang="en-US" sz="2200" dirty="0" smtClean="0">
                <a:latin typeface="Cambria" pitchFamily="18" charset="0"/>
              </a:rPr>
              <a:t>We refer to the latter as image manipulation to make this distinction more explicit.</a:t>
            </a:r>
          </a:p>
          <a:p>
            <a:pPr marL="365125" indent="-255588"/>
            <a:endParaRPr lang="en-US" sz="2200" dirty="0" smtClean="0">
              <a:latin typeface="Cambria" pitchFamily="18" charset="0"/>
            </a:endParaRPr>
          </a:p>
          <a:p>
            <a:pPr marL="365125" indent="-255588">
              <a:buClr>
                <a:schemeClr val="tx2">
                  <a:lumMod val="75000"/>
                </a:schemeClr>
              </a:buClr>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1066800"/>
          </a:xfrm>
        </p:spPr>
        <p:txBody>
          <a:bodyPr/>
          <a:lstStyle/>
          <a:p>
            <a:r>
              <a:rPr lang="en-US" b="1" dirty="0" smtClean="0">
                <a:latin typeface="Cambria" pitchFamily="18" charset="0"/>
              </a:rPr>
              <a:t>BACKGROUND  SUBTRACTION</a:t>
            </a:r>
            <a:endParaRPr lang="en-US" b="1" dirty="0">
              <a:latin typeface="Cambria" pitchFamily="18" charset="0"/>
            </a:endParaRPr>
          </a:p>
        </p:txBody>
      </p:sp>
      <p:sp>
        <p:nvSpPr>
          <p:cNvPr id="3" name="Content Placeholder 2"/>
          <p:cNvSpPr>
            <a:spLocks noGrp="1"/>
          </p:cNvSpPr>
          <p:nvPr>
            <p:ph idx="1"/>
          </p:nvPr>
        </p:nvSpPr>
        <p:spPr>
          <a:xfrm>
            <a:off x="457200" y="1676400"/>
            <a:ext cx="8229600" cy="4974336"/>
          </a:xfrm>
        </p:spPr>
        <p:txBody>
          <a:bodyPr>
            <a:normAutofit fontScale="92500"/>
          </a:bodyPr>
          <a:lstStyle/>
          <a:p>
            <a:pPr>
              <a:buClr>
                <a:schemeClr val="tx2">
                  <a:lumMod val="75000"/>
                </a:schemeClr>
              </a:buClr>
              <a:buFont typeface="Arial" pitchFamily="34" charset="0"/>
              <a:buChar char="•"/>
            </a:pPr>
            <a:r>
              <a:rPr lang="en-US" dirty="0" smtClean="0">
                <a:latin typeface="Cambria" pitchFamily="18" charset="0"/>
              </a:rPr>
              <a:t>Background subtraction, also known as Foreground Detection, is a technique wherein an image’s foreground is extracted for further processing.</a:t>
            </a:r>
          </a:p>
          <a:p>
            <a:pPr>
              <a:buClr>
                <a:schemeClr val="tx2">
                  <a:lumMod val="75000"/>
                </a:schemeClr>
              </a:buClr>
              <a:buFont typeface="Arial" pitchFamily="34" charset="0"/>
              <a:buChar char="•"/>
            </a:pPr>
            <a:r>
              <a:rPr lang="en-US" dirty="0" smtClean="0">
                <a:latin typeface="Cambria" pitchFamily="18" charset="0"/>
              </a:rPr>
              <a:t>Generally an image’s regions of interest are objects (humans, cars, text etc.) in its foreground.  </a:t>
            </a:r>
          </a:p>
          <a:p>
            <a:pPr>
              <a:buClr>
                <a:schemeClr val="tx2">
                  <a:lumMod val="75000"/>
                </a:schemeClr>
              </a:buClr>
              <a:buFont typeface="Arial" pitchFamily="34" charset="0"/>
              <a:buChar char="•"/>
            </a:pPr>
            <a:r>
              <a:rPr lang="en-US" dirty="0" smtClean="0">
                <a:latin typeface="Cambria" pitchFamily="18" charset="0"/>
              </a:rPr>
              <a:t>Background subtraction is a widely used approach for detecting moving objects in videos from static cameras. </a:t>
            </a:r>
          </a:p>
          <a:p>
            <a:pPr>
              <a:buClr>
                <a:schemeClr val="tx2">
                  <a:lumMod val="75000"/>
                </a:schemeClr>
              </a:buClr>
              <a:buFont typeface="Arial" pitchFamily="34" charset="0"/>
              <a:buChar char="•"/>
            </a:pPr>
            <a:r>
              <a:rPr lang="en-US" dirty="0" smtClean="0">
                <a:latin typeface="Cambria" pitchFamily="18" charset="0"/>
              </a:rPr>
              <a:t>The rationale in the approach is that of detecting the moving objects from the difference between the current frame and a reference frame, often called ‘background image’.</a:t>
            </a:r>
          </a:p>
          <a:p>
            <a:pPr>
              <a:buClr>
                <a:schemeClr val="tx2">
                  <a:lumMod val="75000"/>
                </a:schemeClr>
              </a:buClr>
              <a:buFont typeface="Arial" pitchFamily="34" charset="0"/>
              <a:buChar char="•"/>
            </a:pPr>
            <a:endParaRPr lang="en-US" dirty="0">
              <a:latin typeface="Cambri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270</TotalTime>
  <Words>1007</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MEGA PROJECT ON SUSPICIOUS ACTIVITY DETECTION  THROUGH VIDEO SURVEILLANCE SYSTEM </vt:lpstr>
      <vt:lpstr>OBJECTIVES</vt:lpstr>
      <vt:lpstr>SIGNIFICANCE</vt:lpstr>
      <vt:lpstr>BRIEF  REVIEW  OF  LITERATURE</vt:lpstr>
      <vt:lpstr>FLOW CHART</vt:lpstr>
      <vt:lpstr>Slide 6</vt:lpstr>
      <vt:lpstr>MATLAB: MATRIX LABORATORY</vt:lpstr>
      <vt:lpstr> DIGITAL  IMAGE  PROCESSING</vt:lpstr>
      <vt:lpstr>BACKGROUND  SUBTRACTION</vt:lpstr>
      <vt:lpstr>HUMAN  MOTION  TRACKING</vt:lpstr>
      <vt:lpstr>OBJECT  DETECTION</vt:lpstr>
      <vt:lpstr>ANOMALY  DETECTION</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SUSPICIOUS ACTIVITY DETECTION THROUGH VIDEO SURVEILLANCE SYSTEMS</dc:title>
  <dc:creator>Dillya</dc:creator>
  <cp:lastModifiedBy>Administrator</cp:lastModifiedBy>
  <cp:revision>88</cp:revision>
  <dcterms:created xsi:type="dcterms:W3CDTF">2006-08-16T00:00:00Z</dcterms:created>
  <dcterms:modified xsi:type="dcterms:W3CDTF">2016-05-13T06:05:13Z</dcterms:modified>
</cp:coreProperties>
</file>