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7"/>
  </p:notesMasterIdLst>
  <p:sldIdLst>
    <p:sldId id="256" r:id="rId2"/>
    <p:sldId id="257" r:id="rId3"/>
    <p:sldId id="286" r:id="rId4"/>
    <p:sldId id="289" r:id="rId5"/>
    <p:sldId id="283" r:id="rId6"/>
    <p:sldId id="260" r:id="rId7"/>
    <p:sldId id="261" r:id="rId8"/>
    <p:sldId id="290" r:id="rId9"/>
    <p:sldId id="287" r:id="rId10"/>
    <p:sldId id="288" r:id="rId11"/>
    <p:sldId id="263" r:id="rId12"/>
    <p:sldId id="285" r:id="rId13"/>
    <p:sldId id="266" r:id="rId14"/>
    <p:sldId id="264" r:id="rId15"/>
    <p:sldId id="267" r:id="rId1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isabelle" initials="i"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77"/>
    <p:restoredTop sz="94771"/>
  </p:normalViewPr>
  <p:slideViewPr>
    <p:cSldViewPr snapToGrid="0" snapToObjects="1">
      <p:cViewPr>
        <p:scale>
          <a:sx n="73" d="100"/>
          <a:sy n="73" d="100"/>
        </p:scale>
        <p:origin x="1344" y="88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commentAuthors" Target="commentAuthors.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21E133-3399-3348-B7EF-75461991087A}" type="datetimeFigureOut">
              <a:rPr lang="fr-FR" smtClean="0"/>
              <a:t>27/10/2018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6E1D85-0818-824A-92DC-957D5E1F9DFF}" type="slidenum">
              <a:rPr lang="fr-FR" smtClean="0"/>
              <a:t>‹#›</a:t>
            </a:fld>
            <a:endParaRPr lang="fr-FR"/>
          </a:p>
        </p:txBody>
      </p:sp>
    </p:spTree>
    <p:extLst>
      <p:ext uri="{BB962C8B-B14F-4D97-AF65-F5344CB8AC3E}">
        <p14:creationId xmlns:p14="http://schemas.microsoft.com/office/powerpoint/2010/main" val="1256334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B06E1D85-0818-824A-92DC-957D5E1F9DFF}" type="slidenum">
              <a:rPr lang="fr-FR" smtClean="0"/>
              <a:t>2</a:t>
            </a:fld>
            <a:endParaRPr lang="fr-FR"/>
          </a:p>
        </p:txBody>
      </p:sp>
    </p:spTree>
    <p:extLst>
      <p:ext uri="{BB962C8B-B14F-4D97-AF65-F5344CB8AC3E}">
        <p14:creationId xmlns:p14="http://schemas.microsoft.com/office/powerpoint/2010/main" val="1529793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B06E1D85-0818-824A-92DC-957D5E1F9DFF}" type="slidenum">
              <a:rPr lang="fr-FR" smtClean="0"/>
              <a:t>3</a:t>
            </a:fld>
            <a:endParaRPr lang="fr-FR"/>
          </a:p>
        </p:txBody>
      </p:sp>
    </p:spTree>
    <p:extLst>
      <p:ext uri="{BB962C8B-B14F-4D97-AF65-F5344CB8AC3E}">
        <p14:creationId xmlns:p14="http://schemas.microsoft.com/office/powerpoint/2010/main" val="1545071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B06E1D85-0818-824A-92DC-957D5E1F9DFF}" type="slidenum">
              <a:rPr lang="fr-FR" smtClean="0"/>
              <a:t>4</a:t>
            </a:fld>
            <a:endParaRPr lang="fr-FR"/>
          </a:p>
        </p:txBody>
      </p:sp>
    </p:spTree>
    <p:extLst>
      <p:ext uri="{BB962C8B-B14F-4D97-AF65-F5344CB8AC3E}">
        <p14:creationId xmlns:p14="http://schemas.microsoft.com/office/powerpoint/2010/main" val="13755743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w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grpSp>
        <p:nvGrpSpPr>
          <p:cNvPr id="4" name="Group 2"/>
          <p:cNvGrpSpPr>
            <a:grpSpLocks/>
          </p:cNvGrpSpPr>
          <p:nvPr/>
        </p:nvGrpSpPr>
        <p:grpSpPr bwMode="auto">
          <a:xfrm>
            <a:off x="704852" y="353228"/>
            <a:ext cx="11042649" cy="2304256"/>
            <a:chOff x="333" y="529"/>
            <a:chExt cx="5217" cy="896"/>
          </a:xfrm>
        </p:grpSpPr>
        <p:pic>
          <p:nvPicPr>
            <p:cNvPr id="5" name="Picture 3" descr="signal-gr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 y="754"/>
              <a:ext cx="5214" cy="3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4" descr="film"/>
            <p:cNvPicPr>
              <a:picLocks noChangeAspect="1" noChangeArrowheads="1"/>
            </p:cNvPicPr>
            <p:nvPr userDrawn="1"/>
          </p:nvPicPr>
          <p:blipFill>
            <a:blip r:embed="rId3" cstate="print">
              <a:lum bright="36000"/>
              <a:extLst>
                <a:ext uri="{28A0092B-C50C-407E-A947-70E740481C1C}">
                  <a14:useLocalDpi xmlns:a14="http://schemas.microsoft.com/office/drawing/2010/main" val="0"/>
                </a:ext>
              </a:extLst>
            </a:blip>
            <a:srcRect l="4524" r="4524"/>
            <a:stretch>
              <a:fillRect/>
            </a:stretch>
          </p:blipFill>
          <p:spPr bwMode="auto">
            <a:xfrm>
              <a:off x="333" y="529"/>
              <a:ext cx="5214" cy="8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5125" name="Rectangle 5"/>
          <p:cNvSpPr>
            <a:spLocks noGrp="1" noChangeArrowheads="1"/>
          </p:cNvSpPr>
          <p:nvPr>
            <p:ph type="ctrTitle"/>
          </p:nvPr>
        </p:nvSpPr>
        <p:spPr>
          <a:xfrm>
            <a:off x="912285" y="930275"/>
            <a:ext cx="10816167" cy="1143000"/>
          </a:xfrm>
        </p:spPr>
        <p:txBody>
          <a:bodyPr lIns="92075" tIns="46038"/>
          <a:lstStyle>
            <a:lvl1pPr algn="ctr">
              <a:defRPr/>
            </a:lvl1pPr>
          </a:lstStyle>
          <a:p>
            <a:pPr lvl="0"/>
            <a:r>
              <a:rPr lang="fr-FR" noProof="0" smtClean="0"/>
              <a:t>Cliquez et modifiez le titre</a:t>
            </a:r>
            <a:endParaRPr lang="en-US" noProof="0" smtClean="0"/>
          </a:p>
        </p:txBody>
      </p:sp>
      <p:sp>
        <p:nvSpPr>
          <p:cNvPr id="5126" name="Rectangle 6"/>
          <p:cNvSpPr>
            <a:spLocks noGrp="1" noChangeArrowheads="1"/>
          </p:cNvSpPr>
          <p:nvPr>
            <p:ph type="subTitle" idx="1"/>
          </p:nvPr>
        </p:nvSpPr>
        <p:spPr>
          <a:xfrm>
            <a:off x="1828800" y="2895600"/>
            <a:ext cx="8534400" cy="2590800"/>
          </a:xfrm>
        </p:spPr>
        <p:txBody>
          <a:bodyPr lIns="92075" tIns="46038" rIns="92075"/>
          <a:lstStyle>
            <a:lvl1pPr marL="0" indent="0" algn="ctr">
              <a:buFont typeface="Wingdings" pitchFamily="2" charset="2"/>
              <a:buNone/>
              <a:defRPr sz="2000"/>
            </a:lvl1pPr>
          </a:lstStyle>
          <a:p>
            <a:pPr lvl="0"/>
            <a:r>
              <a:rPr lang="fr-FR" noProof="0" smtClean="0"/>
              <a:t>Cliquez pour modifier le style des sous-titres du masque</a:t>
            </a:r>
            <a:endParaRPr lang="en-US" noProof="0" smtClean="0"/>
          </a:p>
        </p:txBody>
      </p:sp>
    </p:spTree>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9"/>
          <p:cNvSpPr>
            <a:spLocks noGrp="1" noChangeArrowheads="1"/>
          </p:cNvSpPr>
          <p:nvPr>
            <p:ph type="sldNum" sz="quarter" idx="10"/>
          </p:nvPr>
        </p:nvSpPr>
        <p:spPr>
          <a:ln/>
        </p:spPr>
        <p:txBody>
          <a:bodyPr/>
          <a:lstStyle>
            <a:lvl1pPr>
              <a:defRPr/>
            </a:lvl1pPr>
          </a:lstStyle>
          <a:p>
            <a:fld id="{B45775E4-0AC4-E647-B409-AD5D4B39F86E}" type="slidenum">
              <a:rPr lang="fr-FR" smtClean="0"/>
              <a:t>‹#›</a:t>
            </a:fld>
            <a:endParaRPr lang="fr-FR"/>
          </a:p>
        </p:txBody>
      </p:sp>
      <p:sp>
        <p:nvSpPr>
          <p:cNvPr id="5" name="Rectangle 14"/>
          <p:cNvSpPr>
            <a:spLocks noGrp="1" noChangeArrowheads="1"/>
          </p:cNvSpPr>
          <p:nvPr>
            <p:ph type="ftr" sz="quarter" idx="11"/>
          </p:nvPr>
        </p:nvSpPr>
        <p:spPr>
          <a:ln/>
        </p:spPr>
        <p:txBody>
          <a:bodyPr/>
          <a:lstStyle>
            <a:lvl1pPr>
              <a:defRPr/>
            </a:lvl1pPr>
          </a:lstStyle>
          <a:p>
            <a:r>
              <a:rPr lang="fr-FR" smtClean="0"/>
              <a:t>M2 SID Challenge 2016 -- Etiquetage de vidéos en genre</a:t>
            </a:r>
            <a:endParaRPr lang="fr-FR"/>
          </a:p>
        </p:txBody>
      </p:sp>
    </p:spTree>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610600" y="0"/>
            <a:ext cx="2870200" cy="6172200"/>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0" y="0"/>
            <a:ext cx="8407400" cy="617220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9"/>
          <p:cNvSpPr>
            <a:spLocks noGrp="1" noChangeArrowheads="1"/>
          </p:cNvSpPr>
          <p:nvPr>
            <p:ph type="sldNum" sz="quarter" idx="10"/>
          </p:nvPr>
        </p:nvSpPr>
        <p:spPr>
          <a:ln/>
        </p:spPr>
        <p:txBody>
          <a:bodyPr/>
          <a:lstStyle>
            <a:lvl1pPr>
              <a:defRPr/>
            </a:lvl1pPr>
          </a:lstStyle>
          <a:p>
            <a:fld id="{B45775E4-0AC4-E647-B409-AD5D4B39F86E}" type="slidenum">
              <a:rPr lang="fr-FR" smtClean="0"/>
              <a:t>‹#›</a:t>
            </a:fld>
            <a:endParaRPr lang="fr-FR"/>
          </a:p>
        </p:txBody>
      </p:sp>
      <p:sp>
        <p:nvSpPr>
          <p:cNvPr id="5" name="Rectangle 14"/>
          <p:cNvSpPr>
            <a:spLocks noGrp="1" noChangeArrowheads="1"/>
          </p:cNvSpPr>
          <p:nvPr>
            <p:ph type="ftr" sz="quarter" idx="11"/>
          </p:nvPr>
        </p:nvSpPr>
        <p:spPr>
          <a:ln/>
        </p:spPr>
        <p:txBody>
          <a:bodyPr/>
          <a:lstStyle>
            <a:lvl1pPr>
              <a:defRPr/>
            </a:lvl1pPr>
          </a:lstStyle>
          <a:p>
            <a:r>
              <a:rPr lang="fr-FR" smtClean="0"/>
              <a:t>M2 SID Challenge 2016 -- Etiquetage de vidéos en genre</a:t>
            </a:r>
            <a:endParaRPr lang="fr-FR"/>
          </a:p>
        </p:txBody>
      </p:sp>
    </p:spTree>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re. Texte et 2 contenus">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956800" cy="685800"/>
          </a:xfrm>
        </p:spPr>
        <p:txBody>
          <a:bodyPr/>
          <a:lstStyle/>
          <a:p>
            <a:r>
              <a:rPr lang="fr-FR" smtClean="0"/>
              <a:t>Cliquez et modifiez le titre</a:t>
            </a:r>
            <a:endParaRPr lang="fr-FR"/>
          </a:p>
        </p:txBody>
      </p:sp>
      <p:sp>
        <p:nvSpPr>
          <p:cNvPr id="3" name="Espace réservé du texte 2"/>
          <p:cNvSpPr>
            <a:spLocks noGrp="1"/>
          </p:cNvSpPr>
          <p:nvPr>
            <p:ph type="body" sz="half" idx="1"/>
          </p:nvPr>
        </p:nvSpPr>
        <p:spPr>
          <a:xfrm>
            <a:off x="914400" y="914400"/>
            <a:ext cx="5181600" cy="525780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quarter" idx="2"/>
          </p:nvPr>
        </p:nvSpPr>
        <p:spPr>
          <a:xfrm>
            <a:off x="6299200" y="914400"/>
            <a:ext cx="5181600" cy="255270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contenu 4"/>
          <p:cNvSpPr>
            <a:spLocks noGrp="1"/>
          </p:cNvSpPr>
          <p:nvPr>
            <p:ph sz="quarter" idx="3"/>
          </p:nvPr>
        </p:nvSpPr>
        <p:spPr>
          <a:xfrm>
            <a:off x="6299200" y="3619500"/>
            <a:ext cx="5181600" cy="255270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Rectangle 9"/>
          <p:cNvSpPr>
            <a:spLocks noGrp="1" noChangeArrowheads="1"/>
          </p:cNvSpPr>
          <p:nvPr>
            <p:ph type="sldNum" sz="quarter" idx="10"/>
          </p:nvPr>
        </p:nvSpPr>
        <p:spPr>
          <a:ln/>
        </p:spPr>
        <p:txBody>
          <a:bodyPr/>
          <a:lstStyle>
            <a:lvl1pPr>
              <a:defRPr/>
            </a:lvl1pPr>
          </a:lstStyle>
          <a:p>
            <a:fld id="{B45775E4-0AC4-E647-B409-AD5D4B39F86E}" type="slidenum">
              <a:rPr lang="fr-FR" smtClean="0"/>
              <a:t>‹#›</a:t>
            </a:fld>
            <a:endParaRPr lang="fr-FR"/>
          </a:p>
        </p:txBody>
      </p:sp>
      <p:sp>
        <p:nvSpPr>
          <p:cNvPr id="7" name="Rectangle 14"/>
          <p:cNvSpPr>
            <a:spLocks noGrp="1" noChangeArrowheads="1"/>
          </p:cNvSpPr>
          <p:nvPr>
            <p:ph type="ftr" sz="quarter" idx="11"/>
          </p:nvPr>
        </p:nvSpPr>
        <p:spPr>
          <a:ln/>
        </p:spPr>
        <p:txBody>
          <a:bodyPr/>
          <a:lstStyle>
            <a:lvl1pPr>
              <a:defRPr/>
            </a:lvl1pPr>
          </a:lstStyle>
          <a:p>
            <a:r>
              <a:rPr lang="fr-FR" smtClean="0"/>
              <a:t>M2 SID Challenge 2016 -- Etiquetage de vidéos en genre</a:t>
            </a:r>
            <a:endParaRPr lang="fr-FR"/>
          </a:p>
        </p:txBody>
      </p:sp>
    </p:spTree>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AndMedia" preserve="1">
  <p:cSld name="Titre. Texte et clip multimédia">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956800" cy="685800"/>
          </a:xfrm>
        </p:spPr>
        <p:txBody>
          <a:bodyPr/>
          <a:lstStyle/>
          <a:p>
            <a:r>
              <a:rPr lang="fr-FR" smtClean="0"/>
              <a:t>Cliquez et modifiez le titre</a:t>
            </a:r>
            <a:endParaRPr lang="fr-FR"/>
          </a:p>
        </p:txBody>
      </p:sp>
      <p:sp>
        <p:nvSpPr>
          <p:cNvPr id="3" name="Espace réservé du texte 2"/>
          <p:cNvSpPr>
            <a:spLocks noGrp="1"/>
          </p:cNvSpPr>
          <p:nvPr>
            <p:ph type="body" sz="half" idx="1"/>
          </p:nvPr>
        </p:nvSpPr>
        <p:spPr>
          <a:xfrm>
            <a:off x="914400" y="914400"/>
            <a:ext cx="5181600" cy="525780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élément multimédia 3"/>
          <p:cNvSpPr>
            <a:spLocks noGrp="1"/>
          </p:cNvSpPr>
          <p:nvPr>
            <p:ph type="media" sz="half" idx="2"/>
          </p:nvPr>
        </p:nvSpPr>
        <p:spPr>
          <a:xfrm>
            <a:off x="6299200" y="914400"/>
            <a:ext cx="5181600" cy="5257800"/>
          </a:xfrm>
        </p:spPr>
        <p:txBody>
          <a:bodyPr/>
          <a:lstStyle/>
          <a:p>
            <a:pPr lvl="0"/>
            <a:r>
              <a:rPr lang="fr-FR" noProof="0" smtClean="0"/>
              <a:t>Cliquez sur l'icône pour ajouter l'élément multimédia</a:t>
            </a:r>
          </a:p>
        </p:txBody>
      </p:sp>
      <p:sp>
        <p:nvSpPr>
          <p:cNvPr id="5" name="Rectangle 9"/>
          <p:cNvSpPr>
            <a:spLocks noGrp="1" noChangeArrowheads="1"/>
          </p:cNvSpPr>
          <p:nvPr>
            <p:ph type="sldNum" sz="quarter" idx="10"/>
          </p:nvPr>
        </p:nvSpPr>
        <p:spPr>
          <a:ln/>
        </p:spPr>
        <p:txBody>
          <a:bodyPr/>
          <a:lstStyle>
            <a:lvl1pPr>
              <a:defRPr/>
            </a:lvl1pPr>
          </a:lstStyle>
          <a:p>
            <a:fld id="{B45775E4-0AC4-E647-B409-AD5D4B39F86E}" type="slidenum">
              <a:rPr lang="fr-FR" smtClean="0"/>
              <a:t>‹#›</a:t>
            </a:fld>
            <a:endParaRPr lang="fr-FR"/>
          </a:p>
        </p:txBody>
      </p:sp>
      <p:sp>
        <p:nvSpPr>
          <p:cNvPr id="6" name="Rectangle 14"/>
          <p:cNvSpPr>
            <a:spLocks noGrp="1" noChangeArrowheads="1"/>
          </p:cNvSpPr>
          <p:nvPr>
            <p:ph type="ftr" sz="quarter" idx="11"/>
          </p:nvPr>
        </p:nvSpPr>
        <p:spPr>
          <a:ln/>
        </p:spPr>
        <p:txBody>
          <a:bodyPr/>
          <a:lstStyle>
            <a:lvl1pPr>
              <a:defRPr/>
            </a:lvl1pPr>
          </a:lstStyle>
          <a:p>
            <a:r>
              <a:rPr lang="fr-FR" smtClean="0"/>
              <a:t>M2 SID Challenge 2016 -- Etiquetage de vidéos en genre</a:t>
            </a:r>
            <a:endParaRPr lang="fr-FR"/>
          </a:p>
        </p:txBody>
      </p:sp>
    </p:spTree>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re. Text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956800" cy="685800"/>
          </a:xfrm>
        </p:spPr>
        <p:txBody>
          <a:bodyPr/>
          <a:lstStyle/>
          <a:p>
            <a:r>
              <a:rPr lang="fr-FR" smtClean="0"/>
              <a:t>Cliquez et modifiez le titre</a:t>
            </a:r>
            <a:endParaRPr lang="fr-FR"/>
          </a:p>
        </p:txBody>
      </p:sp>
      <p:sp>
        <p:nvSpPr>
          <p:cNvPr id="3" name="Espace réservé du texte 2"/>
          <p:cNvSpPr>
            <a:spLocks noGrp="1"/>
          </p:cNvSpPr>
          <p:nvPr>
            <p:ph type="body" sz="half" idx="1"/>
          </p:nvPr>
        </p:nvSpPr>
        <p:spPr>
          <a:xfrm>
            <a:off x="914400" y="914400"/>
            <a:ext cx="5181600" cy="525780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299200" y="914400"/>
            <a:ext cx="5181600" cy="525780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Rectangle 9"/>
          <p:cNvSpPr>
            <a:spLocks noGrp="1" noChangeArrowheads="1"/>
          </p:cNvSpPr>
          <p:nvPr>
            <p:ph type="sldNum" sz="quarter" idx="10"/>
          </p:nvPr>
        </p:nvSpPr>
        <p:spPr>
          <a:ln/>
        </p:spPr>
        <p:txBody>
          <a:bodyPr/>
          <a:lstStyle>
            <a:lvl1pPr>
              <a:defRPr/>
            </a:lvl1pPr>
          </a:lstStyle>
          <a:p>
            <a:fld id="{B45775E4-0AC4-E647-B409-AD5D4B39F86E}" type="slidenum">
              <a:rPr lang="fr-FR" smtClean="0"/>
              <a:t>‹#›</a:t>
            </a:fld>
            <a:endParaRPr lang="fr-FR"/>
          </a:p>
        </p:txBody>
      </p:sp>
      <p:sp>
        <p:nvSpPr>
          <p:cNvPr id="6" name="Rectangle 14"/>
          <p:cNvSpPr>
            <a:spLocks noGrp="1" noChangeArrowheads="1"/>
          </p:cNvSpPr>
          <p:nvPr>
            <p:ph type="ftr" sz="quarter" idx="11"/>
          </p:nvPr>
        </p:nvSpPr>
        <p:spPr>
          <a:ln/>
        </p:spPr>
        <p:txBody>
          <a:bodyPr/>
          <a:lstStyle>
            <a:lvl1pPr>
              <a:defRPr/>
            </a:lvl1pPr>
          </a:lstStyle>
          <a:p>
            <a:r>
              <a:rPr lang="fr-FR" smtClean="0"/>
              <a:t>M2 SID Challenge 2016 -- Etiquetage de vidéos en genre</a:t>
            </a:r>
            <a:endParaRPr lang="fr-FR"/>
          </a:p>
        </p:txBody>
      </p:sp>
    </p:spTree>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9"/>
          <p:cNvSpPr>
            <a:spLocks noGrp="1" noChangeArrowheads="1"/>
          </p:cNvSpPr>
          <p:nvPr>
            <p:ph type="sldNum" sz="quarter" idx="10"/>
          </p:nvPr>
        </p:nvSpPr>
        <p:spPr>
          <a:ln/>
        </p:spPr>
        <p:txBody>
          <a:bodyPr/>
          <a:lstStyle>
            <a:lvl1pPr>
              <a:defRPr/>
            </a:lvl1pPr>
          </a:lstStyle>
          <a:p>
            <a:fld id="{B45775E4-0AC4-E647-B409-AD5D4B39F86E}" type="slidenum">
              <a:rPr lang="fr-FR" smtClean="0"/>
              <a:t>‹#›</a:t>
            </a:fld>
            <a:endParaRPr lang="fr-FR"/>
          </a:p>
        </p:txBody>
      </p:sp>
      <p:sp>
        <p:nvSpPr>
          <p:cNvPr id="5" name="Rectangle 14"/>
          <p:cNvSpPr>
            <a:spLocks noGrp="1" noChangeArrowheads="1"/>
          </p:cNvSpPr>
          <p:nvPr>
            <p:ph type="ftr" sz="quarter" idx="11"/>
          </p:nvPr>
        </p:nvSpPr>
        <p:spPr>
          <a:ln/>
        </p:spPr>
        <p:txBody>
          <a:bodyPr/>
          <a:lstStyle>
            <a:lvl1pPr>
              <a:defRPr/>
            </a:lvl1pPr>
          </a:lstStyle>
          <a:p>
            <a:r>
              <a:rPr lang="fr-FR" dirty="0" smtClean="0"/>
              <a:t>M2 SID Challenge 2018 </a:t>
            </a:r>
            <a:r>
              <a:rPr lang="mr-IN" dirty="0" smtClean="0"/>
              <a:t>–</a:t>
            </a:r>
            <a:r>
              <a:rPr lang="fr-FR" dirty="0" smtClean="0"/>
              <a:t> Indexation par le contenu</a:t>
            </a:r>
            <a:endParaRPr lang="fr-FR" dirty="0"/>
          </a:p>
        </p:txBody>
      </p:sp>
    </p:spTree>
    <p:extLst/>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963084" y="4406901"/>
            <a:ext cx="10363200" cy="1362075"/>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Rectangle 9"/>
          <p:cNvSpPr>
            <a:spLocks noGrp="1" noChangeArrowheads="1"/>
          </p:cNvSpPr>
          <p:nvPr>
            <p:ph type="sldNum" sz="quarter" idx="10"/>
          </p:nvPr>
        </p:nvSpPr>
        <p:spPr>
          <a:ln/>
        </p:spPr>
        <p:txBody>
          <a:bodyPr/>
          <a:lstStyle>
            <a:lvl1pPr>
              <a:defRPr/>
            </a:lvl1pPr>
          </a:lstStyle>
          <a:p>
            <a:fld id="{B45775E4-0AC4-E647-B409-AD5D4B39F86E}" type="slidenum">
              <a:rPr lang="fr-FR" smtClean="0"/>
              <a:t>‹#›</a:t>
            </a:fld>
            <a:endParaRPr lang="fr-FR"/>
          </a:p>
        </p:txBody>
      </p:sp>
      <p:sp>
        <p:nvSpPr>
          <p:cNvPr id="5" name="Rectangle 14"/>
          <p:cNvSpPr>
            <a:spLocks noGrp="1" noChangeArrowheads="1"/>
          </p:cNvSpPr>
          <p:nvPr>
            <p:ph type="ftr" sz="quarter" idx="11"/>
          </p:nvPr>
        </p:nvSpPr>
        <p:spPr>
          <a:ln/>
        </p:spPr>
        <p:txBody>
          <a:bodyPr/>
          <a:lstStyle>
            <a:lvl1pPr>
              <a:defRPr/>
            </a:lvl1pPr>
          </a:lstStyle>
          <a:p>
            <a:r>
              <a:rPr lang="fr-FR" smtClean="0"/>
              <a:t>M2 SID Challenge 2016 -- Etiquetage de vidéos en genre</a:t>
            </a:r>
            <a:endParaRPr lang="fr-FR"/>
          </a:p>
        </p:txBody>
      </p:sp>
    </p:spTree>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914400" y="914400"/>
            <a:ext cx="5181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299200" y="914400"/>
            <a:ext cx="5181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Rectangle 9"/>
          <p:cNvSpPr>
            <a:spLocks noGrp="1" noChangeArrowheads="1"/>
          </p:cNvSpPr>
          <p:nvPr>
            <p:ph type="sldNum" sz="quarter" idx="10"/>
          </p:nvPr>
        </p:nvSpPr>
        <p:spPr>
          <a:ln/>
        </p:spPr>
        <p:txBody>
          <a:bodyPr/>
          <a:lstStyle>
            <a:lvl1pPr>
              <a:defRPr/>
            </a:lvl1pPr>
          </a:lstStyle>
          <a:p>
            <a:fld id="{B45775E4-0AC4-E647-B409-AD5D4B39F86E}" type="slidenum">
              <a:rPr lang="fr-FR" smtClean="0"/>
              <a:t>‹#›</a:t>
            </a:fld>
            <a:endParaRPr lang="fr-FR"/>
          </a:p>
        </p:txBody>
      </p:sp>
      <p:sp>
        <p:nvSpPr>
          <p:cNvPr id="6" name="Rectangle 14"/>
          <p:cNvSpPr>
            <a:spLocks noGrp="1" noChangeArrowheads="1"/>
          </p:cNvSpPr>
          <p:nvPr>
            <p:ph type="ftr" sz="quarter" idx="11"/>
          </p:nvPr>
        </p:nvSpPr>
        <p:spPr>
          <a:ln/>
        </p:spPr>
        <p:txBody>
          <a:bodyPr/>
          <a:lstStyle>
            <a:lvl1pPr>
              <a:defRPr/>
            </a:lvl1pPr>
          </a:lstStyle>
          <a:p>
            <a:r>
              <a:rPr lang="fr-FR" smtClean="0"/>
              <a:t>M2 SID Challenge 2016 -- Etiquetage de vidéos en genre</a:t>
            </a:r>
            <a:endParaRPr lang="fr-FR"/>
          </a:p>
        </p:txBody>
      </p:sp>
    </p:spTree>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609600" y="274638"/>
            <a:ext cx="10972800" cy="1143000"/>
          </a:xfrm>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9"/>
          <p:cNvSpPr>
            <a:spLocks noGrp="1" noChangeArrowheads="1"/>
          </p:cNvSpPr>
          <p:nvPr>
            <p:ph type="sldNum" sz="quarter" idx="10"/>
          </p:nvPr>
        </p:nvSpPr>
        <p:spPr>
          <a:ln/>
        </p:spPr>
        <p:txBody>
          <a:bodyPr/>
          <a:lstStyle>
            <a:lvl1pPr>
              <a:defRPr/>
            </a:lvl1pPr>
          </a:lstStyle>
          <a:p>
            <a:fld id="{B45775E4-0AC4-E647-B409-AD5D4B39F86E}" type="slidenum">
              <a:rPr lang="fr-FR" smtClean="0"/>
              <a:t>‹#›</a:t>
            </a:fld>
            <a:endParaRPr lang="fr-FR"/>
          </a:p>
        </p:txBody>
      </p:sp>
      <p:sp>
        <p:nvSpPr>
          <p:cNvPr id="8" name="Rectangle 14"/>
          <p:cNvSpPr>
            <a:spLocks noGrp="1" noChangeArrowheads="1"/>
          </p:cNvSpPr>
          <p:nvPr>
            <p:ph type="ftr" sz="quarter" idx="11"/>
          </p:nvPr>
        </p:nvSpPr>
        <p:spPr>
          <a:ln/>
        </p:spPr>
        <p:txBody>
          <a:bodyPr/>
          <a:lstStyle>
            <a:lvl1pPr>
              <a:defRPr/>
            </a:lvl1pPr>
          </a:lstStyle>
          <a:p>
            <a:r>
              <a:rPr lang="fr-FR" smtClean="0"/>
              <a:t>M2 SID Challenge 2016 -- Etiquetage de vidéos en genre</a:t>
            </a:r>
            <a:endParaRPr lang="fr-FR"/>
          </a:p>
        </p:txBody>
      </p:sp>
    </p:spTree>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Rectangle 9"/>
          <p:cNvSpPr>
            <a:spLocks noGrp="1" noChangeArrowheads="1"/>
          </p:cNvSpPr>
          <p:nvPr>
            <p:ph type="sldNum" sz="quarter" idx="10"/>
          </p:nvPr>
        </p:nvSpPr>
        <p:spPr>
          <a:ln/>
        </p:spPr>
        <p:txBody>
          <a:bodyPr/>
          <a:lstStyle>
            <a:lvl1pPr>
              <a:defRPr/>
            </a:lvl1pPr>
          </a:lstStyle>
          <a:p>
            <a:fld id="{B45775E4-0AC4-E647-B409-AD5D4B39F86E}" type="slidenum">
              <a:rPr lang="fr-FR" smtClean="0"/>
              <a:t>‹#›</a:t>
            </a:fld>
            <a:endParaRPr lang="fr-FR"/>
          </a:p>
        </p:txBody>
      </p:sp>
      <p:sp>
        <p:nvSpPr>
          <p:cNvPr id="4" name="Rectangle 14"/>
          <p:cNvSpPr>
            <a:spLocks noGrp="1" noChangeArrowheads="1"/>
          </p:cNvSpPr>
          <p:nvPr>
            <p:ph type="ftr" sz="quarter" idx="11"/>
          </p:nvPr>
        </p:nvSpPr>
        <p:spPr>
          <a:ln/>
        </p:spPr>
        <p:txBody>
          <a:bodyPr/>
          <a:lstStyle>
            <a:lvl1pPr>
              <a:defRPr/>
            </a:lvl1pPr>
          </a:lstStyle>
          <a:p>
            <a:r>
              <a:rPr lang="fr-FR" smtClean="0"/>
              <a:t>M2 SID Challenge 2016 -- Etiquetage de vidéos en genre</a:t>
            </a:r>
            <a:endParaRPr lang="fr-FR"/>
          </a:p>
        </p:txBody>
      </p:sp>
    </p:spTree>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fld id="{B45775E4-0AC4-E647-B409-AD5D4B39F86E}" type="slidenum">
              <a:rPr lang="fr-FR" smtClean="0"/>
              <a:t>‹#›</a:t>
            </a:fld>
            <a:endParaRPr lang="fr-FR"/>
          </a:p>
        </p:txBody>
      </p:sp>
      <p:sp>
        <p:nvSpPr>
          <p:cNvPr id="3" name="Rectangle 14"/>
          <p:cNvSpPr>
            <a:spLocks noGrp="1" noChangeArrowheads="1"/>
          </p:cNvSpPr>
          <p:nvPr>
            <p:ph type="ftr" sz="quarter" idx="11"/>
          </p:nvPr>
        </p:nvSpPr>
        <p:spPr>
          <a:ln/>
        </p:spPr>
        <p:txBody>
          <a:bodyPr/>
          <a:lstStyle>
            <a:lvl1pPr>
              <a:defRPr/>
            </a:lvl1pPr>
          </a:lstStyle>
          <a:p>
            <a:r>
              <a:rPr lang="fr-FR" smtClean="0"/>
              <a:t>M2 SID Challenge 2016 -- Etiquetage de vidéos en genre</a:t>
            </a:r>
            <a:endParaRPr lang="fr-FR"/>
          </a:p>
        </p:txBody>
      </p:sp>
    </p:spTree>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01" y="273050"/>
            <a:ext cx="4011084" cy="1162050"/>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9"/>
          <p:cNvSpPr>
            <a:spLocks noGrp="1" noChangeArrowheads="1"/>
          </p:cNvSpPr>
          <p:nvPr>
            <p:ph type="sldNum" sz="quarter" idx="10"/>
          </p:nvPr>
        </p:nvSpPr>
        <p:spPr>
          <a:ln/>
        </p:spPr>
        <p:txBody>
          <a:bodyPr/>
          <a:lstStyle>
            <a:lvl1pPr>
              <a:defRPr/>
            </a:lvl1pPr>
          </a:lstStyle>
          <a:p>
            <a:fld id="{B45775E4-0AC4-E647-B409-AD5D4B39F86E}" type="slidenum">
              <a:rPr lang="fr-FR" smtClean="0"/>
              <a:t>‹#›</a:t>
            </a:fld>
            <a:endParaRPr lang="fr-FR"/>
          </a:p>
        </p:txBody>
      </p:sp>
      <p:sp>
        <p:nvSpPr>
          <p:cNvPr id="6" name="Rectangle 14"/>
          <p:cNvSpPr>
            <a:spLocks noGrp="1" noChangeArrowheads="1"/>
          </p:cNvSpPr>
          <p:nvPr>
            <p:ph type="ftr" sz="quarter" idx="11"/>
          </p:nvPr>
        </p:nvSpPr>
        <p:spPr>
          <a:ln/>
        </p:spPr>
        <p:txBody>
          <a:bodyPr/>
          <a:lstStyle>
            <a:lvl1pPr>
              <a:defRPr/>
            </a:lvl1pPr>
          </a:lstStyle>
          <a:p>
            <a:r>
              <a:rPr lang="fr-FR" smtClean="0"/>
              <a:t>M2 SID Challenge 2016 -- Etiquetage de vidéos en genre</a:t>
            </a:r>
            <a:endParaRPr lang="fr-FR"/>
          </a:p>
        </p:txBody>
      </p:sp>
    </p:spTree>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389717" y="4800600"/>
            <a:ext cx="7315200" cy="566738"/>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smtClean="0"/>
              <a:t>Faire glisser l'image vers l'espace réservé ou cliquer sur l'icône pour l'ajouter</a:t>
            </a:r>
          </a:p>
        </p:txBody>
      </p:sp>
      <p:sp>
        <p:nvSpPr>
          <p:cNvPr id="4" name="Espace réservé du texte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9"/>
          <p:cNvSpPr>
            <a:spLocks noGrp="1" noChangeArrowheads="1"/>
          </p:cNvSpPr>
          <p:nvPr>
            <p:ph type="sldNum" sz="quarter" idx="10"/>
          </p:nvPr>
        </p:nvSpPr>
        <p:spPr>
          <a:ln/>
        </p:spPr>
        <p:txBody>
          <a:bodyPr/>
          <a:lstStyle>
            <a:lvl1pPr>
              <a:defRPr/>
            </a:lvl1pPr>
          </a:lstStyle>
          <a:p>
            <a:fld id="{B45775E4-0AC4-E647-B409-AD5D4B39F86E}" type="slidenum">
              <a:rPr lang="fr-FR" smtClean="0"/>
              <a:t>‹#›</a:t>
            </a:fld>
            <a:endParaRPr lang="fr-FR"/>
          </a:p>
        </p:txBody>
      </p:sp>
      <p:sp>
        <p:nvSpPr>
          <p:cNvPr id="6" name="Rectangle 14"/>
          <p:cNvSpPr>
            <a:spLocks noGrp="1" noChangeArrowheads="1"/>
          </p:cNvSpPr>
          <p:nvPr>
            <p:ph type="ftr" sz="quarter" idx="11"/>
          </p:nvPr>
        </p:nvSpPr>
        <p:spPr>
          <a:ln/>
        </p:spPr>
        <p:txBody>
          <a:bodyPr/>
          <a:lstStyle>
            <a:lvl1pPr>
              <a:defRPr/>
            </a:lvl1pPr>
          </a:lstStyle>
          <a:p>
            <a:r>
              <a:rPr lang="fr-FR" smtClean="0"/>
              <a:t>M2 SID Challenge 2016 -- Etiquetage de vidéos en genre</a:t>
            </a:r>
            <a:endParaRPr lang="fr-FR"/>
          </a:p>
        </p:txBody>
      </p:sp>
    </p:spTree>
    <p:extLst/>
  </p:cSld>
  <p:clrMapOvr>
    <a:masterClrMapping/>
  </p:clrMapOvr>
  <p:transitio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png"/><Relationship Id="rId17" Type="http://schemas.openxmlformats.org/officeDocument/2006/relationships/image" Target="../media/image2.w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143934" y="6396038"/>
            <a:ext cx="2135717" cy="457200"/>
            <a:chOff x="333" y="493"/>
            <a:chExt cx="5217" cy="896"/>
          </a:xfrm>
        </p:grpSpPr>
        <p:pic>
          <p:nvPicPr>
            <p:cNvPr id="1037" name="Picture 3" descr="signal-gris"/>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336" y="754"/>
              <a:ext cx="5214" cy="3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8" name="Picture 4" descr="film"/>
            <p:cNvPicPr>
              <a:picLocks noChangeAspect="1" noChangeArrowheads="1"/>
            </p:cNvPicPr>
            <p:nvPr userDrawn="1"/>
          </p:nvPicPr>
          <p:blipFill>
            <a:blip r:embed="rId17" cstate="print">
              <a:lum bright="36000"/>
              <a:extLst>
                <a:ext uri="{28A0092B-C50C-407E-A947-70E740481C1C}">
                  <a14:useLocalDpi xmlns:a14="http://schemas.microsoft.com/office/drawing/2010/main" val="0"/>
                </a:ext>
              </a:extLst>
            </a:blip>
            <a:srcRect l="4524" r="4524"/>
            <a:stretch>
              <a:fillRect/>
            </a:stretch>
          </p:blipFill>
          <p:spPr bwMode="auto">
            <a:xfrm>
              <a:off x="333" y="493"/>
              <a:ext cx="5214" cy="8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027" name="Group 5"/>
          <p:cNvGrpSpPr>
            <a:grpSpLocks/>
          </p:cNvGrpSpPr>
          <p:nvPr/>
        </p:nvGrpSpPr>
        <p:grpSpPr bwMode="auto">
          <a:xfrm>
            <a:off x="9908118" y="463550"/>
            <a:ext cx="2135716" cy="457200"/>
            <a:chOff x="333" y="493"/>
            <a:chExt cx="5217" cy="896"/>
          </a:xfrm>
        </p:grpSpPr>
        <p:pic>
          <p:nvPicPr>
            <p:cNvPr id="1035" name="Picture 6" descr="signal-gris"/>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336" y="754"/>
              <a:ext cx="5214" cy="3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6" name="Picture 7" descr="film"/>
            <p:cNvPicPr>
              <a:picLocks noChangeAspect="1" noChangeArrowheads="1"/>
            </p:cNvPicPr>
            <p:nvPr userDrawn="1"/>
          </p:nvPicPr>
          <p:blipFill>
            <a:blip r:embed="rId17" cstate="print">
              <a:lum bright="36000"/>
              <a:extLst>
                <a:ext uri="{28A0092B-C50C-407E-A947-70E740481C1C}">
                  <a14:useLocalDpi xmlns:a14="http://schemas.microsoft.com/office/drawing/2010/main" val="0"/>
                </a:ext>
              </a:extLst>
            </a:blip>
            <a:srcRect l="4524" r="4524"/>
            <a:stretch>
              <a:fillRect/>
            </a:stretch>
          </p:blipFill>
          <p:spPr bwMode="auto">
            <a:xfrm>
              <a:off x="333" y="493"/>
              <a:ext cx="5214" cy="8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028" name="Rectangle 8"/>
          <p:cNvSpPr>
            <a:spLocks noGrp="1" noChangeArrowheads="1"/>
          </p:cNvSpPr>
          <p:nvPr>
            <p:ph type="body" idx="1"/>
          </p:nvPr>
        </p:nvSpPr>
        <p:spPr bwMode="auto">
          <a:xfrm>
            <a:off x="914400" y="914400"/>
            <a:ext cx="10566400" cy="5257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80000" tIns="180000" rIns="108000" bIns="46038" numCol="1" anchor="t" anchorCtr="0" compatLnSpc="1">
            <a:prstTxWarp prst="textNoShape">
              <a:avLst/>
            </a:prstTxWarp>
          </a:bodyPr>
          <a:lstStyle/>
          <a:p>
            <a:pPr lvl="0"/>
            <a:r>
              <a:rPr lang="fr-FR" smtClean="0"/>
              <a:t>Cliquez pour modifier les styles de texte du masque</a:t>
            </a:r>
          </a:p>
          <a:p>
            <a:pPr lvl="1"/>
            <a:r>
              <a:rPr lang="fr-FR" smtClean="0"/>
              <a:t>Deuxième niveau</a:t>
            </a:r>
          </a:p>
          <a:p>
            <a:pPr lvl="2"/>
            <a:r>
              <a:rPr lang="fr-FR" smtClean="0"/>
              <a:t>Troisième niveau</a:t>
            </a:r>
          </a:p>
          <a:p>
            <a:pPr lvl="3"/>
            <a:r>
              <a:rPr lang="fr-FR" smtClean="0"/>
              <a:t>Quatrième niveau</a:t>
            </a:r>
          </a:p>
        </p:txBody>
      </p:sp>
      <p:sp>
        <p:nvSpPr>
          <p:cNvPr id="4105" name="Rectangle 9"/>
          <p:cNvSpPr>
            <a:spLocks noGrp="1" noChangeArrowheads="1"/>
          </p:cNvSpPr>
          <p:nvPr>
            <p:ph type="sldNum" sz="quarter" idx="4"/>
          </p:nvPr>
        </p:nvSpPr>
        <p:spPr bwMode="auto">
          <a:xfrm>
            <a:off x="10378018" y="6370638"/>
            <a:ext cx="1729316"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smtClean="0">
                <a:solidFill>
                  <a:schemeClr val="tx1"/>
                </a:solidFill>
              </a:defRPr>
            </a:lvl1pPr>
          </a:lstStyle>
          <a:p>
            <a:fld id="{B45775E4-0AC4-E647-B409-AD5D4B39F86E}" type="slidenum">
              <a:rPr lang="fr-FR" smtClean="0"/>
              <a:t>‹#›</a:t>
            </a:fld>
            <a:endParaRPr lang="fr-FR"/>
          </a:p>
        </p:txBody>
      </p:sp>
      <p:sp>
        <p:nvSpPr>
          <p:cNvPr id="1030" name="Rectangle 10"/>
          <p:cNvSpPr>
            <a:spLocks noChangeArrowheads="1"/>
          </p:cNvSpPr>
          <p:nvPr/>
        </p:nvSpPr>
        <p:spPr bwMode="auto">
          <a:xfrm>
            <a:off x="0" y="0"/>
            <a:ext cx="11065933" cy="546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nchor="ctr"/>
          <a:lstStyle/>
          <a:p>
            <a:endParaRPr lang="fr-FR" sz="1800">
              <a:solidFill>
                <a:schemeClr val="accent2"/>
              </a:solidFill>
              <a:latin typeface="Century Schoolbook" pitchFamily="18" charset="0"/>
            </a:endParaRPr>
          </a:p>
        </p:txBody>
      </p:sp>
      <p:sp>
        <p:nvSpPr>
          <p:cNvPr id="1031" name="Line 11"/>
          <p:cNvSpPr>
            <a:spLocks noChangeShapeType="1"/>
          </p:cNvSpPr>
          <p:nvPr/>
        </p:nvSpPr>
        <p:spPr bwMode="auto">
          <a:xfrm>
            <a:off x="0" y="685800"/>
            <a:ext cx="9933517" cy="0"/>
          </a:xfrm>
          <a:prstGeom prst="line">
            <a:avLst/>
          </a:prstGeom>
          <a:noFill/>
          <a:ln w="12700">
            <a:solidFill>
              <a:schemeClr val="accent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fr-FR" sz="1800"/>
          </a:p>
        </p:txBody>
      </p:sp>
      <p:sp>
        <p:nvSpPr>
          <p:cNvPr id="1032" name="Rectangle 12"/>
          <p:cNvSpPr>
            <a:spLocks noGrp="1" noChangeArrowheads="1"/>
          </p:cNvSpPr>
          <p:nvPr>
            <p:ph type="title"/>
          </p:nvPr>
        </p:nvSpPr>
        <p:spPr bwMode="auto">
          <a:xfrm>
            <a:off x="0" y="0"/>
            <a:ext cx="9956800" cy="68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360000" tIns="180000" rIns="92075" bIns="46038" numCol="1" anchor="ctr" anchorCtr="0" compatLnSpc="1">
            <a:prstTxWarp prst="textNoShape">
              <a:avLst/>
            </a:prstTxWarp>
          </a:bodyPr>
          <a:lstStyle/>
          <a:p>
            <a:pPr lvl="0"/>
            <a:r>
              <a:rPr lang="fr-FR" smtClean="0"/>
              <a:t>Cliquez pour modifier le style du titre du mas</a:t>
            </a:r>
          </a:p>
        </p:txBody>
      </p:sp>
      <p:sp>
        <p:nvSpPr>
          <p:cNvPr id="1033" name="Line 13"/>
          <p:cNvSpPr>
            <a:spLocks noChangeShapeType="1"/>
          </p:cNvSpPr>
          <p:nvPr/>
        </p:nvSpPr>
        <p:spPr bwMode="auto">
          <a:xfrm>
            <a:off x="2260601" y="6616700"/>
            <a:ext cx="8877300" cy="1588"/>
          </a:xfrm>
          <a:prstGeom prst="line">
            <a:avLst/>
          </a:prstGeom>
          <a:noFill/>
          <a:ln w="3175">
            <a:solidFill>
              <a:schemeClr val="accent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fr-FR" sz="1800"/>
          </a:p>
        </p:txBody>
      </p:sp>
      <p:sp>
        <p:nvSpPr>
          <p:cNvPr id="4110" name="Rectangle 14"/>
          <p:cNvSpPr>
            <a:spLocks noGrp="1" noChangeArrowheads="1"/>
          </p:cNvSpPr>
          <p:nvPr>
            <p:ph type="ftr" sz="quarter" idx="3"/>
          </p:nvPr>
        </p:nvSpPr>
        <p:spPr bwMode="auto">
          <a:xfrm>
            <a:off x="2159000" y="6381750"/>
            <a:ext cx="86360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algn="ctr">
              <a:spcBef>
                <a:spcPct val="50000"/>
              </a:spcBef>
              <a:defRPr sz="1200" smtClean="0">
                <a:solidFill>
                  <a:schemeClr val="accent2"/>
                </a:solidFill>
              </a:defRPr>
            </a:lvl1pPr>
          </a:lstStyle>
          <a:p>
            <a:r>
              <a:rPr lang="fr-FR" smtClean="0"/>
              <a:t>M2 SID Challenge 2016 -- Etiquetage de vidéos en genre</a:t>
            </a:r>
            <a:endParaRPr lang="fr-FR"/>
          </a:p>
        </p:txBody>
      </p:sp>
    </p:spTree>
    <p:extLst>
      <p:ext uri="{BB962C8B-B14F-4D97-AF65-F5344CB8AC3E}">
        <p14:creationId xmlns:p14="http://schemas.microsoft.com/office/powerpoint/2010/main" val="2622725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ransition spd="med"/>
  <p:timing>
    <p:tnLst>
      <p:par>
        <p:cTn id="1" dur="indefinite" restart="never" nodeType="tmRoot"/>
      </p:par>
    </p:tnLst>
  </p:timing>
  <p:hf hdr="0" dt="0"/>
  <p:txStyles>
    <p:titleStyle>
      <a:lvl1pPr algn="l" rtl="0" eaLnBrk="1" fontAlgn="base" hangingPunct="1">
        <a:spcBef>
          <a:spcPct val="0"/>
        </a:spcBef>
        <a:spcAft>
          <a:spcPct val="0"/>
        </a:spcAft>
        <a:defRPr sz="2800" b="1">
          <a:solidFill>
            <a:schemeClr val="accent2"/>
          </a:solidFill>
          <a:latin typeface="+mj-lt"/>
          <a:ea typeface="+mj-ea"/>
          <a:cs typeface="+mj-cs"/>
        </a:defRPr>
      </a:lvl1pPr>
      <a:lvl2pPr algn="l" rtl="0" eaLnBrk="1" fontAlgn="base" hangingPunct="1">
        <a:spcBef>
          <a:spcPct val="0"/>
        </a:spcBef>
        <a:spcAft>
          <a:spcPct val="0"/>
        </a:spcAft>
        <a:defRPr sz="2800" b="1">
          <a:solidFill>
            <a:schemeClr val="accent2"/>
          </a:solidFill>
          <a:latin typeface="Times" pitchFamily="18" charset="0"/>
        </a:defRPr>
      </a:lvl2pPr>
      <a:lvl3pPr algn="l" rtl="0" eaLnBrk="1" fontAlgn="base" hangingPunct="1">
        <a:spcBef>
          <a:spcPct val="0"/>
        </a:spcBef>
        <a:spcAft>
          <a:spcPct val="0"/>
        </a:spcAft>
        <a:defRPr sz="2800" b="1">
          <a:solidFill>
            <a:schemeClr val="accent2"/>
          </a:solidFill>
          <a:latin typeface="Times" pitchFamily="18" charset="0"/>
        </a:defRPr>
      </a:lvl3pPr>
      <a:lvl4pPr algn="l" rtl="0" eaLnBrk="1" fontAlgn="base" hangingPunct="1">
        <a:spcBef>
          <a:spcPct val="0"/>
        </a:spcBef>
        <a:spcAft>
          <a:spcPct val="0"/>
        </a:spcAft>
        <a:defRPr sz="2800" b="1">
          <a:solidFill>
            <a:schemeClr val="accent2"/>
          </a:solidFill>
          <a:latin typeface="Times" pitchFamily="18" charset="0"/>
        </a:defRPr>
      </a:lvl4pPr>
      <a:lvl5pPr algn="l" rtl="0" eaLnBrk="1" fontAlgn="base" hangingPunct="1">
        <a:spcBef>
          <a:spcPct val="0"/>
        </a:spcBef>
        <a:spcAft>
          <a:spcPct val="0"/>
        </a:spcAft>
        <a:defRPr sz="2800" b="1">
          <a:solidFill>
            <a:schemeClr val="accent2"/>
          </a:solidFill>
          <a:latin typeface="Times" pitchFamily="18" charset="0"/>
        </a:defRPr>
      </a:lvl5pPr>
      <a:lvl6pPr marL="457200" algn="l" rtl="0" eaLnBrk="1" fontAlgn="base" hangingPunct="1">
        <a:spcBef>
          <a:spcPct val="0"/>
        </a:spcBef>
        <a:spcAft>
          <a:spcPct val="0"/>
        </a:spcAft>
        <a:defRPr sz="2800" b="1">
          <a:solidFill>
            <a:schemeClr val="accent2"/>
          </a:solidFill>
          <a:latin typeface="Times" pitchFamily="18" charset="0"/>
        </a:defRPr>
      </a:lvl6pPr>
      <a:lvl7pPr marL="914400" algn="l" rtl="0" eaLnBrk="1" fontAlgn="base" hangingPunct="1">
        <a:spcBef>
          <a:spcPct val="0"/>
        </a:spcBef>
        <a:spcAft>
          <a:spcPct val="0"/>
        </a:spcAft>
        <a:defRPr sz="2800" b="1">
          <a:solidFill>
            <a:schemeClr val="accent2"/>
          </a:solidFill>
          <a:latin typeface="Times" pitchFamily="18" charset="0"/>
        </a:defRPr>
      </a:lvl7pPr>
      <a:lvl8pPr marL="1371600" algn="l" rtl="0" eaLnBrk="1" fontAlgn="base" hangingPunct="1">
        <a:spcBef>
          <a:spcPct val="0"/>
        </a:spcBef>
        <a:spcAft>
          <a:spcPct val="0"/>
        </a:spcAft>
        <a:defRPr sz="2800" b="1">
          <a:solidFill>
            <a:schemeClr val="accent2"/>
          </a:solidFill>
          <a:latin typeface="Times" pitchFamily="18" charset="0"/>
        </a:defRPr>
      </a:lvl8pPr>
      <a:lvl9pPr marL="1828800" algn="l" rtl="0" eaLnBrk="1" fontAlgn="base" hangingPunct="1">
        <a:spcBef>
          <a:spcPct val="0"/>
        </a:spcBef>
        <a:spcAft>
          <a:spcPct val="0"/>
        </a:spcAft>
        <a:defRPr sz="2800" b="1">
          <a:solidFill>
            <a:schemeClr val="accent2"/>
          </a:solidFill>
          <a:latin typeface="Times" pitchFamily="18" charset="0"/>
        </a:defRPr>
      </a:lvl9pPr>
    </p:titleStyle>
    <p:bodyStyle>
      <a:lvl1pPr marL="342900" indent="-342900" algn="l" rtl="0" eaLnBrk="1" fontAlgn="base" hangingPunct="1">
        <a:spcBef>
          <a:spcPct val="20000"/>
        </a:spcBef>
        <a:spcAft>
          <a:spcPct val="0"/>
        </a:spcAft>
        <a:buClr>
          <a:schemeClr val="accent2"/>
        </a:buClr>
        <a:buFont typeface="Wingdings" pitchFamily="2" charset="2"/>
        <a:buChar char="²"/>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110000"/>
        <a:buFont typeface="Wingdings" pitchFamily="2" charset="2"/>
        <a:buChar char="w"/>
        <a:defRPr sz="2000">
          <a:solidFill>
            <a:schemeClr val="tx1"/>
          </a:solidFill>
          <a:latin typeface="+mn-lt"/>
        </a:defRPr>
      </a:lvl2pPr>
      <a:lvl3pPr marL="1143000" indent="-228600" algn="l" rtl="0" eaLnBrk="1" fontAlgn="base" hangingPunct="1">
        <a:spcBef>
          <a:spcPct val="20000"/>
        </a:spcBef>
        <a:spcAft>
          <a:spcPct val="0"/>
        </a:spcAft>
        <a:buFont typeface="Wingdings" pitchFamily="2" charset="2"/>
        <a:defRPr>
          <a:solidFill>
            <a:schemeClr val="tx1"/>
          </a:solidFill>
          <a:latin typeface="+mn-lt"/>
        </a:defRPr>
      </a:lvl3pPr>
      <a:lvl4pPr marL="1600200" indent="-228600" algn="l" rtl="0" eaLnBrk="1" fontAlgn="base" hangingPunct="1">
        <a:spcBef>
          <a:spcPct val="20000"/>
        </a:spcBef>
        <a:spcAft>
          <a:spcPct val="0"/>
        </a:spcAft>
        <a:defRPr sz="16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im.Petiot@irit.fr" TargetMode="External"/><Relationship Id="rId4" Type="http://schemas.openxmlformats.org/officeDocument/2006/relationships/hyperlink" Target="mailto:jose.moreno@irit.fr" TargetMode="External"/><Relationship Id="rId5" Type="http://schemas.openxmlformats.org/officeDocument/2006/relationships/image" Target="../media/image3.jpg"/><Relationship Id="rId6" Type="http://schemas.openxmlformats.org/officeDocument/2006/relationships/image" Target="../media/image4.jpg"/><Relationship Id="rId1" Type="http://schemas.openxmlformats.org/officeDocument/2006/relationships/slideLayout" Target="../slideLayouts/slideLayout1.xml"/><Relationship Id="rId2" Type="http://schemas.openxmlformats.org/officeDocument/2006/relationships/hyperlink" Target="mailto:Estelle.Randria@irit.fr"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g"/><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jp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fontScale="90000"/>
          </a:bodyPr>
          <a:lstStyle/>
          <a:p>
            <a:r>
              <a:rPr lang="fr-FR" sz="7200" dirty="0" smtClean="0">
                <a:solidFill>
                  <a:schemeClr val="accent6"/>
                </a:solidFill>
                <a:latin typeface="Calibri" charset="0"/>
                <a:ea typeface="Calibri" charset="0"/>
                <a:cs typeface="Calibri" charset="0"/>
              </a:rPr>
              <a:t>M2 SID Challenge 2018</a:t>
            </a:r>
            <a:endParaRPr lang="fr-FR" sz="7200" dirty="0">
              <a:solidFill>
                <a:schemeClr val="accent6"/>
              </a:solidFill>
              <a:latin typeface="Calibri" charset="0"/>
              <a:ea typeface="Calibri" charset="0"/>
              <a:cs typeface="Calibri" charset="0"/>
            </a:endParaRPr>
          </a:p>
        </p:txBody>
      </p:sp>
      <p:sp>
        <p:nvSpPr>
          <p:cNvPr id="3" name="Sous-titre 2"/>
          <p:cNvSpPr>
            <a:spLocks noGrp="1"/>
          </p:cNvSpPr>
          <p:nvPr>
            <p:ph type="subTitle" idx="1"/>
          </p:nvPr>
        </p:nvSpPr>
        <p:spPr>
          <a:xfrm>
            <a:off x="1828800" y="2412372"/>
            <a:ext cx="8534400" cy="3390215"/>
          </a:xfrm>
        </p:spPr>
        <p:txBody>
          <a:bodyPr/>
          <a:lstStyle/>
          <a:p>
            <a:endParaRPr lang="fr-FR" sz="800" dirty="0" smtClean="0"/>
          </a:p>
          <a:p>
            <a:r>
              <a:rPr lang="fr-FR" dirty="0" smtClean="0">
                <a:latin typeface="Calibri" charset="0"/>
                <a:ea typeface="Calibri" charset="0"/>
                <a:cs typeface="Calibri" charset="0"/>
              </a:rPr>
              <a:t>Estelle </a:t>
            </a:r>
            <a:r>
              <a:rPr lang="fr-FR" dirty="0" err="1" smtClean="0">
                <a:latin typeface="Calibri" charset="0"/>
                <a:ea typeface="Calibri" charset="0"/>
                <a:cs typeface="Calibri" charset="0"/>
              </a:rPr>
              <a:t>Randria</a:t>
            </a:r>
            <a:r>
              <a:rPr lang="fr-FR" dirty="0" smtClean="0">
                <a:latin typeface="Calibri" charset="0"/>
                <a:ea typeface="Calibri" charset="0"/>
                <a:cs typeface="Calibri" charset="0"/>
              </a:rPr>
              <a:t> : </a:t>
            </a:r>
            <a:r>
              <a:rPr lang="fr-FR" dirty="0" smtClean="0">
                <a:latin typeface="Calibri" charset="0"/>
                <a:ea typeface="Calibri" charset="0"/>
                <a:cs typeface="Calibri" charset="0"/>
                <a:hlinkClick r:id="rId2"/>
              </a:rPr>
              <a:t>Estelle.Randria@irit.fr</a:t>
            </a:r>
            <a:endParaRPr lang="fr-FR" dirty="0" smtClean="0">
              <a:latin typeface="Calibri" charset="0"/>
              <a:ea typeface="Calibri" charset="0"/>
              <a:cs typeface="Calibri" charset="0"/>
            </a:endParaRPr>
          </a:p>
          <a:p>
            <a:r>
              <a:rPr lang="fr-FR" dirty="0">
                <a:latin typeface="Calibri" charset="0"/>
                <a:ea typeface="Calibri" charset="0"/>
                <a:cs typeface="Calibri" charset="0"/>
              </a:rPr>
              <a:t>Jim </a:t>
            </a:r>
            <a:r>
              <a:rPr lang="fr-FR" dirty="0" smtClean="0">
                <a:latin typeface="Calibri" charset="0"/>
                <a:ea typeface="Calibri" charset="0"/>
                <a:cs typeface="Calibri" charset="0"/>
              </a:rPr>
              <a:t>Petiot </a:t>
            </a:r>
            <a:r>
              <a:rPr lang="fr-FR" dirty="0" smtClean="0">
                <a:latin typeface="Calibri" charset="0"/>
                <a:ea typeface="Calibri" charset="0"/>
                <a:cs typeface="Calibri" charset="0"/>
                <a:hlinkClick r:id="rId3"/>
              </a:rPr>
              <a:t>: Jim.Petiot@irit.fr</a:t>
            </a:r>
            <a:endParaRPr lang="fr-FR" dirty="0" smtClean="0">
              <a:latin typeface="Calibri" charset="0"/>
              <a:ea typeface="Calibri" charset="0"/>
              <a:cs typeface="Calibri" charset="0"/>
            </a:endParaRPr>
          </a:p>
          <a:p>
            <a:r>
              <a:rPr lang="fr-FR" dirty="0" smtClean="0">
                <a:latin typeface="Calibri" charset="0"/>
                <a:ea typeface="Calibri" charset="0"/>
                <a:cs typeface="Calibri" charset="0"/>
              </a:rPr>
              <a:t>Isabelle FERRANÉ : isabelle.ferrane@irit.fr</a:t>
            </a:r>
          </a:p>
          <a:p>
            <a:r>
              <a:rPr lang="fr-FR" dirty="0" smtClean="0">
                <a:latin typeface="Calibri" charset="0"/>
                <a:ea typeface="Calibri" charset="0"/>
                <a:cs typeface="Calibri" charset="0"/>
              </a:rPr>
              <a:t>Jérôme FARINAS </a:t>
            </a:r>
            <a:r>
              <a:rPr lang="fr-FR" dirty="0">
                <a:latin typeface="Calibri" charset="0"/>
                <a:ea typeface="Calibri" charset="0"/>
                <a:cs typeface="Calibri" charset="0"/>
              </a:rPr>
              <a:t>: jerome.farinas@irit.fr</a:t>
            </a:r>
          </a:p>
          <a:p>
            <a:r>
              <a:rPr lang="fr-FR" dirty="0" smtClean="0">
                <a:latin typeface="Calibri" charset="0"/>
                <a:ea typeface="Calibri" charset="0"/>
                <a:cs typeface="Calibri" charset="0"/>
              </a:rPr>
              <a:t>Julien PINQUIER : julien.pinquier@irit.fr</a:t>
            </a:r>
          </a:p>
          <a:p>
            <a:r>
              <a:rPr lang="fr-FR" dirty="0" smtClean="0">
                <a:latin typeface="Calibri" charset="0"/>
                <a:ea typeface="Calibri" charset="0"/>
                <a:cs typeface="Calibri" charset="0"/>
              </a:rPr>
              <a:t>Lynda TAMINE-LECHANI : </a:t>
            </a:r>
            <a:r>
              <a:rPr lang="fr-FR" dirty="0" err="1" smtClean="0">
                <a:latin typeface="Calibri" charset="0"/>
                <a:ea typeface="Calibri" charset="0"/>
                <a:cs typeface="Calibri" charset="0"/>
              </a:rPr>
              <a:t>lynda.lechani@</a:t>
            </a:r>
            <a:r>
              <a:rPr lang="fr-FR" dirty="0" err="1">
                <a:latin typeface="Calibri" charset="0"/>
                <a:ea typeface="Calibri" charset="0"/>
                <a:cs typeface="Calibri" charset="0"/>
              </a:rPr>
              <a:t>irit.fr</a:t>
            </a:r>
            <a:endParaRPr lang="fr-FR" dirty="0">
              <a:latin typeface="Calibri" charset="0"/>
              <a:ea typeface="Calibri" charset="0"/>
              <a:cs typeface="Calibri" charset="0"/>
            </a:endParaRPr>
          </a:p>
          <a:p>
            <a:r>
              <a:rPr lang="fr-FR" dirty="0" smtClean="0">
                <a:latin typeface="Calibri" charset="0"/>
                <a:ea typeface="Calibri" charset="0"/>
                <a:cs typeface="Calibri" charset="0"/>
              </a:rPr>
              <a:t>José MORÉNO : </a:t>
            </a:r>
            <a:r>
              <a:rPr lang="fr-FR" dirty="0" smtClean="0">
                <a:latin typeface="Calibri" charset="0"/>
                <a:ea typeface="Calibri" charset="0"/>
                <a:cs typeface="Calibri" charset="0"/>
                <a:hlinkClick r:id="rId4"/>
              </a:rPr>
              <a:t>jose.moreno@irit.fr</a:t>
            </a:r>
            <a:endParaRPr lang="fr-FR" dirty="0" smtClean="0"/>
          </a:p>
          <a:p>
            <a:endParaRPr lang="fr-FR" dirty="0"/>
          </a:p>
        </p:txBody>
      </p:sp>
      <p:pic>
        <p:nvPicPr>
          <p:cNvPr id="5" name="Imag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18831" y="5179698"/>
            <a:ext cx="2671200" cy="899818"/>
          </a:xfrm>
          <a:prstGeom prst="rect">
            <a:avLst/>
          </a:prstGeom>
        </p:spPr>
      </p:pic>
      <p:pic>
        <p:nvPicPr>
          <p:cNvPr id="7" name="Imag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24000" y="4867030"/>
            <a:ext cx="1627635" cy="1609347"/>
          </a:xfrm>
          <a:prstGeom prst="rect">
            <a:avLst/>
          </a:prstGeom>
        </p:spPr>
      </p:pic>
    </p:spTree>
    <p:extLst>
      <p:ext uri="{BB962C8B-B14F-4D97-AF65-F5344CB8AC3E}">
        <p14:creationId xmlns:p14="http://schemas.microsoft.com/office/powerpoint/2010/main" val="417412500"/>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latin typeface="Calibri" charset="0"/>
                <a:ea typeface="Calibri" charset="0"/>
                <a:cs typeface="Calibri" charset="0"/>
              </a:rPr>
              <a:t>Troisième système</a:t>
            </a:r>
            <a:endParaRPr lang="fr-FR" dirty="0">
              <a:latin typeface="Calibri" charset="0"/>
              <a:ea typeface="Calibri" charset="0"/>
              <a:cs typeface="Calibri" charset="0"/>
            </a:endParaRPr>
          </a:p>
        </p:txBody>
      </p:sp>
      <p:sp>
        <p:nvSpPr>
          <p:cNvPr id="4" name="Espace réservé du pied de page 3"/>
          <p:cNvSpPr>
            <a:spLocks noGrp="1"/>
          </p:cNvSpPr>
          <p:nvPr>
            <p:ph type="ftr" sz="quarter" idx="11"/>
          </p:nvPr>
        </p:nvSpPr>
        <p:spPr/>
        <p:txBody>
          <a:bodyPr/>
          <a:lstStyle/>
          <a:p>
            <a:r>
              <a:rPr lang="fr-FR" dirty="0">
                <a:latin typeface="Calibri" charset="0"/>
                <a:ea typeface="Calibri" charset="0"/>
                <a:cs typeface="Calibri" charset="0"/>
              </a:rPr>
              <a:t>M2 SID Challenge 2018 </a:t>
            </a:r>
            <a:r>
              <a:rPr lang="mr-IN" dirty="0">
                <a:latin typeface="Calibri" charset="0"/>
                <a:ea typeface="Calibri" charset="0"/>
                <a:cs typeface="Calibri" charset="0"/>
              </a:rPr>
              <a:t>–</a:t>
            </a:r>
            <a:r>
              <a:rPr lang="fr-FR" dirty="0">
                <a:latin typeface="Calibri" charset="0"/>
                <a:ea typeface="Calibri" charset="0"/>
                <a:cs typeface="Calibri" charset="0"/>
              </a:rPr>
              <a:t> Indexation par le contenu</a:t>
            </a:r>
          </a:p>
        </p:txBody>
      </p:sp>
      <p:sp>
        <p:nvSpPr>
          <p:cNvPr id="5" name="Espace réservé du numéro de diapositive 4"/>
          <p:cNvSpPr>
            <a:spLocks noGrp="1"/>
          </p:cNvSpPr>
          <p:nvPr>
            <p:ph type="sldNum" sz="quarter" idx="10"/>
          </p:nvPr>
        </p:nvSpPr>
        <p:spPr/>
        <p:txBody>
          <a:bodyPr/>
          <a:lstStyle/>
          <a:p>
            <a:fld id="{B45775E4-0AC4-E647-B409-AD5D4B39F86E}" type="slidenum">
              <a:rPr lang="fr-FR" smtClean="0"/>
              <a:t>10</a:t>
            </a:fld>
            <a:endParaRPr lang="fr-FR"/>
          </a:p>
        </p:txBody>
      </p:sp>
      <p:sp>
        <p:nvSpPr>
          <p:cNvPr id="6" name="Espace réservé du contenu 2"/>
          <p:cNvSpPr txBox="1">
            <a:spLocks/>
          </p:cNvSpPr>
          <p:nvPr/>
        </p:nvSpPr>
        <p:spPr bwMode="auto">
          <a:xfrm>
            <a:off x="228600" y="696911"/>
            <a:ext cx="11878734" cy="59289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80000" tIns="180000" rIns="108000" bIns="46038" numCol="1" anchor="t" anchorCtr="0" compatLnSpc="1">
            <a:prstTxWarp prst="textNoShape">
              <a:avLst/>
            </a:prstTxWarp>
          </a:bodyPr>
          <a:lstStyle>
            <a:lvl1pPr marL="342900" indent="-342900" algn="l" rtl="0" eaLnBrk="1" fontAlgn="base" hangingPunct="1">
              <a:spcBef>
                <a:spcPct val="20000"/>
              </a:spcBef>
              <a:spcAft>
                <a:spcPct val="0"/>
              </a:spcAft>
              <a:buClr>
                <a:schemeClr val="accent2"/>
              </a:buClr>
              <a:buFont typeface="Wingdings" pitchFamily="2" charset="2"/>
              <a:buChar char="²"/>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110000"/>
              <a:buFont typeface="Wingdings" pitchFamily="2" charset="2"/>
              <a:buChar char="w"/>
              <a:defRPr sz="2000">
                <a:solidFill>
                  <a:schemeClr val="tx1"/>
                </a:solidFill>
                <a:latin typeface="+mn-lt"/>
              </a:defRPr>
            </a:lvl2pPr>
            <a:lvl3pPr marL="1143000" indent="-228600" algn="l" rtl="0" eaLnBrk="1" fontAlgn="base" hangingPunct="1">
              <a:spcBef>
                <a:spcPct val="20000"/>
              </a:spcBef>
              <a:spcAft>
                <a:spcPct val="0"/>
              </a:spcAft>
              <a:buFont typeface="Wingdings" pitchFamily="2" charset="2"/>
              <a:defRPr>
                <a:solidFill>
                  <a:schemeClr val="tx1"/>
                </a:solidFill>
                <a:latin typeface="+mn-lt"/>
              </a:defRPr>
            </a:lvl3pPr>
            <a:lvl4pPr marL="1600200" indent="-228600" algn="l" rtl="0" eaLnBrk="1" fontAlgn="base" hangingPunct="1">
              <a:spcBef>
                <a:spcPct val="20000"/>
              </a:spcBef>
              <a:spcAft>
                <a:spcPct val="0"/>
              </a:spcAft>
              <a:defRPr sz="16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buFont typeface="Wingdings" charset="2"/>
              <a:buChar char="§"/>
            </a:pPr>
            <a:r>
              <a:rPr lang="fr-FR" sz="2800" b="1" dirty="0" smtClean="0">
                <a:solidFill>
                  <a:schemeClr val="accent2"/>
                </a:solidFill>
                <a:latin typeface="Calibri" charset="0"/>
                <a:ea typeface="Calibri" charset="0"/>
                <a:cs typeface="Calibri" charset="0"/>
                <a:sym typeface="Wingdings"/>
              </a:rPr>
              <a:t>Fusion des modalités</a:t>
            </a:r>
            <a:endParaRPr lang="fr-FR" sz="2800" b="1" dirty="0">
              <a:solidFill>
                <a:schemeClr val="accent2"/>
              </a:solidFill>
              <a:latin typeface="Calibri" charset="0"/>
              <a:ea typeface="Calibri" charset="0"/>
              <a:cs typeface="Calibri" charset="0"/>
              <a:sym typeface="Wingdings"/>
            </a:endParaRPr>
          </a:p>
          <a:p>
            <a:pPr lvl="1"/>
            <a:r>
              <a:rPr lang="fr-FR" sz="2400" dirty="0" smtClean="0">
                <a:latin typeface="Calibri" charset="0"/>
                <a:ea typeface="Calibri" charset="0"/>
                <a:cs typeface="Calibri" charset="0"/>
              </a:rPr>
              <a:t>Fusion </a:t>
            </a:r>
            <a:r>
              <a:rPr lang="fr-FR" sz="2400" dirty="0">
                <a:latin typeface="Calibri" charset="0"/>
                <a:ea typeface="Calibri" charset="0"/>
                <a:cs typeface="Calibri" charset="0"/>
              </a:rPr>
              <a:t>tardive</a:t>
            </a:r>
          </a:p>
          <a:p>
            <a:pPr lvl="2"/>
            <a:r>
              <a:rPr lang="fr-FR" sz="2000" i="1" dirty="0">
                <a:latin typeface="Calibri" charset="0"/>
                <a:ea typeface="Calibri" charset="0"/>
                <a:cs typeface="Calibri" charset="0"/>
              </a:rPr>
              <a:t>Traitement effectué en fusionnant les résultats de chacun des médias</a:t>
            </a:r>
          </a:p>
          <a:p>
            <a:pPr lvl="2"/>
            <a:r>
              <a:rPr lang="fr-FR" sz="2000" dirty="0">
                <a:latin typeface="Calibri" charset="0"/>
                <a:ea typeface="Calibri" charset="0"/>
                <a:cs typeface="Calibri" charset="0"/>
              </a:rPr>
              <a:t>Pondération possible suivant la qualité de résultats des médias (issue des systèmes précédents)</a:t>
            </a:r>
          </a:p>
          <a:p>
            <a:pPr lvl="1"/>
            <a:endParaRPr lang="fr-FR" sz="800" dirty="0">
              <a:latin typeface="Calibri" charset="0"/>
              <a:ea typeface="Calibri" charset="0"/>
              <a:cs typeface="Calibri" charset="0"/>
            </a:endParaRPr>
          </a:p>
          <a:p>
            <a:pPr lvl="1"/>
            <a:r>
              <a:rPr lang="fr-FR" sz="2400" dirty="0" smtClean="0">
                <a:latin typeface="Calibri" charset="0"/>
                <a:ea typeface="Calibri" charset="0"/>
                <a:cs typeface="Calibri" charset="0"/>
              </a:rPr>
              <a:t>Fusion Précoce</a:t>
            </a:r>
            <a:endParaRPr lang="fr-FR" sz="2400" dirty="0">
              <a:latin typeface="Calibri" charset="0"/>
              <a:ea typeface="Calibri" charset="0"/>
              <a:cs typeface="Calibri" charset="0"/>
            </a:endParaRPr>
          </a:p>
          <a:p>
            <a:pPr lvl="2"/>
            <a:r>
              <a:rPr lang="fr-FR" sz="2000" i="1" dirty="0">
                <a:latin typeface="Calibri" charset="0"/>
                <a:ea typeface="Calibri" charset="0"/>
                <a:cs typeface="Calibri" charset="0"/>
              </a:rPr>
              <a:t>Traitement effectué en fusionnant le vecteur de descripteurs de chacun des médias en un « super-vecteur »</a:t>
            </a:r>
            <a:r>
              <a:rPr lang="fr-FR" sz="2000" dirty="0">
                <a:latin typeface="Calibri" charset="0"/>
                <a:ea typeface="Calibri" charset="0"/>
                <a:cs typeface="Calibri" charset="0"/>
              </a:rPr>
              <a:t> </a:t>
            </a:r>
            <a:r>
              <a:rPr lang="fr-FR" sz="2000" dirty="0">
                <a:latin typeface="Calibri" charset="0"/>
                <a:ea typeface="Calibri" charset="0"/>
                <a:cs typeface="Calibri" charset="0"/>
                <a:sym typeface="Wingdings"/>
              </a:rPr>
              <a:t> Attention à la normalisation des descripteurs !</a:t>
            </a:r>
            <a:endParaRPr lang="fr-FR" sz="2000" dirty="0">
              <a:latin typeface="Calibri" charset="0"/>
              <a:ea typeface="Calibri" charset="0"/>
              <a:cs typeface="Calibri" charset="0"/>
            </a:endParaRPr>
          </a:p>
          <a:p>
            <a:pPr lvl="2"/>
            <a:endParaRPr lang="fr-FR" sz="800" dirty="0">
              <a:latin typeface="Calibri" charset="0"/>
              <a:ea typeface="Calibri" charset="0"/>
              <a:cs typeface="Calibri" charset="0"/>
            </a:endParaRPr>
          </a:p>
          <a:p>
            <a:pPr>
              <a:buFont typeface="Wingdings" charset="2"/>
              <a:buChar char="§"/>
            </a:pPr>
            <a:r>
              <a:rPr lang="fr-FR" sz="2800" b="1" dirty="0">
                <a:solidFill>
                  <a:schemeClr val="accent2"/>
                </a:solidFill>
                <a:latin typeface="Calibri" charset="0"/>
                <a:ea typeface="Calibri" charset="0"/>
                <a:cs typeface="Calibri" charset="0"/>
              </a:rPr>
              <a:t>Présentation des résultats</a:t>
            </a:r>
          </a:p>
          <a:p>
            <a:pPr lvl="2"/>
            <a:r>
              <a:rPr lang="fr-FR" sz="2000" dirty="0">
                <a:latin typeface="Calibri" charset="0"/>
                <a:ea typeface="Calibri" charset="0"/>
                <a:cs typeface="Calibri" charset="0"/>
              </a:rPr>
              <a:t>Mode non-supervisé : </a:t>
            </a:r>
            <a:r>
              <a:rPr lang="fr-FR" sz="2000" dirty="0" smtClean="0">
                <a:latin typeface="Calibri" charset="0"/>
                <a:ea typeface="Calibri" charset="0"/>
                <a:cs typeface="Calibri" charset="0"/>
              </a:rPr>
              <a:t>nombre de clusters optimal, pureté </a:t>
            </a:r>
            <a:r>
              <a:rPr lang="fr-FR" sz="2000" dirty="0">
                <a:latin typeface="Calibri" charset="0"/>
                <a:ea typeface="Calibri" charset="0"/>
                <a:cs typeface="Calibri" charset="0"/>
              </a:rPr>
              <a:t>des clusters</a:t>
            </a:r>
          </a:p>
          <a:p>
            <a:pPr lvl="2"/>
            <a:r>
              <a:rPr lang="fr-FR" sz="2000" dirty="0">
                <a:latin typeface="Calibri" charset="0"/>
                <a:ea typeface="Calibri" charset="0"/>
                <a:cs typeface="Calibri" charset="0"/>
              </a:rPr>
              <a:t>Mode supervisé : taux de reconnaissance</a:t>
            </a:r>
          </a:p>
          <a:p>
            <a:endParaRPr lang="fr-FR" sz="1800" dirty="0">
              <a:latin typeface="Calibri" charset="0"/>
              <a:ea typeface="Calibri" charset="0"/>
              <a:cs typeface="Calibri" charset="0"/>
            </a:endParaRPr>
          </a:p>
        </p:txBody>
      </p:sp>
    </p:spTree>
    <p:extLst>
      <p:ext uri="{BB962C8B-B14F-4D97-AF65-F5344CB8AC3E}">
        <p14:creationId xmlns:p14="http://schemas.microsoft.com/office/powerpoint/2010/main" val="1871730834"/>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latin typeface="Calibri" charset="0"/>
                <a:ea typeface="Calibri" charset="0"/>
                <a:cs typeface="Calibri" charset="0"/>
              </a:rPr>
              <a:t>Organisation (1/3)</a:t>
            </a:r>
            <a:endParaRPr lang="fr-FR" dirty="0">
              <a:latin typeface="Calibri" charset="0"/>
              <a:ea typeface="Calibri" charset="0"/>
              <a:cs typeface="Calibri" charset="0"/>
            </a:endParaRPr>
          </a:p>
        </p:txBody>
      </p:sp>
      <p:sp>
        <p:nvSpPr>
          <p:cNvPr id="3" name="Espace réservé du contenu 2"/>
          <p:cNvSpPr>
            <a:spLocks noGrp="1"/>
          </p:cNvSpPr>
          <p:nvPr>
            <p:ph idx="1"/>
          </p:nvPr>
        </p:nvSpPr>
        <p:spPr>
          <a:xfrm>
            <a:off x="228600" y="956603"/>
            <a:ext cx="11574194" cy="5257800"/>
          </a:xfrm>
        </p:spPr>
        <p:txBody>
          <a:bodyPr/>
          <a:lstStyle/>
          <a:p>
            <a:pPr>
              <a:buFont typeface="Wingdings" charset="2"/>
              <a:buChar char="§"/>
            </a:pPr>
            <a:r>
              <a:rPr lang="fr-FR" b="1" dirty="0" smtClean="0">
                <a:solidFill>
                  <a:schemeClr val="accent2"/>
                </a:solidFill>
                <a:latin typeface="Calibri" charset="0"/>
                <a:ea typeface="Calibri" charset="0"/>
                <a:cs typeface="Calibri" charset="0"/>
              </a:rPr>
              <a:t>Groupe de 4 étudiants : </a:t>
            </a:r>
          </a:p>
          <a:p>
            <a:pPr lvl="1">
              <a:buFont typeface="Wingdings" charset="2"/>
              <a:buChar char="§"/>
            </a:pPr>
            <a:r>
              <a:rPr lang="fr-FR" dirty="0" smtClean="0">
                <a:latin typeface="Calibri" charset="0"/>
                <a:ea typeface="Calibri" charset="0"/>
                <a:cs typeface="Calibri" charset="0"/>
              </a:rPr>
              <a:t>Une personne responsable par activité : Texte, Audio, Vidéo</a:t>
            </a:r>
          </a:p>
          <a:p>
            <a:pPr lvl="1">
              <a:buFont typeface="Wingdings" charset="2"/>
              <a:buChar char="§"/>
            </a:pPr>
            <a:r>
              <a:rPr lang="fr-FR" dirty="0" smtClean="0">
                <a:latin typeface="Calibri" charset="0"/>
                <a:ea typeface="Calibri" charset="0"/>
                <a:cs typeface="Calibri" charset="0"/>
              </a:rPr>
              <a:t>Une personne responsable pour les aspects classification  </a:t>
            </a:r>
          </a:p>
          <a:p>
            <a:pPr lvl="1">
              <a:buFont typeface="Wingdings" charset="2"/>
              <a:buChar char="§"/>
            </a:pPr>
            <a:endParaRPr lang="fr-FR" dirty="0">
              <a:latin typeface="Calibri" charset="0"/>
              <a:ea typeface="Calibri" charset="0"/>
              <a:cs typeface="Calibri" charset="0"/>
            </a:endParaRPr>
          </a:p>
          <a:p>
            <a:pPr>
              <a:buFont typeface="Wingdings" charset="2"/>
              <a:buChar char="§"/>
            </a:pPr>
            <a:r>
              <a:rPr lang="fr-FR" dirty="0" smtClean="0">
                <a:latin typeface="Calibri" charset="0"/>
                <a:ea typeface="Calibri" charset="0"/>
                <a:cs typeface="Calibri" charset="0"/>
              </a:rPr>
              <a:t> </a:t>
            </a:r>
            <a:r>
              <a:rPr lang="fr-FR" b="1" dirty="0" smtClean="0">
                <a:solidFill>
                  <a:schemeClr val="accent2"/>
                </a:solidFill>
                <a:latin typeface="Calibri" charset="0"/>
                <a:ea typeface="Calibri" charset="0"/>
                <a:cs typeface="Calibri" charset="0"/>
              </a:rPr>
              <a:t>Gestion et suivi de projets : </a:t>
            </a:r>
            <a:r>
              <a:rPr lang="fr-FR" b="1" dirty="0" err="1" smtClean="0">
                <a:solidFill>
                  <a:schemeClr val="accent2"/>
                </a:solidFill>
                <a:latin typeface="Calibri" charset="0"/>
                <a:ea typeface="Calibri" charset="0"/>
                <a:cs typeface="Calibri" charset="0"/>
              </a:rPr>
              <a:t>Trello</a:t>
            </a:r>
            <a:endParaRPr lang="fr-FR" b="1" dirty="0" smtClean="0">
              <a:solidFill>
                <a:schemeClr val="accent2"/>
              </a:solidFill>
              <a:latin typeface="Calibri" charset="0"/>
              <a:ea typeface="Calibri" charset="0"/>
              <a:cs typeface="Calibri" charset="0"/>
            </a:endParaRPr>
          </a:p>
          <a:p>
            <a:pPr lvl="1">
              <a:buFont typeface="Wingdings" charset="2"/>
              <a:buChar char="§"/>
            </a:pPr>
            <a:r>
              <a:rPr lang="fr-FR" dirty="0" smtClean="0">
                <a:latin typeface="Calibri" charset="0"/>
                <a:ea typeface="Calibri" charset="0"/>
                <a:cs typeface="Calibri" charset="0"/>
              </a:rPr>
              <a:t>Découpage du travail en tâches</a:t>
            </a:r>
          </a:p>
          <a:p>
            <a:pPr lvl="1">
              <a:buFont typeface="Wingdings" charset="2"/>
              <a:buChar char="§"/>
            </a:pPr>
            <a:r>
              <a:rPr lang="fr-FR" dirty="0" smtClean="0">
                <a:latin typeface="Calibri" charset="0"/>
                <a:ea typeface="Calibri" charset="0"/>
                <a:cs typeface="Calibri" charset="0"/>
              </a:rPr>
              <a:t>Affichage de l’avancement et de la personne en charge de la tâche</a:t>
            </a:r>
          </a:p>
          <a:p>
            <a:pPr lvl="1">
              <a:buFont typeface="Wingdings" charset="2"/>
              <a:buChar char="§"/>
            </a:pPr>
            <a:r>
              <a:rPr lang="fr-FR" dirty="0" smtClean="0">
                <a:latin typeface="Calibri" charset="0"/>
                <a:ea typeface="Calibri" charset="0"/>
                <a:cs typeface="Calibri" charset="0"/>
              </a:rPr>
              <a:t>Visible par le groupe et par les enseignants</a:t>
            </a:r>
          </a:p>
          <a:p>
            <a:pPr lvl="1">
              <a:buFont typeface="Wingdings" charset="2"/>
              <a:buChar char="§"/>
            </a:pPr>
            <a:r>
              <a:rPr lang="fr-FR" dirty="0" smtClean="0">
                <a:latin typeface="Calibri" charset="0"/>
                <a:ea typeface="Calibri" charset="0"/>
                <a:cs typeface="Calibri" charset="0"/>
              </a:rPr>
              <a:t>Mise à jour régulière : quotidienne ou presque</a:t>
            </a:r>
            <a:r>
              <a:rPr lang="mr-IN" dirty="0" smtClean="0">
                <a:latin typeface="Calibri" charset="0"/>
                <a:ea typeface="Calibri" charset="0"/>
                <a:cs typeface="Calibri" charset="0"/>
              </a:rPr>
              <a:t>…</a:t>
            </a:r>
            <a:endParaRPr lang="fr-FR" dirty="0">
              <a:latin typeface="Calibri" charset="0"/>
              <a:ea typeface="Calibri" charset="0"/>
              <a:cs typeface="Calibri" charset="0"/>
            </a:endParaRPr>
          </a:p>
        </p:txBody>
      </p:sp>
      <p:sp>
        <p:nvSpPr>
          <p:cNvPr id="4" name="Espace réservé du pied de page 3"/>
          <p:cNvSpPr>
            <a:spLocks noGrp="1"/>
          </p:cNvSpPr>
          <p:nvPr>
            <p:ph type="ftr" sz="quarter" idx="11"/>
          </p:nvPr>
        </p:nvSpPr>
        <p:spPr/>
        <p:txBody>
          <a:bodyPr/>
          <a:lstStyle/>
          <a:p>
            <a:r>
              <a:rPr lang="fr-FR" dirty="0">
                <a:latin typeface="Calibri" charset="0"/>
                <a:ea typeface="Calibri" charset="0"/>
                <a:cs typeface="Calibri" charset="0"/>
              </a:rPr>
              <a:t>M2 SID Challenge 2018 </a:t>
            </a:r>
            <a:r>
              <a:rPr lang="mr-IN" dirty="0">
                <a:latin typeface="Calibri" charset="0"/>
                <a:ea typeface="Calibri" charset="0"/>
                <a:cs typeface="Calibri" charset="0"/>
              </a:rPr>
              <a:t>–</a:t>
            </a:r>
            <a:r>
              <a:rPr lang="fr-FR" dirty="0">
                <a:latin typeface="Calibri" charset="0"/>
                <a:ea typeface="Calibri" charset="0"/>
                <a:cs typeface="Calibri" charset="0"/>
              </a:rPr>
              <a:t> Indexation par le contenu</a:t>
            </a:r>
          </a:p>
        </p:txBody>
      </p:sp>
      <p:sp>
        <p:nvSpPr>
          <p:cNvPr id="5" name="Espace réservé du numéro de diapositive 4"/>
          <p:cNvSpPr>
            <a:spLocks noGrp="1"/>
          </p:cNvSpPr>
          <p:nvPr>
            <p:ph type="sldNum" sz="quarter" idx="10"/>
          </p:nvPr>
        </p:nvSpPr>
        <p:spPr/>
        <p:txBody>
          <a:bodyPr/>
          <a:lstStyle/>
          <a:p>
            <a:fld id="{B45775E4-0AC4-E647-B409-AD5D4B39F86E}" type="slidenum">
              <a:rPr lang="fr-FR" smtClean="0"/>
              <a:t>11</a:t>
            </a:fld>
            <a:endParaRPr lang="fr-FR"/>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6501" y="1875425"/>
            <a:ext cx="3686175" cy="1238250"/>
          </a:xfrm>
          <a:prstGeom prst="rect">
            <a:avLst/>
          </a:prstGeom>
        </p:spPr>
      </p:pic>
      <p:pic>
        <p:nvPicPr>
          <p:cNvPr id="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1835" b="58380"/>
          <a:stretch/>
        </p:blipFill>
        <p:spPr bwMode="auto">
          <a:xfrm>
            <a:off x="753898" y="4600784"/>
            <a:ext cx="10388972" cy="173969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1091819414"/>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latin typeface="Calibri" charset="0"/>
                <a:ea typeface="Calibri" charset="0"/>
                <a:cs typeface="Calibri" charset="0"/>
              </a:rPr>
              <a:t>Organisation (2/3)</a:t>
            </a:r>
            <a:endParaRPr lang="fr-FR" dirty="0">
              <a:latin typeface="Calibri" charset="0"/>
              <a:ea typeface="Calibri" charset="0"/>
              <a:cs typeface="Calibri" charset="0"/>
            </a:endParaRPr>
          </a:p>
        </p:txBody>
      </p:sp>
      <p:sp>
        <p:nvSpPr>
          <p:cNvPr id="3" name="Espace réservé du contenu 2"/>
          <p:cNvSpPr>
            <a:spLocks noGrp="1"/>
          </p:cNvSpPr>
          <p:nvPr>
            <p:ph idx="1"/>
          </p:nvPr>
        </p:nvSpPr>
        <p:spPr>
          <a:xfrm>
            <a:off x="228600" y="904875"/>
            <a:ext cx="11743006" cy="5257800"/>
          </a:xfrm>
        </p:spPr>
        <p:txBody>
          <a:bodyPr/>
          <a:lstStyle/>
          <a:p>
            <a:pPr marL="1200150" lvl="2" indent="-285750">
              <a:buFont typeface="Wingdings" charset="2"/>
              <a:buChar char="§"/>
            </a:pPr>
            <a:endParaRPr lang="fr-FR" sz="800" dirty="0" smtClean="0">
              <a:latin typeface="Calibri" charset="0"/>
              <a:ea typeface="Calibri" charset="0"/>
              <a:cs typeface="Calibri" charset="0"/>
            </a:endParaRPr>
          </a:p>
          <a:p>
            <a:pPr>
              <a:buFont typeface="Wingdings" charset="2"/>
              <a:buChar char="§"/>
            </a:pPr>
            <a:r>
              <a:rPr lang="fr-FR" b="1" dirty="0" smtClean="0">
                <a:solidFill>
                  <a:schemeClr val="accent2"/>
                </a:solidFill>
                <a:latin typeface="Calibri" charset="0"/>
                <a:ea typeface="Calibri" charset="0"/>
                <a:cs typeface="Calibri" charset="0"/>
              </a:rPr>
              <a:t>Rôle du « chef de projet » :</a:t>
            </a:r>
          </a:p>
          <a:p>
            <a:pPr lvl="1">
              <a:buFont typeface="Wingdings" charset="2"/>
              <a:buChar char="§"/>
            </a:pPr>
            <a:r>
              <a:rPr lang="fr-FR" dirty="0" smtClean="0">
                <a:latin typeface="Calibri" charset="0"/>
                <a:ea typeface="Calibri" charset="0"/>
                <a:cs typeface="Calibri" charset="0"/>
              </a:rPr>
              <a:t>Organiser la réunion du matin avec tous les membres de son groupe</a:t>
            </a:r>
          </a:p>
          <a:p>
            <a:pPr lvl="1">
              <a:buFont typeface="Wingdings" charset="2"/>
              <a:buChar char="§"/>
            </a:pPr>
            <a:r>
              <a:rPr lang="fr-FR" dirty="0" smtClean="0">
                <a:latin typeface="Calibri" charset="0"/>
                <a:ea typeface="Calibri" charset="0"/>
                <a:cs typeface="Calibri" charset="0"/>
              </a:rPr>
              <a:t>Vérifier que les fiches de suivi soient bien remplies</a:t>
            </a:r>
          </a:p>
          <a:p>
            <a:pPr lvl="1">
              <a:buFont typeface="Wingdings" charset="2"/>
              <a:buChar char="§"/>
            </a:pPr>
            <a:r>
              <a:rPr lang="fr-FR" dirty="0" smtClean="0">
                <a:latin typeface="Calibri" charset="0"/>
                <a:ea typeface="Calibri" charset="0"/>
                <a:cs typeface="Calibri" charset="0"/>
              </a:rPr>
              <a:t>Participer comme les autres responsables au développement général.</a:t>
            </a:r>
          </a:p>
          <a:p>
            <a:pPr lvl="1">
              <a:buFont typeface="Wingdings" charset="2"/>
              <a:buChar char="§"/>
            </a:pPr>
            <a:endParaRPr lang="fr-FR" sz="800" dirty="0" smtClean="0">
              <a:latin typeface="Calibri" charset="0"/>
              <a:ea typeface="Calibri" charset="0"/>
              <a:cs typeface="Calibri" charset="0"/>
            </a:endParaRPr>
          </a:p>
          <a:p>
            <a:pPr>
              <a:buFont typeface="Wingdings" charset="2"/>
              <a:buChar char="§"/>
            </a:pPr>
            <a:r>
              <a:rPr lang="fr-FR" b="1" dirty="0" smtClean="0">
                <a:solidFill>
                  <a:schemeClr val="accent2"/>
                </a:solidFill>
                <a:latin typeface="Calibri" charset="0"/>
                <a:ea typeface="Calibri" charset="0"/>
                <a:cs typeface="Calibri" charset="0"/>
              </a:rPr>
              <a:t>Rôle d’un responsable (texte/audio/vidéo/</a:t>
            </a:r>
            <a:r>
              <a:rPr lang="fr-FR" b="1" dirty="0" err="1" smtClean="0">
                <a:solidFill>
                  <a:schemeClr val="accent2"/>
                </a:solidFill>
                <a:latin typeface="Calibri" charset="0"/>
                <a:ea typeface="Calibri" charset="0"/>
                <a:cs typeface="Calibri" charset="0"/>
              </a:rPr>
              <a:t>classif</a:t>
            </a:r>
            <a:r>
              <a:rPr lang="fr-FR" b="1" dirty="0" smtClean="0">
                <a:solidFill>
                  <a:schemeClr val="accent2"/>
                </a:solidFill>
                <a:latin typeface="Calibri" charset="0"/>
                <a:ea typeface="Calibri" charset="0"/>
                <a:cs typeface="Calibri" charset="0"/>
              </a:rPr>
              <a:t>)</a:t>
            </a:r>
          </a:p>
          <a:p>
            <a:pPr lvl="1">
              <a:buFont typeface="Wingdings" charset="2"/>
              <a:buChar char="§"/>
            </a:pPr>
            <a:r>
              <a:rPr lang="fr-FR" dirty="0" smtClean="0">
                <a:latin typeface="Calibri" charset="0"/>
                <a:ea typeface="Calibri" charset="0"/>
                <a:cs typeface="Calibri" charset="0"/>
              </a:rPr>
              <a:t>Planifier le développement de l’activité</a:t>
            </a:r>
          </a:p>
          <a:p>
            <a:pPr lvl="1">
              <a:buFont typeface="Wingdings" charset="2"/>
              <a:buChar char="§"/>
            </a:pPr>
            <a:r>
              <a:rPr lang="fr-FR" dirty="0">
                <a:latin typeface="Calibri" charset="0"/>
                <a:ea typeface="Calibri" charset="0"/>
                <a:cs typeface="Calibri" charset="0"/>
              </a:rPr>
              <a:t>V</a:t>
            </a:r>
            <a:r>
              <a:rPr lang="fr-FR" dirty="0" smtClean="0">
                <a:latin typeface="Calibri" charset="0"/>
                <a:ea typeface="Calibri" charset="0"/>
                <a:cs typeface="Calibri" charset="0"/>
              </a:rPr>
              <a:t>érifier que son activité avance comme prévu</a:t>
            </a:r>
          </a:p>
          <a:p>
            <a:pPr lvl="1">
              <a:buFont typeface="Wingdings" charset="2"/>
              <a:buChar char="§"/>
            </a:pPr>
            <a:r>
              <a:rPr lang="fr-FR" dirty="0" smtClean="0">
                <a:latin typeface="Calibri" charset="0"/>
                <a:ea typeface="Calibri" charset="0"/>
                <a:cs typeface="Calibri" charset="0"/>
              </a:rPr>
              <a:t>Participer au développement général.</a:t>
            </a:r>
          </a:p>
          <a:p>
            <a:pPr lvl="1">
              <a:buFont typeface="Wingdings" charset="2"/>
              <a:buChar char="§"/>
            </a:pPr>
            <a:r>
              <a:rPr lang="fr-FR" dirty="0" smtClean="0">
                <a:latin typeface="Calibri" charset="0"/>
                <a:ea typeface="Calibri" charset="0"/>
                <a:cs typeface="Calibri" charset="0"/>
              </a:rPr>
              <a:t>Plusieurs personnes peuvent travailler sur une même sous-tâche mais il faut un responsable. </a:t>
            </a:r>
          </a:p>
          <a:p>
            <a:pPr lvl="1"/>
            <a:endParaRPr lang="fr-FR" dirty="0" smtClean="0"/>
          </a:p>
          <a:p>
            <a:pPr lvl="1"/>
            <a:endParaRPr lang="fr-FR" dirty="0"/>
          </a:p>
          <a:p>
            <a:pPr lvl="2"/>
            <a:endParaRPr lang="fr-FR" dirty="0" smtClean="0"/>
          </a:p>
        </p:txBody>
      </p:sp>
      <p:sp>
        <p:nvSpPr>
          <p:cNvPr id="4" name="Espace réservé du pied de page 3"/>
          <p:cNvSpPr>
            <a:spLocks noGrp="1"/>
          </p:cNvSpPr>
          <p:nvPr>
            <p:ph type="ftr" sz="quarter" idx="11"/>
          </p:nvPr>
        </p:nvSpPr>
        <p:spPr/>
        <p:txBody>
          <a:bodyPr/>
          <a:lstStyle/>
          <a:p>
            <a:r>
              <a:rPr lang="fr-FR" dirty="0">
                <a:latin typeface="Calibri" charset="0"/>
                <a:ea typeface="Calibri" charset="0"/>
                <a:cs typeface="Calibri" charset="0"/>
              </a:rPr>
              <a:t>M2 SID Challenge 2018 </a:t>
            </a:r>
            <a:r>
              <a:rPr lang="mr-IN" dirty="0">
                <a:latin typeface="Calibri" charset="0"/>
                <a:ea typeface="Calibri" charset="0"/>
                <a:cs typeface="Calibri" charset="0"/>
              </a:rPr>
              <a:t>–</a:t>
            </a:r>
            <a:r>
              <a:rPr lang="fr-FR" dirty="0">
                <a:latin typeface="Calibri" charset="0"/>
                <a:ea typeface="Calibri" charset="0"/>
                <a:cs typeface="Calibri" charset="0"/>
              </a:rPr>
              <a:t> Indexation par le contenu</a:t>
            </a:r>
          </a:p>
        </p:txBody>
      </p:sp>
      <p:sp>
        <p:nvSpPr>
          <p:cNvPr id="5" name="Espace réservé du numéro de diapositive 4"/>
          <p:cNvSpPr>
            <a:spLocks noGrp="1"/>
          </p:cNvSpPr>
          <p:nvPr>
            <p:ph type="sldNum" sz="quarter" idx="10"/>
          </p:nvPr>
        </p:nvSpPr>
        <p:spPr/>
        <p:txBody>
          <a:bodyPr/>
          <a:lstStyle/>
          <a:p>
            <a:fld id="{B45775E4-0AC4-E647-B409-AD5D4B39F86E}" type="slidenum">
              <a:rPr lang="fr-FR" smtClean="0"/>
              <a:t>12</a:t>
            </a:fld>
            <a:endParaRPr lang="fr-FR"/>
          </a:p>
        </p:txBody>
      </p:sp>
    </p:spTree>
    <p:extLst>
      <p:ext uri="{BB962C8B-B14F-4D97-AF65-F5344CB8AC3E}">
        <p14:creationId xmlns:p14="http://schemas.microsoft.com/office/powerpoint/2010/main" val="742502146"/>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latin typeface="Calibri" charset="0"/>
                <a:ea typeface="Calibri" charset="0"/>
                <a:cs typeface="Calibri" charset="0"/>
              </a:rPr>
              <a:t>Organisation (3/3)</a:t>
            </a:r>
            <a:endParaRPr lang="fr-FR" dirty="0">
              <a:latin typeface="Calibri" charset="0"/>
              <a:ea typeface="Calibri" charset="0"/>
              <a:cs typeface="Calibri" charset="0"/>
            </a:endParaRPr>
          </a:p>
        </p:txBody>
      </p:sp>
      <p:sp>
        <p:nvSpPr>
          <p:cNvPr id="3" name="Espace réservé du contenu 2"/>
          <p:cNvSpPr>
            <a:spLocks noGrp="1"/>
          </p:cNvSpPr>
          <p:nvPr>
            <p:ph idx="1"/>
          </p:nvPr>
        </p:nvSpPr>
        <p:spPr>
          <a:xfrm>
            <a:off x="228600" y="904875"/>
            <a:ext cx="11672668" cy="5257800"/>
          </a:xfrm>
        </p:spPr>
        <p:txBody>
          <a:bodyPr/>
          <a:lstStyle/>
          <a:p>
            <a:pPr>
              <a:buFont typeface="Wingdings" charset="2"/>
              <a:buChar char="§"/>
            </a:pPr>
            <a:r>
              <a:rPr lang="fr-FR" b="1" dirty="0" smtClean="0">
                <a:solidFill>
                  <a:schemeClr val="accent2"/>
                </a:solidFill>
                <a:latin typeface="Calibri" charset="0"/>
                <a:ea typeface="Calibri" charset="0"/>
                <a:cs typeface="Calibri" charset="0"/>
              </a:rPr>
              <a:t>Supports</a:t>
            </a:r>
          </a:p>
          <a:p>
            <a:pPr lvl="1">
              <a:buFont typeface="Wingdings" charset="2"/>
              <a:buChar char="§"/>
            </a:pPr>
            <a:r>
              <a:rPr lang="fr-FR" sz="2400" dirty="0" smtClean="0">
                <a:latin typeface="Calibri" charset="0"/>
                <a:ea typeface="Calibri" charset="0"/>
                <a:cs typeface="Calibri" charset="0"/>
              </a:rPr>
              <a:t>des enseignants assureront le suivi </a:t>
            </a:r>
            <a:endParaRPr lang="fr-FR" sz="2400" dirty="0">
              <a:latin typeface="Calibri" charset="0"/>
              <a:ea typeface="Calibri" charset="0"/>
              <a:cs typeface="Calibri" charset="0"/>
            </a:endParaRPr>
          </a:p>
          <a:p>
            <a:pPr lvl="2">
              <a:buFont typeface="Wingdings" charset="2"/>
              <a:buChar char="§"/>
            </a:pPr>
            <a:r>
              <a:rPr lang="fr-FR" dirty="0" smtClean="0">
                <a:latin typeface="Calibri" charset="0"/>
                <a:ea typeface="Calibri" charset="0"/>
                <a:cs typeface="Calibri" charset="0"/>
              </a:rPr>
              <a:t>1 passage par jour selon le planning fourni durant 1 à 2 heures </a:t>
            </a:r>
          </a:p>
          <a:p>
            <a:pPr lvl="1">
              <a:buFont typeface="Wingdings" charset="2"/>
              <a:buChar char="§"/>
            </a:pPr>
            <a:r>
              <a:rPr lang="fr-FR" sz="2400" dirty="0" smtClean="0">
                <a:latin typeface="Calibri" charset="0"/>
                <a:ea typeface="Calibri" charset="0"/>
                <a:cs typeface="Calibri" charset="0"/>
              </a:rPr>
              <a:t>Contacts par mail ou sur rdv pour des éléments spécifiques</a:t>
            </a:r>
          </a:p>
          <a:p>
            <a:pPr lvl="1">
              <a:buFont typeface="Wingdings" charset="2"/>
              <a:buChar char="§"/>
            </a:pPr>
            <a:endParaRPr lang="fr-FR" sz="800" dirty="0">
              <a:latin typeface="Calibri" charset="0"/>
              <a:ea typeface="Calibri" charset="0"/>
              <a:cs typeface="Calibri" charset="0"/>
            </a:endParaRPr>
          </a:p>
          <a:p>
            <a:pPr>
              <a:buFont typeface="Wingdings" charset="2"/>
              <a:buChar char="§"/>
            </a:pPr>
            <a:r>
              <a:rPr lang="fr-FR" b="1" dirty="0">
                <a:solidFill>
                  <a:schemeClr val="accent2"/>
                </a:solidFill>
                <a:latin typeface="Calibri" charset="0"/>
                <a:ea typeface="Calibri" charset="0"/>
                <a:cs typeface="Calibri" charset="0"/>
              </a:rPr>
              <a:t>Remplir une feuille de suivi individuelle sur </a:t>
            </a:r>
            <a:r>
              <a:rPr lang="fr-FR" b="1" dirty="0" err="1">
                <a:solidFill>
                  <a:schemeClr val="accent2"/>
                </a:solidFill>
                <a:latin typeface="Calibri" charset="0"/>
                <a:ea typeface="Calibri" charset="0"/>
                <a:cs typeface="Calibri" charset="0"/>
              </a:rPr>
              <a:t>google</a:t>
            </a:r>
            <a:r>
              <a:rPr lang="fr-FR" b="1" dirty="0">
                <a:solidFill>
                  <a:schemeClr val="accent2"/>
                </a:solidFill>
                <a:latin typeface="Calibri" charset="0"/>
                <a:ea typeface="Calibri" charset="0"/>
                <a:cs typeface="Calibri" charset="0"/>
              </a:rPr>
              <a:t> drive </a:t>
            </a:r>
          </a:p>
          <a:p>
            <a:pPr lvl="1">
              <a:buFont typeface="Wingdings" charset="2"/>
              <a:buChar char="§"/>
            </a:pPr>
            <a:r>
              <a:rPr lang="fr-FR" dirty="0">
                <a:latin typeface="Calibri" charset="0"/>
                <a:ea typeface="Calibri" charset="0"/>
                <a:cs typeface="Calibri" charset="0"/>
              </a:rPr>
              <a:t>Chaque étudiant recopiera la liste des tâches à faire en début de journée</a:t>
            </a:r>
          </a:p>
          <a:p>
            <a:pPr lvl="1">
              <a:buFont typeface="Wingdings" charset="2"/>
              <a:buChar char="§"/>
            </a:pPr>
            <a:r>
              <a:rPr lang="fr-FR" dirty="0">
                <a:latin typeface="Calibri" charset="0"/>
                <a:ea typeface="Calibri" charset="0"/>
                <a:cs typeface="Calibri" charset="0"/>
              </a:rPr>
              <a:t>Chaque étudiant indiquera en fin de journée :</a:t>
            </a:r>
          </a:p>
          <a:p>
            <a:pPr marL="1200150" lvl="2" indent="-285750">
              <a:buFont typeface="Wingdings" charset="2"/>
              <a:buChar char="§"/>
            </a:pPr>
            <a:r>
              <a:rPr lang="fr-FR" dirty="0">
                <a:latin typeface="Calibri" charset="0"/>
                <a:ea typeface="Calibri" charset="0"/>
                <a:cs typeface="Calibri" charset="0"/>
              </a:rPr>
              <a:t>L’avancement réalisé des tâches sur la journée</a:t>
            </a:r>
          </a:p>
          <a:p>
            <a:pPr marL="1200150" lvl="2" indent="-285750">
              <a:buFont typeface="Wingdings" charset="2"/>
              <a:buChar char="§"/>
            </a:pPr>
            <a:r>
              <a:rPr lang="fr-FR" dirty="0">
                <a:latin typeface="Calibri" charset="0"/>
                <a:ea typeface="Calibri" charset="0"/>
                <a:cs typeface="Calibri" charset="0"/>
              </a:rPr>
              <a:t>Les difficultés rencontrées (cela permettra d’aider au dimensionnement des taches le lendemain</a:t>
            </a:r>
            <a:r>
              <a:rPr lang="fr-FR" dirty="0" smtClean="0">
                <a:latin typeface="Calibri" charset="0"/>
                <a:ea typeface="Calibri" charset="0"/>
                <a:cs typeface="Calibri" charset="0"/>
              </a:rPr>
              <a:t>)</a:t>
            </a:r>
          </a:p>
          <a:p>
            <a:pPr marL="1200150" lvl="2" indent="-285750">
              <a:buFont typeface="Wingdings" charset="2"/>
              <a:buChar char="§"/>
            </a:pPr>
            <a:endParaRPr lang="fr-FR" sz="800" dirty="0" smtClean="0">
              <a:latin typeface="Calibri" charset="0"/>
              <a:ea typeface="Calibri" charset="0"/>
              <a:cs typeface="Calibri" charset="0"/>
            </a:endParaRPr>
          </a:p>
          <a:p>
            <a:pPr marL="400050">
              <a:buFont typeface="Wingdings" charset="2"/>
              <a:buChar char="§"/>
            </a:pPr>
            <a:r>
              <a:rPr lang="fr-FR" b="1" dirty="0" smtClean="0">
                <a:solidFill>
                  <a:schemeClr val="accent2"/>
                </a:solidFill>
                <a:latin typeface="Calibri" charset="0"/>
                <a:ea typeface="Calibri" charset="0"/>
                <a:cs typeface="Calibri" charset="0"/>
              </a:rPr>
              <a:t>Rendre un planning prévisionnel mardi 30/10 au matin. </a:t>
            </a:r>
            <a:r>
              <a:rPr lang="fr-FR" sz="2000" dirty="0" smtClean="0">
                <a:solidFill>
                  <a:schemeClr val="accent2"/>
                </a:solidFill>
                <a:latin typeface="Calibri" charset="0"/>
                <a:ea typeface="Calibri" charset="0"/>
                <a:cs typeface="Calibri" charset="0"/>
              </a:rPr>
              <a:t>(dépôt </a:t>
            </a:r>
            <a:r>
              <a:rPr lang="fr-FR" sz="2000" dirty="0" err="1" smtClean="0">
                <a:solidFill>
                  <a:schemeClr val="accent2"/>
                </a:solidFill>
                <a:latin typeface="Calibri" charset="0"/>
                <a:ea typeface="Calibri" charset="0"/>
                <a:cs typeface="Calibri" charset="0"/>
              </a:rPr>
              <a:t>moodle</a:t>
            </a:r>
            <a:r>
              <a:rPr lang="fr-FR" sz="2000" dirty="0" smtClean="0">
                <a:solidFill>
                  <a:schemeClr val="accent2"/>
                </a:solidFill>
                <a:latin typeface="Calibri" charset="0"/>
                <a:ea typeface="Calibri" charset="0"/>
                <a:cs typeface="Calibri" charset="0"/>
              </a:rPr>
              <a:t>)</a:t>
            </a:r>
            <a:endParaRPr lang="fr-FR" sz="2000" dirty="0">
              <a:solidFill>
                <a:schemeClr val="accent2"/>
              </a:solidFill>
              <a:latin typeface="Calibri" charset="0"/>
              <a:ea typeface="Calibri" charset="0"/>
              <a:cs typeface="Calibri" charset="0"/>
            </a:endParaRPr>
          </a:p>
          <a:p>
            <a:pPr lvl="1">
              <a:buFont typeface="Wingdings" charset="2"/>
              <a:buChar char="§"/>
            </a:pPr>
            <a:endParaRPr lang="fr-FR" sz="2400" b="1" dirty="0" smtClean="0">
              <a:solidFill>
                <a:schemeClr val="accent2"/>
              </a:solidFill>
              <a:latin typeface="Calibri" charset="0"/>
              <a:ea typeface="Calibri" charset="0"/>
              <a:cs typeface="Calibri" charset="0"/>
            </a:endParaRPr>
          </a:p>
        </p:txBody>
      </p:sp>
      <p:sp>
        <p:nvSpPr>
          <p:cNvPr id="4" name="Espace réservé du pied de page 3"/>
          <p:cNvSpPr>
            <a:spLocks noGrp="1"/>
          </p:cNvSpPr>
          <p:nvPr>
            <p:ph type="ftr" sz="quarter" idx="11"/>
          </p:nvPr>
        </p:nvSpPr>
        <p:spPr/>
        <p:txBody>
          <a:bodyPr/>
          <a:lstStyle/>
          <a:p>
            <a:r>
              <a:rPr lang="fr-FR" dirty="0">
                <a:latin typeface="Calibri" charset="0"/>
                <a:ea typeface="Calibri" charset="0"/>
                <a:cs typeface="Calibri" charset="0"/>
              </a:rPr>
              <a:t>M2 SID Challenge 2018 </a:t>
            </a:r>
            <a:r>
              <a:rPr lang="mr-IN" dirty="0">
                <a:latin typeface="Calibri" charset="0"/>
                <a:ea typeface="Calibri" charset="0"/>
                <a:cs typeface="Calibri" charset="0"/>
              </a:rPr>
              <a:t>–</a:t>
            </a:r>
            <a:r>
              <a:rPr lang="fr-FR" dirty="0">
                <a:latin typeface="Calibri" charset="0"/>
                <a:ea typeface="Calibri" charset="0"/>
                <a:cs typeface="Calibri" charset="0"/>
              </a:rPr>
              <a:t> Indexation par le contenu</a:t>
            </a:r>
          </a:p>
        </p:txBody>
      </p:sp>
      <p:sp>
        <p:nvSpPr>
          <p:cNvPr id="5" name="Espace réservé du numéro de diapositive 4"/>
          <p:cNvSpPr>
            <a:spLocks noGrp="1"/>
          </p:cNvSpPr>
          <p:nvPr>
            <p:ph type="sldNum" sz="quarter" idx="10"/>
          </p:nvPr>
        </p:nvSpPr>
        <p:spPr/>
        <p:txBody>
          <a:bodyPr/>
          <a:lstStyle/>
          <a:p>
            <a:fld id="{B45775E4-0AC4-E647-B409-AD5D4B39F86E}" type="slidenum">
              <a:rPr lang="fr-FR" smtClean="0"/>
              <a:t>13</a:t>
            </a:fld>
            <a:endParaRPr lang="fr-FR"/>
          </a:p>
        </p:txBody>
      </p:sp>
    </p:spTree>
    <p:extLst>
      <p:ext uri="{BB962C8B-B14F-4D97-AF65-F5344CB8AC3E}">
        <p14:creationId xmlns:p14="http://schemas.microsoft.com/office/powerpoint/2010/main" val="1682170038"/>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latin typeface="Calibri" charset="0"/>
                <a:ea typeface="Calibri" charset="0"/>
                <a:cs typeface="Calibri" charset="0"/>
              </a:rPr>
              <a:t>Evaluation</a:t>
            </a:r>
            <a:endParaRPr lang="fr-FR" dirty="0">
              <a:latin typeface="Calibri" charset="0"/>
              <a:ea typeface="Calibri" charset="0"/>
              <a:cs typeface="Calibri" charset="0"/>
            </a:endParaRPr>
          </a:p>
        </p:txBody>
      </p:sp>
      <p:sp>
        <p:nvSpPr>
          <p:cNvPr id="3" name="Espace réservé du contenu 2"/>
          <p:cNvSpPr>
            <a:spLocks noGrp="1"/>
          </p:cNvSpPr>
          <p:nvPr>
            <p:ph idx="1"/>
          </p:nvPr>
        </p:nvSpPr>
        <p:spPr/>
        <p:txBody>
          <a:bodyPr/>
          <a:lstStyle/>
          <a:p>
            <a:r>
              <a:rPr lang="fr-FR" dirty="0" smtClean="0">
                <a:latin typeface="Calibri" charset="0"/>
                <a:ea typeface="Calibri" charset="0"/>
                <a:cs typeface="Calibri" charset="0"/>
              </a:rPr>
              <a:t>Soutenance le </a:t>
            </a:r>
            <a:r>
              <a:rPr lang="fr-FR" dirty="0" smtClean="0">
                <a:solidFill>
                  <a:srgbClr val="FF0000"/>
                </a:solidFill>
                <a:latin typeface="Calibri" charset="0"/>
                <a:ea typeface="Calibri" charset="0"/>
                <a:cs typeface="Calibri" charset="0"/>
              </a:rPr>
              <a:t>16/11/2018 </a:t>
            </a:r>
            <a:r>
              <a:rPr lang="fr-FR" dirty="0" smtClean="0">
                <a:latin typeface="Calibri" charset="0"/>
                <a:ea typeface="Calibri" charset="0"/>
                <a:cs typeface="Calibri" charset="0"/>
              </a:rPr>
              <a:t>avec tout le monde</a:t>
            </a:r>
          </a:p>
          <a:p>
            <a:pPr lvl="1">
              <a:buFont typeface="Wingdings" charset="2"/>
              <a:buChar char="§"/>
            </a:pPr>
            <a:r>
              <a:rPr lang="fr-FR" dirty="0" smtClean="0">
                <a:latin typeface="Calibri" charset="0"/>
                <a:ea typeface="Calibri" charset="0"/>
                <a:cs typeface="Calibri" charset="0"/>
              </a:rPr>
              <a:t>30 minutes par groupe</a:t>
            </a:r>
          </a:p>
          <a:p>
            <a:pPr lvl="1">
              <a:buFont typeface="Wingdings" charset="2"/>
              <a:buChar char="§"/>
            </a:pPr>
            <a:r>
              <a:rPr lang="fr-FR" dirty="0" smtClean="0">
                <a:latin typeface="Calibri" charset="0"/>
                <a:ea typeface="Calibri" charset="0"/>
                <a:cs typeface="Calibri" charset="0"/>
              </a:rPr>
              <a:t>Présentation synthétique de la méthodologie, des approches choisies, des résultats obtenus</a:t>
            </a:r>
          </a:p>
          <a:p>
            <a:pPr lvl="1">
              <a:buFont typeface="Wingdings" charset="2"/>
              <a:buChar char="§"/>
            </a:pPr>
            <a:r>
              <a:rPr lang="fr-FR" sz="2000" dirty="0" smtClean="0">
                <a:latin typeface="Calibri" charset="0"/>
                <a:ea typeface="Calibri" charset="0"/>
                <a:cs typeface="Calibri" charset="0"/>
              </a:rPr>
              <a:t>Démonstration </a:t>
            </a:r>
            <a:r>
              <a:rPr lang="mr-IN" sz="2000" dirty="0" smtClean="0">
                <a:latin typeface="Calibri" charset="0"/>
                <a:ea typeface="Calibri" charset="0"/>
                <a:cs typeface="Calibri" charset="0"/>
              </a:rPr>
              <a:t>…</a:t>
            </a:r>
            <a:r>
              <a:rPr lang="fr-FR" sz="2000" dirty="0" smtClean="0">
                <a:latin typeface="Calibri" charset="0"/>
                <a:ea typeface="Calibri" charset="0"/>
                <a:cs typeface="Calibri" charset="0"/>
              </a:rPr>
              <a:t> </a:t>
            </a:r>
            <a:r>
              <a:rPr lang="fr-FR" sz="2000" i="1" dirty="0" smtClean="0">
                <a:latin typeface="Calibri" charset="0"/>
                <a:ea typeface="Calibri" charset="0"/>
                <a:cs typeface="Calibri" charset="0"/>
              </a:rPr>
              <a:t>si on devait traiter d’autres documents que devrait-on faire ? </a:t>
            </a:r>
          </a:p>
          <a:p>
            <a:pPr lvl="1">
              <a:buFont typeface="Wingdings" charset="2"/>
              <a:buChar char="§"/>
            </a:pPr>
            <a:r>
              <a:rPr lang="fr-FR" sz="2000" dirty="0" smtClean="0">
                <a:latin typeface="Calibri" charset="0"/>
                <a:ea typeface="Calibri" charset="0"/>
                <a:cs typeface="Calibri" charset="0"/>
              </a:rPr>
              <a:t>Chaque membre prend la parole / répond aux questions</a:t>
            </a:r>
            <a:endParaRPr lang="fr-FR" sz="2400" dirty="0">
              <a:latin typeface="Calibri" charset="0"/>
              <a:ea typeface="Calibri" charset="0"/>
              <a:cs typeface="Calibri" charset="0"/>
            </a:endParaRPr>
          </a:p>
          <a:p>
            <a:r>
              <a:rPr lang="fr-FR" dirty="0" smtClean="0">
                <a:latin typeface="Calibri" charset="0"/>
                <a:ea typeface="Calibri" charset="0"/>
                <a:cs typeface="Calibri" charset="0"/>
              </a:rPr>
              <a:t>Rapport</a:t>
            </a:r>
          </a:p>
          <a:p>
            <a:pPr lvl="1">
              <a:buFont typeface="Wingdings" charset="2"/>
              <a:buChar char="§"/>
            </a:pPr>
            <a:r>
              <a:rPr lang="fr-FR" dirty="0" smtClean="0">
                <a:latin typeface="Calibri" charset="0"/>
                <a:ea typeface="Calibri" charset="0"/>
                <a:cs typeface="Calibri" charset="0"/>
              </a:rPr>
              <a:t>Choix des méthodes</a:t>
            </a:r>
          </a:p>
          <a:p>
            <a:pPr lvl="1">
              <a:buFont typeface="Wingdings" charset="2"/>
              <a:buChar char="§"/>
            </a:pPr>
            <a:r>
              <a:rPr lang="fr-FR" dirty="0" smtClean="0">
                <a:latin typeface="Calibri" charset="0"/>
                <a:ea typeface="Calibri" charset="0"/>
                <a:cs typeface="Calibri" charset="0"/>
              </a:rPr>
              <a:t>Organisation</a:t>
            </a:r>
          </a:p>
          <a:p>
            <a:pPr lvl="1">
              <a:buFont typeface="Wingdings" charset="2"/>
              <a:buChar char="§"/>
            </a:pPr>
            <a:r>
              <a:rPr lang="fr-FR" dirty="0" smtClean="0">
                <a:latin typeface="Calibri" charset="0"/>
                <a:ea typeface="Calibri" charset="0"/>
                <a:cs typeface="Calibri" charset="0"/>
              </a:rPr>
              <a:t>Manuel utilisateur</a:t>
            </a:r>
          </a:p>
          <a:p>
            <a:pPr lvl="1">
              <a:buFont typeface="Wingdings" charset="2"/>
              <a:buChar char="§"/>
            </a:pPr>
            <a:r>
              <a:rPr lang="fr-FR" dirty="0" smtClean="0">
                <a:latin typeface="Calibri" charset="0"/>
                <a:ea typeface="Calibri" charset="0"/>
                <a:cs typeface="Calibri" charset="0"/>
              </a:rPr>
              <a:t>Exemples de résultats</a:t>
            </a:r>
          </a:p>
          <a:p>
            <a:pPr lvl="1">
              <a:buFont typeface="Wingdings" charset="2"/>
              <a:buChar char="§"/>
            </a:pPr>
            <a:r>
              <a:rPr lang="fr-FR" dirty="0" smtClean="0">
                <a:latin typeface="Calibri" charset="0"/>
                <a:ea typeface="Calibri" charset="0"/>
                <a:cs typeface="Calibri" charset="0"/>
              </a:rPr>
              <a:t>Qualité du code</a:t>
            </a:r>
          </a:p>
          <a:p>
            <a:pPr lvl="1">
              <a:buFont typeface="Wingdings" charset="2"/>
              <a:buChar char="§"/>
            </a:pPr>
            <a:r>
              <a:rPr lang="fr-FR" dirty="0" smtClean="0">
                <a:latin typeface="Calibri" charset="0"/>
                <a:ea typeface="Calibri" charset="0"/>
                <a:cs typeface="Calibri" charset="0"/>
              </a:rPr>
              <a:t>Problèmes rencontrés </a:t>
            </a:r>
            <a:r>
              <a:rPr lang="fr-FR" dirty="0">
                <a:latin typeface="Calibri" charset="0"/>
                <a:ea typeface="Calibri" charset="0"/>
                <a:cs typeface="Calibri" charset="0"/>
              </a:rPr>
              <a:t>et solutions </a:t>
            </a:r>
            <a:r>
              <a:rPr lang="fr-FR" dirty="0" smtClean="0">
                <a:latin typeface="Calibri" charset="0"/>
                <a:ea typeface="Calibri" charset="0"/>
                <a:cs typeface="Calibri" charset="0"/>
              </a:rPr>
              <a:t>envisagées</a:t>
            </a:r>
          </a:p>
          <a:p>
            <a:pPr lvl="1">
              <a:buFont typeface="Wingdings" charset="2"/>
              <a:buChar char="§"/>
            </a:pPr>
            <a:r>
              <a:rPr lang="fr-FR" dirty="0" smtClean="0">
                <a:latin typeface="Calibri" charset="0"/>
                <a:ea typeface="Calibri" charset="0"/>
                <a:cs typeface="Calibri" charset="0"/>
              </a:rPr>
              <a:t>Bilan personnel</a:t>
            </a:r>
            <a:endParaRPr lang="fr-FR" dirty="0">
              <a:latin typeface="Calibri" charset="0"/>
              <a:ea typeface="Calibri" charset="0"/>
              <a:cs typeface="Calibri" charset="0"/>
            </a:endParaRPr>
          </a:p>
        </p:txBody>
      </p:sp>
      <p:sp>
        <p:nvSpPr>
          <p:cNvPr id="4" name="Espace réservé du pied de page 3"/>
          <p:cNvSpPr>
            <a:spLocks noGrp="1"/>
          </p:cNvSpPr>
          <p:nvPr>
            <p:ph type="ftr" sz="quarter" idx="11"/>
          </p:nvPr>
        </p:nvSpPr>
        <p:spPr/>
        <p:txBody>
          <a:bodyPr/>
          <a:lstStyle/>
          <a:p>
            <a:r>
              <a:rPr lang="fr-FR" dirty="0">
                <a:latin typeface="Calibri" charset="0"/>
                <a:ea typeface="Calibri" charset="0"/>
                <a:cs typeface="Calibri" charset="0"/>
              </a:rPr>
              <a:t>M2 SID Challenge 2018 </a:t>
            </a:r>
            <a:r>
              <a:rPr lang="mr-IN" dirty="0">
                <a:latin typeface="Calibri" charset="0"/>
                <a:ea typeface="Calibri" charset="0"/>
                <a:cs typeface="Calibri" charset="0"/>
              </a:rPr>
              <a:t>–</a:t>
            </a:r>
            <a:r>
              <a:rPr lang="fr-FR" dirty="0">
                <a:latin typeface="Calibri" charset="0"/>
                <a:ea typeface="Calibri" charset="0"/>
                <a:cs typeface="Calibri" charset="0"/>
              </a:rPr>
              <a:t> Indexation par le contenu</a:t>
            </a:r>
          </a:p>
        </p:txBody>
      </p:sp>
      <p:sp>
        <p:nvSpPr>
          <p:cNvPr id="5" name="Espace réservé du numéro de diapositive 4"/>
          <p:cNvSpPr>
            <a:spLocks noGrp="1"/>
          </p:cNvSpPr>
          <p:nvPr>
            <p:ph type="sldNum" sz="quarter" idx="10"/>
          </p:nvPr>
        </p:nvSpPr>
        <p:spPr/>
        <p:txBody>
          <a:bodyPr/>
          <a:lstStyle/>
          <a:p>
            <a:fld id="{B45775E4-0AC4-E647-B409-AD5D4B39F86E}" type="slidenum">
              <a:rPr lang="fr-FR" smtClean="0"/>
              <a:t>14</a:t>
            </a:fld>
            <a:endParaRPr lang="fr-FR"/>
          </a:p>
        </p:txBody>
      </p:sp>
    </p:spTree>
    <p:extLst>
      <p:ext uri="{BB962C8B-B14F-4D97-AF65-F5344CB8AC3E}">
        <p14:creationId xmlns:p14="http://schemas.microsoft.com/office/powerpoint/2010/main" val="1652119116"/>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0"/>
          </p:nvPr>
        </p:nvSpPr>
        <p:spPr/>
        <p:txBody>
          <a:bodyPr/>
          <a:lstStyle/>
          <a:p>
            <a:fld id="{B45775E4-0AC4-E647-B409-AD5D4B39F86E}" type="slidenum">
              <a:rPr lang="fr-FR" smtClean="0"/>
              <a:t>15</a:t>
            </a:fld>
            <a:endParaRPr lang="fr-FR"/>
          </a:p>
        </p:txBody>
      </p:sp>
      <p:sp>
        <p:nvSpPr>
          <p:cNvPr id="5" name="Espace réservé du pied de page 4"/>
          <p:cNvSpPr>
            <a:spLocks noGrp="1"/>
          </p:cNvSpPr>
          <p:nvPr>
            <p:ph type="ftr" sz="quarter" idx="11"/>
          </p:nvPr>
        </p:nvSpPr>
        <p:spPr/>
        <p:txBody>
          <a:bodyPr/>
          <a:lstStyle/>
          <a:p>
            <a:r>
              <a:rPr lang="fr-FR" dirty="0">
                <a:latin typeface="Calibri" charset="0"/>
                <a:ea typeface="Calibri" charset="0"/>
                <a:cs typeface="Calibri" charset="0"/>
              </a:rPr>
              <a:t>M2 SID Challenge 2018 </a:t>
            </a:r>
            <a:r>
              <a:rPr lang="mr-IN" dirty="0">
                <a:latin typeface="Calibri" charset="0"/>
                <a:ea typeface="Calibri" charset="0"/>
                <a:cs typeface="Calibri" charset="0"/>
              </a:rPr>
              <a:t>–</a:t>
            </a:r>
            <a:r>
              <a:rPr lang="fr-FR" dirty="0">
                <a:latin typeface="Calibri" charset="0"/>
                <a:ea typeface="Calibri" charset="0"/>
                <a:cs typeface="Calibri" charset="0"/>
              </a:rPr>
              <a:t> Indexation par le contenu</a:t>
            </a:r>
          </a:p>
        </p:txBody>
      </p:sp>
      <p:sp>
        <p:nvSpPr>
          <p:cNvPr id="3" name="ZoneTexte 2"/>
          <p:cNvSpPr txBox="1"/>
          <p:nvPr/>
        </p:nvSpPr>
        <p:spPr>
          <a:xfrm>
            <a:off x="3253155" y="2887443"/>
            <a:ext cx="5271187" cy="646331"/>
          </a:xfrm>
          <a:prstGeom prst="rect">
            <a:avLst/>
          </a:prstGeom>
          <a:noFill/>
        </p:spPr>
        <p:txBody>
          <a:bodyPr wrap="none" rtlCol="0">
            <a:spAutoFit/>
          </a:bodyPr>
          <a:lstStyle/>
          <a:p>
            <a:r>
              <a:rPr lang="fr-FR" sz="3600" b="1" dirty="0" smtClean="0">
                <a:solidFill>
                  <a:schemeClr val="accent2"/>
                </a:solidFill>
                <a:latin typeface="Calibri" charset="0"/>
                <a:ea typeface="Calibri" charset="0"/>
                <a:cs typeface="Calibri" charset="0"/>
              </a:rPr>
              <a:t>Avez-vous des questions ? </a:t>
            </a:r>
            <a:endParaRPr lang="fr-FR" sz="3600" b="1" dirty="0">
              <a:solidFill>
                <a:schemeClr val="accent2"/>
              </a:solidFill>
              <a:latin typeface="Calibri" charset="0"/>
              <a:ea typeface="Calibri" charset="0"/>
              <a:cs typeface="Calibri" charset="0"/>
            </a:endParaRPr>
          </a:p>
        </p:txBody>
      </p:sp>
    </p:spTree>
    <p:extLst>
      <p:ext uri="{BB962C8B-B14F-4D97-AF65-F5344CB8AC3E}">
        <p14:creationId xmlns:p14="http://schemas.microsoft.com/office/powerpoint/2010/main" val="170177859"/>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latin typeface="Calibri" charset="0"/>
                <a:ea typeface="Calibri" charset="0"/>
                <a:cs typeface="Calibri" charset="0"/>
              </a:rPr>
              <a:t>Indexation par le contenu</a:t>
            </a:r>
            <a:endParaRPr lang="fr-FR" dirty="0">
              <a:latin typeface="Calibri" charset="0"/>
              <a:ea typeface="Calibri" charset="0"/>
              <a:cs typeface="Calibri" charset="0"/>
            </a:endParaRPr>
          </a:p>
        </p:txBody>
      </p:sp>
      <p:sp>
        <p:nvSpPr>
          <p:cNvPr id="3" name="Espace réservé du contenu 2"/>
          <p:cNvSpPr>
            <a:spLocks noGrp="1"/>
          </p:cNvSpPr>
          <p:nvPr>
            <p:ph idx="1"/>
          </p:nvPr>
        </p:nvSpPr>
        <p:spPr>
          <a:xfrm>
            <a:off x="407962" y="904875"/>
            <a:ext cx="11549575" cy="5257800"/>
          </a:xfrm>
        </p:spPr>
        <p:txBody>
          <a:bodyP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fr-FR" sz="2800" b="1" dirty="0" smtClean="0">
                <a:solidFill>
                  <a:schemeClr val="accent2"/>
                </a:solidFill>
                <a:latin typeface="Calibri" charset="0"/>
                <a:ea typeface="Calibri" charset="0"/>
                <a:cs typeface="Calibri" charset="0"/>
              </a:rPr>
              <a:t>Objectif méthodologique : </a:t>
            </a:r>
          </a:p>
          <a:p>
            <a:pPr marR="0" lvl="0" defTabSz="914400" eaLnBrk="1" fontAlgn="auto" latinLnBrk="0" hangingPunct="1">
              <a:lnSpc>
                <a:spcPct val="100000"/>
              </a:lnSpc>
              <a:spcBef>
                <a:spcPts val="0"/>
              </a:spcBef>
              <a:spcAft>
                <a:spcPts val="0"/>
              </a:spcAft>
              <a:buClrTx/>
              <a:buSzTx/>
              <a:buFont typeface="Wingdings" charset="2"/>
              <a:buChar char="§"/>
              <a:tabLst/>
              <a:defRPr/>
            </a:pPr>
            <a:r>
              <a:rPr lang="fr-FR" dirty="0" smtClean="0">
                <a:latin typeface="Calibri" charset="0"/>
                <a:ea typeface="Calibri" charset="0"/>
                <a:cs typeface="Calibri" charset="0"/>
              </a:rPr>
              <a:t>Analyser le contenu d’un corpus d’extraits de fiction de 30 seconde à 2 minutes 30</a:t>
            </a:r>
          </a:p>
          <a:p>
            <a:pPr marR="0" lvl="0" defTabSz="914400" eaLnBrk="1" fontAlgn="auto" latinLnBrk="0" hangingPunct="1">
              <a:lnSpc>
                <a:spcPct val="100000"/>
              </a:lnSpc>
              <a:spcBef>
                <a:spcPts val="0"/>
              </a:spcBef>
              <a:spcAft>
                <a:spcPts val="0"/>
              </a:spcAft>
              <a:buClrTx/>
              <a:buSzTx/>
              <a:buFont typeface="Wingdings" charset="2"/>
              <a:buChar char="§"/>
              <a:tabLst/>
              <a:defRPr/>
            </a:pPr>
            <a:r>
              <a:rPr lang="fr-FR" dirty="0" smtClean="0">
                <a:latin typeface="Calibri" charset="0"/>
                <a:ea typeface="Calibri" charset="0"/>
                <a:cs typeface="Calibri" charset="0"/>
              </a:rPr>
              <a:t>Classifier les extraits en fonction de critères de similarité</a:t>
            </a:r>
          </a:p>
          <a:p>
            <a:pPr marL="0" marR="0" lvl="0" indent="0" defTabSz="914400" eaLnBrk="1" fontAlgn="auto" latinLnBrk="0" hangingPunct="1">
              <a:lnSpc>
                <a:spcPct val="100000"/>
              </a:lnSpc>
              <a:spcBef>
                <a:spcPts val="0"/>
              </a:spcBef>
              <a:spcAft>
                <a:spcPts val="0"/>
              </a:spcAft>
              <a:buClrTx/>
              <a:buSzTx/>
              <a:buFontTx/>
              <a:buNone/>
              <a:tabLst/>
              <a:defRPr/>
            </a:pPr>
            <a:endParaRPr lang="fr-FR" sz="800" dirty="0" smtClean="0">
              <a:latin typeface="Calibri" charset="0"/>
              <a:ea typeface="Calibri" charset="0"/>
              <a:cs typeface="Calibri" charset="0"/>
            </a:endParaRPr>
          </a:p>
          <a:p>
            <a:pPr marL="0" marR="0" lvl="0" indent="0" defTabSz="914400" eaLnBrk="1" fontAlgn="auto" latinLnBrk="0" hangingPunct="1">
              <a:lnSpc>
                <a:spcPct val="100000"/>
              </a:lnSpc>
              <a:spcBef>
                <a:spcPts val="0"/>
              </a:spcBef>
              <a:spcAft>
                <a:spcPts val="0"/>
              </a:spcAft>
              <a:buClrTx/>
              <a:buSzTx/>
              <a:buFontTx/>
              <a:buNone/>
              <a:tabLst/>
              <a:defRPr/>
            </a:pPr>
            <a:r>
              <a:rPr lang="fr-FR" sz="2800" b="1" dirty="0" smtClean="0">
                <a:solidFill>
                  <a:schemeClr val="accent2"/>
                </a:solidFill>
                <a:latin typeface="Calibri" charset="0"/>
                <a:ea typeface="Calibri" charset="0"/>
                <a:cs typeface="Calibri" charset="0"/>
              </a:rPr>
              <a:t>Approches : </a:t>
            </a:r>
          </a:p>
          <a:p>
            <a:pPr marL="0" marR="0" lvl="0" indent="0" defTabSz="914400" eaLnBrk="1" fontAlgn="auto" latinLnBrk="0" hangingPunct="1">
              <a:lnSpc>
                <a:spcPct val="100000"/>
              </a:lnSpc>
              <a:spcBef>
                <a:spcPts val="0"/>
              </a:spcBef>
              <a:spcAft>
                <a:spcPts val="0"/>
              </a:spcAft>
              <a:buClrTx/>
              <a:buSzTx/>
              <a:buFontTx/>
              <a:buNone/>
              <a:tabLst/>
              <a:defRPr/>
            </a:pPr>
            <a:endParaRPr lang="fr-FR" sz="800" dirty="0">
              <a:latin typeface="Calibri" charset="0"/>
              <a:ea typeface="Calibri" charset="0"/>
              <a:cs typeface="Calibri" charset="0"/>
            </a:endParaRPr>
          </a:p>
          <a:p>
            <a:pPr fontAlgn="auto">
              <a:spcBef>
                <a:spcPts val="0"/>
              </a:spcBef>
              <a:spcAft>
                <a:spcPts val="0"/>
              </a:spcAft>
              <a:buClrTx/>
              <a:buFont typeface="Wingdings" charset="2"/>
              <a:buChar char="§"/>
            </a:pPr>
            <a:r>
              <a:rPr lang="fr-FR" dirty="0">
                <a:latin typeface="Calibri" charset="0"/>
                <a:ea typeface="Calibri" charset="0"/>
                <a:cs typeface="Calibri" charset="0"/>
              </a:rPr>
              <a:t>C</a:t>
            </a:r>
            <a:r>
              <a:rPr lang="fr-FR" dirty="0" smtClean="0">
                <a:latin typeface="Calibri" charset="0"/>
                <a:ea typeface="Calibri" charset="0"/>
                <a:cs typeface="Calibri" charset="0"/>
              </a:rPr>
              <a:t>aractériser chaque extrait par un ensemble de descripteurs issus de l’analyse du contenu </a:t>
            </a:r>
          </a:p>
          <a:p>
            <a:pPr fontAlgn="auto">
              <a:spcBef>
                <a:spcPts val="0"/>
              </a:spcBef>
              <a:spcAft>
                <a:spcPts val="0"/>
              </a:spcAft>
              <a:buClrTx/>
              <a:buFont typeface="Wingdings" charset="2"/>
              <a:buChar char="§"/>
            </a:pPr>
            <a:r>
              <a:rPr lang="fr-FR" dirty="0" smtClean="0">
                <a:latin typeface="Calibri" charset="0"/>
                <a:ea typeface="Calibri" charset="0"/>
                <a:cs typeface="Calibri" charset="0"/>
              </a:rPr>
              <a:t>Tenir compte de 3 modalités : </a:t>
            </a:r>
          </a:p>
          <a:p>
            <a:pPr lvl="2" fontAlgn="auto">
              <a:spcBef>
                <a:spcPts val="0"/>
              </a:spcBef>
              <a:spcAft>
                <a:spcPts val="0"/>
              </a:spcAft>
              <a:buFont typeface="Wingdings" charset="2"/>
              <a:buChar char="§"/>
            </a:pPr>
            <a:r>
              <a:rPr lang="fr-FR" sz="2000" dirty="0" smtClean="0">
                <a:latin typeface="Calibri" charset="0"/>
                <a:ea typeface="Calibri" charset="0"/>
                <a:cs typeface="Calibri" charset="0"/>
              </a:rPr>
              <a:t>Composante </a:t>
            </a:r>
            <a:r>
              <a:rPr lang="fr-FR" sz="2000" b="1" dirty="0" smtClean="0">
                <a:solidFill>
                  <a:schemeClr val="accent2"/>
                </a:solidFill>
                <a:latin typeface="Calibri" charset="0"/>
                <a:ea typeface="Calibri" charset="0"/>
                <a:cs typeface="Calibri" charset="0"/>
              </a:rPr>
              <a:t>Vidéo</a:t>
            </a:r>
            <a:r>
              <a:rPr lang="fr-FR" sz="2000" dirty="0" smtClean="0">
                <a:solidFill>
                  <a:schemeClr val="accent2"/>
                </a:solidFill>
                <a:latin typeface="Calibri" charset="0"/>
                <a:ea typeface="Calibri" charset="0"/>
                <a:cs typeface="Calibri" charset="0"/>
              </a:rPr>
              <a:t> </a:t>
            </a:r>
            <a:r>
              <a:rPr lang="fr-FR" sz="2000" dirty="0" smtClean="0">
                <a:latin typeface="Calibri" charset="0"/>
                <a:ea typeface="Calibri" charset="0"/>
                <a:cs typeface="Calibri" charset="0"/>
              </a:rPr>
              <a:t>: images successives composant l’extrait</a:t>
            </a:r>
          </a:p>
          <a:p>
            <a:pPr lvl="2" fontAlgn="auto">
              <a:spcBef>
                <a:spcPts val="0"/>
              </a:spcBef>
              <a:spcAft>
                <a:spcPts val="0"/>
              </a:spcAft>
              <a:buFont typeface="Wingdings" charset="2"/>
              <a:buChar char="§"/>
            </a:pPr>
            <a:r>
              <a:rPr lang="fr-FR" sz="2000" dirty="0" smtClean="0">
                <a:latin typeface="Calibri" charset="0"/>
                <a:ea typeface="Calibri" charset="0"/>
                <a:cs typeface="Calibri" charset="0"/>
              </a:rPr>
              <a:t>Composante </a:t>
            </a:r>
            <a:r>
              <a:rPr lang="fr-FR" sz="2000" b="1" dirty="0">
                <a:solidFill>
                  <a:schemeClr val="accent2"/>
                </a:solidFill>
                <a:latin typeface="Calibri" charset="0"/>
                <a:ea typeface="Calibri" charset="0"/>
                <a:cs typeface="Calibri" charset="0"/>
              </a:rPr>
              <a:t>Audio</a:t>
            </a:r>
            <a:r>
              <a:rPr lang="fr-FR" sz="2000" dirty="0" smtClean="0">
                <a:latin typeface="Calibri" charset="0"/>
                <a:ea typeface="Calibri" charset="0"/>
                <a:cs typeface="Calibri" charset="0"/>
              </a:rPr>
              <a:t> : piste sonore correspondant à l’extrait</a:t>
            </a:r>
          </a:p>
          <a:p>
            <a:pPr lvl="2" fontAlgn="auto">
              <a:spcBef>
                <a:spcPts val="0"/>
              </a:spcBef>
              <a:spcAft>
                <a:spcPts val="0"/>
              </a:spcAft>
              <a:buFont typeface="Wingdings" charset="2"/>
              <a:buChar char="§"/>
            </a:pPr>
            <a:r>
              <a:rPr lang="fr-FR" sz="2000" dirty="0" smtClean="0">
                <a:latin typeface="Calibri" charset="0"/>
                <a:ea typeface="Calibri" charset="0"/>
                <a:cs typeface="Calibri" charset="0"/>
              </a:rPr>
              <a:t>Composante </a:t>
            </a:r>
            <a:r>
              <a:rPr lang="fr-FR" sz="2000" b="1" dirty="0" smtClean="0">
                <a:solidFill>
                  <a:schemeClr val="accent2"/>
                </a:solidFill>
                <a:latin typeface="Calibri" charset="0"/>
                <a:ea typeface="Calibri" charset="0"/>
                <a:cs typeface="Calibri" charset="0"/>
              </a:rPr>
              <a:t>Texte </a:t>
            </a:r>
            <a:r>
              <a:rPr lang="fr-FR" sz="2000" dirty="0" smtClean="0">
                <a:latin typeface="Calibri" charset="0"/>
                <a:ea typeface="Calibri" charset="0"/>
                <a:cs typeface="Calibri" charset="0"/>
              </a:rPr>
              <a:t>: sous-titres correspondant à l’extrait</a:t>
            </a:r>
          </a:p>
          <a:p>
            <a:pPr lvl="2" fontAlgn="auto">
              <a:spcBef>
                <a:spcPts val="0"/>
              </a:spcBef>
              <a:spcAft>
                <a:spcPts val="0"/>
              </a:spcAft>
              <a:buFont typeface="Wingdings" charset="2"/>
              <a:buChar char="§"/>
            </a:pPr>
            <a:endParaRPr lang="fr-FR" sz="2000" dirty="0" smtClean="0">
              <a:latin typeface="Calibri" charset="0"/>
              <a:ea typeface="Calibri" charset="0"/>
              <a:cs typeface="Calibri" charset="0"/>
            </a:endParaRPr>
          </a:p>
          <a:p>
            <a:pPr fontAlgn="auto">
              <a:spcBef>
                <a:spcPts val="0"/>
              </a:spcBef>
              <a:spcAft>
                <a:spcPts val="0"/>
              </a:spcAft>
              <a:buClrTx/>
              <a:buFont typeface="Wingdings" charset="2"/>
              <a:buChar char="§"/>
            </a:pPr>
            <a:r>
              <a:rPr lang="fr-FR" dirty="0" smtClean="0">
                <a:latin typeface="Calibri" charset="0"/>
                <a:ea typeface="Calibri" charset="0"/>
                <a:cs typeface="Calibri" charset="0"/>
              </a:rPr>
              <a:t>Utiliser les descripteurs obtenus pour organiser </a:t>
            </a:r>
            <a:r>
              <a:rPr lang="fr-FR" dirty="0">
                <a:latin typeface="Calibri" charset="0"/>
                <a:ea typeface="Calibri" charset="0"/>
                <a:cs typeface="Calibri" charset="0"/>
              </a:rPr>
              <a:t>le corpus en </a:t>
            </a:r>
            <a:r>
              <a:rPr lang="fr-FR" dirty="0" smtClean="0">
                <a:latin typeface="Calibri" charset="0"/>
                <a:ea typeface="Calibri" charset="0"/>
                <a:cs typeface="Calibri" charset="0"/>
              </a:rPr>
              <a:t>catégories ou clusters représentatifs d’un certain type d’information haut-niveau </a:t>
            </a:r>
          </a:p>
          <a:p>
            <a:pPr fontAlgn="auto">
              <a:spcBef>
                <a:spcPts val="0"/>
              </a:spcBef>
              <a:spcAft>
                <a:spcPts val="0"/>
              </a:spcAft>
              <a:buClrTx/>
              <a:buFont typeface="Wingdings" charset="2"/>
              <a:buChar char="§"/>
            </a:pPr>
            <a:endParaRPr lang="fr-FR" sz="800" dirty="0" smtClean="0">
              <a:latin typeface="Calibri" charset="0"/>
              <a:ea typeface="Calibri" charset="0"/>
              <a:cs typeface="Calibri" charset="0"/>
            </a:endParaRPr>
          </a:p>
          <a:p>
            <a:pPr fontAlgn="auto">
              <a:spcBef>
                <a:spcPts val="0"/>
              </a:spcBef>
              <a:spcAft>
                <a:spcPts val="0"/>
              </a:spcAft>
              <a:buClrTx/>
              <a:buFont typeface="Wingdings" charset="2"/>
              <a:buChar char="§"/>
            </a:pPr>
            <a:r>
              <a:rPr lang="fr-FR" dirty="0" smtClean="0">
                <a:latin typeface="Calibri" charset="0"/>
                <a:ea typeface="Calibri" charset="0"/>
                <a:cs typeface="Calibri" charset="0"/>
              </a:rPr>
              <a:t>Réaliser plusieurs systèmes de complexité croissante (approche incrémentale) </a:t>
            </a:r>
            <a:endParaRPr lang="fr-FR" dirty="0">
              <a:latin typeface="Calibri" charset="0"/>
              <a:ea typeface="Calibri" charset="0"/>
              <a:cs typeface="Calibri" charset="0"/>
            </a:endParaRPr>
          </a:p>
        </p:txBody>
      </p:sp>
      <p:sp>
        <p:nvSpPr>
          <p:cNvPr id="4" name="Espace réservé du pied de page 3"/>
          <p:cNvSpPr>
            <a:spLocks noGrp="1"/>
          </p:cNvSpPr>
          <p:nvPr>
            <p:ph type="ftr" sz="quarter" idx="11"/>
          </p:nvPr>
        </p:nvSpPr>
        <p:spPr/>
        <p:txBody>
          <a:bodyPr/>
          <a:lstStyle/>
          <a:p>
            <a:r>
              <a:rPr lang="fr-FR" sz="1400" dirty="0" smtClean="0">
                <a:latin typeface="Calibri" charset="0"/>
                <a:ea typeface="Calibri" charset="0"/>
                <a:cs typeface="Calibri" charset="0"/>
              </a:rPr>
              <a:t>M2 SID Challenge 2018 </a:t>
            </a:r>
            <a:r>
              <a:rPr lang="mr-IN" sz="1400" dirty="0" smtClean="0">
                <a:latin typeface="Calibri" charset="0"/>
                <a:ea typeface="Calibri" charset="0"/>
                <a:cs typeface="Calibri" charset="0"/>
              </a:rPr>
              <a:t>–</a:t>
            </a:r>
            <a:r>
              <a:rPr lang="fr-FR" sz="1400" dirty="0" smtClean="0">
                <a:latin typeface="Calibri" charset="0"/>
                <a:ea typeface="Calibri" charset="0"/>
                <a:cs typeface="Calibri" charset="0"/>
              </a:rPr>
              <a:t> Indexation par le contenu</a:t>
            </a:r>
            <a:endParaRPr lang="fr-FR" sz="1400" dirty="0">
              <a:latin typeface="Calibri" charset="0"/>
              <a:ea typeface="Calibri" charset="0"/>
              <a:cs typeface="Calibri" charset="0"/>
            </a:endParaRPr>
          </a:p>
        </p:txBody>
      </p:sp>
      <p:sp>
        <p:nvSpPr>
          <p:cNvPr id="5" name="Espace réservé du numéro de diapositive 4"/>
          <p:cNvSpPr>
            <a:spLocks noGrp="1"/>
          </p:cNvSpPr>
          <p:nvPr>
            <p:ph type="sldNum" sz="quarter" idx="10"/>
          </p:nvPr>
        </p:nvSpPr>
        <p:spPr/>
        <p:txBody>
          <a:bodyPr/>
          <a:lstStyle/>
          <a:p>
            <a:fld id="{B45775E4-0AC4-E647-B409-AD5D4B39F86E}" type="slidenum">
              <a:rPr lang="fr-FR" smtClean="0"/>
              <a:t>2</a:t>
            </a:fld>
            <a:endParaRPr lang="fr-FR"/>
          </a:p>
        </p:txBody>
      </p:sp>
    </p:spTree>
    <p:extLst>
      <p:ext uri="{BB962C8B-B14F-4D97-AF65-F5344CB8AC3E}">
        <p14:creationId xmlns:p14="http://schemas.microsoft.com/office/powerpoint/2010/main" val="2079895516"/>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latin typeface="Calibri" charset="0"/>
                <a:ea typeface="Calibri" charset="0"/>
                <a:cs typeface="Calibri" charset="0"/>
              </a:rPr>
              <a:t>Indexation par le contenu</a:t>
            </a:r>
            <a:endParaRPr lang="fr-FR" dirty="0">
              <a:latin typeface="Calibri" charset="0"/>
              <a:ea typeface="Calibri" charset="0"/>
              <a:cs typeface="Calibri" charset="0"/>
            </a:endParaRPr>
          </a:p>
        </p:txBody>
      </p:sp>
      <p:sp>
        <p:nvSpPr>
          <p:cNvPr id="3" name="Espace réservé du contenu 2"/>
          <p:cNvSpPr>
            <a:spLocks noGrp="1"/>
          </p:cNvSpPr>
          <p:nvPr>
            <p:ph idx="1"/>
          </p:nvPr>
        </p:nvSpPr>
        <p:spPr>
          <a:xfrm>
            <a:off x="407962" y="904875"/>
            <a:ext cx="11549575" cy="5257800"/>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fr-FR" sz="2800" b="1" dirty="0" smtClean="0">
                <a:solidFill>
                  <a:schemeClr val="accent2"/>
                </a:solidFill>
                <a:latin typeface="Calibri" charset="0"/>
                <a:ea typeface="Calibri" charset="0"/>
                <a:cs typeface="Calibri" charset="0"/>
              </a:rPr>
              <a:t>Objectif pédagogique : </a:t>
            </a:r>
          </a:p>
          <a:p>
            <a:pPr>
              <a:buFont typeface="Wingdings" charset="2"/>
              <a:buChar char="§"/>
            </a:pPr>
            <a:r>
              <a:rPr lang="fr-FR" dirty="0">
                <a:latin typeface="Calibri" charset="0"/>
                <a:ea typeface="Calibri" charset="0"/>
                <a:cs typeface="Calibri" charset="0"/>
              </a:rPr>
              <a:t>Mettre en application les connaissances acquises dans les modules</a:t>
            </a:r>
          </a:p>
          <a:p>
            <a:pPr lvl="1">
              <a:buFont typeface="Wingdings" charset="2"/>
              <a:buChar char="§"/>
            </a:pPr>
            <a:r>
              <a:rPr lang="fr-FR" sz="2400" dirty="0">
                <a:latin typeface="Calibri" charset="0"/>
                <a:ea typeface="Calibri" charset="0"/>
                <a:cs typeface="Calibri" charset="0"/>
              </a:rPr>
              <a:t>Programmation</a:t>
            </a:r>
          </a:p>
          <a:p>
            <a:pPr lvl="1">
              <a:buFont typeface="Wingdings" charset="2"/>
              <a:buChar char="§"/>
            </a:pPr>
            <a:r>
              <a:rPr lang="fr-FR" sz="2400" dirty="0">
                <a:latin typeface="Calibri" charset="0"/>
                <a:ea typeface="Calibri" charset="0"/>
                <a:cs typeface="Calibri" charset="0"/>
              </a:rPr>
              <a:t>Analyse et exploitation de </a:t>
            </a:r>
            <a:r>
              <a:rPr lang="fr-FR" sz="2400" dirty="0" smtClean="0">
                <a:latin typeface="Calibri" charset="0"/>
                <a:ea typeface="Calibri" charset="0"/>
                <a:cs typeface="Calibri" charset="0"/>
              </a:rPr>
              <a:t>données (audio, vidéo, texte)</a:t>
            </a:r>
            <a:endParaRPr lang="fr-FR" sz="2400" dirty="0">
              <a:latin typeface="Calibri" charset="0"/>
              <a:ea typeface="Calibri" charset="0"/>
              <a:cs typeface="Calibri" charset="0"/>
            </a:endParaRPr>
          </a:p>
          <a:p>
            <a:pPr lvl="1">
              <a:buFont typeface="Wingdings" charset="2"/>
              <a:buChar char="§"/>
            </a:pPr>
            <a:r>
              <a:rPr lang="mr-IN" sz="2400" dirty="0">
                <a:latin typeface="Calibri" charset="0"/>
                <a:ea typeface="Calibri" charset="0"/>
                <a:cs typeface="Calibri" charset="0"/>
              </a:rPr>
              <a:t>…</a:t>
            </a:r>
            <a:endParaRPr lang="fr-FR" sz="2400" dirty="0">
              <a:latin typeface="Calibri" charset="0"/>
              <a:ea typeface="Calibri" charset="0"/>
              <a:cs typeface="Calibri" charset="0"/>
            </a:endParaRPr>
          </a:p>
          <a:p>
            <a:endParaRPr lang="fr-FR" sz="800" dirty="0">
              <a:latin typeface="Calibri" charset="0"/>
              <a:ea typeface="Calibri" charset="0"/>
              <a:cs typeface="Calibri" charset="0"/>
            </a:endParaRPr>
          </a:p>
          <a:p>
            <a:pPr>
              <a:buFont typeface="Wingdings" charset="2"/>
              <a:buChar char="§"/>
            </a:pPr>
            <a:r>
              <a:rPr lang="fr-FR" dirty="0">
                <a:latin typeface="Calibri" charset="0"/>
                <a:ea typeface="Calibri" charset="0"/>
                <a:cs typeface="Calibri" charset="0"/>
              </a:rPr>
              <a:t>Se confronter à un problème </a:t>
            </a:r>
            <a:r>
              <a:rPr lang="fr-FR" dirty="0" smtClean="0">
                <a:latin typeface="Calibri" charset="0"/>
                <a:ea typeface="Calibri" charset="0"/>
                <a:cs typeface="Calibri" charset="0"/>
              </a:rPr>
              <a:t>conséquent</a:t>
            </a:r>
          </a:p>
          <a:p>
            <a:pPr>
              <a:buFont typeface="Wingdings" charset="2"/>
              <a:buChar char="§"/>
            </a:pPr>
            <a:endParaRPr lang="fr-FR" sz="800" dirty="0" smtClean="0">
              <a:latin typeface="Calibri" charset="0"/>
              <a:ea typeface="Calibri" charset="0"/>
              <a:cs typeface="Calibri" charset="0"/>
            </a:endParaRPr>
          </a:p>
          <a:p>
            <a:pPr>
              <a:buFont typeface="Wingdings" charset="2"/>
              <a:buChar char="§"/>
            </a:pPr>
            <a:r>
              <a:rPr lang="fr-FR" dirty="0" smtClean="0">
                <a:latin typeface="Calibri" charset="0"/>
                <a:ea typeface="Calibri" charset="0"/>
                <a:cs typeface="Calibri" charset="0"/>
              </a:rPr>
              <a:t>Proposer, Tester, Evaluer des méthodes différentes et Analyser </a:t>
            </a:r>
            <a:r>
              <a:rPr lang="fr-FR" dirty="0">
                <a:latin typeface="Calibri" charset="0"/>
                <a:ea typeface="Calibri" charset="0"/>
                <a:cs typeface="Calibri" charset="0"/>
              </a:rPr>
              <a:t>l</a:t>
            </a:r>
            <a:r>
              <a:rPr lang="fr-FR" dirty="0" smtClean="0">
                <a:latin typeface="Calibri" charset="0"/>
                <a:ea typeface="Calibri" charset="0"/>
                <a:cs typeface="Calibri" charset="0"/>
              </a:rPr>
              <a:t>es résultats obtenus</a:t>
            </a:r>
            <a:endParaRPr lang="fr-FR" dirty="0">
              <a:latin typeface="Calibri" charset="0"/>
              <a:ea typeface="Calibri" charset="0"/>
              <a:cs typeface="Calibri" charset="0"/>
            </a:endParaRPr>
          </a:p>
          <a:p>
            <a:endParaRPr lang="fr-FR" sz="800" dirty="0">
              <a:latin typeface="Calibri" charset="0"/>
              <a:ea typeface="Calibri" charset="0"/>
              <a:cs typeface="Calibri" charset="0"/>
            </a:endParaRPr>
          </a:p>
          <a:p>
            <a:pPr>
              <a:buFont typeface="Wingdings" charset="2"/>
              <a:buChar char="§"/>
            </a:pPr>
            <a:r>
              <a:rPr lang="fr-FR" dirty="0">
                <a:latin typeface="Calibri" charset="0"/>
                <a:ea typeface="Calibri" charset="0"/>
                <a:cs typeface="Calibri" charset="0"/>
              </a:rPr>
              <a:t>Travailler en groupe et </a:t>
            </a:r>
            <a:r>
              <a:rPr lang="fr-FR" dirty="0" smtClean="0">
                <a:latin typeface="Calibri" charset="0"/>
                <a:ea typeface="Calibri" charset="0"/>
                <a:cs typeface="Calibri" charset="0"/>
              </a:rPr>
              <a:t>aborder la </a:t>
            </a:r>
            <a:r>
              <a:rPr lang="fr-FR" dirty="0">
                <a:latin typeface="Calibri" charset="0"/>
                <a:ea typeface="Calibri" charset="0"/>
                <a:cs typeface="Calibri" charset="0"/>
              </a:rPr>
              <a:t>gestion de projet</a:t>
            </a:r>
          </a:p>
          <a:p>
            <a:endParaRPr lang="fr-FR" dirty="0">
              <a:latin typeface="Calibri" charset="0"/>
              <a:ea typeface="Calibri" charset="0"/>
              <a:cs typeface="Calibri" charset="0"/>
            </a:endParaRPr>
          </a:p>
          <a:p>
            <a:pPr marL="0" indent="0">
              <a:buNone/>
            </a:pPr>
            <a:r>
              <a:rPr lang="fr-FR" dirty="0">
                <a:solidFill>
                  <a:schemeClr val="accent2"/>
                </a:solidFill>
                <a:latin typeface="Calibri" charset="0"/>
                <a:ea typeface="Calibri" charset="0"/>
                <a:cs typeface="Calibri" charset="0"/>
                <a:sym typeface="Wingdings"/>
              </a:rPr>
              <a:t> Utilisation de python pour simplifier et réutiliser le travail effectué en TP</a:t>
            </a:r>
            <a:endParaRPr lang="fr-FR" dirty="0">
              <a:solidFill>
                <a:schemeClr val="accent2"/>
              </a:solidFill>
              <a:latin typeface="Calibri" charset="0"/>
              <a:ea typeface="Calibri" charset="0"/>
              <a:cs typeface="Calibri" charset="0"/>
            </a:endParaRPr>
          </a:p>
        </p:txBody>
      </p:sp>
      <p:sp>
        <p:nvSpPr>
          <p:cNvPr id="4" name="Espace réservé du pied de page 3"/>
          <p:cNvSpPr>
            <a:spLocks noGrp="1"/>
          </p:cNvSpPr>
          <p:nvPr>
            <p:ph type="ftr" sz="quarter" idx="11"/>
          </p:nvPr>
        </p:nvSpPr>
        <p:spPr/>
        <p:txBody>
          <a:bodyPr/>
          <a:lstStyle/>
          <a:p>
            <a:r>
              <a:rPr lang="fr-FR" sz="1400" dirty="0">
                <a:latin typeface="Calibri" charset="0"/>
                <a:ea typeface="Calibri" charset="0"/>
                <a:cs typeface="Calibri" charset="0"/>
              </a:rPr>
              <a:t>M2 SID Challenge 2018 </a:t>
            </a:r>
            <a:r>
              <a:rPr lang="mr-IN" sz="1400" dirty="0">
                <a:latin typeface="Calibri" charset="0"/>
                <a:ea typeface="Calibri" charset="0"/>
                <a:cs typeface="Calibri" charset="0"/>
              </a:rPr>
              <a:t>–</a:t>
            </a:r>
            <a:r>
              <a:rPr lang="fr-FR" sz="1400" dirty="0">
                <a:latin typeface="Calibri" charset="0"/>
                <a:ea typeface="Calibri" charset="0"/>
                <a:cs typeface="Calibri" charset="0"/>
              </a:rPr>
              <a:t> Indexation par le contenu</a:t>
            </a:r>
          </a:p>
        </p:txBody>
      </p:sp>
      <p:sp>
        <p:nvSpPr>
          <p:cNvPr id="5" name="Espace réservé du numéro de diapositive 4"/>
          <p:cNvSpPr>
            <a:spLocks noGrp="1"/>
          </p:cNvSpPr>
          <p:nvPr>
            <p:ph type="sldNum" sz="quarter" idx="10"/>
          </p:nvPr>
        </p:nvSpPr>
        <p:spPr/>
        <p:txBody>
          <a:bodyPr/>
          <a:lstStyle/>
          <a:p>
            <a:fld id="{B45775E4-0AC4-E647-B409-AD5D4B39F86E}" type="slidenum">
              <a:rPr lang="fr-FR" smtClean="0"/>
              <a:t>3</a:t>
            </a:fld>
            <a:endParaRPr lang="fr-FR"/>
          </a:p>
        </p:txBody>
      </p:sp>
    </p:spTree>
    <p:extLst>
      <p:ext uri="{BB962C8B-B14F-4D97-AF65-F5344CB8AC3E}">
        <p14:creationId xmlns:p14="http://schemas.microsoft.com/office/powerpoint/2010/main" val="335368725"/>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latin typeface="Calibri" charset="0"/>
                <a:ea typeface="Calibri" charset="0"/>
                <a:cs typeface="Calibri" charset="0"/>
              </a:rPr>
              <a:t>Indexation par le contenu</a:t>
            </a:r>
            <a:endParaRPr lang="fr-FR" dirty="0">
              <a:latin typeface="Calibri" charset="0"/>
              <a:ea typeface="Calibri" charset="0"/>
              <a:cs typeface="Calibri" charset="0"/>
            </a:endParaRPr>
          </a:p>
        </p:txBody>
      </p:sp>
      <p:sp>
        <p:nvSpPr>
          <p:cNvPr id="3" name="Espace réservé du contenu 2"/>
          <p:cNvSpPr>
            <a:spLocks noGrp="1"/>
          </p:cNvSpPr>
          <p:nvPr>
            <p:ph idx="1"/>
          </p:nvPr>
        </p:nvSpPr>
        <p:spPr>
          <a:xfrm>
            <a:off x="407962" y="904875"/>
            <a:ext cx="11549575" cy="5257800"/>
          </a:xfrm>
        </p:spPr>
        <p:txBody>
          <a:bodyP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fr-FR" sz="2800" b="1" dirty="0" smtClean="0">
                <a:solidFill>
                  <a:schemeClr val="accent2"/>
                </a:solidFill>
                <a:latin typeface="Calibri" charset="0"/>
                <a:ea typeface="Calibri" charset="0"/>
                <a:cs typeface="Calibri" charset="0"/>
              </a:rPr>
              <a:t>Objectif scientifique :  </a:t>
            </a:r>
            <a:r>
              <a:rPr lang="fr-FR" dirty="0" smtClean="0">
                <a:latin typeface="Calibri" charset="0"/>
                <a:ea typeface="Calibri" charset="0"/>
                <a:cs typeface="Calibri" charset="0"/>
              </a:rPr>
              <a:t>Compréhension de contenu audiovisuel</a:t>
            </a:r>
          </a:p>
          <a:p>
            <a:pPr marL="0" marR="0" lvl="0" indent="0" defTabSz="914400" eaLnBrk="1" fontAlgn="auto" latinLnBrk="0" hangingPunct="1">
              <a:lnSpc>
                <a:spcPct val="100000"/>
              </a:lnSpc>
              <a:spcBef>
                <a:spcPts val="0"/>
              </a:spcBef>
              <a:spcAft>
                <a:spcPts val="0"/>
              </a:spcAft>
              <a:buClrTx/>
              <a:buSzTx/>
              <a:buFontTx/>
              <a:buNone/>
              <a:tabLst/>
              <a:defRPr/>
            </a:pPr>
            <a:endParaRPr lang="fr-FR" sz="800" dirty="0">
              <a:latin typeface="Calibri" charset="0"/>
              <a:ea typeface="Calibri" charset="0"/>
              <a:cs typeface="Calibri" charset="0"/>
            </a:endParaRPr>
          </a:p>
          <a:p>
            <a:pPr lvl="1">
              <a:buFont typeface="Wingdings" charset="2"/>
              <a:buChar char="§"/>
            </a:pPr>
            <a:r>
              <a:rPr lang="fr-FR" sz="2400" dirty="0" smtClean="0">
                <a:latin typeface="Calibri" charset="0"/>
                <a:ea typeface="Calibri" charset="0"/>
                <a:cs typeface="Calibri" charset="0"/>
              </a:rPr>
              <a:t>Analyse multimodale, Fusion de données et Similarité de contenu</a:t>
            </a:r>
          </a:p>
          <a:p>
            <a:pPr lvl="1">
              <a:buFont typeface="Wingdings" charset="2"/>
              <a:buChar char="§"/>
            </a:pPr>
            <a:endParaRPr lang="fr-FR" sz="2400" dirty="0" smtClean="0">
              <a:latin typeface="Calibri" charset="0"/>
              <a:ea typeface="Calibri" charset="0"/>
              <a:cs typeface="Calibri" charset="0"/>
            </a:endParaRPr>
          </a:p>
          <a:p>
            <a:pPr lvl="1">
              <a:buFont typeface="Wingdings" charset="2"/>
              <a:buChar char="§"/>
            </a:pPr>
            <a:r>
              <a:rPr lang="fr-FR" sz="2400" dirty="0" smtClean="0">
                <a:latin typeface="Calibri" charset="0"/>
                <a:ea typeface="Calibri" charset="0"/>
                <a:cs typeface="Calibri" charset="0"/>
              </a:rPr>
              <a:t>Focus sur les personnages et leurs interactions</a:t>
            </a:r>
          </a:p>
          <a:p>
            <a:pPr lvl="2">
              <a:buFont typeface="Wingdings" charset="2"/>
              <a:buChar char="§"/>
            </a:pPr>
            <a:r>
              <a:rPr lang="fr-FR" sz="2200" dirty="0" smtClean="0">
                <a:latin typeface="Calibri" charset="0"/>
                <a:ea typeface="Calibri" charset="0"/>
                <a:cs typeface="Calibri" charset="0"/>
              </a:rPr>
              <a:t>Proposer des descripteurs pertinents : présence à l’image, voix, interaction entre les personnages</a:t>
            </a:r>
          </a:p>
          <a:p>
            <a:pPr lvl="2">
              <a:buFont typeface="Wingdings" charset="2"/>
              <a:buChar char="§"/>
            </a:pPr>
            <a:r>
              <a:rPr lang="fr-FR" sz="2200" dirty="0" smtClean="0">
                <a:latin typeface="Calibri" charset="0"/>
                <a:ea typeface="Calibri" charset="0"/>
                <a:cs typeface="Calibri" charset="0"/>
              </a:rPr>
              <a:t>Type d’interaction : dialogue, monologue, conversation à plusieurs personne, </a:t>
            </a:r>
            <a:r>
              <a:rPr lang="mr-IN" sz="2200" dirty="0" smtClean="0">
                <a:latin typeface="Calibri" charset="0"/>
                <a:ea typeface="Calibri" charset="0"/>
                <a:cs typeface="Calibri" charset="0"/>
              </a:rPr>
              <a:t>…</a:t>
            </a:r>
            <a:endParaRPr lang="fr-FR" sz="2200" dirty="0" smtClean="0">
              <a:latin typeface="Calibri" charset="0"/>
              <a:ea typeface="Calibri" charset="0"/>
              <a:cs typeface="Calibri" charset="0"/>
            </a:endParaRPr>
          </a:p>
          <a:p>
            <a:pPr lvl="2">
              <a:buFont typeface="Wingdings" charset="2"/>
              <a:buChar char="§"/>
            </a:pPr>
            <a:r>
              <a:rPr lang="fr-FR" sz="2200" dirty="0" smtClean="0">
                <a:latin typeface="Calibri" charset="0"/>
                <a:ea typeface="Calibri" charset="0"/>
                <a:cs typeface="Calibri" charset="0"/>
              </a:rPr>
              <a:t>Lieu de l’interaction, intérieur/extérieur</a:t>
            </a:r>
            <a:r>
              <a:rPr lang="mr-IN" sz="2200" dirty="0" smtClean="0">
                <a:latin typeface="Calibri" charset="0"/>
                <a:ea typeface="Calibri" charset="0"/>
                <a:cs typeface="Calibri" charset="0"/>
              </a:rPr>
              <a:t>…</a:t>
            </a:r>
            <a:endParaRPr lang="fr-FR" sz="2200" dirty="0" smtClean="0">
              <a:latin typeface="Calibri" charset="0"/>
              <a:ea typeface="Calibri" charset="0"/>
              <a:cs typeface="Calibri" charset="0"/>
            </a:endParaRPr>
          </a:p>
          <a:p>
            <a:pPr lvl="2">
              <a:buFont typeface="Wingdings" charset="2"/>
              <a:buChar char="§"/>
            </a:pPr>
            <a:r>
              <a:rPr lang="fr-FR" sz="2200" dirty="0" smtClean="0">
                <a:latin typeface="Calibri" charset="0"/>
                <a:ea typeface="Calibri" charset="0"/>
                <a:cs typeface="Calibri" charset="0"/>
              </a:rPr>
              <a:t>Sujet abordé dans la conversation</a:t>
            </a:r>
          </a:p>
          <a:p>
            <a:pPr lvl="2">
              <a:buFont typeface="Wingdings" charset="2"/>
              <a:buChar char="§"/>
            </a:pPr>
            <a:r>
              <a:rPr lang="fr-FR" sz="2200" dirty="0" smtClean="0">
                <a:latin typeface="Calibri" charset="0"/>
                <a:ea typeface="Calibri" charset="0"/>
                <a:cs typeface="Calibri" charset="0"/>
              </a:rPr>
              <a:t>Qualité de l’extrait :  au niveau audio, visuel, sujet courant ou pas, </a:t>
            </a:r>
            <a:r>
              <a:rPr lang="mr-IN" sz="2200" dirty="0" smtClean="0">
                <a:latin typeface="Calibri" charset="0"/>
                <a:ea typeface="Calibri" charset="0"/>
                <a:cs typeface="Calibri" charset="0"/>
              </a:rPr>
              <a:t>…</a:t>
            </a:r>
            <a:r>
              <a:rPr lang="fr-FR" sz="2200" dirty="0" smtClean="0">
                <a:latin typeface="Calibri" charset="0"/>
                <a:ea typeface="Calibri" charset="0"/>
                <a:cs typeface="Calibri" charset="0"/>
              </a:rPr>
              <a:t> ? </a:t>
            </a:r>
          </a:p>
          <a:p>
            <a:pPr marL="914400" lvl="2" indent="0"/>
            <a:r>
              <a:rPr lang="fr-FR" sz="2200" b="1" dirty="0" smtClean="0">
                <a:solidFill>
                  <a:srgbClr val="C00000"/>
                </a:solidFill>
                <a:latin typeface="Calibri" charset="0"/>
                <a:ea typeface="Calibri" charset="0"/>
                <a:cs typeface="Calibri" charset="0"/>
                <a:sym typeface="Wingdings"/>
              </a:rPr>
              <a:t> sujet ouvert : à vous de faire des </a:t>
            </a:r>
            <a:r>
              <a:rPr lang="fr-FR" sz="2200" b="1" dirty="0" smtClean="0">
                <a:solidFill>
                  <a:srgbClr val="C00000"/>
                </a:solidFill>
                <a:latin typeface="Calibri" charset="0"/>
                <a:ea typeface="Calibri" charset="0"/>
                <a:cs typeface="Calibri" charset="0"/>
                <a:sym typeface="Wingdings"/>
              </a:rPr>
              <a:t>propositions !</a:t>
            </a:r>
            <a:endParaRPr lang="fr-FR" sz="2200" b="1" dirty="0" smtClean="0">
              <a:solidFill>
                <a:srgbClr val="C00000"/>
              </a:solidFill>
              <a:latin typeface="Calibri" charset="0"/>
              <a:ea typeface="Calibri" charset="0"/>
              <a:cs typeface="Calibri" charset="0"/>
            </a:endParaRPr>
          </a:p>
          <a:p>
            <a:pPr lvl="2">
              <a:buFont typeface="Wingdings" charset="2"/>
              <a:buChar char="§"/>
            </a:pPr>
            <a:endParaRPr lang="fr-FR" dirty="0">
              <a:latin typeface="Calibri" charset="0"/>
              <a:ea typeface="Calibri" charset="0"/>
              <a:cs typeface="Calibri" charset="0"/>
            </a:endParaRPr>
          </a:p>
          <a:p>
            <a:pPr marL="0" indent="0">
              <a:buNone/>
            </a:pPr>
            <a:endParaRPr lang="fr-FR" dirty="0">
              <a:solidFill>
                <a:schemeClr val="accent2"/>
              </a:solidFill>
              <a:latin typeface="Calibri" charset="0"/>
              <a:ea typeface="Calibri" charset="0"/>
              <a:cs typeface="Calibri" charset="0"/>
            </a:endParaRPr>
          </a:p>
        </p:txBody>
      </p:sp>
      <p:sp>
        <p:nvSpPr>
          <p:cNvPr id="4" name="Espace réservé du pied de page 3"/>
          <p:cNvSpPr>
            <a:spLocks noGrp="1"/>
          </p:cNvSpPr>
          <p:nvPr>
            <p:ph type="ftr" sz="quarter" idx="11"/>
          </p:nvPr>
        </p:nvSpPr>
        <p:spPr/>
        <p:txBody>
          <a:bodyPr/>
          <a:lstStyle/>
          <a:p>
            <a:r>
              <a:rPr lang="fr-FR" sz="1400" dirty="0">
                <a:latin typeface="Calibri" charset="0"/>
                <a:ea typeface="Calibri" charset="0"/>
                <a:cs typeface="Calibri" charset="0"/>
              </a:rPr>
              <a:t>M2 SID Challenge 2018 </a:t>
            </a:r>
            <a:r>
              <a:rPr lang="mr-IN" sz="1400" dirty="0">
                <a:latin typeface="Calibri" charset="0"/>
                <a:ea typeface="Calibri" charset="0"/>
                <a:cs typeface="Calibri" charset="0"/>
              </a:rPr>
              <a:t>–</a:t>
            </a:r>
            <a:r>
              <a:rPr lang="fr-FR" sz="1400" dirty="0">
                <a:latin typeface="Calibri" charset="0"/>
                <a:ea typeface="Calibri" charset="0"/>
                <a:cs typeface="Calibri" charset="0"/>
              </a:rPr>
              <a:t> Indexation par le contenu</a:t>
            </a:r>
          </a:p>
        </p:txBody>
      </p:sp>
      <p:sp>
        <p:nvSpPr>
          <p:cNvPr id="5" name="Espace réservé du numéro de diapositive 4"/>
          <p:cNvSpPr>
            <a:spLocks noGrp="1"/>
          </p:cNvSpPr>
          <p:nvPr>
            <p:ph type="sldNum" sz="quarter" idx="10"/>
          </p:nvPr>
        </p:nvSpPr>
        <p:spPr/>
        <p:txBody>
          <a:bodyPr/>
          <a:lstStyle/>
          <a:p>
            <a:fld id="{B45775E4-0AC4-E647-B409-AD5D4B39F86E}" type="slidenum">
              <a:rPr lang="fr-FR" smtClean="0"/>
              <a:t>4</a:t>
            </a:fld>
            <a:endParaRPr lang="fr-FR"/>
          </a:p>
        </p:txBody>
      </p:sp>
    </p:spTree>
    <p:extLst>
      <p:ext uri="{BB962C8B-B14F-4D97-AF65-F5344CB8AC3E}">
        <p14:creationId xmlns:p14="http://schemas.microsoft.com/office/powerpoint/2010/main" val="124021819"/>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latin typeface="Calibri" charset="0"/>
                <a:ea typeface="Calibri" charset="0"/>
                <a:cs typeface="Calibri" charset="0"/>
              </a:rPr>
              <a:t>Corpus à utiliser</a:t>
            </a:r>
            <a:endParaRPr lang="fr-FR" dirty="0">
              <a:latin typeface="Calibri" charset="0"/>
              <a:ea typeface="Calibri" charset="0"/>
              <a:cs typeface="Calibri" charset="0"/>
            </a:endParaRPr>
          </a:p>
        </p:txBody>
      </p:sp>
      <p:sp>
        <p:nvSpPr>
          <p:cNvPr id="3" name="Espace réservé du contenu 2"/>
          <p:cNvSpPr>
            <a:spLocks noGrp="1"/>
          </p:cNvSpPr>
          <p:nvPr>
            <p:ph idx="1"/>
          </p:nvPr>
        </p:nvSpPr>
        <p:spPr>
          <a:xfrm>
            <a:off x="171402" y="885508"/>
            <a:ext cx="11071274" cy="5257800"/>
          </a:xfrm>
        </p:spPr>
        <p:txBody>
          <a:bodyPr/>
          <a:lstStyle/>
          <a:p>
            <a:pPr>
              <a:buFont typeface="Wingdings" charset="2"/>
              <a:buChar char="§"/>
            </a:pPr>
            <a:r>
              <a:rPr lang="fr-FR" sz="2800" b="1" smtClean="0">
                <a:solidFill>
                  <a:schemeClr val="accent2"/>
                </a:solidFill>
                <a:latin typeface="Calibri" charset="0"/>
                <a:ea typeface="Calibri" charset="0"/>
                <a:cs typeface="Calibri" charset="0"/>
              </a:rPr>
              <a:t>Données disponibles</a:t>
            </a:r>
            <a:endParaRPr lang="fr-FR" sz="2800" b="1" dirty="0" smtClean="0">
              <a:solidFill>
                <a:schemeClr val="accent2"/>
              </a:solidFill>
              <a:latin typeface="Calibri" charset="0"/>
              <a:ea typeface="Calibri" charset="0"/>
              <a:cs typeface="Calibri" charset="0"/>
            </a:endParaRPr>
          </a:p>
          <a:p>
            <a:pPr lvl="1">
              <a:buFont typeface="Wingdings" charset="2"/>
              <a:buChar char="§"/>
            </a:pPr>
            <a:r>
              <a:rPr lang="fr-FR" dirty="0" smtClean="0">
                <a:latin typeface="Calibri" charset="0"/>
                <a:ea typeface="Calibri" charset="0"/>
                <a:cs typeface="Calibri" charset="0"/>
              </a:rPr>
              <a:t>308 extraits de films de 3 secondes à 2 minutes 30</a:t>
            </a:r>
          </a:p>
          <a:p>
            <a:pPr lvl="1">
              <a:buFont typeface="Wingdings" charset="2"/>
              <a:buChar char="§"/>
            </a:pPr>
            <a:r>
              <a:rPr lang="fr-FR" dirty="0" smtClean="0">
                <a:latin typeface="Calibri" charset="0"/>
                <a:ea typeface="Calibri" charset="0"/>
                <a:cs typeface="Calibri" charset="0"/>
              </a:rPr>
              <a:t>2,5 Go de données vidéo, audio et texte</a:t>
            </a:r>
          </a:p>
          <a:p>
            <a:pPr lvl="1">
              <a:buFont typeface="Wingdings" charset="2"/>
              <a:buChar char="§"/>
            </a:pPr>
            <a:r>
              <a:rPr lang="fr-FR" b="1" dirty="0" smtClean="0">
                <a:solidFill>
                  <a:srgbClr val="C00000"/>
                </a:solidFill>
                <a:latin typeface="Calibri" charset="0"/>
                <a:ea typeface="Calibri" charset="0"/>
                <a:cs typeface="Calibri" charset="0"/>
              </a:rPr>
              <a:t>Disponible UNIQUEMENT le temps du projet </a:t>
            </a:r>
            <a:r>
              <a:rPr lang="fr-FR" dirty="0" smtClean="0">
                <a:latin typeface="Calibri" charset="0"/>
                <a:ea typeface="Calibri" charset="0"/>
                <a:cs typeface="Calibri" charset="0"/>
              </a:rPr>
              <a:t>( problème de droits / signature accord)</a:t>
            </a:r>
          </a:p>
          <a:p>
            <a:pPr marL="0" indent="0">
              <a:buNone/>
            </a:pPr>
            <a:r>
              <a:rPr lang="fr-FR" dirty="0" smtClean="0">
                <a:latin typeface="Calibri" charset="0"/>
                <a:ea typeface="Calibri" charset="0"/>
                <a:cs typeface="Calibri" charset="0"/>
              </a:rPr>
              <a:t>	</a:t>
            </a:r>
            <a:endParaRPr lang="fr-FR" dirty="0">
              <a:latin typeface="Calibri" charset="0"/>
              <a:ea typeface="Calibri" charset="0"/>
              <a:cs typeface="Calibri" charset="0"/>
            </a:endParaRPr>
          </a:p>
        </p:txBody>
      </p:sp>
      <p:sp>
        <p:nvSpPr>
          <p:cNvPr id="4" name="Espace réservé du numéro de diapositive 3"/>
          <p:cNvSpPr>
            <a:spLocks noGrp="1"/>
          </p:cNvSpPr>
          <p:nvPr>
            <p:ph type="sldNum" sz="quarter" idx="10"/>
          </p:nvPr>
        </p:nvSpPr>
        <p:spPr/>
        <p:txBody>
          <a:bodyPr/>
          <a:lstStyle/>
          <a:p>
            <a:fld id="{B45775E4-0AC4-E647-B409-AD5D4B39F86E}" type="slidenum">
              <a:rPr lang="fr-FR" smtClean="0"/>
              <a:t>5</a:t>
            </a:fld>
            <a:endParaRPr lang="fr-FR"/>
          </a:p>
        </p:txBody>
      </p:sp>
      <p:sp>
        <p:nvSpPr>
          <p:cNvPr id="5" name="Espace réservé du pied de page 4"/>
          <p:cNvSpPr>
            <a:spLocks noGrp="1"/>
          </p:cNvSpPr>
          <p:nvPr>
            <p:ph type="ftr" sz="quarter" idx="11"/>
          </p:nvPr>
        </p:nvSpPr>
        <p:spPr/>
        <p:txBody>
          <a:bodyPr/>
          <a:lstStyle/>
          <a:p>
            <a:r>
              <a:rPr lang="fr-FR" dirty="0">
                <a:latin typeface="Calibri" charset="0"/>
                <a:ea typeface="Calibri" charset="0"/>
                <a:cs typeface="Calibri" charset="0"/>
              </a:rPr>
              <a:t>M2 SID Challenge 2018 </a:t>
            </a:r>
            <a:r>
              <a:rPr lang="mr-IN" dirty="0">
                <a:latin typeface="Calibri" charset="0"/>
                <a:ea typeface="Calibri" charset="0"/>
                <a:cs typeface="Calibri" charset="0"/>
              </a:rPr>
              <a:t>–</a:t>
            </a:r>
            <a:r>
              <a:rPr lang="fr-FR" dirty="0">
                <a:latin typeface="Calibri" charset="0"/>
                <a:ea typeface="Calibri" charset="0"/>
                <a:cs typeface="Calibri" charset="0"/>
              </a:rPr>
              <a:t> Indexation par le contenu</a:t>
            </a:r>
          </a:p>
        </p:txBody>
      </p:sp>
      <p:graphicFrame>
        <p:nvGraphicFramePr>
          <p:cNvPr id="6" name="Tableau 5"/>
          <p:cNvGraphicFramePr>
            <a:graphicFrameLocks noGrp="1"/>
          </p:cNvGraphicFramePr>
          <p:nvPr>
            <p:extLst>
              <p:ext uri="{D42A27DB-BD31-4B8C-83A1-F6EECF244321}">
                <p14:modId xmlns:p14="http://schemas.microsoft.com/office/powerpoint/2010/main" val="1354325738"/>
              </p:ext>
            </p:extLst>
          </p:nvPr>
        </p:nvGraphicFramePr>
        <p:xfrm>
          <a:off x="296716" y="2726298"/>
          <a:ext cx="11309130" cy="3428121"/>
        </p:xfrm>
        <a:graphic>
          <a:graphicData uri="http://schemas.openxmlformats.org/drawingml/2006/table">
            <a:tbl>
              <a:tblPr firstRow="1" bandRow="1">
                <a:tableStyleId>{5C22544A-7EE6-4342-B048-85BDC9FD1C3A}</a:tableStyleId>
              </a:tblPr>
              <a:tblGrid>
                <a:gridCol w="3769710"/>
                <a:gridCol w="3769710"/>
                <a:gridCol w="3769710"/>
              </a:tblGrid>
              <a:tr h="396597">
                <a:tc>
                  <a:txBody>
                    <a:bodyPr/>
                    <a:lstStyle/>
                    <a:p>
                      <a:r>
                        <a:rPr lang="fr-FR" i="1" dirty="0" smtClean="0">
                          <a:latin typeface="Calibri" charset="0"/>
                          <a:ea typeface="Calibri" charset="0"/>
                          <a:cs typeface="Calibri" charset="0"/>
                        </a:rPr>
                        <a:t>Extrait : composante vidéo</a:t>
                      </a:r>
                      <a:endParaRPr lang="fr-FR" i="1" dirty="0">
                        <a:latin typeface="Calibri" charset="0"/>
                        <a:ea typeface="Calibri" charset="0"/>
                        <a:cs typeface="Calibri" charset="0"/>
                      </a:endParaRPr>
                    </a:p>
                  </a:txBody>
                  <a:tcPr>
                    <a:solidFill>
                      <a:schemeClr val="accent2"/>
                    </a:solidFill>
                  </a:tcPr>
                </a:tc>
                <a:tc>
                  <a:txBody>
                    <a:bodyPr/>
                    <a:lstStyle/>
                    <a:p>
                      <a:r>
                        <a:rPr lang="fr-FR" i="1" dirty="0" smtClean="0">
                          <a:latin typeface="Calibri" charset="0"/>
                          <a:ea typeface="Calibri" charset="0"/>
                          <a:cs typeface="Calibri" charset="0"/>
                        </a:rPr>
                        <a:t>Extrait : composante Audio</a:t>
                      </a:r>
                      <a:endParaRPr lang="fr-FR" i="1" dirty="0">
                        <a:latin typeface="Calibri" charset="0"/>
                        <a:ea typeface="Calibri" charset="0"/>
                        <a:cs typeface="Calibri" charset="0"/>
                      </a:endParaRPr>
                    </a:p>
                  </a:txBody>
                  <a:tcPr>
                    <a:solidFill>
                      <a:schemeClr val="accent2"/>
                    </a:solidFill>
                  </a:tcPr>
                </a:tc>
                <a:tc>
                  <a:txBody>
                    <a:bodyPr/>
                    <a:lstStyle/>
                    <a:p>
                      <a:r>
                        <a:rPr lang="fr-FR" i="1" dirty="0" smtClean="0">
                          <a:latin typeface="Calibri" charset="0"/>
                          <a:ea typeface="Calibri" charset="0"/>
                          <a:cs typeface="Calibri" charset="0"/>
                        </a:rPr>
                        <a:t>Extrait : composante</a:t>
                      </a:r>
                      <a:r>
                        <a:rPr lang="fr-FR" i="1" baseline="0" dirty="0" smtClean="0">
                          <a:latin typeface="Calibri" charset="0"/>
                          <a:ea typeface="Calibri" charset="0"/>
                          <a:cs typeface="Calibri" charset="0"/>
                        </a:rPr>
                        <a:t> </a:t>
                      </a:r>
                      <a:r>
                        <a:rPr lang="fr-FR" i="1" dirty="0" smtClean="0">
                          <a:latin typeface="Calibri" charset="0"/>
                          <a:ea typeface="Calibri" charset="0"/>
                          <a:cs typeface="Calibri" charset="0"/>
                        </a:rPr>
                        <a:t>Texte</a:t>
                      </a:r>
                      <a:r>
                        <a:rPr lang="fr-FR" i="1" baseline="0" dirty="0" smtClean="0">
                          <a:latin typeface="Calibri" charset="0"/>
                          <a:ea typeface="Calibri" charset="0"/>
                          <a:cs typeface="Calibri" charset="0"/>
                        </a:rPr>
                        <a:t> </a:t>
                      </a:r>
                      <a:endParaRPr lang="fr-FR" i="1" dirty="0">
                        <a:latin typeface="Calibri" charset="0"/>
                        <a:ea typeface="Calibri" charset="0"/>
                        <a:cs typeface="Calibri" charset="0"/>
                      </a:endParaRPr>
                    </a:p>
                  </a:txBody>
                  <a:tcPr>
                    <a:solidFill>
                      <a:schemeClr val="accent2"/>
                    </a:solidFill>
                  </a:tcPr>
                </a:tc>
              </a:tr>
              <a:tr h="3031524">
                <a:tc>
                  <a:txBody>
                    <a:bodyPr/>
                    <a:lstStyle/>
                    <a:p>
                      <a:endParaRPr lang="fr-FR" i="1" dirty="0" smtClean="0">
                        <a:latin typeface="Calibri" charset="0"/>
                        <a:ea typeface="Calibri" charset="0"/>
                        <a:cs typeface="Calibri" charset="0"/>
                      </a:endParaRPr>
                    </a:p>
                    <a:p>
                      <a:endParaRPr lang="fr-FR" i="1" dirty="0" smtClean="0">
                        <a:latin typeface="Calibri" charset="0"/>
                        <a:ea typeface="Calibri" charset="0"/>
                        <a:cs typeface="Calibri" charset="0"/>
                      </a:endParaRPr>
                    </a:p>
                    <a:p>
                      <a:endParaRPr lang="fr-FR" i="1" dirty="0" smtClean="0">
                        <a:latin typeface="Calibri" charset="0"/>
                        <a:ea typeface="Calibri" charset="0"/>
                        <a:cs typeface="Calibri" charset="0"/>
                      </a:endParaRPr>
                    </a:p>
                    <a:p>
                      <a:endParaRPr lang="fr-FR" i="1" dirty="0" smtClean="0">
                        <a:latin typeface="Calibri" charset="0"/>
                        <a:ea typeface="Calibri" charset="0"/>
                        <a:cs typeface="Calibri" charset="0"/>
                      </a:endParaRPr>
                    </a:p>
                    <a:p>
                      <a:endParaRPr lang="fr-FR" i="1" dirty="0" smtClean="0">
                        <a:latin typeface="Calibri" charset="0"/>
                        <a:ea typeface="Calibri" charset="0"/>
                        <a:cs typeface="Calibri" charset="0"/>
                      </a:endParaRPr>
                    </a:p>
                    <a:p>
                      <a:endParaRPr lang="fr-FR" i="1" dirty="0" smtClean="0">
                        <a:latin typeface="Calibri" charset="0"/>
                        <a:ea typeface="Calibri" charset="0"/>
                        <a:cs typeface="Calibri" charset="0"/>
                      </a:endParaRPr>
                    </a:p>
                    <a:p>
                      <a:endParaRPr lang="fr-FR" i="1" dirty="0" smtClean="0">
                        <a:latin typeface="Calibri" charset="0"/>
                        <a:ea typeface="Calibri" charset="0"/>
                        <a:cs typeface="Calibri" charset="0"/>
                      </a:endParaRPr>
                    </a:p>
                    <a:p>
                      <a:endParaRPr lang="fr-FR" i="1" dirty="0" smtClean="0">
                        <a:latin typeface="Calibri" charset="0"/>
                        <a:ea typeface="Calibri" charset="0"/>
                        <a:cs typeface="Calibri" charset="0"/>
                      </a:endParaRPr>
                    </a:p>
                    <a:p>
                      <a:endParaRPr lang="fr-FR" i="1" dirty="0">
                        <a:latin typeface="Calibri" charset="0"/>
                        <a:ea typeface="Calibri" charset="0"/>
                        <a:cs typeface="Calibri" charset="0"/>
                      </a:endParaRPr>
                    </a:p>
                  </a:txBody>
                  <a:tcPr>
                    <a:solidFill>
                      <a:schemeClr val="bg1">
                        <a:lumMod val="95000"/>
                      </a:schemeClr>
                    </a:solidFill>
                  </a:tcPr>
                </a:tc>
                <a:tc>
                  <a:txBody>
                    <a:bodyPr/>
                    <a:lstStyle/>
                    <a:p>
                      <a:endParaRPr lang="fr-FR" i="1" dirty="0">
                        <a:latin typeface="Calibri" charset="0"/>
                        <a:ea typeface="Calibri" charset="0"/>
                        <a:cs typeface="Calibri" charset="0"/>
                      </a:endParaRPr>
                    </a:p>
                  </a:txBody>
                  <a:tcPr>
                    <a:solidFill>
                      <a:schemeClr val="bg1">
                        <a:lumMod val="95000"/>
                      </a:schemeClr>
                    </a:solidFill>
                  </a:tcPr>
                </a:tc>
                <a:tc>
                  <a:txBody>
                    <a:bodyPr/>
                    <a:lstStyle/>
                    <a:p>
                      <a:endParaRPr lang="fr-FR" i="1" dirty="0">
                        <a:latin typeface="Calibri" charset="0"/>
                        <a:ea typeface="Calibri" charset="0"/>
                        <a:cs typeface="Calibri" charset="0"/>
                      </a:endParaRPr>
                    </a:p>
                  </a:txBody>
                  <a:tcPr>
                    <a:solidFill>
                      <a:schemeClr val="bg1">
                        <a:lumMod val="95000"/>
                      </a:schemeClr>
                    </a:solidFill>
                  </a:tcPr>
                </a:tc>
              </a:tr>
            </a:tbl>
          </a:graphicData>
        </a:graphic>
      </p:graphicFrame>
      <p:pic>
        <p:nvPicPr>
          <p:cNvPr id="7" name="Image 6"/>
          <p:cNvPicPr/>
          <p:nvPr/>
        </p:nvPicPr>
        <p:blipFill>
          <a:blip r:embed="rId2"/>
          <a:stretch/>
        </p:blipFill>
        <p:spPr>
          <a:xfrm>
            <a:off x="406700" y="3724948"/>
            <a:ext cx="3504600" cy="2140200"/>
          </a:xfrm>
          <a:prstGeom prst="rect">
            <a:avLst/>
          </a:prstGeom>
          <a:ln>
            <a:noFill/>
          </a:ln>
        </p:spPr>
      </p:pic>
      <p:pic>
        <p:nvPicPr>
          <p:cNvPr id="8" name="Image 7"/>
          <p:cNvPicPr/>
          <p:nvPr/>
        </p:nvPicPr>
        <p:blipFill>
          <a:blip r:embed="rId3"/>
          <a:stretch/>
        </p:blipFill>
        <p:spPr>
          <a:xfrm>
            <a:off x="4270320" y="3879360"/>
            <a:ext cx="3397680" cy="1304640"/>
          </a:xfrm>
          <a:prstGeom prst="rect">
            <a:avLst/>
          </a:prstGeom>
          <a:ln>
            <a:noFill/>
          </a:ln>
        </p:spPr>
      </p:pic>
      <p:pic>
        <p:nvPicPr>
          <p:cNvPr id="9" name="Image 8"/>
          <p:cNvPicPr/>
          <p:nvPr/>
        </p:nvPicPr>
        <p:blipFill>
          <a:blip r:embed="rId4"/>
          <a:stretch/>
        </p:blipFill>
        <p:spPr>
          <a:xfrm>
            <a:off x="8339253" y="3365308"/>
            <a:ext cx="2651400" cy="2859480"/>
          </a:xfrm>
          <a:prstGeom prst="rect">
            <a:avLst/>
          </a:prstGeom>
          <a:ln>
            <a:noFill/>
          </a:ln>
        </p:spPr>
      </p:pic>
    </p:spTree>
    <p:extLst>
      <p:ext uri="{BB962C8B-B14F-4D97-AF65-F5344CB8AC3E}">
        <p14:creationId xmlns:p14="http://schemas.microsoft.com/office/powerpoint/2010/main" val="752914851"/>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latin typeface="Calibri" charset="0"/>
                <a:ea typeface="Calibri" charset="0"/>
                <a:cs typeface="Calibri" charset="0"/>
              </a:rPr>
              <a:t>Premier système : système de base</a:t>
            </a:r>
            <a:endParaRPr lang="fr-FR" dirty="0">
              <a:latin typeface="Calibri" charset="0"/>
              <a:ea typeface="Calibri" charset="0"/>
              <a:cs typeface="Calibri" charset="0"/>
            </a:endParaRPr>
          </a:p>
        </p:txBody>
      </p:sp>
      <p:sp>
        <p:nvSpPr>
          <p:cNvPr id="3" name="Espace réservé du contenu 2"/>
          <p:cNvSpPr>
            <a:spLocks noGrp="1"/>
          </p:cNvSpPr>
          <p:nvPr>
            <p:ph idx="1"/>
          </p:nvPr>
        </p:nvSpPr>
        <p:spPr>
          <a:xfrm>
            <a:off x="228600" y="696912"/>
            <a:ext cx="11878734" cy="5257800"/>
          </a:xfrm>
        </p:spPr>
        <p:txBody>
          <a:bodyPr/>
          <a:lstStyle/>
          <a:p>
            <a:pPr>
              <a:buFont typeface="Wingdings" charset="2"/>
              <a:buChar char="§"/>
            </a:pPr>
            <a:r>
              <a:rPr lang="fr-FR" sz="2800" b="1" dirty="0" smtClean="0">
                <a:solidFill>
                  <a:schemeClr val="accent2"/>
                </a:solidFill>
                <a:latin typeface="Calibri" charset="0"/>
                <a:ea typeface="Calibri" charset="0"/>
                <a:cs typeface="Calibri" charset="0"/>
              </a:rPr>
              <a:t>Descripteurs </a:t>
            </a:r>
          </a:p>
          <a:p>
            <a:pPr lvl="1">
              <a:buFont typeface="Wingdings" charset="2"/>
              <a:buChar char="§"/>
            </a:pPr>
            <a:r>
              <a:rPr lang="fr-FR" sz="2400" dirty="0" smtClean="0">
                <a:latin typeface="Calibri" charset="0"/>
                <a:ea typeface="Calibri" charset="0"/>
                <a:cs typeface="Calibri" charset="0"/>
              </a:rPr>
              <a:t>s’appuyer sur les données mises à disposition et sur vos acquis (enseignements/TP) </a:t>
            </a:r>
          </a:p>
          <a:p>
            <a:pPr marL="1714500" lvl="3" indent="-342900">
              <a:buFont typeface="Wingdings" charset="2"/>
              <a:buChar char="§"/>
            </a:pPr>
            <a:r>
              <a:rPr lang="fr-FR" sz="2200" b="1" dirty="0" smtClean="0">
                <a:latin typeface="Calibri" charset="0"/>
                <a:ea typeface="Calibri" charset="0"/>
                <a:cs typeface="Calibri" charset="0"/>
              </a:rPr>
              <a:t>Vidéo</a:t>
            </a:r>
            <a:r>
              <a:rPr lang="fr-FR" sz="2200" dirty="0" smtClean="0">
                <a:latin typeface="Calibri" charset="0"/>
                <a:ea typeface="Calibri" charset="0"/>
                <a:cs typeface="Calibri" charset="0"/>
              </a:rPr>
              <a:t> : couleur et texture des images (ex : 1 image par seconde)</a:t>
            </a:r>
          </a:p>
          <a:p>
            <a:pPr marL="1714500" lvl="3" indent="-342900">
              <a:buFont typeface="Wingdings" charset="2"/>
              <a:buChar char="§"/>
            </a:pPr>
            <a:r>
              <a:rPr lang="fr-FR" sz="2200" b="1" dirty="0" smtClean="0">
                <a:latin typeface="Calibri" charset="0"/>
                <a:ea typeface="Calibri" charset="0"/>
                <a:cs typeface="Calibri" charset="0"/>
              </a:rPr>
              <a:t>Audio</a:t>
            </a:r>
            <a:r>
              <a:rPr lang="fr-FR" sz="2200" dirty="0" smtClean="0">
                <a:latin typeface="Calibri" charset="0"/>
                <a:ea typeface="Calibri" charset="0"/>
                <a:cs typeface="Calibri" charset="0"/>
              </a:rPr>
              <a:t> : calcule de l’énergie, ZCR, </a:t>
            </a:r>
            <a:r>
              <a:rPr lang="mr-IN" sz="2200" dirty="0" smtClean="0">
                <a:latin typeface="Calibri" charset="0"/>
                <a:ea typeface="Calibri" charset="0"/>
                <a:cs typeface="Calibri" charset="0"/>
              </a:rPr>
              <a:t>…</a:t>
            </a:r>
            <a:endParaRPr lang="fr-FR" sz="2200" dirty="0" smtClean="0">
              <a:latin typeface="Calibri" charset="0"/>
              <a:ea typeface="Calibri" charset="0"/>
              <a:cs typeface="Calibri" charset="0"/>
            </a:endParaRPr>
          </a:p>
          <a:p>
            <a:pPr marL="1714500" lvl="3" indent="-342900">
              <a:buFont typeface="Wingdings" charset="2"/>
              <a:buChar char="§"/>
            </a:pPr>
            <a:r>
              <a:rPr lang="fr-FR" sz="2200" b="1" dirty="0" smtClean="0">
                <a:latin typeface="Calibri" charset="0"/>
                <a:ea typeface="Calibri" charset="0"/>
                <a:cs typeface="Calibri" charset="0"/>
              </a:rPr>
              <a:t>Texte</a:t>
            </a:r>
            <a:r>
              <a:rPr lang="fr-FR" sz="2200" dirty="0" smtClean="0">
                <a:latin typeface="Calibri" charset="0"/>
                <a:ea typeface="Calibri" charset="0"/>
                <a:cs typeface="Calibri" charset="0"/>
              </a:rPr>
              <a:t> : représentation vectorielle des descriptions avec le schéma de pondération TF-IDF. </a:t>
            </a:r>
          </a:p>
          <a:p>
            <a:pPr marL="457200">
              <a:buFont typeface="Wingdings" charset="2"/>
              <a:buChar char="§"/>
            </a:pPr>
            <a:r>
              <a:rPr lang="fr-FR" sz="2800" b="1" dirty="0" smtClean="0">
                <a:solidFill>
                  <a:schemeClr val="accent2"/>
                </a:solidFill>
                <a:latin typeface="Calibri" charset="0"/>
                <a:ea typeface="Calibri" charset="0"/>
                <a:cs typeface="Calibri" charset="0"/>
                <a:sym typeface="Wingdings"/>
              </a:rPr>
              <a:t>Modalités</a:t>
            </a:r>
          </a:p>
          <a:p>
            <a:pPr marL="857250" lvl="1">
              <a:buFont typeface="Wingdings" charset="2"/>
              <a:buChar char="§"/>
            </a:pPr>
            <a:r>
              <a:rPr lang="fr-FR" sz="2400" dirty="0" smtClean="0">
                <a:latin typeface="Calibri" charset="0"/>
                <a:ea typeface="Calibri" charset="0"/>
                <a:cs typeface="Calibri" charset="0"/>
                <a:sym typeface="Wingdings"/>
              </a:rPr>
              <a:t>Représenter chaque modalité par un vecteur de paramètres représentant le contenu </a:t>
            </a:r>
            <a:endParaRPr lang="fr-FR" sz="2400" dirty="0" smtClean="0">
              <a:solidFill>
                <a:srgbClr val="FF0000"/>
              </a:solidFill>
              <a:latin typeface="Calibri" charset="0"/>
              <a:ea typeface="Calibri" charset="0"/>
              <a:cs typeface="Calibri" charset="0"/>
            </a:endParaRPr>
          </a:p>
          <a:p>
            <a:pPr>
              <a:buFont typeface="Wingdings" charset="2"/>
              <a:buChar char="§"/>
            </a:pPr>
            <a:r>
              <a:rPr lang="fr-FR" sz="2800" b="1" dirty="0" smtClean="0">
                <a:solidFill>
                  <a:schemeClr val="accent2"/>
                </a:solidFill>
                <a:latin typeface="Calibri" charset="0"/>
                <a:ea typeface="Calibri" charset="0"/>
                <a:cs typeface="Calibri" charset="0"/>
              </a:rPr>
              <a:t>Classification</a:t>
            </a:r>
          </a:p>
          <a:p>
            <a:pPr marL="800100" lvl="1">
              <a:buFont typeface="Wingdings" charset="2"/>
              <a:buChar char="§"/>
            </a:pPr>
            <a:r>
              <a:rPr lang="fr-FR" sz="2400" i="1" dirty="0" smtClean="0">
                <a:solidFill>
                  <a:srgbClr val="C00000"/>
                </a:solidFill>
                <a:latin typeface="Calibri" charset="0"/>
                <a:ea typeface="Calibri" charset="0"/>
                <a:cs typeface="Calibri" charset="0"/>
              </a:rPr>
              <a:t>Traiter chaque média indépendamment </a:t>
            </a:r>
          </a:p>
          <a:p>
            <a:pPr marL="1657350" lvl="3">
              <a:buFont typeface="Wingdings" charset="2"/>
              <a:buChar char="§"/>
            </a:pPr>
            <a:r>
              <a:rPr lang="fr-FR" sz="2000" dirty="0">
                <a:latin typeface="Calibri" charset="0"/>
                <a:ea typeface="Calibri" charset="0"/>
                <a:cs typeface="Calibri" charset="0"/>
              </a:rPr>
              <a:t>Utilisation d’une méthode non supervisée : </a:t>
            </a:r>
            <a:r>
              <a:rPr lang="fr-FR" sz="2000" b="1" dirty="0">
                <a:solidFill>
                  <a:schemeClr val="accent2"/>
                </a:solidFill>
                <a:latin typeface="Calibri" charset="0"/>
                <a:ea typeface="Calibri" charset="0"/>
                <a:cs typeface="Calibri" charset="0"/>
              </a:rPr>
              <a:t>k-</a:t>
            </a:r>
            <a:r>
              <a:rPr lang="fr-FR" sz="2000" b="1" dirty="0" err="1">
                <a:solidFill>
                  <a:schemeClr val="accent2"/>
                </a:solidFill>
                <a:latin typeface="Calibri" charset="0"/>
                <a:ea typeface="Calibri" charset="0"/>
                <a:cs typeface="Calibri" charset="0"/>
              </a:rPr>
              <a:t>means</a:t>
            </a:r>
            <a:endParaRPr lang="fr-FR" sz="2000" b="1" dirty="0">
              <a:solidFill>
                <a:schemeClr val="accent2"/>
              </a:solidFill>
              <a:latin typeface="Calibri" charset="0"/>
              <a:ea typeface="Calibri" charset="0"/>
              <a:cs typeface="Calibri" charset="0"/>
            </a:endParaRPr>
          </a:p>
          <a:p>
            <a:pPr marL="1657350" lvl="3" indent="-285750">
              <a:buFont typeface="Wingdings" charset="2"/>
              <a:buChar char="§"/>
            </a:pPr>
            <a:r>
              <a:rPr lang="fr-FR" sz="2000" dirty="0" smtClean="0">
                <a:latin typeface="Calibri" charset="0"/>
                <a:ea typeface="Calibri" charset="0"/>
                <a:cs typeface="Calibri" charset="0"/>
              </a:rPr>
              <a:t>Evaluation des résultats par média :nombre de cluster et  pureté des clusters obtenus</a:t>
            </a:r>
          </a:p>
        </p:txBody>
      </p:sp>
      <p:sp>
        <p:nvSpPr>
          <p:cNvPr id="4" name="Espace réservé du pied de page 3"/>
          <p:cNvSpPr>
            <a:spLocks noGrp="1"/>
          </p:cNvSpPr>
          <p:nvPr>
            <p:ph type="ftr" sz="quarter" idx="11"/>
          </p:nvPr>
        </p:nvSpPr>
        <p:spPr/>
        <p:txBody>
          <a:bodyPr/>
          <a:lstStyle/>
          <a:p>
            <a:r>
              <a:rPr lang="fr-FR" dirty="0">
                <a:latin typeface="Calibri" charset="0"/>
                <a:ea typeface="Calibri" charset="0"/>
                <a:cs typeface="Calibri" charset="0"/>
              </a:rPr>
              <a:t>M2 SID Challenge 2018 </a:t>
            </a:r>
            <a:r>
              <a:rPr lang="mr-IN" dirty="0">
                <a:latin typeface="Calibri" charset="0"/>
                <a:ea typeface="Calibri" charset="0"/>
                <a:cs typeface="Calibri" charset="0"/>
              </a:rPr>
              <a:t>–</a:t>
            </a:r>
            <a:r>
              <a:rPr lang="fr-FR" dirty="0">
                <a:latin typeface="Calibri" charset="0"/>
                <a:ea typeface="Calibri" charset="0"/>
                <a:cs typeface="Calibri" charset="0"/>
              </a:rPr>
              <a:t> Indexation par le contenu</a:t>
            </a:r>
          </a:p>
        </p:txBody>
      </p:sp>
      <p:sp>
        <p:nvSpPr>
          <p:cNvPr id="5" name="Espace réservé du numéro de diapositive 4"/>
          <p:cNvSpPr>
            <a:spLocks noGrp="1"/>
          </p:cNvSpPr>
          <p:nvPr>
            <p:ph type="sldNum" sz="quarter" idx="10"/>
          </p:nvPr>
        </p:nvSpPr>
        <p:spPr/>
        <p:txBody>
          <a:bodyPr/>
          <a:lstStyle/>
          <a:p>
            <a:fld id="{B45775E4-0AC4-E647-B409-AD5D4B39F86E}" type="slidenum">
              <a:rPr lang="fr-FR" smtClean="0"/>
              <a:t>6</a:t>
            </a:fld>
            <a:endParaRPr lang="fr-FR"/>
          </a:p>
        </p:txBody>
      </p:sp>
    </p:spTree>
    <p:extLst>
      <p:ext uri="{BB962C8B-B14F-4D97-AF65-F5344CB8AC3E}">
        <p14:creationId xmlns:p14="http://schemas.microsoft.com/office/powerpoint/2010/main" val="224158583"/>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latin typeface="Calibri" charset="0"/>
                <a:ea typeface="Calibri" charset="0"/>
                <a:cs typeface="Calibri" charset="0"/>
              </a:rPr>
              <a:t>Deuxième système</a:t>
            </a:r>
            <a:endParaRPr lang="fr-FR" dirty="0">
              <a:latin typeface="Calibri" charset="0"/>
              <a:ea typeface="Calibri" charset="0"/>
              <a:cs typeface="Calibri" charset="0"/>
            </a:endParaRPr>
          </a:p>
        </p:txBody>
      </p:sp>
      <p:sp>
        <p:nvSpPr>
          <p:cNvPr id="4" name="Espace réservé du pied de page 3"/>
          <p:cNvSpPr>
            <a:spLocks noGrp="1"/>
          </p:cNvSpPr>
          <p:nvPr>
            <p:ph type="ftr" sz="quarter" idx="11"/>
          </p:nvPr>
        </p:nvSpPr>
        <p:spPr/>
        <p:txBody>
          <a:bodyPr/>
          <a:lstStyle/>
          <a:p>
            <a:r>
              <a:rPr lang="fr-FR" dirty="0">
                <a:latin typeface="Calibri" charset="0"/>
                <a:ea typeface="Calibri" charset="0"/>
                <a:cs typeface="Calibri" charset="0"/>
              </a:rPr>
              <a:t>M2 SID Challenge 2018 </a:t>
            </a:r>
            <a:r>
              <a:rPr lang="mr-IN" dirty="0">
                <a:latin typeface="Calibri" charset="0"/>
                <a:ea typeface="Calibri" charset="0"/>
                <a:cs typeface="Calibri" charset="0"/>
              </a:rPr>
              <a:t>–</a:t>
            </a:r>
            <a:r>
              <a:rPr lang="fr-FR" dirty="0">
                <a:latin typeface="Calibri" charset="0"/>
                <a:ea typeface="Calibri" charset="0"/>
                <a:cs typeface="Calibri" charset="0"/>
              </a:rPr>
              <a:t> Indexation par le contenu</a:t>
            </a:r>
          </a:p>
        </p:txBody>
      </p:sp>
      <p:sp>
        <p:nvSpPr>
          <p:cNvPr id="5" name="Espace réservé du numéro de diapositive 4"/>
          <p:cNvSpPr>
            <a:spLocks noGrp="1"/>
          </p:cNvSpPr>
          <p:nvPr>
            <p:ph type="sldNum" sz="quarter" idx="10"/>
          </p:nvPr>
        </p:nvSpPr>
        <p:spPr/>
        <p:txBody>
          <a:bodyPr/>
          <a:lstStyle/>
          <a:p>
            <a:fld id="{B45775E4-0AC4-E647-B409-AD5D4B39F86E}" type="slidenum">
              <a:rPr lang="fr-FR" smtClean="0"/>
              <a:t>7</a:t>
            </a:fld>
            <a:endParaRPr lang="fr-FR"/>
          </a:p>
        </p:txBody>
      </p:sp>
      <p:sp>
        <p:nvSpPr>
          <p:cNvPr id="6" name="Espace réservé du contenu 2"/>
          <p:cNvSpPr txBox="1">
            <a:spLocks/>
          </p:cNvSpPr>
          <p:nvPr/>
        </p:nvSpPr>
        <p:spPr bwMode="auto">
          <a:xfrm>
            <a:off x="228600" y="862111"/>
            <a:ext cx="11878734" cy="5257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80000" tIns="180000" rIns="108000" bIns="46038" numCol="1" anchor="t" anchorCtr="0" compatLnSpc="1">
            <a:prstTxWarp prst="textNoShape">
              <a:avLst/>
            </a:prstTxWarp>
          </a:bodyPr>
          <a:lstStyle>
            <a:lvl1pPr marL="342900" indent="-342900" algn="l" rtl="0" eaLnBrk="1" fontAlgn="base" hangingPunct="1">
              <a:spcBef>
                <a:spcPct val="20000"/>
              </a:spcBef>
              <a:spcAft>
                <a:spcPct val="0"/>
              </a:spcAft>
              <a:buClr>
                <a:schemeClr val="accent2"/>
              </a:buClr>
              <a:buFont typeface="Wingdings" pitchFamily="2" charset="2"/>
              <a:buChar char="²"/>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110000"/>
              <a:buFont typeface="Wingdings" pitchFamily="2" charset="2"/>
              <a:buChar char="w"/>
              <a:defRPr sz="2000">
                <a:solidFill>
                  <a:schemeClr val="tx1"/>
                </a:solidFill>
                <a:latin typeface="+mn-lt"/>
              </a:defRPr>
            </a:lvl2pPr>
            <a:lvl3pPr marL="1143000" indent="-228600" algn="l" rtl="0" eaLnBrk="1" fontAlgn="base" hangingPunct="1">
              <a:spcBef>
                <a:spcPct val="20000"/>
              </a:spcBef>
              <a:spcAft>
                <a:spcPct val="0"/>
              </a:spcAft>
              <a:buFont typeface="Wingdings" pitchFamily="2" charset="2"/>
              <a:defRPr>
                <a:solidFill>
                  <a:schemeClr val="tx1"/>
                </a:solidFill>
                <a:latin typeface="+mn-lt"/>
              </a:defRPr>
            </a:lvl3pPr>
            <a:lvl4pPr marL="1600200" indent="-228600" algn="l" rtl="0" eaLnBrk="1" fontAlgn="base" hangingPunct="1">
              <a:spcBef>
                <a:spcPct val="20000"/>
              </a:spcBef>
              <a:spcAft>
                <a:spcPct val="0"/>
              </a:spcAft>
              <a:defRPr sz="16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buFont typeface="Wingdings" charset="2"/>
              <a:buChar char="§"/>
            </a:pPr>
            <a:r>
              <a:rPr lang="fr-FR" sz="2800" b="1" kern="0" dirty="0" smtClean="0">
                <a:solidFill>
                  <a:schemeClr val="accent2"/>
                </a:solidFill>
                <a:latin typeface="Calibri" charset="0"/>
                <a:ea typeface="Calibri" charset="0"/>
                <a:cs typeface="Calibri" charset="0"/>
              </a:rPr>
              <a:t>Descripteurs </a:t>
            </a:r>
          </a:p>
          <a:p>
            <a:pPr lvl="1">
              <a:buFont typeface="Wingdings" charset="2"/>
              <a:buChar char="§"/>
            </a:pPr>
            <a:r>
              <a:rPr lang="fr-FR" sz="2400" kern="0" dirty="0" smtClean="0">
                <a:latin typeface="Calibri" charset="0"/>
                <a:ea typeface="Calibri" charset="0"/>
                <a:cs typeface="Calibri" charset="0"/>
              </a:rPr>
              <a:t>Améliorer les descripteurs en utilisant des boites à outils existantes</a:t>
            </a:r>
          </a:p>
          <a:p>
            <a:pPr marL="1714500" lvl="3" indent="-342900">
              <a:buFont typeface="Wingdings" charset="2"/>
              <a:buChar char="§"/>
            </a:pPr>
            <a:r>
              <a:rPr lang="fr-FR" sz="2000" b="1" kern="0" dirty="0" smtClean="0">
                <a:latin typeface="Calibri" charset="0"/>
                <a:ea typeface="Calibri" charset="0"/>
                <a:cs typeface="Calibri" charset="0"/>
              </a:rPr>
              <a:t>Vidéo</a:t>
            </a:r>
            <a:r>
              <a:rPr lang="fr-FR" sz="2000" kern="0" dirty="0" smtClean="0">
                <a:latin typeface="Calibri" charset="0"/>
                <a:ea typeface="Calibri" charset="0"/>
                <a:cs typeface="Calibri" charset="0"/>
              </a:rPr>
              <a:t> : calcul de la quantité de mouvement, des boites englobantes personnes, visages, objets d’intérêts, avec </a:t>
            </a:r>
            <a:r>
              <a:rPr lang="fr-FR" sz="2000" kern="0" dirty="0" err="1" smtClean="0">
                <a:latin typeface="Calibri" charset="0"/>
                <a:ea typeface="Calibri" charset="0"/>
                <a:cs typeface="Calibri" charset="0"/>
              </a:rPr>
              <a:t>openCV</a:t>
            </a:r>
            <a:r>
              <a:rPr lang="fr-FR" sz="2000" kern="0" dirty="0" smtClean="0">
                <a:latin typeface="Calibri" charset="0"/>
                <a:ea typeface="Calibri" charset="0"/>
                <a:cs typeface="Calibri" charset="0"/>
              </a:rPr>
              <a:t>, nombre de personnes à l’image, visages en gros plans, </a:t>
            </a:r>
            <a:r>
              <a:rPr lang="mr-IN" sz="2000" kern="0" dirty="0" smtClean="0">
                <a:latin typeface="Calibri" charset="0"/>
                <a:ea typeface="Calibri" charset="0"/>
                <a:cs typeface="Calibri" charset="0"/>
              </a:rPr>
              <a:t>…</a:t>
            </a:r>
            <a:endParaRPr lang="fr-FR" sz="2000" kern="0" dirty="0" smtClean="0">
              <a:latin typeface="Calibri" charset="0"/>
              <a:ea typeface="Calibri" charset="0"/>
              <a:cs typeface="Calibri" charset="0"/>
            </a:endParaRPr>
          </a:p>
          <a:p>
            <a:pPr marL="1714500" lvl="3" indent="-342900">
              <a:buFont typeface="Wingdings" charset="2"/>
              <a:buChar char="§"/>
            </a:pPr>
            <a:endParaRPr lang="fr-FR" sz="800" kern="0" dirty="0" smtClean="0">
              <a:latin typeface="Calibri" charset="0"/>
              <a:ea typeface="Calibri" charset="0"/>
              <a:cs typeface="Calibri" charset="0"/>
            </a:endParaRPr>
          </a:p>
          <a:p>
            <a:pPr marL="1714500" lvl="3" indent="-342900">
              <a:buFont typeface="Wingdings" charset="2"/>
              <a:buChar char="§"/>
            </a:pPr>
            <a:r>
              <a:rPr lang="fr-FR" sz="2000" b="1" kern="0" dirty="0" smtClean="0">
                <a:latin typeface="Calibri" charset="0"/>
                <a:ea typeface="Calibri" charset="0"/>
                <a:cs typeface="Calibri" charset="0"/>
              </a:rPr>
              <a:t>Audio</a:t>
            </a:r>
            <a:r>
              <a:rPr lang="fr-FR" sz="2000" kern="0" dirty="0" smtClean="0">
                <a:latin typeface="Calibri" charset="0"/>
                <a:ea typeface="Calibri" charset="0"/>
                <a:cs typeface="Calibri" charset="0"/>
              </a:rPr>
              <a:t> : segmentation et regroupement en locuteurs,  nombre de personnes qui parlent,</a:t>
            </a:r>
            <a:r>
              <a:rPr lang="mr-IN" sz="2000" kern="0" dirty="0" smtClean="0">
                <a:latin typeface="Calibri" charset="0"/>
                <a:ea typeface="Calibri" charset="0"/>
                <a:cs typeface="Calibri" charset="0"/>
              </a:rPr>
              <a:t>…</a:t>
            </a:r>
            <a:endParaRPr lang="fr-FR" sz="2000" kern="0" dirty="0" smtClean="0">
              <a:latin typeface="Calibri" charset="0"/>
              <a:ea typeface="Calibri" charset="0"/>
              <a:cs typeface="Calibri" charset="0"/>
            </a:endParaRPr>
          </a:p>
          <a:p>
            <a:pPr marL="1714500" lvl="3" indent="-342900">
              <a:buFont typeface="Wingdings" charset="2"/>
              <a:buChar char="§"/>
            </a:pPr>
            <a:endParaRPr lang="fr-FR" sz="800" kern="0" dirty="0" smtClean="0">
              <a:latin typeface="Calibri" charset="0"/>
              <a:ea typeface="Calibri" charset="0"/>
              <a:cs typeface="Calibri" charset="0"/>
            </a:endParaRPr>
          </a:p>
          <a:p>
            <a:pPr marL="1714500" lvl="3" indent="-342900">
              <a:buFont typeface="Wingdings" charset="2"/>
              <a:buChar char="§"/>
            </a:pPr>
            <a:r>
              <a:rPr lang="fr-FR" sz="2000" b="1" kern="0" dirty="0" smtClean="0">
                <a:latin typeface="Calibri" charset="0"/>
                <a:ea typeface="Calibri" charset="0"/>
                <a:cs typeface="Calibri" charset="0"/>
              </a:rPr>
              <a:t>Texte</a:t>
            </a:r>
            <a:r>
              <a:rPr lang="fr-FR" sz="2000" kern="0" dirty="0" smtClean="0">
                <a:latin typeface="Calibri" charset="0"/>
                <a:ea typeface="Calibri" charset="0"/>
                <a:cs typeface="Calibri" charset="0"/>
              </a:rPr>
              <a:t> : </a:t>
            </a:r>
            <a:r>
              <a:rPr lang="fr-FR" sz="2000" dirty="0">
                <a:latin typeface="Calibri" charset="0"/>
                <a:ea typeface="Calibri" charset="0"/>
                <a:cs typeface="Calibri" charset="0"/>
              </a:rPr>
              <a:t>Enrichir les descriptions de textes en utilisant Wikipédia simple et PPMI, </a:t>
            </a:r>
            <a:r>
              <a:rPr lang="fr-FR" sz="2000" dirty="0" err="1">
                <a:latin typeface="Calibri" charset="0"/>
                <a:ea typeface="Calibri" charset="0"/>
                <a:cs typeface="Calibri" charset="0"/>
              </a:rPr>
              <a:t>wordnet</a:t>
            </a:r>
            <a:r>
              <a:rPr lang="fr-FR" sz="2000" dirty="0">
                <a:latin typeface="Calibri" charset="0"/>
                <a:ea typeface="Calibri" charset="0"/>
                <a:cs typeface="Calibri" charset="0"/>
              </a:rPr>
              <a:t> ou le </a:t>
            </a:r>
            <a:r>
              <a:rPr lang="fr-FR" sz="2000" dirty="0" err="1">
                <a:latin typeface="Calibri" charset="0"/>
                <a:ea typeface="Calibri" charset="0"/>
                <a:cs typeface="Calibri" charset="0"/>
              </a:rPr>
              <a:t>word</a:t>
            </a:r>
            <a:r>
              <a:rPr lang="fr-FR" sz="2000" dirty="0">
                <a:latin typeface="Calibri" charset="0"/>
                <a:ea typeface="Calibri" charset="0"/>
                <a:cs typeface="Calibri" charset="0"/>
              </a:rPr>
              <a:t> </a:t>
            </a:r>
            <a:r>
              <a:rPr lang="fr-FR" sz="2000" dirty="0" err="1">
                <a:latin typeface="Calibri" charset="0"/>
                <a:ea typeface="Calibri" charset="0"/>
                <a:cs typeface="Calibri" charset="0"/>
              </a:rPr>
              <a:t>embeddings</a:t>
            </a:r>
            <a:r>
              <a:rPr lang="fr-FR" sz="2000" dirty="0">
                <a:latin typeface="Calibri" charset="0"/>
                <a:ea typeface="Calibri" charset="0"/>
                <a:cs typeface="Calibri" charset="0"/>
              </a:rPr>
              <a:t> (vu en TP). Pour chaque technique le top k mots/documents peuvent être ajoutés afin de faire plus dense la représentation </a:t>
            </a:r>
            <a:r>
              <a:rPr lang="fr-FR" sz="2000" dirty="0" err="1">
                <a:latin typeface="Calibri" charset="0"/>
                <a:ea typeface="Calibri" charset="0"/>
                <a:cs typeface="Calibri" charset="0"/>
              </a:rPr>
              <a:t>tf-idf</a:t>
            </a:r>
            <a:r>
              <a:rPr lang="fr-FR" sz="2000" dirty="0">
                <a:latin typeface="Calibri" charset="0"/>
                <a:ea typeface="Calibri" charset="0"/>
                <a:cs typeface="Calibri" charset="0"/>
              </a:rPr>
              <a:t>.</a:t>
            </a:r>
            <a:br>
              <a:rPr lang="fr-FR" sz="2000" dirty="0">
                <a:latin typeface="Calibri" charset="0"/>
                <a:ea typeface="Calibri" charset="0"/>
                <a:cs typeface="Calibri" charset="0"/>
              </a:rPr>
            </a:br>
            <a:r>
              <a:rPr lang="fr-FR" sz="2000" dirty="0">
                <a:latin typeface="Calibri" charset="0"/>
                <a:ea typeface="Calibri" charset="0"/>
                <a:cs typeface="Calibri" charset="0"/>
              </a:rPr>
              <a:t>Enrichir les classes : les classes ont des titres qu’il faut enrichir avec le mêmes techniques. Également, la matrice de représentation peut encore être traité en utilisant SVD pour augmenter la similarité sémantique entre documents et classes.</a:t>
            </a:r>
            <a:r>
              <a:rPr lang="fr-FR" sz="1800" dirty="0" smtClean="0">
                <a:latin typeface="Calibri" charset="0"/>
                <a:ea typeface="Calibri" charset="0"/>
                <a:cs typeface="Calibri" charset="0"/>
              </a:rPr>
              <a:t> </a:t>
            </a:r>
            <a:endParaRPr lang="fr-FR" dirty="0">
              <a:latin typeface="Calibri" charset="0"/>
              <a:ea typeface="Calibri" charset="0"/>
              <a:cs typeface="Calibri" charset="0"/>
            </a:endParaRPr>
          </a:p>
        </p:txBody>
      </p:sp>
    </p:spTree>
    <p:extLst>
      <p:ext uri="{BB962C8B-B14F-4D97-AF65-F5344CB8AC3E}">
        <p14:creationId xmlns:p14="http://schemas.microsoft.com/office/powerpoint/2010/main" val="709737113"/>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latin typeface="Calibri" charset="0"/>
                <a:ea typeface="Calibri" charset="0"/>
                <a:cs typeface="Calibri" charset="0"/>
              </a:rPr>
              <a:t>Deuxième système</a:t>
            </a:r>
            <a:endParaRPr lang="fr-FR" dirty="0">
              <a:latin typeface="Calibri" charset="0"/>
              <a:ea typeface="Calibri" charset="0"/>
              <a:cs typeface="Calibri" charset="0"/>
            </a:endParaRPr>
          </a:p>
        </p:txBody>
      </p:sp>
      <p:sp>
        <p:nvSpPr>
          <p:cNvPr id="4" name="Espace réservé du pied de page 3"/>
          <p:cNvSpPr>
            <a:spLocks noGrp="1"/>
          </p:cNvSpPr>
          <p:nvPr>
            <p:ph type="ftr" sz="quarter" idx="11"/>
          </p:nvPr>
        </p:nvSpPr>
        <p:spPr/>
        <p:txBody>
          <a:bodyPr/>
          <a:lstStyle/>
          <a:p>
            <a:r>
              <a:rPr lang="fr-FR" dirty="0">
                <a:latin typeface="Calibri" charset="0"/>
                <a:ea typeface="Calibri" charset="0"/>
                <a:cs typeface="Calibri" charset="0"/>
              </a:rPr>
              <a:t>M2 SID Challenge 2018 </a:t>
            </a:r>
            <a:r>
              <a:rPr lang="mr-IN" dirty="0">
                <a:latin typeface="Calibri" charset="0"/>
                <a:ea typeface="Calibri" charset="0"/>
                <a:cs typeface="Calibri" charset="0"/>
              </a:rPr>
              <a:t>–</a:t>
            </a:r>
            <a:r>
              <a:rPr lang="fr-FR" dirty="0">
                <a:latin typeface="Calibri" charset="0"/>
                <a:ea typeface="Calibri" charset="0"/>
                <a:cs typeface="Calibri" charset="0"/>
              </a:rPr>
              <a:t> Indexation par le contenu</a:t>
            </a:r>
          </a:p>
        </p:txBody>
      </p:sp>
      <p:sp>
        <p:nvSpPr>
          <p:cNvPr id="5" name="Espace réservé du numéro de diapositive 4"/>
          <p:cNvSpPr>
            <a:spLocks noGrp="1"/>
          </p:cNvSpPr>
          <p:nvPr>
            <p:ph type="sldNum" sz="quarter" idx="10"/>
          </p:nvPr>
        </p:nvSpPr>
        <p:spPr/>
        <p:txBody>
          <a:bodyPr/>
          <a:lstStyle/>
          <a:p>
            <a:fld id="{B45775E4-0AC4-E647-B409-AD5D4B39F86E}" type="slidenum">
              <a:rPr lang="fr-FR" smtClean="0"/>
              <a:t>8</a:t>
            </a:fld>
            <a:endParaRPr lang="fr-FR"/>
          </a:p>
        </p:txBody>
      </p:sp>
      <p:sp>
        <p:nvSpPr>
          <p:cNvPr id="6" name="Espace réservé du contenu 2"/>
          <p:cNvSpPr txBox="1">
            <a:spLocks/>
          </p:cNvSpPr>
          <p:nvPr/>
        </p:nvSpPr>
        <p:spPr bwMode="auto">
          <a:xfrm>
            <a:off x="228600" y="879696"/>
            <a:ext cx="11878734" cy="5257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80000" tIns="180000" rIns="108000" bIns="46038" numCol="1" anchor="t" anchorCtr="0" compatLnSpc="1">
            <a:prstTxWarp prst="textNoShape">
              <a:avLst/>
            </a:prstTxWarp>
          </a:bodyPr>
          <a:lstStyle>
            <a:lvl1pPr marL="342900" indent="-342900" algn="l" rtl="0" eaLnBrk="1" fontAlgn="base" hangingPunct="1">
              <a:spcBef>
                <a:spcPct val="20000"/>
              </a:spcBef>
              <a:spcAft>
                <a:spcPct val="0"/>
              </a:spcAft>
              <a:buClr>
                <a:schemeClr val="accent2"/>
              </a:buClr>
              <a:buFont typeface="Wingdings" pitchFamily="2" charset="2"/>
              <a:buChar char="²"/>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110000"/>
              <a:buFont typeface="Wingdings" pitchFamily="2" charset="2"/>
              <a:buChar char="w"/>
              <a:defRPr sz="2000">
                <a:solidFill>
                  <a:schemeClr val="tx1"/>
                </a:solidFill>
                <a:latin typeface="+mn-lt"/>
              </a:defRPr>
            </a:lvl2pPr>
            <a:lvl3pPr marL="1143000" indent="-228600" algn="l" rtl="0" eaLnBrk="1" fontAlgn="base" hangingPunct="1">
              <a:spcBef>
                <a:spcPct val="20000"/>
              </a:spcBef>
              <a:spcAft>
                <a:spcPct val="0"/>
              </a:spcAft>
              <a:buFont typeface="Wingdings" pitchFamily="2" charset="2"/>
              <a:defRPr>
                <a:solidFill>
                  <a:schemeClr val="tx1"/>
                </a:solidFill>
                <a:latin typeface="+mn-lt"/>
              </a:defRPr>
            </a:lvl3pPr>
            <a:lvl4pPr marL="1600200" indent="-228600" algn="l" rtl="0" eaLnBrk="1" fontAlgn="base" hangingPunct="1">
              <a:spcBef>
                <a:spcPct val="20000"/>
              </a:spcBef>
              <a:spcAft>
                <a:spcPct val="0"/>
              </a:spcAft>
              <a:defRPr sz="16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buFont typeface="Wingdings" charset="2"/>
              <a:buChar char="§"/>
            </a:pPr>
            <a:r>
              <a:rPr lang="fr-FR" sz="2800" b="1" kern="0" dirty="0" smtClean="0">
                <a:solidFill>
                  <a:schemeClr val="accent2"/>
                </a:solidFill>
                <a:latin typeface="Calibri" charset="0"/>
                <a:ea typeface="Calibri" charset="0"/>
                <a:cs typeface="Calibri" charset="0"/>
              </a:rPr>
              <a:t>Descripteurs </a:t>
            </a:r>
          </a:p>
          <a:p>
            <a:pPr lvl="1">
              <a:buFont typeface="Wingdings" charset="2"/>
              <a:buChar char="§"/>
            </a:pPr>
            <a:r>
              <a:rPr lang="fr-FR" sz="2400" kern="0" dirty="0" smtClean="0">
                <a:latin typeface="Calibri" charset="0"/>
                <a:ea typeface="Calibri" charset="0"/>
                <a:cs typeface="Calibri" charset="0"/>
              </a:rPr>
              <a:t>Améliorer les descripteurs en utilisant des boites à outils existante</a:t>
            </a:r>
          </a:p>
        </p:txBody>
      </p:sp>
      <p:graphicFrame>
        <p:nvGraphicFramePr>
          <p:cNvPr id="8" name="Tableau 7"/>
          <p:cNvGraphicFramePr>
            <a:graphicFrameLocks noGrp="1"/>
          </p:cNvGraphicFramePr>
          <p:nvPr>
            <p:extLst>
              <p:ext uri="{D42A27DB-BD31-4B8C-83A1-F6EECF244321}">
                <p14:modId xmlns:p14="http://schemas.microsoft.com/office/powerpoint/2010/main" val="815855406"/>
              </p:ext>
            </p:extLst>
          </p:nvPr>
        </p:nvGraphicFramePr>
        <p:xfrm>
          <a:off x="565298" y="2128399"/>
          <a:ext cx="10677380" cy="3912038"/>
        </p:xfrm>
        <a:graphic>
          <a:graphicData uri="http://schemas.openxmlformats.org/drawingml/2006/table">
            <a:tbl>
              <a:tblPr firstRow="1" bandRow="1">
                <a:tableStyleId>{5C22544A-7EE6-4342-B048-85BDC9FD1C3A}</a:tableStyleId>
              </a:tblPr>
              <a:tblGrid>
                <a:gridCol w="2669345"/>
                <a:gridCol w="2669345"/>
                <a:gridCol w="2669345"/>
                <a:gridCol w="2669345"/>
              </a:tblGrid>
              <a:tr h="676886">
                <a:tc>
                  <a:txBody>
                    <a:bodyPr/>
                    <a:lstStyle/>
                    <a:p>
                      <a:r>
                        <a:rPr lang="fr-FR" dirty="0" smtClean="0">
                          <a:latin typeface="Calibri" charset="0"/>
                          <a:ea typeface="Calibri" charset="0"/>
                          <a:cs typeface="Calibri" charset="0"/>
                        </a:rPr>
                        <a:t>Détection de d’objets (</a:t>
                      </a:r>
                      <a:r>
                        <a:rPr lang="fr-FR" dirty="0" err="1" smtClean="0">
                          <a:latin typeface="Calibri" charset="0"/>
                          <a:ea typeface="Calibri" charset="0"/>
                          <a:cs typeface="Calibri" charset="0"/>
                        </a:rPr>
                        <a:t>person</a:t>
                      </a:r>
                      <a:r>
                        <a:rPr lang="fr-FR" dirty="0" smtClean="0">
                          <a:latin typeface="Calibri" charset="0"/>
                          <a:ea typeface="Calibri" charset="0"/>
                          <a:cs typeface="Calibri" charset="0"/>
                        </a:rPr>
                        <a:t>, </a:t>
                      </a:r>
                      <a:r>
                        <a:rPr lang="mr-IN" dirty="0" smtClean="0">
                          <a:latin typeface="Calibri" charset="0"/>
                          <a:ea typeface="Calibri" charset="0"/>
                          <a:cs typeface="Calibri" charset="0"/>
                        </a:rPr>
                        <a:t>…</a:t>
                      </a:r>
                      <a:r>
                        <a:rPr lang="fr-FR" dirty="0" smtClean="0">
                          <a:latin typeface="Calibri" charset="0"/>
                          <a:ea typeface="Calibri" charset="0"/>
                          <a:cs typeface="Calibri" charset="0"/>
                        </a:rPr>
                        <a:t>)</a:t>
                      </a:r>
                      <a:r>
                        <a:rPr lang="fr-FR" baseline="0" dirty="0" smtClean="0">
                          <a:latin typeface="Calibri" charset="0"/>
                          <a:ea typeface="Calibri" charset="0"/>
                          <a:cs typeface="Calibri" charset="0"/>
                        </a:rPr>
                        <a:t> </a:t>
                      </a:r>
                      <a:endParaRPr lang="fr-FR" dirty="0">
                        <a:latin typeface="Calibri" charset="0"/>
                        <a:ea typeface="Calibri" charset="0"/>
                        <a:cs typeface="Calibri" charset="0"/>
                      </a:endParaRPr>
                    </a:p>
                  </a:txBody>
                  <a:tcPr>
                    <a:solidFill>
                      <a:schemeClr val="accent2"/>
                    </a:solidFill>
                  </a:tcPr>
                </a:tc>
                <a:tc>
                  <a:txBody>
                    <a:bodyPr/>
                    <a:lstStyle/>
                    <a:p>
                      <a:r>
                        <a:rPr lang="fr-FR" dirty="0" smtClean="0">
                          <a:latin typeface="Calibri" charset="0"/>
                          <a:ea typeface="Calibri" charset="0"/>
                          <a:cs typeface="Calibri" charset="0"/>
                        </a:rPr>
                        <a:t>Segmentation et regroupement en locuteurs</a:t>
                      </a:r>
                      <a:endParaRPr lang="fr-FR" dirty="0">
                        <a:latin typeface="Calibri" charset="0"/>
                        <a:ea typeface="Calibri" charset="0"/>
                        <a:cs typeface="Calibri" charset="0"/>
                      </a:endParaRPr>
                    </a:p>
                  </a:txBody>
                  <a:tcPr>
                    <a:solidFill>
                      <a:schemeClr val="accent2"/>
                    </a:solidFill>
                  </a:tcPr>
                </a:tc>
                <a:tc>
                  <a:txBody>
                    <a:bodyPr/>
                    <a:lstStyle/>
                    <a:p>
                      <a:r>
                        <a:rPr lang="fr-FR" dirty="0" smtClean="0">
                          <a:latin typeface="Calibri" charset="0"/>
                          <a:ea typeface="Calibri" charset="0"/>
                          <a:cs typeface="Calibri" charset="0"/>
                        </a:rPr>
                        <a:t>Détection de visages</a:t>
                      </a:r>
                      <a:endParaRPr lang="fr-FR" dirty="0">
                        <a:latin typeface="Calibri" charset="0"/>
                        <a:ea typeface="Calibri" charset="0"/>
                        <a:cs typeface="Calibri" charset="0"/>
                      </a:endParaRPr>
                    </a:p>
                  </a:txBody>
                  <a:tcPr>
                    <a:solidFill>
                      <a:schemeClr val="accent2"/>
                    </a:solidFill>
                  </a:tcPr>
                </a:tc>
                <a:tc>
                  <a:txBody>
                    <a:bodyPr/>
                    <a:lstStyle/>
                    <a:p>
                      <a:r>
                        <a:rPr lang="fr-FR" dirty="0" smtClean="0">
                          <a:latin typeface="Calibri" charset="0"/>
                          <a:ea typeface="Calibri" charset="0"/>
                          <a:cs typeface="Calibri" charset="0"/>
                        </a:rPr>
                        <a:t>Quantité de mouvement</a:t>
                      </a:r>
                      <a:endParaRPr lang="fr-FR" dirty="0">
                        <a:latin typeface="Calibri" charset="0"/>
                        <a:ea typeface="Calibri" charset="0"/>
                        <a:cs typeface="Calibri" charset="0"/>
                      </a:endParaRPr>
                    </a:p>
                  </a:txBody>
                  <a:tcPr>
                    <a:solidFill>
                      <a:schemeClr val="accent2"/>
                    </a:solidFill>
                  </a:tcPr>
                </a:tc>
              </a:tr>
              <a:tr h="2997638">
                <a:tc>
                  <a:txBody>
                    <a:bodyPr/>
                    <a:lstStyle/>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a:p>
                  </a:txBody>
                  <a:tcPr>
                    <a:solidFill>
                      <a:schemeClr val="bg1">
                        <a:lumMod val="85000"/>
                      </a:schemeClr>
                    </a:solidFill>
                  </a:tcPr>
                </a:tc>
                <a:tc>
                  <a:txBody>
                    <a:bodyPr/>
                    <a:lstStyle/>
                    <a:p>
                      <a:endParaRPr lang="fr-FR" dirty="0"/>
                    </a:p>
                  </a:txBody>
                  <a:tcPr>
                    <a:solidFill>
                      <a:schemeClr val="bg1">
                        <a:lumMod val="85000"/>
                      </a:schemeClr>
                    </a:solidFill>
                  </a:tcPr>
                </a:tc>
                <a:tc>
                  <a:txBody>
                    <a:bodyPr/>
                    <a:lstStyle/>
                    <a:p>
                      <a:endParaRPr lang="fr-FR" dirty="0"/>
                    </a:p>
                  </a:txBody>
                  <a:tcPr>
                    <a:solidFill>
                      <a:schemeClr val="bg1">
                        <a:lumMod val="85000"/>
                      </a:schemeClr>
                    </a:solidFill>
                  </a:tcPr>
                </a:tc>
                <a:tc>
                  <a:txBody>
                    <a:bodyPr/>
                    <a:lstStyle/>
                    <a:p>
                      <a:endParaRPr lang="fr-FR" dirty="0"/>
                    </a:p>
                  </a:txBody>
                  <a:tcPr>
                    <a:solidFill>
                      <a:schemeClr val="bg1">
                        <a:lumMod val="85000"/>
                      </a:schemeClr>
                    </a:solidFill>
                  </a:tcPr>
                </a:tc>
              </a:tr>
            </a:tbl>
          </a:graphicData>
        </a:graphic>
      </p:graphicFrame>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15789" y="3422108"/>
            <a:ext cx="2549249" cy="1969391"/>
          </a:xfrm>
          <a:prstGeom prst="rect">
            <a:avLst/>
          </a:prstGeom>
        </p:spPr>
      </p:pic>
      <p:pic>
        <p:nvPicPr>
          <p:cNvPr id="11" name="Imag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298" y="3186686"/>
            <a:ext cx="2751869" cy="2323453"/>
          </a:xfrm>
          <a:prstGeom prst="rect">
            <a:avLst/>
          </a:prstGeom>
        </p:spPr>
      </p:pic>
      <p:pic>
        <p:nvPicPr>
          <p:cNvPr id="12" name="Image 11"/>
          <p:cNvPicPr/>
          <p:nvPr/>
        </p:nvPicPr>
        <p:blipFill>
          <a:blip r:embed="rId4"/>
          <a:stretch/>
        </p:blipFill>
        <p:spPr>
          <a:xfrm>
            <a:off x="3317167" y="3904750"/>
            <a:ext cx="2445506" cy="1114218"/>
          </a:xfrm>
          <a:prstGeom prst="rect">
            <a:avLst/>
          </a:prstGeom>
          <a:ln>
            <a:noFill/>
          </a:ln>
        </p:spPr>
      </p:pic>
      <p:pic>
        <p:nvPicPr>
          <p:cNvPr id="13" name="Imag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58174" y="3904750"/>
            <a:ext cx="2556368" cy="1380439"/>
          </a:xfrm>
          <a:prstGeom prst="rect">
            <a:avLst/>
          </a:prstGeom>
        </p:spPr>
      </p:pic>
    </p:spTree>
    <p:extLst>
      <p:ext uri="{BB962C8B-B14F-4D97-AF65-F5344CB8AC3E}">
        <p14:creationId xmlns:p14="http://schemas.microsoft.com/office/powerpoint/2010/main" val="430114792"/>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latin typeface="Calibri" charset="0"/>
                <a:ea typeface="Calibri" charset="0"/>
                <a:cs typeface="Calibri" charset="0"/>
              </a:rPr>
              <a:t>Deuxième système</a:t>
            </a:r>
            <a:endParaRPr lang="fr-FR" dirty="0">
              <a:latin typeface="Calibri" charset="0"/>
              <a:ea typeface="Calibri" charset="0"/>
              <a:cs typeface="Calibri" charset="0"/>
            </a:endParaRPr>
          </a:p>
        </p:txBody>
      </p:sp>
      <p:sp>
        <p:nvSpPr>
          <p:cNvPr id="4" name="Espace réservé du pied de page 3"/>
          <p:cNvSpPr>
            <a:spLocks noGrp="1"/>
          </p:cNvSpPr>
          <p:nvPr>
            <p:ph type="ftr" sz="quarter" idx="11"/>
          </p:nvPr>
        </p:nvSpPr>
        <p:spPr/>
        <p:txBody>
          <a:bodyPr/>
          <a:lstStyle/>
          <a:p>
            <a:r>
              <a:rPr lang="fr-FR" dirty="0">
                <a:latin typeface="Calibri" charset="0"/>
                <a:ea typeface="Calibri" charset="0"/>
                <a:cs typeface="Calibri" charset="0"/>
              </a:rPr>
              <a:t>M2 SID Challenge 2018 </a:t>
            </a:r>
            <a:r>
              <a:rPr lang="mr-IN" dirty="0">
                <a:latin typeface="Calibri" charset="0"/>
                <a:ea typeface="Calibri" charset="0"/>
                <a:cs typeface="Calibri" charset="0"/>
              </a:rPr>
              <a:t>–</a:t>
            </a:r>
            <a:r>
              <a:rPr lang="fr-FR" dirty="0">
                <a:latin typeface="Calibri" charset="0"/>
                <a:ea typeface="Calibri" charset="0"/>
                <a:cs typeface="Calibri" charset="0"/>
              </a:rPr>
              <a:t> Indexation par le contenu</a:t>
            </a:r>
          </a:p>
        </p:txBody>
      </p:sp>
      <p:sp>
        <p:nvSpPr>
          <p:cNvPr id="5" name="Espace réservé du numéro de diapositive 4"/>
          <p:cNvSpPr>
            <a:spLocks noGrp="1"/>
          </p:cNvSpPr>
          <p:nvPr>
            <p:ph type="sldNum" sz="quarter" idx="10"/>
          </p:nvPr>
        </p:nvSpPr>
        <p:spPr/>
        <p:txBody>
          <a:bodyPr/>
          <a:lstStyle/>
          <a:p>
            <a:fld id="{B45775E4-0AC4-E647-B409-AD5D4B39F86E}" type="slidenum">
              <a:rPr lang="fr-FR" smtClean="0"/>
              <a:t>9</a:t>
            </a:fld>
            <a:endParaRPr lang="fr-FR"/>
          </a:p>
        </p:txBody>
      </p:sp>
      <p:sp>
        <p:nvSpPr>
          <p:cNvPr id="6" name="Espace réservé du contenu 2"/>
          <p:cNvSpPr txBox="1">
            <a:spLocks/>
          </p:cNvSpPr>
          <p:nvPr/>
        </p:nvSpPr>
        <p:spPr bwMode="auto">
          <a:xfrm>
            <a:off x="228600" y="696911"/>
            <a:ext cx="11878734" cy="59289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80000" tIns="180000" rIns="108000" bIns="46038" numCol="1" anchor="t" anchorCtr="0" compatLnSpc="1">
            <a:prstTxWarp prst="textNoShape">
              <a:avLst/>
            </a:prstTxWarp>
          </a:bodyPr>
          <a:lstStyle>
            <a:lvl1pPr marL="342900" indent="-342900" algn="l" rtl="0" eaLnBrk="1" fontAlgn="base" hangingPunct="1">
              <a:spcBef>
                <a:spcPct val="20000"/>
              </a:spcBef>
              <a:spcAft>
                <a:spcPct val="0"/>
              </a:spcAft>
              <a:buClr>
                <a:schemeClr val="accent2"/>
              </a:buClr>
              <a:buFont typeface="Wingdings" pitchFamily="2" charset="2"/>
              <a:buChar char="²"/>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110000"/>
              <a:buFont typeface="Wingdings" pitchFamily="2" charset="2"/>
              <a:buChar char="w"/>
              <a:defRPr sz="2000">
                <a:solidFill>
                  <a:schemeClr val="tx1"/>
                </a:solidFill>
                <a:latin typeface="+mn-lt"/>
              </a:defRPr>
            </a:lvl2pPr>
            <a:lvl3pPr marL="1143000" indent="-228600" algn="l" rtl="0" eaLnBrk="1" fontAlgn="base" hangingPunct="1">
              <a:spcBef>
                <a:spcPct val="20000"/>
              </a:spcBef>
              <a:spcAft>
                <a:spcPct val="0"/>
              </a:spcAft>
              <a:buFont typeface="Wingdings" pitchFamily="2" charset="2"/>
              <a:defRPr>
                <a:solidFill>
                  <a:schemeClr val="tx1"/>
                </a:solidFill>
                <a:latin typeface="+mn-lt"/>
              </a:defRPr>
            </a:lvl3pPr>
            <a:lvl4pPr marL="1600200" indent="-228600" algn="l" rtl="0" eaLnBrk="1" fontAlgn="base" hangingPunct="1">
              <a:spcBef>
                <a:spcPct val="20000"/>
              </a:spcBef>
              <a:spcAft>
                <a:spcPct val="0"/>
              </a:spcAft>
              <a:defRPr sz="16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buFont typeface="Wingdings" charset="2"/>
              <a:buChar char="§"/>
            </a:pPr>
            <a:r>
              <a:rPr lang="fr-FR" sz="2800" b="1" dirty="0">
                <a:solidFill>
                  <a:schemeClr val="accent2"/>
                </a:solidFill>
                <a:latin typeface="Calibri" charset="0"/>
                <a:ea typeface="Calibri" charset="0"/>
                <a:cs typeface="Calibri" charset="0"/>
                <a:sym typeface="Wingdings"/>
              </a:rPr>
              <a:t>Modalités</a:t>
            </a:r>
          </a:p>
          <a:p>
            <a:pPr lvl="1">
              <a:buFont typeface="Wingdings" charset="2"/>
              <a:buChar char="§"/>
            </a:pPr>
            <a:r>
              <a:rPr lang="fr-FR" sz="2400" dirty="0" smtClean="0">
                <a:latin typeface="Calibri" charset="0"/>
                <a:ea typeface="Calibri" charset="0"/>
                <a:cs typeface="Calibri" charset="0"/>
                <a:sym typeface="Wingdings"/>
              </a:rPr>
              <a:t>Pour </a:t>
            </a:r>
            <a:r>
              <a:rPr lang="fr-FR" sz="2400" dirty="0">
                <a:latin typeface="Calibri" charset="0"/>
                <a:ea typeface="Calibri" charset="0"/>
                <a:cs typeface="Calibri" charset="0"/>
                <a:sym typeface="Wingdings"/>
              </a:rPr>
              <a:t>chaque média, </a:t>
            </a:r>
            <a:r>
              <a:rPr lang="fr-FR" sz="2400" dirty="0" smtClean="0">
                <a:latin typeface="Calibri" charset="0"/>
                <a:ea typeface="Calibri" charset="0"/>
                <a:cs typeface="Calibri" charset="0"/>
                <a:sym typeface="Wingdings"/>
              </a:rPr>
              <a:t>contenu représenté </a:t>
            </a:r>
            <a:r>
              <a:rPr lang="fr-FR" sz="2400" dirty="0">
                <a:latin typeface="Calibri" charset="0"/>
                <a:ea typeface="Calibri" charset="0"/>
                <a:cs typeface="Calibri" charset="0"/>
                <a:sym typeface="Wingdings"/>
              </a:rPr>
              <a:t>p</a:t>
            </a:r>
            <a:r>
              <a:rPr lang="fr-FR" sz="2400" dirty="0" smtClean="0">
                <a:latin typeface="Calibri" charset="0"/>
                <a:ea typeface="Calibri" charset="0"/>
                <a:cs typeface="Calibri" charset="0"/>
                <a:sym typeface="Wingdings"/>
              </a:rPr>
              <a:t>ar un </a:t>
            </a:r>
            <a:r>
              <a:rPr lang="fr-FR" sz="2400" dirty="0">
                <a:latin typeface="Calibri" charset="0"/>
                <a:ea typeface="Calibri" charset="0"/>
                <a:cs typeface="Calibri" charset="0"/>
                <a:sym typeface="Wingdings"/>
              </a:rPr>
              <a:t>(ou plusieurs) vecteur(s) </a:t>
            </a:r>
            <a:endParaRPr lang="fr-FR" sz="2400" dirty="0" smtClean="0">
              <a:latin typeface="Calibri" charset="0"/>
              <a:ea typeface="Calibri" charset="0"/>
              <a:cs typeface="Calibri" charset="0"/>
              <a:sym typeface="Wingdings"/>
            </a:endParaRPr>
          </a:p>
          <a:p>
            <a:pPr lvl="1">
              <a:buFont typeface="Wingdings" charset="2"/>
              <a:buChar char="§"/>
            </a:pPr>
            <a:r>
              <a:rPr lang="fr-FR" sz="2400" dirty="0" smtClean="0">
                <a:latin typeface="Calibri" charset="0"/>
                <a:ea typeface="Calibri" charset="0"/>
                <a:cs typeface="Calibri" charset="0"/>
                <a:sym typeface="Wingdings"/>
              </a:rPr>
              <a:t>Pour </a:t>
            </a:r>
            <a:r>
              <a:rPr lang="fr-FR" sz="2400" dirty="0">
                <a:latin typeface="Calibri" charset="0"/>
                <a:ea typeface="Calibri" charset="0"/>
                <a:cs typeface="Calibri" charset="0"/>
                <a:sym typeface="Wingdings"/>
              </a:rPr>
              <a:t>le texte, </a:t>
            </a:r>
            <a:r>
              <a:rPr lang="fr-FR" sz="2400" dirty="0" smtClean="0">
                <a:latin typeface="Calibri" charset="0"/>
                <a:ea typeface="Calibri" charset="0"/>
                <a:cs typeface="Calibri" charset="0"/>
                <a:sym typeface="Wingdings"/>
              </a:rPr>
              <a:t>utiliser</a:t>
            </a:r>
            <a:r>
              <a:rPr lang="fr-FR" sz="2400" dirty="0">
                <a:latin typeface="Calibri" charset="0"/>
                <a:ea typeface="Calibri" charset="0"/>
                <a:cs typeface="Calibri" charset="0"/>
                <a:sym typeface="Wingdings"/>
              </a:rPr>
              <a:t> </a:t>
            </a:r>
            <a:r>
              <a:rPr lang="fr-FR" sz="2400" dirty="0" smtClean="0">
                <a:latin typeface="Calibri" charset="0"/>
                <a:ea typeface="Calibri" charset="0"/>
                <a:cs typeface="Calibri" charset="0"/>
                <a:sym typeface="Wingdings"/>
              </a:rPr>
              <a:t>: </a:t>
            </a:r>
            <a:r>
              <a:rPr lang="fr-FR" sz="2400" dirty="0"/>
              <a:t>  </a:t>
            </a:r>
            <a:endParaRPr lang="fr-FR" sz="2400" dirty="0" smtClean="0"/>
          </a:p>
          <a:p>
            <a:pPr lvl="2">
              <a:buFont typeface="Wingdings" charset="2"/>
              <a:buChar char="§"/>
            </a:pPr>
            <a:r>
              <a:rPr lang="fr-FR" sz="2200" dirty="0" smtClean="0">
                <a:latin typeface="Calibri" charset="0"/>
                <a:ea typeface="Calibri" charset="0"/>
                <a:cs typeface="Calibri" charset="0"/>
              </a:rPr>
              <a:t> </a:t>
            </a:r>
            <a:r>
              <a:rPr lang="fr-FR" sz="2000" dirty="0" smtClean="0">
                <a:latin typeface="Calibri" charset="0"/>
                <a:ea typeface="Calibri" charset="0"/>
                <a:cs typeface="Calibri" charset="0"/>
              </a:rPr>
              <a:t>Vecteur TF-IDF métadonnée</a:t>
            </a:r>
          </a:p>
          <a:p>
            <a:pPr lvl="2">
              <a:buFont typeface="Wingdings" charset="2"/>
              <a:buChar char="§"/>
            </a:pPr>
            <a:r>
              <a:rPr lang="fr-FR" sz="2000" dirty="0">
                <a:latin typeface="Calibri" charset="0"/>
                <a:ea typeface="Calibri" charset="0"/>
                <a:cs typeface="Calibri" charset="0"/>
              </a:rPr>
              <a:t> </a:t>
            </a:r>
            <a:r>
              <a:rPr lang="fr-FR" sz="2000" dirty="0" smtClean="0">
                <a:latin typeface="Calibri" charset="0"/>
                <a:ea typeface="Calibri" charset="0"/>
                <a:cs typeface="Calibri" charset="0"/>
              </a:rPr>
              <a:t>Vecteur </a:t>
            </a:r>
            <a:r>
              <a:rPr lang="fr-FR" sz="2000" dirty="0">
                <a:latin typeface="Calibri" charset="0"/>
                <a:ea typeface="Calibri" charset="0"/>
                <a:cs typeface="Calibri" charset="0"/>
              </a:rPr>
              <a:t>TF-IDF</a:t>
            </a:r>
            <a:r>
              <a:rPr lang="fr-FR" sz="2000" dirty="0" smtClean="0">
                <a:latin typeface="Calibri" charset="0"/>
                <a:ea typeface="Calibri" charset="0"/>
                <a:cs typeface="Calibri" charset="0"/>
              </a:rPr>
              <a:t> </a:t>
            </a:r>
            <a:r>
              <a:rPr lang="fr-FR" sz="2000" dirty="0">
                <a:latin typeface="Calibri" charset="0"/>
                <a:ea typeface="Calibri" charset="0"/>
                <a:cs typeface="Calibri" charset="0"/>
              </a:rPr>
              <a:t>enrichi (avec Wikipédia simple et PPMI ou le </a:t>
            </a:r>
            <a:r>
              <a:rPr lang="fr-FR" sz="2000" dirty="0" err="1">
                <a:latin typeface="Calibri" charset="0"/>
                <a:ea typeface="Calibri" charset="0"/>
                <a:cs typeface="Calibri" charset="0"/>
              </a:rPr>
              <a:t>word</a:t>
            </a:r>
            <a:r>
              <a:rPr lang="fr-FR" sz="2000" dirty="0">
                <a:latin typeface="Calibri" charset="0"/>
                <a:ea typeface="Calibri" charset="0"/>
                <a:cs typeface="Calibri" charset="0"/>
              </a:rPr>
              <a:t> </a:t>
            </a:r>
            <a:r>
              <a:rPr lang="fr-FR" sz="2000" dirty="0" err="1" smtClean="0">
                <a:latin typeface="Calibri" charset="0"/>
                <a:ea typeface="Calibri" charset="0"/>
                <a:cs typeface="Calibri" charset="0"/>
              </a:rPr>
              <a:t>embeddings</a:t>
            </a:r>
            <a:endParaRPr lang="fr-FR" sz="2000" dirty="0" smtClean="0">
              <a:latin typeface="Calibri" charset="0"/>
              <a:ea typeface="Calibri" charset="0"/>
              <a:cs typeface="Calibri" charset="0"/>
            </a:endParaRPr>
          </a:p>
          <a:p>
            <a:pPr lvl="2">
              <a:buFont typeface="Wingdings" charset="2"/>
              <a:buChar char="§"/>
            </a:pPr>
            <a:r>
              <a:rPr lang="fr-FR" sz="2000" dirty="0">
                <a:latin typeface="Calibri" charset="0"/>
                <a:ea typeface="Calibri" charset="0"/>
                <a:cs typeface="Calibri" charset="0"/>
              </a:rPr>
              <a:t> </a:t>
            </a:r>
            <a:r>
              <a:rPr lang="fr-FR" sz="2000" dirty="0" smtClean="0">
                <a:latin typeface="Calibri" charset="0"/>
                <a:ea typeface="Calibri" charset="0"/>
                <a:cs typeface="Calibri" charset="0"/>
              </a:rPr>
              <a:t>Vecteur </a:t>
            </a:r>
            <a:r>
              <a:rPr lang="fr-FR" sz="2000" dirty="0">
                <a:latin typeface="Calibri" charset="0"/>
                <a:ea typeface="Calibri" charset="0"/>
                <a:cs typeface="Calibri" charset="0"/>
              </a:rPr>
              <a:t>TF-IDF </a:t>
            </a:r>
            <a:r>
              <a:rPr lang="fr-FR" sz="2000" dirty="0" smtClean="0">
                <a:latin typeface="Calibri" charset="0"/>
                <a:ea typeface="Calibri" charset="0"/>
                <a:cs typeface="Calibri" charset="0"/>
              </a:rPr>
              <a:t>des </a:t>
            </a:r>
            <a:r>
              <a:rPr lang="fr-FR" sz="2000" dirty="0">
                <a:latin typeface="Calibri" charset="0"/>
                <a:ea typeface="Calibri" charset="0"/>
                <a:cs typeface="Calibri" charset="0"/>
              </a:rPr>
              <a:t>classes enrichies (avec </a:t>
            </a:r>
            <a:r>
              <a:rPr lang="fr-FR" sz="2000" dirty="0" err="1">
                <a:latin typeface="Calibri" charset="0"/>
                <a:ea typeface="Calibri" charset="0"/>
                <a:cs typeface="Calibri" charset="0"/>
              </a:rPr>
              <a:t>wordnet</a:t>
            </a:r>
            <a:r>
              <a:rPr lang="fr-FR" sz="2000" dirty="0">
                <a:latin typeface="Calibri" charset="0"/>
                <a:ea typeface="Calibri" charset="0"/>
                <a:cs typeface="Calibri" charset="0"/>
              </a:rPr>
              <a:t> ou le </a:t>
            </a:r>
            <a:r>
              <a:rPr lang="fr-FR" sz="2000" dirty="0" err="1">
                <a:latin typeface="Calibri" charset="0"/>
                <a:ea typeface="Calibri" charset="0"/>
                <a:cs typeface="Calibri" charset="0"/>
              </a:rPr>
              <a:t>word</a:t>
            </a:r>
            <a:r>
              <a:rPr lang="fr-FR" sz="2000" dirty="0">
                <a:latin typeface="Calibri" charset="0"/>
                <a:ea typeface="Calibri" charset="0"/>
                <a:cs typeface="Calibri" charset="0"/>
              </a:rPr>
              <a:t> </a:t>
            </a:r>
            <a:r>
              <a:rPr lang="fr-FR" sz="2000" dirty="0" err="1">
                <a:latin typeface="Calibri" charset="0"/>
                <a:ea typeface="Calibri" charset="0"/>
                <a:cs typeface="Calibri" charset="0"/>
              </a:rPr>
              <a:t>embeddings</a:t>
            </a:r>
            <a:r>
              <a:rPr lang="fr-FR" sz="2000" dirty="0">
                <a:latin typeface="Calibri" charset="0"/>
                <a:ea typeface="Calibri" charset="0"/>
                <a:cs typeface="Calibri" charset="0"/>
              </a:rPr>
              <a:t>)</a:t>
            </a:r>
            <a:br>
              <a:rPr lang="fr-FR" sz="2000" dirty="0">
                <a:latin typeface="Calibri" charset="0"/>
                <a:ea typeface="Calibri" charset="0"/>
                <a:cs typeface="Calibri" charset="0"/>
              </a:rPr>
            </a:br>
            <a:r>
              <a:rPr lang="fr-FR" sz="2000" dirty="0">
                <a:latin typeface="Calibri" charset="0"/>
                <a:ea typeface="Calibri" charset="0"/>
                <a:cs typeface="Calibri" charset="0"/>
              </a:rPr>
              <a:t>  Score de similarité entre </a:t>
            </a:r>
            <a:r>
              <a:rPr lang="fr-FR" sz="2000" dirty="0" smtClean="0">
                <a:latin typeface="Calibri" charset="0"/>
                <a:ea typeface="Calibri" charset="0"/>
                <a:cs typeface="Calibri" charset="0"/>
              </a:rPr>
              <a:t>vecteurs représentant </a:t>
            </a:r>
            <a:r>
              <a:rPr lang="fr-FR" sz="2000" smtClean="0">
                <a:latin typeface="Calibri" charset="0"/>
                <a:ea typeface="Calibri" charset="0"/>
                <a:cs typeface="Calibri" charset="0"/>
              </a:rPr>
              <a:t>les documents texte</a:t>
            </a:r>
            <a:endParaRPr lang="fr-FR" sz="2000" dirty="0">
              <a:solidFill>
                <a:srgbClr val="FF0000"/>
              </a:solidFill>
              <a:latin typeface="Calibri" charset="0"/>
              <a:ea typeface="Calibri" charset="0"/>
              <a:cs typeface="Calibri" charset="0"/>
            </a:endParaRPr>
          </a:p>
          <a:p>
            <a:pPr>
              <a:buFont typeface="Wingdings" charset="2"/>
              <a:buChar char="§"/>
            </a:pPr>
            <a:r>
              <a:rPr lang="fr-FR" sz="2800" b="1" dirty="0" smtClean="0">
                <a:solidFill>
                  <a:schemeClr val="accent2"/>
                </a:solidFill>
                <a:latin typeface="Calibri" charset="0"/>
                <a:ea typeface="Calibri" charset="0"/>
                <a:cs typeface="Calibri" charset="0"/>
              </a:rPr>
              <a:t>Classification</a:t>
            </a:r>
            <a:r>
              <a:rPr lang="fr-FR" sz="2800" dirty="0" smtClean="0">
                <a:latin typeface="Calibri" charset="0"/>
                <a:ea typeface="Calibri" charset="0"/>
                <a:cs typeface="Calibri" charset="0"/>
              </a:rPr>
              <a:t>    </a:t>
            </a:r>
            <a:r>
              <a:rPr lang="fr-FR" sz="2000" b="1" i="1" dirty="0" smtClean="0">
                <a:solidFill>
                  <a:srgbClr val="C00000"/>
                </a:solidFill>
                <a:latin typeface="Calibri" charset="0"/>
                <a:ea typeface="Calibri" charset="0"/>
                <a:cs typeface="Calibri" charset="0"/>
              </a:rPr>
              <a:t>Traitement effectué indépendamment sur chaque média</a:t>
            </a:r>
          </a:p>
          <a:p>
            <a:pPr marL="1257300" lvl="2" indent="-342900">
              <a:buFont typeface="Wingdings" charset="2"/>
              <a:buChar char="§"/>
            </a:pPr>
            <a:r>
              <a:rPr lang="fr-FR" sz="2000" dirty="0" smtClean="0">
                <a:latin typeface="Calibri" charset="0"/>
                <a:ea typeface="Calibri" charset="0"/>
                <a:cs typeface="Calibri" charset="0"/>
              </a:rPr>
              <a:t>Utilisation d’une méthode supervisée : </a:t>
            </a:r>
            <a:r>
              <a:rPr lang="fr-FR" sz="2000" b="1" dirty="0" smtClean="0">
                <a:solidFill>
                  <a:schemeClr val="accent2"/>
                </a:solidFill>
                <a:latin typeface="Calibri" charset="0"/>
                <a:ea typeface="Calibri" charset="0"/>
                <a:cs typeface="Calibri" charset="0"/>
              </a:rPr>
              <a:t>k plus proches voisins</a:t>
            </a:r>
          </a:p>
          <a:p>
            <a:pPr marL="1257300" lvl="2" indent="-342900">
              <a:buFont typeface="Wingdings" charset="2"/>
              <a:buChar char="§"/>
            </a:pPr>
            <a:r>
              <a:rPr lang="fr-FR" sz="2000" dirty="0" smtClean="0">
                <a:latin typeface="Calibri" charset="0"/>
                <a:ea typeface="Calibri" charset="0"/>
                <a:cs typeface="Calibri" charset="0"/>
              </a:rPr>
              <a:t>Vérité terrain : </a:t>
            </a:r>
            <a:r>
              <a:rPr lang="fr-FR" sz="2000" b="1" dirty="0" smtClean="0">
                <a:solidFill>
                  <a:schemeClr val="accent2"/>
                </a:solidFill>
                <a:latin typeface="Calibri" charset="0"/>
                <a:ea typeface="Calibri" charset="0"/>
                <a:cs typeface="Calibri" charset="0"/>
              </a:rPr>
              <a:t>Faire des choix au niveau annotation </a:t>
            </a:r>
          </a:p>
          <a:p>
            <a:pPr marL="1257300" lvl="2" indent="-342900">
              <a:buFont typeface="Wingdings" charset="2"/>
              <a:buChar char="§"/>
            </a:pPr>
            <a:r>
              <a:rPr lang="fr-FR" sz="2000" dirty="0" smtClean="0">
                <a:latin typeface="Calibri" charset="0"/>
                <a:ea typeface="Calibri" charset="0"/>
                <a:cs typeface="Calibri" charset="0"/>
              </a:rPr>
              <a:t>Evaluation des résultats par un taux de reconnaissance, suite à une validation croisée : </a:t>
            </a:r>
            <a:r>
              <a:rPr lang="fr-FR" sz="2000" b="1" dirty="0" err="1" smtClean="0">
                <a:solidFill>
                  <a:schemeClr val="accent2"/>
                </a:solidFill>
                <a:latin typeface="Calibri" charset="0"/>
                <a:ea typeface="Calibri" charset="0"/>
                <a:cs typeface="Calibri" charset="0"/>
              </a:rPr>
              <a:t>leave</a:t>
            </a:r>
            <a:r>
              <a:rPr lang="fr-FR" sz="2000" b="1" dirty="0" smtClean="0">
                <a:solidFill>
                  <a:schemeClr val="accent2"/>
                </a:solidFill>
                <a:latin typeface="Calibri" charset="0"/>
                <a:ea typeface="Calibri" charset="0"/>
                <a:cs typeface="Calibri" charset="0"/>
              </a:rPr>
              <a:t>-one-out</a:t>
            </a:r>
          </a:p>
          <a:p>
            <a:pPr marL="1257300" lvl="2" indent="-342900">
              <a:buFont typeface="Wingdings" charset="2"/>
              <a:buChar char="§"/>
            </a:pPr>
            <a:r>
              <a:rPr lang="fr-FR" sz="2000" dirty="0" smtClean="0">
                <a:solidFill>
                  <a:schemeClr val="accent2"/>
                </a:solidFill>
                <a:latin typeface="Calibri" charset="0"/>
                <a:ea typeface="Calibri" charset="0"/>
                <a:cs typeface="Calibri" charset="0"/>
              </a:rPr>
              <a:t>Taux de reconnaissance = nb fichiers reconnus / nb total de fichiers</a:t>
            </a:r>
          </a:p>
          <a:p>
            <a:pPr marL="1257300" lvl="2" indent="-342900">
              <a:buFont typeface="Wingdings" charset="2"/>
              <a:buChar char="§"/>
            </a:pPr>
            <a:r>
              <a:rPr lang="fr-FR" sz="2000" dirty="0" smtClean="0">
                <a:latin typeface="Calibri" charset="0"/>
                <a:ea typeface="Calibri" charset="0"/>
                <a:cs typeface="Calibri" charset="0"/>
              </a:rPr>
              <a:t>Prise en compte du nombre de vecteurs par fichier, pour chaque méthode de classification</a:t>
            </a:r>
          </a:p>
          <a:p>
            <a:endParaRPr lang="fr-FR" sz="1800" dirty="0">
              <a:latin typeface="Calibri" charset="0"/>
              <a:ea typeface="Calibri" charset="0"/>
              <a:cs typeface="Calibri" charset="0"/>
            </a:endParaRPr>
          </a:p>
        </p:txBody>
      </p:sp>
    </p:spTree>
    <p:extLst>
      <p:ext uri="{BB962C8B-B14F-4D97-AF65-F5344CB8AC3E}">
        <p14:creationId xmlns:p14="http://schemas.microsoft.com/office/powerpoint/2010/main" val="226851927"/>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modele_SAMOVA">
  <a:themeElements>
    <a:clrScheme name="modele_SAMOVA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modele_SAMOVA">
      <a:majorFont>
        <a:latin typeface="Times"/>
        <a:ea typeface=""/>
        <a:cs typeface=""/>
      </a:majorFont>
      <a:minorFont>
        <a:latin typeface="Times New Roman"/>
        <a:ea typeface=""/>
        <a:cs typeface=""/>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2075" tIns="46038" rIns="92075" bIns="46038"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000" b="0" i="0" u="none" strike="noStrike" cap="none" normalizeH="0" baseline="0" smtClean="0">
            <a:ln>
              <a:noFill/>
            </a:ln>
            <a:solidFill>
              <a:srgbClr val="FF0000"/>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2075" tIns="46038" rIns="92075" bIns="46038"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000" b="0" i="0" u="none" strike="noStrike" cap="none" normalizeH="0" baseline="0" smtClean="0">
            <a:ln>
              <a:noFill/>
            </a:ln>
            <a:solidFill>
              <a:srgbClr val="FF0000"/>
            </a:solidFill>
            <a:effectLst/>
            <a:latin typeface="Times New Roman" pitchFamily="18" charset="0"/>
          </a:defRPr>
        </a:defPPr>
      </a:lstStyle>
    </a:lnDef>
  </a:objectDefaults>
  <a:extraClrSchemeLst>
    <a:extraClrScheme>
      <a:clrScheme name="modele_SAMOVA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dele_SAMOV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modele_SAMOVA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dele_SAMOVA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dele_SAMOVA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dele_SAMOVA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modele_SAMOVA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ureau">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cours_M2SID_Vidéo</Template>
  <TotalTime>2892</TotalTime>
  <Words>1042</Words>
  <Application>Microsoft Macintosh PowerPoint</Application>
  <PresentationFormat>Grand écran</PresentationFormat>
  <Paragraphs>209</Paragraphs>
  <Slides>15</Slides>
  <Notes>3</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15</vt:i4>
      </vt:variant>
    </vt:vector>
  </HeadingPairs>
  <TitlesOfParts>
    <vt:vector size="21" baseType="lpstr">
      <vt:lpstr>Calibri</vt:lpstr>
      <vt:lpstr>Century Schoolbook</vt:lpstr>
      <vt:lpstr>Times</vt:lpstr>
      <vt:lpstr>Times New Roman</vt:lpstr>
      <vt:lpstr>Wingdings</vt:lpstr>
      <vt:lpstr>modele_SAMOVA</vt:lpstr>
      <vt:lpstr>M2 SID Challenge 2018</vt:lpstr>
      <vt:lpstr>Indexation par le contenu</vt:lpstr>
      <vt:lpstr>Indexation par le contenu</vt:lpstr>
      <vt:lpstr>Indexation par le contenu</vt:lpstr>
      <vt:lpstr>Corpus à utiliser</vt:lpstr>
      <vt:lpstr>Premier système : système de base</vt:lpstr>
      <vt:lpstr>Deuxième système</vt:lpstr>
      <vt:lpstr>Deuxième système</vt:lpstr>
      <vt:lpstr>Deuxième système</vt:lpstr>
      <vt:lpstr>Troisième système</vt:lpstr>
      <vt:lpstr>Organisation (1/3)</vt:lpstr>
      <vt:lpstr>Organisation (2/3)</vt:lpstr>
      <vt:lpstr>Organisation (3/3)</vt:lpstr>
      <vt:lpstr>Evaluation</vt:lpstr>
      <vt:lpstr>Présentation PowerPoint</vt:lpstr>
    </vt:vector>
  </TitlesOfParts>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Julien PINQUIER</dc:creator>
  <cp:lastModifiedBy>Utilisateur de Microsoft Office</cp:lastModifiedBy>
  <cp:revision>97</cp:revision>
  <cp:lastPrinted>2016-11-06T23:14:22Z</cp:lastPrinted>
  <dcterms:created xsi:type="dcterms:W3CDTF">2016-10-26T11:17:43Z</dcterms:created>
  <dcterms:modified xsi:type="dcterms:W3CDTF">2018-10-27T09:42:00Z</dcterms:modified>
</cp:coreProperties>
</file>