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9" r:id="rId1"/>
  </p:sldMasterIdLst>
  <p:notesMasterIdLst>
    <p:notesMasterId r:id="rId71"/>
  </p:notesMasterIdLst>
  <p:handoutMasterIdLst>
    <p:handoutMasterId r:id="rId72"/>
  </p:handoutMasterIdLst>
  <p:sldIdLst>
    <p:sldId id="256" r:id="rId2"/>
    <p:sldId id="257" r:id="rId3"/>
    <p:sldId id="330" r:id="rId4"/>
    <p:sldId id="327" r:id="rId5"/>
    <p:sldId id="331" r:id="rId6"/>
    <p:sldId id="332" r:id="rId7"/>
    <p:sldId id="258" r:id="rId8"/>
    <p:sldId id="335" r:id="rId9"/>
    <p:sldId id="259" r:id="rId10"/>
    <p:sldId id="260" r:id="rId11"/>
    <p:sldId id="336" r:id="rId12"/>
    <p:sldId id="264" r:id="rId13"/>
    <p:sldId id="265" r:id="rId14"/>
    <p:sldId id="337" r:id="rId15"/>
    <p:sldId id="266" r:id="rId16"/>
    <p:sldId id="267" r:id="rId17"/>
    <p:sldId id="261" r:id="rId18"/>
    <p:sldId id="338" r:id="rId19"/>
    <p:sldId id="339" r:id="rId20"/>
    <p:sldId id="340" r:id="rId21"/>
    <p:sldId id="269" r:id="rId22"/>
    <p:sldId id="341" r:id="rId23"/>
    <p:sldId id="342" r:id="rId24"/>
    <p:sldId id="343" r:id="rId25"/>
    <p:sldId id="344" r:id="rId26"/>
    <p:sldId id="271" r:id="rId27"/>
    <p:sldId id="349" r:id="rId28"/>
    <p:sldId id="350" r:id="rId29"/>
    <p:sldId id="348" r:id="rId30"/>
    <p:sldId id="347" r:id="rId31"/>
    <p:sldId id="272" r:id="rId32"/>
    <p:sldId id="274" r:id="rId33"/>
    <p:sldId id="351" r:id="rId34"/>
    <p:sldId id="352" r:id="rId35"/>
    <p:sldId id="275" r:id="rId36"/>
    <p:sldId id="353" r:id="rId37"/>
    <p:sldId id="355" r:id="rId38"/>
    <p:sldId id="356" r:id="rId39"/>
    <p:sldId id="282" r:id="rId40"/>
    <p:sldId id="278" r:id="rId41"/>
    <p:sldId id="287" r:id="rId42"/>
    <p:sldId id="299" r:id="rId43"/>
    <p:sldId id="294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28" r:id="rId59"/>
    <p:sldId id="317" r:id="rId60"/>
    <p:sldId id="318" r:id="rId61"/>
    <p:sldId id="319" r:id="rId62"/>
    <p:sldId id="320" r:id="rId63"/>
    <p:sldId id="321" r:id="rId64"/>
    <p:sldId id="322" r:id="rId65"/>
    <p:sldId id="323" r:id="rId66"/>
    <p:sldId id="324" r:id="rId67"/>
    <p:sldId id="326" r:id="rId68"/>
    <p:sldId id="329" r:id="rId69"/>
    <p:sldId id="325" r:id="rId70"/>
  </p:sldIdLst>
  <p:sldSz cx="9144000" cy="6858000" type="screen4x3"/>
  <p:notesSz cx="6858000" cy="9144000"/>
  <p:custDataLst>
    <p:tags r:id="rId73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pitchFamily="50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Geneva" pitchFamily="50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Geneva" pitchFamily="50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Geneva" pitchFamily="50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Geneva" pitchFamily="50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frameSlides="1"/>
  <p:clrMru>
    <a:srgbClr val="ECEC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20502" autoAdjust="0"/>
    <p:restoredTop sz="94600"/>
  </p:normalViewPr>
  <p:slideViewPr>
    <p:cSldViewPr snapToObjects="1">
      <p:cViewPr>
        <p:scale>
          <a:sx n="75" d="100"/>
          <a:sy n="75" d="100"/>
        </p:scale>
        <p:origin x="-268" y="5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F64F19-6B38-43DC-BFEA-D2A54BC581CF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165CE03A-AA95-42B3-A647-03EDB1F08EF9}">
      <dgm:prSet phldrT="[Text]"/>
      <dgm:spPr/>
      <dgm:t>
        <a:bodyPr/>
        <a:lstStyle/>
        <a:p>
          <a:r>
            <a:rPr lang="de-DE" dirty="0" smtClean="0"/>
            <a:t>Roller </a:t>
          </a:r>
          <a:r>
            <a:rPr lang="de-DE" dirty="0" err="1" smtClean="0"/>
            <a:t>Bearing</a:t>
          </a:r>
          <a:r>
            <a:rPr lang="de-DE" dirty="0" smtClean="0"/>
            <a:t> Data</a:t>
          </a:r>
          <a:endParaRPr lang="de-DE" dirty="0"/>
        </a:p>
      </dgm:t>
    </dgm:pt>
    <dgm:pt modelId="{D19D3FCF-AAA0-4A64-B7A1-10E255ABDE79}" type="parTrans" cxnId="{7820B932-CE18-4381-92F1-1347F8958D90}">
      <dgm:prSet/>
      <dgm:spPr/>
      <dgm:t>
        <a:bodyPr/>
        <a:lstStyle/>
        <a:p>
          <a:endParaRPr lang="de-DE"/>
        </a:p>
      </dgm:t>
    </dgm:pt>
    <dgm:pt modelId="{7AF26675-BBB3-4C33-903E-799BA864AE20}" type="sibTrans" cxnId="{7820B932-CE18-4381-92F1-1347F8958D90}">
      <dgm:prSet/>
      <dgm:spPr/>
      <dgm:t>
        <a:bodyPr/>
        <a:lstStyle/>
        <a:p>
          <a:endParaRPr lang="de-DE"/>
        </a:p>
      </dgm:t>
    </dgm:pt>
    <dgm:pt modelId="{4197ECA2-A86B-4552-82BF-24F8EEB539C9}">
      <dgm:prSet phldrT="[Text]"/>
      <dgm:spPr/>
      <dgm:t>
        <a:bodyPr/>
        <a:lstStyle/>
        <a:p>
          <a:r>
            <a:rPr lang="de-DE" dirty="0" err="1" smtClean="0"/>
            <a:t>Preprocessing</a:t>
          </a:r>
          <a:endParaRPr lang="de-DE" dirty="0" smtClean="0"/>
        </a:p>
        <a:p>
          <a:r>
            <a:rPr lang="de-DE" dirty="0" smtClean="0"/>
            <a:t> Split </a:t>
          </a:r>
          <a:r>
            <a:rPr lang="de-DE" dirty="0" err="1" smtClean="0"/>
            <a:t>into</a:t>
          </a:r>
          <a:r>
            <a:rPr lang="de-DE" dirty="0" smtClean="0"/>
            <a:t> </a:t>
          </a:r>
          <a:r>
            <a:rPr lang="de-DE" dirty="0" err="1" smtClean="0"/>
            <a:t>segments</a:t>
          </a:r>
          <a:r>
            <a:rPr lang="de-DE" dirty="0" smtClean="0"/>
            <a:t> </a:t>
          </a:r>
          <a:r>
            <a:rPr lang="de-DE" dirty="0" err="1" smtClean="0"/>
            <a:t>of</a:t>
          </a:r>
          <a:r>
            <a:rPr lang="de-DE" dirty="0" smtClean="0"/>
            <a:t> 5 Roller </a:t>
          </a:r>
          <a:r>
            <a:rPr lang="de-DE" dirty="0" err="1" smtClean="0"/>
            <a:t>Bearing</a:t>
          </a:r>
          <a:r>
            <a:rPr lang="de-DE" dirty="0" smtClean="0"/>
            <a:t> </a:t>
          </a:r>
          <a:r>
            <a:rPr lang="de-DE" dirty="0" err="1" smtClean="0"/>
            <a:t>revolutions</a:t>
          </a:r>
          <a:endParaRPr lang="de-DE" dirty="0"/>
        </a:p>
      </dgm:t>
    </dgm:pt>
    <dgm:pt modelId="{C8D66B7B-B6CE-47E9-A09C-9C66E3D35F53}" type="parTrans" cxnId="{06424A58-AA03-47D6-B16C-BB7886EE2AA9}">
      <dgm:prSet/>
      <dgm:spPr/>
      <dgm:t>
        <a:bodyPr/>
        <a:lstStyle/>
        <a:p>
          <a:endParaRPr lang="de-DE"/>
        </a:p>
      </dgm:t>
    </dgm:pt>
    <dgm:pt modelId="{F440AA0C-D924-478A-B99F-5FEFBB0CBC8E}" type="sibTrans" cxnId="{06424A58-AA03-47D6-B16C-BB7886EE2AA9}">
      <dgm:prSet/>
      <dgm:spPr/>
      <dgm:t>
        <a:bodyPr/>
        <a:lstStyle/>
        <a:p>
          <a:endParaRPr lang="de-DE"/>
        </a:p>
      </dgm:t>
    </dgm:pt>
    <dgm:pt modelId="{210D37CE-7B65-4025-964B-B3D6C2B8DB39}">
      <dgm:prSet phldrT="[Text]"/>
      <dgm:spPr/>
      <dgm:t>
        <a:bodyPr/>
        <a:lstStyle/>
        <a:p>
          <a:r>
            <a:rPr lang="de-DE" dirty="0" smtClean="0"/>
            <a:t>Feature </a:t>
          </a:r>
          <a:r>
            <a:rPr lang="de-DE" dirty="0" err="1" smtClean="0"/>
            <a:t>Extraction</a:t>
          </a:r>
          <a:endParaRPr lang="de-DE" dirty="0"/>
        </a:p>
      </dgm:t>
    </dgm:pt>
    <dgm:pt modelId="{EC7391FA-121E-4F02-90CA-999533682CC6}" type="parTrans" cxnId="{65A007E2-B857-45F1-BA46-1EF8E20DFBFB}">
      <dgm:prSet/>
      <dgm:spPr/>
      <dgm:t>
        <a:bodyPr/>
        <a:lstStyle/>
        <a:p>
          <a:endParaRPr lang="de-DE"/>
        </a:p>
      </dgm:t>
    </dgm:pt>
    <dgm:pt modelId="{CDA51409-2958-4B3C-8E4E-52DE29B7E6DA}" type="sibTrans" cxnId="{65A007E2-B857-45F1-BA46-1EF8E20DFBFB}">
      <dgm:prSet/>
      <dgm:spPr/>
      <dgm:t>
        <a:bodyPr/>
        <a:lstStyle/>
        <a:p>
          <a:endParaRPr lang="de-DE"/>
        </a:p>
      </dgm:t>
    </dgm:pt>
    <dgm:pt modelId="{9A2667F0-AEEE-47CF-BF91-CBD05C6C1787}">
      <dgm:prSet phldrT="[Text]"/>
      <dgm:spPr/>
      <dgm:t>
        <a:bodyPr/>
        <a:lstStyle/>
        <a:p>
          <a:r>
            <a:rPr lang="de-DE" dirty="0" err="1" smtClean="0"/>
            <a:t>One</a:t>
          </a:r>
          <a:r>
            <a:rPr lang="de-DE" dirty="0" smtClean="0"/>
            <a:t> Class </a:t>
          </a:r>
          <a:r>
            <a:rPr lang="de-DE" dirty="0" err="1" smtClean="0"/>
            <a:t>Classification</a:t>
          </a:r>
          <a:r>
            <a:rPr lang="de-DE" dirty="0" smtClean="0"/>
            <a:t> / </a:t>
          </a:r>
          <a:r>
            <a:rPr lang="de-DE" dirty="0" err="1" smtClean="0"/>
            <a:t>Outlier</a:t>
          </a:r>
          <a:r>
            <a:rPr lang="de-DE" dirty="0" smtClean="0"/>
            <a:t> </a:t>
          </a:r>
          <a:r>
            <a:rPr lang="de-DE" dirty="0" err="1" smtClean="0"/>
            <a:t>Detection</a:t>
          </a:r>
          <a:endParaRPr lang="de-DE" dirty="0"/>
        </a:p>
      </dgm:t>
    </dgm:pt>
    <dgm:pt modelId="{8FF63FE3-85B0-4CD1-8258-38CA48AFBC63}" type="parTrans" cxnId="{72AC707D-88DF-4659-9032-0322637908B0}">
      <dgm:prSet/>
      <dgm:spPr/>
      <dgm:t>
        <a:bodyPr/>
        <a:lstStyle/>
        <a:p>
          <a:endParaRPr lang="de-DE"/>
        </a:p>
      </dgm:t>
    </dgm:pt>
    <dgm:pt modelId="{FB11DDAD-1147-425C-84CE-78C8F84049B7}" type="sibTrans" cxnId="{72AC707D-88DF-4659-9032-0322637908B0}">
      <dgm:prSet/>
      <dgm:spPr/>
      <dgm:t>
        <a:bodyPr/>
        <a:lstStyle/>
        <a:p>
          <a:endParaRPr lang="de-DE"/>
        </a:p>
      </dgm:t>
    </dgm:pt>
    <dgm:pt modelId="{D5EBB4C9-25C7-41E1-B909-AFB7C0B17931}">
      <dgm:prSet phldrT="[Text]"/>
      <dgm:spPr/>
      <dgm:t>
        <a:bodyPr/>
        <a:lstStyle/>
        <a:p>
          <a:r>
            <a:rPr lang="de-DE" dirty="0" smtClean="0"/>
            <a:t>Evaluation</a:t>
          </a:r>
        </a:p>
        <a:p>
          <a:r>
            <a:rPr lang="de-DE" dirty="0" err="1" smtClean="0"/>
            <a:t>Fraction</a:t>
          </a:r>
          <a:r>
            <a:rPr lang="de-DE" dirty="0" smtClean="0"/>
            <a:t> </a:t>
          </a:r>
          <a:r>
            <a:rPr lang="de-DE" dirty="0" err="1" smtClean="0"/>
            <a:t>Of</a:t>
          </a:r>
          <a:r>
            <a:rPr lang="de-DE" dirty="0" smtClean="0"/>
            <a:t> </a:t>
          </a:r>
          <a:r>
            <a:rPr lang="de-DE" dirty="0" err="1" smtClean="0"/>
            <a:t>Rejected</a:t>
          </a:r>
          <a:r>
            <a:rPr lang="de-DE" dirty="0" smtClean="0"/>
            <a:t> </a:t>
          </a:r>
          <a:r>
            <a:rPr lang="de-DE" dirty="0" err="1" smtClean="0"/>
            <a:t>Normalls</a:t>
          </a:r>
          <a:r>
            <a:rPr lang="de-DE" dirty="0" smtClean="0"/>
            <a:t>/</a:t>
          </a:r>
          <a:r>
            <a:rPr lang="de-DE" dirty="0" err="1" smtClean="0"/>
            <a:t>Fraction</a:t>
          </a:r>
          <a:r>
            <a:rPr lang="de-DE" dirty="0" smtClean="0"/>
            <a:t> </a:t>
          </a:r>
          <a:r>
            <a:rPr lang="de-DE" dirty="0" err="1" smtClean="0"/>
            <a:t>Of</a:t>
          </a:r>
          <a:r>
            <a:rPr lang="de-DE" dirty="0" smtClean="0"/>
            <a:t> </a:t>
          </a:r>
          <a:r>
            <a:rPr lang="de-DE" dirty="0" err="1" smtClean="0"/>
            <a:t>Accepted</a:t>
          </a:r>
          <a:r>
            <a:rPr lang="de-DE" dirty="0" smtClean="0"/>
            <a:t> </a:t>
          </a:r>
          <a:r>
            <a:rPr lang="de-DE" dirty="0" err="1" smtClean="0"/>
            <a:t>Outliers</a:t>
          </a:r>
          <a:r>
            <a:rPr lang="de-DE" dirty="0" smtClean="0"/>
            <a:t>/ </a:t>
          </a:r>
          <a:r>
            <a:rPr lang="de-DE" dirty="0" err="1" smtClean="0"/>
            <a:t>Accuracy</a:t>
          </a:r>
          <a:r>
            <a:rPr lang="de-DE" dirty="0" smtClean="0"/>
            <a:t> / Time </a:t>
          </a:r>
          <a:endParaRPr lang="de-DE" dirty="0"/>
        </a:p>
      </dgm:t>
    </dgm:pt>
    <dgm:pt modelId="{8769127B-D1C8-47FD-ADD4-CF5B21DA1BA7}" type="parTrans" cxnId="{80BDACD8-8BA0-432E-9109-99DA08D9F250}">
      <dgm:prSet/>
      <dgm:spPr/>
      <dgm:t>
        <a:bodyPr/>
        <a:lstStyle/>
        <a:p>
          <a:endParaRPr lang="de-DE"/>
        </a:p>
      </dgm:t>
    </dgm:pt>
    <dgm:pt modelId="{82956475-F576-41DF-A8AC-AC1F62A164E9}" type="sibTrans" cxnId="{80BDACD8-8BA0-432E-9109-99DA08D9F250}">
      <dgm:prSet/>
      <dgm:spPr/>
      <dgm:t>
        <a:bodyPr/>
        <a:lstStyle/>
        <a:p>
          <a:endParaRPr lang="de-DE"/>
        </a:p>
      </dgm:t>
    </dgm:pt>
    <dgm:pt modelId="{60ED7D87-D37F-4C97-862C-98DCFC8D379A}" type="pres">
      <dgm:prSet presAssocID="{5FF64F19-6B38-43DC-BFEA-D2A54BC581CF}" presName="linearFlow" presStyleCnt="0">
        <dgm:presLayoutVars>
          <dgm:resizeHandles val="exact"/>
        </dgm:presLayoutVars>
      </dgm:prSet>
      <dgm:spPr/>
    </dgm:pt>
    <dgm:pt modelId="{949F7B82-2648-4F48-9860-4477C741C852}" type="pres">
      <dgm:prSet presAssocID="{165CE03A-AA95-42B3-A647-03EDB1F08EF9}" presName="node" presStyleLbl="node1" presStyleIdx="0" presStyleCnt="5" custScaleX="317549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2B26BE9-1388-421A-BA93-3E91CEDCB869}" type="pres">
      <dgm:prSet presAssocID="{7AF26675-BBB3-4C33-903E-799BA864AE20}" presName="sibTrans" presStyleLbl="sibTrans2D1" presStyleIdx="0" presStyleCnt="4" custLinFactNeighborX="7500" custLinFactNeighborY="-342"/>
      <dgm:spPr/>
      <dgm:t>
        <a:bodyPr/>
        <a:lstStyle/>
        <a:p>
          <a:endParaRPr lang="de-DE"/>
        </a:p>
      </dgm:t>
    </dgm:pt>
    <dgm:pt modelId="{4C10F410-97CC-4092-A337-97980E66408B}" type="pres">
      <dgm:prSet presAssocID="{7AF26675-BBB3-4C33-903E-799BA864AE20}" presName="connectorText" presStyleLbl="sibTrans2D1" presStyleIdx="0" presStyleCnt="4"/>
      <dgm:spPr/>
      <dgm:t>
        <a:bodyPr/>
        <a:lstStyle/>
        <a:p>
          <a:endParaRPr lang="de-DE"/>
        </a:p>
      </dgm:t>
    </dgm:pt>
    <dgm:pt modelId="{93B86075-3DCC-4763-97CD-FB427A630DF1}" type="pres">
      <dgm:prSet presAssocID="{4197ECA2-A86B-4552-82BF-24F8EEB539C9}" presName="node" presStyleLbl="node1" presStyleIdx="1" presStyleCnt="5" custScaleX="317549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33BA597-3F04-4DBC-A0CC-AB45787FBF1C}" type="pres">
      <dgm:prSet presAssocID="{F440AA0C-D924-478A-B99F-5FEFBB0CBC8E}" presName="sibTrans" presStyleLbl="sibTrans2D1" presStyleIdx="1" presStyleCnt="4"/>
      <dgm:spPr/>
      <dgm:t>
        <a:bodyPr/>
        <a:lstStyle/>
        <a:p>
          <a:endParaRPr lang="de-DE"/>
        </a:p>
      </dgm:t>
    </dgm:pt>
    <dgm:pt modelId="{C490B057-2195-4635-A673-ABE15B010CC0}" type="pres">
      <dgm:prSet presAssocID="{F440AA0C-D924-478A-B99F-5FEFBB0CBC8E}" presName="connectorText" presStyleLbl="sibTrans2D1" presStyleIdx="1" presStyleCnt="4"/>
      <dgm:spPr/>
      <dgm:t>
        <a:bodyPr/>
        <a:lstStyle/>
        <a:p>
          <a:endParaRPr lang="de-DE"/>
        </a:p>
      </dgm:t>
    </dgm:pt>
    <dgm:pt modelId="{4FF0484B-0FF7-4572-AE19-23BA4314B8B4}" type="pres">
      <dgm:prSet presAssocID="{210D37CE-7B65-4025-964B-B3D6C2B8DB39}" presName="node" presStyleLbl="node1" presStyleIdx="2" presStyleCnt="5" custScaleX="317549" custLinFactNeighborX="974" custLinFactNeighborY="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8F65401-9BDD-44E8-AD74-B74C0CC9FE82}" type="pres">
      <dgm:prSet presAssocID="{CDA51409-2958-4B3C-8E4E-52DE29B7E6DA}" presName="sibTrans" presStyleLbl="sibTrans2D1" presStyleIdx="2" presStyleCnt="4"/>
      <dgm:spPr/>
      <dgm:t>
        <a:bodyPr/>
        <a:lstStyle/>
        <a:p>
          <a:endParaRPr lang="de-DE"/>
        </a:p>
      </dgm:t>
    </dgm:pt>
    <dgm:pt modelId="{C7070AF4-DF69-49B3-B614-28DB467B540B}" type="pres">
      <dgm:prSet presAssocID="{CDA51409-2958-4B3C-8E4E-52DE29B7E6DA}" presName="connectorText" presStyleLbl="sibTrans2D1" presStyleIdx="2" presStyleCnt="4"/>
      <dgm:spPr/>
      <dgm:t>
        <a:bodyPr/>
        <a:lstStyle/>
        <a:p>
          <a:endParaRPr lang="de-DE"/>
        </a:p>
      </dgm:t>
    </dgm:pt>
    <dgm:pt modelId="{360E2D20-AEC8-4E2C-8643-C222F04AF690}" type="pres">
      <dgm:prSet presAssocID="{9A2667F0-AEEE-47CF-BF91-CBD05C6C1787}" presName="node" presStyleLbl="node1" presStyleIdx="3" presStyleCnt="5" custScaleX="317549" custLinFactNeighborX="974" custLinFactNeighborY="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E54ACF5-A4C1-4496-8C51-BE14F4151E09}" type="pres">
      <dgm:prSet presAssocID="{FB11DDAD-1147-425C-84CE-78C8F84049B7}" presName="sibTrans" presStyleLbl="sibTrans2D1" presStyleIdx="3" presStyleCnt="4"/>
      <dgm:spPr/>
      <dgm:t>
        <a:bodyPr/>
        <a:lstStyle/>
        <a:p>
          <a:endParaRPr lang="de-DE"/>
        </a:p>
      </dgm:t>
    </dgm:pt>
    <dgm:pt modelId="{2C442582-1FA0-4E85-B359-761C7F9863B7}" type="pres">
      <dgm:prSet presAssocID="{FB11DDAD-1147-425C-84CE-78C8F84049B7}" presName="connectorText" presStyleLbl="sibTrans2D1" presStyleIdx="3" presStyleCnt="4"/>
      <dgm:spPr/>
      <dgm:t>
        <a:bodyPr/>
        <a:lstStyle/>
        <a:p>
          <a:endParaRPr lang="de-DE"/>
        </a:p>
      </dgm:t>
    </dgm:pt>
    <dgm:pt modelId="{079D560E-BC1E-4312-8116-2A5C5B2E0359}" type="pres">
      <dgm:prSet presAssocID="{D5EBB4C9-25C7-41E1-B909-AFB7C0B17931}" presName="node" presStyleLbl="node1" presStyleIdx="4" presStyleCnt="5" custScaleX="317549" custLinFactNeighborX="974" custLinFactNeighborY="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9661875D-9648-412C-ADAE-46581A51DAF1}" type="presOf" srcId="{9A2667F0-AEEE-47CF-BF91-CBD05C6C1787}" destId="{360E2D20-AEC8-4E2C-8643-C222F04AF690}" srcOrd="0" destOrd="0" presId="urn:microsoft.com/office/officeart/2005/8/layout/process2"/>
    <dgm:cxn modelId="{65A007E2-B857-45F1-BA46-1EF8E20DFBFB}" srcId="{5FF64F19-6B38-43DC-BFEA-D2A54BC581CF}" destId="{210D37CE-7B65-4025-964B-B3D6C2B8DB39}" srcOrd="2" destOrd="0" parTransId="{EC7391FA-121E-4F02-90CA-999533682CC6}" sibTransId="{CDA51409-2958-4B3C-8E4E-52DE29B7E6DA}"/>
    <dgm:cxn modelId="{82967723-E757-4C0E-A12C-4C430B67F926}" type="presOf" srcId="{D5EBB4C9-25C7-41E1-B909-AFB7C0B17931}" destId="{079D560E-BC1E-4312-8116-2A5C5B2E0359}" srcOrd="0" destOrd="0" presId="urn:microsoft.com/office/officeart/2005/8/layout/process2"/>
    <dgm:cxn modelId="{5329D822-0DA7-44FE-A100-D1A0606DC0A6}" type="presOf" srcId="{F440AA0C-D924-478A-B99F-5FEFBB0CBC8E}" destId="{C490B057-2195-4635-A673-ABE15B010CC0}" srcOrd="1" destOrd="0" presId="urn:microsoft.com/office/officeart/2005/8/layout/process2"/>
    <dgm:cxn modelId="{7820B932-CE18-4381-92F1-1347F8958D90}" srcId="{5FF64F19-6B38-43DC-BFEA-D2A54BC581CF}" destId="{165CE03A-AA95-42B3-A647-03EDB1F08EF9}" srcOrd="0" destOrd="0" parTransId="{D19D3FCF-AAA0-4A64-B7A1-10E255ABDE79}" sibTransId="{7AF26675-BBB3-4C33-903E-799BA864AE20}"/>
    <dgm:cxn modelId="{375CE3EE-2896-4E35-9ED0-E39F85C71331}" type="presOf" srcId="{165CE03A-AA95-42B3-A647-03EDB1F08EF9}" destId="{949F7B82-2648-4F48-9860-4477C741C852}" srcOrd="0" destOrd="0" presId="urn:microsoft.com/office/officeart/2005/8/layout/process2"/>
    <dgm:cxn modelId="{B1E03CB5-71E7-4345-A1F5-9926A27E7158}" type="presOf" srcId="{CDA51409-2958-4B3C-8E4E-52DE29B7E6DA}" destId="{C7070AF4-DF69-49B3-B614-28DB467B540B}" srcOrd="1" destOrd="0" presId="urn:microsoft.com/office/officeart/2005/8/layout/process2"/>
    <dgm:cxn modelId="{648BBF28-747B-44B6-B8E9-77D27A8A9D4E}" type="presOf" srcId="{7AF26675-BBB3-4C33-903E-799BA864AE20}" destId="{4C10F410-97CC-4092-A337-97980E66408B}" srcOrd="1" destOrd="0" presId="urn:microsoft.com/office/officeart/2005/8/layout/process2"/>
    <dgm:cxn modelId="{72AC707D-88DF-4659-9032-0322637908B0}" srcId="{5FF64F19-6B38-43DC-BFEA-D2A54BC581CF}" destId="{9A2667F0-AEEE-47CF-BF91-CBD05C6C1787}" srcOrd="3" destOrd="0" parTransId="{8FF63FE3-85B0-4CD1-8258-38CA48AFBC63}" sibTransId="{FB11DDAD-1147-425C-84CE-78C8F84049B7}"/>
    <dgm:cxn modelId="{86CC7553-184F-4CFA-8747-7688139952F5}" type="presOf" srcId="{F440AA0C-D924-478A-B99F-5FEFBB0CBC8E}" destId="{633BA597-3F04-4DBC-A0CC-AB45787FBF1C}" srcOrd="0" destOrd="0" presId="urn:microsoft.com/office/officeart/2005/8/layout/process2"/>
    <dgm:cxn modelId="{06424A58-AA03-47D6-B16C-BB7886EE2AA9}" srcId="{5FF64F19-6B38-43DC-BFEA-D2A54BC581CF}" destId="{4197ECA2-A86B-4552-82BF-24F8EEB539C9}" srcOrd="1" destOrd="0" parTransId="{C8D66B7B-B6CE-47E9-A09C-9C66E3D35F53}" sibTransId="{F440AA0C-D924-478A-B99F-5FEFBB0CBC8E}"/>
    <dgm:cxn modelId="{4717495C-0381-4681-B470-5CE10C773379}" type="presOf" srcId="{5FF64F19-6B38-43DC-BFEA-D2A54BC581CF}" destId="{60ED7D87-D37F-4C97-862C-98DCFC8D379A}" srcOrd="0" destOrd="0" presId="urn:microsoft.com/office/officeart/2005/8/layout/process2"/>
    <dgm:cxn modelId="{96D5E2E4-8618-4957-A468-705F674570CA}" type="presOf" srcId="{7AF26675-BBB3-4C33-903E-799BA864AE20}" destId="{62B26BE9-1388-421A-BA93-3E91CEDCB869}" srcOrd="0" destOrd="0" presId="urn:microsoft.com/office/officeart/2005/8/layout/process2"/>
    <dgm:cxn modelId="{87F1F4A3-70FD-4841-8732-161285AE1F1B}" type="presOf" srcId="{CDA51409-2958-4B3C-8E4E-52DE29B7E6DA}" destId="{08F65401-9BDD-44E8-AD74-B74C0CC9FE82}" srcOrd="0" destOrd="0" presId="urn:microsoft.com/office/officeart/2005/8/layout/process2"/>
    <dgm:cxn modelId="{80BDACD8-8BA0-432E-9109-99DA08D9F250}" srcId="{5FF64F19-6B38-43DC-BFEA-D2A54BC581CF}" destId="{D5EBB4C9-25C7-41E1-B909-AFB7C0B17931}" srcOrd="4" destOrd="0" parTransId="{8769127B-D1C8-47FD-ADD4-CF5B21DA1BA7}" sibTransId="{82956475-F576-41DF-A8AC-AC1F62A164E9}"/>
    <dgm:cxn modelId="{512B4E17-DDE2-44B6-ACF1-7B44199D9902}" type="presOf" srcId="{4197ECA2-A86B-4552-82BF-24F8EEB539C9}" destId="{93B86075-3DCC-4763-97CD-FB427A630DF1}" srcOrd="0" destOrd="0" presId="urn:microsoft.com/office/officeart/2005/8/layout/process2"/>
    <dgm:cxn modelId="{C267958F-C623-419C-B011-3B090E9E4CA3}" type="presOf" srcId="{210D37CE-7B65-4025-964B-B3D6C2B8DB39}" destId="{4FF0484B-0FF7-4572-AE19-23BA4314B8B4}" srcOrd="0" destOrd="0" presId="urn:microsoft.com/office/officeart/2005/8/layout/process2"/>
    <dgm:cxn modelId="{1900ABEE-EC58-4F63-A57C-D3AF036E74ED}" type="presOf" srcId="{FB11DDAD-1147-425C-84CE-78C8F84049B7}" destId="{2C442582-1FA0-4E85-B359-761C7F9863B7}" srcOrd="1" destOrd="0" presId="urn:microsoft.com/office/officeart/2005/8/layout/process2"/>
    <dgm:cxn modelId="{12FB478C-40D9-44B6-9546-960123DFDB9B}" type="presOf" srcId="{FB11DDAD-1147-425C-84CE-78C8F84049B7}" destId="{2E54ACF5-A4C1-4496-8C51-BE14F4151E09}" srcOrd="0" destOrd="0" presId="urn:microsoft.com/office/officeart/2005/8/layout/process2"/>
    <dgm:cxn modelId="{DBF7B192-19A0-4815-B5DC-B36AC2E210A0}" type="presParOf" srcId="{60ED7D87-D37F-4C97-862C-98DCFC8D379A}" destId="{949F7B82-2648-4F48-9860-4477C741C852}" srcOrd="0" destOrd="0" presId="urn:microsoft.com/office/officeart/2005/8/layout/process2"/>
    <dgm:cxn modelId="{B65EE755-F07D-4008-8286-94D5486768A7}" type="presParOf" srcId="{60ED7D87-D37F-4C97-862C-98DCFC8D379A}" destId="{62B26BE9-1388-421A-BA93-3E91CEDCB869}" srcOrd="1" destOrd="0" presId="urn:microsoft.com/office/officeart/2005/8/layout/process2"/>
    <dgm:cxn modelId="{DBAC39C0-5B64-4C6F-961E-ADB5DBA7000E}" type="presParOf" srcId="{62B26BE9-1388-421A-BA93-3E91CEDCB869}" destId="{4C10F410-97CC-4092-A337-97980E66408B}" srcOrd="0" destOrd="0" presId="urn:microsoft.com/office/officeart/2005/8/layout/process2"/>
    <dgm:cxn modelId="{83617E25-4344-4637-801F-0F7F919F26DC}" type="presParOf" srcId="{60ED7D87-D37F-4C97-862C-98DCFC8D379A}" destId="{93B86075-3DCC-4763-97CD-FB427A630DF1}" srcOrd="2" destOrd="0" presId="urn:microsoft.com/office/officeart/2005/8/layout/process2"/>
    <dgm:cxn modelId="{6D20839C-3F78-4579-B9D8-BB567E2E0695}" type="presParOf" srcId="{60ED7D87-D37F-4C97-862C-98DCFC8D379A}" destId="{633BA597-3F04-4DBC-A0CC-AB45787FBF1C}" srcOrd="3" destOrd="0" presId="urn:microsoft.com/office/officeart/2005/8/layout/process2"/>
    <dgm:cxn modelId="{2B15749C-BAE5-4B35-91CD-D388A0800B69}" type="presParOf" srcId="{633BA597-3F04-4DBC-A0CC-AB45787FBF1C}" destId="{C490B057-2195-4635-A673-ABE15B010CC0}" srcOrd="0" destOrd="0" presId="urn:microsoft.com/office/officeart/2005/8/layout/process2"/>
    <dgm:cxn modelId="{71269CC8-48CE-40E1-9669-72FF3C5E7C62}" type="presParOf" srcId="{60ED7D87-D37F-4C97-862C-98DCFC8D379A}" destId="{4FF0484B-0FF7-4572-AE19-23BA4314B8B4}" srcOrd="4" destOrd="0" presId="urn:microsoft.com/office/officeart/2005/8/layout/process2"/>
    <dgm:cxn modelId="{72C60A78-B2AE-4939-A5B2-BE248A6C4AD1}" type="presParOf" srcId="{60ED7D87-D37F-4C97-862C-98DCFC8D379A}" destId="{08F65401-9BDD-44E8-AD74-B74C0CC9FE82}" srcOrd="5" destOrd="0" presId="urn:microsoft.com/office/officeart/2005/8/layout/process2"/>
    <dgm:cxn modelId="{337BD7E5-5E31-41A6-B39B-027B2FE6359B}" type="presParOf" srcId="{08F65401-9BDD-44E8-AD74-B74C0CC9FE82}" destId="{C7070AF4-DF69-49B3-B614-28DB467B540B}" srcOrd="0" destOrd="0" presId="urn:microsoft.com/office/officeart/2005/8/layout/process2"/>
    <dgm:cxn modelId="{B2DE0462-1A83-4C19-99E1-D114AE2B6324}" type="presParOf" srcId="{60ED7D87-D37F-4C97-862C-98DCFC8D379A}" destId="{360E2D20-AEC8-4E2C-8643-C222F04AF690}" srcOrd="6" destOrd="0" presId="urn:microsoft.com/office/officeart/2005/8/layout/process2"/>
    <dgm:cxn modelId="{EAB9B869-B350-4720-A79D-D007A44D85B9}" type="presParOf" srcId="{60ED7D87-D37F-4C97-862C-98DCFC8D379A}" destId="{2E54ACF5-A4C1-4496-8C51-BE14F4151E09}" srcOrd="7" destOrd="0" presId="urn:microsoft.com/office/officeart/2005/8/layout/process2"/>
    <dgm:cxn modelId="{0EFB9484-EDC3-4F7B-96E0-6D5FADC3CD5A}" type="presParOf" srcId="{2E54ACF5-A4C1-4496-8C51-BE14F4151E09}" destId="{2C442582-1FA0-4E85-B359-761C7F9863B7}" srcOrd="0" destOrd="0" presId="urn:microsoft.com/office/officeart/2005/8/layout/process2"/>
    <dgm:cxn modelId="{1F6D4182-C07C-4699-8AB1-EB07B9CF24FC}" type="presParOf" srcId="{60ED7D87-D37F-4C97-862C-98DCFC8D379A}" destId="{079D560E-BC1E-4312-8116-2A5C5B2E0359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FF64F19-6B38-43DC-BFEA-D2A54BC581CF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165CE03A-AA95-42B3-A647-03EDB1F08EF9}">
      <dgm:prSet phldrT="[Text]"/>
      <dgm:spPr/>
      <dgm:t>
        <a:bodyPr/>
        <a:lstStyle/>
        <a:p>
          <a:r>
            <a:rPr lang="de-DE" dirty="0" smtClean="0"/>
            <a:t>Roller </a:t>
          </a:r>
          <a:r>
            <a:rPr lang="de-DE" dirty="0" err="1" smtClean="0"/>
            <a:t>Bearing</a:t>
          </a:r>
          <a:r>
            <a:rPr lang="de-DE" dirty="0" smtClean="0"/>
            <a:t> Data</a:t>
          </a:r>
          <a:endParaRPr lang="de-DE" dirty="0"/>
        </a:p>
      </dgm:t>
    </dgm:pt>
    <dgm:pt modelId="{D19D3FCF-AAA0-4A64-B7A1-10E255ABDE79}" type="parTrans" cxnId="{7820B932-CE18-4381-92F1-1347F8958D90}">
      <dgm:prSet/>
      <dgm:spPr/>
      <dgm:t>
        <a:bodyPr/>
        <a:lstStyle/>
        <a:p>
          <a:endParaRPr lang="de-DE"/>
        </a:p>
      </dgm:t>
    </dgm:pt>
    <dgm:pt modelId="{7AF26675-BBB3-4C33-903E-799BA864AE20}" type="sibTrans" cxnId="{7820B932-CE18-4381-92F1-1347F8958D90}">
      <dgm:prSet/>
      <dgm:spPr/>
      <dgm:t>
        <a:bodyPr/>
        <a:lstStyle/>
        <a:p>
          <a:endParaRPr lang="de-DE"/>
        </a:p>
      </dgm:t>
    </dgm:pt>
    <dgm:pt modelId="{4197ECA2-A86B-4552-82BF-24F8EEB539C9}">
      <dgm:prSet phldrT="[Text]"/>
      <dgm:spPr/>
      <dgm:t>
        <a:bodyPr/>
        <a:lstStyle/>
        <a:p>
          <a:r>
            <a:rPr lang="de-DE" dirty="0" err="1" smtClean="0"/>
            <a:t>Preprocessing</a:t>
          </a:r>
          <a:endParaRPr lang="de-DE" dirty="0" smtClean="0"/>
        </a:p>
        <a:p>
          <a:r>
            <a:rPr lang="de-DE" dirty="0" smtClean="0"/>
            <a:t> Split </a:t>
          </a:r>
          <a:r>
            <a:rPr lang="de-DE" dirty="0" err="1" smtClean="0"/>
            <a:t>into</a:t>
          </a:r>
          <a:r>
            <a:rPr lang="de-DE" dirty="0" smtClean="0"/>
            <a:t> </a:t>
          </a:r>
          <a:r>
            <a:rPr lang="de-DE" dirty="0" err="1" smtClean="0"/>
            <a:t>segments</a:t>
          </a:r>
          <a:r>
            <a:rPr lang="de-DE" dirty="0" smtClean="0"/>
            <a:t> </a:t>
          </a:r>
          <a:r>
            <a:rPr lang="de-DE" dirty="0" err="1" smtClean="0"/>
            <a:t>of</a:t>
          </a:r>
          <a:r>
            <a:rPr lang="de-DE" dirty="0" smtClean="0"/>
            <a:t> 5 Roller </a:t>
          </a:r>
          <a:r>
            <a:rPr lang="de-DE" dirty="0" err="1" smtClean="0"/>
            <a:t>Bearing</a:t>
          </a:r>
          <a:r>
            <a:rPr lang="de-DE" dirty="0" smtClean="0"/>
            <a:t> </a:t>
          </a:r>
          <a:r>
            <a:rPr lang="de-DE" dirty="0" err="1" smtClean="0"/>
            <a:t>revolutions</a:t>
          </a:r>
          <a:endParaRPr lang="de-DE" dirty="0"/>
        </a:p>
      </dgm:t>
    </dgm:pt>
    <dgm:pt modelId="{C8D66B7B-B6CE-47E9-A09C-9C66E3D35F53}" type="parTrans" cxnId="{06424A58-AA03-47D6-B16C-BB7886EE2AA9}">
      <dgm:prSet/>
      <dgm:spPr/>
      <dgm:t>
        <a:bodyPr/>
        <a:lstStyle/>
        <a:p>
          <a:endParaRPr lang="de-DE"/>
        </a:p>
      </dgm:t>
    </dgm:pt>
    <dgm:pt modelId="{F440AA0C-D924-478A-B99F-5FEFBB0CBC8E}" type="sibTrans" cxnId="{06424A58-AA03-47D6-B16C-BB7886EE2AA9}">
      <dgm:prSet/>
      <dgm:spPr/>
      <dgm:t>
        <a:bodyPr/>
        <a:lstStyle/>
        <a:p>
          <a:endParaRPr lang="de-DE"/>
        </a:p>
      </dgm:t>
    </dgm:pt>
    <dgm:pt modelId="{210D37CE-7B65-4025-964B-B3D6C2B8DB39}">
      <dgm:prSet phldrT="[Text]"/>
      <dgm:spPr/>
      <dgm:t>
        <a:bodyPr/>
        <a:lstStyle/>
        <a:p>
          <a:r>
            <a:rPr lang="de-DE" dirty="0" smtClean="0"/>
            <a:t>Feature </a:t>
          </a:r>
          <a:r>
            <a:rPr lang="de-DE" dirty="0" err="1" smtClean="0"/>
            <a:t>Extraction</a:t>
          </a:r>
          <a:endParaRPr lang="de-DE" dirty="0"/>
        </a:p>
      </dgm:t>
    </dgm:pt>
    <dgm:pt modelId="{EC7391FA-121E-4F02-90CA-999533682CC6}" type="parTrans" cxnId="{65A007E2-B857-45F1-BA46-1EF8E20DFBFB}">
      <dgm:prSet/>
      <dgm:spPr/>
      <dgm:t>
        <a:bodyPr/>
        <a:lstStyle/>
        <a:p>
          <a:endParaRPr lang="de-DE"/>
        </a:p>
      </dgm:t>
    </dgm:pt>
    <dgm:pt modelId="{CDA51409-2958-4B3C-8E4E-52DE29B7E6DA}" type="sibTrans" cxnId="{65A007E2-B857-45F1-BA46-1EF8E20DFBFB}">
      <dgm:prSet/>
      <dgm:spPr/>
      <dgm:t>
        <a:bodyPr/>
        <a:lstStyle/>
        <a:p>
          <a:endParaRPr lang="de-DE"/>
        </a:p>
      </dgm:t>
    </dgm:pt>
    <dgm:pt modelId="{9A2667F0-AEEE-47CF-BF91-CBD05C6C1787}">
      <dgm:prSet phldrT="[Text]"/>
      <dgm:spPr/>
      <dgm:t>
        <a:bodyPr/>
        <a:lstStyle/>
        <a:p>
          <a:r>
            <a:rPr lang="de-DE" dirty="0" err="1" smtClean="0"/>
            <a:t>One</a:t>
          </a:r>
          <a:r>
            <a:rPr lang="de-DE" dirty="0" smtClean="0"/>
            <a:t> Class </a:t>
          </a:r>
          <a:r>
            <a:rPr lang="de-DE" dirty="0" err="1" smtClean="0"/>
            <a:t>Classification</a:t>
          </a:r>
          <a:r>
            <a:rPr lang="de-DE" dirty="0" smtClean="0"/>
            <a:t> / </a:t>
          </a:r>
          <a:r>
            <a:rPr lang="de-DE" dirty="0" err="1" smtClean="0"/>
            <a:t>Outlier</a:t>
          </a:r>
          <a:r>
            <a:rPr lang="de-DE" dirty="0" smtClean="0"/>
            <a:t> </a:t>
          </a:r>
          <a:r>
            <a:rPr lang="de-DE" dirty="0" err="1" smtClean="0"/>
            <a:t>Detection</a:t>
          </a:r>
          <a:endParaRPr lang="de-DE" dirty="0"/>
        </a:p>
      </dgm:t>
    </dgm:pt>
    <dgm:pt modelId="{8FF63FE3-85B0-4CD1-8258-38CA48AFBC63}" type="parTrans" cxnId="{72AC707D-88DF-4659-9032-0322637908B0}">
      <dgm:prSet/>
      <dgm:spPr/>
      <dgm:t>
        <a:bodyPr/>
        <a:lstStyle/>
        <a:p>
          <a:endParaRPr lang="de-DE"/>
        </a:p>
      </dgm:t>
    </dgm:pt>
    <dgm:pt modelId="{FB11DDAD-1147-425C-84CE-78C8F84049B7}" type="sibTrans" cxnId="{72AC707D-88DF-4659-9032-0322637908B0}">
      <dgm:prSet/>
      <dgm:spPr/>
      <dgm:t>
        <a:bodyPr/>
        <a:lstStyle/>
        <a:p>
          <a:endParaRPr lang="de-DE"/>
        </a:p>
      </dgm:t>
    </dgm:pt>
    <dgm:pt modelId="{D5EBB4C9-25C7-41E1-B909-AFB7C0B17931}">
      <dgm:prSet phldrT="[Text]"/>
      <dgm:spPr/>
      <dgm:t>
        <a:bodyPr/>
        <a:lstStyle/>
        <a:p>
          <a:r>
            <a:rPr lang="de-DE" dirty="0" smtClean="0"/>
            <a:t>Evaluation</a:t>
          </a:r>
        </a:p>
        <a:p>
          <a:r>
            <a:rPr lang="de-DE" dirty="0" err="1" smtClean="0"/>
            <a:t>Fraction</a:t>
          </a:r>
          <a:r>
            <a:rPr lang="de-DE" dirty="0" smtClean="0"/>
            <a:t> </a:t>
          </a:r>
          <a:r>
            <a:rPr lang="de-DE" dirty="0" err="1" smtClean="0"/>
            <a:t>Of</a:t>
          </a:r>
          <a:r>
            <a:rPr lang="de-DE" dirty="0" smtClean="0"/>
            <a:t> </a:t>
          </a:r>
          <a:r>
            <a:rPr lang="de-DE" dirty="0" err="1" smtClean="0"/>
            <a:t>Rejected</a:t>
          </a:r>
          <a:r>
            <a:rPr lang="de-DE" dirty="0" smtClean="0"/>
            <a:t> </a:t>
          </a:r>
          <a:r>
            <a:rPr lang="de-DE" dirty="0" err="1" smtClean="0"/>
            <a:t>Normalls</a:t>
          </a:r>
          <a:r>
            <a:rPr lang="de-DE" dirty="0" smtClean="0"/>
            <a:t>/</a:t>
          </a:r>
          <a:r>
            <a:rPr lang="de-DE" dirty="0" err="1" smtClean="0"/>
            <a:t>Fraction</a:t>
          </a:r>
          <a:r>
            <a:rPr lang="de-DE" dirty="0" smtClean="0"/>
            <a:t> </a:t>
          </a:r>
          <a:r>
            <a:rPr lang="de-DE" dirty="0" err="1" smtClean="0"/>
            <a:t>Of</a:t>
          </a:r>
          <a:r>
            <a:rPr lang="de-DE" dirty="0" smtClean="0"/>
            <a:t> </a:t>
          </a:r>
          <a:r>
            <a:rPr lang="de-DE" dirty="0" err="1" smtClean="0"/>
            <a:t>Accepted</a:t>
          </a:r>
          <a:r>
            <a:rPr lang="de-DE" dirty="0" smtClean="0"/>
            <a:t> </a:t>
          </a:r>
          <a:r>
            <a:rPr lang="de-DE" dirty="0" err="1" smtClean="0"/>
            <a:t>Outliers</a:t>
          </a:r>
          <a:r>
            <a:rPr lang="de-DE" dirty="0" smtClean="0"/>
            <a:t>/ </a:t>
          </a:r>
          <a:r>
            <a:rPr lang="de-DE" dirty="0" err="1" smtClean="0"/>
            <a:t>Accuracy</a:t>
          </a:r>
          <a:r>
            <a:rPr lang="de-DE" dirty="0" smtClean="0"/>
            <a:t> / Time </a:t>
          </a:r>
          <a:endParaRPr lang="de-DE" dirty="0"/>
        </a:p>
      </dgm:t>
    </dgm:pt>
    <dgm:pt modelId="{8769127B-D1C8-47FD-ADD4-CF5B21DA1BA7}" type="parTrans" cxnId="{80BDACD8-8BA0-432E-9109-99DA08D9F250}">
      <dgm:prSet/>
      <dgm:spPr/>
      <dgm:t>
        <a:bodyPr/>
        <a:lstStyle/>
        <a:p>
          <a:endParaRPr lang="de-DE"/>
        </a:p>
      </dgm:t>
    </dgm:pt>
    <dgm:pt modelId="{82956475-F576-41DF-A8AC-AC1F62A164E9}" type="sibTrans" cxnId="{80BDACD8-8BA0-432E-9109-99DA08D9F250}">
      <dgm:prSet/>
      <dgm:spPr/>
      <dgm:t>
        <a:bodyPr/>
        <a:lstStyle/>
        <a:p>
          <a:endParaRPr lang="de-DE"/>
        </a:p>
      </dgm:t>
    </dgm:pt>
    <dgm:pt modelId="{60ED7D87-D37F-4C97-862C-98DCFC8D379A}" type="pres">
      <dgm:prSet presAssocID="{5FF64F19-6B38-43DC-BFEA-D2A54BC581CF}" presName="linearFlow" presStyleCnt="0">
        <dgm:presLayoutVars>
          <dgm:resizeHandles val="exact"/>
        </dgm:presLayoutVars>
      </dgm:prSet>
      <dgm:spPr/>
    </dgm:pt>
    <dgm:pt modelId="{949F7B82-2648-4F48-9860-4477C741C852}" type="pres">
      <dgm:prSet presAssocID="{165CE03A-AA95-42B3-A647-03EDB1F08EF9}" presName="node" presStyleLbl="node1" presStyleIdx="0" presStyleCnt="5" custScaleX="317549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2B26BE9-1388-421A-BA93-3E91CEDCB869}" type="pres">
      <dgm:prSet presAssocID="{7AF26675-BBB3-4C33-903E-799BA864AE20}" presName="sibTrans" presStyleLbl="sibTrans2D1" presStyleIdx="0" presStyleCnt="4" custLinFactNeighborX="7500" custLinFactNeighborY="-342"/>
      <dgm:spPr/>
      <dgm:t>
        <a:bodyPr/>
        <a:lstStyle/>
        <a:p>
          <a:endParaRPr lang="de-DE"/>
        </a:p>
      </dgm:t>
    </dgm:pt>
    <dgm:pt modelId="{4C10F410-97CC-4092-A337-97980E66408B}" type="pres">
      <dgm:prSet presAssocID="{7AF26675-BBB3-4C33-903E-799BA864AE20}" presName="connectorText" presStyleLbl="sibTrans2D1" presStyleIdx="0" presStyleCnt="4"/>
      <dgm:spPr/>
      <dgm:t>
        <a:bodyPr/>
        <a:lstStyle/>
        <a:p>
          <a:endParaRPr lang="de-DE"/>
        </a:p>
      </dgm:t>
    </dgm:pt>
    <dgm:pt modelId="{93B86075-3DCC-4763-97CD-FB427A630DF1}" type="pres">
      <dgm:prSet presAssocID="{4197ECA2-A86B-4552-82BF-24F8EEB539C9}" presName="node" presStyleLbl="node1" presStyleIdx="1" presStyleCnt="5" custScaleX="317549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33BA597-3F04-4DBC-A0CC-AB45787FBF1C}" type="pres">
      <dgm:prSet presAssocID="{F440AA0C-D924-478A-B99F-5FEFBB0CBC8E}" presName="sibTrans" presStyleLbl="sibTrans2D1" presStyleIdx="1" presStyleCnt="4"/>
      <dgm:spPr/>
      <dgm:t>
        <a:bodyPr/>
        <a:lstStyle/>
        <a:p>
          <a:endParaRPr lang="de-DE"/>
        </a:p>
      </dgm:t>
    </dgm:pt>
    <dgm:pt modelId="{C490B057-2195-4635-A673-ABE15B010CC0}" type="pres">
      <dgm:prSet presAssocID="{F440AA0C-D924-478A-B99F-5FEFBB0CBC8E}" presName="connectorText" presStyleLbl="sibTrans2D1" presStyleIdx="1" presStyleCnt="4"/>
      <dgm:spPr/>
      <dgm:t>
        <a:bodyPr/>
        <a:lstStyle/>
        <a:p>
          <a:endParaRPr lang="de-DE"/>
        </a:p>
      </dgm:t>
    </dgm:pt>
    <dgm:pt modelId="{4FF0484B-0FF7-4572-AE19-23BA4314B8B4}" type="pres">
      <dgm:prSet presAssocID="{210D37CE-7B65-4025-964B-B3D6C2B8DB39}" presName="node" presStyleLbl="node1" presStyleIdx="2" presStyleCnt="5" custScaleX="317549" custLinFactNeighborX="974" custLinFactNeighborY="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8F65401-9BDD-44E8-AD74-B74C0CC9FE82}" type="pres">
      <dgm:prSet presAssocID="{CDA51409-2958-4B3C-8E4E-52DE29B7E6DA}" presName="sibTrans" presStyleLbl="sibTrans2D1" presStyleIdx="2" presStyleCnt="4"/>
      <dgm:spPr/>
      <dgm:t>
        <a:bodyPr/>
        <a:lstStyle/>
        <a:p>
          <a:endParaRPr lang="de-DE"/>
        </a:p>
      </dgm:t>
    </dgm:pt>
    <dgm:pt modelId="{C7070AF4-DF69-49B3-B614-28DB467B540B}" type="pres">
      <dgm:prSet presAssocID="{CDA51409-2958-4B3C-8E4E-52DE29B7E6DA}" presName="connectorText" presStyleLbl="sibTrans2D1" presStyleIdx="2" presStyleCnt="4"/>
      <dgm:spPr/>
      <dgm:t>
        <a:bodyPr/>
        <a:lstStyle/>
        <a:p>
          <a:endParaRPr lang="de-DE"/>
        </a:p>
      </dgm:t>
    </dgm:pt>
    <dgm:pt modelId="{360E2D20-AEC8-4E2C-8643-C222F04AF690}" type="pres">
      <dgm:prSet presAssocID="{9A2667F0-AEEE-47CF-BF91-CBD05C6C1787}" presName="node" presStyleLbl="node1" presStyleIdx="3" presStyleCnt="5" custScaleX="317549" custLinFactNeighborX="974" custLinFactNeighborY="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E54ACF5-A4C1-4496-8C51-BE14F4151E09}" type="pres">
      <dgm:prSet presAssocID="{FB11DDAD-1147-425C-84CE-78C8F84049B7}" presName="sibTrans" presStyleLbl="sibTrans2D1" presStyleIdx="3" presStyleCnt="4"/>
      <dgm:spPr/>
      <dgm:t>
        <a:bodyPr/>
        <a:lstStyle/>
        <a:p>
          <a:endParaRPr lang="de-DE"/>
        </a:p>
      </dgm:t>
    </dgm:pt>
    <dgm:pt modelId="{2C442582-1FA0-4E85-B359-761C7F9863B7}" type="pres">
      <dgm:prSet presAssocID="{FB11DDAD-1147-425C-84CE-78C8F84049B7}" presName="connectorText" presStyleLbl="sibTrans2D1" presStyleIdx="3" presStyleCnt="4"/>
      <dgm:spPr/>
      <dgm:t>
        <a:bodyPr/>
        <a:lstStyle/>
        <a:p>
          <a:endParaRPr lang="de-DE"/>
        </a:p>
      </dgm:t>
    </dgm:pt>
    <dgm:pt modelId="{079D560E-BC1E-4312-8116-2A5C5B2E0359}" type="pres">
      <dgm:prSet presAssocID="{D5EBB4C9-25C7-41E1-B909-AFB7C0B17931}" presName="node" presStyleLbl="node1" presStyleIdx="4" presStyleCnt="5" custScaleX="317549" custLinFactNeighborX="974" custLinFactNeighborY="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65A007E2-B857-45F1-BA46-1EF8E20DFBFB}" srcId="{5FF64F19-6B38-43DC-BFEA-D2A54BC581CF}" destId="{210D37CE-7B65-4025-964B-B3D6C2B8DB39}" srcOrd="2" destOrd="0" parTransId="{EC7391FA-121E-4F02-90CA-999533682CC6}" sibTransId="{CDA51409-2958-4B3C-8E4E-52DE29B7E6DA}"/>
    <dgm:cxn modelId="{AE32B3B3-2301-46D6-8784-56A194F994B2}" type="presOf" srcId="{F440AA0C-D924-478A-B99F-5FEFBB0CBC8E}" destId="{633BA597-3F04-4DBC-A0CC-AB45787FBF1C}" srcOrd="0" destOrd="0" presId="urn:microsoft.com/office/officeart/2005/8/layout/process2"/>
    <dgm:cxn modelId="{0E1EDB88-502A-4D57-AD4B-8A70BA6D6852}" type="presOf" srcId="{FB11DDAD-1147-425C-84CE-78C8F84049B7}" destId="{2C442582-1FA0-4E85-B359-761C7F9863B7}" srcOrd="1" destOrd="0" presId="urn:microsoft.com/office/officeart/2005/8/layout/process2"/>
    <dgm:cxn modelId="{6E3711B9-AD6F-4341-94B6-DA5673221E75}" type="presOf" srcId="{9A2667F0-AEEE-47CF-BF91-CBD05C6C1787}" destId="{360E2D20-AEC8-4E2C-8643-C222F04AF690}" srcOrd="0" destOrd="0" presId="urn:microsoft.com/office/officeart/2005/8/layout/process2"/>
    <dgm:cxn modelId="{4EEC834F-A3D7-4F6D-AB64-F669DB95C39D}" type="presOf" srcId="{4197ECA2-A86B-4552-82BF-24F8EEB539C9}" destId="{93B86075-3DCC-4763-97CD-FB427A630DF1}" srcOrd="0" destOrd="0" presId="urn:microsoft.com/office/officeart/2005/8/layout/process2"/>
    <dgm:cxn modelId="{7820B932-CE18-4381-92F1-1347F8958D90}" srcId="{5FF64F19-6B38-43DC-BFEA-D2A54BC581CF}" destId="{165CE03A-AA95-42B3-A647-03EDB1F08EF9}" srcOrd="0" destOrd="0" parTransId="{D19D3FCF-AAA0-4A64-B7A1-10E255ABDE79}" sibTransId="{7AF26675-BBB3-4C33-903E-799BA864AE20}"/>
    <dgm:cxn modelId="{0C59D9E4-8C57-4144-AABD-1AE1CD96DE73}" type="presOf" srcId="{210D37CE-7B65-4025-964B-B3D6C2B8DB39}" destId="{4FF0484B-0FF7-4572-AE19-23BA4314B8B4}" srcOrd="0" destOrd="0" presId="urn:microsoft.com/office/officeart/2005/8/layout/process2"/>
    <dgm:cxn modelId="{88AD14EC-1B59-419C-8844-573DFB74CD3C}" type="presOf" srcId="{7AF26675-BBB3-4C33-903E-799BA864AE20}" destId="{4C10F410-97CC-4092-A337-97980E66408B}" srcOrd="1" destOrd="0" presId="urn:microsoft.com/office/officeart/2005/8/layout/process2"/>
    <dgm:cxn modelId="{2F85F22C-CE3B-4D7D-A1F8-47136219F39A}" type="presOf" srcId="{165CE03A-AA95-42B3-A647-03EDB1F08EF9}" destId="{949F7B82-2648-4F48-9860-4477C741C852}" srcOrd="0" destOrd="0" presId="urn:microsoft.com/office/officeart/2005/8/layout/process2"/>
    <dgm:cxn modelId="{12DBC9A1-10E4-4020-9F71-DBF7980D78F7}" type="presOf" srcId="{F440AA0C-D924-478A-B99F-5FEFBB0CBC8E}" destId="{C490B057-2195-4635-A673-ABE15B010CC0}" srcOrd="1" destOrd="0" presId="urn:microsoft.com/office/officeart/2005/8/layout/process2"/>
    <dgm:cxn modelId="{78FAA054-DC74-4B30-89A8-37823744A657}" type="presOf" srcId="{CDA51409-2958-4B3C-8E4E-52DE29B7E6DA}" destId="{08F65401-9BDD-44E8-AD74-B74C0CC9FE82}" srcOrd="0" destOrd="0" presId="urn:microsoft.com/office/officeart/2005/8/layout/process2"/>
    <dgm:cxn modelId="{B539B60D-296E-480A-ABE0-44D11FA9D21C}" type="presOf" srcId="{D5EBB4C9-25C7-41E1-B909-AFB7C0B17931}" destId="{079D560E-BC1E-4312-8116-2A5C5B2E0359}" srcOrd="0" destOrd="0" presId="urn:microsoft.com/office/officeart/2005/8/layout/process2"/>
    <dgm:cxn modelId="{72AC707D-88DF-4659-9032-0322637908B0}" srcId="{5FF64F19-6B38-43DC-BFEA-D2A54BC581CF}" destId="{9A2667F0-AEEE-47CF-BF91-CBD05C6C1787}" srcOrd="3" destOrd="0" parTransId="{8FF63FE3-85B0-4CD1-8258-38CA48AFBC63}" sibTransId="{FB11DDAD-1147-425C-84CE-78C8F84049B7}"/>
    <dgm:cxn modelId="{9F162928-C1B5-4E2A-A0C2-68B0B15EDDDC}" type="presOf" srcId="{7AF26675-BBB3-4C33-903E-799BA864AE20}" destId="{62B26BE9-1388-421A-BA93-3E91CEDCB869}" srcOrd="0" destOrd="0" presId="urn:microsoft.com/office/officeart/2005/8/layout/process2"/>
    <dgm:cxn modelId="{D5486E9B-2293-4F9A-8D34-A3EA10EB37FF}" type="presOf" srcId="{CDA51409-2958-4B3C-8E4E-52DE29B7E6DA}" destId="{C7070AF4-DF69-49B3-B614-28DB467B540B}" srcOrd="1" destOrd="0" presId="urn:microsoft.com/office/officeart/2005/8/layout/process2"/>
    <dgm:cxn modelId="{06424A58-AA03-47D6-B16C-BB7886EE2AA9}" srcId="{5FF64F19-6B38-43DC-BFEA-D2A54BC581CF}" destId="{4197ECA2-A86B-4552-82BF-24F8EEB539C9}" srcOrd="1" destOrd="0" parTransId="{C8D66B7B-B6CE-47E9-A09C-9C66E3D35F53}" sibTransId="{F440AA0C-D924-478A-B99F-5FEFBB0CBC8E}"/>
    <dgm:cxn modelId="{80BDACD8-8BA0-432E-9109-99DA08D9F250}" srcId="{5FF64F19-6B38-43DC-BFEA-D2A54BC581CF}" destId="{D5EBB4C9-25C7-41E1-B909-AFB7C0B17931}" srcOrd="4" destOrd="0" parTransId="{8769127B-D1C8-47FD-ADD4-CF5B21DA1BA7}" sibTransId="{82956475-F576-41DF-A8AC-AC1F62A164E9}"/>
    <dgm:cxn modelId="{203A9F21-0992-44FA-B0E6-04B8192F5374}" type="presOf" srcId="{FB11DDAD-1147-425C-84CE-78C8F84049B7}" destId="{2E54ACF5-A4C1-4496-8C51-BE14F4151E09}" srcOrd="0" destOrd="0" presId="urn:microsoft.com/office/officeart/2005/8/layout/process2"/>
    <dgm:cxn modelId="{D7E4F079-C9CF-417C-A7CE-C7F00DA40259}" type="presOf" srcId="{5FF64F19-6B38-43DC-BFEA-D2A54BC581CF}" destId="{60ED7D87-D37F-4C97-862C-98DCFC8D379A}" srcOrd="0" destOrd="0" presId="urn:microsoft.com/office/officeart/2005/8/layout/process2"/>
    <dgm:cxn modelId="{5F17516C-DB3D-4E33-B59A-62C206FA061A}" type="presParOf" srcId="{60ED7D87-D37F-4C97-862C-98DCFC8D379A}" destId="{949F7B82-2648-4F48-9860-4477C741C852}" srcOrd="0" destOrd="0" presId="urn:microsoft.com/office/officeart/2005/8/layout/process2"/>
    <dgm:cxn modelId="{E35C9F29-CE2E-4E55-9D03-AD7F4AA1D80A}" type="presParOf" srcId="{60ED7D87-D37F-4C97-862C-98DCFC8D379A}" destId="{62B26BE9-1388-421A-BA93-3E91CEDCB869}" srcOrd="1" destOrd="0" presId="urn:microsoft.com/office/officeart/2005/8/layout/process2"/>
    <dgm:cxn modelId="{519387DD-95A8-413C-BFAA-368EE0B5A730}" type="presParOf" srcId="{62B26BE9-1388-421A-BA93-3E91CEDCB869}" destId="{4C10F410-97CC-4092-A337-97980E66408B}" srcOrd="0" destOrd="0" presId="urn:microsoft.com/office/officeart/2005/8/layout/process2"/>
    <dgm:cxn modelId="{774642FD-4E3C-4E15-AFAD-FA1E07F8D696}" type="presParOf" srcId="{60ED7D87-D37F-4C97-862C-98DCFC8D379A}" destId="{93B86075-3DCC-4763-97CD-FB427A630DF1}" srcOrd="2" destOrd="0" presId="urn:microsoft.com/office/officeart/2005/8/layout/process2"/>
    <dgm:cxn modelId="{90A04FC0-7EAB-4A07-A344-73F819130B37}" type="presParOf" srcId="{60ED7D87-D37F-4C97-862C-98DCFC8D379A}" destId="{633BA597-3F04-4DBC-A0CC-AB45787FBF1C}" srcOrd="3" destOrd="0" presId="urn:microsoft.com/office/officeart/2005/8/layout/process2"/>
    <dgm:cxn modelId="{8A7870D8-B5D7-4802-8FBA-11C6D2F1C47E}" type="presParOf" srcId="{633BA597-3F04-4DBC-A0CC-AB45787FBF1C}" destId="{C490B057-2195-4635-A673-ABE15B010CC0}" srcOrd="0" destOrd="0" presId="urn:microsoft.com/office/officeart/2005/8/layout/process2"/>
    <dgm:cxn modelId="{FF52096F-1654-4E71-B16E-B70A3AB14F28}" type="presParOf" srcId="{60ED7D87-D37F-4C97-862C-98DCFC8D379A}" destId="{4FF0484B-0FF7-4572-AE19-23BA4314B8B4}" srcOrd="4" destOrd="0" presId="urn:microsoft.com/office/officeart/2005/8/layout/process2"/>
    <dgm:cxn modelId="{8B903791-E72B-4862-94FF-E8CDAF6C846C}" type="presParOf" srcId="{60ED7D87-D37F-4C97-862C-98DCFC8D379A}" destId="{08F65401-9BDD-44E8-AD74-B74C0CC9FE82}" srcOrd="5" destOrd="0" presId="urn:microsoft.com/office/officeart/2005/8/layout/process2"/>
    <dgm:cxn modelId="{6553D555-8559-467F-85B9-1BABE2B6CCC2}" type="presParOf" srcId="{08F65401-9BDD-44E8-AD74-B74C0CC9FE82}" destId="{C7070AF4-DF69-49B3-B614-28DB467B540B}" srcOrd="0" destOrd="0" presId="urn:microsoft.com/office/officeart/2005/8/layout/process2"/>
    <dgm:cxn modelId="{14DE4146-32A4-41D3-B83E-1FD3BACC24E9}" type="presParOf" srcId="{60ED7D87-D37F-4C97-862C-98DCFC8D379A}" destId="{360E2D20-AEC8-4E2C-8643-C222F04AF690}" srcOrd="6" destOrd="0" presId="urn:microsoft.com/office/officeart/2005/8/layout/process2"/>
    <dgm:cxn modelId="{17C8AE1C-368A-47A7-B78C-E61D6648FFFE}" type="presParOf" srcId="{60ED7D87-D37F-4C97-862C-98DCFC8D379A}" destId="{2E54ACF5-A4C1-4496-8C51-BE14F4151E09}" srcOrd="7" destOrd="0" presId="urn:microsoft.com/office/officeart/2005/8/layout/process2"/>
    <dgm:cxn modelId="{EEDA18AC-3C7E-41B9-A606-BF81AD4A0EB0}" type="presParOf" srcId="{2E54ACF5-A4C1-4496-8C51-BE14F4151E09}" destId="{2C442582-1FA0-4E85-B359-761C7F9863B7}" srcOrd="0" destOrd="0" presId="urn:microsoft.com/office/officeart/2005/8/layout/process2"/>
    <dgm:cxn modelId="{93DB3365-4C53-4D5A-82E0-875415696965}" type="presParOf" srcId="{60ED7D87-D37F-4C97-862C-98DCFC8D379A}" destId="{079D560E-BC1E-4312-8116-2A5C5B2E0359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B1A30FD-565C-4CB6-AA76-239ACE00321B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BEB2E26-2A7D-45FA-9325-3FDADA0C252D}">
      <dgm:prSet phldrT="[Text]"/>
      <dgm:spPr/>
      <dgm:t>
        <a:bodyPr/>
        <a:lstStyle/>
        <a:p>
          <a:r>
            <a:rPr lang="de-DE" dirty="0" smtClean="0"/>
            <a:t>K-Center-</a:t>
          </a:r>
          <a:r>
            <a:rPr lang="de-DE" dirty="0" err="1" smtClean="0"/>
            <a:t>dd</a:t>
          </a:r>
          <a:endParaRPr lang="de-DE" dirty="0"/>
        </a:p>
      </dgm:t>
    </dgm:pt>
    <dgm:pt modelId="{2ED58595-A90F-43C4-8E95-4A161876F077}" type="parTrans" cxnId="{34AFF4A7-7B0B-4792-838B-90F28F9E46CA}">
      <dgm:prSet/>
      <dgm:spPr/>
      <dgm:t>
        <a:bodyPr/>
        <a:lstStyle/>
        <a:p>
          <a:endParaRPr lang="de-DE"/>
        </a:p>
      </dgm:t>
    </dgm:pt>
    <dgm:pt modelId="{813FBF93-826C-407B-A217-82AF96D59066}" type="sibTrans" cxnId="{34AFF4A7-7B0B-4792-838B-90F28F9E46CA}">
      <dgm:prSet/>
      <dgm:spPr/>
      <dgm:t>
        <a:bodyPr/>
        <a:lstStyle/>
        <a:p>
          <a:endParaRPr lang="de-DE"/>
        </a:p>
      </dgm:t>
    </dgm:pt>
    <dgm:pt modelId="{FA4AC7EC-3221-43CA-A19E-6AF925BC0313}">
      <dgm:prSet phldrT="[Text]"/>
      <dgm:spPr/>
      <dgm:t>
        <a:bodyPr/>
        <a:lstStyle/>
        <a:p>
          <a:r>
            <a:rPr lang="de-DE" dirty="0" smtClean="0"/>
            <a:t>K-</a:t>
          </a:r>
          <a:r>
            <a:rPr lang="de-DE" dirty="0" err="1" smtClean="0"/>
            <a:t>Means</a:t>
          </a:r>
          <a:r>
            <a:rPr lang="de-DE" dirty="0" smtClean="0"/>
            <a:t>-</a:t>
          </a:r>
          <a:r>
            <a:rPr lang="de-DE" dirty="0" err="1" smtClean="0"/>
            <a:t>dd</a:t>
          </a:r>
          <a:endParaRPr lang="de-DE" dirty="0"/>
        </a:p>
      </dgm:t>
    </dgm:pt>
    <dgm:pt modelId="{8814CC44-C0FB-409E-8DB1-58152BF063F0}" type="parTrans" cxnId="{BCEC3D1C-40C5-48EC-B145-414EECBC84E6}">
      <dgm:prSet/>
      <dgm:spPr/>
      <dgm:t>
        <a:bodyPr/>
        <a:lstStyle/>
        <a:p>
          <a:endParaRPr lang="de-DE"/>
        </a:p>
      </dgm:t>
    </dgm:pt>
    <dgm:pt modelId="{56586FB3-4675-4A67-AD9C-737413CA6EC5}" type="sibTrans" cxnId="{BCEC3D1C-40C5-48EC-B145-414EECBC84E6}">
      <dgm:prSet/>
      <dgm:spPr/>
      <dgm:t>
        <a:bodyPr/>
        <a:lstStyle/>
        <a:p>
          <a:endParaRPr lang="de-DE"/>
        </a:p>
      </dgm:t>
    </dgm:pt>
    <dgm:pt modelId="{8AE5234C-5A9B-4AFC-A88A-0293214E7C6A}">
      <dgm:prSet phldrT="[Text]"/>
      <dgm:spPr/>
      <dgm:t>
        <a:bodyPr/>
        <a:lstStyle/>
        <a:p>
          <a:r>
            <a:rPr lang="de-DE" dirty="0" smtClean="0"/>
            <a:t>NN-</a:t>
          </a:r>
          <a:r>
            <a:rPr lang="de-DE" dirty="0" err="1" smtClean="0"/>
            <a:t>dd</a:t>
          </a:r>
          <a:endParaRPr lang="de-DE" dirty="0"/>
        </a:p>
      </dgm:t>
    </dgm:pt>
    <dgm:pt modelId="{42C05486-45B2-40E4-9D20-98911314FE5E}" type="parTrans" cxnId="{DEBE6A06-1F16-441D-A368-B505E5E0D277}">
      <dgm:prSet/>
      <dgm:spPr/>
      <dgm:t>
        <a:bodyPr/>
        <a:lstStyle/>
        <a:p>
          <a:endParaRPr lang="de-DE"/>
        </a:p>
      </dgm:t>
    </dgm:pt>
    <dgm:pt modelId="{F8557D8D-3653-43F1-8443-9F32F38B4014}" type="sibTrans" cxnId="{DEBE6A06-1F16-441D-A368-B505E5E0D277}">
      <dgm:prSet/>
      <dgm:spPr/>
      <dgm:t>
        <a:bodyPr/>
        <a:lstStyle/>
        <a:p>
          <a:endParaRPr lang="de-DE"/>
        </a:p>
      </dgm:t>
    </dgm:pt>
    <dgm:pt modelId="{8A742939-4F9B-46E8-A546-0731F7D94CA0}">
      <dgm:prSet phldrT="[Text]"/>
      <dgm:spPr/>
      <dgm:t>
        <a:bodyPr/>
        <a:lstStyle/>
        <a:p>
          <a:r>
            <a:rPr lang="de-DE" dirty="0" smtClean="0"/>
            <a:t>SV-</a:t>
          </a:r>
          <a:r>
            <a:rPr lang="de-DE" dirty="0" err="1" smtClean="0"/>
            <a:t>dd</a:t>
          </a:r>
          <a:endParaRPr lang="de-DE" dirty="0"/>
        </a:p>
      </dgm:t>
    </dgm:pt>
    <dgm:pt modelId="{A4DD22C3-D8A8-451D-8D08-E91435A1603F}" type="parTrans" cxnId="{25ABCC25-D963-40F8-AC91-B0E419738198}">
      <dgm:prSet/>
      <dgm:spPr/>
      <dgm:t>
        <a:bodyPr/>
        <a:lstStyle/>
        <a:p>
          <a:endParaRPr lang="de-DE"/>
        </a:p>
      </dgm:t>
    </dgm:pt>
    <dgm:pt modelId="{55A56318-8C21-4854-8922-3DC89C99B7DB}" type="sibTrans" cxnId="{25ABCC25-D963-40F8-AC91-B0E419738198}">
      <dgm:prSet/>
      <dgm:spPr/>
      <dgm:t>
        <a:bodyPr/>
        <a:lstStyle/>
        <a:p>
          <a:endParaRPr lang="de-DE"/>
        </a:p>
      </dgm:t>
    </dgm:pt>
    <dgm:pt modelId="{36AE9431-8272-4A58-AC8D-58FF503FCEC0}">
      <dgm:prSet phldrT="[Text]"/>
      <dgm:spPr/>
      <dgm:t>
        <a:bodyPr/>
        <a:lstStyle/>
        <a:p>
          <a:r>
            <a:rPr lang="de-DE" dirty="0" smtClean="0"/>
            <a:t>Parzen-d</a:t>
          </a:r>
          <a:endParaRPr lang="de-DE" dirty="0"/>
        </a:p>
      </dgm:t>
    </dgm:pt>
    <dgm:pt modelId="{F07178B5-454C-43E6-A14B-390F96274A85}" type="parTrans" cxnId="{15A9C037-AEDC-4B4F-97F6-578CDEF4113B}">
      <dgm:prSet/>
      <dgm:spPr/>
      <dgm:t>
        <a:bodyPr/>
        <a:lstStyle/>
        <a:p>
          <a:endParaRPr lang="de-DE"/>
        </a:p>
      </dgm:t>
    </dgm:pt>
    <dgm:pt modelId="{75D69EB4-F4FE-423D-8388-3D2B7B0DDDD0}" type="sibTrans" cxnId="{15A9C037-AEDC-4B4F-97F6-578CDEF4113B}">
      <dgm:prSet/>
      <dgm:spPr/>
      <dgm:t>
        <a:bodyPr/>
        <a:lstStyle/>
        <a:p>
          <a:endParaRPr lang="de-DE"/>
        </a:p>
      </dgm:t>
    </dgm:pt>
    <dgm:pt modelId="{088B1786-D777-4178-8E3E-F1AB62F9F939}">
      <dgm:prSet phldrT="[Text]"/>
      <dgm:spPr/>
      <dgm:t>
        <a:bodyPr/>
        <a:lstStyle/>
        <a:p>
          <a:r>
            <a:rPr lang="de-DE" dirty="0" smtClean="0"/>
            <a:t>SOM-</a:t>
          </a:r>
          <a:r>
            <a:rPr lang="de-DE" dirty="0" err="1" smtClean="0"/>
            <a:t>dd</a:t>
          </a:r>
          <a:endParaRPr lang="de-DE" dirty="0"/>
        </a:p>
      </dgm:t>
    </dgm:pt>
    <dgm:pt modelId="{1A90AAE7-28B3-418A-A61B-507FF7CD5A6F}" type="parTrans" cxnId="{76B9521D-616D-4D58-B8FD-429BCD61E75B}">
      <dgm:prSet/>
      <dgm:spPr/>
      <dgm:t>
        <a:bodyPr/>
        <a:lstStyle/>
        <a:p>
          <a:endParaRPr lang="de-DE"/>
        </a:p>
      </dgm:t>
    </dgm:pt>
    <dgm:pt modelId="{96B78C11-B6FE-4963-A7AB-60955C3981C9}" type="sibTrans" cxnId="{76B9521D-616D-4D58-B8FD-429BCD61E75B}">
      <dgm:prSet/>
      <dgm:spPr/>
      <dgm:t>
        <a:bodyPr/>
        <a:lstStyle/>
        <a:p>
          <a:endParaRPr lang="de-DE"/>
        </a:p>
      </dgm:t>
    </dgm:pt>
    <dgm:pt modelId="{2D684B4C-6935-46AC-971E-D6F01768812F}">
      <dgm:prSet phldrT="[Text]"/>
      <dgm:spPr/>
      <dgm:t>
        <a:bodyPr/>
        <a:lstStyle/>
        <a:p>
          <a:r>
            <a:rPr lang="de-DE" dirty="0" smtClean="0"/>
            <a:t>RF-</a:t>
          </a:r>
          <a:r>
            <a:rPr lang="de-DE" dirty="0" err="1" smtClean="0"/>
            <a:t>dd</a:t>
          </a:r>
          <a:endParaRPr lang="de-DE" dirty="0"/>
        </a:p>
      </dgm:t>
    </dgm:pt>
    <dgm:pt modelId="{AD9A5576-6028-45FE-8D3E-00335C315BD5}" type="parTrans" cxnId="{B50F44AB-460C-4992-AB6F-971022348F99}">
      <dgm:prSet/>
      <dgm:spPr/>
      <dgm:t>
        <a:bodyPr/>
        <a:lstStyle/>
        <a:p>
          <a:endParaRPr lang="de-DE"/>
        </a:p>
      </dgm:t>
    </dgm:pt>
    <dgm:pt modelId="{86E9C259-8B0A-4094-A8FA-36DB5513B343}" type="sibTrans" cxnId="{B50F44AB-460C-4992-AB6F-971022348F99}">
      <dgm:prSet/>
      <dgm:spPr/>
      <dgm:t>
        <a:bodyPr/>
        <a:lstStyle/>
        <a:p>
          <a:endParaRPr lang="de-DE"/>
        </a:p>
      </dgm:t>
    </dgm:pt>
    <dgm:pt modelId="{6DE07574-A484-45C6-9A5A-28AE663137C9}" type="pres">
      <dgm:prSet presAssocID="{BB1A30FD-565C-4CB6-AA76-239ACE00321B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7BAA86BF-7184-4EF9-93DB-705F52601135}" type="pres">
      <dgm:prSet presAssocID="{8BEB2E26-2A7D-45FA-9325-3FDADA0C252D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FC774C1-92A4-4206-A413-C1603F48177B}" type="pres">
      <dgm:prSet presAssocID="{813FBF93-826C-407B-A217-82AF96D59066}" presName="sibTrans" presStyleCnt="0"/>
      <dgm:spPr/>
    </dgm:pt>
    <dgm:pt modelId="{CEB43410-3461-4AB8-82C4-7AF6DBC17F90}" type="pres">
      <dgm:prSet presAssocID="{FA4AC7EC-3221-43CA-A19E-6AF925BC0313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B8F2C64-400D-4325-8B5B-8C864DE0038D}" type="pres">
      <dgm:prSet presAssocID="{56586FB3-4675-4A67-AD9C-737413CA6EC5}" presName="sibTrans" presStyleCnt="0"/>
      <dgm:spPr/>
    </dgm:pt>
    <dgm:pt modelId="{902AE3F3-E4A7-4242-ADC9-7E579816D0E4}" type="pres">
      <dgm:prSet presAssocID="{8AE5234C-5A9B-4AFC-A88A-0293214E7C6A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476A6CA-FC4B-45DF-99CB-013662DF96CB}" type="pres">
      <dgm:prSet presAssocID="{F8557D8D-3653-43F1-8443-9F32F38B4014}" presName="sibTrans" presStyleCnt="0"/>
      <dgm:spPr/>
    </dgm:pt>
    <dgm:pt modelId="{047E471C-4613-4F53-9AB7-6F4065C08BC6}" type="pres">
      <dgm:prSet presAssocID="{8A742939-4F9B-46E8-A546-0731F7D94CA0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F3FCC17-FD2D-4D9E-ABA9-DAAD2468D10A}" type="pres">
      <dgm:prSet presAssocID="{55A56318-8C21-4854-8922-3DC89C99B7DB}" presName="sibTrans" presStyleCnt="0"/>
      <dgm:spPr/>
    </dgm:pt>
    <dgm:pt modelId="{5A1BAE9B-7AB9-4B3C-A2DC-625555EA8F61}" type="pres">
      <dgm:prSet presAssocID="{36AE9431-8272-4A58-AC8D-58FF503FCEC0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2E33A26-D91B-4994-BE4F-FA2CC8A74BAD}" type="pres">
      <dgm:prSet presAssocID="{75D69EB4-F4FE-423D-8388-3D2B7B0DDDD0}" presName="sibTrans" presStyleCnt="0"/>
      <dgm:spPr/>
    </dgm:pt>
    <dgm:pt modelId="{0D95049B-D7F9-4C92-B986-3CB38DD80013}" type="pres">
      <dgm:prSet presAssocID="{088B1786-D777-4178-8E3E-F1AB62F9F939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990077E-A336-466C-8B31-BE19C0122ABE}" type="pres">
      <dgm:prSet presAssocID="{96B78C11-B6FE-4963-A7AB-60955C3981C9}" presName="sibTrans" presStyleCnt="0"/>
      <dgm:spPr/>
    </dgm:pt>
    <dgm:pt modelId="{FF48D40A-C240-4CEC-87A9-4FFE91A03322}" type="pres">
      <dgm:prSet presAssocID="{2D684B4C-6935-46AC-971E-D6F01768812F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8307D317-1089-4AA6-AE0A-D4D0E5EB6728}" type="presOf" srcId="{8A742939-4F9B-46E8-A546-0731F7D94CA0}" destId="{047E471C-4613-4F53-9AB7-6F4065C08BC6}" srcOrd="0" destOrd="0" presId="urn:microsoft.com/office/officeart/2005/8/layout/default"/>
    <dgm:cxn modelId="{6D699FAA-E117-4799-8A38-333BADED51FC}" type="presOf" srcId="{8BEB2E26-2A7D-45FA-9325-3FDADA0C252D}" destId="{7BAA86BF-7184-4EF9-93DB-705F52601135}" srcOrd="0" destOrd="0" presId="urn:microsoft.com/office/officeart/2005/8/layout/default"/>
    <dgm:cxn modelId="{0BA67505-49E3-4093-B574-36F861DF157A}" type="presOf" srcId="{2D684B4C-6935-46AC-971E-D6F01768812F}" destId="{FF48D40A-C240-4CEC-87A9-4FFE91A03322}" srcOrd="0" destOrd="0" presId="urn:microsoft.com/office/officeart/2005/8/layout/default"/>
    <dgm:cxn modelId="{76B9521D-616D-4D58-B8FD-429BCD61E75B}" srcId="{BB1A30FD-565C-4CB6-AA76-239ACE00321B}" destId="{088B1786-D777-4178-8E3E-F1AB62F9F939}" srcOrd="5" destOrd="0" parTransId="{1A90AAE7-28B3-418A-A61B-507FF7CD5A6F}" sibTransId="{96B78C11-B6FE-4963-A7AB-60955C3981C9}"/>
    <dgm:cxn modelId="{34AFF4A7-7B0B-4792-838B-90F28F9E46CA}" srcId="{BB1A30FD-565C-4CB6-AA76-239ACE00321B}" destId="{8BEB2E26-2A7D-45FA-9325-3FDADA0C252D}" srcOrd="0" destOrd="0" parTransId="{2ED58595-A90F-43C4-8E95-4A161876F077}" sibTransId="{813FBF93-826C-407B-A217-82AF96D59066}"/>
    <dgm:cxn modelId="{343BF199-56B6-484B-9026-A0B67A41E10D}" type="presOf" srcId="{088B1786-D777-4178-8E3E-F1AB62F9F939}" destId="{0D95049B-D7F9-4C92-B986-3CB38DD80013}" srcOrd="0" destOrd="0" presId="urn:microsoft.com/office/officeart/2005/8/layout/default"/>
    <dgm:cxn modelId="{15A9C037-AEDC-4B4F-97F6-578CDEF4113B}" srcId="{BB1A30FD-565C-4CB6-AA76-239ACE00321B}" destId="{36AE9431-8272-4A58-AC8D-58FF503FCEC0}" srcOrd="4" destOrd="0" parTransId="{F07178B5-454C-43E6-A14B-390F96274A85}" sibTransId="{75D69EB4-F4FE-423D-8388-3D2B7B0DDDD0}"/>
    <dgm:cxn modelId="{25ABCC25-D963-40F8-AC91-B0E419738198}" srcId="{BB1A30FD-565C-4CB6-AA76-239ACE00321B}" destId="{8A742939-4F9B-46E8-A546-0731F7D94CA0}" srcOrd="3" destOrd="0" parTransId="{A4DD22C3-D8A8-451D-8D08-E91435A1603F}" sibTransId="{55A56318-8C21-4854-8922-3DC89C99B7DB}"/>
    <dgm:cxn modelId="{26738EBC-1F1F-4A9E-B007-D0902A979C0E}" type="presOf" srcId="{FA4AC7EC-3221-43CA-A19E-6AF925BC0313}" destId="{CEB43410-3461-4AB8-82C4-7AF6DBC17F90}" srcOrd="0" destOrd="0" presId="urn:microsoft.com/office/officeart/2005/8/layout/default"/>
    <dgm:cxn modelId="{B50F44AB-460C-4992-AB6F-971022348F99}" srcId="{BB1A30FD-565C-4CB6-AA76-239ACE00321B}" destId="{2D684B4C-6935-46AC-971E-D6F01768812F}" srcOrd="6" destOrd="0" parTransId="{AD9A5576-6028-45FE-8D3E-00335C315BD5}" sibTransId="{86E9C259-8B0A-4094-A8FA-36DB5513B343}"/>
    <dgm:cxn modelId="{861850D5-A1DF-4BE9-9E8A-F70D95F860A4}" type="presOf" srcId="{36AE9431-8272-4A58-AC8D-58FF503FCEC0}" destId="{5A1BAE9B-7AB9-4B3C-A2DC-625555EA8F61}" srcOrd="0" destOrd="0" presId="urn:microsoft.com/office/officeart/2005/8/layout/default"/>
    <dgm:cxn modelId="{E9C643F2-EBCA-4736-905B-34D1D3B9417D}" type="presOf" srcId="{8AE5234C-5A9B-4AFC-A88A-0293214E7C6A}" destId="{902AE3F3-E4A7-4242-ADC9-7E579816D0E4}" srcOrd="0" destOrd="0" presId="urn:microsoft.com/office/officeart/2005/8/layout/default"/>
    <dgm:cxn modelId="{DEBE6A06-1F16-441D-A368-B505E5E0D277}" srcId="{BB1A30FD-565C-4CB6-AA76-239ACE00321B}" destId="{8AE5234C-5A9B-4AFC-A88A-0293214E7C6A}" srcOrd="2" destOrd="0" parTransId="{42C05486-45B2-40E4-9D20-98911314FE5E}" sibTransId="{F8557D8D-3653-43F1-8443-9F32F38B4014}"/>
    <dgm:cxn modelId="{9D1EBE7F-F966-454B-96F7-4AE031193A00}" type="presOf" srcId="{BB1A30FD-565C-4CB6-AA76-239ACE00321B}" destId="{6DE07574-A484-45C6-9A5A-28AE663137C9}" srcOrd="0" destOrd="0" presId="urn:microsoft.com/office/officeart/2005/8/layout/default"/>
    <dgm:cxn modelId="{BCEC3D1C-40C5-48EC-B145-414EECBC84E6}" srcId="{BB1A30FD-565C-4CB6-AA76-239ACE00321B}" destId="{FA4AC7EC-3221-43CA-A19E-6AF925BC0313}" srcOrd="1" destOrd="0" parTransId="{8814CC44-C0FB-409E-8DB1-58152BF063F0}" sibTransId="{56586FB3-4675-4A67-AD9C-737413CA6EC5}"/>
    <dgm:cxn modelId="{66180955-4882-4B30-BBBD-A64EB8724DB3}" type="presParOf" srcId="{6DE07574-A484-45C6-9A5A-28AE663137C9}" destId="{7BAA86BF-7184-4EF9-93DB-705F52601135}" srcOrd="0" destOrd="0" presId="urn:microsoft.com/office/officeart/2005/8/layout/default"/>
    <dgm:cxn modelId="{664B441E-402B-4BD4-B61A-D87D463389C8}" type="presParOf" srcId="{6DE07574-A484-45C6-9A5A-28AE663137C9}" destId="{2FC774C1-92A4-4206-A413-C1603F48177B}" srcOrd="1" destOrd="0" presId="urn:microsoft.com/office/officeart/2005/8/layout/default"/>
    <dgm:cxn modelId="{C7E5F003-B79F-4FF2-8871-AD24F746DA71}" type="presParOf" srcId="{6DE07574-A484-45C6-9A5A-28AE663137C9}" destId="{CEB43410-3461-4AB8-82C4-7AF6DBC17F90}" srcOrd="2" destOrd="0" presId="urn:microsoft.com/office/officeart/2005/8/layout/default"/>
    <dgm:cxn modelId="{2AA76470-F593-45CB-AAEA-E80506A73198}" type="presParOf" srcId="{6DE07574-A484-45C6-9A5A-28AE663137C9}" destId="{6B8F2C64-400D-4325-8B5B-8C864DE0038D}" srcOrd="3" destOrd="0" presId="urn:microsoft.com/office/officeart/2005/8/layout/default"/>
    <dgm:cxn modelId="{5701CFB2-7F13-4FFB-8526-6622F32895C3}" type="presParOf" srcId="{6DE07574-A484-45C6-9A5A-28AE663137C9}" destId="{902AE3F3-E4A7-4242-ADC9-7E579816D0E4}" srcOrd="4" destOrd="0" presId="urn:microsoft.com/office/officeart/2005/8/layout/default"/>
    <dgm:cxn modelId="{B35E3CE3-3345-4B70-BB10-CBF1E439C83E}" type="presParOf" srcId="{6DE07574-A484-45C6-9A5A-28AE663137C9}" destId="{F476A6CA-FC4B-45DF-99CB-013662DF96CB}" srcOrd="5" destOrd="0" presId="urn:microsoft.com/office/officeart/2005/8/layout/default"/>
    <dgm:cxn modelId="{E24C0FCC-C371-4E4E-91F1-981AE1BD422E}" type="presParOf" srcId="{6DE07574-A484-45C6-9A5A-28AE663137C9}" destId="{047E471C-4613-4F53-9AB7-6F4065C08BC6}" srcOrd="6" destOrd="0" presId="urn:microsoft.com/office/officeart/2005/8/layout/default"/>
    <dgm:cxn modelId="{7FDBFA15-2727-4885-B1C7-B846FB7871B4}" type="presParOf" srcId="{6DE07574-A484-45C6-9A5A-28AE663137C9}" destId="{1F3FCC17-FD2D-4D9E-ABA9-DAAD2468D10A}" srcOrd="7" destOrd="0" presId="urn:microsoft.com/office/officeart/2005/8/layout/default"/>
    <dgm:cxn modelId="{C213B022-C63B-4B90-9046-9CFFB7ECE2E7}" type="presParOf" srcId="{6DE07574-A484-45C6-9A5A-28AE663137C9}" destId="{5A1BAE9B-7AB9-4B3C-A2DC-625555EA8F61}" srcOrd="8" destOrd="0" presId="urn:microsoft.com/office/officeart/2005/8/layout/default"/>
    <dgm:cxn modelId="{C8ECF771-D42E-4E3D-92D3-9CAA4341F2DC}" type="presParOf" srcId="{6DE07574-A484-45C6-9A5A-28AE663137C9}" destId="{F2E33A26-D91B-4994-BE4F-FA2CC8A74BAD}" srcOrd="9" destOrd="0" presId="urn:microsoft.com/office/officeart/2005/8/layout/default"/>
    <dgm:cxn modelId="{8D4E73DF-72FE-467B-9C65-79D5BCB54FCF}" type="presParOf" srcId="{6DE07574-A484-45C6-9A5A-28AE663137C9}" destId="{0D95049B-D7F9-4C92-B986-3CB38DD80013}" srcOrd="10" destOrd="0" presId="urn:microsoft.com/office/officeart/2005/8/layout/default"/>
    <dgm:cxn modelId="{4A75701A-1CF3-4875-975F-CA170297AD54}" type="presParOf" srcId="{6DE07574-A484-45C6-9A5A-28AE663137C9}" destId="{B990077E-A336-466C-8B31-BE19C0122ABE}" srcOrd="11" destOrd="0" presId="urn:microsoft.com/office/officeart/2005/8/layout/default"/>
    <dgm:cxn modelId="{F95D216F-8D08-42FB-9960-56ECD3BBDB3A}" type="presParOf" srcId="{6DE07574-A484-45C6-9A5A-28AE663137C9}" destId="{FF48D40A-C240-4CEC-87A9-4FFE91A03322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Kopfzeilenplatzhalt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defTabSz="457200">
              <a:defRPr sz="1200"/>
            </a:lvl1pPr>
          </a:lstStyle>
          <a:p>
            <a:endParaRPr lang="de-DE"/>
          </a:p>
        </p:txBody>
      </p:sp>
      <p:sp>
        <p:nvSpPr>
          <p:cNvPr id="9219" name="Datumsplatzhalter 2"/>
          <p:cNvSpPr>
            <a:spLocks noGrp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defTabSz="457200">
              <a:defRPr sz="1200"/>
            </a:lvl1pPr>
          </a:lstStyle>
          <a:p>
            <a:fld id="{0BAA8257-9383-4363-9C79-3E8643B51DA6}" type="datetime1">
              <a:rPr lang="de-DE"/>
              <a:pPr/>
              <a:t>20.07.2013</a:t>
            </a:fld>
            <a:endParaRPr lang="de-DE"/>
          </a:p>
        </p:txBody>
      </p:sp>
      <p:sp>
        <p:nvSpPr>
          <p:cNvPr id="9220" name="Fußzeilenplatzhalter 3"/>
          <p:cNvSpPr>
            <a:spLocks noGrp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defTabSz="457200">
              <a:defRPr sz="1200"/>
            </a:lvl1pPr>
          </a:lstStyle>
          <a:p>
            <a:endParaRPr lang="de-DE"/>
          </a:p>
        </p:txBody>
      </p:sp>
      <p:sp>
        <p:nvSpPr>
          <p:cNvPr id="9221" name="Foliennummernplatzhalter 4"/>
          <p:cNvSpPr>
            <a:spLocks noGrp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defTabSz="457200">
              <a:defRPr sz="1200"/>
            </a:lvl1pPr>
          </a:lstStyle>
          <a:p>
            <a:fld id="{0EA9976E-6D7A-4E18-9682-301D4BD728C4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152439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Kopfzeilenplatzhalt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defTabSz="457200">
              <a:defRPr sz="1200"/>
            </a:lvl1pPr>
          </a:lstStyle>
          <a:p>
            <a:endParaRPr lang="de-DE"/>
          </a:p>
        </p:txBody>
      </p:sp>
      <p:sp>
        <p:nvSpPr>
          <p:cNvPr id="10243" name="Datumsplatzhalt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defTabSz="457200">
              <a:defRPr sz="1200"/>
            </a:lvl1pPr>
          </a:lstStyle>
          <a:p>
            <a:fld id="{2B2690EF-7428-44E3-8C6D-0DF4E66EF3AB}" type="datetime1">
              <a:rPr lang="de-DE"/>
              <a:pPr/>
              <a:t>20.07.2013</a:t>
            </a:fld>
            <a:endParaRPr lang="de-DE"/>
          </a:p>
        </p:txBody>
      </p:sp>
      <p:sp>
        <p:nvSpPr>
          <p:cNvPr id="5124" name="Folienbildplatzhalter 3"/>
          <p:cNvSpPr>
            <a:spLocks noGrp="1" noRot="1" noChangeAspect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Notizenplatzhalt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Mastertextformat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10246" name="Fußzeilenplatzhalt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defTabSz="457200">
              <a:defRPr sz="1200"/>
            </a:lvl1pPr>
          </a:lstStyle>
          <a:p>
            <a:endParaRPr lang="de-DE"/>
          </a:p>
        </p:txBody>
      </p:sp>
      <p:sp>
        <p:nvSpPr>
          <p:cNvPr id="10247" name="Foliennummernplatzhalt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defTabSz="457200">
              <a:defRPr sz="1200"/>
            </a:lvl1pPr>
          </a:lstStyle>
          <a:p>
            <a:fld id="{3570BF62-E2CA-4A99-A520-F38DC1B6FE57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054776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Geneva" charset="-128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Geneva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Geneva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Geneva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Geneva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36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7"/>
          <p:cNvSpPr>
            <a:spLocks noChangeArrowheads="1"/>
          </p:cNvSpPr>
          <p:nvPr/>
        </p:nvSpPr>
        <p:spPr bwMode="auto">
          <a:xfrm>
            <a:off x="11113" y="4872038"/>
            <a:ext cx="8069262" cy="1997075"/>
          </a:xfrm>
          <a:prstGeom prst="rect">
            <a:avLst/>
          </a:prstGeom>
          <a:solidFill>
            <a:srgbClr val="ECECE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/>
          </a:p>
        </p:txBody>
      </p:sp>
      <p:sp>
        <p:nvSpPr>
          <p:cNvPr id="6" name="Textfeld 5"/>
          <p:cNvSpPr txBox="1">
            <a:spLocks noChangeArrowheads="1"/>
          </p:cNvSpPr>
          <p:nvPr/>
        </p:nvSpPr>
        <p:spPr bwMode="auto">
          <a:xfrm>
            <a:off x="381000" y="4564063"/>
            <a:ext cx="280828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9pPr>
          </a:lstStyle>
          <a:p>
            <a:pPr eaLnBrk="1" hangingPunct="1">
              <a:defRPr/>
            </a:pPr>
            <a:r>
              <a:rPr lang="de-DE" sz="1000" dirty="0" smtClean="0">
                <a:solidFill>
                  <a:schemeClr val="bg1"/>
                </a:solidFill>
                <a:latin typeface="Times New Roman" pitchFamily="18" charset="0"/>
              </a:rPr>
              <a:t>Albert-Ludwigs-Universität Freiburg</a:t>
            </a:r>
          </a:p>
        </p:txBody>
      </p:sp>
      <p:sp>
        <p:nvSpPr>
          <p:cNvPr id="21507" name="Textplatzhalter 2"/>
          <p:cNvSpPr>
            <a:spLocks noGrp="1"/>
          </p:cNvSpPr>
          <p:nvPr>
            <p:ph type="subTitle" idx="1"/>
          </p:nvPr>
        </p:nvSpPr>
        <p:spPr>
          <a:xfrm>
            <a:off x="466725" y="2060575"/>
            <a:ext cx="7058025" cy="2160588"/>
          </a:xfrm>
        </p:spPr>
        <p:txBody>
          <a:bodyPr/>
          <a:lstStyle>
            <a:lvl1pPr marL="0" indent="0">
              <a:buFont typeface="Wingdings" pitchFamily="2" charset="2"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smtClean="0"/>
              <a:t>Formatvorlage des Untertitelmasters durch Klicken bearbeiten</a:t>
            </a:r>
            <a:endParaRPr lang="de-DE" noProof="0" dirty="0" smtClean="0"/>
          </a:p>
        </p:txBody>
      </p:sp>
      <p:sp>
        <p:nvSpPr>
          <p:cNvPr id="21511" name="Titelplatzhalter 6"/>
          <p:cNvSpPr>
            <a:spLocks noGrp="1"/>
          </p:cNvSpPr>
          <p:nvPr>
            <p:ph type="ctrTitle"/>
          </p:nvPr>
        </p:nvSpPr>
        <p:spPr>
          <a:xfrm>
            <a:off x="466725" y="304800"/>
            <a:ext cx="7418388" cy="1470025"/>
          </a:xfrm>
        </p:spPr>
        <p:txBody>
          <a:bodyPr/>
          <a:lstStyle>
            <a:lvl1pPr>
              <a:defRPr sz="4400"/>
            </a:lvl1pPr>
          </a:lstStyle>
          <a:p>
            <a:pPr lvl="0"/>
            <a:r>
              <a:rPr lang="de-DE" noProof="0" smtClean="0"/>
              <a:t>Titelmasterformat durch Klicken bearbeiten</a:t>
            </a:r>
            <a:endParaRPr lang="de-DE" noProof="0" dirty="0" smtClean="0"/>
          </a:p>
        </p:txBody>
      </p:sp>
    </p:spTree>
    <p:extLst>
      <p:ext uri="{BB962C8B-B14F-4D97-AF65-F5344CB8AC3E}">
        <p14:creationId xmlns:p14="http://schemas.microsoft.com/office/powerpoint/2010/main" val="9603665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C9CFB2-C2A2-466F-9A9D-55207007DCAA}" type="datetime1">
              <a:rPr lang="de-DE"/>
              <a:pPr/>
              <a:t>20.07.2013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Präsentationstitel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3A0AB8-DCF2-499C-B14E-38C67DDB74F9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09607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246813" y="304800"/>
            <a:ext cx="1925637" cy="59309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68313" y="304800"/>
            <a:ext cx="5626100" cy="593090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843FFB-B759-40E5-BDA0-DA7E379EA0FE}" type="datetime1">
              <a:rPr lang="de-DE"/>
              <a:pPr/>
              <a:t>20.07.2013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Präsentationstitel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BD74B9-99EC-4E72-B211-1C3CABB44FD2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43643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B44CDA-7D88-4264-B0E0-D9AD28CBE73B}" type="datetime1">
              <a:rPr lang="de-DE"/>
              <a:pPr/>
              <a:t>20.07.2013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Präsentationstitel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CDBF7D-AB53-4FC1-97D1-361B45D487EB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97027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1E0E69-EC8C-4B55-B000-A21B4F200C17}" type="datetime1">
              <a:rPr lang="de-DE"/>
              <a:pPr/>
              <a:t>20.07.2013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Präsentationstitel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6045DF-F79B-4308-A575-86204297692C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86575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66110" y="1484313"/>
            <a:ext cx="3775075" cy="47513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293585" y="1484313"/>
            <a:ext cx="3776662" cy="47513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45AF6D-F46D-415C-AD3E-77E0038AE70E}" type="datetime1">
              <a:rPr lang="de-DE"/>
              <a:pPr/>
              <a:t>20.07.2013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Präsentationstitel</a:t>
            </a: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9299EF-AC70-49B0-AC02-B1CDF7ABB087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10692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3EFD57-F3EC-46D7-99C5-D27763E7C6E7}" type="datetime1">
              <a:rPr lang="de-DE"/>
              <a:pPr/>
              <a:t>20.07.2013</a:t>
            </a:fld>
            <a:endParaRPr lang="de-DE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Präsentationstitel</a:t>
            </a:r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01A8F2-9102-4B77-BBB2-02CA13120EA6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08444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0A3354-FE10-4AE5-BC69-7D7B7DD72453}" type="datetime1">
              <a:rPr lang="de-DE"/>
              <a:pPr/>
              <a:t>20.07.2013</a:t>
            </a:fld>
            <a:endParaRPr lang="de-DE"/>
          </a:p>
        </p:txBody>
      </p:sp>
      <p:sp>
        <p:nvSpPr>
          <p:cNvPr id="4" name="Fußzeilenplatzhalt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Präsentationstitel</a:t>
            </a:r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CF754C-D6D2-404C-B142-61B140D9D2F6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74188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AA6C8F-EBA3-4DD5-BD96-4D9492A5DAA3}" type="datetime1">
              <a:rPr lang="de-DE"/>
              <a:pPr/>
              <a:t>20.07.2013</a:t>
            </a:fld>
            <a:endParaRPr lang="de-DE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Präsentationstitel</a:t>
            </a:r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CA52CD-E39F-482C-BEE5-136BACDC1263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64434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AEE9D6-2597-4638-9A15-688030BA3E82}" type="datetime1">
              <a:rPr lang="de-DE"/>
              <a:pPr/>
              <a:t>20.07.2013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Präsentationstitel</a:t>
            </a: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F575F3-2272-4F2A-BC57-BCF481EB56F9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42349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 smtClean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851BDD-97EF-496F-A69C-E8C566C1C58A}" type="datetime1">
              <a:rPr lang="de-DE"/>
              <a:pPr/>
              <a:t>20.07.2013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Präsentationstitel</a:t>
            </a: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BB85BB-5145-4D6E-A569-9702D6D1410B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56898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Grafik 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81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17"/>
          <p:cNvSpPr>
            <a:spLocks noChangeArrowheads="1"/>
          </p:cNvSpPr>
          <p:nvPr/>
        </p:nvSpPr>
        <p:spPr bwMode="auto">
          <a:xfrm>
            <a:off x="0" y="6453188"/>
            <a:ext cx="8077200" cy="403225"/>
          </a:xfrm>
          <a:prstGeom prst="rect">
            <a:avLst/>
          </a:prstGeom>
          <a:solidFill>
            <a:srgbClr val="ECECE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028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77838" y="1484313"/>
            <a:ext cx="7591425" cy="4751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</a:t>
            </a:r>
          </a:p>
          <a:p>
            <a:pPr lvl="2"/>
            <a:r>
              <a:rPr lang="de-DE" dirty="0" smtClean="0"/>
              <a:t> 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20488" name="Datumsplatzhalter 3"/>
          <p:cNvSpPr>
            <a:spLocks noGrp="1"/>
          </p:cNvSpPr>
          <p:nvPr>
            <p:ph type="dt" sz="half" idx="2"/>
          </p:nvPr>
        </p:nvSpPr>
        <p:spPr bwMode="auto">
          <a:xfrm>
            <a:off x="468313" y="6551613"/>
            <a:ext cx="7905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rgbClr val="898989"/>
                </a:solidFill>
              </a:defRPr>
            </a:lvl1pPr>
          </a:lstStyle>
          <a:p>
            <a:fld id="{7FDAFA23-E311-4378-990F-5FCA161EBB96}" type="datetime1">
              <a:rPr lang="de-DE"/>
              <a:pPr/>
              <a:t>20.07.2013</a:t>
            </a:fld>
            <a:endParaRPr lang="de-DE"/>
          </a:p>
        </p:txBody>
      </p:sp>
      <p:sp>
        <p:nvSpPr>
          <p:cNvPr id="20489" name="Fußzeilenplatzhalter 4"/>
          <p:cNvSpPr>
            <a:spLocks noGrp="1"/>
          </p:cNvSpPr>
          <p:nvPr>
            <p:ph type="ftr" sz="quarter" idx="3"/>
          </p:nvPr>
        </p:nvSpPr>
        <p:spPr bwMode="auto">
          <a:xfrm>
            <a:off x="1403350" y="6551613"/>
            <a:ext cx="5976938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rgbClr val="898989"/>
                </a:solidFill>
                <a:ea typeface="Geneva" charset="-128"/>
                <a:cs typeface="Arial" charset="0"/>
              </a:defRPr>
            </a:lvl1pPr>
          </a:lstStyle>
          <a:p>
            <a:pPr>
              <a:defRPr/>
            </a:pPr>
            <a:r>
              <a:rPr lang="de-DE" dirty="0" smtClean="0"/>
              <a:t>Präsentationstitel</a:t>
            </a:r>
            <a:endParaRPr lang="de-DE" dirty="0"/>
          </a:p>
        </p:txBody>
      </p:sp>
      <p:sp>
        <p:nvSpPr>
          <p:cNvPr id="20490" name="Foliennummernplatzhalter 5"/>
          <p:cNvSpPr>
            <a:spLocks noGrp="1"/>
          </p:cNvSpPr>
          <p:nvPr>
            <p:ph type="sldNum" sz="quarter" idx="4"/>
          </p:nvPr>
        </p:nvSpPr>
        <p:spPr bwMode="auto">
          <a:xfrm>
            <a:off x="7524750" y="6551613"/>
            <a:ext cx="420688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rgbClr val="898989"/>
                </a:solidFill>
              </a:defRPr>
            </a:lvl1pPr>
          </a:lstStyle>
          <a:p>
            <a:fld id="{03C2C740-8E03-4449-921A-00FA7016B82B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1032" name="Titelplatzhalter 6"/>
          <p:cNvSpPr>
            <a:spLocks noGrp="1"/>
          </p:cNvSpPr>
          <p:nvPr>
            <p:ph type="title"/>
          </p:nvPr>
        </p:nvSpPr>
        <p:spPr bwMode="auto">
          <a:xfrm>
            <a:off x="468313" y="304800"/>
            <a:ext cx="7056437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9144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Mastertitelformat bearbeiten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imes New Roman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imes New Roman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imes New Roman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imes New Roman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imes New Roman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imes New Roman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imes New Roman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-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Char char="•"/>
        <a:defRPr sz="22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-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-"/>
        <a:defRPr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-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-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-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-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de-DE" dirty="0" err="1" smtClean="0"/>
              <a:t>Outlier</a:t>
            </a:r>
            <a:r>
              <a:rPr lang="de-DE" dirty="0" smtClean="0"/>
              <a:t> </a:t>
            </a:r>
            <a:r>
              <a:rPr lang="de-DE" dirty="0" err="1" smtClean="0"/>
              <a:t>Detection</a:t>
            </a:r>
            <a:r>
              <a:rPr lang="de-DE" dirty="0" smtClean="0"/>
              <a:t> in</a:t>
            </a:r>
            <a:br>
              <a:rPr lang="de-DE" dirty="0" smtClean="0"/>
            </a:br>
            <a:r>
              <a:rPr lang="de-DE" dirty="0" smtClean="0"/>
              <a:t> </a:t>
            </a:r>
            <a:r>
              <a:rPr lang="de-DE" dirty="0" err="1" smtClean="0"/>
              <a:t>Condition</a:t>
            </a:r>
            <a:r>
              <a:rPr lang="de-DE" dirty="0" smtClean="0"/>
              <a:t> Monitoring </a:t>
            </a:r>
          </a:p>
        </p:txBody>
      </p:sp>
      <p:sp>
        <p:nvSpPr>
          <p:cNvPr id="3075" name="Rectang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 eaLnBrk="1" hangingPunct="1"/>
            <a:r>
              <a:rPr lang="de-DE" dirty="0" smtClean="0"/>
              <a:t>Master Thesis</a:t>
            </a:r>
          </a:p>
          <a:p>
            <a:pPr algn="ctr" eaLnBrk="1" hangingPunct="1"/>
            <a:r>
              <a:rPr lang="de-DE" dirty="0" smtClean="0"/>
              <a:t>Ralph Fehrer</a:t>
            </a:r>
          </a:p>
          <a:p>
            <a:pPr algn="ctr" eaLnBrk="1" hangingPunct="1"/>
            <a:r>
              <a:rPr lang="de-DE" dirty="0" smtClean="0"/>
              <a:t>„Intelligente Eingebettete Mikrosysteme“</a:t>
            </a:r>
          </a:p>
          <a:p>
            <a:pPr algn="ctr"/>
            <a:r>
              <a:rPr lang="de-DE" dirty="0"/>
              <a:t>2012-2013</a:t>
            </a:r>
          </a:p>
          <a:p>
            <a:pPr algn="ctr" eaLnBrk="1" hangingPunct="1"/>
            <a:endParaRPr 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Condition</a:t>
            </a:r>
            <a:r>
              <a:rPr lang="de-DE" dirty="0" smtClean="0"/>
              <a:t> Monitoring Framework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pPr marL="0" indent="0">
              <a:buNone/>
            </a:pPr>
            <a:endParaRPr lang="de-DE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5AF6D-F46D-415C-AD3E-77E0038AE70E}" type="datetime1">
              <a:rPr lang="de-DE" smtClean="0"/>
              <a:pPr/>
              <a:t>20.07.2013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Präsentationstitel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299EF-AC70-49B0-AC02-B1CDF7ABB087}" type="slidenum">
              <a:rPr lang="de-DE" smtClean="0"/>
              <a:pPr/>
              <a:t>10</a:t>
            </a:fld>
            <a:endParaRPr lang="de-DE"/>
          </a:p>
        </p:txBody>
      </p:sp>
      <p:pic>
        <p:nvPicPr>
          <p:cNvPr id="8" name="Inhaltsplatzhalter 7"/>
          <p:cNvPicPr>
            <a:picLocks noGrp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976"/>
          <a:stretch/>
        </p:blipFill>
        <p:spPr>
          <a:xfrm>
            <a:off x="806450" y="1944588"/>
            <a:ext cx="2895600" cy="1346300"/>
          </a:xfrm>
          <a:prstGeom prst="rect">
            <a:avLst/>
          </a:prstGeom>
        </p:spPr>
      </p:pic>
      <p:sp>
        <p:nvSpPr>
          <p:cNvPr id="11" name="Rechteck 10"/>
          <p:cNvSpPr/>
          <p:nvPr/>
        </p:nvSpPr>
        <p:spPr>
          <a:xfrm>
            <a:off x="962706" y="1700808"/>
            <a:ext cx="123303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None/>
            </a:pPr>
            <a:r>
              <a:rPr lang="de-DE" sz="1200" dirty="0" err="1" smtClean="0"/>
              <a:t>Marwala</a:t>
            </a:r>
            <a:r>
              <a:rPr lang="de-DE" sz="1200" dirty="0" smtClean="0"/>
              <a:t>,  </a:t>
            </a:r>
            <a:r>
              <a:rPr lang="de-DE" sz="1200" dirty="0"/>
              <a:t>2012</a:t>
            </a:r>
          </a:p>
        </p:txBody>
      </p:sp>
    </p:spTree>
    <p:extLst>
      <p:ext uri="{BB962C8B-B14F-4D97-AF65-F5344CB8AC3E}">
        <p14:creationId xmlns:p14="http://schemas.microsoft.com/office/powerpoint/2010/main" val="3045200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Condition</a:t>
            </a:r>
            <a:r>
              <a:rPr lang="de-DE" dirty="0" smtClean="0"/>
              <a:t> Monitoring Framework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pPr marL="0" indent="0">
              <a:buNone/>
            </a:pPr>
            <a:endParaRPr lang="de-DE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5AF6D-F46D-415C-AD3E-77E0038AE70E}" type="datetime1">
              <a:rPr lang="de-DE" smtClean="0"/>
              <a:pPr/>
              <a:t>20.07.2013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Präsentationstitel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299EF-AC70-49B0-AC02-B1CDF7ABB087}" type="slidenum">
              <a:rPr lang="de-DE" smtClean="0"/>
              <a:pPr/>
              <a:t>11</a:t>
            </a:fld>
            <a:endParaRPr lang="de-DE"/>
          </a:p>
        </p:txBody>
      </p:sp>
      <p:pic>
        <p:nvPicPr>
          <p:cNvPr id="8" name="Inhaltsplatzhalter 7"/>
          <p:cNvPicPr>
            <a:picLocks noGrp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976"/>
          <a:stretch/>
        </p:blipFill>
        <p:spPr>
          <a:xfrm>
            <a:off x="806450" y="1944588"/>
            <a:ext cx="2895600" cy="1346300"/>
          </a:xfrm>
          <a:prstGeom prst="rect">
            <a:avLst/>
          </a:prstGeom>
        </p:spPr>
      </p:pic>
      <p:sp>
        <p:nvSpPr>
          <p:cNvPr id="10" name="Inhaltsplatzhalter 3"/>
          <p:cNvSpPr txBox="1">
            <a:spLocks/>
          </p:cNvSpPr>
          <p:nvPr/>
        </p:nvSpPr>
        <p:spPr bwMode="auto">
          <a:xfrm>
            <a:off x="4268164" y="1944588"/>
            <a:ext cx="3776662" cy="4268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de-DE" kern="0" dirty="0" smtClean="0"/>
          </a:p>
          <a:p>
            <a:pPr marL="0" indent="0">
              <a:buNone/>
            </a:pPr>
            <a:endParaRPr lang="de-DE" kern="0" dirty="0"/>
          </a:p>
          <a:p>
            <a:pPr marL="0" indent="0">
              <a:buNone/>
            </a:pPr>
            <a:r>
              <a:rPr lang="de-DE" sz="1800" kern="0" dirty="0" err="1" smtClean="0"/>
              <a:t>Extraction</a:t>
            </a:r>
            <a:r>
              <a:rPr lang="de-DE" sz="1800" kern="0" dirty="0" smtClean="0"/>
              <a:t> </a:t>
            </a:r>
            <a:r>
              <a:rPr lang="de-DE" sz="1800" kern="0" dirty="0" err="1"/>
              <a:t>of</a:t>
            </a:r>
            <a:r>
              <a:rPr lang="de-DE" sz="1800" kern="0" dirty="0"/>
              <a:t> </a:t>
            </a:r>
            <a:r>
              <a:rPr lang="de-DE" sz="1800" kern="0" dirty="0" err="1" smtClean="0"/>
              <a:t>features</a:t>
            </a:r>
            <a:r>
              <a:rPr lang="de-DE" sz="1800" kern="0" dirty="0" smtClean="0"/>
              <a:t> </a:t>
            </a:r>
            <a:r>
              <a:rPr lang="de-DE" sz="1800" kern="0" dirty="0" err="1" smtClean="0"/>
              <a:t>from</a:t>
            </a:r>
            <a:r>
              <a:rPr lang="de-DE" sz="1800" kern="0" dirty="0" smtClean="0"/>
              <a:t> </a:t>
            </a:r>
            <a:r>
              <a:rPr lang="de-DE" sz="1800" kern="0" dirty="0" err="1" smtClean="0"/>
              <a:t>the</a:t>
            </a:r>
            <a:r>
              <a:rPr lang="de-DE" sz="1800" kern="0" dirty="0" smtClean="0"/>
              <a:t> </a:t>
            </a:r>
            <a:r>
              <a:rPr lang="de-DE" sz="1800" kern="0" dirty="0" err="1" smtClean="0"/>
              <a:t>raw</a:t>
            </a:r>
            <a:r>
              <a:rPr lang="de-DE" sz="1800" kern="0" dirty="0" smtClean="0"/>
              <a:t> time </a:t>
            </a:r>
            <a:r>
              <a:rPr lang="de-DE" sz="1800" kern="0" dirty="0" err="1" smtClean="0"/>
              <a:t>signals</a:t>
            </a:r>
            <a:endParaRPr lang="de-DE" sz="1800" kern="0" dirty="0" smtClean="0"/>
          </a:p>
          <a:p>
            <a:pPr marL="0" indent="0">
              <a:buNone/>
            </a:pPr>
            <a:r>
              <a:rPr lang="de-DE" sz="1800" kern="0" dirty="0" smtClean="0"/>
              <a:t>(Fourier, Short Time Fourier, </a:t>
            </a:r>
          </a:p>
          <a:p>
            <a:pPr marL="0" indent="0">
              <a:buNone/>
            </a:pPr>
            <a:r>
              <a:rPr lang="de-DE" sz="1800" kern="0" dirty="0"/>
              <a:t> </a:t>
            </a:r>
            <a:r>
              <a:rPr lang="de-DE" sz="1800" kern="0" dirty="0" smtClean="0"/>
              <a:t>Wavelet Transform…)</a:t>
            </a:r>
            <a:endParaRPr lang="de-DE" sz="1800" kern="0" dirty="0"/>
          </a:p>
        </p:txBody>
      </p:sp>
      <p:sp>
        <p:nvSpPr>
          <p:cNvPr id="9" name="Rechteck 8"/>
          <p:cNvSpPr/>
          <p:nvPr/>
        </p:nvSpPr>
        <p:spPr>
          <a:xfrm>
            <a:off x="962706" y="1700808"/>
            <a:ext cx="123303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None/>
            </a:pPr>
            <a:r>
              <a:rPr lang="de-DE" sz="1200" dirty="0" err="1" smtClean="0"/>
              <a:t>Marwala</a:t>
            </a:r>
            <a:r>
              <a:rPr lang="de-DE" sz="1200" dirty="0" smtClean="0"/>
              <a:t>,  </a:t>
            </a:r>
            <a:r>
              <a:rPr lang="de-DE" sz="1200" dirty="0"/>
              <a:t>2012</a:t>
            </a:r>
          </a:p>
        </p:txBody>
      </p:sp>
    </p:spTree>
    <p:extLst>
      <p:ext uri="{BB962C8B-B14F-4D97-AF65-F5344CB8AC3E}">
        <p14:creationId xmlns:p14="http://schemas.microsoft.com/office/powerpoint/2010/main" val="234091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Condition</a:t>
            </a:r>
            <a:r>
              <a:rPr lang="de-DE" dirty="0" smtClean="0"/>
              <a:t> Monitoring Framework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5AF6D-F46D-415C-AD3E-77E0038AE70E}" type="datetime1">
              <a:rPr lang="de-DE" smtClean="0"/>
              <a:pPr/>
              <a:t>20.07.2013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Präsentationstitel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299EF-AC70-49B0-AC02-B1CDF7ABB087}" type="slidenum">
              <a:rPr lang="de-DE" smtClean="0"/>
              <a:pPr/>
              <a:t>12</a:t>
            </a:fld>
            <a:endParaRPr lang="de-DE"/>
          </a:p>
        </p:txBody>
      </p:sp>
      <p:pic>
        <p:nvPicPr>
          <p:cNvPr id="8" name="Inhaltsplatzhalter 7"/>
          <p:cNvPicPr>
            <a:picLocks noGrp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54865"/>
          <a:stretch/>
        </p:blipFill>
        <p:spPr>
          <a:xfrm>
            <a:off x="806450" y="1944589"/>
            <a:ext cx="2895600" cy="184001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Inhaltsplatzhalter 3"/>
              <p:cNvSpPr txBox="1">
                <a:spLocks/>
              </p:cNvSpPr>
              <p:nvPr/>
            </p:nvSpPr>
            <p:spPr bwMode="auto">
              <a:xfrm>
                <a:off x="4268164" y="1944588"/>
                <a:ext cx="3776662" cy="42689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-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-"/>
                  <a:defRPr sz="18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-"/>
                  <a:defRPr sz="18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-"/>
                  <a:defRPr sz="18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-"/>
                  <a:defRPr sz="18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-"/>
                  <a:defRPr sz="18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-"/>
                  <a:defRPr sz="18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>
                  <a:buNone/>
                </a:pPr>
                <a:endParaRPr lang="de-DE" kern="0" dirty="0" smtClean="0"/>
              </a:p>
              <a:p>
                <a:pPr marL="0" indent="0">
                  <a:buNone/>
                </a:pPr>
                <a:endParaRPr lang="de-DE" kern="0" dirty="0"/>
              </a:p>
              <a:p>
                <a:pPr marL="0" indent="0">
                  <a:buNone/>
                </a:pPr>
                <a:r>
                  <a:rPr lang="de-DE" sz="1800" kern="0" dirty="0" err="1" smtClean="0"/>
                  <a:t>Extraction</a:t>
                </a:r>
                <a:r>
                  <a:rPr lang="de-DE" sz="1800" kern="0" dirty="0" smtClean="0"/>
                  <a:t> </a:t>
                </a:r>
                <a:r>
                  <a:rPr lang="de-DE" sz="1800" kern="0" dirty="0" err="1"/>
                  <a:t>of</a:t>
                </a:r>
                <a:r>
                  <a:rPr lang="de-DE" sz="1800" kern="0" dirty="0"/>
                  <a:t> </a:t>
                </a:r>
                <a:r>
                  <a:rPr lang="de-DE" sz="1800" kern="0" dirty="0" err="1" smtClean="0"/>
                  <a:t>features</a:t>
                </a:r>
                <a:r>
                  <a:rPr lang="de-DE" sz="1800" kern="0" dirty="0" smtClean="0"/>
                  <a:t> </a:t>
                </a:r>
                <a:r>
                  <a:rPr lang="de-DE" sz="1800" kern="0" dirty="0" err="1" smtClean="0"/>
                  <a:t>from</a:t>
                </a:r>
                <a:r>
                  <a:rPr lang="de-DE" sz="1800" kern="0" dirty="0" smtClean="0"/>
                  <a:t> </a:t>
                </a:r>
                <a:r>
                  <a:rPr lang="de-DE" sz="1800" kern="0" dirty="0" err="1" smtClean="0"/>
                  <a:t>the</a:t>
                </a:r>
                <a:r>
                  <a:rPr lang="de-DE" sz="1800" kern="0" dirty="0" smtClean="0"/>
                  <a:t> </a:t>
                </a:r>
                <a:r>
                  <a:rPr lang="de-DE" sz="1800" kern="0" dirty="0" err="1" smtClean="0"/>
                  <a:t>raw</a:t>
                </a:r>
                <a:r>
                  <a:rPr lang="de-DE" sz="1800" kern="0" dirty="0" smtClean="0"/>
                  <a:t> time </a:t>
                </a:r>
                <a:r>
                  <a:rPr lang="de-DE" sz="1800" kern="0" dirty="0" err="1" smtClean="0"/>
                  <a:t>signals</a:t>
                </a:r>
                <a:endParaRPr lang="de-DE" sz="1800" kern="0" dirty="0" smtClean="0"/>
              </a:p>
              <a:p>
                <a:pPr marL="0" indent="0">
                  <a:buNone/>
                </a:pPr>
                <a:r>
                  <a:rPr lang="de-DE" sz="1800" kern="0" dirty="0" smtClean="0"/>
                  <a:t>(Fourier, Short Time Fourier, </a:t>
                </a:r>
              </a:p>
              <a:p>
                <a:pPr marL="0" indent="0">
                  <a:buNone/>
                </a:pPr>
                <a:r>
                  <a:rPr lang="de-DE" sz="1800" kern="0" dirty="0"/>
                  <a:t> </a:t>
                </a:r>
                <a:r>
                  <a:rPr lang="de-DE" sz="1800" kern="0" dirty="0" smtClean="0"/>
                  <a:t>Wavelet Transform</a:t>
                </a:r>
                <a:r>
                  <a:rPr lang="de-DE" sz="1800" kern="0" dirty="0" smtClean="0"/>
                  <a:t>…)</a:t>
                </a:r>
              </a:p>
              <a:p>
                <a:pPr marL="0" indent="0">
                  <a:buNone/>
                </a:pPr>
                <a:r>
                  <a:rPr lang="de-DE" sz="1800" kern="0" dirty="0" smtClean="0"/>
                  <a:t>Output: </a:t>
                </a:r>
                <a14:m>
                  <m:oMath xmlns:m="http://schemas.openxmlformats.org/officeDocument/2006/math">
                    <m:r>
                      <a:rPr lang="de-DE" sz="1800" b="0" i="1" kern="0" smtClean="0">
                        <a:latin typeface="Cambria Math"/>
                      </a:rPr>
                      <m:t>𝑁</m:t>
                    </m:r>
                    <m:r>
                      <a:rPr lang="de-DE" sz="1800" b="0" i="1" kern="0" smtClean="0">
                        <a:latin typeface="Cambria Math"/>
                        <a:ea typeface="Cambria Math"/>
                      </a:rPr>
                      <m:t>×</m:t>
                    </m:r>
                    <m:r>
                      <a:rPr lang="de-DE" sz="1800" b="0" i="1" kern="0" smtClean="0">
                        <a:latin typeface="Cambria Math"/>
                        <a:ea typeface="Cambria Math"/>
                      </a:rPr>
                      <m:t>𝐷</m:t>
                    </m:r>
                    <m:r>
                      <a:rPr lang="de-DE" sz="1800" b="0" i="1" kern="0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de-DE" sz="1800" kern="0" dirty="0" smtClean="0"/>
                  <a:t> feature </a:t>
                </a:r>
                <a:r>
                  <a:rPr lang="de-DE" sz="1800" kern="0" dirty="0" err="1" smtClean="0"/>
                  <a:t>data</a:t>
                </a:r>
                <a:r>
                  <a:rPr lang="de-DE" sz="1800" kern="0" dirty="0" smtClean="0"/>
                  <a:t> </a:t>
                </a:r>
                <a:r>
                  <a:rPr lang="de-DE" sz="1800" kern="0" dirty="0" err="1" smtClean="0"/>
                  <a:t>sets</a:t>
                </a:r>
                <a:r>
                  <a:rPr lang="de-DE" sz="1800" kern="0" dirty="0" smtClean="0"/>
                  <a:t> </a:t>
                </a:r>
                <a:r>
                  <a:rPr lang="de-DE" sz="1800" kern="0" dirty="0" err="1" smtClean="0"/>
                  <a:t>with</a:t>
                </a:r>
                <a:r>
                  <a:rPr lang="de-DE" sz="1800" kern="0" dirty="0" smtClean="0"/>
                  <a:t> </a:t>
                </a:r>
                <a:r>
                  <a:rPr lang="de-DE" sz="1800" i="1" kern="0" dirty="0" smtClean="0"/>
                  <a:t>N </a:t>
                </a:r>
                <a:r>
                  <a:rPr lang="de-DE" sz="1800" kern="0" dirty="0" err="1" smtClean="0"/>
                  <a:t>data</a:t>
                </a:r>
                <a:r>
                  <a:rPr lang="de-DE" sz="1800" kern="0" dirty="0" smtClean="0"/>
                  <a:t> </a:t>
                </a:r>
                <a:r>
                  <a:rPr lang="de-DE" sz="1800" kern="0" dirty="0" err="1" smtClean="0"/>
                  <a:t>objects</a:t>
                </a:r>
                <a:r>
                  <a:rPr lang="de-DE" sz="1800" kern="0" dirty="0" smtClean="0"/>
                  <a:t> </a:t>
                </a:r>
                <a:r>
                  <a:rPr lang="de-DE" sz="1800" kern="0" dirty="0" err="1" smtClean="0"/>
                  <a:t>and</a:t>
                </a:r>
                <a:r>
                  <a:rPr lang="de-DE" sz="1800" kern="0" dirty="0" smtClean="0"/>
                  <a:t> </a:t>
                </a:r>
                <a14:m>
                  <m:oMath xmlns:m="http://schemas.openxmlformats.org/officeDocument/2006/math">
                    <m:r>
                      <a:rPr lang="de-DE" sz="1800" i="1" kern="0">
                        <a:latin typeface="Cambria Math"/>
                        <a:ea typeface="Cambria Math"/>
                      </a:rPr>
                      <m:t>𝐷</m:t>
                    </m:r>
                  </m:oMath>
                </a14:m>
                <a:r>
                  <a:rPr lang="de-DE" sz="1800" kern="0" dirty="0" smtClean="0"/>
                  <a:t> features</a:t>
                </a:r>
                <a:endParaRPr lang="de-DE" sz="1800" kern="0" dirty="0"/>
              </a:p>
            </p:txBody>
          </p:sp>
        </mc:Choice>
        <mc:Fallback>
          <p:sp>
            <p:nvSpPr>
              <p:cNvPr id="9" name="Inhaltsplatzhalter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68164" y="1944588"/>
                <a:ext cx="3776662" cy="4268910"/>
              </a:xfrm>
              <a:prstGeom prst="rect">
                <a:avLst/>
              </a:prstGeom>
              <a:blipFill rotWithShape="1">
                <a:blip r:embed="rId3"/>
                <a:stretch>
                  <a:fillRect l="-3710" r="-193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Tabel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6754897"/>
              </p:ext>
            </p:extLst>
          </p:nvPr>
        </p:nvGraphicFramePr>
        <p:xfrm>
          <a:off x="395536" y="4095067"/>
          <a:ext cx="367241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8"/>
                <a:gridCol w="720080"/>
                <a:gridCol w="720080"/>
                <a:gridCol w="576064"/>
                <a:gridCol w="864098"/>
              </a:tblGrid>
              <a:tr h="414053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err="1" smtClean="0"/>
                        <a:t>Feat</a:t>
                      </a:r>
                      <a:r>
                        <a:rPr lang="de-DE" sz="1200" baseline="0" dirty="0" smtClean="0"/>
                        <a:t>. 1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err="1" smtClean="0"/>
                        <a:t>Feat</a:t>
                      </a:r>
                      <a:r>
                        <a:rPr lang="de-DE" sz="1200" baseline="0" dirty="0" smtClean="0"/>
                        <a:t>. 2</a:t>
                      </a:r>
                      <a:endParaRPr lang="de-DE" sz="1200" dirty="0" smtClean="0"/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err="1" smtClean="0"/>
                        <a:t>Feat</a:t>
                      </a:r>
                      <a:r>
                        <a:rPr lang="de-DE" sz="1200" dirty="0" smtClean="0"/>
                        <a:t>…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err="1" smtClean="0"/>
                        <a:t>Feat</a:t>
                      </a:r>
                      <a:r>
                        <a:rPr lang="de-DE" sz="1200" baseline="0" dirty="0" smtClean="0"/>
                        <a:t>. D.</a:t>
                      </a:r>
                      <a:endParaRPr lang="de-DE" dirty="0"/>
                    </a:p>
                  </a:txBody>
                  <a:tcPr/>
                </a:tc>
              </a:tr>
              <a:tr h="339857">
                <a:tc>
                  <a:txBody>
                    <a:bodyPr/>
                    <a:lstStyle/>
                    <a:p>
                      <a:r>
                        <a:rPr lang="de-DE" sz="1200" dirty="0" err="1" smtClean="0"/>
                        <a:t>object</a:t>
                      </a:r>
                      <a:r>
                        <a:rPr lang="de-DE" sz="1200" dirty="0" smtClean="0"/>
                        <a:t> 1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###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###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###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###</a:t>
                      </a:r>
                      <a:endParaRPr lang="de-DE" dirty="0"/>
                    </a:p>
                  </a:txBody>
                  <a:tcPr/>
                </a:tc>
              </a:tr>
              <a:tr h="339857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…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###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###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###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###</a:t>
                      </a:r>
                      <a:endParaRPr lang="de-DE" dirty="0"/>
                    </a:p>
                  </a:txBody>
                  <a:tcPr/>
                </a:tc>
              </a:tr>
              <a:tr h="33985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err="1" smtClean="0"/>
                        <a:t>object</a:t>
                      </a:r>
                      <a:r>
                        <a:rPr lang="de-DE" sz="1200" dirty="0" smtClean="0"/>
                        <a:t> N</a:t>
                      </a:r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###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###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###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###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Rechteck 12"/>
          <p:cNvSpPr/>
          <p:nvPr/>
        </p:nvSpPr>
        <p:spPr>
          <a:xfrm>
            <a:off x="962706" y="1700808"/>
            <a:ext cx="123303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None/>
            </a:pPr>
            <a:r>
              <a:rPr lang="de-DE" sz="1200" dirty="0" err="1" smtClean="0"/>
              <a:t>Marwala</a:t>
            </a:r>
            <a:r>
              <a:rPr lang="de-DE" sz="1200" dirty="0" smtClean="0"/>
              <a:t>,  </a:t>
            </a:r>
            <a:r>
              <a:rPr lang="de-DE" sz="1200" dirty="0"/>
              <a:t>2012</a:t>
            </a:r>
          </a:p>
        </p:txBody>
      </p:sp>
    </p:spTree>
    <p:extLst>
      <p:ext uri="{BB962C8B-B14F-4D97-AF65-F5344CB8AC3E}">
        <p14:creationId xmlns:p14="http://schemas.microsoft.com/office/powerpoint/2010/main" val="251817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Condition</a:t>
            </a:r>
            <a:r>
              <a:rPr lang="de-DE" dirty="0" smtClean="0"/>
              <a:t> Monitoring Framework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 dirty="0" smtClean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5AF6D-F46D-415C-AD3E-77E0038AE70E}" type="datetime1">
              <a:rPr lang="de-DE" smtClean="0"/>
              <a:pPr/>
              <a:t>20.07.2013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Präsentationstitel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299EF-AC70-49B0-AC02-B1CDF7ABB087}" type="slidenum">
              <a:rPr lang="de-DE" smtClean="0"/>
              <a:pPr/>
              <a:t>13</a:t>
            </a:fld>
            <a:endParaRPr lang="de-DE"/>
          </a:p>
        </p:txBody>
      </p:sp>
      <p:pic>
        <p:nvPicPr>
          <p:cNvPr id="8" name="Inhaltsplatzhalter 7"/>
          <p:cNvPicPr>
            <a:picLocks noGrp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558"/>
          <a:stretch/>
        </p:blipFill>
        <p:spPr>
          <a:xfrm>
            <a:off x="806450" y="1944588"/>
            <a:ext cx="2895600" cy="2219425"/>
          </a:xfrm>
          <a:prstGeom prst="rect">
            <a:avLst/>
          </a:prstGeom>
        </p:spPr>
      </p:pic>
      <p:sp>
        <p:nvSpPr>
          <p:cNvPr id="9" name="Rechteck 8"/>
          <p:cNvSpPr/>
          <p:nvPr/>
        </p:nvSpPr>
        <p:spPr>
          <a:xfrm>
            <a:off x="962706" y="1700808"/>
            <a:ext cx="123303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None/>
            </a:pPr>
            <a:r>
              <a:rPr lang="de-DE" sz="1200" dirty="0" err="1" smtClean="0"/>
              <a:t>Marwala</a:t>
            </a:r>
            <a:r>
              <a:rPr lang="de-DE" sz="1200" dirty="0" smtClean="0"/>
              <a:t>,  </a:t>
            </a:r>
            <a:r>
              <a:rPr lang="de-DE" sz="1200" dirty="0"/>
              <a:t>2012</a:t>
            </a:r>
          </a:p>
        </p:txBody>
      </p:sp>
    </p:spTree>
    <p:extLst>
      <p:ext uri="{BB962C8B-B14F-4D97-AF65-F5344CB8AC3E}">
        <p14:creationId xmlns:p14="http://schemas.microsoft.com/office/powerpoint/2010/main" val="251817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Condition</a:t>
            </a:r>
            <a:r>
              <a:rPr lang="de-DE" dirty="0" smtClean="0"/>
              <a:t> Monitoring Framework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293585" y="1844824"/>
            <a:ext cx="3776662" cy="4390876"/>
          </a:xfrm>
        </p:spPr>
        <p:txBody>
          <a:bodyPr/>
          <a:lstStyle/>
          <a:p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sz="1800" dirty="0" err="1" smtClean="0"/>
              <a:t>Selection</a:t>
            </a:r>
            <a:r>
              <a:rPr lang="de-DE" sz="1800" dirty="0" smtClean="0"/>
              <a:t> </a:t>
            </a:r>
            <a:r>
              <a:rPr lang="de-DE" sz="1800" dirty="0" err="1" smtClean="0"/>
              <a:t>of</a:t>
            </a:r>
            <a:r>
              <a:rPr lang="de-DE" sz="1800" dirty="0" smtClean="0"/>
              <a:t> </a:t>
            </a:r>
            <a:r>
              <a:rPr lang="de-DE" sz="1800" dirty="0" err="1" smtClean="0"/>
              <a:t>most</a:t>
            </a:r>
            <a:r>
              <a:rPr lang="de-DE" sz="1800" dirty="0" smtClean="0"/>
              <a:t> </a:t>
            </a:r>
            <a:r>
              <a:rPr lang="de-DE" sz="1800" dirty="0" err="1" smtClean="0"/>
              <a:t>significant</a:t>
            </a:r>
            <a:r>
              <a:rPr lang="de-DE" sz="1800" dirty="0" smtClean="0"/>
              <a:t> </a:t>
            </a:r>
            <a:r>
              <a:rPr lang="de-DE" sz="1800" dirty="0" err="1" smtClean="0"/>
              <a:t>features</a:t>
            </a:r>
            <a:r>
              <a:rPr lang="de-DE" sz="1800" dirty="0" smtClean="0"/>
              <a:t> </a:t>
            </a:r>
          </a:p>
          <a:p>
            <a:pPr marL="0" indent="0">
              <a:buNone/>
            </a:pPr>
            <a:r>
              <a:rPr lang="de-DE" sz="1800" dirty="0" smtClean="0"/>
              <a:t>(PCA…)</a:t>
            </a:r>
            <a:endParaRPr lang="de-DE" sz="1800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5AF6D-F46D-415C-AD3E-77E0038AE70E}" type="datetime1">
              <a:rPr lang="de-DE" smtClean="0"/>
              <a:pPr/>
              <a:t>20.07.2013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Präsentationstitel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299EF-AC70-49B0-AC02-B1CDF7ABB087}" type="slidenum">
              <a:rPr lang="de-DE" smtClean="0"/>
              <a:pPr/>
              <a:t>14</a:t>
            </a:fld>
            <a:endParaRPr lang="de-DE"/>
          </a:p>
        </p:txBody>
      </p:sp>
      <p:pic>
        <p:nvPicPr>
          <p:cNvPr id="8" name="Inhaltsplatzhalter 7"/>
          <p:cNvPicPr>
            <a:picLocks noGrp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558"/>
          <a:stretch/>
        </p:blipFill>
        <p:spPr>
          <a:xfrm>
            <a:off x="806450" y="1944588"/>
            <a:ext cx="2895600" cy="2219425"/>
          </a:xfrm>
          <a:prstGeom prst="rect">
            <a:avLst/>
          </a:prstGeom>
        </p:spPr>
      </p:pic>
      <p:sp>
        <p:nvSpPr>
          <p:cNvPr id="9" name="Rechteck 8"/>
          <p:cNvSpPr/>
          <p:nvPr/>
        </p:nvSpPr>
        <p:spPr>
          <a:xfrm>
            <a:off x="962706" y="1700808"/>
            <a:ext cx="123303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None/>
            </a:pPr>
            <a:r>
              <a:rPr lang="de-DE" sz="1200" dirty="0" err="1" smtClean="0"/>
              <a:t>Marwala</a:t>
            </a:r>
            <a:r>
              <a:rPr lang="de-DE" sz="1200" dirty="0" smtClean="0"/>
              <a:t>,  </a:t>
            </a:r>
            <a:r>
              <a:rPr lang="de-DE" sz="1200" dirty="0"/>
              <a:t>2012</a:t>
            </a:r>
          </a:p>
        </p:txBody>
      </p:sp>
    </p:spTree>
    <p:extLst>
      <p:ext uri="{BB962C8B-B14F-4D97-AF65-F5344CB8AC3E}">
        <p14:creationId xmlns:p14="http://schemas.microsoft.com/office/powerpoint/2010/main" val="2352484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Condition</a:t>
            </a:r>
            <a:r>
              <a:rPr lang="de-DE" dirty="0" smtClean="0"/>
              <a:t> Monitoring Framework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5AF6D-F46D-415C-AD3E-77E0038AE70E}" type="datetime1">
              <a:rPr lang="de-DE" smtClean="0"/>
              <a:pPr/>
              <a:t>20.07.2013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Präsentationstitel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299EF-AC70-49B0-AC02-B1CDF7ABB087}" type="slidenum">
              <a:rPr lang="de-DE" smtClean="0"/>
              <a:pPr/>
              <a:t>15</a:t>
            </a:fld>
            <a:endParaRPr lang="de-DE"/>
          </a:p>
        </p:txBody>
      </p:sp>
      <p:pic>
        <p:nvPicPr>
          <p:cNvPr id="8" name="Inhaltsplatzhalter 7"/>
          <p:cNvPicPr>
            <a:picLocks noGrp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318"/>
          <a:stretch/>
        </p:blipFill>
        <p:spPr>
          <a:xfrm>
            <a:off x="806450" y="1944588"/>
            <a:ext cx="2895600" cy="2718429"/>
          </a:xfrm>
          <a:prstGeom prst="rect">
            <a:avLst/>
          </a:prstGeom>
        </p:spPr>
      </p:pic>
      <p:sp>
        <p:nvSpPr>
          <p:cNvPr id="3" name="Inhaltsplatzhalter 2"/>
          <p:cNvSpPr>
            <a:spLocks noGrp="1"/>
          </p:cNvSpPr>
          <p:nvPr>
            <p:ph sz="half" idx="2"/>
          </p:nvPr>
        </p:nvSpPr>
        <p:spPr>
          <a:xfrm>
            <a:off x="363290" y="4787271"/>
            <a:ext cx="3776662" cy="441929"/>
          </a:xfrm>
        </p:spPr>
        <p:txBody>
          <a:bodyPr/>
          <a:lstStyle/>
          <a:p>
            <a:pPr marL="0" indent="0" algn="ctr">
              <a:buNone/>
            </a:pPr>
            <a:r>
              <a:rPr lang="de-DE" sz="1800" dirty="0" err="1" smtClean="0"/>
              <a:t>Reduced</a:t>
            </a:r>
            <a:r>
              <a:rPr lang="de-DE" sz="1800" dirty="0" smtClean="0"/>
              <a:t> </a:t>
            </a:r>
            <a:r>
              <a:rPr lang="de-DE" sz="1800" dirty="0" err="1" smtClean="0"/>
              <a:t>feature</a:t>
            </a:r>
            <a:r>
              <a:rPr lang="de-DE" sz="1800" dirty="0" smtClean="0"/>
              <a:t> </a:t>
            </a:r>
            <a:r>
              <a:rPr lang="de-DE" sz="1800" dirty="0" err="1" smtClean="0"/>
              <a:t>set</a:t>
            </a:r>
            <a:endParaRPr lang="de-DE" sz="1800" dirty="0"/>
          </a:p>
        </p:txBody>
      </p:sp>
      <p:sp>
        <p:nvSpPr>
          <p:cNvPr id="9" name="Rechteck 8"/>
          <p:cNvSpPr/>
          <p:nvPr/>
        </p:nvSpPr>
        <p:spPr>
          <a:xfrm>
            <a:off x="962706" y="1700808"/>
            <a:ext cx="123303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None/>
            </a:pPr>
            <a:r>
              <a:rPr lang="de-DE" sz="1200" dirty="0" err="1" smtClean="0"/>
              <a:t>Marwala</a:t>
            </a:r>
            <a:r>
              <a:rPr lang="de-DE" sz="1200" dirty="0" smtClean="0"/>
              <a:t>,  </a:t>
            </a:r>
            <a:r>
              <a:rPr lang="de-DE" sz="1200" dirty="0"/>
              <a:t>2012</a:t>
            </a:r>
          </a:p>
        </p:txBody>
      </p:sp>
    </p:spTree>
    <p:extLst>
      <p:ext uri="{BB962C8B-B14F-4D97-AF65-F5344CB8AC3E}">
        <p14:creationId xmlns:p14="http://schemas.microsoft.com/office/powerpoint/2010/main" val="251817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Condition</a:t>
            </a:r>
            <a:r>
              <a:rPr lang="de-DE" dirty="0" smtClean="0"/>
              <a:t> Monitoring Framework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168776" y="2204864"/>
            <a:ext cx="3776662" cy="4320480"/>
          </a:xfrm>
        </p:spPr>
        <p:txBody>
          <a:bodyPr/>
          <a:lstStyle/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sz="1800" dirty="0" err="1" smtClean="0"/>
              <a:t>Classification</a:t>
            </a:r>
            <a:r>
              <a:rPr lang="de-DE" sz="1800" dirty="0" smtClean="0"/>
              <a:t> / </a:t>
            </a:r>
            <a:r>
              <a:rPr lang="de-DE" sz="1800" dirty="0" err="1" smtClean="0"/>
              <a:t>Outlier</a:t>
            </a:r>
            <a:r>
              <a:rPr lang="de-DE" sz="1800" dirty="0" smtClean="0"/>
              <a:t> </a:t>
            </a:r>
            <a:r>
              <a:rPr lang="de-DE" sz="1800" dirty="0" err="1" smtClean="0"/>
              <a:t>detection</a:t>
            </a:r>
            <a:endParaRPr lang="de-DE" sz="1800" dirty="0" smtClean="0"/>
          </a:p>
          <a:p>
            <a:pPr marL="0" indent="0">
              <a:buNone/>
            </a:pPr>
            <a:r>
              <a:rPr lang="de-DE" sz="1800" dirty="0" smtClean="0"/>
              <a:t>(</a:t>
            </a:r>
            <a:r>
              <a:rPr lang="de-DE" sz="1800" dirty="0" err="1" smtClean="0"/>
              <a:t>Machine</a:t>
            </a:r>
            <a:r>
              <a:rPr lang="de-DE" sz="1800" dirty="0" smtClean="0"/>
              <a:t> Learning, Pattern Recognition…)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5AF6D-F46D-415C-AD3E-77E0038AE70E}" type="datetime1">
              <a:rPr lang="de-DE" smtClean="0"/>
              <a:pPr/>
              <a:t>20.07.2013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Präsentationstitel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299EF-AC70-49B0-AC02-B1CDF7ABB087}" type="slidenum">
              <a:rPr lang="de-DE" smtClean="0"/>
              <a:pPr/>
              <a:t>16</a:t>
            </a:fld>
            <a:endParaRPr lang="de-DE"/>
          </a:p>
        </p:txBody>
      </p:sp>
      <p:pic>
        <p:nvPicPr>
          <p:cNvPr id="8" name="Inhaltsplatzhalter 7"/>
          <p:cNvPicPr>
            <a:picLocks noGrp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024"/>
          <a:stretch/>
        </p:blipFill>
        <p:spPr>
          <a:xfrm>
            <a:off x="806450" y="1944588"/>
            <a:ext cx="2895600" cy="3097312"/>
          </a:xfrm>
          <a:prstGeom prst="rect">
            <a:avLst/>
          </a:prstGeom>
        </p:spPr>
      </p:pic>
      <p:sp>
        <p:nvSpPr>
          <p:cNvPr id="9" name="Rechteck 8"/>
          <p:cNvSpPr/>
          <p:nvPr/>
        </p:nvSpPr>
        <p:spPr>
          <a:xfrm>
            <a:off x="962706" y="1700808"/>
            <a:ext cx="123303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None/>
            </a:pPr>
            <a:r>
              <a:rPr lang="de-DE" sz="1200" dirty="0" err="1" smtClean="0"/>
              <a:t>Marwala</a:t>
            </a:r>
            <a:r>
              <a:rPr lang="de-DE" sz="1200" dirty="0" smtClean="0"/>
              <a:t>,  </a:t>
            </a:r>
            <a:r>
              <a:rPr lang="de-DE" sz="1200" dirty="0"/>
              <a:t>2012</a:t>
            </a:r>
          </a:p>
        </p:txBody>
      </p:sp>
    </p:spTree>
    <p:extLst>
      <p:ext uri="{BB962C8B-B14F-4D97-AF65-F5344CB8AC3E}">
        <p14:creationId xmlns:p14="http://schemas.microsoft.com/office/powerpoint/2010/main" val="251817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Condition</a:t>
            </a:r>
            <a:r>
              <a:rPr lang="de-DE" dirty="0" smtClean="0"/>
              <a:t> Monitoring Framework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5AF6D-F46D-415C-AD3E-77E0038AE70E}" type="datetime1">
              <a:rPr lang="de-DE" smtClean="0"/>
              <a:pPr/>
              <a:t>20.07.2013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Präsentationstitel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299EF-AC70-49B0-AC02-B1CDF7ABB087}" type="slidenum">
              <a:rPr lang="de-DE" smtClean="0"/>
              <a:pPr/>
              <a:t>17</a:t>
            </a:fld>
            <a:endParaRPr lang="de-DE"/>
          </a:p>
        </p:txBody>
      </p:sp>
      <p:pic>
        <p:nvPicPr>
          <p:cNvPr id="8" name="Inhaltsplatzhalter 7"/>
          <p:cNvPicPr>
            <a:picLocks noGrp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450" y="1944588"/>
            <a:ext cx="2895600" cy="4076700"/>
          </a:xfrm>
          <a:prstGeom prst="rect">
            <a:avLst/>
          </a:prstGeom>
        </p:spPr>
      </p:pic>
      <p:sp>
        <p:nvSpPr>
          <p:cNvPr id="9" name="Rechteck 8"/>
          <p:cNvSpPr/>
          <p:nvPr/>
        </p:nvSpPr>
        <p:spPr>
          <a:xfrm>
            <a:off x="962706" y="1700808"/>
            <a:ext cx="123303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None/>
            </a:pPr>
            <a:r>
              <a:rPr lang="de-DE" sz="1200" dirty="0" err="1" smtClean="0"/>
              <a:t>Marwala</a:t>
            </a:r>
            <a:r>
              <a:rPr lang="de-DE" sz="1200" dirty="0" smtClean="0"/>
              <a:t>,  </a:t>
            </a:r>
            <a:r>
              <a:rPr lang="de-DE" sz="1200" dirty="0"/>
              <a:t>2012</a:t>
            </a:r>
          </a:p>
        </p:txBody>
      </p:sp>
    </p:spTree>
    <p:extLst>
      <p:ext uri="{BB962C8B-B14F-4D97-AF65-F5344CB8AC3E}">
        <p14:creationId xmlns:p14="http://schemas.microsoft.com/office/powerpoint/2010/main" val="3045200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Condition</a:t>
            </a:r>
            <a:r>
              <a:rPr lang="de-DE" dirty="0" smtClean="0"/>
              <a:t> Monitoring Framework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293585" y="5589240"/>
            <a:ext cx="3776662" cy="646460"/>
          </a:xfrm>
        </p:spPr>
        <p:txBody>
          <a:bodyPr/>
          <a:lstStyle/>
          <a:p>
            <a:pPr marL="0" indent="0">
              <a:buNone/>
            </a:pPr>
            <a:r>
              <a:rPr lang="de-DE" sz="1800" dirty="0" err="1" smtClean="0"/>
              <a:t>Lifetime</a:t>
            </a:r>
            <a:r>
              <a:rPr lang="de-DE" sz="1800" dirty="0" smtClean="0"/>
              <a:t> </a:t>
            </a:r>
            <a:r>
              <a:rPr lang="de-DE" sz="1800" dirty="0" err="1" smtClean="0"/>
              <a:t>prediction</a:t>
            </a:r>
            <a:r>
              <a:rPr lang="de-DE" sz="1800" dirty="0" smtClean="0"/>
              <a:t>, </a:t>
            </a:r>
            <a:r>
              <a:rPr lang="de-DE" sz="1800" dirty="0" err="1" smtClean="0"/>
              <a:t>maintenance</a:t>
            </a:r>
            <a:r>
              <a:rPr lang="de-DE" sz="1800" dirty="0" smtClean="0"/>
              <a:t> </a:t>
            </a:r>
            <a:r>
              <a:rPr lang="de-DE" sz="1800" dirty="0" err="1" smtClean="0"/>
              <a:t>scheduling</a:t>
            </a:r>
            <a:r>
              <a:rPr lang="de-DE" sz="1800" dirty="0" smtClean="0"/>
              <a:t>…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5AF6D-F46D-415C-AD3E-77E0038AE70E}" type="datetime1">
              <a:rPr lang="de-DE" smtClean="0"/>
              <a:pPr/>
              <a:t>20.07.2013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Präsentationstitel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299EF-AC70-49B0-AC02-B1CDF7ABB087}" type="slidenum">
              <a:rPr lang="de-DE" smtClean="0"/>
              <a:pPr/>
              <a:t>18</a:t>
            </a:fld>
            <a:endParaRPr lang="de-DE"/>
          </a:p>
        </p:txBody>
      </p:sp>
      <p:pic>
        <p:nvPicPr>
          <p:cNvPr id="8" name="Inhaltsplatzhalter 7"/>
          <p:cNvPicPr>
            <a:picLocks noGrp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450" y="1944588"/>
            <a:ext cx="2895600" cy="4076700"/>
          </a:xfrm>
          <a:prstGeom prst="rect">
            <a:avLst/>
          </a:prstGeom>
        </p:spPr>
      </p:pic>
      <p:sp>
        <p:nvSpPr>
          <p:cNvPr id="9" name="Rechteck 8"/>
          <p:cNvSpPr/>
          <p:nvPr/>
        </p:nvSpPr>
        <p:spPr>
          <a:xfrm>
            <a:off x="962706" y="1700808"/>
            <a:ext cx="123303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None/>
            </a:pPr>
            <a:r>
              <a:rPr lang="de-DE" sz="1200" dirty="0" err="1" smtClean="0"/>
              <a:t>Marwala</a:t>
            </a:r>
            <a:r>
              <a:rPr lang="de-DE" sz="1200" dirty="0" smtClean="0"/>
              <a:t>,  </a:t>
            </a:r>
            <a:r>
              <a:rPr lang="de-DE" sz="1200" dirty="0"/>
              <a:t>2012</a:t>
            </a:r>
          </a:p>
        </p:txBody>
      </p:sp>
    </p:spTree>
    <p:extLst>
      <p:ext uri="{BB962C8B-B14F-4D97-AF65-F5344CB8AC3E}">
        <p14:creationId xmlns:p14="http://schemas.microsoft.com/office/powerpoint/2010/main" val="418056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/>
        </p:nvSpPr>
        <p:spPr>
          <a:xfrm>
            <a:off x="899592" y="2852936"/>
            <a:ext cx="27363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C000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Condition</a:t>
            </a:r>
            <a:r>
              <a:rPr lang="de-DE" dirty="0" smtClean="0"/>
              <a:t> Monitoring Framework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5AF6D-F46D-415C-AD3E-77E0038AE70E}" type="datetime1">
              <a:rPr lang="de-DE" smtClean="0"/>
              <a:pPr/>
              <a:t>20.07.2013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Präsentationstitel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299EF-AC70-49B0-AC02-B1CDF7ABB087}" type="slidenum">
              <a:rPr lang="de-DE" smtClean="0"/>
              <a:pPr/>
              <a:t>19</a:t>
            </a:fld>
            <a:endParaRPr lang="de-DE"/>
          </a:p>
        </p:txBody>
      </p:sp>
      <p:pic>
        <p:nvPicPr>
          <p:cNvPr id="8" name="Inhaltsplatzhalter 7"/>
          <p:cNvPicPr>
            <a:picLocks noGrp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450" y="1944588"/>
            <a:ext cx="2895600" cy="4076700"/>
          </a:xfrm>
          <a:prstGeom prst="rect">
            <a:avLst/>
          </a:prstGeom>
        </p:spPr>
      </p:pic>
      <p:sp>
        <p:nvSpPr>
          <p:cNvPr id="9" name="Rechteck 8"/>
          <p:cNvSpPr/>
          <p:nvPr/>
        </p:nvSpPr>
        <p:spPr>
          <a:xfrm>
            <a:off x="962706" y="1700808"/>
            <a:ext cx="123303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None/>
            </a:pPr>
            <a:r>
              <a:rPr lang="de-DE" sz="1200" dirty="0" err="1" smtClean="0"/>
              <a:t>Marwala</a:t>
            </a:r>
            <a:r>
              <a:rPr lang="de-DE" sz="1200" dirty="0" smtClean="0"/>
              <a:t>,  </a:t>
            </a:r>
            <a:r>
              <a:rPr lang="de-DE" sz="1200" dirty="0"/>
              <a:t>2012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2"/>
          </p:nvPr>
        </p:nvSpPr>
        <p:spPr>
          <a:xfrm>
            <a:off x="4293585" y="1700809"/>
            <a:ext cx="3776662" cy="4534892"/>
          </a:xfrm>
        </p:spPr>
        <p:txBody>
          <a:bodyPr/>
          <a:lstStyle/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smtClean="0">
                <a:solidFill>
                  <a:srgbClr val="FFC000"/>
                </a:solidFill>
              </a:rPr>
              <a:t>Focus </a:t>
            </a:r>
            <a:r>
              <a:rPr lang="de-DE" dirty="0" err="1" smtClean="0">
                <a:solidFill>
                  <a:srgbClr val="FFC000"/>
                </a:solidFill>
              </a:rPr>
              <a:t>of</a:t>
            </a:r>
            <a:r>
              <a:rPr lang="de-DE" dirty="0" smtClean="0">
                <a:solidFill>
                  <a:srgbClr val="FFC000"/>
                </a:solidFill>
              </a:rPr>
              <a:t> </a:t>
            </a:r>
            <a:r>
              <a:rPr lang="de-DE" dirty="0" err="1" smtClean="0">
                <a:solidFill>
                  <a:srgbClr val="FFC000"/>
                </a:solidFill>
              </a:rPr>
              <a:t>this</a:t>
            </a:r>
            <a:r>
              <a:rPr lang="de-DE" dirty="0">
                <a:solidFill>
                  <a:srgbClr val="FFC000"/>
                </a:solidFill>
              </a:rPr>
              <a:t> </a:t>
            </a:r>
            <a:r>
              <a:rPr lang="de-DE" dirty="0" smtClean="0">
                <a:solidFill>
                  <a:srgbClr val="FFC000"/>
                </a:solidFill>
              </a:rPr>
              <a:t>Thesis</a:t>
            </a:r>
            <a:endParaRPr lang="de-DE" dirty="0">
              <a:solidFill>
                <a:srgbClr val="FFC000"/>
              </a:solidFill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962706" y="2924944"/>
            <a:ext cx="2601182" cy="36004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C000"/>
              </a:solidFill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962706" y="4653136"/>
            <a:ext cx="2601182" cy="36004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9466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Datumsplatzhalt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9pPr>
          </a:lstStyle>
          <a:p>
            <a:pPr eaLnBrk="1" hangingPunct="1"/>
            <a:fld id="{9A1534E9-6A3B-4287-9034-02C82E175FF1}" type="datetime1">
              <a:rPr lang="de-DE">
                <a:solidFill>
                  <a:srgbClr val="898989"/>
                </a:solidFill>
              </a:rPr>
              <a:pPr eaLnBrk="1" hangingPunct="1"/>
              <a:t>20.07.2013</a:t>
            </a:fld>
            <a:endParaRPr lang="de-DE">
              <a:solidFill>
                <a:srgbClr val="898989"/>
              </a:solidFill>
            </a:endParaRPr>
          </a:p>
        </p:txBody>
      </p:sp>
      <p:sp>
        <p:nvSpPr>
          <p:cNvPr id="4099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428502" y="6551613"/>
            <a:ext cx="5976938" cy="234950"/>
          </a:xfr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9pPr>
          </a:lstStyle>
          <a:p>
            <a:pPr eaLnBrk="1" hangingPunct="1"/>
            <a:r>
              <a:rPr lang="de-DE" dirty="0" smtClean="0">
                <a:solidFill>
                  <a:srgbClr val="898989"/>
                </a:solidFill>
              </a:rPr>
              <a:t>Semi-</a:t>
            </a:r>
            <a:r>
              <a:rPr lang="de-DE" dirty="0" err="1" smtClean="0">
                <a:solidFill>
                  <a:srgbClr val="898989"/>
                </a:solidFill>
              </a:rPr>
              <a:t>Supervised</a:t>
            </a:r>
            <a:r>
              <a:rPr lang="de-DE" dirty="0" smtClean="0">
                <a:solidFill>
                  <a:srgbClr val="898989"/>
                </a:solidFill>
              </a:rPr>
              <a:t> </a:t>
            </a:r>
            <a:r>
              <a:rPr lang="de-DE" dirty="0" err="1" smtClean="0">
                <a:solidFill>
                  <a:srgbClr val="898989"/>
                </a:solidFill>
              </a:rPr>
              <a:t>Methods</a:t>
            </a:r>
            <a:r>
              <a:rPr lang="de-DE" dirty="0" smtClean="0">
                <a:solidFill>
                  <a:srgbClr val="898989"/>
                </a:solidFill>
              </a:rPr>
              <a:t> in </a:t>
            </a:r>
            <a:r>
              <a:rPr lang="de-DE" dirty="0" err="1" smtClean="0">
                <a:solidFill>
                  <a:srgbClr val="898989"/>
                </a:solidFill>
              </a:rPr>
              <a:t>Condition</a:t>
            </a:r>
            <a:r>
              <a:rPr lang="de-DE" dirty="0" smtClean="0">
                <a:solidFill>
                  <a:srgbClr val="898989"/>
                </a:solidFill>
              </a:rPr>
              <a:t> Monitoring</a:t>
            </a:r>
          </a:p>
        </p:txBody>
      </p:sp>
      <p:sp>
        <p:nvSpPr>
          <p:cNvPr id="4100" name="Foliennummernplatzhalt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9pPr>
          </a:lstStyle>
          <a:p>
            <a:pPr eaLnBrk="1" hangingPunct="1"/>
            <a:fld id="{56EC6254-C2A8-4212-8129-908366349016}" type="slidenum">
              <a:rPr lang="de-DE">
                <a:solidFill>
                  <a:srgbClr val="898989"/>
                </a:solidFill>
              </a:rPr>
              <a:pPr eaLnBrk="1" hangingPunct="1"/>
              <a:t>2</a:t>
            </a:fld>
            <a:endParaRPr lang="de-DE">
              <a:solidFill>
                <a:srgbClr val="898989"/>
              </a:solidFill>
            </a:endParaRPr>
          </a:p>
        </p:txBody>
      </p:sp>
      <p:sp>
        <p:nvSpPr>
          <p:cNvPr id="4101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dirty="0" err="1" smtClean="0"/>
              <a:t>Overview</a:t>
            </a:r>
            <a:endParaRPr lang="de-DE" dirty="0" smtClean="0"/>
          </a:p>
        </p:txBody>
      </p:sp>
      <p:sp>
        <p:nvSpPr>
          <p:cNvPr id="4102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buFont typeface="Arial" pitchFamily="34" charset="0"/>
              <a:buChar char="•"/>
            </a:pPr>
            <a:r>
              <a:rPr lang="de-DE" dirty="0" err="1" smtClean="0"/>
              <a:t>Condition</a:t>
            </a:r>
            <a:r>
              <a:rPr lang="de-DE" dirty="0" smtClean="0"/>
              <a:t> Monitoring </a:t>
            </a:r>
          </a:p>
          <a:p>
            <a:pPr lvl="1">
              <a:buFont typeface="Arial" pitchFamily="34" charset="0"/>
              <a:buChar char="•"/>
            </a:pPr>
            <a:r>
              <a:rPr lang="de-DE" dirty="0" smtClean="0"/>
              <a:t>Feature </a:t>
            </a:r>
            <a:r>
              <a:rPr lang="de-DE" dirty="0" err="1" smtClean="0"/>
              <a:t>Extraction</a:t>
            </a:r>
            <a:r>
              <a:rPr lang="de-DE" dirty="0" smtClean="0"/>
              <a:t> </a:t>
            </a:r>
            <a:r>
              <a:rPr lang="de-DE" dirty="0" err="1" smtClean="0"/>
              <a:t>Methods</a:t>
            </a:r>
            <a:endParaRPr lang="de-DE" dirty="0" smtClean="0"/>
          </a:p>
          <a:p>
            <a:pPr lvl="2">
              <a:buFont typeface="Arial" pitchFamily="34" charset="0"/>
              <a:buChar char="•"/>
            </a:pPr>
            <a:r>
              <a:rPr lang="de-DE" dirty="0" smtClean="0"/>
              <a:t>Mel </a:t>
            </a:r>
            <a:r>
              <a:rPr lang="de-DE" dirty="0" err="1" smtClean="0"/>
              <a:t>Frequency</a:t>
            </a:r>
            <a:r>
              <a:rPr lang="de-DE" dirty="0" smtClean="0"/>
              <a:t> </a:t>
            </a:r>
            <a:r>
              <a:rPr lang="de-DE" dirty="0" err="1" smtClean="0"/>
              <a:t>Cepstral</a:t>
            </a:r>
            <a:r>
              <a:rPr lang="de-DE" dirty="0" smtClean="0"/>
              <a:t> </a:t>
            </a:r>
            <a:r>
              <a:rPr lang="de-DE" dirty="0" err="1" smtClean="0"/>
              <a:t>Coefficients</a:t>
            </a:r>
            <a:r>
              <a:rPr lang="de-DE" dirty="0" smtClean="0"/>
              <a:t> (MFCC)</a:t>
            </a:r>
          </a:p>
          <a:p>
            <a:pPr lvl="2">
              <a:buFont typeface="Arial" pitchFamily="34" charset="0"/>
              <a:buChar char="•"/>
            </a:pPr>
            <a:r>
              <a:rPr lang="de-DE" dirty="0" smtClean="0"/>
              <a:t>Higuchi </a:t>
            </a:r>
            <a:r>
              <a:rPr lang="de-DE" dirty="0" err="1" smtClean="0"/>
              <a:t>Fractal</a:t>
            </a:r>
            <a:r>
              <a:rPr lang="de-DE" dirty="0" smtClean="0"/>
              <a:t> </a:t>
            </a:r>
            <a:r>
              <a:rPr lang="de-DE" dirty="0" err="1" smtClean="0"/>
              <a:t>Dimensions</a:t>
            </a:r>
            <a:r>
              <a:rPr lang="de-DE" dirty="0" smtClean="0"/>
              <a:t> (HFD)</a:t>
            </a:r>
          </a:p>
          <a:p>
            <a:pPr lvl="2">
              <a:buFont typeface="Arial" pitchFamily="34" charset="0"/>
              <a:buChar char="•"/>
            </a:pPr>
            <a:r>
              <a:rPr lang="de-DE" dirty="0" err="1" smtClean="0"/>
              <a:t>Kurtosis</a:t>
            </a:r>
            <a:endParaRPr lang="de-DE" dirty="0" smtClean="0"/>
          </a:p>
          <a:p>
            <a:pPr lvl="1">
              <a:buFont typeface="Arial" pitchFamily="34" charset="0"/>
              <a:buChar char="•"/>
            </a:pPr>
            <a:r>
              <a:rPr lang="de-DE" dirty="0" err="1" smtClean="0"/>
              <a:t>One</a:t>
            </a:r>
            <a:r>
              <a:rPr lang="de-DE" dirty="0" smtClean="0"/>
              <a:t> Class </a:t>
            </a:r>
            <a:r>
              <a:rPr lang="de-DE" dirty="0" err="1" smtClean="0"/>
              <a:t>Classification</a:t>
            </a:r>
            <a:endParaRPr lang="de-DE" dirty="0" smtClean="0"/>
          </a:p>
          <a:p>
            <a:pPr lvl="2">
              <a:buFont typeface="Arial" pitchFamily="34" charset="0"/>
              <a:buChar char="•"/>
            </a:pPr>
            <a:r>
              <a:rPr lang="de-DE" dirty="0" err="1" smtClean="0"/>
              <a:t>Construction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One</a:t>
            </a:r>
            <a:r>
              <a:rPr lang="de-DE" dirty="0" smtClean="0"/>
              <a:t>-Class-</a:t>
            </a:r>
            <a:r>
              <a:rPr lang="de-DE" dirty="0" err="1" smtClean="0"/>
              <a:t>Classifiers</a:t>
            </a:r>
            <a:endParaRPr lang="de-DE" dirty="0" smtClean="0"/>
          </a:p>
          <a:p>
            <a:pPr lvl="2">
              <a:buFont typeface="Arial" pitchFamily="34" charset="0"/>
              <a:buChar char="•"/>
            </a:pPr>
            <a:r>
              <a:rPr lang="de-DE" dirty="0" smtClean="0"/>
              <a:t>Selected </a:t>
            </a:r>
            <a:r>
              <a:rPr lang="de-DE" dirty="0" err="1" smtClean="0"/>
              <a:t>One</a:t>
            </a:r>
            <a:r>
              <a:rPr lang="de-DE" dirty="0" smtClean="0"/>
              <a:t>-Class-</a:t>
            </a:r>
            <a:r>
              <a:rPr lang="de-DE" dirty="0" err="1" smtClean="0"/>
              <a:t>Classifiers</a:t>
            </a:r>
            <a:endParaRPr lang="de-DE" dirty="0" smtClean="0"/>
          </a:p>
          <a:p>
            <a:pPr lvl="1">
              <a:buFont typeface="Arial" pitchFamily="34" charset="0"/>
              <a:buChar char="•"/>
            </a:pPr>
            <a:r>
              <a:rPr lang="de-DE" dirty="0" smtClean="0"/>
              <a:t>Experiments</a:t>
            </a:r>
          </a:p>
          <a:p>
            <a:pPr lvl="2">
              <a:buFont typeface="Arial" pitchFamily="34" charset="0"/>
              <a:buChar char="•"/>
            </a:pPr>
            <a:r>
              <a:rPr lang="de-DE" dirty="0" err="1" smtClean="0"/>
              <a:t>Complete</a:t>
            </a:r>
            <a:r>
              <a:rPr lang="de-DE" dirty="0" smtClean="0"/>
              <a:t> Semi-</a:t>
            </a:r>
            <a:r>
              <a:rPr lang="de-DE" dirty="0" err="1" smtClean="0"/>
              <a:t>Supervised</a:t>
            </a:r>
            <a:r>
              <a:rPr lang="de-DE" dirty="0" smtClean="0"/>
              <a:t> CM </a:t>
            </a:r>
            <a:r>
              <a:rPr lang="de-DE" dirty="0" err="1" smtClean="0"/>
              <a:t>framework</a:t>
            </a:r>
            <a:endParaRPr lang="de-DE" dirty="0" smtClean="0"/>
          </a:p>
          <a:p>
            <a:pPr lvl="2">
              <a:buFont typeface="Arial" pitchFamily="34" charset="0"/>
              <a:buChar char="•"/>
            </a:pPr>
            <a:r>
              <a:rPr lang="de-DE" dirty="0" smtClean="0"/>
              <a:t>Feature </a:t>
            </a:r>
            <a:r>
              <a:rPr lang="de-DE" dirty="0" err="1" smtClean="0"/>
              <a:t>Reduction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Random </a:t>
            </a:r>
            <a:r>
              <a:rPr lang="de-DE" dirty="0" err="1" smtClean="0"/>
              <a:t>Forest</a:t>
            </a:r>
            <a:endParaRPr lang="de-DE" dirty="0"/>
          </a:p>
          <a:p>
            <a:pPr lvl="1">
              <a:buFont typeface="Arial" pitchFamily="34" charset="0"/>
              <a:buChar char="•"/>
            </a:pPr>
            <a:endParaRPr lang="de-DE" dirty="0" smtClean="0"/>
          </a:p>
          <a:p>
            <a:pPr lvl="1">
              <a:buFont typeface="Arial" pitchFamily="34" charset="0"/>
              <a:buChar char="•"/>
            </a:pPr>
            <a:endParaRPr 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Data Analysis / Feature </a:t>
            </a:r>
            <a:r>
              <a:rPr lang="de-DE" dirty="0" err="1" smtClean="0"/>
              <a:t>Extraction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itchFamily="34" charset="0"/>
              <a:buChar char="•"/>
            </a:pPr>
            <a:endParaRPr lang="de-DE" dirty="0" smtClean="0"/>
          </a:p>
          <a:p>
            <a:pPr lvl="1">
              <a:buFont typeface="Arial" pitchFamily="34" charset="0"/>
              <a:buChar char="•"/>
            </a:pPr>
            <a:endParaRPr lang="de-DE" dirty="0"/>
          </a:p>
          <a:p>
            <a:pPr lvl="1">
              <a:buFont typeface="Arial" pitchFamily="34" charset="0"/>
              <a:buChar char="•"/>
            </a:pPr>
            <a:endParaRPr lang="de-DE" dirty="0" smtClean="0"/>
          </a:p>
          <a:p>
            <a:pPr lvl="1">
              <a:buFont typeface="Arial" pitchFamily="34" charset="0"/>
              <a:buChar char="•"/>
            </a:pPr>
            <a:r>
              <a:rPr lang="de-DE" dirty="0" smtClean="0"/>
              <a:t>Mel </a:t>
            </a:r>
            <a:r>
              <a:rPr lang="de-DE" dirty="0" err="1"/>
              <a:t>Frequency</a:t>
            </a:r>
            <a:r>
              <a:rPr lang="de-DE" dirty="0"/>
              <a:t> </a:t>
            </a:r>
            <a:r>
              <a:rPr lang="de-DE" dirty="0" err="1"/>
              <a:t>Cepstral</a:t>
            </a:r>
            <a:r>
              <a:rPr lang="de-DE" dirty="0"/>
              <a:t> </a:t>
            </a:r>
            <a:r>
              <a:rPr lang="de-DE" dirty="0" err="1"/>
              <a:t>Coefficients</a:t>
            </a:r>
            <a:r>
              <a:rPr lang="de-DE" dirty="0"/>
              <a:t> (MFCC</a:t>
            </a:r>
            <a:r>
              <a:rPr lang="de-DE" dirty="0" smtClean="0"/>
              <a:t>)</a:t>
            </a:r>
            <a:endParaRPr lang="de-DE" dirty="0"/>
          </a:p>
          <a:p>
            <a:pPr lvl="1">
              <a:buFont typeface="Arial" pitchFamily="34" charset="0"/>
              <a:buChar char="•"/>
            </a:pPr>
            <a:r>
              <a:rPr lang="de-DE" dirty="0"/>
              <a:t>Higuchi </a:t>
            </a:r>
            <a:r>
              <a:rPr lang="de-DE" dirty="0" err="1"/>
              <a:t>Fractal</a:t>
            </a:r>
            <a:r>
              <a:rPr lang="de-DE" dirty="0"/>
              <a:t> </a:t>
            </a:r>
            <a:r>
              <a:rPr lang="de-DE" dirty="0" err="1"/>
              <a:t>Dimensions</a:t>
            </a:r>
            <a:r>
              <a:rPr lang="de-DE" dirty="0"/>
              <a:t> (HFD)</a:t>
            </a:r>
          </a:p>
          <a:p>
            <a:pPr lvl="1">
              <a:buFont typeface="Arial" pitchFamily="34" charset="0"/>
              <a:buChar char="•"/>
            </a:pPr>
            <a:r>
              <a:rPr lang="de-DE" dirty="0" err="1"/>
              <a:t>Kurtosis</a:t>
            </a:r>
            <a:endParaRPr lang="de-DE" dirty="0"/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44CDA-7D88-4264-B0E0-D9AD28CBE73B}" type="datetime1">
              <a:rPr lang="de-DE" smtClean="0"/>
              <a:pPr/>
              <a:t>20.07.2013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Präsentationstitel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DBF7D-AB53-4FC1-97D1-361B45D487EB}" type="slidenum">
              <a:rPr lang="de-DE" smtClean="0"/>
              <a:pPr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19048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de-DE" dirty="0"/>
              <a:t>Mel </a:t>
            </a:r>
            <a:r>
              <a:rPr lang="de-DE" dirty="0" err="1"/>
              <a:t>Frequency</a:t>
            </a:r>
            <a:r>
              <a:rPr lang="de-DE" dirty="0"/>
              <a:t> </a:t>
            </a:r>
            <a:r>
              <a:rPr lang="de-DE" dirty="0" err="1"/>
              <a:t>Cepstral</a:t>
            </a:r>
            <a:r>
              <a:rPr lang="de-DE" dirty="0"/>
              <a:t> </a:t>
            </a:r>
            <a:r>
              <a:rPr lang="de-DE" dirty="0" err="1"/>
              <a:t>Coefficients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:r>
                  <a:rPr lang="de-DE" dirty="0" smtClean="0"/>
                  <a:t>Basics</a:t>
                </a:r>
              </a:p>
              <a:p>
                <a:pPr marL="0" indent="0" algn="ctr">
                  <a:buNone/>
                </a:pPr>
                <a:endParaRPr lang="de-DE" dirty="0"/>
              </a:p>
              <a:p>
                <a:pPr marL="0" indent="0">
                  <a:buNone/>
                </a:pPr>
                <a:r>
                  <a:rPr lang="de-DE" dirty="0" err="1" smtClean="0"/>
                  <a:t>Cepstrum</a:t>
                </a:r>
                <a:r>
                  <a:rPr lang="de-DE" dirty="0" smtClean="0"/>
                  <a:t>:		</a:t>
                </a:r>
                <a14:m>
                  <m:oMath xmlns:m="http://schemas.openxmlformats.org/officeDocument/2006/math">
                    <m:r>
                      <a:rPr lang="en-US" i="1"/>
                      <m:t>𝐶</m:t>
                    </m:r>
                    <m:d>
                      <m:dPr>
                        <m:ctrlPr>
                          <a:rPr lang="de-DE" i="1"/>
                        </m:ctrlPr>
                      </m:dPr>
                      <m:e>
                        <m:r>
                          <a:rPr lang="en-US" i="1"/>
                          <m:t>𝜏</m:t>
                        </m:r>
                      </m:e>
                    </m:d>
                    <m:r>
                      <a:rPr lang="en-US" i="1"/>
                      <m:t>=</m:t>
                    </m:r>
                    <m:sSup>
                      <m:sSupPr>
                        <m:ctrlPr>
                          <a:rPr lang="de-DE" i="1"/>
                        </m:ctrlPr>
                      </m:sSupPr>
                      <m:e>
                        <m:r>
                          <a:rPr lang="en-US" i="1"/>
                          <m:t>ℱ</m:t>
                        </m:r>
                      </m:e>
                      <m:sup>
                        <m:r>
                          <a:rPr lang="en-US" i="1"/>
                          <m:t>−1</m:t>
                        </m:r>
                      </m:sup>
                    </m:sSup>
                    <m:d>
                      <m:dPr>
                        <m:ctrlPr>
                          <a:rPr lang="de-DE" i="1"/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/>
                          <m:t>log</m:t>
                        </m:r>
                        <m:d>
                          <m:dPr>
                            <m:ctrlPr>
                              <a:rPr lang="de-DE" i="1"/>
                            </m:ctrlPr>
                          </m:dPr>
                          <m:e>
                            <m:r>
                              <a:rPr lang="en-US" i="1"/>
                              <m:t>ℱ</m:t>
                            </m:r>
                            <m:d>
                              <m:dPr>
                                <m:ctrlPr>
                                  <a:rPr lang="de-DE" i="1"/>
                                </m:ctrlPr>
                              </m:dPr>
                              <m:e>
                                <m:r>
                                  <a:rPr lang="en-US" i="1"/>
                                  <m:t>𝑓</m:t>
                                </m:r>
                                <m:r>
                                  <a:rPr lang="en-US" i="1"/>
                                  <m:t>(</m:t>
                                </m:r>
                                <m:r>
                                  <a:rPr lang="en-US" i="1"/>
                                  <m:t>𝑡</m:t>
                                </m:r>
                                <m:r>
                                  <a:rPr lang="en-US" i="1"/>
                                  <m:t>)</m:t>
                                </m:r>
                              </m:e>
                            </m:d>
                          </m:e>
                        </m:d>
                      </m:e>
                    </m:d>
                  </m:oMath>
                </a14:m>
                <a:endParaRPr lang="de-DE" dirty="0"/>
              </a:p>
              <a:p>
                <a:pPr marL="0" indent="0">
                  <a:buNone/>
                </a:pPr>
                <a:r>
                  <a:rPr lang="de-DE" dirty="0" smtClean="0"/>
                  <a:t>LTI: 			</a:t>
                </a:r>
                <a14:m>
                  <m:oMath xmlns:m="http://schemas.openxmlformats.org/officeDocument/2006/math">
                    <m:r>
                      <a:rPr lang="en-US" i="1"/>
                      <m:t>𝑦</m:t>
                    </m:r>
                    <m:d>
                      <m:dPr>
                        <m:ctrlPr>
                          <a:rPr lang="de-DE" i="1"/>
                        </m:ctrlPr>
                      </m:dPr>
                      <m:e>
                        <m:r>
                          <a:rPr lang="en-US" i="1"/>
                          <m:t>𝑡</m:t>
                        </m:r>
                      </m:e>
                    </m:d>
                    <m:r>
                      <a:rPr lang="en-US" i="1"/>
                      <m:t>=</m:t>
                    </m:r>
                    <m:r>
                      <a:rPr lang="en-US" i="1"/>
                      <m:t>𝑥</m:t>
                    </m:r>
                    <m:d>
                      <m:dPr>
                        <m:ctrlPr>
                          <a:rPr lang="de-DE" i="1"/>
                        </m:ctrlPr>
                      </m:dPr>
                      <m:e>
                        <m:r>
                          <a:rPr lang="en-US" i="1"/>
                          <m:t>𝑡</m:t>
                        </m:r>
                      </m:e>
                    </m:d>
                    <m:r>
                      <a:rPr lang="en-US" i="1"/>
                      <m:t>∗</m:t>
                    </m:r>
                    <m:r>
                      <a:rPr lang="en-US" i="1"/>
                      <m:t>h</m:t>
                    </m:r>
                    <m:d>
                      <m:dPr>
                        <m:ctrlPr>
                          <a:rPr lang="de-DE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/>
                          </a:rPr>
                          <m:t>𝑡</m:t>
                        </m:r>
                      </m:e>
                    </m:d>
                  </m:oMath>
                </a14:m>
                <a:endParaRPr lang="de-DE" i="1" dirty="0" smtClean="0"/>
              </a:p>
              <a:p>
                <a:pPr marL="0" indent="0">
                  <a:buNone/>
                </a:pPr>
                <a:r>
                  <a:rPr lang="de-DE" dirty="0" err="1" smtClean="0"/>
                  <a:t>Cepstrum</a:t>
                </a:r>
                <a:r>
                  <a:rPr lang="de-DE" dirty="0" smtClean="0"/>
                  <a:t>(LTI):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/>
                        </m:ctrlPr>
                      </m:sSubPr>
                      <m:e>
                        <m:r>
                          <a:rPr lang="en-US" i="1"/>
                          <m:t>𝐶</m:t>
                        </m:r>
                      </m:e>
                      <m:sub>
                        <m:r>
                          <a:rPr lang="en-US" i="1"/>
                          <m:t>𝑦</m:t>
                        </m:r>
                      </m:sub>
                    </m:sSub>
                    <m:d>
                      <m:dPr>
                        <m:ctrlPr>
                          <a:rPr lang="de-DE" i="1"/>
                        </m:ctrlPr>
                      </m:dPr>
                      <m:e>
                        <m:r>
                          <a:rPr lang="en-US" i="1"/>
                          <m:t>𝜏</m:t>
                        </m:r>
                      </m:e>
                    </m:d>
                    <m:r>
                      <a:rPr lang="en-US" i="1"/>
                      <m:t>=</m:t>
                    </m:r>
                    <m:sSub>
                      <m:sSubPr>
                        <m:ctrlPr>
                          <a:rPr lang="de-DE" i="1"/>
                        </m:ctrlPr>
                      </m:sSubPr>
                      <m:e>
                        <m:r>
                          <a:rPr lang="en-US" i="1"/>
                          <m:t>𝐶</m:t>
                        </m:r>
                      </m:e>
                      <m:sub>
                        <m:r>
                          <a:rPr lang="en-US" i="1"/>
                          <m:t>𝑥</m:t>
                        </m:r>
                      </m:sub>
                    </m:sSub>
                    <m:d>
                      <m:dPr>
                        <m:ctrlPr>
                          <a:rPr lang="de-DE" i="1"/>
                        </m:ctrlPr>
                      </m:dPr>
                      <m:e>
                        <m:r>
                          <a:rPr lang="en-US" i="1"/>
                          <m:t>𝜏</m:t>
                        </m:r>
                      </m:e>
                    </m:d>
                    <m:r>
                      <a:rPr lang="en-US" i="1"/>
                      <m:t>+</m:t>
                    </m:r>
                    <m:sSub>
                      <m:sSubPr>
                        <m:ctrlPr>
                          <a:rPr lang="de-DE" i="1"/>
                        </m:ctrlPr>
                      </m:sSubPr>
                      <m:e>
                        <m:r>
                          <a:rPr lang="en-US" i="1"/>
                          <m:t>𝐶</m:t>
                        </m:r>
                      </m:e>
                      <m:sub>
                        <m:r>
                          <a:rPr lang="en-US" i="1"/>
                          <m:t>𝐻</m:t>
                        </m:r>
                      </m:sub>
                    </m:sSub>
                    <m:d>
                      <m:dPr>
                        <m:ctrlPr>
                          <a:rPr lang="de-DE" i="1"/>
                        </m:ctrlPr>
                      </m:dPr>
                      <m:e>
                        <m:r>
                          <a:rPr lang="en-US" i="1"/>
                          <m:t>𝜏</m:t>
                        </m:r>
                      </m:e>
                    </m:d>
                  </m:oMath>
                </a14:m>
                <a:endParaRPr lang="de-DE" dirty="0" smtClean="0"/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:r>
                  <a:rPr lang="de-DE" dirty="0" smtClean="0"/>
                  <a:t>           </a:t>
                </a:r>
                <a:r>
                  <a:rPr lang="de-DE" dirty="0" err="1" smtClean="0"/>
                  <a:t>Ceptstrum</a:t>
                </a:r>
                <a:r>
                  <a:rPr lang="de-DE" dirty="0" smtClean="0"/>
                  <a:t> separates </a:t>
                </a:r>
                <a:r>
                  <a:rPr lang="de-DE" dirty="0" err="1" smtClean="0"/>
                  <a:t>signal</a:t>
                </a:r>
                <a:r>
                  <a:rPr lang="de-DE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/>
                        </m:ctrlPr>
                      </m:sSubPr>
                      <m:e>
                        <m:r>
                          <a:rPr lang="en-US" i="1"/>
                          <m:t>𝐶</m:t>
                        </m:r>
                      </m:e>
                      <m:sub>
                        <m:r>
                          <a:rPr lang="en-US" i="1"/>
                          <m:t>𝑥</m:t>
                        </m:r>
                      </m:sub>
                    </m:sSub>
                    <m:d>
                      <m:dPr>
                        <m:ctrlPr>
                          <a:rPr lang="de-DE" i="1"/>
                        </m:ctrlPr>
                      </m:dPr>
                      <m:e>
                        <m:r>
                          <a:rPr lang="en-US" i="1"/>
                          <m:t>𝜏</m:t>
                        </m:r>
                      </m:e>
                    </m:d>
                  </m:oMath>
                </a14:m>
                <a:r>
                  <a:rPr lang="de-DE" dirty="0" smtClean="0"/>
                  <a:t> </a:t>
                </a:r>
              </a:p>
              <a:p>
                <a:pPr marL="0" indent="0">
                  <a:buNone/>
                </a:pPr>
                <a:r>
                  <a:rPr lang="de-DE" dirty="0"/>
                  <a:t> 	</a:t>
                </a:r>
                <a:r>
                  <a:rPr lang="de-DE" dirty="0" smtClean="0"/>
                  <a:t>  </a:t>
                </a:r>
                <a:r>
                  <a:rPr lang="de-DE" dirty="0" err="1" smtClean="0"/>
                  <a:t>from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machine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characteristics</a:t>
                </a:r>
                <a:r>
                  <a:rPr lang="de-DE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/>
                        </m:ctrlPr>
                      </m:sSubPr>
                      <m:e>
                        <m:r>
                          <a:rPr lang="en-US" i="1"/>
                          <m:t>𝐶</m:t>
                        </m:r>
                      </m:e>
                      <m:sub>
                        <m:r>
                          <a:rPr lang="en-US" i="1"/>
                          <m:t>𝐻</m:t>
                        </m:r>
                      </m:sub>
                    </m:sSub>
                    <m:d>
                      <m:dPr>
                        <m:ctrlPr>
                          <a:rPr lang="de-DE" i="1"/>
                        </m:ctrlPr>
                      </m:dPr>
                      <m:e>
                        <m:r>
                          <a:rPr lang="en-US" i="1"/>
                          <m:t>𝜏</m:t>
                        </m:r>
                      </m:e>
                    </m:d>
                  </m:oMath>
                </a14:m>
                <a:endParaRPr lang="de-DE" dirty="0" smtClean="0"/>
              </a:p>
              <a:p>
                <a:pPr marL="0" indent="0">
                  <a:buNone/>
                </a:pPr>
                <a:endParaRPr lang="de-DE" dirty="0" smtClean="0"/>
              </a:p>
              <a:p>
                <a:pPr marL="0" indent="0">
                  <a:buNone/>
                </a:pPr>
                <a:endParaRPr lang="de-DE" dirty="0"/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809" t="-217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44CDA-7D88-4264-B0E0-D9AD28CBE73B}" type="datetime1">
              <a:rPr lang="de-DE" smtClean="0"/>
              <a:pPr/>
              <a:t>20.07.2013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Präsentationstitel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DBF7D-AB53-4FC1-97D1-361B45D487EB}" type="slidenum">
              <a:rPr lang="de-DE" smtClean="0"/>
              <a:pPr/>
              <a:t>21</a:t>
            </a:fld>
            <a:endParaRPr lang="de-DE"/>
          </a:p>
        </p:txBody>
      </p:sp>
      <p:sp>
        <p:nvSpPr>
          <p:cNvPr id="7" name="Pfeil nach rechts 6"/>
          <p:cNvSpPr/>
          <p:nvPr/>
        </p:nvSpPr>
        <p:spPr>
          <a:xfrm>
            <a:off x="683568" y="4869160"/>
            <a:ext cx="719782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6814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Mel </a:t>
            </a:r>
            <a:r>
              <a:rPr lang="de-DE" dirty="0" err="1"/>
              <a:t>Frequency</a:t>
            </a:r>
            <a:r>
              <a:rPr lang="de-DE" dirty="0"/>
              <a:t> </a:t>
            </a:r>
            <a:r>
              <a:rPr lang="de-DE" dirty="0" err="1"/>
              <a:t>Cepstral</a:t>
            </a:r>
            <a:r>
              <a:rPr lang="de-DE" dirty="0"/>
              <a:t> </a:t>
            </a:r>
            <a:r>
              <a:rPr lang="de-DE" dirty="0" err="1"/>
              <a:t>Coefficients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de-DE" dirty="0" smtClean="0"/>
              <a:t>MFCC </a:t>
            </a:r>
            <a:r>
              <a:rPr lang="de-DE" dirty="0" err="1" smtClean="0"/>
              <a:t>feature</a:t>
            </a:r>
            <a:r>
              <a:rPr lang="de-DE" dirty="0" smtClean="0"/>
              <a:t> </a:t>
            </a:r>
            <a:r>
              <a:rPr lang="de-DE" dirty="0" err="1" smtClean="0"/>
              <a:t>extraction</a:t>
            </a:r>
            <a:r>
              <a:rPr lang="de-DE" dirty="0" smtClean="0"/>
              <a:t> </a:t>
            </a:r>
            <a:r>
              <a:rPr lang="de-DE" dirty="0" err="1" smtClean="0"/>
              <a:t>method</a:t>
            </a:r>
            <a:endParaRPr lang="de-DE" dirty="0" smtClean="0"/>
          </a:p>
          <a:p>
            <a:r>
              <a:rPr lang="de-DE" dirty="0" smtClean="0"/>
              <a:t>Short Time Fourier Transform (STFT) </a:t>
            </a:r>
            <a:r>
              <a:rPr lang="de-DE" dirty="0" err="1" smtClean="0"/>
              <a:t>of</a:t>
            </a:r>
            <a:r>
              <a:rPr lang="de-DE" dirty="0" smtClean="0"/>
              <a:t> time </a:t>
            </a:r>
            <a:r>
              <a:rPr lang="de-DE" dirty="0" err="1" smtClean="0"/>
              <a:t>signal</a:t>
            </a:r>
            <a:r>
              <a:rPr lang="de-DE" dirty="0" smtClean="0"/>
              <a:t>        </a:t>
            </a:r>
          </a:p>
          <a:p>
            <a:pPr marL="0" indent="0">
              <a:buNone/>
            </a:pPr>
            <a:r>
              <a:rPr lang="de-DE" dirty="0"/>
              <a:t> </a:t>
            </a:r>
            <a:r>
              <a:rPr lang="de-DE" dirty="0" smtClean="0"/>
              <a:t>        </a:t>
            </a:r>
            <a:r>
              <a:rPr lang="de-DE" dirty="0" err="1" smtClean="0"/>
              <a:t>transfomation</a:t>
            </a:r>
            <a:r>
              <a:rPr lang="de-DE" dirty="0" smtClean="0"/>
              <a:t> </a:t>
            </a:r>
            <a:r>
              <a:rPr lang="de-DE" dirty="0" err="1" smtClean="0"/>
              <a:t>into</a:t>
            </a:r>
            <a:r>
              <a:rPr lang="de-DE" dirty="0" smtClean="0"/>
              <a:t> time </a:t>
            </a:r>
            <a:r>
              <a:rPr lang="de-DE" dirty="0" err="1" smtClean="0"/>
              <a:t>frequency</a:t>
            </a:r>
            <a:r>
              <a:rPr lang="de-DE" dirty="0" smtClean="0"/>
              <a:t> </a:t>
            </a:r>
            <a:r>
              <a:rPr lang="de-DE" dirty="0" err="1" smtClean="0"/>
              <a:t>domain</a:t>
            </a:r>
            <a:endParaRPr lang="de-DE" dirty="0"/>
          </a:p>
          <a:p>
            <a:r>
              <a:rPr lang="de-DE" i="1" dirty="0" smtClean="0"/>
              <a:t>Mel </a:t>
            </a:r>
            <a:r>
              <a:rPr lang="de-DE" dirty="0" err="1" smtClean="0"/>
              <a:t>transform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frequency</a:t>
            </a:r>
            <a:r>
              <a:rPr lang="de-DE" dirty="0" smtClean="0"/>
              <a:t> </a:t>
            </a:r>
            <a:r>
              <a:rPr lang="de-DE" dirty="0" err="1" smtClean="0"/>
              <a:t>spectrum</a:t>
            </a:r>
            <a:r>
              <a:rPr lang="de-DE" dirty="0" smtClean="0"/>
              <a:t>           </a:t>
            </a:r>
          </a:p>
          <a:p>
            <a:pPr marL="0" indent="0">
              <a:buNone/>
            </a:pPr>
            <a:r>
              <a:rPr lang="de-DE" dirty="0"/>
              <a:t> </a:t>
            </a:r>
            <a:r>
              <a:rPr lang="de-DE" dirty="0" smtClean="0"/>
              <a:t>        </a:t>
            </a:r>
            <a:r>
              <a:rPr lang="de-DE" dirty="0" err="1" smtClean="0"/>
              <a:t>adaption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frequency</a:t>
            </a:r>
            <a:r>
              <a:rPr lang="de-DE" dirty="0" smtClean="0"/>
              <a:t> </a:t>
            </a:r>
            <a:r>
              <a:rPr lang="de-DE" dirty="0" err="1" smtClean="0"/>
              <a:t>response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human</a:t>
            </a:r>
          </a:p>
          <a:p>
            <a:pPr marL="0" indent="0">
              <a:buNone/>
            </a:pPr>
            <a:r>
              <a:rPr lang="de-DE" dirty="0"/>
              <a:t> </a:t>
            </a:r>
            <a:r>
              <a:rPr lang="de-DE" dirty="0" smtClean="0"/>
              <a:t>  </a:t>
            </a:r>
            <a:r>
              <a:rPr lang="de-DE" dirty="0" err="1" smtClean="0"/>
              <a:t>auditory</a:t>
            </a:r>
            <a:r>
              <a:rPr lang="de-DE" dirty="0" smtClean="0"/>
              <a:t> </a:t>
            </a:r>
            <a:r>
              <a:rPr lang="de-DE" dirty="0" err="1" smtClean="0"/>
              <a:t>system</a:t>
            </a:r>
            <a:endParaRPr lang="de-DE" dirty="0" smtClean="0"/>
          </a:p>
          <a:p>
            <a:r>
              <a:rPr lang="de-DE" dirty="0" err="1" smtClean="0"/>
              <a:t>Conversion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logarithmic</a:t>
            </a:r>
            <a:r>
              <a:rPr lang="de-DE" dirty="0" smtClean="0"/>
              <a:t> </a:t>
            </a:r>
            <a:r>
              <a:rPr lang="de-DE" dirty="0" err="1" smtClean="0"/>
              <a:t>frequency</a:t>
            </a:r>
            <a:r>
              <a:rPr lang="de-DE" dirty="0" smtClean="0"/>
              <a:t> </a:t>
            </a:r>
            <a:r>
              <a:rPr lang="de-DE" dirty="0" err="1" smtClean="0"/>
              <a:t>spectrum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time </a:t>
            </a:r>
            <a:r>
              <a:rPr lang="de-DE" dirty="0" err="1" smtClean="0"/>
              <a:t>domain</a:t>
            </a:r>
            <a:r>
              <a:rPr lang="de-DE" dirty="0" smtClean="0"/>
              <a:t> </a:t>
            </a:r>
            <a:r>
              <a:rPr lang="de-DE" dirty="0" err="1" smtClean="0"/>
              <a:t>through</a:t>
            </a:r>
            <a:r>
              <a:rPr lang="de-DE" dirty="0" smtClean="0"/>
              <a:t> </a:t>
            </a:r>
            <a:r>
              <a:rPr lang="de-DE" i="1" dirty="0" err="1" smtClean="0"/>
              <a:t>discrete</a:t>
            </a:r>
            <a:r>
              <a:rPr lang="de-DE" i="1" dirty="0" smtClean="0"/>
              <a:t> </a:t>
            </a:r>
            <a:r>
              <a:rPr lang="de-DE" i="1" dirty="0" err="1" smtClean="0"/>
              <a:t>cosine</a:t>
            </a:r>
            <a:r>
              <a:rPr lang="de-DE" i="1" dirty="0" smtClean="0"/>
              <a:t> </a:t>
            </a:r>
            <a:r>
              <a:rPr lang="de-DE" i="1" dirty="0" err="1" smtClean="0"/>
              <a:t>transform</a:t>
            </a:r>
            <a:endParaRPr lang="de-DE" dirty="0" smtClean="0"/>
          </a:p>
          <a:p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44CDA-7D88-4264-B0E0-D9AD28CBE73B}" type="datetime1">
              <a:rPr lang="de-DE" smtClean="0"/>
              <a:pPr/>
              <a:t>20.07.2013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Präsentationstitel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DBF7D-AB53-4FC1-97D1-361B45D487EB}" type="slidenum">
              <a:rPr lang="de-DE" smtClean="0"/>
              <a:pPr/>
              <a:t>22</a:t>
            </a:fld>
            <a:endParaRPr lang="de-DE"/>
          </a:p>
        </p:txBody>
      </p:sp>
      <p:sp>
        <p:nvSpPr>
          <p:cNvPr id="7" name="Pfeil nach rechts 6"/>
          <p:cNvSpPr/>
          <p:nvPr/>
        </p:nvSpPr>
        <p:spPr>
          <a:xfrm>
            <a:off x="826840" y="3068960"/>
            <a:ext cx="432048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Pfeil nach rechts 7"/>
          <p:cNvSpPr/>
          <p:nvPr/>
        </p:nvSpPr>
        <p:spPr>
          <a:xfrm>
            <a:off x="811905" y="4077072"/>
            <a:ext cx="432048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95355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Fractal</a:t>
            </a:r>
            <a:r>
              <a:rPr lang="de-DE" dirty="0" smtClean="0"/>
              <a:t> </a:t>
            </a:r>
            <a:r>
              <a:rPr lang="de-DE" dirty="0" err="1" smtClean="0"/>
              <a:t>Dimensions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de-DE" dirty="0" smtClean="0"/>
              <a:t>FD in time </a:t>
            </a:r>
            <a:r>
              <a:rPr lang="de-DE" dirty="0" err="1" smtClean="0"/>
              <a:t>signal</a:t>
            </a:r>
            <a:r>
              <a:rPr lang="de-DE" dirty="0" smtClean="0"/>
              <a:t> </a:t>
            </a:r>
            <a:r>
              <a:rPr lang="de-DE" dirty="0" err="1" smtClean="0"/>
              <a:t>analysis</a:t>
            </a:r>
            <a:endParaRPr lang="de-DE" dirty="0"/>
          </a:p>
          <a:p>
            <a:pPr marL="0" indent="0" algn="ctr">
              <a:buNone/>
            </a:pPr>
            <a:endParaRPr lang="de-DE" dirty="0" smtClean="0"/>
          </a:p>
          <a:p>
            <a:r>
              <a:rPr lang="de-DE" dirty="0" err="1" smtClean="0"/>
              <a:t>Measure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irregularity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signal</a:t>
            </a:r>
            <a:r>
              <a:rPr lang="de-DE" dirty="0" smtClean="0"/>
              <a:t> </a:t>
            </a:r>
            <a:r>
              <a:rPr lang="de-DE" dirty="0" err="1" smtClean="0"/>
              <a:t>shape</a:t>
            </a:r>
            <a:endParaRPr lang="de-DE" dirty="0"/>
          </a:p>
          <a:p>
            <a:endParaRPr lang="de-DE" dirty="0" smtClean="0"/>
          </a:p>
          <a:p>
            <a:r>
              <a:rPr lang="de-DE" dirty="0" err="1" smtClean="0"/>
              <a:t>Fractal</a:t>
            </a:r>
            <a:r>
              <a:rPr lang="de-DE" dirty="0" smtClean="0"/>
              <a:t> </a:t>
            </a:r>
            <a:r>
              <a:rPr lang="de-DE" dirty="0" err="1" smtClean="0"/>
              <a:t>dimensions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a </a:t>
            </a:r>
            <a:r>
              <a:rPr lang="de-DE" dirty="0" err="1" smtClean="0"/>
              <a:t>signal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range</a:t>
            </a:r>
            <a:r>
              <a:rPr lang="de-DE" dirty="0" smtClean="0"/>
              <a:t> </a:t>
            </a:r>
            <a:r>
              <a:rPr lang="de-DE" dirty="0" err="1" smtClean="0"/>
              <a:t>between</a:t>
            </a:r>
            <a:r>
              <a:rPr lang="de-DE" dirty="0" smtClean="0"/>
              <a:t> 1 </a:t>
            </a:r>
            <a:r>
              <a:rPr lang="de-DE" dirty="0" err="1" smtClean="0"/>
              <a:t>and</a:t>
            </a:r>
            <a:r>
              <a:rPr lang="de-DE" dirty="0" smtClean="0"/>
              <a:t> 2</a:t>
            </a:r>
          </a:p>
          <a:p>
            <a:endParaRPr lang="de-DE" dirty="0"/>
          </a:p>
          <a:p>
            <a:r>
              <a:rPr lang="de-DE" dirty="0" err="1" smtClean="0"/>
              <a:t>Several</a:t>
            </a:r>
            <a:r>
              <a:rPr lang="de-DE" dirty="0" smtClean="0"/>
              <a:t> </a:t>
            </a:r>
            <a:r>
              <a:rPr lang="de-DE" dirty="0" err="1" smtClean="0"/>
              <a:t>methods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FD </a:t>
            </a:r>
            <a:r>
              <a:rPr lang="de-DE" dirty="0" err="1" smtClean="0"/>
              <a:t>calculation</a:t>
            </a:r>
            <a:r>
              <a:rPr lang="de-DE" dirty="0"/>
              <a:t> </a:t>
            </a:r>
            <a:r>
              <a:rPr lang="de-DE" dirty="0" smtClean="0"/>
              <a:t>(</a:t>
            </a:r>
            <a:r>
              <a:rPr lang="de-DE" i="1" dirty="0" smtClean="0"/>
              <a:t>box </a:t>
            </a:r>
            <a:r>
              <a:rPr lang="de-DE" i="1" dirty="0" err="1" smtClean="0"/>
              <a:t>count</a:t>
            </a:r>
            <a:r>
              <a:rPr lang="de-DE" i="1" dirty="0" smtClean="0"/>
              <a:t>, </a:t>
            </a:r>
            <a:r>
              <a:rPr lang="de-DE" i="1" dirty="0" err="1" smtClean="0"/>
              <a:t>Katz‘s</a:t>
            </a:r>
            <a:r>
              <a:rPr lang="de-DE" i="1" dirty="0" smtClean="0"/>
              <a:t> </a:t>
            </a:r>
            <a:r>
              <a:rPr lang="de-DE" dirty="0" err="1" smtClean="0"/>
              <a:t>method</a:t>
            </a:r>
            <a:r>
              <a:rPr lang="de-DE" dirty="0" smtClean="0"/>
              <a:t>, </a:t>
            </a:r>
            <a:r>
              <a:rPr lang="de-DE" i="1" dirty="0" err="1" smtClean="0"/>
              <a:t>Higuchi‘s</a:t>
            </a:r>
            <a:r>
              <a:rPr lang="de-DE" i="1" dirty="0" smtClean="0"/>
              <a:t> </a:t>
            </a:r>
            <a:r>
              <a:rPr lang="de-DE" dirty="0" err="1" smtClean="0"/>
              <a:t>method</a:t>
            </a:r>
            <a:r>
              <a:rPr lang="de-DE" dirty="0" smtClean="0"/>
              <a:t>…)</a:t>
            </a:r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44CDA-7D88-4264-B0E0-D9AD28CBE73B}" type="datetime1">
              <a:rPr lang="de-DE" smtClean="0"/>
              <a:pPr/>
              <a:t>20.07.2013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Präsentationstitel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DBF7D-AB53-4FC1-97D1-361B45D487EB}" type="slidenum">
              <a:rPr lang="de-DE" smtClean="0"/>
              <a:pPr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37410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Higuchi </a:t>
            </a:r>
            <a:r>
              <a:rPr lang="de-DE" dirty="0" err="1" smtClean="0"/>
              <a:t>Fractal</a:t>
            </a:r>
            <a:r>
              <a:rPr lang="de-DE" dirty="0" smtClean="0"/>
              <a:t> </a:t>
            </a:r>
            <a:r>
              <a:rPr lang="de-DE" dirty="0" err="1" smtClean="0"/>
              <a:t>Dimensions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:r>
                  <a:rPr lang="de-DE" dirty="0" smtClean="0"/>
                  <a:t>Algorithm</a:t>
                </a:r>
              </a:p>
              <a:p>
                <a:pPr marL="0" indent="0" algn="ctr">
                  <a:buNone/>
                </a:pPr>
                <a:endParaRPr lang="de-DE" dirty="0"/>
              </a:p>
              <a:p>
                <a:r>
                  <a:rPr lang="de-DE" dirty="0" err="1" smtClean="0"/>
                  <a:t>Creation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of</a:t>
                </a:r>
                <a:r>
                  <a:rPr lang="de-DE" dirty="0" smtClean="0"/>
                  <a:t> k </a:t>
                </a:r>
                <a:r>
                  <a:rPr lang="de-DE" dirty="0" err="1" smtClean="0"/>
                  <a:t>new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signals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from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the</a:t>
                </a:r>
                <a:r>
                  <a:rPr lang="de-DE" dirty="0" smtClean="0"/>
                  <a:t> time </a:t>
                </a:r>
                <a:r>
                  <a:rPr lang="de-DE" dirty="0" err="1" smtClean="0"/>
                  <a:t>signal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at</a:t>
                </a:r>
                <a:r>
                  <a:rPr lang="de-DE" dirty="0" smtClean="0"/>
                  <a:t> different </a:t>
                </a:r>
                <a:r>
                  <a:rPr lang="de-DE" dirty="0" err="1" smtClean="0"/>
                  <a:t>scales</a:t>
                </a:r>
                <a:endParaRPr lang="de-DE" dirty="0"/>
              </a:p>
              <a:p>
                <a:r>
                  <a:rPr lang="de-DE" dirty="0" err="1" smtClean="0"/>
                  <a:t>Measuring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of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the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length</a:t>
                </a:r>
                <a:r>
                  <a:rPr lang="de-DE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𝐿</m:t>
                    </m:r>
                    <m:d>
                      <m:dPr>
                        <m:ctrlPr>
                          <a:rPr lang="de-DE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𝑘</m:t>
                        </m:r>
                      </m:e>
                    </m:d>
                  </m:oMath>
                </a14:m>
                <a:r>
                  <a:rPr lang="de-DE" dirty="0" smtClean="0"/>
                  <a:t> </a:t>
                </a:r>
                <a:r>
                  <a:rPr lang="de-DE" dirty="0" err="1" smtClean="0"/>
                  <a:t>of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the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scaled</a:t>
                </a:r>
                <a:r>
                  <a:rPr lang="de-DE" dirty="0" smtClean="0"/>
                  <a:t> time </a:t>
                </a:r>
                <a:r>
                  <a:rPr lang="de-DE" dirty="0" err="1" smtClean="0"/>
                  <a:t>signals</a:t>
                </a:r>
                <a:r>
                  <a:rPr lang="de-DE" dirty="0" smtClean="0"/>
                  <a:t>, </a:t>
                </a:r>
                <a:r>
                  <a:rPr lang="de-DE" dirty="0" err="1" smtClean="0"/>
                  <a:t>i.d</a:t>
                </a:r>
                <a:r>
                  <a:rPr lang="de-DE" dirty="0" smtClean="0"/>
                  <a:t>. </a:t>
                </a:r>
                <a:r>
                  <a:rPr lang="de-DE" dirty="0" err="1" smtClean="0"/>
                  <a:t>of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the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distance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between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points</a:t>
                </a:r>
                <a:endParaRPr lang="de-DE" dirty="0"/>
              </a:p>
              <a:p>
                <a:r>
                  <a:rPr lang="de-DE" dirty="0" err="1" smtClean="0"/>
                  <a:t>Calculation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of</a:t>
                </a:r>
                <a:r>
                  <a:rPr lang="de-DE" dirty="0" smtClean="0"/>
                  <a:t> HFD </a:t>
                </a:r>
                <a:r>
                  <a:rPr lang="de-DE" dirty="0" err="1" smtClean="0"/>
                  <a:t>through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the</a:t>
                </a:r>
                <a:r>
                  <a:rPr lang="de-DE" dirty="0" smtClean="0"/>
                  <a:t> </a:t>
                </a:r>
                <a:r>
                  <a:rPr lang="de-DE" dirty="0" err="1"/>
                  <a:t>relation</a:t>
                </a:r>
                <a:r>
                  <a:rPr lang="de-DE" dirty="0" smtClean="0"/>
                  <a:t> </a:t>
                </a:r>
                <a14:m>
                  <m:oMath xmlns:m="http://schemas.openxmlformats.org/officeDocument/2006/math">
                    <m:r>
                      <a:rPr lang="en-US" i="1"/>
                      <m:t>𝐿</m:t>
                    </m:r>
                    <m:d>
                      <m:dPr>
                        <m:ctrlPr>
                          <a:rPr lang="de-DE" i="1"/>
                        </m:ctrlPr>
                      </m:dPr>
                      <m:e>
                        <m:r>
                          <a:rPr lang="en-US" i="1"/>
                          <m:t>𝑘</m:t>
                        </m:r>
                      </m:e>
                    </m:d>
                    <m:r>
                      <a:rPr lang="en-US" i="1"/>
                      <m:t>~</m:t>
                    </m:r>
                    <m:sSup>
                      <m:sSupPr>
                        <m:ctrlPr>
                          <a:rPr lang="de-DE" i="1"/>
                        </m:ctrlPr>
                      </m:sSupPr>
                      <m:e>
                        <m:r>
                          <a:rPr lang="en-US" i="1"/>
                          <m:t>𝑘</m:t>
                        </m:r>
                      </m:e>
                      <m:sup>
                        <m:r>
                          <a:rPr lang="en-US" i="1"/>
                          <m:t>−</m:t>
                        </m:r>
                        <m:r>
                          <a:rPr lang="en-US" i="1"/>
                          <m:t>𝐷</m:t>
                        </m:r>
                      </m:sup>
                    </m:sSup>
                    <m:r>
                      <a:rPr lang="en-US" i="1"/>
                      <m:t>.</m:t>
                    </m:r>
                  </m:oMath>
                </a14:m>
                <a:endParaRPr lang="de-DE" dirty="0"/>
              </a:p>
              <a:p>
                <a:pPr marL="0" indent="0" algn="ctr">
                  <a:buNone/>
                </a:pPr>
                <a:endParaRPr lang="de-DE" dirty="0"/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568" t="-2179" r="-184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44CDA-7D88-4264-B0E0-D9AD28CBE73B}" type="datetime1">
              <a:rPr lang="de-DE" smtClean="0"/>
              <a:pPr/>
              <a:t>20.07.2013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Präsentationstitel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DBF7D-AB53-4FC1-97D1-361B45D487EB}" type="slidenum">
              <a:rPr lang="de-DE" smtClean="0"/>
              <a:pPr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19115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Kurtosis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de-DE" dirty="0" smtClean="0"/>
              </a:p>
              <a:p>
                <a:r>
                  <a:rPr lang="de-DE" dirty="0" err="1" smtClean="0"/>
                  <a:t>Measure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of</a:t>
                </a:r>
                <a:r>
                  <a:rPr lang="de-DE" dirty="0"/>
                  <a:t> </a:t>
                </a:r>
                <a:r>
                  <a:rPr lang="de-DE" dirty="0" err="1" smtClean="0"/>
                  <a:t>curve</a:t>
                </a:r>
                <a:r>
                  <a:rPr lang="de-DE" dirty="0" smtClean="0"/>
                  <a:t> „</a:t>
                </a:r>
                <a:r>
                  <a:rPr lang="de-DE" dirty="0" err="1" smtClean="0"/>
                  <a:t>peakedness</a:t>
                </a:r>
                <a:r>
                  <a:rPr lang="de-DE" dirty="0" smtClean="0"/>
                  <a:t>“ </a:t>
                </a:r>
              </a:p>
              <a:p>
                <a:endParaRPr lang="de-DE" dirty="0"/>
              </a:p>
              <a:p>
                <a:r>
                  <a:rPr lang="de-DE" dirty="0" err="1"/>
                  <a:t>N</a:t>
                </a:r>
                <a:r>
                  <a:rPr lang="de-DE" dirty="0" err="1" smtClean="0"/>
                  <a:t>ormalized</a:t>
                </a:r>
                <a:r>
                  <a:rPr lang="de-DE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/>
                          </a:rPr>
                          <m:t>4</m:t>
                        </m:r>
                      </m:e>
                      <m:sup>
                        <m:r>
                          <a:rPr lang="de-DE" b="0" i="1" smtClean="0">
                            <a:latin typeface="Cambria Math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de-DE" dirty="0" smtClean="0"/>
                  <a:t> </a:t>
                </a:r>
                <a:r>
                  <a:rPr lang="de-DE" dirty="0" err="1" smtClean="0"/>
                  <a:t>order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moment</a:t>
                </a:r>
                <a:r>
                  <a:rPr lang="de-DE" dirty="0" smtClean="0"/>
                  <a:t>:</a:t>
                </a:r>
              </a:p>
              <a:p>
                <a:endParaRPr lang="de-DE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/>
                        <m:t>𝐾</m:t>
                      </m:r>
                      <m:r>
                        <a:rPr lang="en-US" i="1"/>
                        <m:t>=</m:t>
                      </m:r>
                      <m:f>
                        <m:fPr>
                          <m:ctrlPr>
                            <a:rPr lang="de-DE" i="1"/>
                          </m:ctrlPr>
                        </m:fPr>
                        <m:num>
                          <m:r>
                            <a:rPr lang="en-US" i="1"/>
                            <m:t>1</m:t>
                          </m:r>
                        </m:num>
                        <m:den>
                          <m:r>
                            <a:rPr lang="en-US" i="1"/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de-DE" i="1"/>
                          </m:ctrlPr>
                        </m:naryPr>
                        <m:sub>
                          <m:r>
                            <a:rPr lang="en-US" i="1"/>
                            <m:t>𝑖</m:t>
                          </m:r>
                          <m:r>
                            <a:rPr lang="en-US" i="1"/>
                            <m:t>=1</m:t>
                          </m:r>
                        </m:sub>
                        <m:sup>
                          <m:r>
                            <a:rPr lang="en-US" i="1"/>
                            <m:t>𝑁</m:t>
                          </m:r>
                        </m:sup>
                        <m:e>
                          <m:f>
                            <m:fPr>
                              <m:ctrlPr>
                                <a:rPr lang="de-DE" i="1"/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de-DE" i="1"/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de-DE" i="1"/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de-DE" i="1"/>
                                          </m:ctrlPr>
                                        </m:sSubPr>
                                        <m:e>
                                          <m:r>
                                            <a:rPr lang="en-US" i="1"/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/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/>
                                        <m:t>−</m:t>
                                      </m:r>
                                      <m:r>
                                        <a:rPr lang="en-US" i="1"/>
                                        <m:t>𝜇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i="1"/>
                                    <m:t>4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de-DE" i="1"/>
                                  </m:ctrlPr>
                                </m:sSupPr>
                                <m:e>
                                  <m:r>
                                    <a:rPr lang="en-US" i="1"/>
                                    <m:t>𝜎</m:t>
                                  </m:r>
                                </m:e>
                                <m:sup>
                                  <m:r>
                                    <a:rPr lang="en-US" i="1"/>
                                    <m:t>4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</m:oMath>
                  </m:oMathPara>
                </a14:m>
                <a:endParaRPr lang="de-DE" dirty="0"/>
              </a:p>
              <a:p>
                <a:endParaRPr lang="de-DE" dirty="0"/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56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44CDA-7D88-4264-B0E0-D9AD28CBE73B}" type="datetime1">
              <a:rPr lang="de-DE" smtClean="0"/>
              <a:pPr/>
              <a:t>20.07.2013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Präsentationstitel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DBF7D-AB53-4FC1-97D1-361B45D487EB}" type="slidenum">
              <a:rPr lang="de-DE" smtClean="0"/>
              <a:pPr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25287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Decision</a:t>
            </a:r>
            <a:r>
              <a:rPr lang="de-DE" dirty="0" smtClean="0"/>
              <a:t> </a:t>
            </a:r>
            <a:r>
              <a:rPr lang="de-DE" dirty="0"/>
              <a:t>M</a:t>
            </a:r>
            <a:r>
              <a:rPr lang="de-DE" dirty="0" smtClean="0"/>
              <a:t>aking / </a:t>
            </a:r>
            <a:r>
              <a:rPr lang="de-DE" dirty="0" err="1" smtClean="0"/>
              <a:t>Classification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5AF6D-F46D-415C-AD3E-77E0038AE70E}" type="datetime1">
              <a:rPr lang="de-DE" smtClean="0"/>
              <a:pPr/>
              <a:t>20.07.2013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Präsentationstitel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299EF-AC70-49B0-AC02-B1CDF7ABB087}" type="slidenum">
              <a:rPr lang="de-DE" smtClean="0"/>
              <a:pPr/>
              <a:t>26</a:t>
            </a:fld>
            <a:endParaRPr lang="de-DE"/>
          </a:p>
        </p:txBody>
      </p:sp>
      <p:sp>
        <p:nvSpPr>
          <p:cNvPr id="14" name="Textfeld 13"/>
          <p:cNvSpPr txBox="1"/>
          <p:nvPr/>
        </p:nvSpPr>
        <p:spPr>
          <a:xfrm>
            <a:off x="366110" y="1340768"/>
            <a:ext cx="770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 err="1" smtClean="0"/>
              <a:t>Supervised</a:t>
            </a:r>
            <a:r>
              <a:rPr lang="de-DE" sz="2800" dirty="0" smtClean="0"/>
              <a:t>, multi-</a:t>
            </a:r>
            <a:r>
              <a:rPr lang="de-DE" sz="2800" dirty="0" err="1" smtClean="0"/>
              <a:t>class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18334460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Decision</a:t>
            </a:r>
            <a:r>
              <a:rPr lang="de-DE" dirty="0" smtClean="0"/>
              <a:t> </a:t>
            </a:r>
            <a:r>
              <a:rPr lang="de-DE" dirty="0"/>
              <a:t>M</a:t>
            </a:r>
            <a:r>
              <a:rPr lang="de-DE" dirty="0" smtClean="0"/>
              <a:t>aking / </a:t>
            </a:r>
            <a:r>
              <a:rPr lang="de-DE" dirty="0" err="1" smtClean="0"/>
              <a:t>Classification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5AF6D-F46D-415C-AD3E-77E0038AE70E}" type="datetime1">
              <a:rPr lang="de-DE" smtClean="0"/>
              <a:pPr/>
              <a:t>20.07.2013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Präsentationstitel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299EF-AC70-49B0-AC02-B1CDF7ABB087}" type="slidenum">
              <a:rPr lang="de-DE" smtClean="0"/>
              <a:pPr/>
              <a:t>27</a:t>
            </a:fld>
            <a:endParaRPr lang="de-DE"/>
          </a:p>
        </p:txBody>
      </p:sp>
      <p:sp>
        <p:nvSpPr>
          <p:cNvPr id="14" name="Textfeld 13"/>
          <p:cNvSpPr txBox="1"/>
          <p:nvPr/>
        </p:nvSpPr>
        <p:spPr>
          <a:xfrm>
            <a:off x="366110" y="1340768"/>
            <a:ext cx="770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 err="1" smtClean="0"/>
              <a:t>Supervised</a:t>
            </a:r>
            <a:r>
              <a:rPr lang="de-DE" sz="2800" dirty="0" smtClean="0"/>
              <a:t>, multi-</a:t>
            </a:r>
            <a:r>
              <a:rPr lang="de-DE" sz="2800" dirty="0" err="1" smtClean="0"/>
              <a:t>class</a:t>
            </a:r>
            <a:endParaRPr lang="de-DE" sz="2800" dirty="0"/>
          </a:p>
        </p:txBody>
      </p:sp>
      <p:sp>
        <p:nvSpPr>
          <p:cNvPr id="10" name="Inhaltsplatzhalter 3"/>
          <p:cNvSpPr>
            <a:spLocks noGrp="1"/>
          </p:cNvSpPr>
          <p:nvPr>
            <p:ph sz="half" idx="2"/>
          </p:nvPr>
        </p:nvSpPr>
        <p:spPr>
          <a:xfrm>
            <a:off x="251520" y="1988840"/>
            <a:ext cx="4002302" cy="4246860"/>
          </a:xfrm>
        </p:spPr>
        <p:txBody>
          <a:bodyPr/>
          <a:lstStyle/>
          <a:p>
            <a:r>
              <a:rPr lang="de-DE" sz="2400" dirty="0" smtClean="0"/>
              <a:t>Data </a:t>
            </a:r>
            <a:r>
              <a:rPr lang="de-DE" sz="2400" dirty="0" err="1" smtClean="0"/>
              <a:t>samples</a:t>
            </a:r>
            <a:r>
              <a:rPr lang="de-DE" sz="2400" dirty="0" smtClean="0"/>
              <a:t> </a:t>
            </a:r>
            <a:r>
              <a:rPr lang="de-DE" sz="2400" dirty="0" err="1" smtClean="0"/>
              <a:t>for</a:t>
            </a:r>
            <a:r>
              <a:rPr lang="de-DE" sz="2400" dirty="0" smtClean="0"/>
              <a:t> all </a:t>
            </a:r>
            <a:r>
              <a:rPr lang="de-DE" sz="2400" dirty="0" err="1" smtClean="0"/>
              <a:t>classes</a:t>
            </a:r>
            <a:endParaRPr lang="de-DE" sz="2400" dirty="0" smtClean="0"/>
          </a:p>
          <a:p>
            <a:endParaRPr lang="de-DE" sz="2400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588321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Decision</a:t>
            </a:r>
            <a:r>
              <a:rPr lang="de-DE" dirty="0" smtClean="0"/>
              <a:t> </a:t>
            </a:r>
            <a:r>
              <a:rPr lang="de-DE" dirty="0"/>
              <a:t>M</a:t>
            </a:r>
            <a:r>
              <a:rPr lang="de-DE" dirty="0" smtClean="0"/>
              <a:t>aking / </a:t>
            </a:r>
            <a:r>
              <a:rPr lang="de-DE" dirty="0" err="1" smtClean="0"/>
              <a:t>Classification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5AF6D-F46D-415C-AD3E-77E0038AE70E}" type="datetime1">
              <a:rPr lang="de-DE" smtClean="0"/>
              <a:pPr/>
              <a:t>20.07.2013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Präsentationstitel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299EF-AC70-49B0-AC02-B1CDF7ABB087}" type="slidenum">
              <a:rPr lang="de-DE" smtClean="0"/>
              <a:pPr/>
              <a:t>28</a:t>
            </a:fld>
            <a:endParaRPr lang="de-DE"/>
          </a:p>
        </p:txBody>
      </p:sp>
      <p:sp>
        <p:nvSpPr>
          <p:cNvPr id="14" name="Textfeld 13"/>
          <p:cNvSpPr txBox="1"/>
          <p:nvPr/>
        </p:nvSpPr>
        <p:spPr>
          <a:xfrm>
            <a:off x="366110" y="1340768"/>
            <a:ext cx="770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 err="1" smtClean="0"/>
              <a:t>Supervised</a:t>
            </a:r>
            <a:r>
              <a:rPr lang="de-DE" sz="2800" dirty="0" smtClean="0"/>
              <a:t>, multi-</a:t>
            </a:r>
            <a:r>
              <a:rPr lang="de-DE" sz="2800" dirty="0" err="1" smtClean="0"/>
              <a:t>class</a:t>
            </a:r>
            <a:endParaRPr lang="de-DE" sz="2800" dirty="0"/>
          </a:p>
        </p:txBody>
      </p:sp>
      <p:pic>
        <p:nvPicPr>
          <p:cNvPr id="21" name="Inhaltsplatzhalter 20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6732" y="1988840"/>
            <a:ext cx="4563740" cy="4246860"/>
          </a:xfrm>
        </p:spPr>
      </p:pic>
      <p:sp>
        <p:nvSpPr>
          <p:cNvPr id="10" name="Inhaltsplatzhalter 3"/>
          <p:cNvSpPr>
            <a:spLocks noGrp="1"/>
          </p:cNvSpPr>
          <p:nvPr>
            <p:ph sz="half" idx="2"/>
          </p:nvPr>
        </p:nvSpPr>
        <p:spPr>
          <a:xfrm>
            <a:off x="251520" y="1988840"/>
            <a:ext cx="4002302" cy="4246860"/>
          </a:xfrm>
        </p:spPr>
        <p:txBody>
          <a:bodyPr/>
          <a:lstStyle/>
          <a:p>
            <a:r>
              <a:rPr lang="de-DE" sz="2400" dirty="0" smtClean="0"/>
              <a:t>Data </a:t>
            </a:r>
            <a:r>
              <a:rPr lang="de-DE" sz="2400" dirty="0" err="1" smtClean="0"/>
              <a:t>samples</a:t>
            </a:r>
            <a:r>
              <a:rPr lang="de-DE" sz="2400" dirty="0" smtClean="0"/>
              <a:t> </a:t>
            </a:r>
            <a:r>
              <a:rPr lang="de-DE" sz="2400" dirty="0" err="1" smtClean="0"/>
              <a:t>for</a:t>
            </a:r>
            <a:r>
              <a:rPr lang="de-DE" sz="2400" dirty="0" smtClean="0"/>
              <a:t> all </a:t>
            </a:r>
            <a:r>
              <a:rPr lang="de-DE" sz="2400" dirty="0" err="1" smtClean="0"/>
              <a:t>classes</a:t>
            </a:r>
            <a:endParaRPr lang="de-DE" sz="2400" dirty="0" smtClean="0"/>
          </a:p>
          <a:p>
            <a:endParaRPr lang="de-DE" sz="2400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527666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Decision</a:t>
            </a:r>
            <a:r>
              <a:rPr lang="de-DE" dirty="0" smtClean="0"/>
              <a:t> </a:t>
            </a:r>
            <a:r>
              <a:rPr lang="de-DE" dirty="0"/>
              <a:t>M</a:t>
            </a:r>
            <a:r>
              <a:rPr lang="de-DE" dirty="0" smtClean="0"/>
              <a:t>aking / </a:t>
            </a:r>
            <a:r>
              <a:rPr lang="de-DE" dirty="0" err="1" smtClean="0"/>
              <a:t>Classification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5AF6D-F46D-415C-AD3E-77E0038AE70E}" type="datetime1">
              <a:rPr lang="de-DE" smtClean="0"/>
              <a:pPr/>
              <a:t>20.07.2013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Präsentationstitel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299EF-AC70-49B0-AC02-B1CDF7ABB087}" type="slidenum">
              <a:rPr lang="de-DE" smtClean="0"/>
              <a:pPr/>
              <a:t>29</a:t>
            </a:fld>
            <a:endParaRPr lang="de-DE"/>
          </a:p>
        </p:txBody>
      </p:sp>
      <p:sp>
        <p:nvSpPr>
          <p:cNvPr id="14" name="Textfeld 13"/>
          <p:cNvSpPr txBox="1"/>
          <p:nvPr/>
        </p:nvSpPr>
        <p:spPr>
          <a:xfrm>
            <a:off x="366110" y="1340768"/>
            <a:ext cx="770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 err="1" smtClean="0"/>
              <a:t>Supervised</a:t>
            </a:r>
            <a:r>
              <a:rPr lang="de-DE" sz="2800" dirty="0" smtClean="0"/>
              <a:t>, multi-</a:t>
            </a:r>
            <a:r>
              <a:rPr lang="de-DE" sz="2800" dirty="0" err="1" smtClean="0"/>
              <a:t>class</a:t>
            </a:r>
            <a:endParaRPr lang="de-DE" sz="2800" dirty="0"/>
          </a:p>
        </p:txBody>
      </p:sp>
      <p:pic>
        <p:nvPicPr>
          <p:cNvPr id="21" name="Inhaltsplatzhalter 20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6732" y="1988840"/>
            <a:ext cx="4563740" cy="4246860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Inhaltsplatzhalt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251520" y="1988840"/>
                <a:ext cx="4002302" cy="4246860"/>
              </a:xfrm>
            </p:spPr>
            <p:txBody>
              <a:bodyPr/>
              <a:lstStyle/>
              <a:p>
                <a:r>
                  <a:rPr lang="de-DE" sz="2400" dirty="0" smtClean="0"/>
                  <a:t>Data </a:t>
                </a:r>
                <a:r>
                  <a:rPr lang="de-DE" sz="2400" dirty="0" err="1" smtClean="0"/>
                  <a:t>samples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for</a:t>
                </a:r>
                <a:r>
                  <a:rPr lang="de-DE" sz="2400" dirty="0" smtClean="0"/>
                  <a:t> all </a:t>
                </a:r>
                <a:r>
                  <a:rPr lang="de-DE" sz="2400" dirty="0" err="1" smtClean="0"/>
                  <a:t>classes</a:t>
                </a:r>
                <a:endParaRPr lang="de-DE" sz="2400" dirty="0" smtClean="0"/>
              </a:p>
              <a:p>
                <a:r>
                  <a:rPr lang="en-US" sz="2400" dirty="0" smtClean="0"/>
                  <a:t>Classification function </a:t>
                </a:r>
                <a14:m>
                  <m:oMath xmlns:m="http://schemas.openxmlformats.org/officeDocument/2006/math">
                    <m:r>
                      <a:rPr lang="en-US" sz="2400" i="1"/>
                      <m:t>𝑦</m:t>
                    </m:r>
                    <m:r>
                      <a:rPr lang="en-US" sz="2400" i="1"/>
                      <m:t>=</m:t>
                    </m:r>
                    <m:r>
                      <a:rPr lang="en-US" sz="2400" i="1"/>
                      <m:t>𝑓</m:t>
                    </m:r>
                    <m:r>
                      <a:rPr lang="en-US" sz="2400" i="1"/>
                      <m:t>(</m:t>
                    </m:r>
                    <m:r>
                      <a:rPr lang="en-US" sz="2400" b="1" i="1"/>
                      <m:t>𝒙</m:t>
                    </m:r>
                    <m:r>
                      <a:rPr lang="en-US" sz="2400" i="1"/>
                      <m:t>,</m:t>
                    </m:r>
                    <m:r>
                      <a:rPr lang="en-US" sz="2400" b="1" i="1"/>
                      <m:t>𝒘</m:t>
                    </m:r>
                    <m:r>
                      <a:rPr lang="en-US" sz="2400" i="1"/>
                      <m:t>)</m:t>
                    </m:r>
                  </m:oMath>
                </a14:m>
                <a:r>
                  <a:rPr lang="de-DE" sz="2400" dirty="0" smtClean="0"/>
                  <a:t> </a:t>
                </a:r>
              </a:p>
              <a:p>
                <a:endParaRPr lang="de-DE" sz="2400" dirty="0"/>
              </a:p>
              <a:p>
                <a:endParaRPr lang="de-DE" dirty="0"/>
              </a:p>
            </p:txBody>
          </p:sp>
        </mc:Choice>
        <mc:Fallback>
          <p:sp>
            <p:nvSpPr>
              <p:cNvPr id="10" name="Inhaltsplatzhalt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251520" y="1988840"/>
                <a:ext cx="4002302" cy="4246860"/>
              </a:xfrm>
              <a:blipFill rotWithShape="1">
                <a:blip r:embed="rId3"/>
                <a:stretch>
                  <a:fillRect l="-4262" t="-200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7583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Datumsplatzhalt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9pPr>
          </a:lstStyle>
          <a:p>
            <a:pPr eaLnBrk="1" hangingPunct="1"/>
            <a:fld id="{9A1534E9-6A3B-4287-9034-02C82E175FF1}" type="datetime1">
              <a:rPr lang="de-DE">
                <a:solidFill>
                  <a:srgbClr val="898989"/>
                </a:solidFill>
              </a:rPr>
              <a:pPr eaLnBrk="1" hangingPunct="1"/>
              <a:t>20.07.2013</a:t>
            </a:fld>
            <a:endParaRPr lang="de-DE">
              <a:solidFill>
                <a:srgbClr val="898989"/>
              </a:solidFill>
            </a:endParaRPr>
          </a:p>
        </p:txBody>
      </p:sp>
      <p:sp>
        <p:nvSpPr>
          <p:cNvPr id="4099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428502" y="6551613"/>
            <a:ext cx="5976938" cy="234950"/>
          </a:xfr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9pPr>
          </a:lstStyle>
          <a:p>
            <a:pPr eaLnBrk="1" hangingPunct="1"/>
            <a:r>
              <a:rPr lang="de-DE" dirty="0" smtClean="0">
                <a:solidFill>
                  <a:srgbClr val="898989"/>
                </a:solidFill>
              </a:rPr>
              <a:t>Semi-</a:t>
            </a:r>
            <a:r>
              <a:rPr lang="de-DE" dirty="0" err="1" smtClean="0">
                <a:solidFill>
                  <a:srgbClr val="898989"/>
                </a:solidFill>
              </a:rPr>
              <a:t>Supervised</a:t>
            </a:r>
            <a:r>
              <a:rPr lang="de-DE" dirty="0" smtClean="0">
                <a:solidFill>
                  <a:srgbClr val="898989"/>
                </a:solidFill>
              </a:rPr>
              <a:t> </a:t>
            </a:r>
            <a:r>
              <a:rPr lang="de-DE" dirty="0" err="1" smtClean="0">
                <a:solidFill>
                  <a:srgbClr val="898989"/>
                </a:solidFill>
              </a:rPr>
              <a:t>Methods</a:t>
            </a:r>
            <a:r>
              <a:rPr lang="de-DE" dirty="0" smtClean="0">
                <a:solidFill>
                  <a:srgbClr val="898989"/>
                </a:solidFill>
              </a:rPr>
              <a:t> in </a:t>
            </a:r>
            <a:r>
              <a:rPr lang="de-DE" dirty="0" err="1" smtClean="0">
                <a:solidFill>
                  <a:srgbClr val="898989"/>
                </a:solidFill>
              </a:rPr>
              <a:t>Condition</a:t>
            </a:r>
            <a:r>
              <a:rPr lang="de-DE" dirty="0" smtClean="0">
                <a:solidFill>
                  <a:srgbClr val="898989"/>
                </a:solidFill>
              </a:rPr>
              <a:t> Monitoring</a:t>
            </a:r>
          </a:p>
        </p:txBody>
      </p:sp>
      <p:sp>
        <p:nvSpPr>
          <p:cNvPr id="4100" name="Foliennummernplatzhalt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9pPr>
          </a:lstStyle>
          <a:p>
            <a:pPr eaLnBrk="1" hangingPunct="1"/>
            <a:fld id="{56EC6254-C2A8-4212-8129-908366349016}" type="slidenum">
              <a:rPr lang="de-DE">
                <a:solidFill>
                  <a:srgbClr val="898989"/>
                </a:solidFill>
              </a:rPr>
              <a:pPr eaLnBrk="1" hangingPunct="1"/>
              <a:t>3</a:t>
            </a:fld>
            <a:endParaRPr lang="de-DE">
              <a:solidFill>
                <a:srgbClr val="898989"/>
              </a:solidFill>
            </a:endParaRPr>
          </a:p>
        </p:txBody>
      </p:sp>
      <p:sp>
        <p:nvSpPr>
          <p:cNvPr id="4101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dirty="0" err="1" smtClean="0"/>
              <a:t>Overview</a:t>
            </a:r>
            <a:endParaRPr lang="de-DE" dirty="0" smtClean="0"/>
          </a:p>
        </p:txBody>
      </p:sp>
      <p:sp>
        <p:nvSpPr>
          <p:cNvPr id="4102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buFont typeface="Arial" pitchFamily="34" charset="0"/>
              <a:buChar char="•"/>
            </a:pPr>
            <a:r>
              <a:rPr lang="de-DE" dirty="0" err="1" smtClean="0"/>
              <a:t>Condition</a:t>
            </a:r>
            <a:r>
              <a:rPr lang="de-DE" dirty="0" smtClean="0"/>
              <a:t> Monitoring </a:t>
            </a:r>
          </a:p>
          <a:p>
            <a:pPr lvl="1">
              <a:buFont typeface="Arial" pitchFamily="34" charset="0"/>
              <a:buChar char="•"/>
            </a:pPr>
            <a:r>
              <a:rPr lang="de-DE" dirty="0" smtClean="0"/>
              <a:t>Feature </a:t>
            </a:r>
            <a:r>
              <a:rPr lang="de-DE" dirty="0" err="1" smtClean="0"/>
              <a:t>Extraction</a:t>
            </a:r>
            <a:r>
              <a:rPr lang="de-DE" dirty="0" smtClean="0"/>
              <a:t> </a:t>
            </a:r>
            <a:r>
              <a:rPr lang="de-DE" dirty="0" err="1" smtClean="0"/>
              <a:t>Methods</a:t>
            </a:r>
            <a:endParaRPr lang="de-DE" dirty="0" smtClean="0"/>
          </a:p>
          <a:p>
            <a:pPr lvl="2">
              <a:buFont typeface="Arial" pitchFamily="34" charset="0"/>
              <a:buChar char="•"/>
            </a:pPr>
            <a:r>
              <a:rPr lang="de-DE" dirty="0" smtClean="0"/>
              <a:t>Mel </a:t>
            </a:r>
            <a:r>
              <a:rPr lang="de-DE" dirty="0" err="1" smtClean="0"/>
              <a:t>Frequency</a:t>
            </a:r>
            <a:r>
              <a:rPr lang="de-DE" dirty="0" smtClean="0"/>
              <a:t> </a:t>
            </a:r>
            <a:r>
              <a:rPr lang="de-DE" dirty="0" err="1" smtClean="0"/>
              <a:t>Cepstral</a:t>
            </a:r>
            <a:r>
              <a:rPr lang="de-DE" dirty="0" smtClean="0"/>
              <a:t> </a:t>
            </a:r>
            <a:r>
              <a:rPr lang="de-DE" dirty="0" err="1" smtClean="0"/>
              <a:t>Coefficients</a:t>
            </a:r>
            <a:r>
              <a:rPr lang="de-DE" dirty="0" smtClean="0"/>
              <a:t> (MFCC)</a:t>
            </a:r>
          </a:p>
          <a:p>
            <a:pPr lvl="2">
              <a:buFont typeface="Arial" pitchFamily="34" charset="0"/>
              <a:buChar char="•"/>
            </a:pPr>
            <a:r>
              <a:rPr lang="de-DE" dirty="0" smtClean="0"/>
              <a:t>Higuchi </a:t>
            </a:r>
            <a:r>
              <a:rPr lang="de-DE" dirty="0" err="1" smtClean="0"/>
              <a:t>Fractal</a:t>
            </a:r>
            <a:r>
              <a:rPr lang="de-DE" dirty="0" smtClean="0"/>
              <a:t> </a:t>
            </a:r>
            <a:r>
              <a:rPr lang="de-DE" dirty="0" err="1" smtClean="0"/>
              <a:t>Dimensions</a:t>
            </a:r>
            <a:r>
              <a:rPr lang="de-DE" dirty="0" smtClean="0"/>
              <a:t> (HFD)</a:t>
            </a:r>
          </a:p>
          <a:p>
            <a:pPr lvl="2">
              <a:buFont typeface="Arial" pitchFamily="34" charset="0"/>
              <a:buChar char="•"/>
            </a:pPr>
            <a:r>
              <a:rPr lang="de-DE" dirty="0" err="1" smtClean="0"/>
              <a:t>Kurtosis</a:t>
            </a:r>
            <a:endParaRPr lang="de-DE" dirty="0" smtClean="0"/>
          </a:p>
          <a:p>
            <a:pPr lvl="1">
              <a:buFont typeface="Arial" pitchFamily="34" charset="0"/>
              <a:buChar char="•"/>
            </a:pPr>
            <a:r>
              <a:rPr lang="de-DE" dirty="0" err="1" smtClean="0"/>
              <a:t>One</a:t>
            </a:r>
            <a:r>
              <a:rPr lang="de-DE" dirty="0" smtClean="0"/>
              <a:t> Class </a:t>
            </a:r>
            <a:r>
              <a:rPr lang="de-DE" dirty="0" err="1" smtClean="0"/>
              <a:t>Classification</a:t>
            </a:r>
            <a:endParaRPr lang="de-DE" dirty="0" smtClean="0"/>
          </a:p>
          <a:p>
            <a:pPr lvl="2">
              <a:buFont typeface="Arial" pitchFamily="34" charset="0"/>
              <a:buChar char="•"/>
            </a:pPr>
            <a:r>
              <a:rPr lang="de-DE" dirty="0" err="1" smtClean="0"/>
              <a:t>Construction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One</a:t>
            </a:r>
            <a:r>
              <a:rPr lang="de-DE" dirty="0" smtClean="0"/>
              <a:t>-Class-</a:t>
            </a:r>
            <a:r>
              <a:rPr lang="de-DE" dirty="0" err="1" smtClean="0"/>
              <a:t>Classifiers</a:t>
            </a:r>
            <a:endParaRPr lang="de-DE" dirty="0" smtClean="0"/>
          </a:p>
          <a:p>
            <a:pPr lvl="2">
              <a:buFont typeface="Arial" pitchFamily="34" charset="0"/>
              <a:buChar char="•"/>
            </a:pPr>
            <a:r>
              <a:rPr lang="de-DE" dirty="0" smtClean="0"/>
              <a:t>Support </a:t>
            </a:r>
            <a:r>
              <a:rPr lang="de-DE" dirty="0" err="1" smtClean="0"/>
              <a:t>Vector</a:t>
            </a:r>
            <a:r>
              <a:rPr lang="de-DE" dirty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description</a:t>
            </a:r>
            <a:endParaRPr lang="de-DE" dirty="0"/>
          </a:p>
          <a:p>
            <a:pPr lvl="2">
              <a:buFont typeface="Arial" pitchFamily="34" charset="0"/>
              <a:buChar char="•"/>
            </a:pPr>
            <a:r>
              <a:rPr lang="de-DE" dirty="0" smtClean="0"/>
              <a:t>K-</a:t>
            </a:r>
            <a:r>
              <a:rPr lang="de-DE" dirty="0" err="1" smtClean="0"/>
              <a:t>Means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description</a:t>
            </a:r>
            <a:endParaRPr lang="de-DE" dirty="0" smtClean="0"/>
          </a:p>
          <a:p>
            <a:pPr lvl="2">
              <a:buFont typeface="Arial" pitchFamily="34" charset="0"/>
              <a:buChar char="•"/>
            </a:pPr>
            <a:r>
              <a:rPr lang="de-DE" dirty="0" smtClean="0"/>
              <a:t>K-Center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description</a:t>
            </a:r>
            <a:endParaRPr lang="de-DE" dirty="0" smtClean="0"/>
          </a:p>
          <a:p>
            <a:pPr lvl="2">
              <a:buFont typeface="Arial" pitchFamily="34" charset="0"/>
              <a:buChar char="•"/>
            </a:pPr>
            <a:r>
              <a:rPr lang="de-DE" dirty="0" err="1" smtClean="0"/>
              <a:t>Neares</a:t>
            </a:r>
            <a:r>
              <a:rPr lang="de-DE" dirty="0" smtClean="0"/>
              <a:t> </a:t>
            </a:r>
            <a:r>
              <a:rPr lang="de-DE" dirty="0" err="1" smtClean="0"/>
              <a:t>Neighbor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description</a:t>
            </a:r>
            <a:endParaRPr lang="de-DE" dirty="0" smtClean="0"/>
          </a:p>
          <a:p>
            <a:pPr lvl="2">
              <a:buFont typeface="Arial" pitchFamily="34" charset="0"/>
              <a:buChar char="•"/>
            </a:pPr>
            <a:endParaRPr lang="de-DE" dirty="0" smtClean="0"/>
          </a:p>
          <a:p>
            <a:pPr lvl="1">
              <a:buFont typeface="Arial" pitchFamily="34" charset="0"/>
              <a:buChar char="•"/>
            </a:pP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240696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Decision</a:t>
            </a:r>
            <a:r>
              <a:rPr lang="de-DE" dirty="0" smtClean="0"/>
              <a:t> </a:t>
            </a:r>
            <a:r>
              <a:rPr lang="de-DE" dirty="0"/>
              <a:t>M</a:t>
            </a:r>
            <a:r>
              <a:rPr lang="de-DE" dirty="0" smtClean="0"/>
              <a:t>aking / </a:t>
            </a:r>
            <a:r>
              <a:rPr lang="de-DE" dirty="0" err="1" smtClean="0"/>
              <a:t>Classification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5AF6D-F46D-415C-AD3E-77E0038AE70E}" type="datetime1">
              <a:rPr lang="de-DE" smtClean="0"/>
              <a:pPr/>
              <a:t>20.07.2013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Präsentationstitel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299EF-AC70-49B0-AC02-B1CDF7ABB087}" type="slidenum">
              <a:rPr lang="de-DE" smtClean="0"/>
              <a:pPr/>
              <a:t>30</a:t>
            </a:fld>
            <a:endParaRPr lang="de-DE"/>
          </a:p>
        </p:txBody>
      </p:sp>
      <p:sp>
        <p:nvSpPr>
          <p:cNvPr id="14" name="Textfeld 13"/>
          <p:cNvSpPr txBox="1"/>
          <p:nvPr/>
        </p:nvSpPr>
        <p:spPr>
          <a:xfrm>
            <a:off x="366110" y="1340768"/>
            <a:ext cx="770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 err="1" smtClean="0"/>
              <a:t>Supervised</a:t>
            </a:r>
            <a:r>
              <a:rPr lang="de-DE" sz="2800" dirty="0" smtClean="0"/>
              <a:t>, multi-</a:t>
            </a:r>
            <a:r>
              <a:rPr lang="de-DE" sz="2800" dirty="0" err="1" smtClean="0"/>
              <a:t>class</a:t>
            </a:r>
            <a:endParaRPr lang="de-DE" sz="2800" dirty="0"/>
          </a:p>
        </p:txBody>
      </p:sp>
      <p:pic>
        <p:nvPicPr>
          <p:cNvPr id="21" name="Inhaltsplatzhalter 20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6732" y="1988840"/>
            <a:ext cx="4563740" cy="4246860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Inhaltsplatzhalt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251520" y="1988840"/>
                <a:ext cx="4002302" cy="4246860"/>
              </a:xfrm>
            </p:spPr>
            <p:txBody>
              <a:bodyPr/>
              <a:lstStyle/>
              <a:p>
                <a:r>
                  <a:rPr lang="de-DE" sz="2400" dirty="0" smtClean="0"/>
                  <a:t>Data </a:t>
                </a:r>
                <a:r>
                  <a:rPr lang="de-DE" sz="2400" dirty="0" err="1" smtClean="0"/>
                  <a:t>samples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for</a:t>
                </a:r>
                <a:r>
                  <a:rPr lang="de-DE" sz="2400" dirty="0" smtClean="0"/>
                  <a:t> all </a:t>
                </a:r>
                <a:r>
                  <a:rPr lang="de-DE" sz="2400" dirty="0" err="1" smtClean="0"/>
                  <a:t>classes</a:t>
                </a:r>
                <a:endParaRPr lang="de-DE" sz="2400" dirty="0" smtClean="0"/>
              </a:p>
              <a:p>
                <a:r>
                  <a:rPr lang="en-US" sz="2400" dirty="0" smtClean="0"/>
                  <a:t>Classification function </a:t>
                </a:r>
                <a14:m>
                  <m:oMath xmlns:m="http://schemas.openxmlformats.org/officeDocument/2006/math">
                    <m:r>
                      <a:rPr lang="en-US" sz="2400" i="1"/>
                      <m:t>𝑦</m:t>
                    </m:r>
                    <m:r>
                      <a:rPr lang="en-US" sz="2400" i="1"/>
                      <m:t>=</m:t>
                    </m:r>
                    <m:r>
                      <a:rPr lang="en-US" sz="2400" i="1"/>
                      <m:t>𝑓</m:t>
                    </m:r>
                    <m:r>
                      <a:rPr lang="en-US" sz="2400" i="1"/>
                      <m:t>(</m:t>
                    </m:r>
                    <m:r>
                      <a:rPr lang="en-US" sz="2400" b="1" i="1"/>
                      <m:t>𝒙</m:t>
                    </m:r>
                    <m:r>
                      <a:rPr lang="en-US" sz="2400" i="1"/>
                      <m:t>,</m:t>
                    </m:r>
                    <m:r>
                      <a:rPr lang="en-US" sz="2400" b="1" i="1"/>
                      <m:t>𝒘</m:t>
                    </m:r>
                    <m:r>
                      <a:rPr lang="en-US" sz="2400" i="1"/>
                      <m:t>)</m:t>
                    </m:r>
                  </m:oMath>
                </a14:m>
                <a:r>
                  <a:rPr lang="de-DE" sz="2400" dirty="0" smtClean="0"/>
                  <a:t> </a:t>
                </a:r>
              </a:p>
              <a:p>
                <a:r>
                  <a:rPr lang="de-DE" sz="2400" dirty="0" smtClean="0"/>
                  <a:t>Training </a:t>
                </a:r>
                <a:r>
                  <a:rPr lang="de-DE" sz="2400" dirty="0" err="1" smtClean="0"/>
                  <a:t>by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optimizing</a:t>
                </a:r>
                <a:r>
                  <a:rPr lang="de-DE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/>
                      </a:rPr>
                      <m:t>𝒘</m:t>
                    </m:r>
                  </m:oMath>
                </a14:m>
                <a:r>
                  <a:rPr lang="de-DE" sz="2400" dirty="0" smtClean="0"/>
                  <a:t> </a:t>
                </a:r>
                <a:r>
                  <a:rPr lang="de-DE" sz="2400" dirty="0" err="1" smtClean="0"/>
                  <a:t>through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error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function</a:t>
                </a:r>
                <a:r>
                  <a:rPr lang="de-DE" sz="2400" dirty="0" smtClean="0"/>
                  <a:t>,   e.g.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/>
                        <m:t>𝐸</m:t>
                      </m:r>
                      <m:d>
                        <m:dPr>
                          <m:ctrlPr>
                            <a:rPr lang="de-DE" sz="2400" i="1"/>
                          </m:ctrlPr>
                        </m:dPr>
                        <m:e>
                          <m:r>
                            <a:rPr lang="en-US" sz="2400" b="1" i="1"/>
                            <m:t>𝒘</m:t>
                          </m:r>
                        </m:e>
                      </m:d>
                      <m:r>
                        <a:rPr lang="en-US" sz="2400" b="1" i="1"/>
                        <m:t>=</m:t>
                      </m:r>
                      <m:f>
                        <m:fPr>
                          <m:ctrlPr>
                            <a:rPr lang="de-DE" sz="2400" i="1"/>
                          </m:ctrlPr>
                        </m:fPr>
                        <m:num>
                          <m:r>
                            <a:rPr lang="en-US" sz="2400" i="1"/>
                            <m:t>1</m:t>
                          </m:r>
                        </m:num>
                        <m:den>
                          <m:r>
                            <a:rPr lang="en-US" sz="2400" i="1"/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de-DE" sz="2400" i="1"/>
                          </m:ctrlPr>
                        </m:naryPr>
                        <m:sub>
                          <m:r>
                            <a:rPr lang="en-US" sz="2400" i="1"/>
                            <m:t>𝑛</m:t>
                          </m:r>
                          <m:r>
                            <a:rPr lang="en-US" sz="2400" i="1"/>
                            <m:t>=1</m:t>
                          </m:r>
                        </m:sub>
                        <m:sup>
                          <m:r>
                            <a:rPr lang="en-US" sz="2400" i="1"/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de-DE" sz="2400" i="1"/>
                              </m:ctrlPr>
                            </m:sSup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de-DE" sz="2400" i="1"/>
                                  </m:ctrlPr>
                                </m:dPr>
                                <m:e>
                                  <m:r>
                                    <a:rPr lang="en-US" sz="2400" i="1"/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de-DE" sz="2400" i="1"/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de-DE" sz="2400" b="1" i="1"/>
                                          </m:ctrlPr>
                                        </m:sSubPr>
                                        <m:e>
                                          <m:r>
                                            <a:rPr lang="en-US" sz="2400" b="1" i="1"/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sz="2400" i="1"/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sz="2400" i="1"/>
                                        <m:t>,</m:t>
                                      </m:r>
                                      <m:r>
                                        <a:rPr lang="en-US" sz="2400" b="1" i="1"/>
                                        <m:t>𝒘</m:t>
                                      </m:r>
                                    </m:e>
                                  </m:d>
                                  <m:r>
                                    <a:rPr lang="en-US" sz="2400" i="1"/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de-DE" sz="2400" i="1"/>
                                      </m:ctrlPr>
                                    </m:sSubPr>
                                    <m:e>
                                      <m:r>
                                        <a:rPr lang="en-US" sz="2400" i="1"/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i="1"/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400" i="1"/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de-DE" sz="2400" dirty="0"/>
              </a:p>
              <a:p>
                <a:endParaRPr lang="de-DE" dirty="0"/>
              </a:p>
            </p:txBody>
          </p:sp>
        </mc:Choice>
        <mc:Fallback>
          <p:sp>
            <p:nvSpPr>
              <p:cNvPr id="10" name="Inhaltsplatzhalt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251520" y="1988840"/>
                <a:ext cx="4002302" cy="4246860"/>
              </a:xfrm>
              <a:blipFill rotWithShape="1">
                <a:blip r:embed="rId3"/>
                <a:stretch>
                  <a:fillRect l="-4262" t="-200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62013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Supervised</a:t>
            </a:r>
            <a:r>
              <a:rPr lang="de-DE" dirty="0" smtClean="0"/>
              <a:t> </a:t>
            </a:r>
            <a:r>
              <a:rPr lang="de-DE" dirty="0" err="1" smtClean="0"/>
              <a:t>Classification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Inhaltsplatzhalt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251520" y="1988840"/>
                <a:ext cx="4002302" cy="4246860"/>
              </a:xfrm>
            </p:spPr>
            <p:txBody>
              <a:bodyPr/>
              <a:lstStyle/>
              <a:p>
                <a:r>
                  <a:rPr lang="de-DE" sz="2400" dirty="0" smtClean="0"/>
                  <a:t>Data </a:t>
                </a:r>
                <a:r>
                  <a:rPr lang="de-DE" sz="2400" dirty="0" err="1" smtClean="0"/>
                  <a:t>samples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for</a:t>
                </a:r>
                <a:r>
                  <a:rPr lang="de-DE" sz="2400" dirty="0" smtClean="0"/>
                  <a:t> all </a:t>
                </a:r>
                <a:r>
                  <a:rPr lang="de-DE" sz="2400" dirty="0" err="1" smtClean="0"/>
                  <a:t>classes</a:t>
                </a:r>
                <a:endParaRPr lang="de-DE" sz="2400" dirty="0" smtClean="0"/>
              </a:p>
              <a:p>
                <a:r>
                  <a:rPr lang="en-US" sz="2400" dirty="0" smtClean="0"/>
                  <a:t>Classification function </a:t>
                </a:r>
                <a14:m>
                  <m:oMath xmlns:m="http://schemas.openxmlformats.org/officeDocument/2006/math">
                    <m:r>
                      <a:rPr lang="en-US" sz="2400" i="1"/>
                      <m:t>𝑦</m:t>
                    </m:r>
                    <m:r>
                      <a:rPr lang="en-US" sz="2400" i="1"/>
                      <m:t>=</m:t>
                    </m:r>
                    <m:r>
                      <a:rPr lang="en-US" sz="2400" i="1"/>
                      <m:t>𝑓</m:t>
                    </m:r>
                    <m:r>
                      <a:rPr lang="en-US" sz="2400" i="1"/>
                      <m:t>(</m:t>
                    </m:r>
                    <m:r>
                      <a:rPr lang="en-US" sz="2400" b="1" i="1"/>
                      <m:t>𝒙</m:t>
                    </m:r>
                    <m:r>
                      <a:rPr lang="en-US" sz="2400" i="1"/>
                      <m:t>,</m:t>
                    </m:r>
                    <m:r>
                      <a:rPr lang="en-US" sz="2400" b="1" i="1"/>
                      <m:t>𝒘</m:t>
                    </m:r>
                    <m:r>
                      <a:rPr lang="en-US" sz="2400" i="1"/>
                      <m:t>)</m:t>
                    </m:r>
                  </m:oMath>
                </a14:m>
                <a:r>
                  <a:rPr lang="de-DE" sz="2400" dirty="0" smtClean="0"/>
                  <a:t> </a:t>
                </a:r>
              </a:p>
              <a:p>
                <a:r>
                  <a:rPr lang="de-DE" sz="2400" dirty="0" smtClean="0"/>
                  <a:t>Training </a:t>
                </a:r>
                <a:r>
                  <a:rPr lang="de-DE" sz="2400" dirty="0" err="1" smtClean="0"/>
                  <a:t>by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optimizing</a:t>
                </a:r>
                <a:r>
                  <a:rPr lang="de-DE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/>
                      </a:rPr>
                      <m:t>𝒘</m:t>
                    </m:r>
                  </m:oMath>
                </a14:m>
                <a:r>
                  <a:rPr lang="de-DE" sz="2400" dirty="0" smtClean="0"/>
                  <a:t> </a:t>
                </a:r>
                <a:r>
                  <a:rPr lang="de-DE" sz="2400" dirty="0" err="1" smtClean="0"/>
                  <a:t>through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error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function</a:t>
                </a:r>
                <a:r>
                  <a:rPr lang="de-DE" sz="2400" dirty="0" smtClean="0"/>
                  <a:t>,   e.g.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/>
                        <m:t>𝐸</m:t>
                      </m:r>
                      <m:d>
                        <m:dPr>
                          <m:ctrlPr>
                            <a:rPr lang="de-DE" sz="2400" i="1"/>
                          </m:ctrlPr>
                        </m:dPr>
                        <m:e>
                          <m:r>
                            <a:rPr lang="en-US" sz="2400" b="1" i="1"/>
                            <m:t>𝒘</m:t>
                          </m:r>
                        </m:e>
                      </m:d>
                      <m:r>
                        <a:rPr lang="en-US" sz="2400" b="1" i="1"/>
                        <m:t>=</m:t>
                      </m:r>
                      <m:f>
                        <m:fPr>
                          <m:ctrlPr>
                            <a:rPr lang="de-DE" sz="2400" i="1"/>
                          </m:ctrlPr>
                        </m:fPr>
                        <m:num>
                          <m:r>
                            <a:rPr lang="en-US" sz="2400" i="1"/>
                            <m:t>1</m:t>
                          </m:r>
                        </m:num>
                        <m:den>
                          <m:r>
                            <a:rPr lang="en-US" sz="2400" i="1"/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de-DE" sz="2400" i="1"/>
                          </m:ctrlPr>
                        </m:naryPr>
                        <m:sub>
                          <m:r>
                            <a:rPr lang="en-US" sz="2400" i="1"/>
                            <m:t>𝑛</m:t>
                          </m:r>
                          <m:r>
                            <a:rPr lang="en-US" sz="2400" i="1"/>
                            <m:t>=1</m:t>
                          </m:r>
                        </m:sub>
                        <m:sup>
                          <m:r>
                            <a:rPr lang="en-US" sz="2400" i="1"/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de-DE" sz="2400" i="1"/>
                              </m:ctrlPr>
                            </m:sSup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de-DE" sz="2400" i="1"/>
                                  </m:ctrlPr>
                                </m:dPr>
                                <m:e>
                                  <m:r>
                                    <a:rPr lang="en-US" sz="2400" i="1"/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de-DE" sz="2400" i="1"/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de-DE" sz="2400" b="1" i="1"/>
                                          </m:ctrlPr>
                                        </m:sSubPr>
                                        <m:e>
                                          <m:r>
                                            <a:rPr lang="en-US" sz="2400" b="1" i="1"/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sz="2400" i="1"/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sz="2400" i="1"/>
                                        <m:t>,</m:t>
                                      </m:r>
                                      <m:r>
                                        <a:rPr lang="en-US" sz="2400" b="1" i="1"/>
                                        <m:t>𝒘</m:t>
                                      </m:r>
                                    </m:e>
                                  </m:d>
                                  <m:r>
                                    <a:rPr lang="en-US" sz="2400" i="1"/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de-DE" sz="2400" i="1"/>
                                      </m:ctrlPr>
                                    </m:sSubPr>
                                    <m:e>
                                      <m:r>
                                        <a:rPr lang="en-US" sz="2400" i="1"/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i="1"/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400" i="1"/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de-DE" sz="2400" dirty="0"/>
              </a:p>
              <a:p>
                <a:endParaRPr lang="de-DE" dirty="0"/>
              </a:p>
            </p:txBody>
          </p:sp>
        </mc:Choice>
        <mc:Fallback>
          <p:sp>
            <p:nvSpPr>
              <p:cNvPr id="4" name="Inhaltsplatzhalt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251520" y="1988840"/>
                <a:ext cx="4002302" cy="4246860"/>
              </a:xfrm>
              <a:blipFill rotWithShape="1">
                <a:blip r:embed="rId2"/>
                <a:stretch>
                  <a:fillRect l="-4262" t="-200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5AF6D-F46D-415C-AD3E-77E0038AE70E}" type="datetime1">
              <a:rPr lang="de-DE" smtClean="0"/>
              <a:pPr/>
              <a:t>20.07.2013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Präsentationstitel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299EF-AC70-49B0-AC02-B1CDF7ABB087}" type="slidenum">
              <a:rPr lang="de-DE" smtClean="0"/>
              <a:pPr/>
              <a:t>31</a:t>
            </a:fld>
            <a:endParaRPr lang="de-DE"/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sz="half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925"/>
          <a:stretch/>
        </p:blipFill>
        <p:spPr>
          <a:xfrm>
            <a:off x="4254541" y="1988841"/>
            <a:ext cx="3701835" cy="4246860"/>
          </a:xfrm>
        </p:spPr>
      </p:pic>
      <p:sp>
        <p:nvSpPr>
          <p:cNvPr id="10" name="Textfeld 9"/>
          <p:cNvSpPr txBox="1"/>
          <p:nvPr/>
        </p:nvSpPr>
        <p:spPr>
          <a:xfrm>
            <a:off x="366110" y="1340768"/>
            <a:ext cx="770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 err="1" smtClean="0"/>
              <a:t>Supervised</a:t>
            </a:r>
            <a:r>
              <a:rPr lang="de-DE" sz="2800" dirty="0" smtClean="0"/>
              <a:t>, multi-</a:t>
            </a:r>
            <a:r>
              <a:rPr lang="de-DE" sz="2800" dirty="0" err="1" smtClean="0"/>
              <a:t>class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36695045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Classification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5AF6D-F46D-415C-AD3E-77E0038AE70E}" type="datetime1">
              <a:rPr lang="de-DE" smtClean="0"/>
              <a:pPr/>
              <a:t>20.07.2013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Präsentationstitel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299EF-AC70-49B0-AC02-B1CDF7ABB087}" type="slidenum">
              <a:rPr lang="de-DE" smtClean="0"/>
              <a:pPr/>
              <a:t>32</a:t>
            </a:fld>
            <a:endParaRPr lang="de-DE"/>
          </a:p>
        </p:txBody>
      </p:sp>
      <p:sp>
        <p:nvSpPr>
          <p:cNvPr id="14" name="Textfeld 13"/>
          <p:cNvSpPr txBox="1"/>
          <p:nvPr/>
        </p:nvSpPr>
        <p:spPr>
          <a:xfrm>
            <a:off x="366110" y="1340768"/>
            <a:ext cx="770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 err="1" smtClean="0"/>
              <a:t>Supervised</a:t>
            </a:r>
            <a:r>
              <a:rPr lang="de-DE" sz="2800" dirty="0" smtClean="0"/>
              <a:t>, </a:t>
            </a:r>
            <a:r>
              <a:rPr lang="de-DE" sz="2800" dirty="0" err="1" smtClean="0"/>
              <a:t>one-class</a:t>
            </a:r>
            <a:endParaRPr lang="de-DE" sz="2800" dirty="0"/>
          </a:p>
        </p:txBody>
      </p:sp>
      <p:sp>
        <p:nvSpPr>
          <p:cNvPr id="10" name="Inhaltsplatzhalter 3"/>
          <p:cNvSpPr txBox="1">
            <a:spLocks/>
          </p:cNvSpPr>
          <p:nvPr/>
        </p:nvSpPr>
        <p:spPr bwMode="auto">
          <a:xfrm>
            <a:off x="251520" y="1988840"/>
            <a:ext cx="4002302" cy="4246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sz="2400" kern="0" dirty="0" err="1" smtClean="0"/>
              <a:t>Typical</a:t>
            </a:r>
            <a:r>
              <a:rPr lang="de-DE" sz="2400" kern="0" dirty="0" smtClean="0"/>
              <a:t> </a:t>
            </a:r>
            <a:r>
              <a:rPr lang="de-DE" sz="2400" kern="0" dirty="0" err="1" smtClean="0"/>
              <a:t>Condition</a:t>
            </a:r>
            <a:r>
              <a:rPr lang="de-DE" sz="2400" kern="0" dirty="0" smtClean="0"/>
              <a:t> Monitoring </a:t>
            </a:r>
            <a:r>
              <a:rPr lang="de-DE" sz="2400" kern="0" dirty="0" err="1" smtClean="0"/>
              <a:t>scenario</a:t>
            </a:r>
            <a:r>
              <a:rPr lang="de-DE" sz="2400" kern="0" dirty="0" smtClean="0"/>
              <a:t>:     </a:t>
            </a:r>
            <a:r>
              <a:rPr lang="de-DE" sz="2400" kern="0" dirty="0" err="1" smtClean="0"/>
              <a:t>Only</a:t>
            </a:r>
            <a:r>
              <a:rPr lang="de-DE" sz="2400" kern="0" dirty="0" smtClean="0"/>
              <a:t> </a:t>
            </a:r>
            <a:r>
              <a:rPr lang="de-DE" sz="2400" kern="0" dirty="0" err="1" smtClean="0"/>
              <a:t>samples</a:t>
            </a:r>
            <a:r>
              <a:rPr lang="de-DE" sz="2400" kern="0" dirty="0" smtClean="0"/>
              <a:t> </a:t>
            </a:r>
            <a:r>
              <a:rPr lang="de-DE" sz="2400" kern="0" dirty="0" err="1" smtClean="0"/>
              <a:t>for</a:t>
            </a:r>
            <a:r>
              <a:rPr lang="de-DE" sz="2400" kern="0" dirty="0" smtClean="0"/>
              <a:t> </a:t>
            </a:r>
            <a:r>
              <a:rPr lang="de-DE" sz="2400" kern="0" dirty="0" err="1" smtClean="0"/>
              <a:t>one</a:t>
            </a:r>
            <a:r>
              <a:rPr lang="de-DE" sz="2400" kern="0" dirty="0" smtClean="0"/>
              <a:t> </a:t>
            </a:r>
            <a:r>
              <a:rPr lang="de-DE" sz="2400" kern="0" dirty="0" err="1" smtClean="0"/>
              <a:t>class</a:t>
            </a:r>
            <a:r>
              <a:rPr lang="de-DE" sz="2400" kern="0" dirty="0" smtClean="0"/>
              <a:t>  (e.g. normal </a:t>
            </a:r>
            <a:r>
              <a:rPr lang="de-DE" sz="2400" kern="0" dirty="0" err="1" smtClean="0"/>
              <a:t>conditions</a:t>
            </a:r>
            <a:r>
              <a:rPr lang="de-DE" sz="2400" kern="0" dirty="0" smtClean="0"/>
              <a:t>)</a:t>
            </a:r>
            <a:endParaRPr lang="de-DE" sz="2400" kern="0" dirty="0" smtClean="0"/>
          </a:p>
          <a:p>
            <a:pPr marL="0" indent="0">
              <a:buNone/>
            </a:pPr>
            <a:endParaRPr lang="de-DE" sz="2400" kern="0" dirty="0"/>
          </a:p>
          <a:p>
            <a:endParaRPr lang="de-DE" kern="0" dirty="0"/>
          </a:p>
        </p:txBody>
      </p:sp>
    </p:spTree>
    <p:extLst>
      <p:ext uri="{BB962C8B-B14F-4D97-AF65-F5344CB8AC3E}">
        <p14:creationId xmlns:p14="http://schemas.microsoft.com/office/powerpoint/2010/main" val="19313768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Classification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5AF6D-F46D-415C-AD3E-77E0038AE70E}" type="datetime1">
              <a:rPr lang="de-DE" smtClean="0"/>
              <a:pPr/>
              <a:t>20.07.2013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Präsentationstitel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299EF-AC70-49B0-AC02-B1CDF7ABB087}" type="slidenum">
              <a:rPr lang="de-DE" smtClean="0"/>
              <a:pPr/>
              <a:t>33</a:t>
            </a:fld>
            <a:endParaRPr lang="de-DE"/>
          </a:p>
        </p:txBody>
      </p:sp>
      <p:sp>
        <p:nvSpPr>
          <p:cNvPr id="14" name="Textfeld 13"/>
          <p:cNvSpPr txBox="1"/>
          <p:nvPr/>
        </p:nvSpPr>
        <p:spPr>
          <a:xfrm>
            <a:off x="366110" y="1340768"/>
            <a:ext cx="770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 err="1" smtClean="0"/>
              <a:t>Supervised</a:t>
            </a:r>
            <a:r>
              <a:rPr lang="de-DE" sz="2800" dirty="0" smtClean="0"/>
              <a:t>, </a:t>
            </a:r>
            <a:r>
              <a:rPr lang="de-DE" sz="2800" dirty="0" err="1" smtClean="0"/>
              <a:t>one-class</a:t>
            </a:r>
            <a:endParaRPr lang="de-DE" sz="2800" dirty="0"/>
          </a:p>
        </p:txBody>
      </p:sp>
      <p:pic>
        <p:nvPicPr>
          <p:cNvPr id="9" name="Inhaltsplatzhalter 8"/>
          <p:cNvPicPr>
            <a:picLocks noGrp="1" noChangeAspect="1"/>
          </p:cNvPicPr>
          <p:nvPr>
            <p:ph sz="half" idx="1"/>
          </p:nvPr>
        </p:nvPicPr>
        <p:blipFill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2348880"/>
            <a:ext cx="4104456" cy="3960440"/>
          </a:xfrm>
        </p:spPr>
      </p:pic>
      <p:sp>
        <p:nvSpPr>
          <p:cNvPr id="10" name="Inhaltsplatzhalter 3"/>
          <p:cNvSpPr txBox="1">
            <a:spLocks/>
          </p:cNvSpPr>
          <p:nvPr/>
        </p:nvSpPr>
        <p:spPr bwMode="auto">
          <a:xfrm>
            <a:off x="251520" y="1988840"/>
            <a:ext cx="4002302" cy="4246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sz="2400" kern="0" dirty="0" err="1" smtClean="0"/>
              <a:t>Typical</a:t>
            </a:r>
            <a:r>
              <a:rPr lang="de-DE" sz="2400" kern="0" dirty="0" smtClean="0"/>
              <a:t> </a:t>
            </a:r>
            <a:r>
              <a:rPr lang="de-DE" sz="2400" kern="0" dirty="0" err="1" smtClean="0"/>
              <a:t>Condition</a:t>
            </a:r>
            <a:r>
              <a:rPr lang="de-DE" sz="2400" kern="0" dirty="0" smtClean="0"/>
              <a:t> Monitoring </a:t>
            </a:r>
            <a:r>
              <a:rPr lang="de-DE" sz="2400" kern="0" dirty="0" err="1" smtClean="0"/>
              <a:t>scenario</a:t>
            </a:r>
            <a:r>
              <a:rPr lang="de-DE" sz="2400" kern="0" dirty="0" smtClean="0"/>
              <a:t>:     </a:t>
            </a:r>
            <a:r>
              <a:rPr lang="de-DE" sz="2400" kern="0" dirty="0" err="1" smtClean="0"/>
              <a:t>Only</a:t>
            </a:r>
            <a:r>
              <a:rPr lang="de-DE" sz="2400" kern="0" dirty="0" smtClean="0"/>
              <a:t> </a:t>
            </a:r>
            <a:r>
              <a:rPr lang="de-DE" sz="2400" kern="0" dirty="0" err="1" smtClean="0"/>
              <a:t>samples</a:t>
            </a:r>
            <a:r>
              <a:rPr lang="de-DE" sz="2400" kern="0" dirty="0" smtClean="0"/>
              <a:t> </a:t>
            </a:r>
            <a:r>
              <a:rPr lang="de-DE" sz="2400" kern="0" dirty="0" err="1" smtClean="0"/>
              <a:t>for</a:t>
            </a:r>
            <a:r>
              <a:rPr lang="de-DE" sz="2400" kern="0" dirty="0" smtClean="0"/>
              <a:t> </a:t>
            </a:r>
            <a:r>
              <a:rPr lang="de-DE" sz="2400" kern="0" dirty="0" err="1" smtClean="0"/>
              <a:t>one</a:t>
            </a:r>
            <a:r>
              <a:rPr lang="de-DE" sz="2400" kern="0" dirty="0" smtClean="0"/>
              <a:t> </a:t>
            </a:r>
            <a:r>
              <a:rPr lang="de-DE" sz="2400" kern="0" dirty="0" err="1" smtClean="0"/>
              <a:t>class</a:t>
            </a:r>
            <a:r>
              <a:rPr lang="de-DE" sz="2400" kern="0" dirty="0" smtClean="0"/>
              <a:t>  (e.g. normal </a:t>
            </a:r>
            <a:r>
              <a:rPr lang="de-DE" sz="2400" kern="0" dirty="0" err="1" smtClean="0"/>
              <a:t>conditions</a:t>
            </a:r>
            <a:r>
              <a:rPr lang="de-DE" sz="2400" kern="0" dirty="0" smtClean="0"/>
              <a:t>)</a:t>
            </a:r>
            <a:endParaRPr lang="de-DE" sz="2400" kern="0" dirty="0" smtClean="0"/>
          </a:p>
          <a:p>
            <a:pPr marL="0" indent="0">
              <a:buNone/>
            </a:pPr>
            <a:endParaRPr lang="de-DE" sz="2400" kern="0" dirty="0"/>
          </a:p>
          <a:p>
            <a:endParaRPr lang="de-DE" kern="0" dirty="0"/>
          </a:p>
        </p:txBody>
      </p:sp>
    </p:spTree>
    <p:extLst>
      <p:ext uri="{BB962C8B-B14F-4D97-AF65-F5344CB8AC3E}">
        <p14:creationId xmlns:p14="http://schemas.microsoft.com/office/powerpoint/2010/main" val="30682367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Classification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5AF6D-F46D-415C-AD3E-77E0038AE70E}" type="datetime1">
              <a:rPr lang="de-DE" smtClean="0"/>
              <a:pPr/>
              <a:t>20.07.2013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Präsentationstitel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299EF-AC70-49B0-AC02-B1CDF7ABB087}" type="slidenum">
              <a:rPr lang="de-DE" smtClean="0"/>
              <a:pPr/>
              <a:t>34</a:t>
            </a:fld>
            <a:endParaRPr lang="de-DE"/>
          </a:p>
        </p:txBody>
      </p:sp>
      <p:sp>
        <p:nvSpPr>
          <p:cNvPr id="14" name="Textfeld 13"/>
          <p:cNvSpPr txBox="1"/>
          <p:nvPr/>
        </p:nvSpPr>
        <p:spPr>
          <a:xfrm>
            <a:off x="366110" y="1340768"/>
            <a:ext cx="770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 err="1" smtClean="0"/>
              <a:t>Supervised</a:t>
            </a:r>
            <a:r>
              <a:rPr lang="de-DE" sz="2800" dirty="0" smtClean="0"/>
              <a:t>, </a:t>
            </a:r>
            <a:r>
              <a:rPr lang="de-DE" sz="2800" dirty="0" err="1" smtClean="0"/>
              <a:t>one-class</a:t>
            </a:r>
            <a:endParaRPr lang="de-DE" sz="2800" dirty="0"/>
          </a:p>
        </p:txBody>
      </p:sp>
      <p:pic>
        <p:nvPicPr>
          <p:cNvPr id="9" name="Inhaltsplatzhalter 8"/>
          <p:cNvPicPr>
            <a:picLocks noGrp="1" noChangeAspect="1"/>
          </p:cNvPicPr>
          <p:nvPr>
            <p:ph sz="half" idx="1"/>
          </p:nvPr>
        </p:nvPicPr>
        <p:blipFill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2348880"/>
            <a:ext cx="4104456" cy="3960440"/>
          </a:xfrm>
        </p:spPr>
      </p:pic>
      <p:sp>
        <p:nvSpPr>
          <p:cNvPr id="10" name="Inhaltsplatzhalter 3"/>
          <p:cNvSpPr txBox="1">
            <a:spLocks/>
          </p:cNvSpPr>
          <p:nvPr/>
        </p:nvSpPr>
        <p:spPr bwMode="auto">
          <a:xfrm>
            <a:off x="251520" y="1988840"/>
            <a:ext cx="4002302" cy="4246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sz="2400" kern="0" dirty="0" err="1" smtClean="0"/>
              <a:t>Typical</a:t>
            </a:r>
            <a:r>
              <a:rPr lang="de-DE" sz="2400" kern="0" dirty="0" smtClean="0"/>
              <a:t> </a:t>
            </a:r>
            <a:r>
              <a:rPr lang="de-DE" sz="2400" kern="0" dirty="0" err="1" smtClean="0"/>
              <a:t>Condition</a:t>
            </a:r>
            <a:r>
              <a:rPr lang="de-DE" sz="2400" kern="0" dirty="0" smtClean="0"/>
              <a:t> Monitoring </a:t>
            </a:r>
            <a:r>
              <a:rPr lang="de-DE" sz="2400" kern="0" dirty="0" err="1" smtClean="0"/>
              <a:t>scenario</a:t>
            </a:r>
            <a:r>
              <a:rPr lang="de-DE" sz="2400" kern="0" dirty="0" smtClean="0"/>
              <a:t>:     </a:t>
            </a:r>
            <a:r>
              <a:rPr lang="de-DE" sz="2400" kern="0" dirty="0" err="1" smtClean="0"/>
              <a:t>Only</a:t>
            </a:r>
            <a:r>
              <a:rPr lang="de-DE" sz="2400" kern="0" dirty="0" smtClean="0"/>
              <a:t> </a:t>
            </a:r>
            <a:r>
              <a:rPr lang="de-DE" sz="2400" kern="0" dirty="0" err="1" smtClean="0"/>
              <a:t>samples</a:t>
            </a:r>
            <a:r>
              <a:rPr lang="de-DE" sz="2400" kern="0" dirty="0" smtClean="0"/>
              <a:t> </a:t>
            </a:r>
            <a:r>
              <a:rPr lang="de-DE" sz="2400" kern="0" dirty="0" err="1" smtClean="0"/>
              <a:t>for</a:t>
            </a:r>
            <a:r>
              <a:rPr lang="de-DE" sz="2400" kern="0" dirty="0" smtClean="0"/>
              <a:t> </a:t>
            </a:r>
            <a:r>
              <a:rPr lang="de-DE" sz="2400" kern="0" dirty="0" err="1" smtClean="0"/>
              <a:t>one</a:t>
            </a:r>
            <a:r>
              <a:rPr lang="de-DE" sz="2400" kern="0" dirty="0" smtClean="0"/>
              <a:t> </a:t>
            </a:r>
            <a:r>
              <a:rPr lang="de-DE" sz="2400" kern="0" dirty="0" err="1" smtClean="0"/>
              <a:t>class</a:t>
            </a:r>
            <a:r>
              <a:rPr lang="de-DE" sz="2400" kern="0" dirty="0" smtClean="0"/>
              <a:t>  (e.g. normal </a:t>
            </a:r>
            <a:r>
              <a:rPr lang="de-DE" sz="2400" kern="0" dirty="0" err="1" smtClean="0"/>
              <a:t>conditions</a:t>
            </a:r>
            <a:r>
              <a:rPr lang="de-DE" sz="2400" kern="0" dirty="0" smtClean="0"/>
              <a:t>)</a:t>
            </a:r>
          </a:p>
          <a:p>
            <a:r>
              <a:rPr lang="de-DE" sz="2400" kern="0" dirty="0" err="1" smtClean="0"/>
              <a:t>Calculation</a:t>
            </a:r>
            <a:r>
              <a:rPr lang="de-DE" sz="2400" kern="0" dirty="0" smtClean="0"/>
              <a:t> </a:t>
            </a:r>
            <a:r>
              <a:rPr lang="de-DE" sz="2400" kern="0" dirty="0" err="1" smtClean="0"/>
              <a:t>of</a:t>
            </a:r>
            <a:r>
              <a:rPr lang="de-DE" sz="2400" kern="0" dirty="0" smtClean="0"/>
              <a:t> a </a:t>
            </a:r>
            <a:r>
              <a:rPr lang="de-DE" sz="2400" kern="0" dirty="0" err="1" smtClean="0"/>
              <a:t>closed</a:t>
            </a:r>
            <a:r>
              <a:rPr lang="de-DE" sz="2400" kern="0" dirty="0" smtClean="0"/>
              <a:t> </a:t>
            </a:r>
            <a:r>
              <a:rPr lang="de-DE" sz="2400" kern="0" dirty="0" err="1" smtClean="0"/>
              <a:t>boundary</a:t>
            </a:r>
            <a:r>
              <a:rPr lang="de-DE" sz="2400" kern="0" dirty="0" smtClean="0"/>
              <a:t> </a:t>
            </a:r>
            <a:endParaRPr lang="de-DE" sz="2400" kern="0" dirty="0" smtClean="0"/>
          </a:p>
          <a:p>
            <a:pPr marL="0" indent="0">
              <a:buNone/>
            </a:pPr>
            <a:endParaRPr lang="de-DE" sz="2400" kern="0" dirty="0"/>
          </a:p>
          <a:p>
            <a:endParaRPr lang="de-DE" kern="0" dirty="0"/>
          </a:p>
        </p:txBody>
      </p:sp>
    </p:spTree>
    <p:extLst>
      <p:ext uri="{BB962C8B-B14F-4D97-AF65-F5344CB8AC3E}">
        <p14:creationId xmlns:p14="http://schemas.microsoft.com/office/powerpoint/2010/main" val="11663424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Classification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5AF6D-F46D-415C-AD3E-77E0038AE70E}" type="datetime1">
              <a:rPr lang="de-DE" smtClean="0"/>
              <a:pPr/>
              <a:t>20.07.2013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Präsentationstitel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299EF-AC70-49B0-AC02-B1CDF7ABB087}" type="slidenum">
              <a:rPr lang="de-DE" smtClean="0"/>
              <a:pPr/>
              <a:t>35</a:t>
            </a:fld>
            <a:endParaRPr lang="de-DE"/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sz="half" idx="1"/>
          </p:nvPr>
        </p:nvPicPr>
        <p:blipFill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745" y="2348880"/>
            <a:ext cx="4103687" cy="3960439"/>
          </a:xfrm>
        </p:spPr>
      </p:pic>
      <p:sp>
        <p:nvSpPr>
          <p:cNvPr id="9" name="Textfeld 8"/>
          <p:cNvSpPr txBox="1"/>
          <p:nvPr/>
        </p:nvSpPr>
        <p:spPr>
          <a:xfrm>
            <a:off x="366110" y="1340768"/>
            <a:ext cx="770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 err="1" smtClean="0"/>
              <a:t>Supervised</a:t>
            </a:r>
            <a:r>
              <a:rPr lang="de-DE" sz="2800" dirty="0" smtClean="0"/>
              <a:t>, </a:t>
            </a:r>
            <a:r>
              <a:rPr lang="de-DE" sz="2800" dirty="0" err="1" smtClean="0"/>
              <a:t>one-class</a:t>
            </a:r>
            <a:endParaRPr lang="de-DE" sz="2800" dirty="0"/>
          </a:p>
        </p:txBody>
      </p:sp>
      <p:sp>
        <p:nvSpPr>
          <p:cNvPr id="11" name="Inhaltsplatzhalter 3"/>
          <p:cNvSpPr txBox="1">
            <a:spLocks/>
          </p:cNvSpPr>
          <p:nvPr/>
        </p:nvSpPr>
        <p:spPr bwMode="auto">
          <a:xfrm>
            <a:off x="251520" y="1988840"/>
            <a:ext cx="4002302" cy="4246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sz="2400" kern="0" dirty="0" err="1" smtClean="0"/>
              <a:t>Typical</a:t>
            </a:r>
            <a:r>
              <a:rPr lang="de-DE" sz="2400" kern="0" dirty="0" smtClean="0"/>
              <a:t> </a:t>
            </a:r>
            <a:r>
              <a:rPr lang="de-DE" sz="2400" kern="0" dirty="0" err="1" smtClean="0"/>
              <a:t>Condition</a:t>
            </a:r>
            <a:r>
              <a:rPr lang="de-DE" sz="2400" kern="0" dirty="0" smtClean="0"/>
              <a:t> Monitoring </a:t>
            </a:r>
            <a:r>
              <a:rPr lang="de-DE" sz="2400" kern="0" dirty="0" err="1" smtClean="0"/>
              <a:t>scenario</a:t>
            </a:r>
            <a:r>
              <a:rPr lang="de-DE" sz="2400" kern="0" dirty="0" smtClean="0"/>
              <a:t>:     </a:t>
            </a:r>
            <a:r>
              <a:rPr lang="de-DE" sz="2400" kern="0" dirty="0" err="1" smtClean="0"/>
              <a:t>Only</a:t>
            </a:r>
            <a:r>
              <a:rPr lang="de-DE" sz="2400" kern="0" dirty="0" smtClean="0"/>
              <a:t> </a:t>
            </a:r>
            <a:r>
              <a:rPr lang="de-DE" sz="2400" kern="0" dirty="0" err="1" smtClean="0"/>
              <a:t>samples</a:t>
            </a:r>
            <a:r>
              <a:rPr lang="de-DE" sz="2400" kern="0" dirty="0" smtClean="0"/>
              <a:t> </a:t>
            </a:r>
            <a:r>
              <a:rPr lang="de-DE" sz="2400" kern="0" dirty="0" err="1" smtClean="0"/>
              <a:t>for</a:t>
            </a:r>
            <a:r>
              <a:rPr lang="de-DE" sz="2400" kern="0" dirty="0" smtClean="0"/>
              <a:t> </a:t>
            </a:r>
            <a:r>
              <a:rPr lang="de-DE" sz="2400" kern="0" dirty="0" err="1" smtClean="0"/>
              <a:t>one</a:t>
            </a:r>
            <a:r>
              <a:rPr lang="de-DE" sz="2400" kern="0" dirty="0" smtClean="0"/>
              <a:t> </a:t>
            </a:r>
            <a:r>
              <a:rPr lang="de-DE" sz="2400" kern="0" dirty="0" err="1" smtClean="0"/>
              <a:t>class</a:t>
            </a:r>
            <a:r>
              <a:rPr lang="de-DE" sz="2400" kern="0" dirty="0" smtClean="0"/>
              <a:t>  (e.g. normal </a:t>
            </a:r>
            <a:r>
              <a:rPr lang="de-DE" sz="2400" kern="0" dirty="0" err="1" smtClean="0"/>
              <a:t>conditions</a:t>
            </a:r>
            <a:r>
              <a:rPr lang="de-DE" sz="2400" kern="0" dirty="0" smtClean="0"/>
              <a:t>)</a:t>
            </a:r>
          </a:p>
          <a:p>
            <a:r>
              <a:rPr lang="de-DE" sz="2400" kern="0" dirty="0" err="1" smtClean="0"/>
              <a:t>Calculation</a:t>
            </a:r>
            <a:r>
              <a:rPr lang="de-DE" sz="2400" kern="0" dirty="0" smtClean="0"/>
              <a:t> </a:t>
            </a:r>
            <a:r>
              <a:rPr lang="de-DE" sz="2400" kern="0" dirty="0" err="1" smtClean="0"/>
              <a:t>of</a:t>
            </a:r>
            <a:r>
              <a:rPr lang="de-DE" sz="2400" kern="0" dirty="0" smtClean="0"/>
              <a:t> a </a:t>
            </a:r>
            <a:r>
              <a:rPr lang="de-DE" sz="2400" kern="0" dirty="0" err="1" smtClean="0"/>
              <a:t>closed</a:t>
            </a:r>
            <a:r>
              <a:rPr lang="de-DE" sz="2400" kern="0" dirty="0" smtClean="0"/>
              <a:t> </a:t>
            </a:r>
            <a:r>
              <a:rPr lang="de-DE" sz="2400" kern="0" dirty="0" err="1" smtClean="0"/>
              <a:t>boundary</a:t>
            </a:r>
            <a:r>
              <a:rPr lang="de-DE" sz="2400" kern="0" dirty="0" smtClean="0"/>
              <a:t> </a:t>
            </a:r>
          </a:p>
          <a:p>
            <a:pPr marL="0" indent="0">
              <a:buNone/>
            </a:pPr>
            <a:endParaRPr lang="de-DE" sz="2400" kern="0" dirty="0"/>
          </a:p>
          <a:p>
            <a:endParaRPr lang="de-DE" kern="0" dirty="0"/>
          </a:p>
        </p:txBody>
      </p:sp>
    </p:spTree>
    <p:extLst>
      <p:ext uri="{BB962C8B-B14F-4D97-AF65-F5344CB8AC3E}">
        <p14:creationId xmlns:p14="http://schemas.microsoft.com/office/powerpoint/2010/main" val="24476590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Classification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5AF6D-F46D-415C-AD3E-77E0038AE70E}" type="datetime1">
              <a:rPr lang="de-DE" smtClean="0"/>
              <a:pPr/>
              <a:t>20.07.2013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Präsentationstitel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299EF-AC70-49B0-AC02-B1CDF7ABB087}" type="slidenum">
              <a:rPr lang="de-DE" smtClean="0"/>
              <a:pPr/>
              <a:t>36</a:t>
            </a:fld>
            <a:endParaRPr lang="de-DE"/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sz="half" idx="1"/>
          </p:nvPr>
        </p:nvPicPr>
        <p:blipFill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745" y="2348880"/>
            <a:ext cx="4103687" cy="3960439"/>
          </a:xfrm>
        </p:spPr>
      </p:pic>
      <p:sp>
        <p:nvSpPr>
          <p:cNvPr id="9" name="Textfeld 8"/>
          <p:cNvSpPr txBox="1"/>
          <p:nvPr/>
        </p:nvSpPr>
        <p:spPr>
          <a:xfrm>
            <a:off x="366110" y="1340768"/>
            <a:ext cx="770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 err="1" smtClean="0"/>
              <a:t>Supervised</a:t>
            </a:r>
            <a:r>
              <a:rPr lang="de-DE" sz="2800" dirty="0" smtClean="0"/>
              <a:t>, </a:t>
            </a:r>
            <a:r>
              <a:rPr lang="de-DE" sz="2800" dirty="0" err="1" smtClean="0"/>
              <a:t>one-class</a:t>
            </a:r>
            <a:endParaRPr lang="de-DE" sz="2800" dirty="0"/>
          </a:p>
        </p:txBody>
      </p:sp>
      <p:sp>
        <p:nvSpPr>
          <p:cNvPr id="11" name="Inhaltsplatzhalter 3"/>
          <p:cNvSpPr txBox="1">
            <a:spLocks/>
          </p:cNvSpPr>
          <p:nvPr/>
        </p:nvSpPr>
        <p:spPr bwMode="auto">
          <a:xfrm>
            <a:off x="251520" y="1988840"/>
            <a:ext cx="4002302" cy="4246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sz="2400" kern="0" dirty="0" err="1" smtClean="0"/>
              <a:t>Typical</a:t>
            </a:r>
            <a:r>
              <a:rPr lang="de-DE" sz="2400" kern="0" dirty="0" smtClean="0"/>
              <a:t> </a:t>
            </a:r>
            <a:r>
              <a:rPr lang="de-DE" sz="2400" kern="0" dirty="0" err="1" smtClean="0"/>
              <a:t>Condition</a:t>
            </a:r>
            <a:r>
              <a:rPr lang="de-DE" sz="2400" kern="0" dirty="0" smtClean="0"/>
              <a:t> Monitoring </a:t>
            </a:r>
            <a:r>
              <a:rPr lang="de-DE" sz="2400" kern="0" dirty="0" err="1" smtClean="0"/>
              <a:t>scenario</a:t>
            </a:r>
            <a:r>
              <a:rPr lang="de-DE" sz="2400" kern="0" dirty="0" smtClean="0"/>
              <a:t>:     </a:t>
            </a:r>
            <a:r>
              <a:rPr lang="de-DE" sz="2400" kern="0" dirty="0" err="1" smtClean="0"/>
              <a:t>Only</a:t>
            </a:r>
            <a:r>
              <a:rPr lang="de-DE" sz="2400" kern="0" dirty="0" smtClean="0"/>
              <a:t> </a:t>
            </a:r>
            <a:r>
              <a:rPr lang="de-DE" sz="2400" kern="0" dirty="0" err="1" smtClean="0"/>
              <a:t>samples</a:t>
            </a:r>
            <a:r>
              <a:rPr lang="de-DE" sz="2400" kern="0" dirty="0" smtClean="0"/>
              <a:t> </a:t>
            </a:r>
            <a:r>
              <a:rPr lang="de-DE" sz="2400" kern="0" dirty="0" err="1" smtClean="0"/>
              <a:t>for</a:t>
            </a:r>
            <a:r>
              <a:rPr lang="de-DE" sz="2400" kern="0" dirty="0" smtClean="0"/>
              <a:t> </a:t>
            </a:r>
            <a:r>
              <a:rPr lang="de-DE" sz="2400" kern="0" dirty="0" err="1" smtClean="0"/>
              <a:t>one</a:t>
            </a:r>
            <a:r>
              <a:rPr lang="de-DE" sz="2400" kern="0" dirty="0" smtClean="0"/>
              <a:t> </a:t>
            </a:r>
            <a:r>
              <a:rPr lang="de-DE" sz="2400" kern="0" dirty="0" err="1" smtClean="0"/>
              <a:t>class</a:t>
            </a:r>
            <a:r>
              <a:rPr lang="de-DE" sz="2400" kern="0" dirty="0" smtClean="0"/>
              <a:t>  (e.g. normal </a:t>
            </a:r>
            <a:r>
              <a:rPr lang="de-DE" sz="2400" kern="0" dirty="0" err="1" smtClean="0"/>
              <a:t>conditions</a:t>
            </a:r>
            <a:r>
              <a:rPr lang="de-DE" sz="2400" kern="0" dirty="0" smtClean="0"/>
              <a:t>)</a:t>
            </a:r>
          </a:p>
          <a:p>
            <a:r>
              <a:rPr lang="de-DE" sz="2400" kern="0" dirty="0" err="1" smtClean="0"/>
              <a:t>Calculation</a:t>
            </a:r>
            <a:r>
              <a:rPr lang="de-DE" sz="2400" kern="0" dirty="0" smtClean="0"/>
              <a:t> </a:t>
            </a:r>
            <a:r>
              <a:rPr lang="de-DE" sz="2400" kern="0" dirty="0" err="1" smtClean="0"/>
              <a:t>of</a:t>
            </a:r>
            <a:r>
              <a:rPr lang="de-DE" sz="2400" kern="0" dirty="0" smtClean="0"/>
              <a:t> a </a:t>
            </a:r>
            <a:r>
              <a:rPr lang="de-DE" sz="2400" kern="0" dirty="0" err="1" smtClean="0"/>
              <a:t>closed</a:t>
            </a:r>
            <a:r>
              <a:rPr lang="de-DE" sz="2400" kern="0" dirty="0" smtClean="0"/>
              <a:t> </a:t>
            </a:r>
            <a:r>
              <a:rPr lang="de-DE" sz="2400" kern="0" dirty="0" err="1" smtClean="0"/>
              <a:t>boundary</a:t>
            </a:r>
            <a:r>
              <a:rPr lang="de-DE" sz="2400" kern="0" dirty="0" smtClean="0"/>
              <a:t> </a:t>
            </a:r>
          </a:p>
          <a:p>
            <a:pPr marL="0" indent="0">
              <a:buNone/>
            </a:pPr>
            <a:endParaRPr lang="de-DE" sz="2400" kern="0" dirty="0"/>
          </a:p>
          <a:p>
            <a:endParaRPr lang="de-DE" kern="0" dirty="0"/>
          </a:p>
        </p:txBody>
      </p:sp>
      <p:cxnSp>
        <p:nvCxnSpPr>
          <p:cNvPr id="4" name="Gerade Verbindung 3"/>
          <p:cNvCxnSpPr/>
          <p:nvPr/>
        </p:nvCxnSpPr>
        <p:spPr>
          <a:xfrm flipV="1">
            <a:off x="7452320" y="2996952"/>
            <a:ext cx="360040" cy="432048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/>
        </p:nvCxnSpPr>
        <p:spPr>
          <a:xfrm flipV="1">
            <a:off x="7596336" y="2996952"/>
            <a:ext cx="216024" cy="576064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/>
        </p:nvCxnSpPr>
        <p:spPr>
          <a:xfrm flipV="1">
            <a:off x="7704348" y="2996952"/>
            <a:ext cx="108012" cy="1152128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/>
          <p:cNvSpPr txBox="1"/>
          <p:nvPr/>
        </p:nvSpPr>
        <p:spPr>
          <a:xfrm>
            <a:off x="7164288" y="2689175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Target </a:t>
            </a:r>
            <a:r>
              <a:rPr lang="de-DE" sz="1400" dirty="0" err="1" smtClean="0"/>
              <a:t>objects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40220217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Classification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5AF6D-F46D-415C-AD3E-77E0038AE70E}" type="datetime1">
              <a:rPr lang="de-DE" smtClean="0"/>
              <a:pPr/>
              <a:t>20.07.2013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Präsentationstitel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299EF-AC70-49B0-AC02-B1CDF7ABB087}" type="slidenum">
              <a:rPr lang="de-DE" smtClean="0"/>
              <a:pPr/>
              <a:t>37</a:t>
            </a:fld>
            <a:endParaRPr lang="de-DE"/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sz="half" idx="1"/>
          </p:nvPr>
        </p:nvPicPr>
        <p:blipFill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745" y="2348880"/>
            <a:ext cx="4103687" cy="3960439"/>
          </a:xfrm>
        </p:spPr>
      </p:pic>
      <p:sp>
        <p:nvSpPr>
          <p:cNvPr id="9" name="Textfeld 8"/>
          <p:cNvSpPr txBox="1"/>
          <p:nvPr/>
        </p:nvSpPr>
        <p:spPr>
          <a:xfrm>
            <a:off x="366110" y="1340768"/>
            <a:ext cx="770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 err="1" smtClean="0"/>
              <a:t>Supervised</a:t>
            </a:r>
            <a:r>
              <a:rPr lang="de-DE" sz="2800" dirty="0" smtClean="0"/>
              <a:t>, </a:t>
            </a:r>
            <a:r>
              <a:rPr lang="de-DE" sz="2800" dirty="0" err="1" smtClean="0"/>
              <a:t>one-class</a:t>
            </a:r>
            <a:endParaRPr lang="de-DE" sz="2800" dirty="0"/>
          </a:p>
        </p:txBody>
      </p:sp>
      <p:sp>
        <p:nvSpPr>
          <p:cNvPr id="11" name="Inhaltsplatzhalter 3"/>
          <p:cNvSpPr txBox="1">
            <a:spLocks/>
          </p:cNvSpPr>
          <p:nvPr/>
        </p:nvSpPr>
        <p:spPr bwMode="auto">
          <a:xfrm>
            <a:off x="251520" y="1988840"/>
            <a:ext cx="4002302" cy="4246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sz="2400" kern="0" dirty="0" err="1" smtClean="0"/>
              <a:t>Typical</a:t>
            </a:r>
            <a:r>
              <a:rPr lang="de-DE" sz="2400" kern="0" dirty="0" smtClean="0"/>
              <a:t> </a:t>
            </a:r>
            <a:r>
              <a:rPr lang="de-DE" sz="2400" kern="0" dirty="0" err="1" smtClean="0"/>
              <a:t>Condition</a:t>
            </a:r>
            <a:r>
              <a:rPr lang="de-DE" sz="2400" kern="0" dirty="0" smtClean="0"/>
              <a:t> Monitoring </a:t>
            </a:r>
            <a:r>
              <a:rPr lang="de-DE" sz="2400" kern="0" dirty="0" err="1" smtClean="0"/>
              <a:t>scenario</a:t>
            </a:r>
            <a:r>
              <a:rPr lang="de-DE" sz="2400" kern="0" dirty="0" smtClean="0"/>
              <a:t>:     </a:t>
            </a:r>
            <a:r>
              <a:rPr lang="de-DE" sz="2400" kern="0" dirty="0" err="1" smtClean="0"/>
              <a:t>Only</a:t>
            </a:r>
            <a:r>
              <a:rPr lang="de-DE" sz="2400" kern="0" dirty="0" smtClean="0"/>
              <a:t> </a:t>
            </a:r>
            <a:r>
              <a:rPr lang="de-DE" sz="2400" kern="0" dirty="0" err="1" smtClean="0"/>
              <a:t>samples</a:t>
            </a:r>
            <a:r>
              <a:rPr lang="de-DE" sz="2400" kern="0" dirty="0" smtClean="0"/>
              <a:t> </a:t>
            </a:r>
            <a:r>
              <a:rPr lang="de-DE" sz="2400" kern="0" dirty="0" err="1" smtClean="0"/>
              <a:t>for</a:t>
            </a:r>
            <a:r>
              <a:rPr lang="de-DE" sz="2400" kern="0" dirty="0" smtClean="0"/>
              <a:t> </a:t>
            </a:r>
            <a:r>
              <a:rPr lang="de-DE" sz="2400" kern="0" dirty="0" err="1" smtClean="0"/>
              <a:t>one</a:t>
            </a:r>
            <a:r>
              <a:rPr lang="de-DE" sz="2400" kern="0" dirty="0" smtClean="0"/>
              <a:t> </a:t>
            </a:r>
            <a:r>
              <a:rPr lang="de-DE" sz="2400" kern="0" dirty="0" err="1" smtClean="0"/>
              <a:t>class</a:t>
            </a:r>
            <a:r>
              <a:rPr lang="de-DE" sz="2400" kern="0" dirty="0" smtClean="0"/>
              <a:t>  (e.g. normal </a:t>
            </a:r>
            <a:r>
              <a:rPr lang="de-DE" sz="2400" kern="0" dirty="0" err="1" smtClean="0"/>
              <a:t>conditions</a:t>
            </a:r>
            <a:r>
              <a:rPr lang="de-DE" sz="2400" kern="0" dirty="0" smtClean="0"/>
              <a:t>)</a:t>
            </a:r>
          </a:p>
          <a:p>
            <a:r>
              <a:rPr lang="de-DE" sz="2400" kern="0" dirty="0" err="1" smtClean="0"/>
              <a:t>Calculation</a:t>
            </a:r>
            <a:r>
              <a:rPr lang="de-DE" sz="2400" kern="0" dirty="0" smtClean="0"/>
              <a:t> </a:t>
            </a:r>
            <a:r>
              <a:rPr lang="de-DE" sz="2400" kern="0" dirty="0" err="1" smtClean="0"/>
              <a:t>of</a:t>
            </a:r>
            <a:r>
              <a:rPr lang="de-DE" sz="2400" kern="0" dirty="0" smtClean="0"/>
              <a:t> a </a:t>
            </a:r>
            <a:r>
              <a:rPr lang="de-DE" sz="2400" kern="0" dirty="0" err="1" smtClean="0"/>
              <a:t>closed</a:t>
            </a:r>
            <a:r>
              <a:rPr lang="de-DE" sz="2400" kern="0" dirty="0" smtClean="0"/>
              <a:t> </a:t>
            </a:r>
            <a:r>
              <a:rPr lang="de-DE" sz="2400" kern="0" dirty="0" err="1" smtClean="0"/>
              <a:t>boundary</a:t>
            </a:r>
            <a:r>
              <a:rPr lang="de-DE" sz="2400" kern="0" dirty="0" smtClean="0"/>
              <a:t> </a:t>
            </a:r>
          </a:p>
          <a:p>
            <a:pPr marL="0" indent="0">
              <a:buNone/>
            </a:pPr>
            <a:endParaRPr lang="de-DE" sz="2400" kern="0" dirty="0"/>
          </a:p>
          <a:p>
            <a:endParaRPr lang="de-DE" kern="0" dirty="0"/>
          </a:p>
        </p:txBody>
      </p:sp>
      <p:cxnSp>
        <p:nvCxnSpPr>
          <p:cNvPr id="4" name="Gerade Verbindung 3"/>
          <p:cNvCxnSpPr/>
          <p:nvPr/>
        </p:nvCxnSpPr>
        <p:spPr>
          <a:xfrm flipV="1">
            <a:off x="7452320" y="2996952"/>
            <a:ext cx="360040" cy="432048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/>
        </p:nvCxnSpPr>
        <p:spPr>
          <a:xfrm flipV="1">
            <a:off x="7596336" y="2996952"/>
            <a:ext cx="216024" cy="576064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/>
        </p:nvCxnSpPr>
        <p:spPr>
          <a:xfrm flipV="1">
            <a:off x="7704348" y="2996952"/>
            <a:ext cx="108012" cy="1152128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/>
          <p:cNvSpPr txBox="1"/>
          <p:nvPr/>
        </p:nvSpPr>
        <p:spPr>
          <a:xfrm>
            <a:off x="7164288" y="2689175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Target </a:t>
            </a:r>
            <a:r>
              <a:rPr lang="de-DE" sz="1400" dirty="0" err="1" smtClean="0"/>
              <a:t>objects</a:t>
            </a:r>
            <a:endParaRPr lang="de-DE" sz="1400" dirty="0"/>
          </a:p>
        </p:txBody>
      </p:sp>
      <p:sp>
        <p:nvSpPr>
          <p:cNvPr id="13" name="Textfeld 12"/>
          <p:cNvSpPr txBox="1"/>
          <p:nvPr/>
        </p:nvSpPr>
        <p:spPr>
          <a:xfrm>
            <a:off x="5796136" y="3481844"/>
            <a:ext cx="216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smtClean="0"/>
              <a:t>*</a:t>
            </a:r>
            <a:endParaRPr lang="de-DE" sz="2800" b="1" dirty="0"/>
          </a:p>
        </p:txBody>
      </p:sp>
      <p:sp>
        <p:nvSpPr>
          <p:cNvPr id="16" name="Textfeld 15"/>
          <p:cNvSpPr txBox="1"/>
          <p:nvPr/>
        </p:nvSpPr>
        <p:spPr>
          <a:xfrm>
            <a:off x="6236568" y="3293368"/>
            <a:ext cx="216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smtClean="0"/>
              <a:t>*</a:t>
            </a:r>
            <a:endParaRPr lang="de-DE" sz="2800" b="1" dirty="0"/>
          </a:p>
        </p:txBody>
      </p:sp>
      <p:sp>
        <p:nvSpPr>
          <p:cNvPr id="17" name="Textfeld 16"/>
          <p:cNvSpPr txBox="1"/>
          <p:nvPr/>
        </p:nvSpPr>
        <p:spPr>
          <a:xfrm>
            <a:off x="5292080" y="3445768"/>
            <a:ext cx="216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smtClean="0"/>
              <a:t>*</a:t>
            </a:r>
            <a:endParaRPr lang="de-DE" sz="2800" b="1" dirty="0"/>
          </a:p>
        </p:txBody>
      </p:sp>
      <p:cxnSp>
        <p:nvCxnSpPr>
          <p:cNvPr id="10" name="Gerade Verbindung 9"/>
          <p:cNvCxnSpPr/>
          <p:nvPr/>
        </p:nvCxnSpPr>
        <p:spPr>
          <a:xfrm flipV="1">
            <a:off x="5508104" y="3068960"/>
            <a:ext cx="288032" cy="486018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18"/>
          <p:cNvCxnSpPr/>
          <p:nvPr/>
        </p:nvCxnSpPr>
        <p:spPr>
          <a:xfrm flipH="1" flipV="1">
            <a:off x="5796136" y="3068960"/>
            <a:ext cx="108012" cy="504056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/>
          <p:cNvCxnSpPr/>
          <p:nvPr/>
        </p:nvCxnSpPr>
        <p:spPr>
          <a:xfrm flipH="1" flipV="1">
            <a:off x="5850142" y="3068960"/>
            <a:ext cx="494438" cy="376808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/>
          <p:cNvSpPr txBox="1"/>
          <p:nvPr/>
        </p:nvSpPr>
        <p:spPr>
          <a:xfrm>
            <a:off x="5166066" y="2702883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 smtClean="0"/>
              <a:t>Outlier</a:t>
            </a:r>
            <a:r>
              <a:rPr lang="de-DE" sz="1400" dirty="0" smtClean="0"/>
              <a:t> </a:t>
            </a:r>
            <a:r>
              <a:rPr lang="de-DE" sz="1400" dirty="0" err="1" smtClean="0"/>
              <a:t>objects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1905992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Classification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5AF6D-F46D-415C-AD3E-77E0038AE70E}" type="datetime1">
              <a:rPr lang="de-DE" smtClean="0"/>
              <a:pPr/>
              <a:t>20.07.2013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Präsentationstitel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299EF-AC70-49B0-AC02-B1CDF7ABB087}" type="slidenum">
              <a:rPr lang="de-DE" smtClean="0"/>
              <a:pPr/>
              <a:t>38</a:t>
            </a:fld>
            <a:endParaRPr lang="de-DE"/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sz="half" idx="1"/>
          </p:nvPr>
        </p:nvPicPr>
        <p:blipFill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745" y="2348880"/>
            <a:ext cx="4103687" cy="3960439"/>
          </a:xfrm>
        </p:spPr>
      </p:pic>
      <p:sp>
        <p:nvSpPr>
          <p:cNvPr id="9" name="Textfeld 8"/>
          <p:cNvSpPr txBox="1"/>
          <p:nvPr/>
        </p:nvSpPr>
        <p:spPr>
          <a:xfrm>
            <a:off x="366110" y="1340768"/>
            <a:ext cx="770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 err="1" smtClean="0"/>
              <a:t>Supervised</a:t>
            </a:r>
            <a:r>
              <a:rPr lang="de-DE" sz="2800" dirty="0" smtClean="0"/>
              <a:t>, </a:t>
            </a:r>
            <a:r>
              <a:rPr lang="de-DE" sz="2800" dirty="0" err="1" smtClean="0"/>
              <a:t>one-class</a:t>
            </a:r>
            <a:endParaRPr lang="de-DE" sz="2800" dirty="0"/>
          </a:p>
        </p:txBody>
      </p:sp>
      <p:sp>
        <p:nvSpPr>
          <p:cNvPr id="11" name="Inhaltsplatzhalter 3"/>
          <p:cNvSpPr txBox="1">
            <a:spLocks/>
          </p:cNvSpPr>
          <p:nvPr/>
        </p:nvSpPr>
        <p:spPr bwMode="auto">
          <a:xfrm>
            <a:off x="251520" y="1988840"/>
            <a:ext cx="4002302" cy="4246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sz="2400" kern="0" dirty="0" err="1" smtClean="0"/>
              <a:t>Typical</a:t>
            </a:r>
            <a:r>
              <a:rPr lang="de-DE" sz="2400" kern="0" dirty="0" smtClean="0"/>
              <a:t> </a:t>
            </a:r>
            <a:r>
              <a:rPr lang="de-DE" sz="2400" kern="0" dirty="0" err="1" smtClean="0"/>
              <a:t>Condition</a:t>
            </a:r>
            <a:r>
              <a:rPr lang="de-DE" sz="2400" kern="0" dirty="0" smtClean="0"/>
              <a:t> Monitoring </a:t>
            </a:r>
            <a:r>
              <a:rPr lang="de-DE" sz="2400" kern="0" dirty="0" err="1" smtClean="0"/>
              <a:t>scenario</a:t>
            </a:r>
            <a:r>
              <a:rPr lang="de-DE" sz="2400" kern="0" dirty="0" smtClean="0"/>
              <a:t>:     </a:t>
            </a:r>
            <a:r>
              <a:rPr lang="de-DE" sz="2400" kern="0" dirty="0" err="1" smtClean="0"/>
              <a:t>Only</a:t>
            </a:r>
            <a:r>
              <a:rPr lang="de-DE" sz="2400" kern="0" dirty="0" smtClean="0"/>
              <a:t> </a:t>
            </a:r>
            <a:r>
              <a:rPr lang="de-DE" sz="2400" kern="0" dirty="0" err="1" smtClean="0"/>
              <a:t>samples</a:t>
            </a:r>
            <a:r>
              <a:rPr lang="de-DE" sz="2400" kern="0" dirty="0" smtClean="0"/>
              <a:t> </a:t>
            </a:r>
            <a:r>
              <a:rPr lang="de-DE" sz="2400" kern="0" dirty="0" err="1" smtClean="0"/>
              <a:t>for</a:t>
            </a:r>
            <a:r>
              <a:rPr lang="de-DE" sz="2400" kern="0" dirty="0" smtClean="0"/>
              <a:t> </a:t>
            </a:r>
            <a:r>
              <a:rPr lang="de-DE" sz="2400" kern="0" dirty="0" err="1" smtClean="0"/>
              <a:t>one</a:t>
            </a:r>
            <a:r>
              <a:rPr lang="de-DE" sz="2400" kern="0" dirty="0" smtClean="0"/>
              <a:t> </a:t>
            </a:r>
            <a:r>
              <a:rPr lang="de-DE" sz="2400" kern="0" dirty="0" err="1" smtClean="0"/>
              <a:t>class</a:t>
            </a:r>
            <a:r>
              <a:rPr lang="de-DE" sz="2400" kern="0" dirty="0" smtClean="0"/>
              <a:t>  (e.g. normal </a:t>
            </a:r>
            <a:r>
              <a:rPr lang="de-DE" sz="2400" kern="0" dirty="0" err="1" smtClean="0"/>
              <a:t>conditions</a:t>
            </a:r>
            <a:r>
              <a:rPr lang="de-DE" sz="2400" kern="0" dirty="0" smtClean="0"/>
              <a:t>)</a:t>
            </a:r>
          </a:p>
          <a:p>
            <a:r>
              <a:rPr lang="de-DE" sz="2400" kern="0" dirty="0" err="1" smtClean="0"/>
              <a:t>Calculation</a:t>
            </a:r>
            <a:r>
              <a:rPr lang="de-DE" sz="2400" kern="0" dirty="0" smtClean="0"/>
              <a:t> </a:t>
            </a:r>
            <a:r>
              <a:rPr lang="de-DE" sz="2400" kern="0" dirty="0" err="1" smtClean="0"/>
              <a:t>of</a:t>
            </a:r>
            <a:r>
              <a:rPr lang="de-DE" sz="2400" kern="0" dirty="0" smtClean="0"/>
              <a:t> a </a:t>
            </a:r>
            <a:r>
              <a:rPr lang="de-DE" sz="2400" kern="0" dirty="0" err="1" smtClean="0"/>
              <a:t>closed</a:t>
            </a:r>
            <a:r>
              <a:rPr lang="de-DE" sz="2400" kern="0" dirty="0" smtClean="0"/>
              <a:t> </a:t>
            </a:r>
            <a:r>
              <a:rPr lang="de-DE" sz="2400" kern="0" dirty="0" err="1" smtClean="0"/>
              <a:t>boundary</a:t>
            </a:r>
            <a:r>
              <a:rPr lang="de-DE" sz="2400" kern="0" dirty="0" smtClean="0"/>
              <a:t> </a:t>
            </a:r>
          </a:p>
          <a:p>
            <a:r>
              <a:rPr lang="de-DE" sz="2400" kern="0" dirty="0" smtClean="0"/>
              <a:t>Also </a:t>
            </a:r>
            <a:r>
              <a:rPr lang="de-DE" sz="2400" kern="0" dirty="0" err="1" smtClean="0"/>
              <a:t>known</a:t>
            </a:r>
            <a:r>
              <a:rPr lang="de-DE" sz="2400" kern="0" dirty="0" smtClean="0"/>
              <a:t> </a:t>
            </a:r>
            <a:r>
              <a:rPr lang="de-DE" sz="2400" kern="0" dirty="0" err="1" smtClean="0"/>
              <a:t>as</a:t>
            </a:r>
            <a:r>
              <a:rPr lang="de-DE" sz="2400" kern="0" dirty="0" smtClean="0"/>
              <a:t>: </a:t>
            </a:r>
            <a:r>
              <a:rPr lang="de-DE" sz="2400" i="1" kern="0" dirty="0" smtClean="0"/>
              <a:t>Data Description, Domain Description, </a:t>
            </a:r>
            <a:r>
              <a:rPr lang="de-DE" sz="2400" i="1" kern="0" dirty="0" err="1" smtClean="0"/>
              <a:t>Outlier</a:t>
            </a:r>
            <a:r>
              <a:rPr lang="de-DE" sz="2400" i="1" kern="0" dirty="0" smtClean="0"/>
              <a:t> </a:t>
            </a:r>
            <a:r>
              <a:rPr lang="de-DE" sz="2400" i="1" kern="0" dirty="0" err="1" smtClean="0"/>
              <a:t>or</a:t>
            </a:r>
            <a:r>
              <a:rPr lang="de-DE" sz="2400" i="1" kern="0" dirty="0" smtClean="0"/>
              <a:t> </a:t>
            </a:r>
            <a:r>
              <a:rPr lang="de-DE" sz="2400" i="1" kern="0" dirty="0" err="1" smtClean="0"/>
              <a:t>Novelty</a:t>
            </a:r>
            <a:r>
              <a:rPr lang="de-DE" sz="2400" i="1" kern="0" dirty="0" smtClean="0"/>
              <a:t> </a:t>
            </a:r>
            <a:r>
              <a:rPr lang="de-DE" sz="2400" i="1" kern="0" dirty="0" err="1" smtClean="0"/>
              <a:t>Detection</a:t>
            </a:r>
            <a:endParaRPr lang="de-DE" sz="2400" kern="0" dirty="0" smtClean="0"/>
          </a:p>
          <a:p>
            <a:pPr marL="0" indent="0">
              <a:buNone/>
            </a:pPr>
            <a:endParaRPr lang="de-DE" sz="2400" kern="0" dirty="0"/>
          </a:p>
          <a:p>
            <a:endParaRPr lang="de-DE" kern="0" dirty="0"/>
          </a:p>
        </p:txBody>
      </p:sp>
      <p:cxnSp>
        <p:nvCxnSpPr>
          <p:cNvPr id="4" name="Gerade Verbindung 3"/>
          <p:cNvCxnSpPr/>
          <p:nvPr/>
        </p:nvCxnSpPr>
        <p:spPr>
          <a:xfrm flipV="1">
            <a:off x="7452320" y="2996952"/>
            <a:ext cx="360040" cy="432048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/>
        </p:nvCxnSpPr>
        <p:spPr>
          <a:xfrm flipV="1">
            <a:off x="7596336" y="2996952"/>
            <a:ext cx="216024" cy="576064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/>
        </p:nvCxnSpPr>
        <p:spPr>
          <a:xfrm flipV="1">
            <a:off x="7704348" y="2996952"/>
            <a:ext cx="108012" cy="1152128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/>
          <p:cNvSpPr txBox="1"/>
          <p:nvPr/>
        </p:nvSpPr>
        <p:spPr>
          <a:xfrm>
            <a:off x="7164288" y="2689175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Target </a:t>
            </a:r>
            <a:r>
              <a:rPr lang="de-DE" sz="1400" dirty="0" err="1" smtClean="0"/>
              <a:t>objects</a:t>
            </a:r>
            <a:endParaRPr lang="de-DE" sz="1400" dirty="0"/>
          </a:p>
        </p:txBody>
      </p:sp>
      <p:sp>
        <p:nvSpPr>
          <p:cNvPr id="13" name="Textfeld 12"/>
          <p:cNvSpPr txBox="1"/>
          <p:nvPr/>
        </p:nvSpPr>
        <p:spPr>
          <a:xfrm>
            <a:off x="5796136" y="3481844"/>
            <a:ext cx="216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smtClean="0"/>
              <a:t>*</a:t>
            </a:r>
            <a:endParaRPr lang="de-DE" sz="2800" b="1" dirty="0"/>
          </a:p>
        </p:txBody>
      </p:sp>
      <p:sp>
        <p:nvSpPr>
          <p:cNvPr id="16" name="Textfeld 15"/>
          <p:cNvSpPr txBox="1"/>
          <p:nvPr/>
        </p:nvSpPr>
        <p:spPr>
          <a:xfrm>
            <a:off x="6236568" y="3293368"/>
            <a:ext cx="216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smtClean="0"/>
              <a:t>*</a:t>
            </a:r>
            <a:endParaRPr lang="de-DE" sz="2800" b="1" dirty="0"/>
          </a:p>
        </p:txBody>
      </p:sp>
      <p:sp>
        <p:nvSpPr>
          <p:cNvPr id="17" name="Textfeld 16"/>
          <p:cNvSpPr txBox="1"/>
          <p:nvPr/>
        </p:nvSpPr>
        <p:spPr>
          <a:xfrm>
            <a:off x="5292080" y="3445768"/>
            <a:ext cx="216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smtClean="0"/>
              <a:t>*</a:t>
            </a:r>
            <a:endParaRPr lang="de-DE" sz="2800" b="1" dirty="0"/>
          </a:p>
        </p:txBody>
      </p:sp>
      <p:cxnSp>
        <p:nvCxnSpPr>
          <p:cNvPr id="10" name="Gerade Verbindung 9"/>
          <p:cNvCxnSpPr/>
          <p:nvPr/>
        </p:nvCxnSpPr>
        <p:spPr>
          <a:xfrm flipV="1">
            <a:off x="5508104" y="3068960"/>
            <a:ext cx="288032" cy="486018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18"/>
          <p:cNvCxnSpPr/>
          <p:nvPr/>
        </p:nvCxnSpPr>
        <p:spPr>
          <a:xfrm flipH="1" flipV="1">
            <a:off x="5796136" y="3068960"/>
            <a:ext cx="108012" cy="504056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/>
          <p:cNvCxnSpPr/>
          <p:nvPr/>
        </p:nvCxnSpPr>
        <p:spPr>
          <a:xfrm flipH="1" flipV="1">
            <a:off x="5850142" y="3068960"/>
            <a:ext cx="494438" cy="376808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/>
          <p:cNvSpPr txBox="1"/>
          <p:nvPr/>
        </p:nvSpPr>
        <p:spPr>
          <a:xfrm>
            <a:off x="5166066" y="2702883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 smtClean="0"/>
              <a:t>Outlier</a:t>
            </a:r>
            <a:r>
              <a:rPr lang="de-DE" sz="1400" dirty="0" smtClean="0"/>
              <a:t> </a:t>
            </a:r>
            <a:r>
              <a:rPr lang="de-DE" sz="1400" dirty="0" err="1" smtClean="0"/>
              <a:t>objects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18898076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One</a:t>
            </a:r>
            <a:r>
              <a:rPr lang="de-DE" dirty="0" smtClean="0"/>
              <a:t> Class </a:t>
            </a:r>
            <a:r>
              <a:rPr lang="de-DE" dirty="0" err="1" smtClean="0"/>
              <a:t>Classification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de-DE" dirty="0" err="1" smtClean="0"/>
              <a:t>One</a:t>
            </a:r>
            <a:r>
              <a:rPr lang="de-DE" dirty="0" smtClean="0"/>
              <a:t>-Class-</a:t>
            </a:r>
            <a:r>
              <a:rPr lang="de-DE" dirty="0" err="1" smtClean="0"/>
              <a:t>Classifier</a:t>
            </a:r>
            <a:r>
              <a:rPr lang="de-DE" dirty="0" smtClean="0"/>
              <a:t> </a:t>
            </a:r>
            <a:r>
              <a:rPr lang="de-DE" dirty="0" smtClean="0"/>
              <a:t>Components</a:t>
            </a:r>
            <a:endParaRPr lang="de-DE" dirty="0"/>
          </a:p>
          <a:p>
            <a:pPr marL="0" indent="0" algn="ctr">
              <a:buNone/>
            </a:pP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44CDA-7D88-4264-B0E0-D9AD28CBE73B}" type="datetime1">
              <a:rPr lang="de-DE" smtClean="0"/>
              <a:pPr/>
              <a:t>20.07.2013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Präsentationstitel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DBF7D-AB53-4FC1-97D1-361B45D487EB}" type="slidenum">
              <a:rPr lang="de-DE" smtClean="0"/>
              <a:pPr/>
              <a:t>39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515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Overview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>
              <a:buFont typeface="Wingdings" pitchFamily="2" charset="2"/>
              <a:buChar char="§"/>
            </a:pPr>
            <a:r>
              <a:rPr lang="de-DE" dirty="0" err="1" smtClean="0"/>
              <a:t>Nearest</a:t>
            </a:r>
            <a:r>
              <a:rPr lang="de-DE" dirty="0" smtClean="0"/>
              <a:t> </a:t>
            </a:r>
            <a:r>
              <a:rPr lang="de-DE" dirty="0" err="1" smtClean="0"/>
              <a:t>Neighbor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description</a:t>
            </a:r>
            <a:endParaRPr lang="de-DE" dirty="0" smtClean="0"/>
          </a:p>
          <a:p>
            <a:pPr lvl="2">
              <a:buFont typeface="Wingdings" pitchFamily="2" charset="2"/>
              <a:buChar char="§"/>
            </a:pPr>
            <a:r>
              <a:rPr lang="de-DE" dirty="0" err="1" smtClean="0"/>
              <a:t>Self</a:t>
            </a:r>
            <a:r>
              <a:rPr lang="de-DE" dirty="0" smtClean="0"/>
              <a:t> </a:t>
            </a:r>
            <a:r>
              <a:rPr lang="de-DE" dirty="0" err="1" smtClean="0"/>
              <a:t>Organizing</a:t>
            </a:r>
            <a:r>
              <a:rPr lang="de-DE" dirty="0" smtClean="0"/>
              <a:t> </a:t>
            </a:r>
            <a:r>
              <a:rPr lang="de-DE" dirty="0" err="1" smtClean="0"/>
              <a:t>Maps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description</a:t>
            </a:r>
            <a:endParaRPr lang="de-DE" dirty="0" smtClean="0"/>
          </a:p>
          <a:p>
            <a:pPr lvl="2">
              <a:buFont typeface="Wingdings" pitchFamily="2" charset="2"/>
              <a:buChar char="§"/>
            </a:pPr>
            <a:r>
              <a:rPr lang="de-DE" dirty="0" smtClean="0"/>
              <a:t>Random </a:t>
            </a:r>
            <a:r>
              <a:rPr lang="de-DE" dirty="0" err="1" smtClean="0"/>
              <a:t>Forest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description</a:t>
            </a:r>
            <a:endParaRPr lang="de-DE" dirty="0" smtClean="0"/>
          </a:p>
          <a:p>
            <a:pPr lvl="1">
              <a:buFont typeface="Wingdings" pitchFamily="2" charset="2"/>
              <a:buChar char="§"/>
            </a:pPr>
            <a:r>
              <a:rPr lang="de-DE" dirty="0" smtClean="0"/>
              <a:t>Experiments</a:t>
            </a:r>
          </a:p>
          <a:p>
            <a:pPr lvl="1">
              <a:buFont typeface="Wingdings" pitchFamily="2" charset="2"/>
              <a:buChar char="§"/>
            </a:pPr>
            <a:r>
              <a:rPr lang="de-DE" dirty="0" smtClean="0"/>
              <a:t>Outlook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44CDA-7D88-4264-B0E0-D9AD28CBE73B}" type="datetime1">
              <a:rPr lang="de-DE" smtClean="0"/>
              <a:pPr/>
              <a:t>20.07.2013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Präsentationstitel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DBF7D-AB53-4FC1-97D1-361B45D487EB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59230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Support </a:t>
            </a:r>
            <a:r>
              <a:rPr lang="de-DE" dirty="0" err="1" smtClean="0"/>
              <a:t>Vector</a:t>
            </a:r>
            <a:r>
              <a:rPr lang="de-DE" dirty="0" smtClean="0"/>
              <a:t> Data Description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66111" y="1544087"/>
            <a:ext cx="7704137" cy="2376735"/>
          </a:xfrm>
        </p:spPr>
        <p:txBody>
          <a:bodyPr/>
          <a:lstStyle/>
          <a:p>
            <a:pPr marL="0" indent="0" algn="ctr">
              <a:buNone/>
            </a:pP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5AF6D-F46D-415C-AD3E-77E0038AE70E}" type="datetime1">
              <a:rPr lang="de-DE" smtClean="0"/>
              <a:pPr/>
              <a:t>20.07.2013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Präsentationstitel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299EF-AC70-49B0-AC02-B1CDF7ABB087}" type="slidenum">
              <a:rPr lang="de-DE" smtClean="0"/>
              <a:pPr/>
              <a:t>40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half" idx="2"/>
          </p:nvPr>
        </p:nvSpPr>
        <p:spPr>
          <a:xfrm>
            <a:off x="366110" y="3861048"/>
            <a:ext cx="7704138" cy="2374652"/>
          </a:xfr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860381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Support </a:t>
            </a:r>
            <a:r>
              <a:rPr lang="de-DE" dirty="0" err="1"/>
              <a:t>Vector</a:t>
            </a:r>
            <a:r>
              <a:rPr lang="de-DE" dirty="0"/>
              <a:t> Data Description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66111" y="1544087"/>
            <a:ext cx="7704137" cy="2376735"/>
          </a:xfrm>
        </p:spPr>
        <p:txBody>
          <a:bodyPr/>
          <a:lstStyle/>
          <a:p>
            <a:pPr marL="0" indent="0" algn="ctr">
              <a:buNone/>
            </a:pP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5AF6D-F46D-415C-AD3E-77E0038AE70E}" type="datetime1">
              <a:rPr lang="de-DE" smtClean="0"/>
              <a:pPr/>
              <a:t>20.07.2013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Präsentationstitel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299EF-AC70-49B0-AC02-B1CDF7ABB087}" type="slidenum">
              <a:rPr lang="de-DE" smtClean="0"/>
              <a:pPr/>
              <a:t>41</a:t>
            </a:fld>
            <a:endParaRPr lang="de-DE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3860800"/>
            <a:ext cx="5040560" cy="2376512"/>
          </a:xfrm>
        </p:spPr>
      </p:pic>
    </p:spTree>
    <p:extLst>
      <p:ext uri="{BB962C8B-B14F-4D97-AF65-F5344CB8AC3E}">
        <p14:creationId xmlns:p14="http://schemas.microsoft.com/office/powerpoint/2010/main" val="316838534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Support </a:t>
            </a:r>
            <a:r>
              <a:rPr lang="de-DE" dirty="0" err="1" smtClean="0"/>
              <a:t>Vector</a:t>
            </a:r>
            <a:r>
              <a:rPr lang="de-DE" dirty="0" smtClean="0"/>
              <a:t> Data Description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66111" y="1544087"/>
            <a:ext cx="7704137" cy="2376735"/>
          </a:xfrm>
        </p:spPr>
        <p:txBody>
          <a:bodyPr/>
          <a:lstStyle/>
          <a:p>
            <a:pPr marL="0" indent="0" algn="ctr">
              <a:buNone/>
            </a:pP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5AF6D-F46D-415C-AD3E-77E0038AE70E}" type="datetime1">
              <a:rPr lang="de-DE" smtClean="0"/>
              <a:pPr/>
              <a:t>20.07.2013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Präsentationstitel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299EF-AC70-49B0-AC02-B1CDF7ABB087}" type="slidenum">
              <a:rPr lang="de-DE" smtClean="0"/>
              <a:pPr/>
              <a:t>42</a:t>
            </a:fld>
            <a:endParaRPr lang="de-DE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31"/>
          <a:stretch/>
        </p:blipFill>
        <p:spPr>
          <a:xfrm>
            <a:off x="1673597" y="4030132"/>
            <a:ext cx="5058643" cy="2205567"/>
          </a:xfrm>
        </p:spPr>
      </p:pic>
    </p:spTree>
    <p:extLst>
      <p:ext uri="{BB962C8B-B14F-4D97-AF65-F5344CB8AC3E}">
        <p14:creationId xmlns:p14="http://schemas.microsoft.com/office/powerpoint/2010/main" val="279421354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K-Center Data Description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66111" y="1544087"/>
            <a:ext cx="7704137" cy="2376735"/>
          </a:xfrm>
        </p:spPr>
        <p:txBody>
          <a:bodyPr/>
          <a:lstStyle/>
          <a:p>
            <a:pPr marL="0" indent="0" algn="ctr">
              <a:buNone/>
            </a:pP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5AF6D-F46D-415C-AD3E-77E0038AE70E}" type="datetime1">
              <a:rPr lang="de-DE" smtClean="0"/>
              <a:pPr/>
              <a:t>20.07.2013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Präsentationstitel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299EF-AC70-49B0-AC02-B1CDF7ABB087}" type="slidenum">
              <a:rPr lang="de-DE" smtClean="0"/>
              <a:pPr/>
              <a:t>43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half" idx="2"/>
          </p:nvPr>
        </p:nvSpPr>
        <p:spPr>
          <a:xfrm>
            <a:off x="366110" y="3861048"/>
            <a:ext cx="7704138" cy="2374652"/>
          </a:xfr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243762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K-Center Data Description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66111" y="1544087"/>
            <a:ext cx="7704137" cy="2376735"/>
          </a:xfrm>
        </p:spPr>
        <p:txBody>
          <a:bodyPr/>
          <a:lstStyle/>
          <a:p>
            <a:pPr marL="0" indent="0" algn="ctr">
              <a:buNone/>
            </a:pP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5AF6D-F46D-415C-AD3E-77E0038AE70E}" type="datetime1">
              <a:rPr lang="de-DE" smtClean="0"/>
              <a:pPr/>
              <a:t>20.07.2013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Präsentationstitel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299EF-AC70-49B0-AC02-B1CDF7ABB087}" type="slidenum">
              <a:rPr lang="de-DE" smtClean="0"/>
              <a:pPr/>
              <a:t>44</a:t>
            </a:fld>
            <a:endParaRPr lang="de-DE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3860800"/>
            <a:ext cx="5040560" cy="2376512"/>
          </a:xfrm>
        </p:spPr>
      </p:pic>
    </p:spTree>
    <p:extLst>
      <p:ext uri="{BB962C8B-B14F-4D97-AF65-F5344CB8AC3E}">
        <p14:creationId xmlns:p14="http://schemas.microsoft.com/office/powerpoint/2010/main" val="138528179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K-Center </a:t>
            </a:r>
            <a:r>
              <a:rPr lang="de-DE" dirty="0"/>
              <a:t>Data Description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66111" y="1544087"/>
            <a:ext cx="7704137" cy="2376735"/>
          </a:xfrm>
        </p:spPr>
        <p:txBody>
          <a:bodyPr/>
          <a:lstStyle/>
          <a:p>
            <a:pPr marL="0" indent="0" algn="ctr">
              <a:buNone/>
            </a:pP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5AF6D-F46D-415C-AD3E-77E0038AE70E}" type="datetime1">
              <a:rPr lang="de-DE" smtClean="0"/>
              <a:pPr/>
              <a:t>20.07.2013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Präsentationstitel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299EF-AC70-49B0-AC02-B1CDF7ABB087}" type="slidenum">
              <a:rPr lang="de-DE" smtClean="0"/>
              <a:pPr/>
              <a:t>45</a:t>
            </a:fld>
            <a:endParaRPr lang="de-DE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597" y="3860800"/>
            <a:ext cx="5090368" cy="2374900"/>
          </a:xfrm>
        </p:spPr>
      </p:pic>
    </p:spTree>
    <p:extLst>
      <p:ext uri="{BB962C8B-B14F-4D97-AF65-F5344CB8AC3E}">
        <p14:creationId xmlns:p14="http://schemas.microsoft.com/office/powerpoint/2010/main" val="360765889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K-</a:t>
            </a:r>
            <a:r>
              <a:rPr lang="de-DE" dirty="0" err="1" smtClean="0"/>
              <a:t>Means</a:t>
            </a:r>
            <a:r>
              <a:rPr lang="de-DE" dirty="0" smtClean="0"/>
              <a:t> Data Description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66111" y="1544087"/>
            <a:ext cx="7704137" cy="2376735"/>
          </a:xfrm>
        </p:spPr>
        <p:txBody>
          <a:bodyPr/>
          <a:lstStyle/>
          <a:p>
            <a:pPr marL="0" indent="0" algn="ctr">
              <a:buNone/>
            </a:pP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5AF6D-F46D-415C-AD3E-77E0038AE70E}" type="datetime1">
              <a:rPr lang="de-DE" smtClean="0"/>
              <a:pPr/>
              <a:t>20.07.2013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Präsentationstitel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299EF-AC70-49B0-AC02-B1CDF7ABB087}" type="slidenum">
              <a:rPr lang="de-DE" smtClean="0"/>
              <a:pPr/>
              <a:t>46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half" idx="2"/>
          </p:nvPr>
        </p:nvSpPr>
        <p:spPr>
          <a:xfrm>
            <a:off x="366110" y="3861048"/>
            <a:ext cx="7704138" cy="2374652"/>
          </a:xfr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1018285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K-</a:t>
            </a:r>
            <a:r>
              <a:rPr lang="de-DE" dirty="0" err="1"/>
              <a:t>Means</a:t>
            </a:r>
            <a:r>
              <a:rPr lang="de-DE" dirty="0"/>
              <a:t> Data Description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66111" y="1544087"/>
            <a:ext cx="7704137" cy="2376735"/>
          </a:xfrm>
        </p:spPr>
        <p:txBody>
          <a:bodyPr/>
          <a:lstStyle/>
          <a:p>
            <a:pPr marL="0" indent="0" algn="ctr">
              <a:buNone/>
            </a:pP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5AF6D-F46D-415C-AD3E-77E0038AE70E}" type="datetime1">
              <a:rPr lang="de-DE" smtClean="0"/>
              <a:pPr/>
              <a:t>20.07.2013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Präsentationstitel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299EF-AC70-49B0-AC02-B1CDF7ABB087}" type="slidenum">
              <a:rPr lang="de-DE" smtClean="0"/>
              <a:pPr/>
              <a:t>47</a:t>
            </a:fld>
            <a:endParaRPr lang="de-DE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3860800"/>
            <a:ext cx="5040560" cy="2376512"/>
          </a:xfrm>
        </p:spPr>
      </p:pic>
    </p:spTree>
    <p:extLst>
      <p:ext uri="{BB962C8B-B14F-4D97-AF65-F5344CB8AC3E}">
        <p14:creationId xmlns:p14="http://schemas.microsoft.com/office/powerpoint/2010/main" val="327595680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K-</a:t>
            </a:r>
            <a:r>
              <a:rPr lang="de-DE" dirty="0" err="1"/>
              <a:t>Means</a:t>
            </a:r>
            <a:r>
              <a:rPr lang="de-DE" dirty="0"/>
              <a:t> Data Description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66111" y="1544087"/>
            <a:ext cx="7704137" cy="2376735"/>
          </a:xfrm>
        </p:spPr>
        <p:txBody>
          <a:bodyPr/>
          <a:lstStyle/>
          <a:p>
            <a:pPr marL="0" indent="0" algn="ctr">
              <a:buNone/>
            </a:pP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5AF6D-F46D-415C-AD3E-77E0038AE70E}" type="datetime1">
              <a:rPr lang="de-DE" smtClean="0"/>
              <a:pPr/>
              <a:t>20.07.2013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Präsentationstitel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299EF-AC70-49B0-AC02-B1CDF7ABB087}" type="slidenum">
              <a:rPr lang="de-DE" smtClean="0"/>
              <a:pPr/>
              <a:t>48</a:t>
            </a:fld>
            <a:endParaRPr lang="de-DE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597" y="3860800"/>
            <a:ext cx="5090368" cy="2374900"/>
          </a:xfrm>
        </p:spPr>
      </p:pic>
    </p:spTree>
    <p:extLst>
      <p:ext uri="{BB962C8B-B14F-4D97-AF65-F5344CB8AC3E}">
        <p14:creationId xmlns:p14="http://schemas.microsoft.com/office/powerpoint/2010/main" val="58849668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Nearest</a:t>
            </a:r>
            <a:r>
              <a:rPr lang="de-DE" dirty="0" smtClean="0"/>
              <a:t> </a:t>
            </a:r>
            <a:r>
              <a:rPr lang="de-DE" dirty="0" err="1" smtClean="0"/>
              <a:t>Neighbor</a:t>
            </a:r>
            <a:r>
              <a:rPr lang="de-DE" dirty="0" smtClean="0"/>
              <a:t> Data Description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66111" y="1544087"/>
            <a:ext cx="7704137" cy="2376735"/>
          </a:xfrm>
        </p:spPr>
        <p:txBody>
          <a:bodyPr/>
          <a:lstStyle/>
          <a:p>
            <a:pPr marL="0" indent="0" algn="ctr">
              <a:buNone/>
            </a:pP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5AF6D-F46D-415C-AD3E-77E0038AE70E}" type="datetime1">
              <a:rPr lang="de-DE" smtClean="0"/>
              <a:pPr/>
              <a:t>20.07.2013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Präsentationstitel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299EF-AC70-49B0-AC02-B1CDF7ABB087}" type="slidenum">
              <a:rPr lang="de-DE" smtClean="0"/>
              <a:pPr/>
              <a:t>49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half" idx="2"/>
          </p:nvPr>
        </p:nvSpPr>
        <p:spPr>
          <a:xfrm>
            <a:off x="366110" y="3861048"/>
            <a:ext cx="7704138" cy="2374652"/>
          </a:xfr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00279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Outlier</a:t>
            </a:r>
            <a:r>
              <a:rPr lang="de-DE" dirty="0" smtClean="0"/>
              <a:t> </a:t>
            </a:r>
            <a:r>
              <a:rPr lang="de-DE" dirty="0" err="1" smtClean="0"/>
              <a:t>Detection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de-DE" i="1" dirty="0" smtClean="0"/>
          </a:p>
          <a:p>
            <a:pPr marL="0" indent="0" algn="ctr">
              <a:buNone/>
            </a:pPr>
            <a:endParaRPr lang="de-DE" i="1" dirty="0"/>
          </a:p>
          <a:p>
            <a:pPr marL="0" indent="0" algn="ctr">
              <a:buNone/>
            </a:pPr>
            <a:r>
              <a:rPr lang="de-DE" i="1" dirty="0" smtClean="0"/>
              <a:t>„</a:t>
            </a:r>
            <a:r>
              <a:rPr lang="de-DE" i="1" dirty="0" err="1" smtClean="0"/>
              <a:t>Condition</a:t>
            </a:r>
            <a:r>
              <a:rPr lang="de-DE" i="1" dirty="0" smtClean="0"/>
              <a:t> Monitoring </a:t>
            </a:r>
            <a:r>
              <a:rPr lang="de-DE" i="1" dirty="0" err="1" smtClean="0"/>
              <a:t>is</a:t>
            </a:r>
            <a:r>
              <a:rPr lang="de-DE" i="1" dirty="0" smtClean="0"/>
              <a:t> a </a:t>
            </a:r>
            <a:r>
              <a:rPr lang="de-DE" i="1" dirty="0" err="1" smtClean="0"/>
              <a:t>process</a:t>
            </a:r>
            <a:r>
              <a:rPr lang="de-DE" i="1" dirty="0" smtClean="0"/>
              <a:t> </a:t>
            </a:r>
          </a:p>
          <a:p>
            <a:pPr marL="0" indent="0" algn="ctr">
              <a:buNone/>
            </a:pPr>
            <a:r>
              <a:rPr lang="de-DE" i="1" dirty="0" err="1"/>
              <a:t>o</a:t>
            </a:r>
            <a:r>
              <a:rPr lang="de-DE" i="1" dirty="0" err="1" smtClean="0"/>
              <a:t>f</a:t>
            </a:r>
            <a:r>
              <a:rPr lang="de-DE" i="1" dirty="0" smtClean="0"/>
              <a:t> </a:t>
            </a:r>
            <a:r>
              <a:rPr lang="de-DE" i="1" dirty="0" err="1" smtClean="0"/>
              <a:t>monitoring</a:t>
            </a:r>
            <a:r>
              <a:rPr lang="de-DE" i="1" dirty="0" smtClean="0"/>
              <a:t> a </a:t>
            </a:r>
            <a:r>
              <a:rPr lang="de-DE" i="1" dirty="0" err="1" smtClean="0"/>
              <a:t>system</a:t>
            </a:r>
            <a:r>
              <a:rPr lang="de-DE" i="1" dirty="0" smtClean="0"/>
              <a:t> </a:t>
            </a:r>
          </a:p>
          <a:p>
            <a:pPr marL="0" indent="0" algn="ctr">
              <a:buNone/>
            </a:pPr>
            <a:r>
              <a:rPr lang="de-DE" i="1" dirty="0" err="1"/>
              <a:t>b</a:t>
            </a:r>
            <a:r>
              <a:rPr lang="de-DE" i="1" dirty="0" err="1" smtClean="0"/>
              <a:t>y</a:t>
            </a:r>
            <a:r>
              <a:rPr lang="de-DE" i="1" dirty="0" smtClean="0"/>
              <a:t> </a:t>
            </a:r>
            <a:r>
              <a:rPr lang="de-DE" i="1" dirty="0" err="1" smtClean="0"/>
              <a:t>studying</a:t>
            </a:r>
            <a:r>
              <a:rPr lang="de-DE" i="1" dirty="0" smtClean="0"/>
              <a:t> </a:t>
            </a:r>
            <a:r>
              <a:rPr lang="de-DE" i="1" dirty="0" err="1" smtClean="0"/>
              <a:t>selected</a:t>
            </a:r>
            <a:r>
              <a:rPr lang="de-DE" i="1" dirty="0" smtClean="0"/>
              <a:t> </a:t>
            </a:r>
            <a:r>
              <a:rPr lang="de-DE" i="1" dirty="0" err="1" smtClean="0"/>
              <a:t>parameters</a:t>
            </a:r>
            <a:r>
              <a:rPr lang="de-DE" i="1" dirty="0" smtClean="0"/>
              <a:t> in such a </a:t>
            </a:r>
            <a:r>
              <a:rPr lang="de-DE" i="1" dirty="0" err="1" smtClean="0"/>
              <a:t>way</a:t>
            </a:r>
            <a:r>
              <a:rPr lang="de-DE" i="1" dirty="0" smtClean="0"/>
              <a:t> </a:t>
            </a:r>
          </a:p>
          <a:p>
            <a:pPr marL="0" indent="0" algn="ctr">
              <a:buNone/>
            </a:pPr>
            <a:r>
              <a:rPr lang="de-DE" i="1" dirty="0" err="1" smtClean="0"/>
              <a:t>that</a:t>
            </a:r>
            <a:r>
              <a:rPr lang="de-DE" i="1" dirty="0" smtClean="0"/>
              <a:t> </a:t>
            </a:r>
            <a:r>
              <a:rPr lang="de-DE" i="1" dirty="0" err="1" smtClean="0"/>
              <a:t>significant</a:t>
            </a:r>
            <a:r>
              <a:rPr lang="de-DE" i="1" dirty="0" smtClean="0"/>
              <a:t> </a:t>
            </a:r>
            <a:r>
              <a:rPr lang="de-DE" i="1" dirty="0" err="1" smtClean="0"/>
              <a:t>changes</a:t>
            </a:r>
            <a:r>
              <a:rPr lang="de-DE" i="1" dirty="0" smtClean="0"/>
              <a:t> </a:t>
            </a:r>
            <a:r>
              <a:rPr lang="de-DE" i="1" dirty="0" err="1" smtClean="0"/>
              <a:t>of</a:t>
            </a:r>
            <a:r>
              <a:rPr lang="de-DE" i="1" dirty="0" smtClean="0"/>
              <a:t> </a:t>
            </a:r>
            <a:r>
              <a:rPr lang="de-DE" i="1" dirty="0" err="1" smtClean="0"/>
              <a:t>those</a:t>
            </a:r>
            <a:r>
              <a:rPr lang="de-DE" i="1" dirty="0" smtClean="0"/>
              <a:t> </a:t>
            </a:r>
            <a:r>
              <a:rPr lang="de-DE" i="1" dirty="0" err="1" smtClean="0"/>
              <a:t>parameters</a:t>
            </a:r>
            <a:r>
              <a:rPr lang="de-DE" i="1" dirty="0" smtClean="0"/>
              <a:t> </a:t>
            </a:r>
            <a:r>
              <a:rPr lang="de-DE" i="1" dirty="0" err="1" smtClean="0"/>
              <a:t>are</a:t>
            </a:r>
            <a:r>
              <a:rPr lang="de-DE" i="1" dirty="0" smtClean="0"/>
              <a:t> </a:t>
            </a:r>
            <a:r>
              <a:rPr lang="de-DE" i="1" dirty="0" err="1" smtClean="0"/>
              <a:t>related</a:t>
            </a:r>
            <a:r>
              <a:rPr lang="de-DE" i="1" dirty="0" smtClean="0"/>
              <a:t> </a:t>
            </a:r>
            <a:r>
              <a:rPr lang="de-DE" i="1" dirty="0" err="1" smtClean="0"/>
              <a:t>to</a:t>
            </a:r>
            <a:r>
              <a:rPr lang="de-DE" i="1" dirty="0" smtClean="0"/>
              <a:t> </a:t>
            </a:r>
            <a:r>
              <a:rPr lang="de-DE" i="1" dirty="0" err="1" smtClean="0"/>
              <a:t>developing</a:t>
            </a:r>
            <a:r>
              <a:rPr lang="de-DE" i="1" dirty="0" smtClean="0"/>
              <a:t> </a:t>
            </a:r>
            <a:r>
              <a:rPr lang="de-DE" i="1" dirty="0" err="1" smtClean="0"/>
              <a:t>failures</a:t>
            </a:r>
            <a:r>
              <a:rPr lang="de-DE" i="1" dirty="0" smtClean="0"/>
              <a:t>“ </a:t>
            </a:r>
          </a:p>
          <a:p>
            <a:pPr marL="0" indent="0" algn="ctr">
              <a:buNone/>
            </a:pPr>
            <a:r>
              <a:rPr lang="de-DE" sz="1200" dirty="0" smtClean="0"/>
              <a:t>Artur G. O. </a:t>
            </a:r>
            <a:r>
              <a:rPr lang="de-DE" sz="1200" dirty="0" err="1" smtClean="0"/>
              <a:t>Musambara</a:t>
            </a:r>
            <a:r>
              <a:rPr lang="de-DE" sz="1200" dirty="0" smtClean="0"/>
              <a:t> , Harare 2012</a:t>
            </a:r>
          </a:p>
          <a:p>
            <a:pPr marL="0" indent="0" algn="ctr">
              <a:buNone/>
            </a:pPr>
            <a:endParaRPr lang="de-DE" sz="1200" i="1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44CDA-7D88-4264-B0E0-D9AD28CBE73B}" type="datetime1">
              <a:rPr lang="de-DE" smtClean="0"/>
              <a:pPr/>
              <a:t>20.07.2013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Präsentationstitel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DBF7D-AB53-4FC1-97D1-361B45D487EB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789038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Nearest</a:t>
            </a:r>
            <a:r>
              <a:rPr lang="de-DE" dirty="0"/>
              <a:t> </a:t>
            </a:r>
            <a:r>
              <a:rPr lang="de-DE" dirty="0" err="1"/>
              <a:t>Neighbor</a:t>
            </a:r>
            <a:r>
              <a:rPr lang="de-DE" dirty="0"/>
              <a:t> Data Description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66111" y="1544087"/>
            <a:ext cx="7704137" cy="2376735"/>
          </a:xfrm>
        </p:spPr>
        <p:txBody>
          <a:bodyPr/>
          <a:lstStyle/>
          <a:p>
            <a:pPr marL="0" indent="0" algn="ctr">
              <a:buNone/>
            </a:pP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5AF6D-F46D-415C-AD3E-77E0038AE70E}" type="datetime1">
              <a:rPr lang="de-DE" smtClean="0"/>
              <a:pPr/>
              <a:t>20.07.2013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Präsentationstitel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299EF-AC70-49B0-AC02-B1CDF7ABB087}" type="slidenum">
              <a:rPr lang="de-DE" smtClean="0"/>
              <a:pPr/>
              <a:t>50</a:t>
            </a:fld>
            <a:endParaRPr lang="de-DE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3860800"/>
            <a:ext cx="5040560" cy="2376512"/>
          </a:xfrm>
        </p:spPr>
      </p:pic>
    </p:spTree>
    <p:extLst>
      <p:ext uri="{BB962C8B-B14F-4D97-AF65-F5344CB8AC3E}">
        <p14:creationId xmlns:p14="http://schemas.microsoft.com/office/powerpoint/2010/main" val="39270921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Nearest</a:t>
            </a:r>
            <a:r>
              <a:rPr lang="de-DE" dirty="0"/>
              <a:t> </a:t>
            </a:r>
            <a:r>
              <a:rPr lang="de-DE" dirty="0" err="1"/>
              <a:t>Neighbor</a:t>
            </a:r>
            <a:r>
              <a:rPr lang="de-DE" dirty="0"/>
              <a:t> Data Description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66111" y="1544087"/>
            <a:ext cx="7704137" cy="2376735"/>
          </a:xfrm>
        </p:spPr>
        <p:txBody>
          <a:bodyPr/>
          <a:lstStyle/>
          <a:p>
            <a:pPr marL="0" indent="0" algn="ctr">
              <a:buNone/>
            </a:pP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5AF6D-F46D-415C-AD3E-77E0038AE70E}" type="datetime1">
              <a:rPr lang="de-DE" smtClean="0"/>
              <a:pPr/>
              <a:t>20.07.2013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Präsentationstitel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299EF-AC70-49B0-AC02-B1CDF7ABB087}" type="slidenum">
              <a:rPr lang="de-DE" smtClean="0"/>
              <a:pPr/>
              <a:t>51</a:t>
            </a:fld>
            <a:endParaRPr lang="de-DE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597" y="3860800"/>
            <a:ext cx="5090368" cy="2374900"/>
          </a:xfrm>
        </p:spPr>
      </p:pic>
    </p:spTree>
    <p:extLst>
      <p:ext uri="{BB962C8B-B14F-4D97-AF65-F5344CB8AC3E}">
        <p14:creationId xmlns:p14="http://schemas.microsoft.com/office/powerpoint/2010/main" val="111699890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Parzen </a:t>
            </a:r>
            <a:r>
              <a:rPr lang="de-DE" dirty="0" err="1" smtClean="0"/>
              <a:t>Window</a:t>
            </a:r>
            <a:r>
              <a:rPr lang="de-DE" dirty="0" smtClean="0"/>
              <a:t> Data Description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66111" y="1544087"/>
            <a:ext cx="7704137" cy="2376735"/>
          </a:xfrm>
        </p:spPr>
        <p:txBody>
          <a:bodyPr/>
          <a:lstStyle/>
          <a:p>
            <a:pPr marL="0" indent="0" algn="ctr">
              <a:buNone/>
            </a:pP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5AF6D-F46D-415C-AD3E-77E0038AE70E}" type="datetime1">
              <a:rPr lang="de-DE" smtClean="0"/>
              <a:pPr/>
              <a:t>20.07.2013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Präsentationstitel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299EF-AC70-49B0-AC02-B1CDF7ABB087}" type="slidenum">
              <a:rPr lang="de-DE" smtClean="0"/>
              <a:pPr/>
              <a:t>52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half" idx="2"/>
          </p:nvPr>
        </p:nvSpPr>
        <p:spPr>
          <a:xfrm>
            <a:off x="366110" y="3861048"/>
            <a:ext cx="7704138" cy="2374652"/>
          </a:xfr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0027905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Parzen </a:t>
            </a:r>
            <a:r>
              <a:rPr lang="de-DE" dirty="0" err="1"/>
              <a:t>Window</a:t>
            </a:r>
            <a:r>
              <a:rPr lang="de-DE" dirty="0"/>
              <a:t> Data Description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66111" y="1544087"/>
            <a:ext cx="7704137" cy="2376735"/>
          </a:xfrm>
        </p:spPr>
        <p:txBody>
          <a:bodyPr/>
          <a:lstStyle/>
          <a:p>
            <a:pPr marL="0" indent="0" algn="ctr">
              <a:buNone/>
            </a:pP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5AF6D-F46D-415C-AD3E-77E0038AE70E}" type="datetime1">
              <a:rPr lang="de-DE" smtClean="0"/>
              <a:pPr/>
              <a:t>20.07.2013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Präsentationstitel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299EF-AC70-49B0-AC02-B1CDF7ABB087}" type="slidenum">
              <a:rPr lang="de-DE" smtClean="0"/>
              <a:pPr/>
              <a:t>53</a:t>
            </a:fld>
            <a:endParaRPr lang="de-DE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3860800"/>
            <a:ext cx="5040560" cy="2376512"/>
          </a:xfrm>
        </p:spPr>
      </p:pic>
    </p:spTree>
    <p:extLst>
      <p:ext uri="{BB962C8B-B14F-4D97-AF65-F5344CB8AC3E}">
        <p14:creationId xmlns:p14="http://schemas.microsoft.com/office/powerpoint/2010/main" val="39270921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Parzen </a:t>
            </a:r>
            <a:r>
              <a:rPr lang="de-DE" dirty="0" err="1"/>
              <a:t>Window</a:t>
            </a:r>
            <a:r>
              <a:rPr lang="de-DE" dirty="0"/>
              <a:t> Data Description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66111" y="1544087"/>
            <a:ext cx="7704137" cy="2376735"/>
          </a:xfrm>
        </p:spPr>
        <p:txBody>
          <a:bodyPr/>
          <a:lstStyle/>
          <a:p>
            <a:pPr marL="0" indent="0" algn="ctr">
              <a:buNone/>
            </a:pP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5AF6D-F46D-415C-AD3E-77E0038AE70E}" type="datetime1">
              <a:rPr lang="de-DE" smtClean="0"/>
              <a:pPr/>
              <a:t>20.07.2013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Präsentationstitel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299EF-AC70-49B0-AC02-B1CDF7ABB087}" type="slidenum">
              <a:rPr lang="de-DE" smtClean="0"/>
              <a:pPr/>
              <a:t>54</a:t>
            </a:fld>
            <a:endParaRPr lang="de-DE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597" y="3860800"/>
            <a:ext cx="5090368" cy="2374900"/>
          </a:xfrm>
        </p:spPr>
      </p:pic>
    </p:spTree>
    <p:extLst>
      <p:ext uri="{BB962C8B-B14F-4D97-AF65-F5344CB8AC3E}">
        <p14:creationId xmlns:p14="http://schemas.microsoft.com/office/powerpoint/2010/main" val="111699890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SOM Data Description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66111" y="1544087"/>
            <a:ext cx="7704137" cy="2376735"/>
          </a:xfrm>
        </p:spPr>
        <p:txBody>
          <a:bodyPr/>
          <a:lstStyle/>
          <a:p>
            <a:pPr marL="0" indent="0" algn="ctr">
              <a:buNone/>
            </a:pP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5AF6D-F46D-415C-AD3E-77E0038AE70E}" type="datetime1">
              <a:rPr lang="de-DE" smtClean="0"/>
              <a:pPr/>
              <a:t>20.07.2013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Präsentationstitel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299EF-AC70-49B0-AC02-B1CDF7ABB087}" type="slidenum">
              <a:rPr lang="de-DE" smtClean="0"/>
              <a:pPr/>
              <a:t>55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half" idx="2"/>
          </p:nvPr>
        </p:nvSpPr>
        <p:spPr>
          <a:xfrm>
            <a:off x="366110" y="3861048"/>
            <a:ext cx="7704138" cy="2374652"/>
          </a:xfr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0027905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SOM Data Description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66111" y="1544087"/>
            <a:ext cx="7704137" cy="2376735"/>
          </a:xfrm>
        </p:spPr>
        <p:txBody>
          <a:bodyPr/>
          <a:lstStyle/>
          <a:p>
            <a:pPr marL="0" indent="0" algn="ctr">
              <a:buNone/>
            </a:pP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5AF6D-F46D-415C-AD3E-77E0038AE70E}" type="datetime1">
              <a:rPr lang="de-DE" smtClean="0"/>
              <a:pPr/>
              <a:t>20.07.2013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Präsentationstitel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299EF-AC70-49B0-AC02-B1CDF7ABB087}" type="slidenum">
              <a:rPr lang="de-DE" smtClean="0"/>
              <a:pPr/>
              <a:t>56</a:t>
            </a:fld>
            <a:endParaRPr lang="de-DE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3860800"/>
            <a:ext cx="5040560" cy="2376512"/>
          </a:xfrm>
        </p:spPr>
      </p:pic>
    </p:spTree>
    <p:extLst>
      <p:ext uri="{BB962C8B-B14F-4D97-AF65-F5344CB8AC3E}">
        <p14:creationId xmlns:p14="http://schemas.microsoft.com/office/powerpoint/2010/main" val="39270921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SOM Data Description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66111" y="1544087"/>
            <a:ext cx="7704137" cy="2376735"/>
          </a:xfrm>
        </p:spPr>
        <p:txBody>
          <a:bodyPr/>
          <a:lstStyle/>
          <a:p>
            <a:pPr marL="0" indent="0" algn="ctr">
              <a:buNone/>
            </a:pP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5AF6D-F46D-415C-AD3E-77E0038AE70E}" type="datetime1">
              <a:rPr lang="de-DE" smtClean="0"/>
              <a:pPr/>
              <a:t>20.07.2013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Präsentationstitel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299EF-AC70-49B0-AC02-B1CDF7ABB087}" type="slidenum">
              <a:rPr lang="de-DE" smtClean="0"/>
              <a:pPr/>
              <a:t>57</a:t>
            </a:fld>
            <a:endParaRPr lang="de-DE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597" y="3860800"/>
            <a:ext cx="5090368" cy="2374900"/>
          </a:xfrm>
        </p:spPr>
      </p:pic>
    </p:spTree>
    <p:extLst>
      <p:ext uri="{BB962C8B-B14F-4D97-AF65-F5344CB8AC3E}">
        <p14:creationId xmlns:p14="http://schemas.microsoft.com/office/powerpoint/2010/main" val="111699890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Random </a:t>
            </a:r>
            <a:r>
              <a:rPr lang="de-DE" dirty="0" err="1" smtClean="0"/>
              <a:t>Forest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description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44CDA-7D88-4264-B0E0-D9AD28CBE73B}" type="datetime1">
              <a:rPr lang="de-DE" smtClean="0"/>
              <a:pPr/>
              <a:t>20.07.2013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Präsentationstitel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DBF7D-AB53-4FC1-97D1-361B45D487EB}" type="slidenum">
              <a:rPr lang="de-DE" smtClean="0"/>
              <a:pPr/>
              <a:t>58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641896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Experiments</a:t>
            </a:r>
            <a:endParaRPr lang="de-DE" dirty="0"/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8077011"/>
              </p:ext>
            </p:extLst>
          </p:nvPr>
        </p:nvGraphicFramePr>
        <p:xfrm>
          <a:off x="477838" y="1484313"/>
          <a:ext cx="7591425" cy="47513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44CDA-7D88-4264-B0E0-D9AD28CBE73B}" type="datetime1">
              <a:rPr lang="de-DE" smtClean="0"/>
              <a:pPr/>
              <a:t>20.07.2013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Präsentationstitel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DBF7D-AB53-4FC1-97D1-361B45D487EB}" type="slidenum">
              <a:rPr lang="de-DE" smtClean="0"/>
              <a:pPr/>
              <a:t>59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9145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Outlier</a:t>
            </a:r>
            <a:r>
              <a:rPr lang="de-DE" dirty="0" smtClean="0"/>
              <a:t> </a:t>
            </a:r>
            <a:r>
              <a:rPr lang="de-DE" dirty="0" err="1" smtClean="0"/>
              <a:t>Detection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de-DE" dirty="0" err="1" smtClean="0"/>
              <a:t>Benefits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computerized</a:t>
            </a:r>
            <a:r>
              <a:rPr lang="de-DE" dirty="0" smtClean="0"/>
              <a:t> </a:t>
            </a:r>
            <a:r>
              <a:rPr lang="de-DE" dirty="0" err="1" smtClean="0"/>
              <a:t>Condition</a:t>
            </a:r>
            <a:r>
              <a:rPr lang="de-DE" dirty="0" smtClean="0"/>
              <a:t> Monitoring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 err="1" smtClean="0"/>
              <a:t>Predictive</a:t>
            </a:r>
            <a:r>
              <a:rPr lang="de-DE" dirty="0" smtClean="0"/>
              <a:t> </a:t>
            </a:r>
            <a:r>
              <a:rPr lang="de-DE" dirty="0" err="1" smtClean="0"/>
              <a:t>maintenance</a:t>
            </a:r>
            <a:r>
              <a:rPr lang="de-DE" dirty="0" smtClean="0"/>
              <a:t> </a:t>
            </a:r>
            <a:r>
              <a:rPr lang="de-DE" dirty="0" err="1" smtClean="0"/>
              <a:t>approach</a:t>
            </a:r>
            <a:r>
              <a:rPr lang="de-DE" dirty="0" smtClean="0"/>
              <a:t>, </a:t>
            </a:r>
            <a:r>
              <a:rPr lang="de-DE" dirty="0" err="1" smtClean="0"/>
              <a:t>based</a:t>
            </a:r>
            <a:r>
              <a:rPr lang="de-DE" dirty="0" smtClean="0"/>
              <a:t> on</a:t>
            </a:r>
            <a:r>
              <a:rPr lang="de-DE" dirty="0"/>
              <a:t> </a:t>
            </a:r>
            <a:r>
              <a:rPr lang="de-DE" dirty="0" err="1" smtClean="0"/>
              <a:t>machine</a:t>
            </a:r>
            <a:r>
              <a:rPr lang="de-DE" dirty="0" smtClean="0"/>
              <a:t> </a:t>
            </a:r>
            <a:r>
              <a:rPr lang="de-DE" dirty="0" err="1" smtClean="0"/>
              <a:t>conditions</a:t>
            </a:r>
            <a:endParaRPr lang="de-DE" dirty="0" smtClean="0"/>
          </a:p>
          <a:p>
            <a:r>
              <a:rPr lang="de-DE" dirty="0" err="1" smtClean="0"/>
              <a:t>Prevention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machine</a:t>
            </a:r>
            <a:r>
              <a:rPr lang="de-DE" dirty="0" smtClean="0"/>
              <a:t> </a:t>
            </a:r>
            <a:r>
              <a:rPr lang="de-DE" dirty="0" err="1" smtClean="0"/>
              <a:t>failure</a:t>
            </a:r>
            <a:endParaRPr lang="de-DE" dirty="0" smtClean="0"/>
          </a:p>
          <a:p>
            <a:r>
              <a:rPr lang="de-DE" dirty="0" err="1" smtClean="0"/>
              <a:t>Lifetime</a:t>
            </a:r>
            <a:r>
              <a:rPr lang="de-DE" dirty="0" smtClean="0"/>
              <a:t> </a:t>
            </a:r>
            <a:r>
              <a:rPr lang="de-DE" dirty="0" err="1" smtClean="0"/>
              <a:t>prediction</a:t>
            </a:r>
            <a:endParaRPr lang="de-DE" dirty="0" smtClean="0"/>
          </a:p>
          <a:p>
            <a:r>
              <a:rPr lang="de-DE" dirty="0" smtClean="0"/>
              <a:t>Overall </a:t>
            </a:r>
            <a:r>
              <a:rPr lang="de-DE" dirty="0" err="1" smtClean="0"/>
              <a:t>reduction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operating</a:t>
            </a:r>
            <a:r>
              <a:rPr lang="de-DE" dirty="0" smtClean="0"/>
              <a:t> </a:t>
            </a:r>
            <a:r>
              <a:rPr lang="de-DE" dirty="0" err="1" smtClean="0"/>
              <a:t>costs</a:t>
            </a: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44CDA-7D88-4264-B0E0-D9AD28CBE73B}" type="datetime1">
              <a:rPr lang="de-DE" smtClean="0"/>
              <a:pPr/>
              <a:t>20.07.2013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Präsentationstitel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DBF7D-AB53-4FC1-97D1-361B45D487EB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941347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Experiments</a:t>
            </a:r>
            <a:endParaRPr lang="de-DE" dirty="0"/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9871460"/>
              </p:ext>
            </p:extLst>
          </p:nvPr>
        </p:nvGraphicFramePr>
        <p:xfrm>
          <a:off x="477838" y="1484313"/>
          <a:ext cx="7591425" cy="47513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44CDA-7D88-4264-B0E0-D9AD28CBE73B}" type="datetime1">
              <a:rPr lang="de-DE" smtClean="0"/>
              <a:pPr/>
              <a:t>20.07.2013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Präsentationstitel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DBF7D-AB53-4FC1-97D1-361B45D487EB}" type="slidenum">
              <a:rPr lang="de-DE" smtClean="0"/>
              <a:pPr/>
              <a:t>60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709772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Roller </a:t>
            </a:r>
            <a:r>
              <a:rPr lang="de-DE" dirty="0" err="1" smtClean="0"/>
              <a:t>Bearing</a:t>
            </a:r>
            <a:r>
              <a:rPr lang="de-DE" dirty="0" smtClean="0"/>
              <a:t> Data</a:t>
            </a:r>
            <a:endParaRPr lang="de-DE" dirty="0"/>
          </a:p>
        </p:txBody>
      </p:sp>
      <p:pic>
        <p:nvPicPr>
          <p:cNvPr id="12" name="Inhaltsplatzhalter 11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084" y="1484313"/>
            <a:ext cx="4637394" cy="3673475"/>
          </a:xfrm>
        </p:spPr>
      </p:pic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0" y="5157192"/>
            <a:ext cx="3498247" cy="1078508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 </a:t>
            </a:r>
            <a:r>
              <a:rPr lang="de-DE" dirty="0" smtClean="0"/>
              <a:t>Vibration Data </a:t>
            </a:r>
          </a:p>
          <a:p>
            <a:pPr marL="0" indent="0">
              <a:buNone/>
            </a:pPr>
            <a:r>
              <a:rPr lang="de-DE" dirty="0" smtClean="0"/>
              <a:t>(</a:t>
            </a:r>
            <a:r>
              <a:rPr lang="de-DE" dirty="0" err="1" smtClean="0"/>
              <a:t>Accelerometers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5AF6D-F46D-415C-AD3E-77E0038AE70E}" type="datetime1">
              <a:rPr lang="de-DE" smtClean="0"/>
              <a:pPr/>
              <a:t>20.07.2013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Präsentationstitel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299EF-AC70-49B0-AC02-B1CDF7ABB087}" type="slidenum">
              <a:rPr lang="de-DE" smtClean="0"/>
              <a:pPr/>
              <a:t>61</a:t>
            </a:fld>
            <a:endParaRPr lang="de-DE"/>
          </a:p>
        </p:txBody>
      </p:sp>
      <p:sp>
        <p:nvSpPr>
          <p:cNvPr id="11" name="Pfeil nach unten 10"/>
          <p:cNvSpPr/>
          <p:nvPr/>
        </p:nvSpPr>
        <p:spPr>
          <a:xfrm>
            <a:off x="3995936" y="5373216"/>
            <a:ext cx="432048" cy="6480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361114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Preprocessing</a:t>
            </a:r>
            <a:endParaRPr lang="de-DE" dirty="0"/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7" t="5792" r="-1129"/>
          <a:stretch/>
        </p:blipFill>
        <p:spPr>
          <a:xfrm>
            <a:off x="395536" y="2276872"/>
            <a:ext cx="5400575" cy="3128712"/>
          </a:xfrm>
        </p:spPr>
      </p:pic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0" y="5373216"/>
            <a:ext cx="3498247" cy="862484"/>
          </a:xfrm>
        </p:spPr>
        <p:txBody>
          <a:bodyPr/>
          <a:lstStyle/>
          <a:p>
            <a:pPr marL="0" indent="0">
              <a:buNone/>
            </a:pPr>
            <a:r>
              <a:rPr lang="de-DE" dirty="0" smtClean="0"/>
              <a:t>Feature </a:t>
            </a:r>
            <a:r>
              <a:rPr lang="de-DE" dirty="0" err="1" smtClean="0"/>
              <a:t>Extraction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5AF6D-F46D-415C-AD3E-77E0038AE70E}" type="datetime1">
              <a:rPr lang="de-DE" smtClean="0"/>
              <a:pPr/>
              <a:t>20.07.2013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Präsentationstitel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299EF-AC70-49B0-AC02-B1CDF7ABB087}" type="slidenum">
              <a:rPr lang="de-DE" smtClean="0"/>
              <a:pPr/>
              <a:t>62</a:t>
            </a:fld>
            <a:endParaRPr lang="de-DE"/>
          </a:p>
        </p:txBody>
      </p:sp>
      <p:sp>
        <p:nvSpPr>
          <p:cNvPr id="11" name="Pfeil nach unten 10"/>
          <p:cNvSpPr/>
          <p:nvPr/>
        </p:nvSpPr>
        <p:spPr>
          <a:xfrm>
            <a:off x="3995936" y="5373216"/>
            <a:ext cx="432048" cy="6480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5148064" y="2420888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Normal </a:t>
            </a:r>
            <a:r>
              <a:rPr lang="de-DE" dirty="0" err="1" smtClean="0"/>
              <a:t>condition</a:t>
            </a:r>
            <a:endParaRPr lang="de-DE" dirty="0"/>
          </a:p>
        </p:txBody>
      </p:sp>
      <p:sp>
        <p:nvSpPr>
          <p:cNvPr id="14" name="Textfeld 13"/>
          <p:cNvSpPr txBox="1"/>
          <p:nvPr/>
        </p:nvSpPr>
        <p:spPr>
          <a:xfrm>
            <a:off x="5148064" y="3140968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Ball fault </a:t>
            </a:r>
            <a:endParaRPr lang="de-DE" dirty="0"/>
          </a:p>
        </p:txBody>
      </p:sp>
      <p:sp>
        <p:nvSpPr>
          <p:cNvPr id="15" name="Textfeld 14"/>
          <p:cNvSpPr txBox="1"/>
          <p:nvPr/>
        </p:nvSpPr>
        <p:spPr>
          <a:xfrm>
            <a:off x="5148064" y="3861048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Inner</a:t>
            </a:r>
            <a:r>
              <a:rPr lang="de-DE" dirty="0" smtClean="0"/>
              <a:t> </a:t>
            </a:r>
            <a:r>
              <a:rPr lang="de-DE" dirty="0" err="1" smtClean="0"/>
              <a:t>Raceway</a:t>
            </a:r>
            <a:r>
              <a:rPr lang="de-DE" dirty="0" smtClean="0"/>
              <a:t> fault</a:t>
            </a:r>
            <a:endParaRPr lang="de-DE" dirty="0"/>
          </a:p>
        </p:txBody>
      </p:sp>
      <p:sp>
        <p:nvSpPr>
          <p:cNvPr id="16" name="Textfeld 15"/>
          <p:cNvSpPr txBox="1"/>
          <p:nvPr/>
        </p:nvSpPr>
        <p:spPr>
          <a:xfrm>
            <a:off x="5148064" y="4571836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Outer</a:t>
            </a:r>
            <a:r>
              <a:rPr lang="de-DE" dirty="0" smtClean="0"/>
              <a:t> </a:t>
            </a:r>
            <a:r>
              <a:rPr lang="de-DE" dirty="0" err="1" smtClean="0"/>
              <a:t>Raceway</a:t>
            </a:r>
            <a:r>
              <a:rPr lang="de-DE" dirty="0" smtClean="0"/>
              <a:t> fault</a:t>
            </a:r>
            <a:endParaRPr lang="de-DE" dirty="0"/>
          </a:p>
        </p:txBody>
      </p:sp>
      <p:sp>
        <p:nvSpPr>
          <p:cNvPr id="17" name="Inhaltsplatzhalter 3"/>
          <p:cNvSpPr txBox="1">
            <a:spLocks/>
          </p:cNvSpPr>
          <p:nvPr/>
        </p:nvSpPr>
        <p:spPr bwMode="auto">
          <a:xfrm>
            <a:off x="1001745" y="1486396"/>
            <a:ext cx="3498247" cy="862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de-DE" kern="0" dirty="0" smtClean="0"/>
              <a:t>Split </a:t>
            </a:r>
            <a:r>
              <a:rPr lang="de-DE" kern="0" dirty="0" err="1" smtClean="0"/>
              <a:t>raw</a:t>
            </a:r>
            <a:r>
              <a:rPr lang="de-DE" kern="0" dirty="0" smtClean="0"/>
              <a:t> </a:t>
            </a:r>
            <a:r>
              <a:rPr lang="de-DE" kern="0" dirty="0" err="1" smtClean="0"/>
              <a:t>signals</a:t>
            </a:r>
            <a:endParaRPr lang="de-DE" kern="0" dirty="0"/>
          </a:p>
        </p:txBody>
      </p:sp>
      <p:sp>
        <p:nvSpPr>
          <p:cNvPr id="18" name="Pfeil nach unten 17"/>
          <p:cNvSpPr/>
          <p:nvPr/>
        </p:nvSpPr>
        <p:spPr>
          <a:xfrm>
            <a:off x="3995936" y="1486396"/>
            <a:ext cx="432048" cy="6480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522421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Feature </a:t>
            </a:r>
            <a:r>
              <a:rPr lang="de-DE" dirty="0" err="1" smtClean="0"/>
              <a:t>Extraction</a:t>
            </a:r>
            <a:endParaRPr lang="de-DE" dirty="0"/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04" t="6819"/>
          <a:stretch/>
        </p:blipFill>
        <p:spPr>
          <a:xfrm>
            <a:off x="866274" y="3068961"/>
            <a:ext cx="4281790" cy="2952327"/>
          </a:xfrm>
        </p:spPr>
      </p:pic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971600" y="1700808"/>
            <a:ext cx="6408688" cy="792088"/>
          </a:xfrm>
        </p:spPr>
        <p:txBody>
          <a:bodyPr/>
          <a:lstStyle/>
          <a:p>
            <a:pPr marL="0" indent="0">
              <a:buNone/>
            </a:pPr>
            <a:r>
              <a:rPr lang="de-DE" dirty="0" smtClean="0"/>
              <a:t>Mel </a:t>
            </a:r>
            <a:r>
              <a:rPr lang="de-DE" dirty="0" err="1" smtClean="0"/>
              <a:t>Frequency</a:t>
            </a:r>
            <a:r>
              <a:rPr lang="de-DE" dirty="0" smtClean="0"/>
              <a:t> </a:t>
            </a:r>
            <a:r>
              <a:rPr lang="de-DE" dirty="0" err="1" smtClean="0"/>
              <a:t>Cepstral</a:t>
            </a:r>
            <a:r>
              <a:rPr lang="de-DE" dirty="0" smtClean="0"/>
              <a:t> </a:t>
            </a:r>
            <a:r>
              <a:rPr lang="de-DE" dirty="0" err="1" smtClean="0"/>
              <a:t>Coefficients</a:t>
            </a:r>
            <a:endParaRPr lang="de-DE" dirty="0" smtClean="0"/>
          </a:p>
          <a:p>
            <a:pPr marL="0" indent="0" algn="ctr">
              <a:buNone/>
            </a:pPr>
            <a:r>
              <a:rPr lang="de-DE" dirty="0" smtClean="0"/>
              <a:t>(MFCC)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5AF6D-F46D-415C-AD3E-77E0038AE70E}" type="datetime1">
              <a:rPr lang="de-DE" smtClean="0"/>
              <a:pPr/>
              <a:t>20.07.2013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Präsentationstitel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299EF-AC70-49B0-AC02-B1CDF7ABB087}" type="slidenum">
              <a:rPr lang="de-DE" smtClean="0"/>
              <a:pPr/>
              <a:t>63</a:t>
            </a:fld>
            <a:endParaRPr lang="de-DE"/>
          </a:p>
        </p:txBody>
      </p:sp>
      <p:sp>
        <p:nvSpPr>
          <p:cNvPr id="10" name="Textfeld 9"/>
          <p:cNvSpPr txBox="1"/>
          <p:nvPr/>
        </p:nvSpPr>
        <p:spPr>
          <a:xfrm>
            <a:off x="4788024" y="3131677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Normal </a:t>
            </a:r>
            <a:r>
              <a:rPr lang="de-DE" dirty="0" err="1" smtClean="0"/>
              <a:t>condition</a:t>
            </a:r>
            <a:endParaRPr lang="de-DE" dirty="0"/>
          </a:p>
        </p:txBody>
      </p:sp>
      <p:sp>
        <p:nvSpPr>
          <p:cNvPr id="12" name="Textfeld 11"/>
          <p:cNvSpPr txBox="1"/>
          <p:nvPr/>
        </p:nvSpPr>
        <p:spPr>
          <a:xfrm>
            <a:off x="4788024" y="3851757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Ball fault </a:t>
            </a:r>
            <a:endParaRPr lang="de-DE" dirty="0"/>
          </a:p>
        </p:txBody>
      </p:sp>
      <p:sp>
        <p:nvSpPr>
          <p:cNvPr id="13" name="Textfeld 12"/>
          <p:cNvSpPr txBox="1"/>
          <p:nvPr/>
        </p:nvSpPr>
        <p:spPr>
          <a:xfrm>
            <a:off x="4788024" y="4509121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Inner</a:t>
            </a:r>
            <a:r>
              <a:rPr lang="de-DE" dirty="0" smtClean="0"/>
              <a:t> </a:t>
            </a:r>
            <a:r>
              <a:rPr lang="de-DE" dirty="0" err="1" smtClean="0"/>
              <a:t>Raceway</a:t>
            </a:r>
            <a:r>
              <a:rPr lang="de-DE" dirty="0" smtClean="0"/>
              <a:t> fault</a:t>
            </a:r>
            <a:endParaRPr lang="de-DE" dirty="0"/>
          </a:p>
        </p:txBody>
      </p:sp>
      <p:sp>
        <p:nvSpPr>
          <p:cNvPr id="14" name="Textfeld 13"/>
          <p:cNvSpPr txBox="1"/>
          <p:nvPr/>
        </p:nvSpPr>
        <p:spPr>
          <a:xfrm>
            <a:off x="4788024" y="5219909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Outer</a:t>
            </a:r>
            <a:r>
              <a:rPr lang="de-DE" dirty="0" smtClean="0"/>
              <a:t> </a:t>
            </a:r>
            <a:r>
              <a:rPr lang="de-DE" dirty="0" err="1" smtClean="0"/>
              <a:t>Raceway</a:t>
            </a:r>
            <a:r>
              <a:rPr lang="de-DE" dirty="0" smtClean="0"/>
              <a:t> fault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0822888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Feature </a:t>
            </a:r>
            <a:r>
              <a:rPr lang="de-DE" dirty="0" err="1" smtClean="0"/>
              <a:t>Extraction</a:t>
            </a:r>
            <a:endParaRPr lang="de-DE" dirty="0"/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852936"/>
            <a:ext cx="6696720" cy="3240360"/>
          </a:xfrm>
        </p:spPr>
      </p:pic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331640" y="1630412"/>
            <a:ext cx="5400600" cy="1078508"/>
          </a:xfrm>
        </p:spPr>
        <p:txBody>
          <a:bodyPr/>
          <a:lstStyle/>
          <a:p>
            <a:pPr marL="0" indent="0" algn="ctr">
              <a:buNone/>
            </a:pPr>
            <a:r>
              <a:rPr lang="de-DE" dirty="0" smtClean="0"/>
              <a:t>Higuchi </a:t>
            </a:r>
            <a:r>
              <a:rPr lang="de-DE" dirty="0" err="1" smtClean="0"/>
              <a:t>Fractal</a:t>
            </a:r>
            <a:r>
              <a:rPr lang="de-DE" dirty="0" smtClean="0"/>
              <a:t> </a:t>
            </a:r>
            <a:r>
              <a:rPr lang="de-DE" dirty="0" err="1" smtClean="0"/>
              <a:t>Dimensions</a:t>
            </a:r>
            <a:endParaRPr lang="de-DE" dirty="0" smtClean="0"/>
          </a:p>
          <a:p>
            <a:pPr marL="0" indent="0" algn="ctr">
              <a:buNone/>
            </a:pPr>
            <a:r>
              <a:rPr lang="de-DE" dirty="0" smtClean="0"/>
              <a:t>(HFD)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5AF6D-F46D-415C-AD3E-77E0038AE70E}" type="datetime1">
              <a:rPr lang="de-DE" smtClean="0"/>
              <a:pPr/>
              <a:t>20.07.2013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Präsentationstitel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299EF-AC70-49B0-AC02-B1CDF7ABB087}" type="slidenum">
              <a:rPr lang="de-DE" smtClean="0"/>
              <a:pPr/>
              <a:t>64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093758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Feature </a:t>
            </a:r>
            <a:r>
              <a:rPr lang="de-DE" dirty="0" err="1" smtClean="0"/>
              <a:t>Extraction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66110" y="1484313"/>
            <a:ext cx="7704137" cy="3672879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0" y="5157192"/>
            <a:ext cx="3498247" cy="1078508"/>
          </a:xfrm>
        </p:spPr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5AF6D-F46D-415C-AD3E-77E0038AE70E}" type="datetime1">
              <a:rPr lang="de-DE" smtClean="0"/>
              <a:pPr/>
              <a:t>20.07.2013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Präsentationstitel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299EF-AC70-49B0-AC02-B1CDF7ABB087}" type="slidenum">
              <a:rPr lang="de-DE" smtClean="0"/>
              <a:pPr/>
              <a:t>65</a:t>
            </a:fld>
            <a:endParaRPr lang="de-DE"/>
          </a:p>
        </p:txBody>
      </p:sp>
      <p:sp>
        <p:nvSpPr>
          <p:cNvPr id="11" name="Pfeil nach unten 10"/>
          <p:cNvSpPr/>
          <p:nvPr/>
        </p:nvSpPr>
        <p:spPr>
          <a:xfrm>
            <a:off x="3995936" y="5373216"/>
            <a:ext cx="432048" cy="6480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563699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Outlier</a:t>
            </a:r>
            <a:r>
              <a:rPr lang="de-DE" dirty="0" smtClean="0"/>
              <a:t> </a:t>
            </a:r>
            <a:r>
              <a:rPr lang="de-DE" dirty="0" err="1" smtClean="0"/>
              <a:t>Detection</a:t>
            </a:r>
            <a:endParaRPr lang="de-DE" dirty="0"/>
          </a:p>
        </p:txBody>
      </p:sp>
      <p:graphicFrame>
        <p:nvGraphicFramePr>
          <p:cNvPr id="10" name="Inhaltsplatzhalter 9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275208689"/>
              </p:ext>
            </p:extLst>
          </p:nvPr>
        </p:nvGraphicFramePr>
        <p:xfrm>
          <a:off x="366713" y="2349500"/>
          <a:ext cx="7704137" cy="2808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0" y="5445224"/>
            <a:ext cx="3498247" cy="790476"/>
          </a:xfrm>
        </p:spPr>
        <p:txBody>
          <a:bodyPr/>
          <a:lstStyle/>
          <a:p>
            <a:pPr marL="0" indent="0">
              <a:buNone/>
            </a:pPr>
            <a:r>
              <a:rPr lang="de-DE" dirty="0" smtClean="0"/>
              <a:t>Evaluation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5AF6D-F46D-415C-AD3E-77E0038AE70E}" type="datetime1">
              <a:rPr lang="de-DE" smtClean="0"/>
              <a:pPr/>
              <a:t>20.07.2013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Präsentationstitel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299EF-AC70-49B0-AC02-B1CDF7ABB087}" type="slidenum">
              <a:rPr lang="de-DE" smtClean="0"/>
              <a:pPr/>
              <a:t>66</a:t>
            </a:fld>
            <a:endParaRPr lang="de-DE"/>
          </a:p>
        </p:txBody>
      </p:sp>
      <p:sp>
        <p:nvSpPr>
          <p:cNvPr id="11" name="Pfeil nach unten 10"/>
          <p:cNvSpPr/>
          <p:nvPr/>
        </p:nvSpPr>
        <p:spPr>
          <a:xfrm>
            <a:off x="3995936" y="5373216"/>
            <a:ext cx="432048" cy="6480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366110" y="1340768"/>
            <a:ext cx="77041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 smtClean="0"/>
              <a:t>Training </a:t>
            </a:r>
            <a:r>
              <a:rPr lang="de-DE" sz="2800" dirty="0" err="1" smtClean="0"/>
              <a:t>of</a:t>
            </a:r>
            <a:r>
              <a:rPr lang="de-DE" sz="2800" dirty="0" smtClean="0"/>
              <a:t> OC-</a:t>
            </a:r>
            <a:r>
              <a:rPr lang="de-DE" sz="2800" dirty="0" err="1" smtClean="0"/>
              <a:t>Classifiers</a:t>
            </a:r>
            <a:r>
              <a:rPr lang="de-DE" sz="2800" dirty="0" smtClean="0"/>
              <a:t> </a:t>
            </a:r>
            <a:r>
              <a:rPr lang="de-DE" sz="2800" dirty="0" err="1" smtClean="0"/>
              <a:t>with</a:t>
            </a:r>
            <a:r>
              <a:rPr lang="de-DE" sz="2800" dirty="0" smtClean="0"/>
              <a:t> </a:t>
            </a:r>
          </a:p>
          <a:p>
            <a:pPr algn="ctr"/>
            <a:r>
              <a:rPr lang="de-DE" sz="2800" dirty="0" smtClean="0"/>
              <a:t>normal </a:t>
            </a:r>
            <a:r>
              <a:rPr lang="de-DE" sz="2800" dirty="0" err="1" smtClean="0"/>
              <a:t>condition</a:t>
            </a:r>
            <a:r>
              <a:rPr lang="de-DE" sz="2800" dirty="0" smtClean="0"/>
              <a:t> </a:t>
            </a:r>
            <a:r>
              <a:rPr lang="de-DE" sz="2800" dirty="0" err="1" smtClean="0"/>
              <a:t>features</a:t>
            </a:r>
            <a:r>
              <a:rPr lang="de-DE" sz="2800" dirty="0" smtClean="0"/>
              <a:t> </a:t>
            </a:r>
            <a:r>
              <a:rPr lang="de-DE" sz="2800" dirty="0" err="1" smtClean="0"/>
              <a:t>only</a:t>
            </a:r>
            <a:r>
              <a:rPr lang="de-DE" sz="2800" dirty="0" smtClean="0"/>
              <a:t> 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30455137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Evaluation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5AF6D-F46D-415C-AD3E-77E0038AE70E}" type="datetime1">
              <a:rPr lang="de-DE" smtClean="0"/>
              <a:pPr/>
              <a:t>20.07.2013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Präsentationstitel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299EF-AC70-49B0-AC02-B1CDF7ABB087}" type="slidenum">
              <a:rPr lang="de-DE" smtClean="0"/>
              <a:pPr/>
              <a:t>67</a:t>
            </a:fld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366110" y="1340768"/>
            <a:ext cx="77041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 err="1" smtClean="0"/>
              <a:t>Classification</a:t>
            </a:r>
            <a:r>
              <a:rPr lang="de-DE" sz="2800" dirty="0" smtClean="0"/>
              <a:t> </a:t>
            </a:r>
            <a:r>
              <a:rPr lang="de-DE" sz="2800" dirty="0" err="1" smtClean="0"/>
              <a:t>of</a:t>
            </a:r>
            <a:r>
              <a:rPr lang="de-DE" sz="2800" dirty="0" smtClean="0"/>
              <a:t> normal </a:t>
            </a:r>
            <a:r>
              <a:rPr lang="de-DE" sz="2800" dirty="0" err="1" smtClean="0"/>
              <a:t>and</a:t>
            </a:r>
            <a:r>
              <a:rPr lang="de-DE" sz="2800" dirty="0" smtClean="0"/>
              <a:t> fault </a:t>
            </a:r>
            <a:r>
              <a:rPr lang="de-DE" sz="2800" dirty="0" err="1" smtClean="0"/>
              <a:t>condition</a:t>
            </a:r>
            <a:endParaRPr lang="de-DE" sz="2800" dirty="0" smtClean="0"/>
          </a:p>
          <a:p>
            <a:pPr algn="ctr"/>
            <a:r>
              <a:rPr lang="de-DE" sz="2800" dirty="0" err="1"/>
              <a:t>t</a:t>
            </a:r>
            <a:r>
              <a:rPr lang="de-DE" sz="2800" dirty="0" err="1" smtClean="0"/>
              <a:t>est</a:t>
            </a:r>
            <a:r>
              <a:rPr lang="de-DE" sz="2800" dirty="0" smtClean="0"/>
              <a:t> </a:t>
            </a:r>
            <a:r>
              <a:rPr lang="de-DE" sz="2800" dirty="0" err="1" smtClean="0"/>
              <a:t>features</a:t>
            </a:r>
            <a:endParaRPr lang="de-DE" sz="2800" dirty="0"/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970" y="2455069"/>
            <a:ext cx="5272278" cy="3947160"/>
          </a:xfrm>
        </p:spPr>
      </p:pic>
    </p:spTree>
    <p:extLst>
      <p:ext uri="{BB962C8B-B14F-4D97-AF65-F5344CB8AC3E}">
        <p14:creationId xmlns:p14="http://schemas.microsoft.com/office/powerpoint/2010/main" val="101987042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Evaluation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5AF6D-F46D-415C-AD3E-77E0038AE70E}" type="datetime1">
              <a:rPr lang="de-DE" smtClean="0"/>
              <a:pPr/>
              <a:t>20.07.2013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Präsentationstitel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299EF-AC70-49B0-AC02-B1CDF7ABB087}" type="slidenum">
              <a:rPr lang="de-DE" smtClean="0"/>
              <a:pPr/>
              <a:t>68</a:t>
            </a:fld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366110" y="1340768"/>
            <a:ext cx="77041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 smtClean="0"/>
              <a:t>Training </a:t>
            </a:r>
            <a:r>
              <a:rPr lang="de-DE" sz="2800" dirty="0" err="1" smtClean="0"/>
              <a:t>and</a:t>
            </a:r>
            <a:r>
              <a:rPr lang="de-DE" sz="2800" dirty="0" smtClean="0"/>
              <a:t> </a:t>
            </a:r>
            <a:r>
              <a:rPr lang="de-DE" sz="2800" dirty="0" err="1" smtClean="0"/>
              <a:t>test</a:t>
            </a:r>
            <a:r>
              <a:rPr lang="de-DE" sz="2800" dirty="0" smtClean="0"/>
              <a:t> </a:t>
            </a:r>
            <a:r>
              <a:rPr lang="de-DE" sz="2800" dirty="0" err="1" smtClean="0"/>
              <a:t>runtime</a:t>
            </a:r>
            <a:r>
              <a:rPr lang="de-DE" sz="2800" dirty="0" err="1"/>
              <a:t>s</a:t>
            </a:r>
            <a:endParaRPr lang="de-DE" sz="2800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2204864"/>
            <a:ext cx="5343525" cy="4000500"/>
          </a:xfrm>
        </p:spPr>
      </p:pic>
    </p:spTree>
    <p:extLst>
      <p:ext uri="{BB962C8B-B14F-4D97-AF65-F5344CB8AC3E}">
        <p14:creationId xmlns:p14="http://schemas.microsoft.com/office/powerpoint/2010/main" val="212198740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Outlook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44CDA-7D88-4264-B0E0-D9AD28CBE73B}" type="datetime1">
              <a:rPr lang="de-DE" smtClean="0"/>
              <a:pPr/>
              <a:t>20.07.2013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Präsentationstitel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DBF7D-AB53-4FC1-97D1-361B45D487EB}" type="slidenum">
              <a:rPr lang="de-DE" smtClean="0"/>
              <a:pPr/>
              <a:t>69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9516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Condition</a:t>
            </a:r>
            <a:r>
              <a:rPr lang="de-DE" dirty="0" smtClean="0"/>
              <a:t> Monitoring Framework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5AF6D-F46D-415C-AD3E-77E0038AE70E}" type="datetime1">
              <a:rPr lang="de-DE" smtClean="0"/>
              <a:pPr/>
              <a:t>20.07.2013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Präsentationstitel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299EF-AC70-49B0-AC02-B1CDF7ABB087}" type="slidenum">
              <a:rPr lang="de-DE" smtClean="0"/>
              <a:pPr/>
              <a:t>7</a:t>
            </a:fld>
            <a:endParaRPr lang="de-DE"/>
          </a:p>
        </p:txBody>
      </p:sp>
      <p:pic>
        <p:nvPicPr>
          <p:cNvPr id="8" name="Inhaltsplatzhalter 7"/>
          <p:cNvPicPr>
            <a:picLocks noGrp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588"/>
          <a:stretch/>
        </p:blipFill>
        <p:spPr>
          <a:xfrm>
            <a:off x="806450" y="1944588"/>
            <a:ext cx="2895600" cy="465237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>
          <a:xfrm>
            <a:off x="962706" y="1700808"/>
            <a:ext cx="123303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None/>
            </a:pPr>
            <a:r>
              <a:rPr lang="de-DE" sz="1200" dirty="0" err="1" smtClean="0"/>
              <a:t>Marwala</a:t>
            </a:r>
            <a:r>
              <a:rPr lang="de-DE" sz="1200" dirty="0" smtClean="0"/>
              <a:t>,  </a:t>
            </a:r>
            <a:r>
              <a:rPr lang="de-DE" sz="1200" dirty="0"/>
              <a:t>2012</a:t>
            </a:r>
          </a:p>
        </p:txBody>
      </p:sp>
    </p:spTree>
    <p:extLst>
      <p:ext uri="{BB962C8B-B14F-4D97-AF65-F5344CB8AC3E}">
        <p14:creationId xmlns:p14="http://schemas.microsoft.com/office/powerpoint/2010/main" val="701508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Condition</a:t>
            </a:r>
            <a:r>
              <a:rPr lang="de-DE" dirty="0" smtClean="0"/>
              <a:t> Monitoring Framework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293585" y="1628800"/>
            <a:ext cx="3776662" cy="4606900"/>
          </a:xfrm>
        </p:spPr>
        <p:txBody>
          <a:bodyPr/>
          <a:lstStyle/>
          <a:p>
            <a:endParaRPr lang="de-DE" dirty="0" smtClean="0"/>
          </a:p>
          <a:p>
            <a:pPr marL="0" indent="0">
              <a:buNone/>
            </a:pPr>
            <a:r>
              <a:rPr lang="de-DE" sz="1800" dirty="0" err="1" smtClean="0"/>
              <a:t>Aquisition</a:t>
            </a:r>
            <a:r>
              <a:rPr lang="de-DE" sz="1800" dirty="0" smtClean="0"/>
              <a:t> </a:t>
            </a:r>
            <a:r>
              <a:rPr lang="de-DE" sz="1800" dirty="0" err="1" smtClean="0"/>
              <a:t>of</a:t>
            </a:r>
            <a:r>
              <a:rPr lang="de-DE" sz="1800" dirty="0" smtClean="0"/>
              <a:t> relevant  </a:t>
            </a:r>
            <a:r>
              <a:rPr lang="de-DE" sz="1800" dirty="0" err="1" smtClean="0"/>
              <a:t>machine</a:t>
            </a:r>
            <a:r>
              <a:rPr lang="de-DE" sz="1800" dirty="0"/>
              <a:t> </a:t>
            </a:r>
            <a:r>
              <a:rPr lang="de-DE" sz="1800" dirty="0" err="1" smtClean="0"/>
              <a:t>data</a:t>
            </a:r>
            <a:endParaRPr lang="de-DE" sz="1800" dirty="0" smtClean="0"/>
          </a:p>
          <a:p>
            <a:pPr marL="0" indent="0">
              <a:buNone/>
            </a:pPr>
            <a:r>
              <a:rPr lang="de-DE" sz="1800" dirty="0" err="1" smtClean="0"/>
              <a:t>through</a:t>
            </a:r>
            <a:r>
              <a:rPr lang="de-DE" sz="1800" dirty="0" smtClean="0"/>
              <a:t> </a:t>
            </a:r>
            <a:r>
              <a:rPr lang="de-DE" sz="1800" dirty="0" err="1" smtClean="0"/>
              <a:t>sensors</a:t>
            </a:r>
            <a:r>
              <a:rPr lang="de-DE" sz="1800" dirty="0" smtClean="0"/>
              <a:t> s.a. </a:t>
            </a:r>
            <a:r>
              <a:rPr lang="de-DE" sz="1800" dirty="0" err="1" smtClean="0"/>
              <a:t>accelerometers</a:t>
            </a:r>
            <a:r>
              <a:rPr lang="de-DE" sz="1800" dirty="0" smtClean="0"/>
              <a:t>, </a:t>
            </a:r>
            <a:r>
              <a:rPr lang="de-DE" sz="1800" dirty="0" err="1" smtClean="0"/>
              <a:t>thermometers</a:t>
            </a:r>
            <a:r>
              <a:rPr lang="de-DE" sz="1800" dirty="0" smtClean="0"/>
              <a:t>…</a:t>
            </a:r>
            <a:endParaRPr lang="de-DE" sz="1800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5AF6D-F46D-415C-AD3E-77E0038AE70E}" type="datetime1">
              <a:rPr lang="de-DE" smtClean="0"/>
              <a:pPr/>
              <a:t>20.07.2013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Präsentationstitel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299EF-AC70-49B0-AC02-B1CDF7ABB087}" type="slidenum">
              <a:rPr lang="de-DE" smtClean="0"/>
              <a:pPr/>
              <a:t>8</a:t>
            </a:fld>
            <a:endParaRPr lang="de-DE"/>
          </a:p>
        </p:txBody>
      </p:sp>
      <p:pic>
        <p:nvPicPr>
          <p:cNvPr id="8" name="Inhaltsplatzhalter 7"/>
          <p:cNvPicPr>
            <a:picLocks noGrp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588"/>
          <a:stretch/>
        </p:blipFill>
        <p:spPr>
          <a:xfrm>
            <a:off x="806450" y="1944588"/>
            <a:ext cx="2895600" cy="465237"/>
          </a:xfrm>
          <a:prstGeom prst="rect">
            <a:avLst/>
          </a:prstGeom>
        </p:spPr>
      </p:pic>
      <p:sp>
        <p:nvSpPr>
          <p:cNvPr id="9" name="Rechteck 8"/>
          <p:cNvSpPr/>
          <p:nvPr/>
        </p:nvSpPr>
        <p:spPr>
          <a:xfrm>
            <a:off x="962706" y="1700808"/>
            <a:ext cx="123303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None/>
            </a:pPr>
            <a:r>
              <a:rPr lang="de-DE" sz="1200" dirty="0" err="1" smtClean="0"/>
              <a:t>Marwala</a:t>
            </a:r>
            <a:r>
              <a:rPr lang="de-DE" sz="1200" dirty="0" smtClean="0"/>
              <a:t>,  </a:t>
            </a:r>
            <a:r>
              <a:rPr lang="de-DE" sz="1200" dirty="0"/>
              <a:t>2012</a:t>
            </a:r>
          </a:p>
        </p:txBody>
      </p:sp>
    </p:spTree>
    <p:extLst>
      <p:ext uri="{BB962C8B-B14F-4D97-AF65-F5344CB8AC3E}">
        <p14:creationId xmlns:p14="http://schemas.microsoft.com/office/powerpoint/2010/main" val="1208393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nhaltsplatzhalter 7"/>
          <p:cNvPicPr>
            <a:picLocks noGrp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76361"/>
          <a:stretch/>
        </p:blipFill>
        <p:spPr>
          <a:xfrm>
            <a:off x="806450" y="1944588"/>
            <a:ext cx="2895600" cy="963712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Condition</a:t>
            </a:r>
            <a:r>
              <a:rPr lang="de-DE" dirty="0" smtClean="0"/>
              <a:t> Monitoring Framework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5AF6D-F46D-415C-AD3E-77E0038AE70E}" type="datetime1">
              <a:rPr lang="de-DE" smtClean="0"/>
              <a:pPr/>
              <a:t>20.07.2013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Präsentationstitel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299EF-AC70-49B0-AC02-B1CDF7ABB087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10" name="Inhaltsplatzhalter 3"/>
          <p:cNvSpPr>
            <a:spLocks noGrp="1"/>
          </p:cNvSpPr>
          <p:nvPr>
            <p:ph sz="half" idx="2"/>
          </p:nvPr>
        </p:nvSpPr>
        <p:spPr>
          <a:xfrm>
            <a:off x="4293585" y="1628800"/>
            <a:ext cx="3776662" cy="4606900"/>
          </a:xfrm>
        </p:spPr>
        <p:txBody>
          <a:bodyPr/>
          <a:lstStyle/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sz="1800" dirty="0" err="1" smtClean="0"/>
              <a:t>Aquisition</a:t>
            </a:r>
            <a:r>
              <a:rPr lang="de-DE" sz="1800" dirty="0" smtClean="0"/>
              <a:t> </a:t>
            </a:r>
            <a:r>
              <a:rPr lang="de-DE" sz="1800" dirty="0" err="1" smtClean="0"/>
              <a:t>of</a:t>
            </a:r>
            <a:r>
              <a:rPr lang="de-DE" sz="1800" dirty="0" smtClean="0"/>
              <a:t> relevant  </a:t>
            </a:r>
            <a:r>
              <a:rPr lang="de-DE" sz="1800" dirty="0" err="1" smtClean="0"/>
              <a:t>machine</a:t>
            </a:r>
            <a:r>
              <a:rPr lang="de-DE" sz="1800" dirty="0" smtClean="0"/>
              <a:t> </a:t>
            </a:r>
            <a:r>
              <a:rPr lang="de-DE" sz="1800" dirty="0" err="1" smtClean="0"/>
              <a:t>data</a:t>
            </a:r>
            <a:r>
              <a:rPr lang="de-DE" sz="1800" dirty="0" smtClean="0"/>
              <a:t> </a:t>
            </a:r>
          </a:p>
          <a:p>
            <a:pPr marL="0" indent="0">
              <a:buNone/>
            </a:pPr>
            <a:r>
              <a:rPr lang="de-DE" sz="1800" dirty="0" err="1" smtClean="0"/>
              <a:t>through</a:t>
            </a:r>
            <a:r>
              <a:rPr lang="de-DE" sz="1800" dirty="0" smtClean="0"/>
              <a:t> </a:t>
            </a:r>
            <a:r>
              <a:rPr lang="de-DE" sz="1800" dirty="0" err="1" smtClean="0"/>
              <a:t>sensors</a:t>
            </a:r>
            <a:r>
              <a:rPr lang="de-DE" sz="1800" dirty="0" smtClean="0"/>
              <a:t> s.a. </a:t>
            </a:r>
            <a:r>
              <a:rPr lang="de-DE" sz="1800" dirty="0" err="1" smtClean="0"/>
              <a:t>accelerometers</a:t>
            </a:r>
            <a:r>
              <a:rPr lang="de-DE" sz="1800" dirty="0" smtClean="0"/>
              <a:t>, </a:t>
            </a:r>
            <a:r>
              <a:rPr lang="de-DE" sz="1800" dirty="0" err="1" smtClean="0"/>
              <a:t>thermometers</a:t>
            </a:r>
            <a:r>
              <a:rPr lang="de-DE" sz="1800" dirty="0" smtClean="0"/>
              <a:t>…</a:t>
            </a:r>
          </a:p>
          <a:p>
            <a:pPr marL="0" indent="0">
              <a:buNone/>
            </a:pPr>
            <a:r>
              <a:rPr lang="de-DE" sz="1800" dirty="0" smtClean="0"/>
              <a:t>Output: Sensor </a:t>
            </a:r>
            <a:r>
              <a:rPr lang="de-DE" sz="1800" dirty="0" err="1" smtClean="0"/>
              <a:t>signals</a:t>
            </a:r>
            <a:r>
              <a:rPr lang="de-DE" sz="1800" dirty="0" smtClean="0"/>
              <a:t> </a:t>
            </a:r>
            <a:r>
              <a:rPr lang="de-DE" sz="1800" dirty="0" err="1" smtClean="0"/>
              <a:t>at</a:t>
            </a:r>
            <a:r>
              <a:rPr lang="de-DE" sz="1800" dirty="0" smtClean="0"/>
              <a:t> </a:t>
            </a:r>
            <a:r>
              <a:rPr lang="de-DE" sz="1800" dirty="0" err="1" smtClean="0"/>
              <a:t>discrete</a:t>
            </a:r>
            <a:r>
              <a:rPr lang="de-DE" sz="1800" dirty="0" smtClean="0"/>
              <a:t> </a:t>
            </a:r>
            <a:r>
              <a:rPr lang="de-DE" sz="1800" dirty="0" err="1" smtClean="0"/>
              <a:t>points</a:t>
            </a:r>
            <a:r>
              <a:rPr lang="de-DE" sz="1800" dirty="0" smtClean="0"/>
              <a:t> in time</a:t>
            </a:r>
            <a:endParaRPr lang="de-DE" sz="1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hteck 10"/>
              <p:cNvSpPr/>
              <p:nvPr/>
            </p:nvSpPr>
            <p:spPr>
              <a:xfrm>
                <a:off x="395536" y="2996952"/>
                <a:ext cx="3676519" cy="4166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𝑁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de-DE" i="1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de-DE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de-DE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d>
                            <m:dPr>
                              <m:ctrlPr>
                                <a:rPr lang="de-DE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de-DE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,…,</m:t>
                          </m:r>
                          <m:d>
                            <m:dPr>
                              <m:ctrlPr>
                                <a:rPr lang="de-DE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𝑁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de-DE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11" name="Rechteck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2996952"/>
                <a:ext cx="3676519" cy="41665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hteck 12"/>
          <p:cNvSpPr/>
          <p:nvPr/>
        </p:nvSpPr>
        <p:spPr>
          <a:xfrm>
            <a:off x="962706" y="1700808"/>
            <a:ext cx="123303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None/>
            </a:pPr>
            <a:r>
              <a:rPr lang="de-DE" sz="1200" dirty="0" err="1" smtClean="0"/>
              <a:t>Marwala</a:t>
            </a:r>
            <a:r>
              <a:rPr lang="de-DE" sz="1200" dirty="0" smtClean="0"/>
              <a:t>,  </a:t>
            </a:r>
            <a:r>
              <a:rPr lang="de-DE" sz="1200" dirty="0"/>
              <a:t>2012</a:t>
            </a:r>
          </a:p>
        </p:txBody>
      </p:sp>
    </p:spTree>
    <p:extLst>
      <p:ext uri="{BB962C8B-B14F-4D97-AF65-F5344CB8AC3E}">
        <p14:creationId xmlns:p14="http://schemas.microsoft.com/office/powerpoint/2010/main" val="3045200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8"/>
  <p:tag name="MMPROD_UIDATA" val="&lt;database version=&quot;6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Folie 1&quot;/&gt;&lt;property id=&quot;20307&quot; value=&quot;256&quot;/&gt;&lt;/object&gt;&lt;object type=&quot;3&quot; unique_id=&quot;10005&quot;&gt;&lt;property id=&quot;20148&quot; value=&quot;5&quot;/&gt;&lt;property id=&quot;20300&quot; value=&quot;Folie 2 - &amp;quot;Testfolie&amp;quot;&quot;/&gt;&lt;property id=&quot;20307&quot; value=&quot;257&quot;/&gt;&lt;/object&gt;&lt;/object&gt;&lt;/object&gt;&lt;/database&gt;"/>
</p:tagLst>
</file>

<file path=ppt/theme/theme1.xml><?xml version="1.0" encoding="utf-8"?>
<a:theme xmlns:a="http://schemas.openxmlformats.org/drawingml/2006/main" name="Uni_Praesentation_E1_RGB">
  <a:themeElements>
    <a:clrScheme name="Uni_Praesentation_E1_RGB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CC"/>
      </a:accent1>
      <a:accent2>
        <a:srgbClr val="004A99"/>
      </a:accent2>
      <a:accent3>
        <a:srgbClr val="FFFFFF"/>
      </a:accent3>
      <a:accent4>
        <a:srgbClr val="000000"/>
      </a:accent4>
      <a:accent5>
        <a:srgbClr val="E2E2E2"/>
      </a:accent5>
      <a:accent6>
        <a:srgbClr val="00428A"/>
      </a:accent6>
      <a:hlink>
        <a:srgbClr val="5781BD"/>
      </a:hlink>
      <a:folHlink>
        <a:srgbClr val="C1002A"/>
      </a:folHlink>
    </a:clrScheme>
    <a:fontScheme name="Uni_Praesentation_E1_RGB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Uni_Praesentation_E1_RGB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_Praesentation_E1_RGB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_Praesentation_E1_RGB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_Praesentation_E1_RGB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_Praesentation_E1_RGB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_Praesentation_E1_RGB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ni_Praesentation_E1_RGB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ni_Praesentation_E1_RGB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ni_Praesentation_E1_RGB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ni_Praesentation_E1_RGB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ni_Praesentation_E1_RGB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ni_Praesentation_E1_RGB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ni_Praesentation_E1_RGB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CC"/>
        </a:accent1>
        <a:accent2>
          <a:srgbClr val="004A99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428A"/>
        </a:accent6>
        <a:hlink>
          <a:srgbClr val="5781BD"/>
        </a:hlink>
        <a:folHlink>
          <a:srgbClr val="C1002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Uni_Praesentation_E1_RGB</Template>
  <TotalTime>0</TotalTime>
  <Words>1469</Words>
  <Application>Microsoft Office PowerPoint</Application>
  <PresentationFormat>Bildschirmpräsentation (4:3)</PresentationFormat>
  <Paragraphs>524</Paragraphs>
  <Slides>69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69</vt:i4>
      </vt:variant>
    </vt:vector>
  </HeadingPairs>
  <TitlesOfParts>
    <vt:vector size="70" baseType="lpstr">
      <vt:lpstr>Uni_Praesentation_E1_RGB</vt:lpstr>
      <vt:lpstr>Outlier Detection in  Condition Monitoring </vt:lpstr>
      <vt:lpstr>Overview</vt:lpstr>
      <vt:lpstr>Overview</vt:lpstr>
      <vt:lpstr>Overview</vt:lpstr>
      <vt:lpstr>Outlier Detection</vt:lpstr>
      <vt:lpstr>Outlier Detection</vt:lpstr>
      <vt:lpstr>Condition Monitoring Framework</vt:lpstr>
      <vt:lpstr>Condition Monitoring Framework</vt:lpstr>
      <vt:lpstr>Condition Monitoring Framework</vt:lpstr>
      <vt:lpstr>Condition Monitoring Framework</vt:lpstr>
      <vt:lpstr>Condition Monitoring Framework</vt:lpstr>
      <vt:lpstr>Condition Monitoring Framework</vt:lpstr>
      <vt:lpstr>Condition Monitoring Framework</vt:lpstr>
      <vt:lpstr>Condition Monitoring Framework</vt:lpstr>
      <vt:lpstr>Condition Monitoring Framework</vt:lpstr>
      <vt:lpstr>Condition Monitoring Framework</vt:lpstr>
      <vt:lpstr>Condition Monitoring Framework</vt:lpstr>
      <vt:lpstr>Condition Monitoring Framework</vt:lpstr>
      <vt:lpstr>Condition Monitoring Framework</vt:lpstr>
      <vt:lpstr>Data Analysis / Feature Extraction</vt:lpstr>
      <vt:lpstr>Mel Frequency Cepstral Coefficients</vt:lpstr>
      <vt:lpstr>Mel Frequency Cepstral Coefficients</vt:lpstr>
      <vt:lpstr>Fractal Dimensions</vt:lpstr>
      <vt:lpstr>Higuchi Fractal Dimensions</vt:lpstr>
      <vt:lpstr>Kurtosis</vt:lpstr>
      <vt:lpstr>Decision Making / Classification</vt:lpstr>
      <vt:lpstr>Decision Making / Classification</vt:lpstr>
      <vt:lpstr>Decision Making / Classification</vt:lpstr>
      <vt:lpstr>Decision Making / Classification</vt:lpstr>
      <vt:lpstr>Decision Making / Classification</vt:lpstr>
      <vt:lpstr>Supervised Classification</vt:lpstr>
      <vt:lpstr>Classification</vt:lpstr>
      <vt:lpstr>Classification</vt:lpstr>
      <vt:lpstr>Classification</vt:lpstr>
      <vt:lpstr>Classification</vt:lpstr>
      <vt:lpstr>Classification</vt:lpstr>
      <vt:lpstr>Classification</vt:lpstr>
      <vt:lpstr>Classification</vt:lpstr>
      <vt:lpstr>One Class Classification</vt:lpstr>
      <vt:lpstr>Support Vector Data Description</vt:lpstr>
      <vt:lpstr>Support Vector Data Description</vt:lpstr>
      <vt:lpstr>Support Vector Data Description</vt:lpstr>
      <vt:lpstr>K-Center Data Description</vt:lpstr>
      <vt:lpstr>K-Center Data Description</vt:lpstr>
      <vt:lpstr>K-Center Data Description</vt:lpstr>
      <vt:lpstr>K-Means Data Description</vt:lpstr>
      <vt:lpstr>K-Means Data Description</vt:lpstr>
      <vt:lpstr>K-Means Data Description</vt:lpstr>
      <vt:lpstr>Nearest Neighbor Data Description</vt:lpstr>
      <vt:lpstr>Nearest Neighbor Data Description</vt:lpstr>
      <vt:lpstr>Nearest Neighbor Data Description</vt:lpstr>
      <vt:lpstr>Parzen Window Data Description</vt:lpstr>
      <vt:lpstr>Parzen Window Data Description</vt:lpstr>
      <vt:lpstr>Parzen Window Data Description</vt:lpstr>
      <vt:lpstr>SOM Data Description</vt:lpstr>
      <vt:lpstr>SOM Data Description</vt:lpstr>
      <vt:lpstr>SOM Data Description</vt:lpstr>
      <vt:lpstr>Random Forest data description</vt:lpstr>
      <vt:lpstr>Experiments</vt:lpstr>
      <vt:lpstr>Experiments</vt:lpstr>
      <vt:lpstr>Roller Bearing Data</vt:lpstr>
      <vt:lpstr>Preprocessing</vt:lpstr>
      <vt:lpstr>Feature Extraction</vt:lpstr>
      <vt:lpstr>Feature Extraction</vt:lpstr>
      <vt:lpstr>Feature Extraction</vt:lpstr>
      <vt:lpstr>Outlier Detection</vt:lpstr>
      <vt:lpstr>Evaluation</vt:lpstr>
      <vt:lpstr>Evaluation</vt:lpstr>
      <vt:lpstr>Outlook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RalphFehrer</dc:creator>
  <cp:lastModifiedBy>RalphFehrer</cp:lastModifiedBy>
  <cp:revision>117</cp:revision>
  <cp:lastPrinted>2009-07-21T13:24:06Z</cp:lastPrinted>
  <dcterms:created xsi:type="dcterms:W3CDTF">2013-07-15T17:00:34Z</dcterms:created>
  <dcterms:modified xsi:type="dcterms:W3CDTF">2013-07-20T12:17:51Z</dcterms:modified>
</cp:coreProperties>
</file>