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6" r:id="rId2"/>
    <p:sldId id="330" r:id="rId3"/>
    <p:sldId id="454" r:id="rId4"/>
    <p:sldId id="331" r:id="rId5"/>
    <p:sldId id="332" r:id="rId6"/>
    <p:sldId id="338" r:id="rId7"/>
    <p:sldId id="339" r:id="rId8"/>
    <p:sldId id="455" r:id="rId9"/>
    <p:sldId id="340" r:id="rId10"/>
    <p:sldId id="269" r:id="rId11"/>
    <p:sldId id="341" r:id="rId12"/>
    <p:sldId id="342" r:id="rId13"/>
    <p:sldId id="457" r:id="rId14"/>
    <p:sldId id="343" r:id="rId15"/>
    <p:sldId id="344" r:id="rId16"/>
    <p:sldId id="456" r:id="rId17"/>
    <p:sldId id="272" r:id="rId18"/>
    <p:sldId id="356" r:id="rId19"/>
    <p:sldId id="362" r:id="rId20"/>
    <p:sldId id="367" r:id="rId21"/>
    <p:sldId id="299" r:id="rId22"/>
    <p:sldId id="302" r:id="rId23"/>
    <p:sldId id="305" r:id="rId24"/>
    <p:sldId id="308" r:id="rId25"/>
    <p:sldId id="311" r:id="rId26"/>
    <p:sldId id="314" r:id="rId27"/>
    <p:sldId id="405" r:id="rId28"/>
    <p:sldId id="440" r:id="rId29"/>
    <p:sldId id="458" r:id="rId30"/>
    <p:sldId id="460" r:id="rId31"/>
    <p:sldId id="413" r:id="rId32"/>
    <p:sldId id="420" r:id="rId33"/>
    <p:sldId id="443" r:id="rId34"/>
    <p:sldId id="321" r:id="rId35"/>
    <p:sldId id="423" r:id="rId36"/>
    <p:sldId id="322" r:id="rId37"/>
    <p:sldId id="323" r:id="rId38"/>
    <p:sldId id="324" r:id="rId39"/>
    <p:sldId id="459" r:id="rId40"/>
    <p:sldId id="326" r:id="rId41"/>
    <p:sldId id="329" r:id="rId42"/>
    <p:sldId id="453" r:id="rId43"/>
    <p:sldId id="448" r:id="rId44"/>
    <p:sldId id="451" r:id="rId45"/>
    <p:sldId id="452" r:id="rId46"/>
  </p:sldIdLst>
  <p:sldSz cx="9144000" cy="6858000" type="screen4x3"/>
  <p:notesSz cx="6858000" cy="9144000"/>
  <p:custDataLst>
    <p:tags r:id="rId4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7" autoAdjust="0"/>
    <p:restoredTop sz="94600"/>
  </p:normalViewPr>
  <p:slideViewPr>
    <p:cSldViewPr snapToObjects="1">
      <p:cViewPr>
        <p:scale>
          <a:sx n="75" d="100"/>
          <a:sy n="75" d="100"/>
        </p:scale>
        <p:origin x="-492" y="8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A30FD-565C-4CB6-AA76-239ACE0032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EB2E26-2A7D-45FA-9325-3FDADA0C252D}">
      <dgm:prSet phldrT="[Text]"/>
      <dgm:spPr/>
      <dgm:t>
        <a:bodyPr/>
        <a:lstStyle/>
        <a:p>
          <a:r>
            <a:rPr lang="de-DE" dirty="0" smtClean="0"/>
            <a:t>K-Center-</a:t>
          </a:r>
          <a:r>
            <a:rPr lang="de-DE" dirty="0" err="1" smtClean="0"/>
            <a:t>dd</a:t>
          </a:r>
          <a:endParaRPr lang="de-DE" dirty="0"/>
        </a:p>
      </dgm:t>
    </dgm:pt>
    <dgm:pt modelId="{2ED58595-A90F-43C4-8E95-4A161876F077}" type="parTrans" cxnId="{34AFF4A7-7B0B-4792-838B-90F28F9E46CA}">
      <dgm:prSet/>
      <dgm:spPr/>
      <dgm:t>
        <a:bodyPr/>
        <a:lstStyle/>
        <a:p>
          <a:endParaRPr lang="de-DE"/>
        </a:p>
      </dgm:t>
    </dgm:pt>
    <dgm:pt modelId="{813FBF93-826C-407B-A217-82AF96D59066}" type="sibTrans" cxnId="{34AFF4A7-7B0B-4792-838B-90F28F9E46CA}">
      <dgm:prSet/>
      <dgm:spPr/>
      <dgm:t>
        <a:bodyPr/>
        <a:lstStyle/>
        <a:p>
          <a:endParaRPr lang="de-DE"/>
        </a:p>
      </dgm:t>
    </dgm:pt>
    <dgm:pt modelId="{FA4AC7EC-3221-43CA-A19E-6AF925BC0313}">
      <dgm:prSet phldrT="[Text]"/>
      <dgm:spPr/>
      <dgm:t>
        <a:bodyPr/>
        <a:lstStyle/>
        <a:p>
          <a:r>
            <a:rPr lang="de-DE" dirty="0" smtClean="0"/>
            <a:t>K-</a:t>
          </a:r>
          <a:r>
            <a:rPr lang="de-DE" dirty="0" err="1" smtClean="0"/>
            <a:t>Means</a:t>
          </a:r>
          <a:r>
            <a:rPr lang="de-DE" dirty="0" smtClean="0"/>
            <a:t>-</a:t>
          </a:r>
          <a:r>
            <a:rPr lang="de-DE" dirty="0" err="1" smtClean="0"/>
            <a:t>dd</a:t>
          </a:r>
          <a:endParaRPr lang="de-DE" dirty="0"/>
        </a:p>
      </dgm:t>
    </dgm:pt>
    <dgm:pt modelId="{8814CC44-C0FB-409E-8DB1-58152BF063F0}" type="parTrans" cxnId="{BCEC3D1C-40C5-48EC-B145-414EECBC84E6}">
      <dgm:prSet/>
      <dgm:spPr/>
      <dgm:t>
        <a:bodyPr/>
        <a:lstStyle/>
        <a:p>
          <a:endParaRPr lang="de-DE"/>
        </a:p>
      </dgm:t>
    </dgm:pt>
    <dgm:pt modelId="{56586FB3-4675-4A67-AD9C-737413CA6EC5}" type="sibTrans" cxnId="{BCEC3D1C-40C5-48EC-B145-414EECBC84E6}">
      <dgm:prSet/>
      <dgm:spPr/>
      <dgm:t>
        <a:bodyPr/>
        <a:lstStyle/>
        <a:p>
          <a:endParaRPr lang="de-DE"/>
        </a:p>
      </dgm:t>
    </dgm:pt>
    <dgm:pt modelId="{8AE5234C-5A9B-4AFC-A88A-0293214E7C6A}">
      <dgm:prSet phldrT="[Text]"/>
      <dgm:spPr/>
      <dgm:t>
        <a:bodyPr/>
        <a:lstStyle/>
        <a:p>
          <a:r>
            <a:rPr lang="de-DE" dirty="0" smtClean="0"/>
            <a:t>NN-</a:t>
          </a:r>
          <a:r>
            <a:rPr lang="de-DE" dirty="0" err="1" smtClean="0"/>
            <a:t>dd</a:t>
          </a:r>
          <a:endParaRPr lang="de-DE" dirty="0"/>
        </a:p>
      </dgm:t>
    </dgm:pt>
    <dgm:pt modelId="{42C05486-45B2-40E4-9D20-98911314FE5E}" type="parTrans" cxnId="{DEBE6A06-1F16-441D-A368-B505E5E0D277}">
      <dgm:prSet/>
      <dgm:spPr/>
      <dgm:t>
        <a:bodyPr/>
        <a:lstStyle/>
        <a:p>
          <a:endParaRPr lang="de-DE"/>
        </a:p>
      </dgm:t>
    </dgm:pt>
    <dgm:pt modelId="{F8557D8D-3653-43F1-8443-9F32F38B4014}" type="sibTrans" cxnId="{DEBE6A06-1F16-441D-A368-B505E5E0D277}">
      <dgm:prSet/>
      <dgm:spPr/>
      <dgm:t>
        <a:bodyPr/>
        <a:lstStyle/>
        <a:p>
          <a:endParaRPr lang="de-DE"/>
        </a:p>
      </dgm:t>
    </dgm:pt>
    <dgm:pt modelId="{8A742939-4F9B-46E8-A546-0731F7D94CA0}">
      <dgm:prSet phldrT="[Text]"/>
      <dgm:spPr/>
      <dgm:t>
        <a:bodyPr/>
        <a:lstStyle/>
        <a:p>
          <a:r>
            <a:rPr lang="de-DE" dirty="0" smtClean="0"/>
            <a:t>SV-</a:t>
          </a:r>
          <a:r>
            <a:rPr lang="de-DE" dirty="0" err="1" smtClean="0"/>
            <a:t>dd</a:t>
          </a:r>
          <a:endParaRPr lang="de-DE" dirty="0"/>
        </a:p>
      </dgm:t>
    </dgm:pt>
    <dgm:pt modelId="{A4DD22C3-D8A8-451D-8D08-E91435A1603F}" type="parTrans" cxnId="{25ABCC25-D963-40F8-AC91-B0E419738198}">
      <dgm:prSet/>
      <dgm:spPr/>
      <dgm:t>
        <a:bodyPr/>
        <a:lstStyle/>
        <a:p>
          <a:endParaRPr lang="de-DE"/>
        </a:p>
      </dgm:t>
    </dgm:pt>
    <dgm:pt modelId="{55A56318-8C21-4854-8922-3DC89C99B7DB}" type="sibTrans" cxnId="{25ABCC25-D963-40F8-AC91-B0E419738198}">
      <dgm:prSet/>
      <dgm:spPr/>
      <dgm:t>
        <a:bodyPr/>
        <a:lstStyle/>
        <a:p>
          <a:endParaRPr lang="de-DE"/>
        </a:p>
      </dgm:t>
    </dgm:pt>
    <dgm:pt modelId="{36AE9431-8272-4A58-AC8D-58FF503FCEC0}">
      <dgm:prSet phldrT="[Text]"/>
      <dgm:spPr/>
      <dgm:t>
        <a:bodyPr/>
        <a:lstStyle/>
        <a:p>
          <a:r>
            <a:rPr lang="de-DE" dirty="0" smtClean="0"/>
            <a:t>Parzen-d</a:t>
          </a:r>
          <a:endParaRPr lang="de-DE" dirty="0"/>
        </a:p>
      </dgm:t>
    </dgm:pt>
    <dgm:pt modelId="{F07178B5-454C-43E6-A14B-390F96274A85}" type="parTrans" cxnId="{15A9C037-AEDC-4B4F-97F6-578CDEF4113B}">
      <dgm:prSet/>
      <dgm:spPr/>
      <dgm:t>
        <a:bodyPr/>
        <a:lstStyle/>
        <a:p>
          <a:endParaRPr lang="de-DE"/>
        </a:p>
      </dgm:t>
    </dgm:pt>
    <dgm:pt modelId="{75D69EB4-F4FE-423D-8388-3D2B7B0DDDD0}" type="sibTrans" cxnId="{15A9C037-AEDC-4B4F-97F6-578CDEF4113B}">
      <dgm:prSet/>
      <dgm:spPr/>
      <dgm:t>
        <a:bodyPr/>
        <a:lstStyle/>
        <a:p>
          <a:endParaRPr lang="de-DE"/>
        </a:p>
      </dgm:t>
    </dgm:pt>
    <dgm:pt modelId="{088B1786-D777-4178-8E3E-F1AB62F9F939}">
      <dgm:prSet phldrT="[Text]"/>
      <dgm:spPr/>
      <dgm:t>
        <a:bodyPr/>
        <a:lstStyle/>
        <a:p>
          <a:r>
            <a:rPr lang="de-DE" dirty="0" smtClean="0"/>
            <a:t>SOM-</a:t>
          </a:r>
          <a:r>
            <a:rPr lang="de-DE" dirty="0" err="1" smtClean="0"/>
            <a:t>dd</a:t>
          </a:r>
          <a:endParaRPr lang="de-DE" dirty="0"/>
        </a:p>
      </dgm:t>
    </dgm:pt>
    <dgm:pt modelId="{1A90AAE7-28B3-418A-A61B-507FF7CD5A6F}" type="parTrans" cxnId="{76B9521D-616D-4D58-B8FD-429BCD61E75B}">
      <dgm:prSet/>
      <dgm:spPr/>
      <dgm:t>
        <a:bodyPr/>
        <a:lstStyle/>
        <a:p>
          <a:endParaRPr lang="de-DE"/>
        </a:p>
      </dgm:t>
    </dgm:pt>
    <dgm:pt modelId="{96B78C11-B6FE-4963-A7AB-60955C3981C9}" type="sibTrans" cxnId="{76B9521D-616D-4D58-B8FD-429BCD61E75B}">
      <dgm:prSet/>
      <dgm:spPr/>
      <dgm:t>
        <a:bodyPr/>
        <a:lstStyle/>
        <a:p>
          <a:endParaRPr lang="de-DE"/>
        </a:p>
      </dgm:t>
    </dgm:pt>
    <dgm:pt modelId="{2D684B4C-6935-46AC-971E-D6F01768812F}">
      <dgm:prSet phldrT="[Text]"/>
      <dgm:spPr/>
      <dgm:t>
        <a:bodyPr/>
        <a:lstStyle/>
        <a:p>
          <a:r>
            <a:rPr lang="de-DE" dirty="0" smtClean="0"/>
            <a:t>RF-</a:t>
          </a:r>
          <a:r>
            <a:rPr lang="de-DE" dirty="0" err="1" smtClean="0"/>
            <a:t>dd</a:t>
          </a:r>
          <a:endParaRPr lang="de-DE" dirty="0"/>
        </a:p>
      </dgm:t>
    </dgm:pt>
    <dgm:pt modelId="{AD9A5576-6028-45FE-8D3E-00335C315BD5}" type="parTrans" cxnId="{B50F44AB-460C-4992-AB6F-971022348F99}">
      <dgm:prSet/>
      <dgm:spPr/>
      <dgm:t>
        <a:bodyPr/>
        <a:lstStyle/>
        <a:p>
          <a:endParaRPr lang="de-DE"/>
        </a:p>
      </dgm:t>
    </dgm:pt>
    <dgm:pt modelId="{86E9C259-8B0A-4094-A8FA-36DB5513B343}" type="sibTrans" cxnId="{B50F44AB-460C-4992-AB6F-971022348F99}">
      <dgm:prSet/>
      <dgm:spPr/>
      <dgm:t>
        <a:bodyPr/>
        <a:lstStyle/>
        <a:p>
          <a:endParaRPr lang="de-DE"/>
        </a:p>
      </dgm:t>
    </dgm:pt>
    <dgm:pt modelId="{6DE07574-A484-45C6-9A5A-28AE663137C9}" type="pres">
      <dgm:prSet presAssocID="{BB1A30FD-565C-4CB6-AA76-239ACE00321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BAA86BF-7184-4EF9-93DB-705F52601135}" type="pres">
      <dgm:prSet presAssocID="{8BEB2E26-2A7D-45FA-9325-3FDADA0C252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C774C1-92A4-4206-A413-C1603F48177B}" type="pres">
      <dgm:prSet presAssocID="{813FBF93-826C-407B-A217-82AF96D59066}" presName="sibTrans" presStyleCnt="0"/>
      <dgm:spPr/>
    </dgm:pt>
    <dgm:pt modelId="{CEB43410-3461-4AB8-82C4-7AF6DBC17F90}" type="pres">
      <dgm:prSet presAssocID="{FA4AC7EC-3221-43CA-A19E-6AF925BC031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8F2C64-400D-4325-8B5B-8C864DE0038D}" type="pres">
      <dgm:prSet presAssocID="{56586FB3-4675-4A67-AD9C-737413CA6EC5}" presName="sibTrans" presStyleCnt="0"/>
      <dgm:spPr/>
    </dgm:pt>
    <dgm:pt modelId="{902AE3F3-E4A7-4242-ADC9-7E579816D0E4}" type="pres">
      <dgm:prSet presAssocID="{8AE5234C-5A9B-4AFC-A88A-0293214E7C6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76A6CA-FC4B-45DF-99CB-013662DF96CB}" type="pres">
      <dgm:prSet presAssocID="{F8557D8D-3653-43F1-8443-9F32F38B4014}" presName="sibTrans" presStyleCnt="0"/>
      <dgm:spPr/>
    </dgm:pt>
    <dgm:pt modelId="{047E471C-4613-4F53-9AB7-6F4065C08BC6}" type="pres">
      <dgm:prSet presAssocID="{8A742939-4F9B-46E8-A546-0731F7D94CA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3FCC17-FD2D-4D9E-ABA9-DAAD2468D10A}" type="pres">
      <dgm:prSet presAssocID="{55A56318-8C21-4854-8922-3DC89C99B7DB}" presName="sibTrans" presStyleCnt="0"/>
      <dgm:spPr/>
    </dgm:pt>
    <dgm:pt modelId="{5A1BAE9B-7AB9-4B3C-A2DC-625555EA8F61}" type="pres">
      <dgm:prSet presAssocID="{36AE9431-8272-4A58-AC8D-58FF503FCEC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E33A26-D91B-4994-BE4F-FA2CC8A74BAD}" type="pres">
      <dgm:prSet presAssocID="{75D69EB4-F4FE-423D-8388-3D2B7B0DDDD0}" presName="sibTrans" presStyleCnt="0"/>
      <dgm:spPr/>
    </dgm:pt>
    <dgm:pt modelId="{0D95049B-D7F9-4C92-B986-3CB38DD80013}" type="pres">
      <dgm:prSet presAssocID="{088B1786-D777-4178-8E3E-F1AB62F9F93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90077E-A336-466C-8B31-BE19C0122ABE}" type="pres">
      <dgm:prSet presAssocID="{96B78C11-B6FE-4963-A7AB-60955C3981C9}" presName="sibTrans" presStyleCnt="0"/>
      <dgm:spPr/>
    </dgm:pt>
    <dgm:pt modelId="{FF48D40A-C240-4CEC-87A9-4FFE91A03322}" type="pres">
      <dgm:prSet presAssocID="{2D684B4C-6935-46AC-971E-D6F01768812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307D317-1089-4AA6-AE0A-D4D0E5EB6728}" type="presOf" srcId="{8A742939-4F9B-46E8-A546-0731F7D94CA0}" destId="{047E471C-4613-4F53-9AB7-6F4065C08BC6}" srcOrd="0" destOrd="0" presId="urn:microsoft.com/office/officeart/2005/8/layout/default"/>
    <dgm:cxn modelId="{6D699FAA-E117-4799-8A38-333BADED51FC}" type="presOf" srcId="{8BEB2E26-2A7D-45FA-9325-3FDADA0C252D}" destId="{7BAA86BF-7184-4EF9-93DB-705F52601135}" srcOrd="0" destOrd="0" presId="urn:microsoft.com/office/officeart/2005/8/layout/default"/>
    <dgm:cxn modelId="{0BA67505-49E3-4093-B574-36F861DF157A}" type="presOf" srcId="{2D684B4C-6935-46AC-971E-D6F01768812F}" destId="{FF48D40A-C240-4CEC-87A9-4FFE91A03322}" srcOrd="0" destOrd="0" presId="urn:microsoft.com/office/officeart/2005/8/layout/default"/>
    <dgm:cxn modelId="{76B9521D-616D-4D58-B8FD-429BCD61E75B}" srcId="{BB1A30FD-565C-4CB6-AA76-239ACE00321B}" destId="{088B1786-D777-4178-8E3E-F1AB62F9F939}" srcOrd="5" destOrd="0" parTransId="{1A90AAE7-28B3-418A-A61B-507FF7CD5A6F}" sibTransId="{96B78C11-B6FE-4963-A7AB-60955C3981C9}"/>
    <dgm:cxn modelId="{34AFF4A7-7B0B-4792-838B-90F28F9E46CA}" srcId="{BB1A30FD-565C-4CB6-AA76-239ACE00321B}" destId="{8BEB2E26-2A7D-45FA-9325-3FDADA0C252D}" srcOrd="0" destOrd="0" parTransId="{2ED58595-A90F-43C4-8E95-4A161876F077}" sibTransId="{813FBF93-826C-407B-A217-82AF96D59066}"/>
    <dgm:cxn modelId="{343BF199-56B6-484B-9026-A0B67A41E10D}" type="presOf" srcId="{088B1786-D777-4178-8E3E-F1AB62F9F939}" destId="{0D95049B-D7F9-4C92-B986-3CB38DD80013}" srcOrd="0" destOrd="0" presId="urn:microsoft.com/office/officeart/2005/8/layout/default"/>
    <dgm:cxn modelId="{15A9C037-AEDC-4B4F-97F6-578CDEF4113B}" srcId="{BB1A30FD-565C-4CB6-AA76-239ACE00321B}" destId="{36AE9431-8272-4A58-AC8D-58FF503FCEC0}" srcOrd="4" destOrd="0" parTransId="{F07178B5-454C-43E6-A14B-390F96274A85}" sibTransId="{75D69EB4-F4FE-423D-8388-3D2B7B0DDDD0}"/>
    <dgm:cxn modelId="{25ABCC25-D963-40F8-AC91-B0E419738198}" srcId="{BB1A30FD-565C-4CB6-AA76-239ACE00321B}" destId="{8A742939-4F9B-46E8-A546-0731F7D94CA0}" srcOrd="3" destOrd="0" parTransId="{A4DD22C3-D8A8-451D-8D08-E91435A1603F}" sibTransId="{55A56318-8C21-4854-8922-3DC89C99B7DB}"/>
    <dgm:cxn modelId="{26738EBC-1F1F-4A9E-B007-D0902A979C0E}" type="presOf" srcId="{FA4AC7EC-3221-43CA-A19E-6AF925BC0313}" destId="{CEB43410-3461-4AB8-82C4-7AF6DBC17F90}" srcOrd="0" destOrd="0" presId="urn:microsoft.com/office/officeart/2005/8/layout/default"/>
    <dgm:cxn modelId="{B50F44AB-460C-4992-AB6F-971022348F99}" srcId="{BB1A30FD-565C-4CB6-AA76-239ACE00321B}" destId="{2D684B4C-6935-46AC-971E-D6F01768812F}" srcOrd="6" destOrd="0" parTransId="{AD9A5576-6028-45FE-8D3E-00335C315BD5}" sibTransId="{86E9C259-8B0A-4094-A8FA-36DB5513B343}"/>
    <dgm:cxn modelId="{861850D5-A1DF-4BE9-9E8A-F70D95F860A4}" type="presOf" srcId="{36AE9431-8272-4A58-AC8D-58FF503FCEC0}" destId="{5A1BAE9B-7AB9-4B3C-A2DC-625555EA8F61}" srcOrd="0" destOrd="0" presId="urn:microsoft.com/office/officeart/2005/8/layout/default"/>
    <dgm:cxn modelId="{E9C643F2-EBCA-4736-905B-34D1D3B9417D}" type="presOf" srcId="{8AE5234C-5A9B-4AFC-A88A-0293214E7C6A}" destId="{902AE3F3-E4A7-4242-ADC9-7E579816D0E4}" srcOrd="0" destOrd="0" presId="urn:microsoft.com/office/officeart/2005/8/layout/default"/>
    <dgm:cxn modelId="{DEBE6A06-1F16-441D-A368-B505E5E0D277}" srcId="{BB1A30FD-565C-4CB6-AA76-239ACE00321B}" destId="{8AE5234C-5A9B-4AFC-A88A-0293214E7C6A}" srcOrd="2" destOrd="0" parTransId="{42C05486-45B2-40E4-9D20-98911314FE5E}" sibTransId="{F8557D8D-3653-43F1-8443-9F32F38B4014}"/>
    <dgm:cxn modelId="{9D1EBE7F-F966-454B-96F7-4AE031193A00}" type="presOf" srcId="{BB1A30FD-565C-4CB6-AA76-239ACE00321B}" destId="{6DE07574-A484-45C6-9A5A-28AE663137C9}" srcOrd="0" destOrd="0" presId="urn:microsoft.com/office/officeart/2005/8/layout/default"/>
    <dgm:cxn modelId="{BCEC3D1C-40C5-48EC-B145-414EECBC84E6}" srcId="{BB1A30FD-565C-4CB6-AA76-239ACE00321B}" destId="{FA4AC7EC-3221-43CA-A19E-6AF925BC0313}" srcOrd="1" destOrd="0" parTransId="{8814CC44-C0FB-409E-8DB1-58152BF063F0}" sibTransId="{56586FB3-4675-4A67-AD9C-737413CA6EC5}"/>
    <dgm:cxn modelId="{66180955-4882-4B30-BBBD-A64EB8724DB3}" type="presParOf" srcId="{6DE07574-A484-45C6-9A5A-28AE663137C9}" destId="{7BAA86BF-7184-4EF9-93DB-705F52601135}" srcOrd="0" destOrd="0" presId="urn:microsoft.com/office/officeart/2005/8/layout/default"/>
    <dgm:cxn modelId="{664B441E-402B-4BD4-B61A-D87D463389C8}" type="presParOf" srcId="{6DE07574-A484-45C6-9A5A-28AE663137C9}" destId="{2FC774C1-92A4-4206-A413-C1603F48177B}" srcOrd="1" destOrd="0" presId="urn:microsoft.com/office/officeart/2005/8/layout/default"/>
    <dgm:cxn modelId="{C7E5F003-B79F-4FF2-8871-AD24F746DA71}" type="presParOf" srcId="{6DE07574-A484-45C6-9A5A-28AE663137C9}" destId="{CEB43410-3461-4AB8-82C4-7AF6DBC17F90}" srcOrd="2" destOrd="0" presId="urn:microsoft.com/office/officeart/2005/8/layout/default"/>
    <dgm:cxn modelId="{2AA76470-F593-45CB-AAEA-E80506A73198}" type="presParOf" srcId="{6DE07574-A484-45C6-9A5A-28AE663137C9}" destId="{6B8F2C64-400D-4325-8B5B-8C864DE0038D}" srcOrd="3" destOrd="0" presId="urn:microsoft.com/office/officeart/2005/8/layout/default"/>
    <dgm:cxn modelId="{5701CFB2-7F13-4FFB-8526-6622F32895C3}" type="presParOf" srcId="{6DE07574-A484-45C6-9A5A-28AE663137C9}" destId="{902AE3F3-E4A7-4242-ADC9-7E579816D0E4}" srcOrd="4" destOrd="0" presId="urn:microsoft.com/office/officeart/2005/8/layout/default"/>
    <dgm:cxn modelId="{B35E3CE3-3345-4B70-BB10-CBF1E439C83E}" type="presParOf" srcId="{6DE07574-A484-45C6-9A5A-28AE663137C9}" destId="{F476A6CA-FC4B-45DF-99CB-013662DF96CB}" srcOrd="5" destOrd="0" presId="urn:microsoft.com/office/officeart/2005/8/layout/default"/>
    <dgm:cxn modelId="{E24C0FCC-C371-4E4E-91F1-981AE1BD422E}" type="presParOf" srcId="{6DE07574-A484-45C6-9A5A-28AE663137C9}" destId="{047E471C-4613-4F53-9AB7-6F4065C08BC6}" srcOrd="6" destOrd="0" presId="urn:microsoft.com/office/officeart/2005/8/layout/default"/>
    <dgm:cxn modelId="{7FDBFA15-2727-4885-B1C7-B846FB7871B4}" type="presParOf" srcId="{6DE07574-A484-45C6-9A5A-28AE663137C9}" destId="{1F3FCC17-FD2D-4D9E-ABA9-DAAD2468D10A}" srcOrd="7" destOrd="0" presId="urn:microsoft.com/office/officeart/2005/8/layout/default"/>
    <dgm:cxn modelId="{C213B022-C63B-4B90-9046-9CFFB7ECE2E7}" type="presParOf" srcId="{6DE07574-A484-45C6-9A5A-28AE663137C9}" destId="{5A1BAE9B-7AB9-4B3C-A2DC-625555EA8F61}" srcOrd="8" destOrd="0" presId="urn:microsoft.com/office/officeart/2005/8/layout/default"/>
    <dgm:cxn modelId="{C8ECF771-D42E-4E3D-92D3-9CAA4341F2DC}" type="presParOf" srcId="{6DE07574-A484-45C6-9A5A-28AE663137C9}" destId="{F2E33A26-D91B-4994-BE4F-FA2CC8A74BAD}" srcOrd="9" destOrd="0" presId="urn:microsoft.com/office/officeart/2005/8/layout/default"/>
    <dgm:cxn modelId="{8D4E73DF-72FE-467B-9C65-79D5BCB54FCF}" type="presParOf" srcId="{6DE07574-A484-45C6-9A5A-28AE663137C9}" destId="{0D95049B-D7F9-4C92-B986-3CB38DD80013}" srcOrd="10" destOrd="0" presId="urn:microsoft.com/office/officeart/2005/8/layout/default"/>
    <dgm:cxn modelId="{4A75701A-1CF3-4875-975F-CA170297AD54}" type="presParOf" srcId="{6DE07574-A484-45C6-9A5A-28AE663137C9}" destId="{B990077E-A336-466C-8B31-BE19C0122ABE}" srcOrd="11" destOrd="0" presId="urn:microsoft.com/office/officeart/2005/8/layout/default"/>
    <dgm:cxn modelId="{F95D216F-8D08-42FB-9960-56ECD3BBDB3A}" type="presParOf" srcId="{6DE07574-A484-45C6-9A5A-28AE663137C9}" destId="{FF48D40A-C240-4CEC-87A9-4FFE91A0332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A86BF-7184-4EF9-93DB-705F52601135}">
      <dsp:nvSpPr>
        <dsp:cNvPr id="0" name=""/>
        <dsp:cNvSpPr/>
      </dsp:nvSpPr>
      <dsp:spPr>
        <a:xfrm>
          <a:off x="2257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K-Center-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2257" y="240247"/>
        <a:ext cx="1790609" cy="1074365"/>
      </dsp:txXfrm>
    </dsp:sp>
    <dsp:sp modelId="{CEB43410-3461-4AB8-82C4-7AF6DBC17F90}">
      <dsp:nvSpPr>
        <dsp:cNvPr id="0" name=""/>
        <dsp:cNvSpPr/>
      </dsp:nvSpPr>
      <dsp:spPr>
        <a:xfrm>
          <a:off x="1971928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K-</a:t>
          </a:r>
          <a:r>
            <a:rPr lang="de-DE" sz="2800" kern="1200" dirty="0" err="1" smtClean="0"/>
            <a:t>Means</a:t>
          </a:r>
          <a:r>
            <a:rPr lang="de-DE" sz="2800" kern="1200" dirty="0" smtClean="0"/>
            <a:t>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1971928" y="240247"/>
        <a:ext cx="1790609" cy="1074365"/>
      </dsp:txXfrm>
    </dsp:sp>
    <dsp:sp modelId="{902AE3F3-E4A7-4242-ADC9-7E579816D0E4}">
      <dsp:nvSpPr>
        <dsp:cNvPr id="0" name=""/>
        <dsp:cNvSpPr/>
      </dsp:nvSpPr>
      <dsp:spPr>
        <a:xfrm>
          <a:off x="3941598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NN-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3941598" y="240247"/>
        <a:ext cx="1790609" cy="1074365"/>
      </dsp:txXfrm>
    </dsp:sp>
    <dsp:sp modelId="{047E471C-4613-4F53-9AB7-6F4065C08BC6}">
      <dsp:nvSpPr>
        <dsp:cNvPr id="0" name=""/>
        <dsp:cNvSpPr/>
      </dsp:nvSpPr>
      <dsp:spPr>
        <a:xfrm>
          <a:off x="5911269" y="240247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SV-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5911269" y="240247"/>
        <a:ext cx="1790609" cy="1074365"/>
      </dsp:txXfrm>
    </dsp:sp>
    <dsp:sp modelId="{5A1BAE9B-7AB9-4B3C-A2DC-625555EA8F61}">
      <dsp:nvSpPr>
        <dsp:cNvPr id="0" name=""/>
        <dsp:cNvSpPr/>
      </dsp:nvSpPr>
      <dsp:spPr>
        <a:xfrm>
          <a:off x="987092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Parzen-d</a:t>
          </a:r>
          <a:endParaRPr lang="de-DE" sz="2800" kern="1200" dirty="0"/>
        </a:p>
      </dsp:txBody>
      <dsp:txXfrm>
        <a:off x="987092" y="1493674"/>
        <a:ext cx="1790609" cy="1074365"/>
      </dsp:txXfrm>
    </dsp:sp>
    <dsp:sp modelId="{0D95049B-D7F9-4C92-B986-3CB38DD80013}">
      <dsp:nvSpPr>
        <dsp:cNvPr id="0" name=""/>
        <dsp:cNvSpPr/>
      </dsp:nvSpPr>
      <dsp:spPr>
        <a:xfrm>
          <a:off x="2956763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SOM-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2956763" y="1493674"/>
        <a:ext cx="1790609" cy="1074365"/>
      </dsp:txXfrm>
    </dsp:sp>
    <dsp:sp modelId="{FF48D40A-C240-4CEC-87A9-4FFE91A03322}">
      <dsp:nvSpPr>
        <dsp:cNvPr id="0" name=""/>
        <dsp:cNvSpPr/>
      </dsp:nvSpPr>
      <dsp:spPr>
        <a:xfrm>
          <a:off x="4926434" y="1493674"/>
          <a:ext cx="1790609" cy="1074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RF-</a:t>
          </a:r>
          <a:r>
            <a:rPr lang="de-DE" sz="2800" kern="1200" dirty="0" err="1" smtClean="0"/>
            <a:t>dd</a:t>
          </a:r>
          <a:endParaRPr lang="de-DE" sz="2800" kern="1200" dirty="0"/>
        </a:p>
      </dsp:txBody>
      <dsp:txXfrm>
        <a:off x="4926434" y="1493674"/>
        <a:ext cx="1790609" cy="1074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19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BAA8257-9383-4363-9C79-3E8643B51DA6}" type="datetime1">
              <a:rPr lang="de-DE"/>
              <a:pPr/>
              <a:t>25.07.2013</a:t>
            </a:fld>
            <a:endParaRPr lang="de-DE"/>
          </a:p>
        </p:txBody>
      </p:sp>
      <p:sp>
        <p:nvSpPr>
          <p:cNvPr id="9220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21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EA9976E-6D7A-4E18-9682-301D4BD728C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24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2B2690EF-7428-44E3-8C6D-0DF4E66EF3AB}" type="datetime1">
              <a:rPr lang="de-DE"/>
              <a:pPr/>
              <a:t>25.07.2013</a:t>
            </a:fld>
            <a:endParaRPr lang="de-DE"/>
          </a:p>
        </p:txBody>
      </p:sp>
      <p:sp>
        <p:nvSpPr>
          <p:cNvPr id="5124" name="Folienbildplatzhalter 3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3570BF62-E2CA-4A99-A520-F38DC1B6FE5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54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1113" y="4872038"/>
            <a:ext cx="8069262" cy="199707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381000" y="4564063"/>
            <a:ext cx="2808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chemeClr val="bg1"/>
                </a:solidFill>
                <a:latin typeface="Times New Roman" pitchFamily="18" charset="0"/>
              </a:rPr>
              <a:t>Albert-Ludwigs-Universität Freiburg</a:t>
            </a:r>
          </a:p>
        </p:txBody>
      </p:sp>
      <p:sp>
        <p:nvSpPr>
          <p:cNvPr id="21507" name="Textplatzhalter 2"/>
          <p:cNvSpPr>
            <a:spLocks noGrp="1"/>
          </p:cNvSpPr>
          <p:nvPr>
            <p:ph type="subTitle" idx="1"/>
          </p:nvPr>
        </p:nvSpPr>
        <p:spPr>
          <a:xfrm>
            <a:off x="466725" y="2060575"/>
            <a:ext cx="7058025" cy="216058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21511" name="Titelplatzhalter 6"/>
          <p:cNvSpPr>
            <a:spLocks noGrp="1"/>
          </p:cNvSpPr>
          <p:nvPr>
            <p:ph type="ctrTitle"/>
          </p:nvPr>
        </p:nvSpPr>
        <p:spPr>
          <a:xfrm>
            <a:off x="466725" y="304800"/>
            <a:ext cx="7418388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96036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9CFB2-C2A2-466F-9A9D-55207007DCAA}" type="datetime1">
              <a:rPr lang="de-DE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A0AB8-DCF2-499C-B14E-38C67DDB74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46813" y="304800"/>
            <a:ext cx="1925637" cy="5930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5626100" cy="5930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43FFB-B759-40E5-BDA0-DA7E379EA0FE}" type="datetime1">
              <a:rPr lang="de-DE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D74B9-99EC-4E72-B211-1C3CABB44F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6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44CDA-7D88-4264-B0E0-D9AD28CBE73B}" type="datetime1">
              <a:rPr lang="de-DE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DBF7D-AB53-4FC1-97D1-361B45D487E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0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E0E69-EC8C-4B55-B000-A21B4F200C17}" type="datetime1">
              <a:rPr lang="de-DE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6045DF-F79B-4308-A575-86204297692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0" y="1484313"/>
            <a:ext cx="3775075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484313"/>
            <a:ext cx="3776662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5AF6D-F46D-415C-AD3E-77E0038AE70E}" type="datetime1">
              <a:rPr lang="de-DE"/>
              <a:pPr/>
              <a:t>25.07.2013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299EF-AC70-49B0-AC02-B1CDF7ABB08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0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EFD57-F3EC-46D7-99C5-D27763E7C6E7}" type="datetime1">
              <a:rPr lang="de-DE"/>
              <a:pPr/>
              <a:t>25.07.2013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A8F2-9102-4B77-BBB2-02CA13120EA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4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A3354-FE10-4AE5-BC69-7D7B7DD72453}" type="datetime1">
              <a:rPr lang="de-DE"/>
              <a:pPr/>
              <a:t>25.07.2013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F754C-D6D2-404C-B142-61B140D9D2F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41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A6C8F-EBA3-4DD5-BD96-4D9492A5DAA3}" type="datetime1">
              <a:rPr lang="de-DE"/>
              <a:pPr/>
              <a:t>25.07.2013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A52CD-E39F-482C-BEE5-136BACDC126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4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EE9D6-2597-4638-9A15-688030BA3E82}" type="datetime1">
              <a:rPr lang="de-DE"/>
              <a:pPr/>
              <a:t>25.07.2013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575F3-2272-4F2A-BC57-BCF481EB56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3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51BDD-97EF-496F-A69C-E8C566C1C58A}" type="datetime1">
              <a:rPr lang="de-DE"/>
              <a:pPr/>
              <a:t>25.07.2013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B85BB-5145-4D6E-A569-9702D6D1410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7"/>
          <p:cNvSpPr>
            <a:spLocks noChangeArrowheads="1"/>
          </p:cNvSpPr>
          <p:nvPr/>
        </p:nvSpPr>
        <p:spPr bwMode="auto">
          <a:xfrm>
            <a:off x="0" y="6453188"/>
            <a:ext cx="8077200" cy="40322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7838" y="1484313"/>
            <a:ext cx="759142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488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468313" y="6551613"/>
            <a:ext cx="7905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fld id="{7FDAFA23-E311-4378-990F-5FCA161EBB96}" type="datetime1">
              <a:rPr lang="de-DE"/>
              <a:pPr/>
              <a:t>25.07.2013</a:t>
            </a:fld>
            <a:endParaRPr lang="de-DE"/>
          </a:p>
        </p:txBody>
      </p:sp>
      <p:sp>
        <p:nvSpPr>
          <p:cNvPr id="2048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1403350" y="6551613"/>
            <a:ext cx="59769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ea typeface="Geneva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2049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7524750" y="6551613"/>
            <a:ext cx="420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fld id="{03C2C740-8E03-4449-921A-00FA7016B82B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itelplatzhalter 6"/>
          <p:cNvSpPr>
            <a:spLocks noGrp="1"/>
          </p:cNvSpPr>
          <p:nvPr>
            <p:ph type="title"/>
          </p:nvPr>
        </p:nvSpPr>
        <p:spPr bwMode="auto">
          <a:xfrm>
            <a:off x="468313" y="304800"/>
            <a:ext cx="7056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segroups.case.edu/bearingdatacenter/pages/welcome-case-western-reserve-university-bearing-data-center-website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csegroups.case.edu/bearingdatacenter/pages/welcome-case-western-reserve-university-bearing-data-center-website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Monitoring 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de-DE" dirty="0" smtClean="0"/>
              <a:t>Master Thesis</a:t>
            </a:r>
          </a:p>
          <a:p>
            <a:pPr algn="ctr" eaLnBrk="1" hangingPunct="1"/>
            <a:r>
              <a:rPr lang="de-DE" dirty="0" smtClean="0"/>
              <a:t>Ralph Fehrer</a:t>
            </a:r>
          </a:p>
          <a:p>
            <a:pPr algn="ctr" eaLnBrk="1" hangingPunct="1"/>
            <a:r>
              <a:rPr lang="de-DE" smtClean="0"/>
              <a:t>Intelligente Eingebettete Mikrosysteme</a:t>
            </a:r>
            <a:endParaRPr lang="de-DE" dirty="0" smtClean="0"/>
          </a:p>
          <a:p>
            <a:pPr algn="ctr"/>
            <a:r>
              <a:rPr lang="de-DE" dirty="0"/>
              <a:t>2012-2013</a:t>
            </a:r>
          </a:p>
          <a:p>
            <a:pPr algn="ctr" eaLnBrk="1" hangingPunct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Mel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Basics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 smtClean="0"/>
                  <a:t>Cepstrum</a:t>
                </a:r>
                <a:r>
                  <a:rPr lang="de-DE" dirty="0" smtClean="0"/>
                  <a:t>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ℱ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LTI: 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de-DE" i="1" dirty="0" smtClean="0"/>
              </a:p>
              <a:p>
                <a:pPr marL="0" indent="0">
                  <a:buNone/>
                </a:pPr>
                <a:r>
                  <a:rPr lang="de-DE" dirty="0" err="1" smtClean="0"/>
                  <a:t>Cepstrum</a:t>
                </a:r>
                <a:r>
                  <a:rPr lang="de-DE" dirty="0" smtClean="0"/>
                  <a:t>(LTI):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           </a:t>
                </a:r>
                <a:r>
                  <a:rPr lang="de-DE" dirty="0" err="1" smtClean="0"/>
                  <a:t>Ceptstrum</a:t>
                </a:r>
                <a:r>
                  <a:rPr lang="de-DE" dirty="0" smtClean="0"/>
                  <a:t> separates </a:t>
                </a:r>
                <a:r>
                  <a:rPr lang="de-DE" dirty="0" err="1" smtClean="0"/>
                  <a:t>signal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dirty="0"/>
                  <a:t> 	</a:t>
                </a:r>
                <a:r>
                  <a:rPr lang="de-DE" dirty="0" smtClean="0"/>
                  <a:t> 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transmission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characteristics</a:t>
                </a:r>
                <a:r>
                  <a:rPr lang="de-DE" dirty="0"/>
                  <a:t>	</a:t>
                </a:r>
                <a:r>
                  <a:rPr lang="de-DE" dirty="0" smtClean="0"/>
                  <a:t>   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809" t="-2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683568" y="4869160"/>
            <a:ext cx="71978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8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Mel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MFCC </a:t>
            </a:r>
            <a:r>
              <a:rPr lang="de-DE" b="1" dirty="0" err="1" smtClean="0"/>
              <a:t>feature</a:t>
            </a:r>
            <a:r>
              <a:rPr lang="de-DE" b="1" dirty="0" smtClean="0"/>
              <a:t> </a:t>
            </a:r>
            <a:r>
              <a:rPr lang="de-DE" b="1" dirty="0" err="1" smtClean="0"/>
              <a:t>extraction</a:t>
            </a:r>
            <a:r>
              <a:rPr lang="de-DE" b="1" dirty="0" smtClean="0"/>
              <a:t> </a:t>
            </a:r>
            <a:r>
              <a:rPr lang="de-DE" b="1" dirty="0" err="1" smtClean="0"/>
              <a:t>method</a:t>
            </a:r>
            <a:endParaRPr lang="de-DE" b="1" dirty="0" smtClean="0"/>
          </a:p>
          <a:p>
            <a:r>
              <a:rPr lang="de-DE" dirty="0" smtClean="0"/>
              <a:t>Short Time Fourier Transform (STFT) </a:t>
            </a:r>
            <a:r>
              <a:rPr lang="de-DE" dirty="0" err="1" smtClean="0"/>
              <a:t>of</a:t>
            </a:r>
            <a:r>
              <a:rPr lang="de-DE" dirty="0" smtClean="0"/>
              <a:t> time </a:t>
            </a:r>
            <a:r>
              <a:rPr lang="de-DE" dirty="0" err="1" smtClean="0"/>
              <a:t>signal</a:t>
            </a:r>
            <a:r>
              <a:rPr lang="de-DE" dirty="0" smtClean="0"/>
              <a:t>      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</a:t>
            </a:r>
            <a:r>
              <a:rPr lang="de-DE" dirty="0" err="1" smtClean="0"/>
              <a:t>transformation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time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/>
          </a:p>
          <a:p>
            <a:r>
              <a:rPr lang="de-DE" dirty="0" smtClean="0"/>
              <a:t>Mel</a:t>
            </a:r>
            <a:r>
              <a:rPr lang="de-DE" i="1" dirty="0" smtClean="0"/>
              <a:t> </a:t>
            </a:r>
            <a:r>
              <a:rPr lang="de-DE" dirty="0" err="1" smtClean="0"/>
              <a:t>transform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        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</a:t>
            </a:r>
            <a:r>
              <a:rPr lang="de-DE" dirty="0" err="1" smtClean="0"/>
              <a:t>adaption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human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	</a:t>
            </a:r>
            <a:r>
              <a:rPr lang="de-DE" dirty="0" err="1" smtClean="0"/>
              <a:t>auditory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smtClean="0"/>
              <a:t>Transformation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logarithmic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time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Cosine</a:t>
            </a:r>
            <a:r>
              <a:rPr lang="de-DE" dirty="0" smtClean="0"/>
              <a:t> Transform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826840" y="306896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811905" y="407707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FD in time </a:t>
            </a:r>
            <a:r>
              <a:rPr lang="de-DE" b="1" dirty="0" err="1" smtClean="0"/>
              <a:t>signal</a:t>
            </a:r>
            <a:r>
              <a:rPr lang="de-DE" b="1" dirty="0" smtClean="0"/>
              <a:t> </a:t>
            </a:r>
            <a:r>
              <a:rPr lang="de-DE" b="1" dirty="0" err="1" smtClean="0"/>
              <a:t>analysis</a:t>
            </a:r>
            <a:endParaRPr lang="de-DE" b="1" dirty="0"/>
          </a:p>
          <a:p>
            <a:pPr marL="0" indent="0" algn="ctr">
              <a:buNone/>
            </a:pPr>
            <a:endParaRPr lang="de-DE" dirty="0" smtClean="0"/>
          </a:p>
          <a:p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irregularity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shape</a:t>
            </a:r>
            <a:endParaRPr lang="de-DE" dirty="0" smtClean="0"/>
          </a:p>
          <a:p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1 </a:t>
            </a:r>
            <a:r>
              <a:rPr lang="de-DE" dirty="0" err="1" smtClean="0"/>
              <a:t>and</a:t>
            </a:r>
            <a:r>
              <a:rPr lang="de-DE" dirty="0" smtClean="0"/>
              <a:t> 2</a:t>
            </a:r>
            <a:endParaRPr lang="de-DE" dirty="0"/>
          </a:p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,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measuring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different </a:t>
            </a:r>
            <a:r>
              <a:rPr lang="de-DE" dirty="0" err="1" smtClean="0"/>
              <a:t>scales</a:t>
            </a:r>
            <a:r>
              <a:rPr lang="de-DE" dirty="0" smtClean="0"/>
              <a:t> </a:t>
            </a:r>
          </a:p>
          <a:p>
            <a:r>
              <a:rPr lang="de-DE" dirty="0" smtClean="0"/>
              <a:t>Higuchi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 (</a:t>
            </a:r>
            <a:r>
              <a:rPr lang="de-DE" dirty="0" err="1" smtClean="0"/>
              <a:t>Matlab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7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Fractal</a:t>
            </a:r>
            <a:r>
              <a:rPr lang="de-DE" dirty="0" smtClean="0"/>
              <a:t> sample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25" y="2060848"/>
            <a:ext cx="5048250" cy="320675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23528" y="557994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Weierstraß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endParaRPr lang="de-DE" dirty="0" smtClean="0"/>
          </a:p>
          <a:p>
            <a:pPr algn="ctr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validate</a:t>
            </a:r>
            <a:r>
              <a:rPr lang="de-DE" dirty="0" smtClean="0"/>
              <a:t> Higuchi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1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Algorithm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r>
                  <a:rPr lang="de-DE" dirty="0" err="1" smtClean="0"/>
                  <a:t>Creation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k </a:t>
                </a:r>
                <a:r>
                  <a:rPr lang="de-DE" dirty="0" err="1" smtClean="0"/>
                  <a:t>new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signals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signal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at</a:t>
                </a:r>
                <a:r>
                  <a:rPr lang="de-DE" dirty="0" smtClean="0"/>
                  <a:t> different </a:t>
                </a:r>
                <a:r>
                  <a:rPr lang="de-DE" dirty="0" err="1" smtClean="0"/>
                  <a:t>scales</a:t>
                </a:r>
                <a:endParaRPr lang="de-DE" dirty="0"/>
              </a:p>
              <a:p>
                <a:r>
                  <a:rPr lang="de-DE" dirty="0" err="1" smtClean="0"/>
                  <a:t>Measuring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length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scaled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signals</a:t>
                </a:r>
                <a:r>
                  <a:rPr lang="de-DE" dirty="0" smtClean="0"/>
                  <a:t>, i.e.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between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points</a:t>
                </a:r>
                <a:endParaRPr lang="de-DE" dirty="0"/>
              </a:p>
              <a:p>
                <a:r>
                  <a:rPr lang="de-DE" dirty="0" err="1" smtClean="0"/>
                  <a:t>Calculation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HFD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/>
                  <a:t>relation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~</m:t>
                    </m:r>
                    <m:sSup>
                      <m:sSupPr>
                        <m:ctrlPr>
                          <a:rPr lang="de-DE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68" t="-2179" r="-1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9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Kurtosis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 smtClean="0"/>
              </a:p>
              <a:p>
                <a:r>
                  <a:rPr lang="de-DE" dirty="0" err="1" smtClean="0"/>
                  <a:t>Measure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/>
                  <a:t> </a:t>
                </a:r>
                <a:r>
                  <a:rPr lang="de-DE" dirty="0" err="1" smtClean="0"/>
                  <a:t>curve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peakedness</a:t>
                </a:r>
                <a:r>
                  <a:rPr lang="de-DE" dirty="0" smtClean="0"/>
                  <a:t>“ </a:t>
                </a:r>
              </a:p>
              <a:p>
                <a:endParaRPr lang="de-DE" dirty="0"/>
              </a:p>
              <a:p>
                <a:r>
                  <a:rPr lang="de-DE" dirty="0" err="1"/>
                  <a:t>N</a:t>
                </a:r>
                <a:r>
                  <a:rPr lang="de-DE" dirty="0" err="1" smtClean="0"/>
                  <a:t>ormalized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order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moment</a:t>
                </a:r>
                <a:r>
                  <a:rPr lang="de-DE" dirty="0" smtClean="0"/>
                  <a:t>: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de-DE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5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err="1" smtClean="0"/>
              <a:t>Decision</a:t>
            </a:r>
            <a:r>
              <a:rPr lang="de-DE" sz="5400" b="1" dirty="0" smtClean="0"/>
              <a:t> Making </a:t>
            </a:r>
            <a:r>
              <a:rPr lang="de-DE" sz="5400" b="1" dirty="0" err="1" smtClean="0"/>
              <a:t>Classification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</p:spPr>
            <p:txBody>
              <a:bodyPr/>
              <a:lstStyle/>
              <a:p>
                <a:r>
                  <a:rPr lang="de-DE" sz="2400" dirty="0" smtClean="0"/>
                  <a:t>Data </a:t>
                </a:r>
                <a:r>
                  <a:rPr lang="de-DE" sz="2400" dirty="0" err="1" smtClean="0"/>
                  <a:t>samples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all </a:t>
                </a:r>
                <a:r>
                  <a:rPr lang="de-DE" sz="2400" dirty="0" err="1" smtClean="0"/>
                  <a:t>classes</a:t>
                </a:r>
                <a:endParaRPr lang="de-DE" sz="2400" dirty="0" smtClean="0"/>
              </a:p>
              <a:p>
                <a:r>
                  <a:rPr lang="en-US" sz="2400" dirty="0" smtClean="0"/>
                  <a:t>Classification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1" i="1">
                        <a:latin typeface="Cambria Math"/>
                      </a:rPr>
                      <m:t>𝒙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b="1" i="1">
                        <a:latin typeface="Cambria Math"/>
                      </a:rPr>
                      <m:t>𝒘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de-DE" sz="2400" dirty="0" smtClean="0"/>
                  <a:t> </a:t>
                </a:r>
              </a:p>
              <a:p>
                <a:r>
                  <a:rPr lang="de-DE" sz="2400" dirty="0" smtClean="0"/>
                  <a:t>Training </a:t>
                </a:r>
                <a:r>
                  <a:rPr lang="de-DE" sz="2400" dirty="0" err="1" smtClean="0"/>
                  <a:t>by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optimizing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𝒘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through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error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function</a:t>
                </a:r>
                <a:r>
                  <a:rPr lang="de-DE" sz="2400" dirty="0" smtClean="0"/>
                  <a:t>,   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de-DE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4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4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  <a:blipFill rotWithShape="1">
                <a:blip r:embed="rId2"/>
                <a:stretch>
                  <a:fillRect l="-4262" t="-2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25"/>
          <a:stretch/>
        </p:blipFill>
        <p:spPr>
          <a:xfrm>
            <a:off x="4254541" y="1988841"/>
            <a:ext cx="3701835" cy="4246860"/>
          </a:xfrm>
        </p:spPr>
      </p:pic>
      <p:sp>
        <p:nvSpPr>
          <p:cNvPr id="10" name="Textfeld 9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Supervised</a:t>
            </a:r>
            <a:r>
              <a:rPr lang="de-DE" sz="2800" b="1" dirty="0" smtClean="0"/>
              <a:t>, multi-</a:t>
            </a:r>
            <a:r>
              <a:rPr lang="de-DE" sz="2800" b="1" dirty="0" err="1" smtClean="0"/>
              <a:t>class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6695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5" y="2348880"/>
            <a:ext cx="4103687" cy="3960439"/>
          </a:xfrm>
        </p:spPr>
      </p:pic>
      <p:sp>
        <p:nvSpPr>
          <p:cNvPr id="9" name="Textfeld 8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Supervised</a:t>
            </a:r>
            <a:r>
              <a:rPr lang="de-DE" sz="2800" b="1" dirty="0" smtClean="0"/>
              <a:t>, </a:t>
            </a:r>
            <a:r>
              <a:rPr lang="de-DE" sz="2800" b="1" dirty="0" err="1" smtClean="0"/>
              <a:t>one-class</a:t>
            </a:r>
            <a:endParaRPr lang="de-DE" sz="2800" b="1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r>
              <a:rPr lang="de-DE" sz="2400" kern="0" dirty="0" err="1" smtClean="0"/>
              <a:t>Calculation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of</a:t>
            </a:r>
            <a:r>
              <a:rPr lang="de-DE" sz="2400" kern="0" dirty="0" smtClean="0"/>
              <a:t> a </a:t>
            </a:r>
            <a:r>
              <a:rPr lang="de-DE" sz="2400" kern="0" dirty="0" err="1" smtClean="0"/>
              <a:t>closed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boundary</a:t>
            </a:r>
            <a:r>
              <a:rPr lang="de-DE" sz="2400" kern="0" dirty="0" smtClean="0"/>
              <a:t> </a:t>
            </a:r>
          </a:p>
          <a:p>
            <a:r>
              <a:rPr lang="de-DE" sz="2400" kern="0" dirty="0" smtClean="0"/>
              <a:t>Also </a:t>
            </a:r>
            <a:r>
              <a:rPr lang="de-DE" sz="2400" kern="0" dirty="0" err="1" smtClean="0"/>
              <a:t>known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as</a:t>
            </a:r>
            <a:r>
              <a:rPr lang="de-DE" sz="2400" kern="0" dirty="0" smtClean="0"/>
              <a:t>: </a:t>
            </a:r>
            <a:r>
              <a:rPr lang="de-DE" sz="2400" i="1" kern="0" dirty="0" smtClean="0"/>
              <a:t>Data Description, Domain Description, </a:t>
            </a:r>
            <a:r>
              <a:rPr lang="de-DE" sz="2400" i="1" kern="0" dirty="0" err="1" smtClean="0"/>
              <a:t>Outlier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or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Novelty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Detection</a:t>
            </a:r>
            <a:endParaRPr lang="de-DE" sz="2400" kern="0" dirty="0" smtClean="0"/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7452320" y="2996952"/>
            <a:ext cx="360040" cy="4320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7596336" y="2996952"/>
            <a:ext cx="216024" cy="5760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7704348" y="2996952"/>
            <a:ext cx="108012" cy="11521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164288" y="268917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Target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3481844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236568" y="32933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5292080" y="34457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5508104" y="3068960"/>
            <a:ext cx="288032" cy="48601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 flipV="1">
            <a:off x="5796136" y="3068960"/>
            <a:ext cx="108012" cy="50405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850142" y="3068960"/>
            <a:ext cx="494438" cy="376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166066" y="270288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Outlier</a:t>
            </a:r>
            <a:r>
              <a:rPr lang="de-DE" sz="1400" dirty="0" smtClean="0"/>
              <a:t>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898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Components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b="1" dirty="0" err="1" smtClean="0"/>
                  <a:t>Similarity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measure</a:t>
                </a:r>
                <a:r>
                  <a:rPr lang="de-DE" sz="2400" b="1" dirty="0" smtClean="0"/>
                  <a:t> </a:t>
                </a:r>
                <a:r>
                  <a:rPr lang="de-DE" sz="2400" dirty="0"/>
                  <a:t> </a:t>
                </a:r>
                <a:r>
                  <a:rPr lang="de-DE" sz="2400" dirty="0" smtClean="0"/>
                  <a:t>                                    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relation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new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data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known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target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data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description</a:t>
                </a:r>
                <a:r>
                  <a:rPr lang="de-DE" sz="2400" dirty="0" smtClean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de-DE" sz="2400" dirty="0" smtClean="0"/>
              </a:p>
              <a:p>
                <a:pPr lvl="1" indent="-342900"/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  </a:t>
                </a:r>
                <a:r>
                  <a:rPr lang="de-DE" dirty="0" smtClean="0"/>
                  <a:t>(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)</a:t>
                </a:r>
              </a:p>
              <a:p>
                <a:pPr lvl="1" indent="-342900"/>
                <a:r>
                  <a:rPr lang="de-DE" dirty="0"/>
                  <a:t> 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de-DE" dirty="0" smtClean="0"/>
                  <a:t>  (</a:t>
                </a:r>
                <a:r>
                  <a:rPr lang="de-DE" dirty="0" err="1" smtClean="0"/>
                  <a:t>probability</a:t>
                </a:r>
                <a:r>
                  <a:rPr lang="de-DE" dirty="0" smtClean="0"/>
                  <a:t>)</a:t>
                </a:r>
              </a:p>
              <a:p>
                <a:pPr marL="400050" lvl="1" indent="0">
                  <a:buNone/>
                </a:pPr>
                <a:endParaRPr lang="de-DE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b="1" dirty="0" err="1" smtClean="0"/>
                  <a:t>Threshold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endParaRPr lang="de-DE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de-DE" dirty="0" smtClean="0"/>
              </a:p>
              <a:p>
                <a:pPr marL="514350" indent="-514350" algn="ctr">
                  <a:buFont typeface="+mj-lt"/>
                  <a:buAutoNum type="arabicPeriod"/>
                </a:pPr>
                <a:endParaRPr lang="de-DE" sz="24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47" t="-2179" r="-19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9A1534E9-6A3B-4287-9034-02C82E175FF1}" type="datetime1">
              <a:rPr lang="de-DE">
                <a:solidFill>
                  <a:srgbClr val="898989"/>
                </a:solidFill>
              </a:rPr>
              <a:pPr eaLnBrk="1" hangingPunct="1"/>
              <a:t>25.07.2013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09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28502" y="6551613"/>
            <a:ext cx="5976938" cy="2349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r>
              <a:rPr lang="de-DE" dirty="0" err="1" smtClean="0">
                <a:solidFill>
                  <a:srgbClr val="898989"/>
                </a:solidFill>
              </a:rPr>
              <a:t>Outlier</a:t>
            </a:r>
            <a:r>
              <a:rPr lang="de-DE" dirty="0" smtClean="0">
                <a:solidFill>
                  <a:srgbClr val="898989"/>
                </a:solidFill>
              </a:rPr>
              <a:t> </a:t>
            </a:r>
            <a:r>
              <a:rPr lang="de-DE" dirty="0" err="1" smtClean="0">
                <a:solidFill>
                  <a:srgbClr val="898989"/>
                </a:solidFill>
              </a:rPr>
              <a:t>Detection</a:t>
            </a:r>
            <a:r>
              <a:rPr lang="de-DE" dirty="0" smtClean="0">
                <a:solidFill>
                  <a:srgbClr val="898989"/>
                </a:solidFill>
              </a:rPr>
              <a:t> in </a:t>
            </a:r>
            <a:r>
              <a:rPr lang="de-DE" dirty="0" err="1" smtClean="0">
                <a:solidFill>
                  <a:srgbClr val="898989"/>
                </a:solidFill>
              </a:rPr>
              <a:t>Condition</a:t>
            </a:r>
            <a:r>
              <a:rPr lang="de-DE" dirty="0" smtClean="0">
                <a:solidFill>
                  <a:srgbClr val="898989"/>
                </a:solidFill>
              </a:rPr>
              <a:t> Monitoring</a:t>
            </a:r>
          </a:p>
        </p:txBody>
      </p:sp>
      <p:sp>
        <p:nvSpPr>
          <p:cNvPr id="410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56EC6254-C2A8-4212-8129-908366349016}" type="slidenum">
              <a:rPr lang="de-DE">
                <a:solidFill>
                  <a:srgbClr val="898989"/>
                </a:solidFill>
              </a:rPr>
              <a:pPr eaLnBrk="1" hangingPunct="1"/>
              <a:t>2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Overview</a:t>
            </a:r>
            <a:endParaRPr lang="de-DE" dirty="0" smtClean="0"/>
          </a:p>
        </p:txBody>
      </p:sp>
      <p:sp>
        <p:nvSpPr>
          <p:cNvPr id="41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sz="2800" dirty="0" err="1" smtClean="0"/>
              <a:t>Condition</a:t>
            </a:r>
            <a:r>
              <a:rPr lang="de-DE" sz="2800" dirty="0" smtClean="0"/>
              <a:t> Monitoring 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Feature </a:t>
            </a:r>
            <a:r>
              <a:rPr lang="de-DE" sz="2800" dirty="0" err="1" smtClean="0"/>
              <a:t>Extraction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endParaRPr lang="de-DE" sz="2800" dirty="0" smtClean="0"/>
          </a:p>
          <a:p>
            <a:pPr lvl="1">
              <a:buFont typeface="Arial" pitchFamily="34" charset="0"/>
              <a:buChar char="•"/>
            </a:pPr>
            <a:r>
              <a:rPr lang="de-DE" sz="2800" dirty="0" err="1" smtClean="0"/>
              <a:t>One</a:t>
            </a:r>
            <a:r>
              <a:rPr lang="de-DE" sz="2800" dirty="0" smtClean="0"/>
              <a:t> Class </a:t>
            </a:r>
            <a:r>
              <a:rPr lang="de-DE" sz="2800" dirty="0" err="1" smtClean="0"/>
              <a:t>Classification</a:t>
            </a:r>
            <a:endParaRPr lang="de-DE" sz="2800" dirty="0" smtClean="0"/>
          </a:p>
          <a:p>
            <a:pPr lvl="1">
              <a:buFont typeface="Wingdings" pitchFamily="2" charset="2"/>
              <a:buChar char="§"/>
            </a:pPr>
            <a:r>
              <a:rPr lang="de-DE" sz="2800" dirty="0"/>
              <a:t>Experiments</a:t>
            </a:r>
          </a:p>
          <a:p>
            <a:pPr lvl="1">
              <a:buFont typeface="Wingdings" pitchFamily="2" charset="2"/>
              <a:buChar char="§"/>
            </a:pPr>
            <a:r>
              <a:rPr lang="de-DE" sz="2800" dirty="0"/>
              <a:t>Summary</a:t>
            </a:r>
          </a:p>
          <a:p>
            <a:pPr lvl="1">
              <a:buFont typeface="Wingdings" pitchFamily="2" charset="2"/>
              <a:buChar char="§"/>
            </a:pPr>
            <a:r>
              <a:rPr lang="de-DE" sz="2800" dirty="0"/>
              <a:t>Outlook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06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err="1" smtClean="0"/>
                  <a:t>Classifier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functions</a:t>
                </a:r>
                <a:endParaRPr lang="de-DE" b="1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  <m:r>
                            <a:rPr lang="en-US" sz="2400" i="1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𝐼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&gt;</m:t>
                      </m:r>
                      <m:r>
                        <a:rPr lang="en-US" sz="2400" i="1">
                          <a:latin typeface="Cambria Math"/>
                        </a:rPr>
                        <m:t>𝜃</m:t>
                      </m:r>
                      <m:r>
                        <a:rPr lang="en-US" sz="2400" i="1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>
                        <a:latin typeface="Cambria Math"/>
                      </a:rPr>
                      <m:t>(∙)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i="1" dirty="0"/>
                  <a:t>indicator </a:t>
                </a:r>
                <a:r>
                  <a:rPr lang="en-US" sz="2400" i="1" dirty="0" smtClean="0"/>
                  <a:t>function</a:t>
                </a:r>
                <a:r>
                  <a:rPr lang="de-DE" sz="2400" dirty="0"/>
                  <a:t> </a:t>
                </a:r>
                <a:r>
                  <a:rPr lang="de-DE" sz="2400" dirty="0" smtClean="0"/>
                  <a:t>s.t.,</a:t>
                </a:r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de-DE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→{1,0}</m:t>
                      </m:r>
                    </m:oMath>
                  </m:oMathPara>
                </a14:m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 smtClean="0"/>
              </a:p>
              <a:p>
                <a:pPr marL="0" indent="0" algn="ctr">
                  <a:buNone/>
                </a:pPr>
                <a:r>
                  <a:rPr lang="de-DE" sz="2400" dirty="0" smtClean="0"/>
                  <a:t>1=</a:t>
                </a:r>
                <a:r>
                  <a:rPr lang="de-DE" sz="2400" dirty="0" err="1" smtClean="0"/>
                  <a:t>target</a:t>
                </a:r>
                <a:r>
                  <a:rPr lang="de-DE" sz="2400" dirty="0" smtClean="0"/>
                  <a:t>, 0=</a:t>
                </a:r>
                <a:r>
                  <a:rPr lang="de-DE" sz="2400" dirty="0" err="1" smtClean="0"/>
                  <a:t>outlier</a:t>
                </a:r>
                <a:endParaRPr lang="de-DE" sz="2400" dirty="0"/>
              </a:p>
              <a:p>
                <a:pPr marL="0" indent="0" algn="ctr">
                  <a:buNone/>
                </a:pPr>
                <a:endParaRPr lang="de-DE" sz="1200" dirty="0" smtClean="0"/>
              </a:p>
              <a:p>
                <a:pPr marL="0" indent="0" algn="ctr">
                  <a:buNone/>
                </a:pPr>
                <a:r>
                  <a:rPr lang="de-DE" sz="1200" dirty="0" smtClean="0"/>
                  <a:t>D. M. J Tax,2001</a:t>
                </a:r>
                <a:endParaRPr lang="de-DE" sz="1200" dirty="0"/>
              </a:p>
              <a:p>
                <a:pPr marL="0" indent="0" algn="ctr">
                  <a:buNone/>
                </a:pPr>
                <a:endParaRPr lang="de-DE" sz="2400" dirty="0" smtClean="0"/>
              </a:p>
              <a:p>
                <a:pPr marL="0" indent="0" algn="ctr">
                  <a:buNone/>
                </a:pPr>
                <a:endParaRPr lang="de-DE" sz="2400" dirty="0"/>
              </a:p>
              <a:p>
                <a:pPr marL="0" indent="0" algn="ctr">
                  <a:buNone/>
                </a:pPr>
                <a:endParaRPr lang="de-DE" sz="24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79" b="-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/>
          <a:stretch/>
        </p:blipFill>
        <p:spPr>
          <a:xfrm>
            <a:off x="1673597" y="4030132"/>
            <a:ext cx="5058643" cy="2205567"/>
          </a:xfrm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66111" y="1544087"/>
            <a:ext cx="7704137" cy="237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000" b="1" kern="0" dirty="0" err="1" smtClean="0"/>
              <a:t>Principle</a:t>
            </a:r>
            <a:r>
              <a:rPr lang="de-DE" sz="2000" b="1" kern="0" dirty="0" smtClean="0"/>
              <a:t>:	</a:t>
            </a:r>
            <a:r>
              <a:rPr lang="de-DE" sz="2000" kern="0" dirty="0" smtClean="0"/>
              <a:t>Support </a:t>
            </a:r>
            <a:r>
              <a:rPr lang="de-DE" sz="2000" kern="0" dirty="0" err="1" smtClean="0"/>
              <a:t>objects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defining</a:t>
            </a:r>
            <a:r>
              <a:rPr lang="de-DE" sz="2000" kern="0" dirty="0" smtClean="0"/>
              <a:t> a </a:t>
            </a:r>
            <a:r>
              <a:rPr lang="de-DE" sz="2000" kern="0" dirty="0" err="1" smtClean="0"/>
              <a:t>hypersphere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with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radius</a:t>
            </a:r>
            <a:endParaRPr lang="de-DE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de-DE" sz="2000" i="1" kern="0" dirty="0" smtClean="0"/>
              <a:t>		R </a:t>
            </a:r>
            <a:r>
              <a:rPr lang="de-DE" sz="2000" kern="0" dirty="0" err="1" smtClean="0"/>
              <a:t>and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center</a:t>
            </a:r>
            <a:r>
              <a:rPr lang="de-DE" sz="2000" kern="0" dirty="0" smtClean="0"/>
              <a:t> a</a:t>
            </a:r>
          </a:p>
          <a:p>
            <a:pPr marL="0" indent="0">
              <a:buFont typeface="Wingdings" pitchFamily="2" charset="2"/>
              <a:buNone/>
            </a:pPr>
            <a:r>
              <a:rPr lang="de-DE" sz="2000" b="1" kern="0" dirty="0" smtClean="0"/>
              <a:t>Training:	</a:t>
            </a:r>
            <a:r>
              <a:rPr lang="de-DE" sz="2000" kern="0" dirty="0" err="1" smtClean="0"/>
              <a:t>Minimization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of</a:t>
            </a:r>
            <a:r>
              <a:rPr lang="de-DE" sz="2000" kern="0" dirty="0" smtClean="0"/>
              <a:t> </a:t>
            </a:r>
            <a:r>
              <a:rPr lang="de-DE" sz="2000" i="1" kern="0" dirty="0" smtClean="0"/>
              <a:t>R </a:t>
            </a:r>
            <a:r>
              <a:rPr lang="de-DE" sz="2000" kern="0" dirty="0" smtClean="0"/>
              <a:t>such </a:t>
            </a:r>
            <a:r>
              <a:rPr lang="de-DE" sz="2000" kern="0" dirty="0" err="1" smtClean="0"/>
              <a:t>that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most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traning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target</a:t>
            </a:r>
            <a:r>
              <a:rPr lang="de-DE" sz="2000" kern="0" dirty="0" smtClean="0"/>
              <a:t>     		</a:t>
            </a:r>
            <a:r>
              <a:rPr lang="de-DE" sz="2000" kern="0" dirty="0" err="1" smtClean="0"/>
              <a:t>objects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are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inside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hypersphere</a:t>
            </a:r>
            <a:endParaRPr lang="de-DE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de-DE" sz="2000" b="1" kern="0" dirty="0" err="1" smtClean="0"/>
              <a:t>Classification</a:t>
            </a:r>
            <a:r>
              <a:rPr lang="de-DE" sz="2000" b="1" kern="0" dirty="0" smtClean="0"/>
              <a:t>: 	</a:t>
            </a:r>
            <a:r>
              <a:rPr lang="de-DE" sz="2000" kern="0" dirty="0" err="1" smtClean="0"/>
              <a:t>new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objects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are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target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objects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if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they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are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inside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the</a:t>
            </a:r>
            <a:endParaRPr lang="de-DE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de-DE" sz="2000" b="1" kern="0" dirty="0" smtClean="0"/>
              <a:t>		</a:t>
            </a:r>
            <a:r>
              <a:rPr lang="de-DE" sz="2000" kern="0" dirty="0" err="1" smtClean="0"/>
              <a:t>boundary</a:t>
            </a:r>
            <a:r>
              <a:rPr lang="de-DE" sz="2000" kern="0" dirty="0" smtClean="0"/>
              <a:t>, </a:t>
            </a:r>
            <a:r>
              <a:rPr lang="de-DE" sz="2000" kern="0" dirty="0" err="1" smtClean="0"/>
              <a:t>outliers</a:t>
            </a:r>
            <a:r>
              <a:rPr lang="de-DE" sz="2000" kern="0" dirty="0" smtClean="0"/>
              <a:t> </a:t>
            </a:r>
            <a:r>
              <a:rPr lang="de-DE" sz="2000" kern="0" dirty="0" err="1" smtClean="0"/>
              <a:t>otherwise</a:t>
            </a:r>
            <a:endParaRPr lang="de-DE" sz="2000" b="1" kern="0" dirty="0"/>
          </a:p>
        </p:txBody>
      </p:sp>
    </p:spTree>
    <p:extLst>
      <p:ext uri="{BB962C8B-B14F-4D97-AF65-F5344CB8AC3E}">
        <p14:creationId xmlns:p14="http://schemas.microsoft.com/office/powerpoint/2010/main" val="27942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K-Center </a:t>
            </a:r>
            <a:r>
              <a:rPr lang="de-DE" dirty="0"/>
              <a:t>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/>
          <a:stretch/>
        </p:blipFill>
        <p:spPr>
          <a:xfrm>
            <a:off x="1673597" y="4032984"/>
            <a:ext cx="5090368" cy="2202715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smtClean="0"/>
              <a:t>K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/>
              <a:t>R</a:t>
            </a:r>
            <a:r>
              <a:rPr lang="de-DE" sz="2000" dirty="0" err="1" smtClean="0"/>
              <a:t>eceptive</a:t>
            </a:r>
            <a:r>
              <a:rPr lang="de-DE" sz="2000" dirty="0" smtClean="0"/>
              <a:t> </a:t>
            </a:r>
            <a:r>
              <a:rPr lang="de-DE" sz="2000" dirty="0"/>
              <a:t>F</a:t>
            </a:r>
            <a:r>
              <a:rPr lang="de-DE" sz="2000" dirty="0" smtClean="0"/>
              <a:t>ields</a:t>
            </a:r>
            <a:r>
              <a:rPr lang="de-DE" sz="2000" i="1" dirty="0" smtClean="0"/>
              <a:t> 		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/>
              <a:t> </a:t>
            </a:r>
            <a:r>
              <a:rPr lang="de-DE" sz="2000" dirty="0" err="1" smtClean="0"/>
              <a:t>equal</a:t>
            </a:r>
            <a:r>
              <a:rPr lang="de-DE" sz="2000" dirty="0" smtClean="0"/>
              <a:t> </a:t>
            </a:r>
            <a:r>
              <a:rPr lang="de-DE" sz="2000" dirty="0" err="1" smtClean="0"/>
              <a:t>radius</a:t>
            </a:r>
            <a:r>
              <a:rPr lang="de-DE" sz="2000" dirty="0" smtClean="0"/>
              <a:t> </a:t>
            </a:r>
            <a:r>
              <a:rPr lang="de-DE" sz="2000" i="1" dirty="0" smtClean="0"/>
              <a:t>R,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belong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			</a:t>
            </a:r>
            <a:r>
              <a:rPr lang="de-DE" sz="2000" dirty="0" err="1" smtClean="0"/>
              <a:t>receptive</a:t>
            </a:r>
            <a:r>
              <a:rPr lang="de-DE" sz="2000" dirty="0" smtClean="0"/>
              <a:t> </a:t>
            </a:r>
            <a:r>
              <a:rPr lang="de-DE" sz="2000" dirty="0" err="1" smtClean="0"/>
              <a:t>fields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Selection</a:t>
            </a:r>
            <a:r>
              <a:rPr lang="de-DE" sz="2000" dirty="0" smtClean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support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such </a:t>
            </a:r>
            <a:r>
              <a:rPr lang="de-DE" sz="2000" dirty="0" err="1"/>
              <a:t>that</a:t>
            </a:r>
            <a:r>
              <a:rPr lang="de-DE" sz="2000" dirty="0"/>
              <a:t>  </a:t>
            </a:r>
            <a:r>
              <a:rPr lang="de-DE" sz="2000" i="1" dirty="0"/>
              <a:t>R </a:t>
            </a:r>
            <a:r>
              <a:rPr lang="de-DE" sz="2000" dirty="0" err="1"/>
              <a:t>is</a:t>
            </a:r>
            <a:r>
              <a:rPr lang="de-DE" sz="2000" dirty="0"/>
              <a:t> minimal </a:t>
            </a:r>
            <a:r>
              <a:rPr lang="de-DE" sz="2000" dirty="0" smtClean="0"/>
              <a:t>		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/>
              <a:t>all sample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endParaRPr lang="de-DE" sz="2000" dirty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		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smaller</a:t>
            </a:r>
            <a:r>
              <a:rPr lang="de-DE" sz="2000" dirty="0" smtClean="0"/>
              <a:t> </a:t>
            </a:r>
            <a:r>
              <a:rPr lang="de-DE" sz="2000" dirty="0" err="1" smtClean="0"/>
              <a:t>than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6076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4"/>
          <a:stretch/>
        </p:blipFill>
        <p:spPr>
          <a:xfrm>
            <a:off x="1673597" y="4021666"/>
            <a:ext cx="5090368" cy="2214033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smtClean="0"/>
              <a:t>K </a:t>
            </a:r>
            <a:r>
              <a:rPr lang="de-DE" sz="2000" dirty="0" err="1"/>
              <a:t>clusters</a:t>
            </a:r>
            <a:r>
              <a:rPr lang="de-DE" sz="2000" dirty="0"/>
              <a:t>,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belong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	              	</a:t>
            </a:r>
            <a:r>
              <a:rPr lang="de-DE" sz="2000" dirty="0" smtClean="0"/>
              <a:t>	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cluster</a:t>
            </a:r>
            <a:r>
              <a:rPr lang="de-DE" sz="2000" dirty="0"/>
              <a:t> </a:t>
            </a:r>
            <a:r>
              <a:rPr lang="de-DE" sz="2000" dirty="0" err="1"/>
              <a:t>center</a:t>
            </a:r>
            <a:endParaRPr lang="de-DE" sz="2000" dirty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recalculation</a:t>
            </a:r>
            <a:r>
              <a:rPr lang="de-DE" sz="2000" dirty="0" smtClean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cluster</a:t>
            </a:r>
            <a:r>
              <a:rPr lang="de-DE" sz="2000" dirty="0"/>
              <a:t> </a:t>
            </a:r>
            <a:r>
              <a:rPr lang="de-DE" sz="2000" dirty="0" err="1"/>
              <a:t>centers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means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/>
              <a:t>	</a:t>
            </a:r>
            <a:r>
              <a:rPr lang="de-DE" sz="2000" dirty="0" smtClean="0"/>
              <a:t>	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cluster</a:t>
            </a:r>
            <a:r>
              <a:rPr lang="de-DE" sz="2000" dirty="0"/>
              <a:t> </a:t>
            </a:r>
            <a:r>
              <a:rPr lang="de-DE" sz="2000" dirty="0" err="1"/>
              <a:t>until</a:t>
            </a:r>
            <a:r>
              <a:rPr lang="de-DE" sz="2000" dirty="0"/>
              <a:t> </a:t>
            </a:r>
            <a:r>
              <a:rPr lang="de-DE" sz="2000" dirty="0" err="1"/>
              <a:t>convergence</a:t>
            </a:r>
            <a:r>
              <a:rPr lang="de-DE" sz="2000" dirty="0"/>
              <a:t> </a:t>
            </a:r>
            <a:endParaRPr lang="de-DE" sz="2000" b="1" dirty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 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		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cluster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smaller</a:t>
            </a:r>
            <a:r>
              <a:rPr lang="de-DE" sz="2000" dirty="0" smtClean="0"/>
              <a:t> </a:t>
            </a:r>
            <a:r>
              <a:rPr lang="de-DE" sz="2000" dirty="0" err="1" smtClean="0"/>
              <a:t>than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predefined</a:t>
            </a:r>
            <a:r>
              <a:rPr lang="de-DE" sz="2000" dirty="0" smtClean="0"/>
              <a:t> 		</a:t>
            </a:r>
            <a:r>
              <a:rPr lang="de-DE" sz="2000" dirty="0" err="1" smtClean="0"/>
              <a:t>threshold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5884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/>
          <a:stretch/>
        </p:blipFill>
        <p:spPr>
          <a:xfrm>
            <a:off x="1673597" y="4038600"/>
            <a:ext cx="5090368" cy="2197100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Distances</a:t>
            </a:r>
            <a:r>
              <a:rPr lang="de-DE" sz="2000" dirty="0" smtClean="0"/>
              <a:t>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training</a:t>
            </a:r>
            <a:r>
              <a:rPr lang="de-DE" sz="2000" dirty="0" smtClean="0"/>
              <a:t>, but </a:t>
            </a:r>
            <a:r>
              <a:rPr lang="de-DE" sz="2000" dirty="0" err="1" smtClean="0"/>
              <a:t>calculation</a:t>
            </a:r>
            <a:r>
              <a:rPr lang="de-DE" sz="2000" dirty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memorization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			</a:t>
            </a:r>
            <a:r>
              <a:rPr lang="de-DE" sz="2000" dirty="0" err="1" smtClean="0"/>
              <a:t>distances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 </a:t>
            </a: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smaller</a:t>
            </a:r>
            <a:r>
              <a:rPr lang="de-DE" sz="2000" dirty="0" smtClean="0"/>
              <a:t> </a:t>
            </a:r>
            <a:r>
              <a:rPr lang="de-DE" sz="2000" dirty="0" err="1" smtClean="0"/>
              <a:t>than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/>
              <a:t>	</a:t>
            </a:r>
            <a:r>
              <a:rPr lang="de-DE" sz="2000" b="1" dirty="0" smtClean="0"/>
              <a:t>	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its</a:t>
            </a:r>
            <a:r>
              <a:rPr lang="de-DE" sz="2000" dirty="0" smtClean="0"/>
              <a:t> </a:t>
            </a:r>
            <a:r>
              <a:rPr lang="de-DE" sz="2000" dirty="0" err="1" smtClean="0"/>
              <a:t>nearest</a:t>
            </a:r>
            <a:r>
              <a:rPr lang="de-DE" sz="2000" b="1" dirty="0"/>
              <a:t> 	</a:t>
            </a:r>
            <a:r>
              <a:rPr lang="de-DE" sz="2000" b="1" dirty="0" smtClean="0"/>
              <a:t>	</a:t>
            </a:r>
            <a:r>
              <a:rPr lang="de-DE" sz="2000" dirty="0" err="1" smtClean="0"/>
              <a:t>neighbor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Parzen </a:t>
            </a:r>
            <a:r>
              <a:rPr lang="de-DE" dirty="0" err="1"/>
              <a:t>Window</a:t>
            </a:r>
            <a:r>
              <a:rPr lang="de-DE" dirty="0"/>
              <a:t>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/>
          <a:stretch/>
        </p:blipFill>
        <p:spPr>
          <a:xfrm>
            <a:off x="1673597" y="4032984"/>
            <a:ext cx="5090368" cy="22027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b="1" dirty="0" err="1" smtClean="0"/>
                  <a:t>Principle</a:t>
                </a:r>
                <a:r>
                  <a:rPr lang="de-DE" sz="2000" b="1" dirty="0" smtClean="0"/>
                  <a:t>:	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sz="2000" dirty="0" smtClean="0"/>
                  <a:t> </a:t>
                </a:r>
                <a:r>
                  <a:rPr lang="de-DE" sz="2000" dirty="0" err="1" smtClean="0"/>
                  <a:t>based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accumulation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/>
                  <a:t>	</a:t>
                </a:r>
                <a:r>
                  <a:rPr lang="de-DE" sz="2000" dirty="0" smtClean="0"/>
                  <a:t>	</a:t>
                </a:r>
                <a:r>
                  <a:rPr lang="de-DE" sz="2000" dirty="0" err="1" smtClean="0"/>
                  <a:t>distances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sample</a:t>
                </a:r>
                <a:r>
                  <a:rPr lang="de-DE" sz="2000" dirty="0"/>
                  <a:t>	</a:t>
                </a:r>
                <a:r>
                  <a:rPr lang="de-DE" sz="2000" dirty="0" smtClean="0"/>
                  <a:t>		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objects</a:t>
                </a:r>
                <a:endParaRPr lang="de-DE" sz="2000" b="1" dirty="0" smtClean="0"/>
              </a:p>
              <a:p>
                <a:pPr marL="0" indent="0">
                  <a:buNone/>
                </a:pPr>
                <a:r>
                  <a:rPr lang="de-DE" sz="2000" b="1" dirty="0" smtClean="0"/>
                  <a:t>Training:	</a:t>
                </a:r>
                <a:r>
                  <a:rPr lang="de-DE" sz="2000" dirty="0" err="1" smtClean="0"/>
                  <a:t>No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training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required</a:t>
                </a:r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b="1" dirty="0" err="1" smtClean="0"/>
                  <a:t>Classification</a:t>
                </a:r>
                <a:r>
                  <a:rPr lang="de-DE" sz="2000" b="1" dirty="0" smtClean="0"/>
                  <a:t>:	</a:t>
                </a:r>
                <a:r>
                  <a:rPr lang="de-DE" sz="2000" dirty="0" err="1" smtClean="0"/>
                  <a:t>new</a:t>
                </a:r>
                <a:r>
                  <a:rPr lang="de-DE" sz="2000" dirty="0" smtClean="0"/>
                  <a:t> </a:t>
                </a:r>
                <a:r>
                  <a:rPr lang="de-DE" sz="2000" dirty="0" err="1"/>
                  <a:t>objects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target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objects</a:t>
                </a:r>
                <a:r>
                  <a:rPr lang="de-DE" sz="2000" dirty="0"/>
                  <a:t> </a:t>
                </a:r>
                <a:r>
                  <a:rPr lang="de-DE" sz="2000" dirty="0" err="1" smtClean="0"/>
                  <a:t>if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their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density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dirty="0"/>
                  <a:t>	</a:t>
                </a:r>
                <a:r>
                  <a:rPr lang="de-DE" sz="2000" dirty="0" smtClean="0"/>
                  <a:t>	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above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predefined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threshold</a:t>
                </a:r>
                <a:r>
                  <a:rPr lang="de-DE" sz="2000" dirty="0" smtClean="0"/>
                  <a:t>, </a:t>
                </a:r>
                <a:r>
                  <a:rPr lang="de-DE" sz="2000" dirty="0" err="1" smtClean="0"/>
                  <a:t>outliers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otherwise</a:t>
                </a:r>
                <a:endParaRPr lang="de-DE" sz="2000" dirty="0" smtClean="0"/>
              </a:p>
            </p:txBody>
          </p:sp>
        </mc:Choice>
        <mc:Fallback xmlns="">
          <p:sp>
            <p:nvSpPr>
              <p:cNvPr id="9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2376487"/>
              </a:xfrm>
              <a:blipFill rotWithShape="1">
                <a:blip r:embed="rId3"/>
                <a:stretch>
                  <a:fillRect l="-1978" t="-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SOM Data Description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2"/>
          <a:stretch/>
        </p:blipFill>
        <p:spPr>
          <a:xfrm>
            <a:off x="1673597" y="4302492"/>
            <a:ext cx="5090368" cy="2222851"/>
          </a:xfrm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237648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prototypes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, </a:t>
            </a:r>
            <a:r>
              <a:rPr lang="de-DE" sz="2000" dirty="0" err="1" smtClean="0"/>
              <a:t>associated</a:t>
            </a:r>
            <a:r>
              <a:rPr lang="de-DE" sz="2000" dirty="0" smtClean="0"/>
              <a:t> </a:t>
            </a:r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nodes</a:t>
            </a:r>
            <a:r>
              <a:rPr lang="de-DE" sz="2000" dirty="0" smtClean="0"/>
              <a:t> in a </a:t>
            </a:r>
            <a:r>
              <a:rPr lang="de-DE" sz="2000" dirty="0" err="1" smtClean="0"/>
              <a:t>grid</a:t>
            </a:r>
            <a:r>
              <a:rPr lang="de-DE" sz="2000" dirty="0" smtClean="0"/>
              <a:t> </a:t>
            </a:r>
            <a:r>
              <a:rPr lang="de-DE" sz="2000" dirty="0" err="1" smtClean="0"/>
              <a:t>structure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err="1" smtClean="0"/>
              <a:t>sequential</a:t>
            </a:r>
            <a:r>
              <a:rPr lang="de-DE" sz="2000" dirty="0" smtClean="0"/>
              <a:t> </a:t>
            </a:r>
            <a:r>
              <a:rPr lang="de-DE" sz="2000" dirty="0" err="1" smtClean="0"/>
              <a:t>presentation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, </a:t>
            </a:r>
          </a:p>
          <a:p>
            <a:pPr marL="0" indent="0">
              <a:buNone/>
            </a:pPr>
            <a:r>
              <a:rPr lang="de-DE" sz="2000" dirty="0"/>
              <a:t> 	</a:t>
            </a:r>
            <a:r>
              <a:rPr lang="de-DE" sz="2000" dirty="0" smtClean="0"/>
              <a:t>	update </a:t>
            </a:r>
            <a:r>
              <a:rPr lang="de-DE" sz="2000" dirty="0" err="1" smtClean="0"/>
              <a:t>of</a:t>
            </a:r>
            <a:r>
              <a:rPr lang="de-DE" sz="2000" dirty="0"/>
              <a:t> 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surrounding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prototypes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		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predefined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 	           	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</p:spPr>
            <p:txBody>
              <a:bodyPr/>
              <a:lstStyle/>
              <a:p>
                <a:r>
                  <a:rPr lang="de-DE" sz="2400" dirty="0" err="1" smtClean="0"/>
                  <a:t>Construction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many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trees</a:t>
                </a:r>
                <a:endParaRPr lang="de-DE" sz="2400" dirty="0" smtClean="0"/>
              </a:p>
              <a:p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Matrix -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𝑁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matrix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entries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proximity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objects</a:t>
                </a:r>
                <a:endParaRPr lang="de-DE" sz="2400" dirty="0" smtClean="0"/>
              </a:p>
              <a:p>
                <a:r>
                  <a:rPr lang="de-DE" sz="2400" dirty="0" err="1" smtClean="0"/>
                  <a:t>Outlier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r>
                  <a:rPr lang="de-DE" sz="2400" dirty="0" smtClean="0"/>
                  <a:t> – </a:t>
                </a:r>
                <a:r>
                  <a:rPr lang="de-DE" sz="2400" dirty="0" err="1" smtClean="0"/>
                  <a:t>detection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outliers</a:t>
                </a:r>
                <a:r>
                  <a:rPr lang="de-DE" sz="2400" dirty="0" smtClean="0"/>
                  <a:t> in </a:t>
                </a:r>
                <a:r>
                  <a:rPr lang="de-DE" sz="2400" dirty="0" err="1" smtClean="0"/>
                  <a:t>training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endParaRPr lang="de-DE" sz="2400" dirty="0" smtClean="0"/>
              </a:p>
              <a:p>
                <a:r>
                  <a:rPr lang="de-DE" sz="2400" dirty="0" smtClean="0"/>
                  <a:t>Feature </a:t>
                </a:r>
                <a:r>
                  <a:rPr lang="de-DE" sz="2400" dirty="0" err="1" smtClean="0"/>
                  <a:t>importance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measure</a:t>
                </a:r>
                <a:endParaRPr lang="de-DE" sz="2400" dirty="0" smtClean="0"/>
              </a:p>
              <a:p>
                <a:r>
                  <a:rPr lang="de-DE" sz="2400" dirty="0" smtClean="0"/>
                  <a:t>Class </a:t>
                </a:r>
                <a:r>
                  <a:rPr lang="de-DE" sz="2400" dirty="0" err="1" smtClean="0"/>
                  <a:t>centers</a:t>
                </a:r>
                <a:r>
                  <a:rPr lang="de-DE" sz="2400" dirty="0" smtClean="0"/>
                  <a:t> / </a:t>
                </a:r>
                <a:r>
                  <a:rPr lang="de-DE" sz="2400" dirty="0" err="1" smtClean="0"/>
                  <a:t>prototypes</a:t>
                </a:r>
                <a:endParaRPr lang="de-DE" sz="2400" dirty="0" smtClean="0"/>
              </a:p>
              <a:p>
                <a:r>
                  <a:rPr lang="de-DE" sz="2400" dirty="0" err="1" smtClean="0"/>
                  <a:t>Unsupervised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mode</a:t>
                </a:r>
                <a:r>
                  <a:rPr lang="de-DE" sz="2400" dirty="0" smtClean="0"/>
                  <a:t> </a:t>
                </a:r>
              </a:p>
              <a:p>
                <a:pPr lvl="1"/>
                <a:r>
                  <a:rPr lang="de-DE" sz="2000" dirty="0" smtClean="0"/>
                  <a:t>All </a:t>
                </a:r>
                <a:r>
                  <a:rPr lang="de-DE" sz="2000" dirty="0" err="1" smtClean="0"/>
                  <a:t>training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samples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treated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target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class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endParaRPr lang="de-DE" sz="2000" dirty="0" smtClean="0"/>
              </a:p>
              <a:p>
                <a:pPr lvl="1"/>
                <a:r>
                  <a:rPr lang="de-DE" sz="2000" dirty="0" err="1" smtClean="0"/>
                  <a:t>Construction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synthetic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second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class</a:t>
                </a:r>
                <a:endParaRPr lang="de-DE" sz="2000" dirty="0" smtClean="0"/>
              </a:p>
              <a:p>
                <a:pPr lvl="1"/>
                <a:r>
                  <a:rPr lang="de-DE" sz="2000" dirty="0" err="1" smtClean="0"/>
                  <a:t>Construction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a 2-class </a:t>
                </a:r>
                <a:r>
                  <a:rPr lang="de-DE" sz="2000" dirty="0" err="1" smtClean="0"/>
                  <a:t>random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forest</a:t>
                </a:r>
                <a:endParaRPr lang="de-DE" sz="2000" dirty="0" smtClean="0"/>
              </a:p>
            </p:txBody>
          </p:sp>
        </mc:Choice>
        <mc:Fallback xmlns="">
          <p:sp>
            <p:nvSpPr>
              <p:cNvPr id="7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6713" y="1544638"/>
                <a:ext cx="7704137" cy="4620666"/>
              </a:xfrm>
              <a:blipFill rotWithShape="1">
                <a:blip r:embed="rId2"/>
                <a:stretch>
                  <a:fillRect l="-2215" t="-1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5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Pfeil nach rechts 2"/>
          <p:cNvSpPr/>
          <p:nvPr/>
        </p:nvSpPr>
        <p:spPr>
          <a:xfrm>
            <a:off x="1188368" y="4365104"/>
            <a:ext cx="71933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/>
          <p:cNvSpPr>
            <a:spLocks noGrp="1"/>
          </p:cNvSpPr>
          <p:nvPr>
            <p:ph sz="half" idx="1"/>
          </p:nvPr>
        </p:nvSpPr>
        <p:spPr>
          <a:xfrm>
            <a:off x="366713" y="1544638"/>
            <a:ext cx="7704137" cy="46212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Principle</a:t>
            </a:r>
            <a:r>
              <a:rPr lang="de-DE" sz="2000" b="1" dirty="0" smtClean="0"/>
              <a:t>:	</a:t>
            </a:r>
            <a:r>
              <a:rPr lang="de-DE" sz="2000" dirty="0" smtClean="0"/>
              <a:t>See </a:t>
            </a:r>
            <a:r>
              <a:rPr lang="de-DE" sz="2000" dirty="0" err="1" smtClean="0"/>
              <a:t>above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Training:	</a:t>
            </a:r>
            <a:r>
              <a:rPr lang="de-DE" sz="2000" dirty="0" smtClean="0"/>
              <a:t>Random </a:t>
            </a:r>
            <a:r>
              <a:rPr lang="de-DE" sz="2000" dirty="0" err="1" smtClean="0"/>
              <a:t>Forest</a:t>
            </a:r>
            <a:r>
              <a:rPr lang="de-DE" sz="2000" dirty="0" smtClean="0"/>
              <a:t> in </a:t>
            </a:r>
            <a:r>
              <a:rPr lang="de-DE" sz="2000" dirty="0" err="1" smtClean="0"/>
              <a:t>supervised</a:t>
            </a:r>
            <a:r>
              <a:rPr lang="de-DE" sz="2000" dirty="0" smtClean="0"/>
              <a:t> </a:t>
            </a:r>
            <a:r>
              <a:rPr lang="de-DE" sz="2000" dirty="0" err="1" smtClean="0"/>
              <a:t>mode</a:t>
            </a:r>
            <a:r>
              <a:rPr lang="de-DE" sz="2000" dirty="0" smtClean="0"/>
              <a:t>, </a:t>
            </a:r>
            <a:r>
              <a:rPr lang="de-DE" sz="2000" dirty="0" err="1" smtClean="0"/>
              <a:t>calculation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r>
              <a:rPr lang="de-DE" sz="2000" dirty="0" smtClean="0"/>
              <a:t> </a:t>
            </a:r>
            <a:r>
              <a:rPr lang="de-DE" sz="2000" dirty="0" err="1" smtClean="0"/>
              <a:t>center</a:t>
            </a:r>
            <a:r>
              <a:rPr lang="de-DE" sz="2000" dirty="0" smtClean="0"/>
              <a:t>(s) / prototype(s)</a:t>
            </a:r>
          </a:p>
          <a:p>
            <a:pPr marL="0" indent="0">
              <a:buNone/>
            </a:pPr>
            <a:r>
              <a:rPr lang="de-DE" sz="2000" b="1" dirty="0" err="1" smtClean="0"/>
              <a:t>Classification</a:t>
            </a:r>
            <a:r>
              <a:rPr lang="de-DE" sz="2000" b="1" dirty="0" smtClean="0"/>
              <a:t>:	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distance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the</a:t>
            </a:r>
            <a:r>
              <a:rPr lang="de-DE" sz="2000" dirty="0" smtClean="0"/>
              <a:t> (</a:t>
            </a:r>
            <a:r>
              <a:rPr lang="de-DE" sz="2000" dirty="0" err="1" smtClean="0"/>
              <a:t>nearest</a:t>
            </a:r>
            <a:r>
              <a:rPr lang="de-DE" sz="2000" dirty="0" smtClean="0"/>
              <a:t>)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class</a:t>
            </a:r>
            <a:r>
              <a:rPr lang="de-DE" sz="2000" dirty="0" smtClean="0"/>
              <a:t> prototype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below</a:t>
            </a:r>
            <a:r>
              <a:rPr lang="de-DE" sz="2000" dirty="0" smtClean="0"/>
              <a:t> a </a:t>
            </a:r>
            <a:r>
              <a:rPr lang="de-DE" sz="2000" dirty="0" err="1" smtClean="0"/>
              <a:t>pre</a:t>
            </a:r>
            <a:r>
              <a:rPr lang="de-DE" sz="2000" dirty="0" smtClean="0"/>
              <a:t>-</a:t>
            </a:r>
          </a:p>
          <a:p>
            <a:pPr marL="0" indent="0">
              <a:buNone/>
            </a:pPr>
            <a:r>
              <a:rPr lang="de-DE" sz="2000" dirty="0"/>
              <a:t> 	</a:t>
            </a:r>
            <a:r>
              <a:rPr lang="de-DE" sz="2000" dirty="0" smtClean="0"/>
              <a:t>	</a:t>
            </a:r>
            <a:r>
              <a:rPr lang="de-DE" sz="2000" dirty="0" err="1" smtClean="0"/>
              <a:t>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</a:t>
            </a:r>
            <a:r>
              <a:rPr lang="de-DE" sz="2000" dirty="0" err="1" smtClean="0"/>
              <a:t>outliers</a:t>
            </a:r>
            <a:r>
              <a:rPr lang="de-DE" sz="2000" dirty="0" smtClean="0"/>
              <a:t> </a:t>
            </a:r>
            <a:r>
              <a:rPr lang="de-DE" sz="2000" dirty="0" err="1" smtClean="0"/>
              <a:t>otherwise</a:t>
            </a: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		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Implemented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thesis</a:t>
            </a:r>
            <a:r>
              <a:rPr lang="de-DE" sz="2000" dirty="0" smtClean="0"/>
              <a:t> in R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Matlab</a:t>
            </a:r>
            <a:r>
              <a:rPr lang="de-DE" sz="2000" dirty="0" smtClean="0"/>
              <a:t>, </a:t>
            </a:r>
            <a:r>
              <a:rPr lang="de-DE" sz="2000" dirty="0" err="1" smtClean="0"/>
              <a:t>Proof</a:t>
            </a:r>
            <a:r>
              <a:rPr lang="de-DE" sz="2000" dirty="0" smtClean="0"/>
              <a:t> 		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</a:t>
            </a:r>
            <a:r>
              <a:rPr lang="de-DE" sz="2000" dirty="0" smtClean="0"/>
              <a:t> in </a:t>
            </a:r>
            <a:r>
              <a:rPr lang="de-DE" sz="2000" dirty="0" err="1" smtClean="0"/>
              <a:t>experiment</a:t>
            </a:r>
            <a:r>
              <a:rPr lang="de-DE" sz="2000" dirty="0" smtClean="0"/>
              <a:t> </a:t>
            </a:r>
            <a:r>
              <a:rPr lang="de-DE" sz="2000" dirty="0" err="1" smtClean="0"/>
              <a:t>part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3044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smtClean="0"/>
              <a:t>Experiments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err="1" smtClean="0"/>
              <a:t>Condition</a:t>
            </a:r>
            <a:r>
              <a:rPr lang="de-DE" sz="5400" b="1" dirty="0" smtClean="0"/>
              <a:t> Monitoring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4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err="1" smtClean="0"/>
              <a:t>Based</a:t>
            </a:r>
            <a:r>
              <a:rPr lang="de-DE" sz="2400" dirty="0" smtClean="0"/>
              <a:t> on </a:t>
            </a:r>
            <a:r>
              <a:rPr lang="de-DE" sz="2400" dirty="0" err="1" smtClean="0"/>
              <a:t>roller</a:t>
            </a:r>
            <a:r>
              <a:rPr lang="de-DE" sz="2400" dirty="0" smtClean="0"/>
              <a:t> </a:t>
            </a:r>
            <a:r>
              <a:rPr lang="de-DE" sz="2400" dirty="0" err="1" smtClean="0"/>
              <a:t>bearing</a:t>
            </a:r>
            <a:r>
              <a:rPr lang="de-DE" sz="2400" dirty="0" smtClean="0"/>
              <a:t> </a:t>
            </a:r>
            <a:r>
              <a:rPr lang="de-DE" sz="2400" dirty="0" err="1" smtClean="0"/>
              <a:t>benchmark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Case Western University</a:t>
            </a:r>
          </a:p>
          <a:p>
            <a:r>
              <a:rPr lang="de-DE" sz="2400" dirty="0" err="1" smtClean="0"/>
              <a:t>Implemented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Matlab</a:t>
            </a:r>
            <a:r>
              <a:rPr lang="de-DE" sz="2400" dirty="0" smtClean="0"/>
              <a:t> Scripts</a:t>
            </a:r>
          </a:p>
          <a:p>
            <a:r>
              <a:rPr lang="de-DE" sz="2400" dirty="0" smtClean="0"/>
              <a:t>Experiment 1</a:t>
            </a:r>
          </a:p>
          <a:p>
            <a:pPr lvl="1"/>
            <a:r>
              <a:rPr lang="de-DE" sz="2000" dirty="0" err="1" smtClean="0"/>
              <a:t>Preprocessing</a:t>
            </a:r>
            <a:endParaRPr lang="de-DE" sz="2000" dirty="0" smtClean="0"/>
          </a:p>
          <a:p>
            <a:pPr lvl="1"/>
            <a:r>
              <a:rPr lang="de-DE" sz="2000" dirty="0" smtClean="0"/>
              <a:t>Feature </a:t>
            </a:r>
            <a:r>
              <a:rPr lang="de-DE" sz="2000" dirty="0" err="1" smtClean="0"/>
              <a:t>Extraction</a:t>
            </a:r>
            <a:endParaRPr lang="de-DE" sz="2000" dirty="0" smtClean="0"/>
          </a:p>
          <a:p>
            <a:pPr lvl="1"/>
            <a:r>
              <a:rPr lang="de-DE" sz="2000" dirty="0" err="1" smtClean="0"/>
              <a:t>Classifier</a:t>
            </a:r>
            <a:r>
              <a:rPr lang="de-DE" sz="2000" dirty="0" smtClean="0"/>
              <a:t> Training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classification</a:t>
            </a:r>
            <a:r>
              <a:rPr lang="de-DE" sz="2000" dirty="0" smtClean="0"/>
              <a:t> (</a:t>
            </a:r>
            <a:r>
              <a:rPr lang="de-DE" sz="2000" dirty="0" err="1" smtClean="0"/>
              <a:t>repeated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sampled</a:t>
            </a:r>
            <a:r>
              <a:rPr lang="de-DE" sz="2000" dirty="0" smtClean="0"/>
              <a:t> </a:t>
            </a:r>
            <a:r>
              <a:rPr lang="de-DE" sz="2000" dirty="0" err="1" smtClean="0"/>
              <a:t>training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test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smtClean="0"/>
              <a:t>Evaluation</a:t>
            </a:r>
          </a:p>
          <a:p>
            <a:r>
              <a:rPr lang="de-DE" sz="2400" dirty="0" smtClean="0"/>
              <a:t>Experiment 2</a:t>
            </a:r>
          </a:p>
          <a:p>
            <a:pPr lvl="1"/>
            <a:r>
              <a:rPr lang="de-DE" sz="2000" dirty="0" err="1" smtClean="0"/>
              <a:t>Similar</a:t>
            </a:r>
            <a:r>
              <a:rPr lang="de-DE" sz="2000" dirty="0" smtClean="0"/>
              <a:t> </a:t>
            </a:r>
            <a:r>
              <a:rPr lang="de-DE" sz="2000" dirty="0" err="1"/>
              <a:t>s</a:t>
            </a:r>
            <a:r>
              <a:rPr lang="de-DE" sz="2000" dirty="0" err="1" smtClean="0"/>
              <a:t>equence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in </a:t>
            </a:r>
            <a:r>
              <a:rPr lang="de-DE" sz="2000" dirty="0" err="1" smtClean="0"/>
              <a:t>experiment</a:t>
            </a:r>
            <a:r>
              <a:rPr lang="de-DE" sz="2000" dirty="0" smtClean="0"/>
              <a:t> 1</a:t>
            </a:r>
          </a:p>
          <a:p>
            <a:pPr lvl="1"/>
            <a:r>
              <a:rPr lang="de-DE" sz="2000" dirty="0" smtClean="0"/>
              <a:t>Additional </a:t>
            </a:r>
            <a:r>
              <a:rPr lang="de-DE" sz="2000" dirty="0" err="1" smtClean="0"/>
              <a:t>feature</a:t>
            </a:r>
            <a:r>
              <a:rPr lang="de-DE" sz="2000" dirty="0" smtClean="0"/>
              <a:t> </a:t>
            </a:r>
            <a:r>
              <a:rPr lang="de-DE" sz="2000" dirty="0" err="1" smtClean="0"/>
              <a:t>reduction</a:t>
            </a:r>
            <a:r>
              <a:rPr lang="de-DE" sz="2000" dirty="0" smtClean="0"/>
              <a:t> </a:t>
            </a:r>
            <a:r>
              <a:rPr lang="de-DE" sz="2000" dirty="0" err="1" smtClean="0"/>
              <a:t>through</a:t>
            </a:r>
            <a:r>
              <a:rPr lang="de-DE" sz="2000" dirty="0" smtClean="0"/>
              <a:t> Random </a:t>
            </a:r>
            <a:r>
              <a:rPr lang="de-DE" sz="2000" dirty="0" err="1" smtClean="0"/>
              <a:t>Forest</a:t>
            </a:r>
            <a:r>
              <a:rPr lang="de-DE" sz="2000" dirty="0" smtClean="0"/>
              <a:t> Variable </a:t>
            </a:r>
            <a:r>
              <a:rPr lang="de-DE" sz="2000" dirty="0" err="1" smtClean="0"/>
              <a:t>Importance</a:t>
            </a:r>
            <a:r>
              <a:rPr lang="de-DE" sz="2000" dirty="0" smtClean="0"/>
              <a:t> </a:t>
            </a:r>
            <a:r>
              <a:rPr lang="de-DE" sz="2000" dirty="0" err="1" smtClean="0"/>
              <a:t>measure</a:t>
            </a:r>
            <a:endParaRPr lang="de-DE" sz="2000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724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Acquisition</a:t>
            </a:r>
            <a:r>
              <a:rPr lang="de-DE" dirty="0"/>
              <a:t>/</a:t>
            </a:r>
            <a:r>
              <a:rPr lang="de-DE" dirty="0" smtClean="0"/>
              <a:t>Roller </a:t>
            </a:r>
            <a:r>
              <a:rPr lang="de-DE" dirty="0" err="1" smtClean="0"/>
              <a:t>Bearing</a:t>
            </a:r>
            <a:r>
              <a:rPr lang="de-DE" dirty="0" smtClean="0"/>
              <a:t> Data</a:t>
            </a:r>
            <a:endParaRPr lang="de-DE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84" y="1484313"/>
            <a:ext cx="4637394" cy="3673475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157192"/>
            <a:ext cx="3498247" cy="107850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sz="2400" dirty="0" smtClean="0"/>
              <a:t>Vibration Data </a:t>
            </a:r>
          </a:p>
          <a:p>
            <a:pPr marL="0" indent="0">
              <a:buNone/>
            </a:pPr>
            <a:r>
              <a:rPr lang="de-DE" sz="2400" dirty="0" smtClean="0"/>
              <a:t>(</a:t>
            </a:r>
            <a:r>
              <a:rPr lang="de-DE" sz="2400" dirty="0" err="1"/>
              <a:t>a</a:t>
            </a:r>
            <a:r>
              <a:rPr lang="de-DE" sz="2400" dirty="0" err="1" smtClean="0"/>
              <a:t>ccelerometers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17" name="Inhaltsplatzhalter 3"/>
          <p:cNvSpPr txBox="1">
            <a:spLocks/>
          </p:cNvSpPr>
          <p:nvPr/>
        </p:nvSpPr>
        <p:spPr bwMode="auto">
          <a:xfrm>
            <a:off x="179513" y="1486396"/>
            <a:ext cx="7765926" cy="46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400" kern="0" dirty="0" smtClean="0"/>
              <a:t>             4 </a:t>
            </a:r>
            <a:r>
              <a:rPr lang="de-DE" sz="2400" kern="0" dirty="0" err="1" smtClean="0"/>
              <a:t>vibration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signals</a:t>
            </a:r>
            <a:r>
              <a:rPr lang="de-DE" sz="2400" kern="0" dirty="0" smtClean="0"/>
              <a:t>:		1.normal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						2.ball fault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					3.inner </a:t>
            </a:r>
            <a:r>
              <a:rPr lang="de-DE" sz="2400" kern="0" dirty="0" err="1" smtClean="0"/>
              <a:t>raceway</a:t>
            </a:r>
            <a:r>
              <a:rPr lang="de-DE" sz="2400" kern="0" dirty="0" smtClean="0"/>
              <a:t> fault					4.outer </a:t>
            </a:r>
            <a:r>
              <a:rPr lang="de-DE" sz="2400" kern="0" dirty="0" err="1" smtClean="0"/>
              <a:t>raceway</a:t>
            </a:r>
            <a:r>
              <a:rPr lang="de-DE" sz="2400" kern="0" dirty="0" smtClean="0"/>
              <a:t> fault</a:t>
            </a:r>
          </a:p>
          <a:p>
            <a:pPr marL="0" indent="0">
              <a:buNone/>
            </a:pPr>
            <a:r>
              <a:rPr lang="de-DE" sz="2400" kern="0" dirty="0"/>
              <a:t>	</a:t>
            </a:r>
            <a:r>
              <a:rPr lang="de-DE" sz="2400" kern="0" dirty="0" smtClean="0"/>
              <a:t>				</a:t>
            </a:r>
            <a:r>
              <a:rPr lang="de-DE" sz="1400" kern="0" dirty="0" err="1"/>
              <a:t>O</a:t>
            </a:r>
            <a:r>
              <a:rPr lang="de-DE" sz="1400" kern="0" dirty="0" err="1" smtClean="0"/>
              <a:t>btained</a:t>
            </a:r>
            <a:r>
              <a:rPr lang="de-DE" sz="1400" kern="0" dirty="0" smtClean="0"/>
              <a:t> </a:t>
            </a:r>
            <a:r>
              <a:rPr lang="de-DE" sz="1400" kern="0" dirty="0" err="1" smtClean="0"/>
              <a:t>from</a:t>
            </a:r>
            <a:r>
              <a:rPr lang="de-DE" sz="1400" kern="0" dirty="0" smtClean="0"/>
              <a:t> Case Western University                                                               </a:t>
            </a:r>
            <a:endParaRPr lang="de-DE" sz="2400" kern="0" dirty="0" smtClean="0"/>
          </a:p>
          <a:p>
            <a:pPr marL="0" indent="0">
              <a:buNone/>
            </a:pPr>
            <a:endParaRPr lang="de-DE" sz="2400" kern="0" dirty="0"/>
          </a:p>
          <a:p>
            <a:pPr marL="0" indent="0">
              <a:buNone/>
            </a:pPr>
            <a:endParaRPr lang="de-DE" sz="2400" kern="0" dirty="0" smtClean="0"/>
          </a:p>
          <a:p>
            <a:pPr marL="0" indent="0" algn="ctr">
              <a:buNone/>
            </a:pPr>
            <a:r>
              <a:rPr lang="de-DE" sz="2400" kern="0" dirty="0" smtClean="0"/>
              <a:t>Split </a:t>
            </a:r>
            <a:r>
              <a:rPr lang="de-DE" sz="2400" kern="0" dirty="0" err="1" smtClean="0"/>
              <a:t>signals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into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segments</a:t>
            </a:r>
            <a:r>
              <a:rPr lang="de-DE" sz="2400" kern="0" dirty="0" smtClean="0"/>
              <a:t> </a:t>
            </a:r>
          </a:p>
          <a:p>
            <a:pPr marL="0" indent="0" algn="ctr">
              <a:buNone/>
            </a:pPr>
            <a:r>
              <a:rPr lang="de-DE" sz="2400" kern="0" dirty="0" err="1" smtClean="0"/>
              <a:t>corresponding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to</a:t>
            </a:r>
            <a:r>
              <a:rPr lang="de-DE" sz="2400" kern="0" dirty="0" smtClean="0"/>
              <a:t> 5 </a:t>
            </a:r>
            <a:r>
              <a:rPr lang="de-DE" sz="2400" kern="0" dirty="0" err="1" smtClean="0"/>
              <a:t>revolutions</a:t>
            </a:r>
            <a:endParaRPr lang="de-DE" sz="2400" kern="0" dirty="0" smtClean="0"/>
          </a:p>
          <a:p>
            <a:pPr marL="0" indent="0" algn="ctr">
              <a:buNone/>
            </a:pPr>
            <a:r>
              <a:rPr lang="de-DE" sz="2400" kern="0" dirty="0" err="1" smtClean="0"/>
              <a:t>of</a:t>
            </a:r>
            <a:r>
              <a:rPr lang="de-DE" sz="2400" kern="0" dirty="0" smtClean="0"/>
              <a:t> Roller </a:t>
            </a:r>
            <a:r>
              <a:rPr lang="de-DE" sz="2400" kern="0" dirty="0" err="1" smtClean="0"/>
              <a:t>Bearing</a:t>
            </a:r>
            <a:r>
              <a:rPr lang="de-DE" sz="2400" kern="0" dirty="0" smtClean="0"/>
              <a:t>  </a:t>
            </a:r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</p:txBody>
      </p:sp>
      <p:sp>
        <p:nvSpPr>
          <p:cNvPr id="18" name="Pfeil nach unten 17"/>
          <p:cNvSpPr/>
          <p:nvPr/>
        </p:nvSpPr>
        <p:spPr>
          <a:xfrm>
            <a:off x="3995936" y="1486396"/>
            <a:ext cx="432048" cy="1870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4041874"/>
            <a:ext cx="4824536" cy="169138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6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 Data sample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5503" r="7388" b="6225"/>
          <a:stretch/>
        </p:blipFill>
        <p:spPr>
          <a:xfrm>
            <a:off x="899592" y="1772816"/>
            <a:ext cx="4921242" cy="293153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796136" y="186429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Normal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258437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Ball fault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796136" y="330445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Inner</a:t>
            </a:r>
            <a:r>
              <a:rPr lang="de-DE" sz="1400" dirty="0" smtClean="0"/>
              <a:t> </a:t>
            </a:r>
            <a:r>
              <a:rPr lang="de-DE" sz="1400" dirty="0" err="1" smtClean="0"/>
              <a:t>raceway</a:t>
            </a:r>
            <a:r>
              <a:rPr lang="de-DE" sz="1400" dirty="0" smtClean="0"/>
              <a:t> fault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5796136" y="402453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Outer</a:t>
            </a:r>
            <a:r>
              <a:rPr lang="de-DE" sz="1400" dirty="0" smtClean="0"/>
              <a:t> </a:t>
            </a:r>
            <a:r>
              <a:rPr lang="de-DE" sz="1400" dirty="0" err="1" smtClean="0"/>
              <a:t>raceway</a:t>
            </a:r>
            <a:r>
              <a:rPr lang="de-DE" sz="1400" dirty="0" smtClean="0"/>
              <a:t> fault</a:t>
            </a:r>
          </a:p>
          <a:p>
            <a:r>
              <a:rPr lang="de-DE" sz="1400" dirty="0" err="1" smtClean="0"/>
              <a:t>conditions</a:t>
            </a:r>
            <a:endParaRPr lang="de-DE" sz="1400" dirty="0"/>
          </a:p>
        </p:txBody>
      </p:sp>
      <p:sp>
        <p:nvSpPr>
          <p:cNvPr id="12" name="Pfeil nach unten 11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99592" y="470434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 </a:t>
            </a:r>
            <a:r>
              <a:rPr lang="de-DE" sz="1400" dirty="0" err="1" smtClean="0"/>
              <a:t>segment</a:t>
            </a:r>
            <a:r>
              <a:rPr lang="de-DE" sz="1400" dirty="0" smtClean="0"/>
              <a:t> </a:t>
            </a:r>
            <a:r>
              <a:rPr lang="de-DE" sz="1400" dirty="0" err="1" smtClean="0"/>
              <a:t>corresponding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5 </a:t>
            </a:r>
            <a:r>
              <a:rPr lang="de-DE" sz="1400" dirty="0" err="1" smtClean="0"/>
              <a:t>revolutions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Roller </a:t>
            </a:r>
            <a:r>
              <a:rPr lang="de-DE" sz="1400" dirty="0" err="1" smtClean="0"/>
              <a:t>Bearing</a:t>
            </a:r>
            <a:r>
              <a:rPr lang="de-DE" sz="2000" dirty="0" smtClean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048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16" name="Inhaltsplatzhalter 3"/>
          <p:cNvSpPr txBox="1">
            <a:spLocks/>
          </p:cNvSpPr>
          <p:nvPr/>
        </p:nvSpPr>
        <p:spPr bwMode="auto">
          <a:xfrm>
            <a:off x="179513" y="1486396"/>
            <a:ext cx="7765926" cy="57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400" kern="0" dirty="0" smtClean="0"/>
              <a:t>	                                          ~450 </a:t>
            </a:r>
            <a:r>
              <a:rPr lang="de-DE" sz="2400" kern="0" dirty="0" err="1" smtClean="0"/>
              <a:t>signal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segments</a:t>
            </a:r>
            <a:endParaRPr lang="de-DE" sz="2400" kern="0" dirty="0" smtClean="0"/>
          </a:p>
          <a:p>
            <a:pPr marL="0" indent="0">
              <a:buFont typeface="Wingdings" pitchFamily="2" charset="2"/>
              <a:buNone/>
            </a:pPr>
            <a:r>
              <a:rPr lang="de-DE" sz="2400" kern="0" dirty="0"/>
              <a:t>	</a:t>
            </a:r>
            <a:r>
              <a:rPr lang="de-DE" sz="2400" kern="0" dirty="0" smtClean="0"/>
              <a:t>				per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signal</a:t>
            </a:r>
            <a:endParaRPr lang="de-DE" sz="2400" kern="0" dirty="0" smtClean="0"/>
          </a:p>
          <a:p>
            <a:pPr marL="0" indent="0">
              <a:buFont typeface="Wingdings" pitchFamily="2" charset="2"/>
              <a:buNone/>
            </a:pPr>
            <a:endParaRPr lang="de-DE" sz="2400" kern="0" dirty="0"/>
          </a:p>
          <a:p>
            <a:pPr marL="0" indent="0">
              <a:buNone/>
            </a:pPr>
            <a:endParaRPr lang="de-DE" sz="2400" kern="0" dirty="0" smtClean="0"/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  <a:p>
            <a:pPr marL="0" indent="0">
              <a:buNone/>
            </a:pPr>
            <a:endParaRPr lang="de-DE" sz="2400" kern="0" dirty="0" smtClean="0">
              <a:hlinkClick r:id="rId2"/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3995936" y="1486396"/>
            <a:ext cx="432048" cy="115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83768" y="2915652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de-DE" sz="2400" kern="0" dirty="0" err="1"/>
              <a:t>For</a:t>
            </a:r>
            <a:r>
              <a:rPr lang="de-DE" sz="2400" kern="0" dirty="0"/>
              <a:t> </a:t>
            </a:r>
            <a:r>
              <a:rPr lang="de-DE" sz="2400" kern="0" dirty="0" err="1"/>
              <a:t>each</a:t>
            </a:r>
            <a:r>
              <a:rPr lang="de-DE" sz="2400" kern="0" dirty="0"/>
              <a:t> </a:t>
            </a:r>
            <a:r>
              <a:rPr lang="de-DE" sz="2400" kern="0" dirty="0" err="1" smtClean="0"/>
              <a:t>segment</a:t>
            </a:r>
            <a:endParaRPr lang="de-DE" sz="2400" kern="0" dirty="0" smtClean="0"/>
          </a:p>
          <a:p>
            <a:pPr marL="0" indent="0" algn="ctr">
              <a:buNone/>
            </a:pPr>
            <a:endParaRPr lang="de-DE" sz="2400" kern="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400" kern="0" dirty="0" err="1"/>
              <a:t>Extract</a:t>
            </a:r>
            <a:r>
              <a:rPr lang="de-DE" sz="2400" kern="0" dirty="0"/>
              <a:t> n</a:t>
            </a:r>
            <a:r>
              <a:rPr lang="de-DE" sz="2400" kern="0" dirty="0" smtClean="0"/>
              <a:t> </a:t>
            </a:r>
            <a:r>
              <a:rPr lang="de-DE" sz="2400" kern="0" dirty="0"/>
              <a:t>MFCCs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kern="0" dirty="0" err="1"/>
              <a:t>Extract</a:t>
            </a:r>
            <a:r>
              <a:rPr lang="de-DE" sz="2400" kern="0" dirty="0"/>
              <a:t> n</a:t>
            </a:r>
            <a:r>
              <a:rPr lang="de-DE" sz="2400" kern="0" dirty="0" smtClean="0"/>
              <a:t> </a:t>
            </a:r>
            <a:r>
              <a:rPr lang="de-DE" sz="2400" kern="0" dirty="0"/>
              <a:t>HFDs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kern="0" dirty="0" err="1"/>
              <a:t>Calculate</a:t>
            </a:r>
            <a:r>
              <a:rPr lang="de-DE" sz="2400" kern="0" dirty="0"/>
              <a:t> </a:t>
            </a:r>
            <a:r>
              <a:rPr lang="de-DE" sz="2400" kern="0" dirty="0" err="1"/>
              <a:t>Kurtosis</a:t>
            </a: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15082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6819"/>
          <a:stretch/>
        </p:blipFill>
        <p:spPr>
          <a:xfrm>
            <a:off x="866274" y="3068961"/>
            <a:ext cx="4281790" cy="295232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71600" y="1700808"/>
            <a:ext cx="6408688" cy="79208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(MFCC)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segment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788024" y="313167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 </a:t>
            </a:r>
            <a:r>
              <a:rPr lang="de-DE" dirty="0" err="1" smtClean="0"/>
              <a:t>condition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788024" y="385175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Ball fault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88024" y="45091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Inner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aceway</a:t>
            </a:r>
            <a:r>
              <a:rPr lang="de-DE" dirty="0" smtClean="0"/>
              <a:t> fault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788024" y="521990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Outer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aceway</a:t>
            </a:r>
            <a:r>
              <a:rPr lang="de-DE" dirty="0" smtClean="0"/>
              <a:t> fault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0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52936"/>
            <a:ext cx="6696720" cy="3240360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31640" y="1630412"/>
            <a:ext cx="5400600" cy="107850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(HFD) 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9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Analysis/Feature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04365300"/>
                  </p:ext>
                </p:extLst>
              </p:nvPr>
            </p:nvGraphicFramePr>
            <p:xfrm>
              <a:off x="1269841" y="2564301"/>
              <a:ext cx="5897880" cy="22082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2330"/>
                    <a:gridCol w="718820"/>
                    <a:gridCol w="719455"/>
                    <a:gridCol w="719455"/>
                    <a:gridCol w="719455"/>
                    <a:gridCol w="719455"/>
                    <a:gridCol w="719455"/>
                    <a:gridCol w="719455"/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𝑴𝑭𝑪𝑪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𝑴𝑭𝑪𝑪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1" i="1" smtClean="0">
                                        <a:effectLst/>
                                        <a:latin typeface="Cambria Math"/>
                                      </a:rPr>
                                      <m:t>𝑯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𝑭𝑫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1" i="1" smtClean="0">
                                        <a:effectLst/>
                                        <a:latin typeface="Cambria Math"/>
                                      </a:rPr>
                                      <m:t>𝑯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𝑭𝑫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𝒌𝒖𝒓𝒕𝒐𝒔𝒊𝒔</m:t>
                                </m:r>
                              </m:oMath>
                            </m:oMathPara>
                          </a14:m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1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N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04365300"/>
                  </p:ext>
                </p:extLst>
              </p:nvPr>
            </p:nvGraphicFramePr>
            <p:xfrm>
              <a:off x="1269841" y="2564301"/>
              <a:ext cx="5897880" cy="22082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2330"/>
                    <a:gridCol w="718820"/>
                    <a:gridCol w="719455"/>
                    <a:gridCol w="719455"/>
                    <a:gridCol w="719455"/>
                    <a:gridCol w="719455"/>
                    <a:gridCol w="719455"/>
                    <a:gridCol w="719455"/>
                  </a:tblGrid>
                  <a:tr h="2453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20339" t="-17500" r="-6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0339" t="-17500" r="-4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20339" t="-17500" r="-3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620339" t="-17500" r="-1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20339" t="-17500" b="-805000"/>
                          </a:stretch>
                        </a:blipFill>
                      </a:tcPr>
                    </a:tc>
                  </a:tr>
                  <a:tr h="73609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1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072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…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73609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Feature Vector N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de-DE" sz="14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###</a:t>
                          </a:r>
                          <a:endParaRPr lang="de-DE" sz="14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de-DE" sz="1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###</a:t>
                          </a:r>
                          <a:endParaRPr lang="de-DE" sz="14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3995936" y="1556792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644008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Feature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set</a:t>
            </a:r>
            <a:r>
              <a:rPr lang="de-DE" sz="2400" dirty="0" smtClean="0"/>
              <a:t> </a:t>
            </a:r>
          </a:p>
          <a:p>
            <a:r>
              <a:rPr lang="de-DE" sz="2400" dirty="0" err="1" smtClean="0"/>
              <a:t>construction</a:t>
            </a:r>
            <a:endParaRPr lang="de-DE" sz="2400" dirty="0"/>
          </a:p>
        </p:txBody>
      </p:sp>
      <p:sp>
        <p:nvSpPr>
          <p:cNvPr id="13" name="Textfeld 12"/>
          <p:cNvSpPr txBox="1"/>
          <p:nvPr/>
        </p:nvSpPr>
        <p:spPr>
          <a:xfrm>
            <a:off x="1835696" y="482909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1 </a:t>
            </a:r>
            <a:r>
              <a:rPr lang="de-DE" sz="1400" dirty="0" err="1" smtClean="0"/>
              <a:t>feature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set</a:t>
            </a:r>
            <a:r>
              <a:rPr lang="de-DE" sz="1400" dirty="0" smtClean="0"/>
              <a:t> per </a:t>
            </a:r>
            <a:r>
              <a:rPr lang="de-DE" sz="1400" dirty="0" err="1" smtClean="0"/>
              <a:t>condition</a:t>
            </a:r>
            <a:r>
              <a:rPr lang="de-DE" sz="1400" dirty="0" smtClean="0"/>
              <a:t> </a:t>
            </a:r>
            <a:r>
              <a:rPr lang="de-DE" sz="1400" dirty="0" err="1" smtClean="0"/>
              <a:t>signal</a:t>
            </a:r>
            <a:r>
              <a:rPr lang="de-DE" sz="2000" dirty="0" smtClean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056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Making/ OC-training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5208689"/>
              </p:ext>
            </p:extLst>
          </p:nvPr>
        </p:nvGraphicFramePr>
        <p:xfrm>
          <a:off x="366713" y="2349500"/>
          <a:ext cx="7704137" cy="280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445224"/>
            <a:ext cx="3498247" cy="790476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Trained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3995936" y="1556792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644008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Training </a:t>
            </a:r>
            <a:r>
              <a:rPr lang="de-DE" sz="2400" dirty="0" err="1" smtClean="0"/>
              <a:t>with</a:t>
            </a:r>
            <a:r>
              <a:rPr lang="de-DE" sz="2400" dirty="0" smtClean="0"/>
              <a:t> normal</a:t>
            </a:r>
          </a:p>
          <a:p>
            <a:r>
              <a:rPr lang="de-DE" sz="2400" dirty="0" err="1"/>
              <a:t>f</a:t>
            </a:r>
            <a:r>
              <a:rPr lang="de-DE" sz="2400" dirty="0" err="1" smtClean="0"/>
              <a:t>eatures</a:t>
            </a:r>
            <a:r>
              <a:rPr lang="de-DE" sz="2400" dirty="0" smtClean="0"/>
              <a:t> </a:t>
            </a:r>
            <a:r>
              <a:rPr lang="de-DE" sz="2400" dirty="0" err="1" smtClean="0"/>
              <a:t>only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45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3995936" y="1484784"/>
            <a:ext cx="432048" cy="208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51520" y="1484784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Test </a:t>
            </a:r>
            <a:r>
              <a:rPr lang="de-DE" sz="2400" dirty="0" err="1" smtClean="0"/>
              <a:t>set</a:t>
            </a:r>
            <a:r>
              <a:rPr lang="de-DE" sz="2400" dirty="0" smtClean="0"/>
              <a:t> </a:t>
            </a:r>
            <a:r>
              <a:rPr lang="de-DE" sz="2400" dirty="0" err="1" smtClean="0"/>
              <a:t>consisting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 normal </a:t>
            </a:r>
            <a:r>
              <a:rPr lang="de-DE" sz="2400" dirty="0" err="1" smtClean="0"/>
              <a:t>features</a:t>
            </a:r>
            <a:r>
              <a:rPr lang="de-DE" sz="2400" dirty="0" smtClean="0"/>
              <a:t> (not </a:t>
            </a: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training</a:t>
            </a:r>
            <a:r>
              <a:rPr lang="de-DE" sz="2400" dirty="0" smtClean="0"/>
              <a:t>)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features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each</a:t>
            </a:r>
            <a:r>
              <a:rPr lang="de-DE" sz="2400" dirty="0" smtClean="0"/>
              <a:t> fault </a:t>
            </a:r>
            <a:r>
              <a:rPr lang="de-DE" sz="2400" dirty="0" err="1" smtClean="0"/>
              <a:t>condition</a:t>
            </a:r>
            <a:endParaRPr lang="de-DE" sz="2400" dirty="0" smtClean="0"/>
          </a:p>
          <a:p>
            <a:r>
              <a:rPr lang="de-DE" sz="2400" dirty="0" smtClean="0"/>
              <a:t>(</a:t>
            </a:r>
            <a:r>
              <a:rPr lang="de-DE" sz="2400" dirty="0" err="1" smtClean="0"/>
              <a:t>sampled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4572000" y="148478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Trained</a:t>
            </a:r>
            <a:r>
              <a:rPr lang="de-DE" sz="2400" dirty="0" smtClean="0"/>
              <a:t> </a:t>
            </a:r>
            <a:r>
              <a:rPr lang="de-DE" sz="2400" dirty="0" err="1" smtClean="0"/>
              <a:t>classifiers</a:t>
            </a:r>
            <a:endParaRPr lang="de-DE" sz="2400" dirty="0"/>
          </a:p>
        </p:txBody>
      </p:sp>
      <p:sp>
        <p:nvSpPr>
          <p:cNvPr id="13" name="Rechteck 12"/>
          <p:cNvSpPr/>
          <p:nvPr/>
        </p:nvSpPr>
        <p:spPr>
          <a:xfrm>
            <a:off x="1187624" y="4041874"/>
            <a:ext cx="6048672" cy="169138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1187624" y="4041874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Classification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test</a:t>
            </a:r>
            <a:r>
              <a:rPr lang="de-DE" sz="2400" dirty="0" smtClean="0"/>
              <a:t> </a:t>
            </a:r>
            <a:r>
              <a:rPr lang="de-DE" sz="2400" dirty="0" err="1" smtClean="0"/>
              <a:t>set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calculation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endParaRPr lang="de-DE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 err="1" smtClean="0"/>
              <a:t>Fraction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rejected</a:t>
            </a:r>
            <a:r>
              <a:rPr lang="de-DE" sz="2400" dirty="0" smtClean="0"/>
              <a:t> </a:t>
            </a:r>
            <a:r>
              <a:rPr lang="de-DE" sz="2400" dirty="0" err="1" smtClean="0"/>
              <a:t>normals</a:t>
            </a:r>
            <a:r>
              <a:rPr lang="de-DE" sz="2400" dirty="0" smtClean="0"/>
              <a:t> (Error I)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smtClean="0"/>
              <a:t>Fraction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accepted</a:t>
            </a:r>
            <a:r>
              <a:rPr lang="de-DE" sz="2400" dirty="0" smtClean="0"/>
              <a:t> </a:t>
            </a:r>
            <a:r>
              <a:rPr lang="de-DE" sz="2400" dirty="0" err="1" smtClean="0"/>
              <a:t>outliers</a:t>
            </a:r>
            <a:r>
              <a:rPr lang="de-DE" sz="2400" dirty="0" smtClean="0"/>
              <a:t> (Error II)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 err="1" smtClean="0"/>
              <a:t>Accuracies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364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r>
              <a:rPr lang="de-DE" i="1" dirty="0" smtClean="0"/>
              <a:t>„</a:t>
            </a:r>
            <a:r>
              <a:rPr lang="de-DE" i="1" dirty="0" err="1" smtClean="0"/>
              <a:t>Condition</a:t>
            </a:r>
            <a:r>
              <a:rPr lang="de-DE" i="1" dirty="0" smtClean="0"/>
              <a:t> Monitoring </a:t>
            </a:r>
            <a:r>
              <a:rPr lang="de-DE" i="1" dirty="0" err="1" smtClean="0"/>
              <a:t>is</a:t>
            </a:r>
            <a:r>
              <a:rPr lang="de-DE" i="1" dirty="0" smtClean="0"/>
              <a:t> a </a:t>
            </a:r>
            <a:r>
              <a:rPr lang="de-DE" i="1" dirty="0" err="1" smtClean="0"/>
              <a:t>process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monitoring</a:t>
            </a:r>
            <a:r>
              <a:rPr lang="de-DE" i="1" dirty="0" smtClean="0"/>
              <a:t> a </a:t>
            </a:r>
            <a:r>
              <a:rPr lang="de-DE" i="1" dirty="0" err="1" smtClean="0"/>
              <a:t>system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err="1"/>
              <a:t>b</a:t>
            </a:r>
            <a:r>
              <a:rPr lang="de-DE" i="1" dirty="0" err="1" smtClean="0"/>
              <a:t>y</a:t>
            </a:r>
            <a:r>
              <a:rPr lang="de-DE" i="1" dirty="0" smtClean="0"/>
              <a:t> </a:t>
            </a:r>
            <a:r>
              <a:rPr lang="de-DE" i="1" dirty="0" err="1" smtClean="0"/>
              <a:t>studying</a:t>
            </a:r>
            <a:r>
              <a:rPr lang="de-DE" i="1" dirty="0" smtClean="0"/>
              <a:t> </a:t>
            </a:r>
            <a:r>
              <a:rPr lang="de-DE" i="1" dirty="0" err="1" smtClean="0"/>
              <a:t>certain</a:t>
            </a:r>
            <a:r>
              <a:rPr lang="de-DE" i="1" dirty="0" smtClean="0"/>
              <a:t> </a:t>
            </a:r>
            <a:r>
              <a:rPr lang="de-DE" i="1" dirty="0" err="1" smtClean="0"/>
              <a:t>selected</a:t>
            </a:r>
            <a:r>
              <a:rPr lang="de-DE" i="1" dirty="0" smtClean="0"/>
              <a:t> </a:t>
            </a:r>
            <a:r>
              <a:rPr lang="de-DE" i="1" dirty="0" err="1" smtClean="0"/>
              <a:t>parameters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smtClean="0"/>
              <a:t>in such a </a:t>
            </a:r>
            <a:r>
              <a:rPr lang="de-DE" i="1" dirty="0" err="1" smtClean="0"/>
              <a:t>way</a:t>
            </a:r>
            <a:r>
              <a:rPr lang="de-DE" i="1" dirty="0" smtClean="0"/>
              <a:t>, </a:t>
            </a:r>
          </a:p>
          <a:p>
            <a:pPr marL="0" indent="0" algn="ctr">
              <a:buNone/>
            </a:pPr>
            <a:r>
              <a:rPr lang="de-DE" i="1" dirty="0" err="1" smtClean="0"/>
              <a:t>that</a:t>
            </a:r>
            <a:r>
              <a:rPr lang="de-DE" i="1" dirty="0" smtClean="0"/>
              <a:t> </a:t>
            </a:r>
            <a:r>
              <a:rPr lang="de-DE" i="1" dirty="0" err="1" smtClean="0"/>
              <a:t>significant</a:t>
            </a:r>
            <a:r>
              <a:rPr lang="de-DE" i="1" dirty="0" smtClean="0"/>
              <a:t> </a:t>
            </a:r>
            <a:r>
              <a:rPr lang="de-DE" i="1" dirty="0" err="1" smtClean="0"/>
              <a:t>changes</a:t>
            </a:r>
            <a:r>
              <a:rPr lang="de-DE" i="1" dirty="0" smtClean="0"/>
              <a:t>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those</a:t>
            </a:r>
            <a:r>
              <a:rPr lang="de-DE" i="1" dirty="0" smtClean="0"/>
              <a:t> </a:t>
            </a:r>
            <a:r>
              <a:rPr lang="de-DE" i="1" dirty="0" err="1" smtClean="0"/>
              <a:t>parameters</a:t>
            </a:r>
            <a:endParaRPr lang="de-DE" i="1" dirty="0" smtClean="0"/>
          </a:p>
          <a:p>
            <a:pPr marL="0" indent="0" algn="ctr">
              <a:buNone/>
            </a:pPr>
            <a:r>
              <a:rPr lang="de-DE" i="1" dirty="0" err="1" smtClean="0"/>
              <a:t>are</a:t>
            </a:r>
            <a:r>
              <a:rPr lang="de-DE" i="1" dirty="0" smtClean="0"/>
              <a:t> </a:t>
            </a:r>
            <a:r>
              <a:rPr lang="de-DE" i="1" dirty="0" err="1" smtClean="0"/>
              <a:t>related</a:t>
            </a:r>
            <a:r>
              <a:rPr lang="de-DE" i="1" dirty="0" smtClean="0"/>
              <a:t>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developing</a:t>
            </a:r>
            <a:r>
              <a:rPr lang="de-DE" i="1" dirty="0" smtClean="0"/>
              <a:t> </a:t>
            </a:r>
            <a:r>
              <a:rPr lang="de-DE" i="1" dirty="0" err="1" smtClean="0"/>
              <a:t>failures</a:t>
            </a:r>
            <a:r>
              <a:rPr lang="de-DE" i="1" dirty="0" smtClean="0"/>
              <a:t>“</a:t>
            </a:r>
          </a:p>
          <a:p>
            <a:pPr marL="0" indent="0" algn="ctr">
              <a:buNone/>
            </a:pP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sz="1200" dirty="0" smtClean="0"/>
              <a:t>Artur G. O. </a:t>
            </a:r>
            <a:r>
              <a:rPr lang="de-DE" sz="1200" dirty="0" err="1" smtClean="0"/>
              <a:t>Musambara</a:t>
            </a:r>
            <a:r>
              <a:rPr lang="de-DE" sz="1200" dirty="0" smtClean="0"/>
              <a:t> , Harare 2012</a:t>
            </a:r>
          </a:p>
          <a:p>
            <a:pPr marL="0" indent="0" algn="ctr">
              <a:buNone/>
            </a:pPr>
            <a:endParaRPr lang="de-DE" sz="1200" i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70" y="2060848"/>
            <a:ext cx="5272278" cy="3947160"/>
          </a:xfrm>
        </p:spPr>
      </p:pic>
    </p:spTree>
    <p:extLst>
      <p:ext uri="{BB962C8B-B14F-4D97-AF65-F5344CB8AC3E}">
        <p14:creationId xmlns:p14="http://schemas.microsoft.com/office/powerpoint/2010/main" val="10198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8"/>
          <a:stretch/>
        </p:blipFill>
        <p:spPr>
          <a:xfrm>
            <a:off x="1475656" y="2132856"/>
            <a:ext cx="5343525" cy="3766964"/>
          </a:xfrm>
        </p:spPr>
      </p:pic>
    </p:spTree>
    <p:extLst>
      <p:ext uri="{BB962C8B-B14F-4D97-AF65-F5344CB8AC3E}">
        <p14:creationId xmlns:p14="http://schemas.microsoft.com/office/powerpoint/2010/main" val="21219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66110" y="1340768"/>
            <a:ext cx="770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Feature </a:t>
            </a:r>
            <a:r>
              <a:rPr lang="de-DE" sz="2800" dirty="0" err="1" smtClean="0"/>
              <a:t>reduction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random</a:t>
            </a:r>
            <a:r>
              <a:rPr lang="de-DE" sz="2800" dirty="0" smtClean="0"/>
              <a:t> </a:t>
            </a:r>
            <a:r>
              <a:rPr lang="de-DE" sz="2800" dirty="0" err="1" smtClean="0"/>
              <a:t>forest</a:t>
            </a:r>
            <a:endParaRPr lang="de-DE" sz="2800" dirty="0" smtClean="0"/>
          </a:p>
          <a:p>
            <a:pPr algn="ctr"/>
            <a:r>
              <a:rPr lang="de-DE" sz="2800" dirty="0"/>
              <a:t>v</a:t>
            </a:r>
            <a:r>
              <a:rPr lang="de-DE" sz="2800" dirty="0" smtClean="0"/>
              <a:t>ariable </a:t>
            </a:r>
            <a:r>
              <a:rPr lang="de-DE" sz="2800" dirty="0" err="1" smtClean="0"/>
              <a:t>importance</a:t>
            </a:r>
            <a:r>
              <a:rPr lang="de-DE" sz="2800" dirty="0" smtClean="0"/>
              <a:t> </a:t>
            </a:r>
            <a:r>
              <a:rPr lang="de-DE" sz="2800" dirty="0" err="1" smtClean="0"/>
              <a:t>measure</a:t>
            </a:r>
            <a:endParaRPr lang="de-D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42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"/>
          <a:stretch/>
        </p:blipFill>
        <p:spPr>
          <a:xfrm>
            <a:off x="596900" y="2349500"/>
            <a:ext cx="7118350" cy="3481387"/>
          </a:xfrm>
        </p:spPr>
      </p:pic>
    </p:spTree>
    <p:extLst>
      <p:ext uri="{BB962C8B-B14F-4D97-AF65-F5344CB8AC3E}">
        <p14:creationId xmlns:p14="http://schemas.microsoft.com/office/powerpoint/2010/main" val="6035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Altogether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one-class</a:t>
            </a:r>
            <a:r>
              <a:rPr lang="de-DE" dirty="0" smtClean="0"/>
              <a:t>- </a:t>
            </a:r>
            <a:r>
              <a:rPr lang="de-DE" dirty="0" err="1" smtClean="0"/>
              <a:t>classifiers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roller</a:t>
            </a:r>
            <a:r>
              <a:rPr lang="de-DE" dirty="0" smtClean="0"/>
              <a:t> </a:t>
            </a:r>
            <a:r>
              <a:rPr lang="de-DE" dirty="0" err="1" smtClean="0"/>
              <a:t>bearing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de-DE" dirty="0" smtClean="0"/>
          </a:p>
          <a:p>
            <a:r>
              <a:rPr lang="de-DE" dirty="0" err="1" smtClean="0"/>
              <a:t>excellent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forest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classifier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</a:p>
          <a:p>
            <a:r>
              <a:rPr lang="de-DE" dirty="0" err="1"/>
              <a:t>h</a:t>
            </a:r>
            <a:r>
              <a:rPr lang="de-DE" dirty="0" err="1" smtClean="0"/>
              <a:t>uge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in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(not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in real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)</a:t>
            </a:r>
          </a:p>
          <a:p>
            <a:r>
              <a:rPr lang="de-DE" dirty="0" err="1"/>
              <a:t>u</a:t>
            </a:r>
            <a:r>
              <a:rPr lang="de-DE" dirty="0" err="1" smtClean="0"/>
              <a:t>nderperformers</a:t>
            </a:r>
            <a:r>
              <a:rPr lang="de-DE" dirty="0" smtClean="0"/>
              <a:t>:  SVDD (w.r.t.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), Parzen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worst</a:t>
            </a:r>
            <a:r>
              <a:rPr lang="de-DE" dirty="0" smtClean="0"/>
              <a:t> </a:t>
            </a:r>
            <a:r>
              <a:rPr lang="de-DE" dirty="0" err="1" smtClean="0"/>
              <a:t>classifier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 smtClean="0"/>
          </a:p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r>
              <a:rPr lang="de-DE" dirty="0" smtClean="0"/>
              <a:t> in Ensemble </a:t>
            </a:r>
            <a:r>
              <a:rPr lang="de-DE" dirty="0" err="1" smtClean="0"/>
              <a:t>Methods</a:t>
            </a:r>
            <a:r>
              <a:rPr lang="de-DE" dirty="0" smtClean="0"/>
              <a:t> (Batch </a:t>
            </a:r>
            <a:r>
              <a:rPr lang="de-DE" dirty="0" err="1" smtClean="0"/>
              <a:t>and</a:t>
            </a:r>
            <a:r>
              <a:rPr lang="de-DE" dirty="0" smtClean="0"/>
              <a:t> Ada </a:t>
            </a:r>
            <a:r>
              <a:rPr lang="de-DE" dirty="0" err="1" smtClean="0"/>
              <a:t>Boost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/>
              <a:t>R</a:t>
            </a:r>
            <a:r>
              <a:rPr lang="de-DE" dirty="0" smtClean="0"/>
              <a:t>andom </a:t>
            </a:r>
            <a:r>
              <a:rPr lang="de-DE" dirty="0" err="1"/>
              <a:t>F</a:t>
            </a:r>
            <a:r>
              <a:rPr lang="de-DE" dirty="0" err="1" smtClean="0"/>
              <a:t>orest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centers</a:t>
            </a:r>
            <a:r>
              <a:rPr lang="de-DE" dirty="0" smtClean="0"/>
              <a:t>/</a:t>
            </a:r>
            <a:r>
              <a:rPr lang="de-DE" dirty="0" err="1" smtClean="0"/>
              <a:t>prototypes</a:t>
            </a:r>
            <a:r>
              <a:rPr lang="de-DE" dirty="0" smtClean="0"/>
              <a:t>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(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proximity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</a:t>
            </a:r>
            <a:r>
              <a:rPr lang="de-DE" dirty="0" err="1" smtClean="0"/>
              <a:t>ne</a:t>
            </a:r>
            <a:r>
              <a:rPr lang="de-DE" dirty="0" smtClean="0"/>
              <a:t>-C</a:t>
            </a:r>
            <a:r>
              <a:rPr lang="de-DE" dirty="0" smtClean="0"/>
              <a:t>lass</a:t>
            </a:r>
            <a:r>
              <a:rPr lang="de-DE" dirty="0" smtClean="0"/>
              <a:t>-</a:t>
            </a:r>
            <a:r>
              <a:rPr lang="de-DE" dirty="0" err="1"/>
              <a:t>C</a:t>
            </a:r>
            <a:r>
              <a:rPr lang="de-DE" dirty="0" err="1" smtClean="0"/>
              <a:t>lassifiers</a:t>
            </a:r>
            <a:r>
              <a:rPr lang="de-DE" dirty="0" smtClean="0"/>
              <a:t> in semi-</a:t>
            </a:r>
            <a:r>
              <a:rPr lang="de-DE" dirty="0" err="1" smtClean="0"/>
              <a:t>supervised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1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marL="0" indent="0" algn="ctr">
              <a:buNone/>
            </a:pPr>
            <a:r>
              <a:rPr lang="de-DE" sz="4000" b="1" dirty="0" err="1" smtClean="0"/>
              <a:t>Thank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You</a:t>
            </a:r>
            <a:r>
              <a:rPr lang="de-DE" sz="4000" b="1" dirty="0" smtClean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r>
              <a:rPr lang="de-DE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</a:t>
            </a:r>
            <a:r>
              <a:rPr lang="de-DE" dirty="0" err="1" smtClean="0"/>
              <a:t>computerized</a:t>
            </a:r>
            <a:r>
              <a:rPr lang="de-DE" dirty="0" smtClean="0"/>
              <a:t>) </a:t>
            </a:r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Predictive</a:t>
            </a:r>
            <a:r>
              <a:rPr lang="de-DE" dirty="0" smtClean="0"/>
              <a:t> </a:t>
            </a:r>
            <a:r>
              <a:rPr lang="de-DE" dirty="0" err="1" smtClean="0"/>
              <a:t>maintenance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, </a:t>
            </a:r>
            <a:r>
              <a:rPr lang="de-DE" dirty="0" err="1" smtClean="0"/>
              <a:t>based</a:t>
            </a:r>
            <a:r>
              <a:rPr lang="de-DE" dirty="0" smtClean="0"/>
              <a:t> on</a:t>
            </a:r>
            <a:r>
              <a:rPr lang="de-DE" dirty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 smtClean="0"/>
          </a:p>
          <a:p>
            <a:r>
              <a:rPr lang="de-DE" dirty="0" err="1" smtClean="0"/>
              <a:t>Prevention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endParaRPr lang="de-DE" dirty="0" smtClean="0"/>
          </a:p>
          <a:p>
            <a:r>
              <a:rPr lang="de-DE" dirty="0" err="1" smtClean="0"/>
              <a:t>Lifetime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endParaRPr lang="de-DE" dirty="0" smtClean="0"/>
          </a:p>
          <a:p>
            <a:r>
              <a:rPr lang="de-DE" dirty="0" smtClean="0"/>
              <a:t>Overall </a:t>
            </a:r>
            <a:r>
              <a:rPr lang="de-DE" dirty="0" err="1" smtClean="0"/>
              <a:t>reduction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4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22071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702050" y="2793702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 </a:t>
            </a:r>
            <a:r>
              <a:rPr lang="de-DE" dirty="0" err="1"/>
              <a:t>extraction</a:t>
            </a:r>
            <a:r>
              <a:rPr lang="de-DE" dirty="0"/>
              <a:t>  (Fourier, Short Time Fourier,  Wavelet Transform…)</a:t>
            </a:r>
          </a:p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707904" y="3729806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(PCA…)</a:t>
            </a:r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707904" y="4593902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/>
              <a:t>Classification</a:t>
            </a:r>
            <a:r>
              <a:rPr lang="de-DE" dirty="0"/>
              <a:t> / </a:t>
            </a:r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(</a:t>
            </a:r>
            <a:r>
              <a:rPr lang="de-DE" dirty="0" err="1"/>
              <a:t>Machine</a:t>
            </a:r>
            <a:r>
              <a:rPr lang="de-DE" dirty="0"/>
              <a:t> Learning/Pattern </a:t>
            </a:r>
            <a:r>
              <a:rPr lang="de-DE" dirty="0" smtClean="0"/>
              <a:t>Recognition)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07904" y="5530006"/>
            <a:ext cx="436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/>
              <a:t>Lifetime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, </a:t>
            </a:r>
            <a:r>
              <a:rPr lang="de-DE" dirty="0" err="1"/>
              <a:t>maintenance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707904" y="18448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dirty="0"/>
              <a:t>S</a:t>
            </a:r>
            <a:r>
              <a:rPr lang="de-DE" dirty="0" smtClean="0"/>
              <a:t>ensors </a:t>
            </a:r>
            <a:r>
              <a:rPr lang="de-DE" dirty="0" err="1" smtClean="0"/>
              <a:t>atttached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monitored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 (</a:t>
            </a:r>
            <a:r>
              <a:rPr lang="de-DE" dirty="0" err="1" smtClean="0"/>
              <a:t>accelerometers</a:t>
            </a:r>
            <a:r>
              <a:rPr lang="de-DE" dirty="0"/>
              <a:t>, </a:t>
            </a:r>
            <a:r>
              <a:rPr lang="de-DE" dirty="0" err="1" smtClean="0"/>
              <a:t>thermometers</a:t>
            </a:r>
            <a:r>
              <a:rPr lang="de-DE" dirty="0" smtClean="0"/>
              <a:t>…)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899592" y="2852936"/>
            <a:ext cx="2736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0767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293585" y="1700809"/>
            <a:ext cx="3776662" cy="4534892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rgbClr val="FFC000"/>
                </a:solidFill>
              </a:rPr>
              <a:t>Focus </a:t>
            </a:r>
            <a:r>
              <a:rPr lang="de-DE" dirty="0" err="1" smtClean="0">
                <a:solidFill>
                  <a:srgbClr val="FFC000"/>
                </a:solidFill>
              </a:rPr>
              <a:t>of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this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smtClean="0">
                <a:solidFill>
                  <a:srgbClr val="FFC000"/>
                </a:solidFill>
              </a:rPr>
              <a:t>Thesis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62706" y="2924944"/>
            <a:ext cx="2601182" cy="360040"/>
          </a:xfrm>
          <a:prstGeom prst="rect">
            <a:avLst/>
          </a:prstGeom>
          <a:solidFill>
            <a:schemeClr val="lt1">
              <a:alpha val="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62706" y="4653136"/>
            <a:ext cx="2601182" cy="360040"/>
          </a:xfrm>
          <a:prstGeom prst="rect">
            <a:avLst/>
          </a:prstGeom>
          <a:solidFill>
            <a:schemeClr val="lt1">
              <a:alpha val="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C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94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5400" b="1" dirty="0" smtClean="0"/>
              <a:t>Data Analysis      Feature </a:t>
            </a:r>
            <a:r>
              <a:rPr lang="de-DE" sz="5400" b="1" dirty="0" err="1" smtClean="0"/>
              <a:t>Extraction</a:t>
            </a:r>
            <a:endParaRPr lang="de-DE" sz="5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0E69-EC8C-4B55-B000-A21B4F200C17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45DF-F79B-4308-A575-86204297692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 / 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Mel </a:t>
            </a:r>
            <a:r>
              <a:rPr lang="de-DE" sz="2800" dirty="0" err="1"/>
              <a:t>Frequency</a:t>
            </a:r>
            <a:r>
              <a:rPr lang="de-DE" sz="2800" dirty="0"/>
              <a:t> </a:t>
            </a:r>
            <a:r>
              <a:rPr lang="de-DE" sz="2800" dirty="0" err="1"/>
              <a:t>Cepstral</a:t>
            </a:r>
            <a:r>
              <a:rPr lang="de-DE" sz="2800" dirty="0"/>
              <a:t> </a:t>
            </a:r>
            <a:r>
              <a:rPr lang="de-DE" sz="2800" dirty="0" err="1"/>
              <a:t>Coefficients</a:t>
            </a:r>
            <a:r>
              <a:rPr lang="de-DE" sz="2800" dirty="0"/>
              <a:t> (MFCC</a:t>
            </a:r>
            <a:r>
              <a:rPr lang="de-DE" sz="2800" dirty="0" smtClean="0"/>
              <a:t>)</a:t>
            </a:r>
          </a:p>
          <a:p>
            <a:pPr marL="457200" lvl="1" indent="0">
              <a:buNone/>
            </a:pPr>
            <a:endParaRPr lang="de-DE" sz="2800" dirty="0"/>
          </a:p>
          <a:p>
            <a:pPr lvl="1">
              <a:buFont typeface="Arial" pitchFamily="34" charset="0"/>
              <a:buChar char="•"/>
            </a:pPr>
            <a:r>
              <a:rPr lang="de-DE" sz="2800" dirty="0"/>
              <a:t>Higuchi </a:t>
            </a:r>
            <a:r>
              <a:rPr lang="de-DE" sz="2800" dirty="0" err="1"/>
              <a:t>Fractal</a:t>
            </a:r>
            <a:r>
              <a:rPr lang="de-DE" sz="2800" dirty="0"/>
              <a:t> </a:t>
            </a:r>
            <a:r>
              <a:rPr lang="de-DE" sz="2800" dirty="0" err="1"/>
              <a:t>Dimensions</a:t>
            </a:r>
            <a:r>
              <a:rPr lang="de-DE" sz="2800" dirty="0"/>
              <a:t> (HFD</a:t>
            </a:r>
            <a:r>
              <a:rPr lang="de-DE" sz="2800" dirty="0" smtClean="0"/>
              <a:t>)</a:t>
            </a:r>
          </a:p>
          <a:p>
            <a:pPr marL="457200" lvl="1" indent="0">
              <a:buNone/>
            </a:pPr>
            <a:endParaRPr lang="de-DE" sz="2800" dirty="0"/>
          </a:p>
          <a:p>
            <a:pPr lvl="1">
              <a:buFont typeface="Arial" pitchFamily="34" charset="0"/>
              <a:buChar char="•"/>
            </a:pPr>
            <a:r>
              <a:rPr lang="de-DE" sz="2800" dirty="0" err="1"/>
              <a:t>Kurtosis</a:t>
            </a:r>
            <a:endParaRPr lang="de-DE" sz="2800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Condition</a:t>
            </a:r>
            <a:r>
              <a:rPr lang="de-DE" dirty="0"/>
              <a:t> Monitoring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9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Testfolie&amp;quot;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ni_Praesentation_E1_RGB">
  <a:themeElements>
    <a:clrScheme name="Uni_Praesentation_E1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_RGB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_Praesentation_E1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Uni_Praesentation_E1_RGB</Template>
  <TotalTime>0</TotalTime>
  <Words>1361</Words>
  <Application>Microsoft Office PowerPoint</Application>
  <PresentationFormat>Bildschirmpräsentation (4:3)</PresentationFormat>
  <Paragraphs>519</Paragraphs>
  <Slides>45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6" baseType="lpstr">
      <vt:lpstr>Uni_Praesentation_E1_RGB</vt:lpstr>
      <vt:lpstr>Outlier Detection in  Condition Monitoring </vt:lpstr>
      <vt:lpstr>Overview</vt:lpstr>
      <vt:lpstr>PowerPoint-Präsentation</vt:lpstr>
      <vt:lpstr>Condition Monitoring</vt:lpstr>
      <vt:lpstr>Condition Monitoring</vt:lpstr>
      <vt:lpstr>Condition Monitoring Framework</vt:lpstr>
      <vt:lpstr>Condition Monitoring Framework</vt:lpstr>
      <vt:lpstr>PowerPoint-Präsentation</vt:lpstr>
      <vt:lpstr>Data Analysis / Feature Extraction</vt:lpstr>
      <vt:lpstr>Mel Frequency Cepstral Coefficients</vt:lpstr>
      <vt:lpstr>Mel Frequency Cepstral Coefficients</vt:lpstr>
      <vt:lpstr>Fractal Dimensions</vt:lpstr>
      <vt:lpstr>Fractal sample</vt:lpstr>
      <vt:lpstr>Higuchi Fractal Dimensions</vt:lpstr>
      <vt:lpstr>Kurtosis</vt:lpstr>
      <vt:lpstr>PowerPoint-Präsentation</vt:lpstr>
      <vt:lpstr>Classification</vt:lpstr>
      <vt:lpstr>One Class Classification</vt:lpstr>
      <vt:lpstr>One Class Classification</vt:lpstr>
      <vt:lpstr>One Class Classification</vt:lpstr>
      <vt:lpstr>Support Vector Data Description</vt:lpstr>
      <vt:lpstr>K-Center Data Description</vt:lpstr>
      <vt:lpstr>K-Means Data Description</vt:lpstr>
      <vt:lpstr>Nearest Neighbor Data Description</vt:lpstr>
      <vt:lpstr>Parzen Window Data Description</vt:lpstr>
      <vt:lpstr>SOM Data Description</vt:lpstr>
      <vt:lpstr>Random Forest</vt:lpstr>
      <vt:lpstr>Random Forest Data Description</vt:lpstr>
      <vt:lpstr>PowerPoint-Präsentation</vt:lpstr>
      <vt:lpstr>Experiments</vt:lpstr>
      <vt:lpstr>Data Acquisition/Roller Bearing Data</vt:lpstr>
      <vt:lpstr>Data Analysis/Preprocessing</vt:lpstr>
      <vt:lpstr>Data Analysis/ Data sample</vt:lpstr>
      <vt:lpstr>Data Analysis/Feature Extraction</vt:lpstr>
      <vt:lpstr>Data Analysis/Feature Extraction</vt:lpstr>
      <vt:lpstr>Data Analysis/Feature Extraction</vt:lpstr>
      <vt:lpstr>Data Analysis/Feature Extraction</vt:lpstr>
      <vt:lpstr>Decision Making/ OC-training</vt:lpstr>
      <vt:lpstr>Evaluation</vt:lpstr>
      <vt:lpstr>Evaluation</vt:lpstr>
      <vt:lpstr>Evaluation</vt:lpstr>
      <vt:lpstr>Evaluation</vt:lpstr>
      <vt:lpstr>Conclusions</vt:lpstr>
      <vt:lpstr>Outlook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RalphFehrer</dc:creator>
  <cp:lastModifiedBy>RalphFehrer</cp:lastModifiedBy>
  <cp:revision>257</cp:revision>
  <cp:lastPrinted>2009-07-21T13:24:06Z</cp:lastPrinted>
  <dcterms:created xsi:type="dcterms:W3CDTF">2013-07-15T17:00:34Z</dcterms:created>
  <dcterms:modified xsi:type="dcterms:W3CDTF">2013-07-25T17:03:08Z</dcterms:modified>
</cp:coreProperties>
</file>