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30" r:id="rId3"/>
    <p:sldId id="454" r:id="rId4"/>
    <p:sldId id="331" r:id="rId5"/>
    <p:sldId id="332" r:id="rId6"/>
    <p:sldId id="338" r:id="rId7"/>
    <p:sldId id="339" r:id="rId8"/>
    <p:sldId id="455" r:id="rId9"/>
    <p:sldId id="340" r:id="rId10"/>
    <p:sldId id="269" r:id="rId11"/>
    <p:sldId id="341" r:id="rId12"/>
    <p:sldId id="342" r:id="rId13"/>
    <p:sldId id="457" r:id="rId14"/>
    <p:sldId id="343" r:id="rId15"/>
    <p:sldId id="344" r:id="rId16"/>
    <p:sldId id="456" r:id="rId17"/>
    <p:sldId id="272" r:id="rId18"/>
    <p:sldId id="356" r:id="rId19"/>
    <p:sldId id="362" r:id="rId20"/>
    <p:sldId id="367" r:id="rId21"/>
    <p:sldId id="299" r:id="rId22"/>
    <p:sldId id="302" r:id="rId23"/>
    <p:sldId id="305" r:id="rId24"/>
    <p:sldId id="308" r:id="rId25"/>
    <p:sldId id="311" r:id="rId26"/>
    <p:sldId id="314" r:id="rId27"/>
    <p:sldId id="405" r:id="rId28"/>
    <p:sldId id="440" r:id="rId29"/>
    <p:sldId id="458" r:id="rId30"/>
    <p:sldId id="413" r:id="rId31"/>
    <p:sldId id="420" r:id="rId32"/>
    <p:sldId id="443" r:id="rId33"/>
    <p:sldId id="321" r:id="rId34"/>
    <p:sldId id="423" r:id="rId35"/>
    <p:sldId id="322" r:id="rId36"/>
    <p:sldId id="323" r:id="rId37"/>
    <p:sldId id="324" r:id="rId38"/>
    <p:sldId id="326" r:id="rId39"/>
    <p:sldId id="329" r:id="rId40"/>
    <p:sldId id="453" r:id="rId41"/>
    <p:sldId id="448" r:id="rId42"/>
    <p:sldId id="451" r:id="rId43"/>
    <p:sldId id="452" r:id="rId44"/>
  </p:sldIdLst>
  <p:sldSz cx="9144000" cy="6858000" type="screen4x3"/>
  <p:notesSz cx="6858000" cy="914400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7" autoAdjust="0"/>
    <p:restoredTop sz="94600"/>
  </p:normalViewPr>
  <p:slideViewPr>
    <p:cSldViewPr snapToObjects="1">
      <p:cViewPr>
        <p:scale>
          <a:sx n="100" d="100"/>
          <a:sy n="100" d="100"/>
        </p:scale>
        <p:origin x="500" y="1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A30FD-565C-4CB6-AA76-239ACE0032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B2E26-2A7D-45FA-9325-3FDADA0C252D}">
      <dgm:prSet phldrT="[Text]"/>
      <dgm:spPr/>
      <dgm:t>
        <a:bodyPr/>
        <a:lstStyle/>
        <a:p>
          <a:r>
            <a:rPr lang="de-DE" dirty="0" smtClean="0"/>
            <a:t>K-Center-</a:t>
          </a:r>
          <a:r>
            <a:rPr lang="de-DE" dirty="0" err="1" smtClean="0"/>
            <a:t>dd</a:t>
          </a:r>
          <a:endParaRPr lang="de-DE" dirty="0"/>
        </a:p>
      </dgm:t>
    </dgm:pt>
    <dgm:pt modelId="{2ED58595-A90F-43C4-8E95-4A161876F077}" type="parTrans" cxnId="{34AFF4A7-7B0B-4792-838B-90F28F9E46CA}">
      <dgm:prSet/>
      <dgm:spPr/>
      <dgm:t>
        <a:bodyPr/>
        <a:lstStyle/>
        <a:p>
          <a:endParaRPr lang="de-DE"/>
        </a:p>
      </dgm:t>
    </dgm:pt>
    <dgm:pt modelId="{813FBF93-826C-407B-A217-82AF96D59066}" type="sibTrans" cxnId="{34AFF4A7-7B0B-4792-838B-90F28F9E46CA}">
      <dgm:prSet/>
      <dgm:spPr/>
      <dgm:t>
        <a:bodyPr/>
        <a:lstStyle/>
        <a:p>
          <a:endParaRPr lang="de-DE"/>
        </a:p>
      </dgm:t>
    </dgm:pt>
    <dgm:pt modelId="{FA4AC7EC-3221-43CA-A19E-6AF925BC0313}">
      <dgm:prSet phldrT="[Text]"/>
      <dgm:spPr/>
      <dgm:t>
        <a:bodyPr/>
        <a:lstStyle/>
        <a:p>
          <a:r>
            <a:rPr lang="de-DE" dirty="0" smtClean="0"/>
            <a:t>K-</a:t>
          </a:r>
          <a:r>
            <a:rPr lang="de-DE" dirty="0" err="1" smtClean="0"/>
            <a:t>Means</a:t>
          </a:r>
          <a:r>
            <a:rPr lang="de-DE" dirty="0" smtClean="0"/>
            <a:t>-</a:t>
          </a:r>
          <a:r>
            <a:rPr lang="de-DE" dirty="0" err="1" smtClean="0"/>
            <a:t>dd</a:t>
          </a:r>
          <a:endParaRPr lang="de-DE" dirty="0"/>
        </a:p>
      </dgm:t>
    </dgm:pt>
    <dgm:pt modelId="{8814CC44-C0FB-409E-8DB1-58152BF063F0}" type="parTrans" cxnId="{BCEC3D1C-40C5-48EC-B145-414EECBC84E6}">
      <dgm:prSet/>
      <dgm:spPr/>
      <dgm:t>
        <a:bodyPr/>
        <a:lstStyle/>
        <a:p>
          <a:endParaRPr lang="de-DE"/>
        </a:p>
      </dgm:t>
    </dgm:pt>
    <dgm:pt modelId="{56586FB3-4675-4A67-AD9C-737413CA6EC5}" type="sibTrans" cxnId="{BCEC3D1C-40C5-48EC-B145-414EECBC84E6}">
      <dgm:prSet/>
      <dgm:spPr/>
      <dgm:t>
        <a:bodyPr/>
        <a:lstStyle/>
        <a:p>
          <a:endParaRPr lang="de-DE"/>
        </a:p>
      </dgm:t>
    </dgm:pt>
    <dgm:pt modelId="{8AE5234C-5A9B-4AFC-A88A-0293214E7C6A}">
      <dgm:prSet phldrT="[Text]"/>
      <dgm:spPr/>
      <dgm:t>
        <a:bodyPr/>
        <a:lstStyle/>
        <a:p>
          <a:r>
            <a:rPr lang="de-DE" dirty="0" smtClean="0"/>
            <a:t>NN-</a:t>
          </a:r>
          <a:r>
            <a:rPr lang="de-DE" dirty="0" err="1" smtClean="0"/>
            <a:t>dd</a:t>
          </a:r>
          <a:endParaRPr lang="de-DE" dirty="0"/>
        </a:p>
      </dgm:t>
    </dgm:pt>
    <dgm:pt modelId="{42C05486-45B2-40E4-9D20-98911314FE5E}" type="parTrans" cxnId="{DEBE6A06-1F16-441D-A368-B505E5E0D277}">
      <dgm:prSet/>
      <dgm:spPr/>
      <dgm:t>
        <a:bodyPr/>
        <a:lstStyle/>
        <a:p>
          <a:endParaRPr lang="de-DE"/>
        </a:p>
      </dgm:t>
    </dgm:pt>
    <dgm:pt modelId="{F8557D8D-3653-43F1-8443-9F32F38B4014}" type="sibTrans" cxnId="{DEBE6A06-1F16-441D-A368-B505E5E0D277}">
      <dgm:prSet/>
      <dgm:spPr/>
      <dgm:t>
        <a:bodyPr/>
        <a:lstStyle/>
        <a:p>
          <a:endParaRPr lang="de-DE"/>
        </a:p>
      </dgm:t>
    </dgm:pt>
    <dgm:pt modelId="{8A742939-4F9B-46E8-A546-0731F7D94CA0}">
      <dgm:prSet phldrT="[Text]"/>
      <dgm:spPr/>
      <dgm:t>
        <a:bodyPr/>
        <a:lstStyle/>
        <a:p>
          <a:r>
            <a:rPr lang="de-DE" dirty="0" smtClean="0"/>
            <a:t>SV-</a:t>
          </a:r>
          <a:r>
            <a:rPr lang="de-DE" dirty="0" err="1" smtClean="0"/>
            <a:t>dd</a:t>
          </a:r>
          <a:endParaRPr lang="de-DE" dirty="0"/>
        </a:p>
      </dgm:t>
    </dgm:pt>
    <dgm:pt modelId="{A4DD22C3-D8A8-451D-8D08-E91435A1603F}" type="parTrans" cxnId="{25ABCC25-D963-40F8-AC91-B0E419738198}">
      <dgm:prSet/>
      <dgm:spPr/>
      <dgm:t>
        <a:bodyPr/>
        <a:lstStyle/>
        <a:p>
          <a:endParaRPr lang="de-DE"/>
        </a:p>
      </dgm:t>
    </dgm:pt>
    <dgm:pt modelId="{55A56318-8C21-4854-8922-3DC89C99B7DB}" type="sibTrans" cxnId="{25ABCC25-D963-40F8-AC91-B0E419738198}">
      <dgm:prSet/>
      <dgm:spPr/>
      <dgm:t>
        <a:bodyPr/>
        <a:lstStyle/>
        <a:p>
          <a:endParaRPr lang="de-DE"/>
        </a:p>
      </dgm:t>
    </dgm:pt>
    <dgm:pt modelId="{36AE9431-8272-4A58-AC8D-58FF503FCEC0}">
      <dgm:prSet phldrT="[Text]"/>
      <dgm:spPr/>
      <dgm:t>
        <a:bodyPr/>
        <a:lstStyle/>
        <a:p>
          <a:r>
            <a:rPr lang="de-DE" dirty="0" smtClean="0"/>
            <a:t>Parzen-d</a:t>
          </a:r>
          <a:endParaRPr lang="de-DE" dirty="0"/>
        </a:p>
      </dgm:t>
    </dgm:pt>
    <dgm:pt modelId="{F07178B5-454C-43E6-A14B-390F96274A85}" type="parTrans" cxnId="{15A9C037-AEDC-4B4F-97F6-578CDEF4113B}">
      <dgm:prSet/>
      <dgm:spPr/>
      <dgm:t>
        <a:bodyPr/>
        <a:lstStyle/>
        <a:p>
          <a:endParaRPr lang="de-DE"/>
        </a:p>
      </dgm:t>
    </dgm:pt>
    <dgm:pt modelId="{75D69EB4-F4FE-423D-8388-3D2B7B0DDDD0}" type="sibTrans" cxnId="{15A9C037-AEDC-4B4F-97F6-578CDEF4113B}">
      <dgm:prSet/>
      <dgm:spPr/>
      <dgm:t>
        <a:bodyPr/>
        <a:lstStyle/>
        <a:p>
          <a:endParaRPr lang="de-DE"/>
        </a:p>
      </dgm:t>
    </dgm:pt>
    <dgm:pt modelId="{088B1786-D777-4178-8E3E-F1AB62F9F939}">
      <dgm:prSet phldrT="[Text]"/>
      <dgm:spPr/>
      <dgm:t>
        <a:bodyPr/>
        <a:lstStyle/>
        <a:p>
          <a:r>
            <a:rPr lang="de-DE" dirty="0" smtClean="0"/>
            <a:t>SOM-</a:t>
          </a:r>
          <a:r>
            <a:rPr lang="de-DE" dirty="0" err="1" smtClean="0"/>
            <a:t>dd</a:t>
          </a:r>
          <a:endParaRPr lang="de-DE" dirty="0"/>
        </a:p>
      </dgm:t>
    </dgm:pt>
    <dgm:pt modelId="{1A90AAE7-28B3-418A-A61B-507FF7CD5A6F}" type="parTrans" cxnId="{76B9521D-616D-4D58-B8FD-429BCD61E75B}">
      <dgm:prSet/>
      <dgm:spPr/>
      <dgm:t>
        <a:bodyPr/>
        <a:lstStyle/>
        <a:p>
          <a:endParaRPr lang="de-DE"/>
        </a:p>
      </dgm:t>
    </dgm:pt>
    <dgm:pt modelId="{96B78C11-B6FE-4963-A7AB-60955C3981C9}" type="sibTrans" cxnId="{76B9521D-616D-4D58-B8FD-429BCD61E75B}">
      <dgm:prSet/>
      <dgm:spPr/>
      <dgm:t>
        <a:bodyPr/>
        <a:lstStyle/>
        <a:p>
          <a:endParaRPr lang="de-DE"/>
        </a:p>
      </dgm:t>
    </dgm:pt>
    <dgm:pt modelId="{2D684B4C-6935-46AC-971E-D6F01768812F}">
      <dgm:prSet phldrT="[Text]"/>
      <dgm:spPr/>
      <dgm:t>
        <a:bodyPr/>
        <a:lstStyle/>
        <a:p>
          <a:r>
            <a:rPr lang="de-DE" dirty="0" smtClean="0"/>
            <a:t>RF-</a:t>
          </a:r>
          <a:r>
            <a:rPr lang="de-DE" dirty="0" err="1" smtClean="0"/>
            <a:t>dd</a:t>
          </a:r>
          <a:endParaRPr lang="de-DE" dirty="0"/>
        </a:p>
      </dgm:t>
    </dgm:pt>
    <dgm:pt modelId="{AD9A5576-6028-45FE-8D3E-00335C315BD5}" type="parTrans" cxnId="{B50F44AB-460C-4992-AB6F-971022348F99}">
      <dgm:prSet/>
      <dgm:spPr/>
      <dgm:t>
        <a:bodyPr/>
        <a:lstStyle/>
        <a:p>
          <a:endParaRPr lang="de-DE"/>
        </a:p>
      </dgm:t>
    </dgm:pt>
    <dgm:pt modelId="{86E9C259-8B0A-4094-A8FA-36DB5513B343}" type="sibTrans" cxnId="{B50F44AB-460C-4992-AB6F-971022348F99}">
      <dgm:prSet/>
      <dgm:spPr/>
      <dgm:t>
        <a:bodyPr/>
        <a:lstStyle/>
        <a:p>
          <a:endParaRPr lang="de-DE"/>
        </a:p>
      </dgm:t>
    </dgm:pt>
    <dgm:pt modelId="{6DE07574-A484-45C6-9A5A-28AE663137C9}" type="pres">
      <dgm:prSet presAssocID="{BB1A30FD-565C-4CB6-AA76-239ACE00321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BAA86BF-7184-4EF9-93DB-705F52601135}" type="pres">
      <dgm:prSet presAssocID="{8BEB2E26-2A7D-45FA-9325-3FDADA0C252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C774C1-92A4-4206-A413-C1603F48177B}" type="pres">
      <dgm:prSet presAssocID="{813FBF93-826C-407B-A217-82AF96D59066}" presName="sibTrans" presStyleCnt="0"/>
      <dgm:spPr/>
    </dgm:pt>
    <dgm:pt modelId="{CEB43410-3461-4AB8-82C4-7AF6DBC17F90}" type="pres">
      <dgm:prSet presAssocID="{FA4AC7EC-3221-43CA-A19E-6AF925BC03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8F2C64-400D-4325-8B5B-8C864DE0038D}" type="pres">
      <dgm:prSet presAssocID="{56586FB3-4675-4A67-AD9C-737413CA6EC5}" presName="sibTrans" presStyleCnt="0"/>
      <dgm:spPr/>
    </dgm:pt>
    <dgm:pt modelId="{902AE3F3-E4A7-4242-ADC9-7E579816D0E4}" type="pres">
      <dgm:prSet presAssocID="{8AE5234C-5A9B-4AFC-A88A-0293214E7C6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76A6CA-FC4B-45DF-99CB-013662DF96CB}" type="pres">
      <dgm:prSet presAssocID="{F8557D8D-3653-43F1-8443-9F32F38B4014}" presName="sibTrans" presStyleCnt="0"/>
      <dgm:spPr/>
    </dgm:pt>
    <dgm:pt modelId="{047E471C-4613-4F53-9AB7-6F4065C08BC6}" type="pres">
      <dgm:prSet presAssocID="{8A742939-4F9B-46E8-A546-0731F7D94CA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FCC17-FD2D-4D9E-ABA9-DAAD2468D10A}" type="pres">
      <dgm:prSet presAssocID="{55A56318-8C21-4854-8922-3DC89C99B7DB}" presName="sibTrans" presStyleCnt="0"/>
      <dgm:spPr/>
    </dgm:pt>
    <dgm:pt modelId="{5A1BAE9B-7AB9-4B3C-A2DC-625555EA8F61}" type="pres">
      <dgm:prSet presAssocID="{36AE9431-8272-4A58-AC8D-58FF503FCEC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33A26-D91B-4994-BE4F-FA2CC8A74BAD}" type="pres">
      <dgm:prSet presAssocID="{75D69EB4-F4FE-423D-8388-3D2B7B0DDDD0}" presName="sibTrans" presStyleCnt="0"/>
      <dgm:spPr/>
    </dgm:pt>
    <dgm:pt modelId="{0D95049B-D7F9-4C92-B986-3CB38DD80013}" type="pres">
      <dgm:prSet presAssocID="{088B1786-D777-4178-8E3E-F1AB62F9F9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0077E-A336-466C-8B31-BE19C0122ABE}" type="pres">
      <dgm:prSet presAssocID="{96B78C11-B6FE-4963-A7AB-60955C3981C9}" presName="sibTrans" presStyleCnt="0"/>
      <dgm:spPr/>
    </dgm:pt>
    <dgm:pt modelId="{FF48D40A-C240-4CEC-87A9-4FFE91A03322}" type="pres">
      <dgm:prSet presAssocID="{2D684B4C-6935-46AC-971E-D6F0176881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07D317-1089-4AA6-AE0A-D4D0E5EB6728}" type="presOf" srcId="{8A742939-4F9B-46E8-A546-0731F7D94CA0}" destId="{047E471C-4613-4F53-9AB7-6F4065C08BC6}" srcOrd="0" destOrd="0" presId="urn:microsoft.com/office/officeart/2005/8/layout/default"/>
    <dgm:cxn modelId="{6D699FAA-E117-4799-8A38-333BADED51FC}" type="presOf" srcId="{8BEB2E26-2A7D-45FA-9325-3FDADA0C252D}" destId="{7BAA86BF-7184-4EF9-93DB-705F52601135}" srcOrd="0" destOrd="0" presId="urn:microsoft.com/office/officeart/2005/8/layout/default"/>
    <dgm:cxn modelId="{0BA67505-49E3-4093-B574-36F861DF157A}" type="presOf" srcId="{2D684B4C-6935-46AC-971E-D6F01768812F}" destId="{FF48D40A-C240-4CEC-87A9-4FFE91A03322}" srcOrd="0" destOrd="0" presId="urn:microsoft.com/office/officeart/2005/8/layout/default"/>
    <dgm:cxn modelId="{76B9521D-616D-4D58-B8FD-429BCD61E75B}" srcId="{BB1A30FD-565C-4CB6-AA76-239ACE00321B}" destId="{088B1786-D777-4178-8E3E-F1AB62F9F939}" srcOrd="5" destOrd="0" parTransId="{1A90AAE7-28B3-418A-A61B-507FF7CD5A6F}" sibTransId="{96B78C11-B6FE-4963-A7AB-60955C3981C9}"/>
    <dgm:cxn modelId="{34AFF4A7-7B0B-4792-838B-90F28F9E46CA}" srcId="{BB1A30FD-565C-4CB6-AA76-239ACE00321B}" destId="{8BEB2E26-2A7D-45FA-9325-3FDADA0C252D}" srcOrd="0" destOrd="0" parTransId="{2ED58595-A90F-43C4-8E95-4A161876F077}" sibTransId="{813FBF93-826C-407B-A217-82AF96D59066}"/>
    <dgm:cxn modelId="{343BF199-56B6-484B-9026-A0B67A41E10D}" type="presOf" srcId="{088B1786-D777-4178-8E3E-F1AB62F9F939}" destId="{0D95049B-D7F9-4C92-B986-3CB38DD80013}" srcOrd="0" destOrd="0" presId="urn:microsoft.com/office/officeart/2005/8/layout/default"/>
    <dgm:cxn modelId="{15A9C037-AEDC-4B4F-97F6-578CDEF4113B}" srcId="{BB1A30FD-565C-4CB6-AA76-239ACE00321B}" destId="{36AE9431-8272-4A58-AC8D-58FF503FCEC0}" srcOrd="4" destOrd="0" parTransId="{F07178B5-454C-43E6-A14B-390F96274A85}" sibTransId="{75D69EB4-F4FE-423D-8388-3D2B7B0DDDD0}"/>
    <dgm:cxn modelId="{25ABCC25-D963-40F8-AC91-B0E419738198}" srcId="{BB1A30FD-565C-4CB6-AA76-239ACE00321B}" destId="{8A742939-4F9B-46E8-A546-0731F7D94CA0}" srcOrd="3" destOrd="0" parTransId="{A4DD22C3-D8A8-451D-8D08-E91435A1603F}" sibTransId="{55A56318-8C21-4854-8922-3DC89C99B7DB}"/>
    <dgm:cxn modelId="{26738EBC-1F1F-4A9E-B007-D0902A979C0E}" type="presOf" srcId="{FA4AC7EC-3221-43CA-A19E-6AF925BC0313}" destId="{CEB43410-3461-4AB8-82C4-7AF6DBC17F90}" srcOrd="0" destOrd="0" presId="urn:microsoft.com/office/officeart/2005/8/layout/default"/>
    <dgm:cxn modelId="{B50F44AB-460C-4992-AB6F-971022348F99}" srcId="{BB1A30FD-565C-4CB6-AA76-239ACE00321B}" destId="{2D684B4C-6935-46AC-971E-D6F01768812F}" srcOrd="6" destOrd="0" parTransId="{AD9A5576-6028-45FE-8D3E-00335C315BD5}" sibTransId="{86E9C259-8B0A-4094-A8FA-36DB5513B343}"/>
    <dgm:cxn modelId="{861850D5-A1DF-4BE9-9E8A-F70D95F860A4}" type="presOf" srcId="{36AE9431-8272-4A58-AC8D-58FF503FCEC0}" destId="{5A1BAE9B-7AB9-4B3C-A2DC-625555EA8F61}" srcOrd="0" destOrd="0" presId="urn:microsoft.com/office/officeart/2005/8/layout/default"/>
    <dgm:cxn modelId="{E9C643F2-EBCA-4736-905B-34D1D3B9417D}" type="presOf" srcId="{8AE5234C-5A9B-4AFC-A88A-0293214E7C6A}" destId="{902AE3F3-E4A7-4242-ADC9-7E579816D0E4}" srcOrd="0" destOrd="0" presId="urn:microsoft.com/office/officeart/2005/8/layout/default"/>
    <dgm:cxn modelId="{DEBE6A06-1F16-441D-A368-B505E5E0D277}" srcId="{BB1A30FD-565C-4CB6-AA76-239ACE00321B}" destId="{8AE5234C-5A9B-4AFC-A88A-0293214E7C6A}" srcOrd="2" destOrd="0" parTransId="{42C05486-45B2-40E4-9D20-98911314FE5E}" sibTransId="{F8557D8D-3653-43F1-8443-9F32F38B4014}"/>
    <dgm:cxn modelId="{9D1EBE7F-F966-454B-96F7-4AE031193A00}" type="presOf" srcId="{BB1A30FD-565C-4CB6-AA76-239ACE00321B}" destId="{6DE07574-A484-45C6-9A5A-28AE663137C9}" srcOrd="0" destOrd="0" presId="urn:microsoft.com/office/officeart/2005/8/layout/default"/>
    <dgm:cxn modelId="{BCEC3D1C-40C5-48EC-B145-414EECBC84E6}" srcId="{BB1A30FD-565C-4CB6-AA76-239ACE00321B}" destId="{FA4AC7EC-3221-43CA-A19E-6AF925BC0313}" srcOrd="1" destOrd="0" parTransId="{8814CC44-C0FB-409E-8DB1-58152BF063F0}" sibTransId="{56586FB3-4675-4A67-AD9C-737413CA6EC5}"/>
    <dgm:cxn modelId="{66180955-4882-4B30-BBBD-A64EB8724DB3}" type="presParOf" srcId="{6DE07574-A484-45C6-9A5A-28AE663137C9}" destId="{7BAA86BF-7184-4EF9-93DB-705F52601135}" srcOrd="0" destOrd="0" presId="urn:microsoft.com/office/officeart/2005/8/layout/default"/>
    <dgm:cxn modelId="{664B441E-402B-4BD4-B61A-D87D463389C8}" type="presParOf" srcId="{6DE07574-A484-45C6-9A5A-28AE663137C9}" destId="{2FC774C1-92A4-4206-A413-C1603F48177B}" srcOrd="1" destOrd="0" presId="urn:microsoft.com/office/officeart/2005/8/layout/default"/>
    <dgm:cxn modelId="{C7E5F003-B79F-4FF2-8871-AD24F746DA71}" type="presParOf" srcId="{6DE07574-A484-45C6-9A5A-28AE663137C9}" destId="{CEB43410-3461-4AB8-82C4-7AF6DBC17F90}" srcOrd="2" destOrd="0" presId="urn:microsoft.com/office/officeart/2005/8/layout/default"/>
    <dgm:cxn modelId="{2AA76470-F593-45CB-AAEA-E80506A73198}" type="presParOf" srcId="{6DE07574-A484-45C6-9A5A-28AE663137C9}" destId="{6B8F2C64-400D-4325-8B5B-8C864DE0038D}" srcOrd="3" destOrd="0" presId="urn:microsoft.com/office/officeart/2005/8/layout/default"/>
    <dgm:cxn modelId="{5701CFB2-7F13-4FFB-8526-6622F32895C3}" type="presParOf" srcId="{6DE07574-A484-45C6-9A5A-28AE663137C9}" destId="{902AE3F3-E4A7-4242-ADC9-7E579816D0E4}" srcOrd="4" destOrd="0" presId="urn:microsoft.com/office/officeart/2005/8/layout/default"/>
    <dgm:cxn modelId="{B35E3CE3-3345-4B70-BB10-CBF1E439C83E}" type="presParOf" srcId="{6DE07574-A484-45C6-9A5A-28AE663137C9}" destId="{F476A6CA-FC4B-45DF-99CB-013662DF96CB}" srcOrd="5" destOrd="0" presId="urn:microsoft.com/office/officeart/2005/8/layout/default"/>
    <dgm:cxn modelId="{E24C0FCC-C371-4E4E-91F1-981AE1BD422E}" type="presParOf" srcId="{6DE07574-A484-45C6-9A5A-28AE663137C9}" destId="{047E471C-4613-4F53-9AB7-6F4065C08BC6}" srcOrd="6" destOrd="0" presId="urn:microsoft.com/office/officeart/2005/8/layout/default"/>
    <dgm:cxn modelId="{7FDBFA15-2727-4885-B1C7-B846FB7871B4}" type="presParOf" srcId="{6DE07574-A484-45C6-9A5A-28AE663137C9}" destId="{1F3FCC17-FD2D-4D9E-ABA9-DAAD2468D10A}" srcOrd="7" destOrd="0" presId="urn:microsoft.com/office/officeart/2005/8/layout/default"/>
    <dgm:cxn modelId="{C213B022-C63B-4B90-9046-9CFFB7ECE2E7}" type="presParOf" srcId="{6DE07574-A484-45C6-9A5A-28AE663137C9}" destId="{5A1BAE9B-7AB9-4B3C-A2DC-625555EA8F61}" srcOrd="8" destOrd="0" presId="urn:microsoft.com/office/officeart/2005/8/layout/default"/>
    <dgm:cxn modelId="{C8ECF771-D42E-4E3D-92D3-9CAA4341F2DC}" type="presParOf" srcId="{6DE07574-A484-45C6-9A5A-28AE663137C9}" destId="{F2E33A26-D91B-4994-BE4F-FA2CC8A74BAD}" srcOrd="9" destOrd="0" presId="urn:microsoft.com/office/officeart/2005/8/layout/default"/>
    <dgm:cxn modelId="{8D4E73DF-72FE-467B-9C65-79D5BCB54FCF}" type="presParOf" srcId="{6DE07574-A484-45C6-9A5A-28AE663137C9}" destId="{0D95049B-D7F9-4C92-B986-3CB38DD80013}" srcOrd="10" destOrd="0" presId="urn:microsoft.com/office/officeart/2005/8/layout/default"/>
    <dgm:cxn modelId="{4A75701A-1CF3-4875-975F-CA170297AD54}" type="presParOf" srcId="{6DE07574-A484-45C6-9A5A-28AE663137C9}" destId="{B990077E-A336-466C-8B31-BE19C0122ABE}" srcOrd="11" destOrd="0" presId="urn:microsoft.com/office/officeart/2005/8/layout/default"/>
    <dgm:cxn modelId="{F95D216F-8D08-42FB-9960-56ECD3BBDB3A}" type="presParOf" srcId="{6DE07574-A484-45C6-9A5A-28AE663137C9}" destId="{FF48D40A-C240-4CEC-87A9-4FFE91A033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A86BF-7184-4EF9-93DB-705F52601135}">
      <dsp:nvSpPr>
        <dsp:cNvPr id="0" name=""/>
        <dsp:cNvSpPr/>
      </dsp:nvSpPr>
      <dsp:spPr>
        <a:xfrm>
          <a:off x="2257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K-Center-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257" y="240247"/>
        <a:ext cx="1790609" cy="1074365"/>
      </dsp:txXfrm>
    </dsp:sp>
    <dsp:sp modelId="{CEB43410-3461-4AB8-82C4-7AF6DBC17F90}">
      <dsp:nvSpPr>
        <dsp:cNvPr id="0" name=""/>
        <dsp:cNvSpPr/>
      </dsp:nvSpPr>
      <dsp:spPr>
        <a:xfrm>
          <a:off x="197192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</a:t>
          </a:r>
          <a:r>
            <a:rPr lang="de-DE" sz="2800" kern="1200" dirty="0" err="1" smtClean="0"/>
            <a:t>Means</a:t>
          </a:r>
          <a:r>
            <a:rPr lang="de-DE" sz="2800" kern="1200" dirty="0" smtClean="0"/>
            <a:t>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1971928" y="240247"/>
        <a:ext cx="1790609" cy="1074365"/>
      </dsp:txXfrm>
    </dsp:sp>
    <dsp:sp modelId="{902AE3F3-E4A7-4242-ADC9-7E579816D0E4}">
      <dsp:nvSpPr>
        <dsp:cNvPr id="0" name=""/>
        <dsp:cNvSpPr/>
      </dsp:nvSpPr>
      <dsp:spPr>
        <a:xfrm>
          <a:off x="394159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NN-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3941598" y="240247"/>
        <a:ext cx="1790609" cy="1074365"/>
      </dsp:txXfrm>
    </dsp:sp>
    <dsp:sp modelId="{047E471C-4613-4F53-9AB7-6F4065C08BC6}">
      <dsp:nvSpPr>
        <dsp:cNvPr id="0" name=""/>
        <dsp:cNvSpPr/>
      </dsp:nvSpPr>
      <dsp:spPr>
        <a:xfrm>
          <a:off x="5911269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SV-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5911269" y="240247"/>
        <a:ext cx="1790609" cy="1074365"/>
      </dsp:txXfrm>
    </dsp:sp>
    <dsp:sp modelId="{5A1BAE9B-7AB9-4B3C-A2DC-625555EA8F61}">
      <dsp:nvSpPr>
        <dsp:cNvPr id="0" name=""/>
        <dsp:cNvSpPr/>
      </dsp:nvSpPr>
      <dsp:spPr>
        <a:xfrm>
          <a:off x="987092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Parzen-d</a:t>
          </a:r>
          <a:endParaRPr lang="de-DE" sz="2800" kern="1200" dirty="0"/>
        </a:p>
      </dsp:txBody>
      <dsp:txXfrm>
        <a:off x="987092" y="1493674"/>
        <a:ext cx="1790609" cy="1074365"/>
      </dsp:txXfrm>
    </dsp:sp>
    <dsp:sp modelId="{0D95049B-D7F9-4C92-B986-3CB38DD80013}">
      <dsp:nvSpPr>
        <dsp:cNvPr id="0" name=""/>
        <dsp:cNvSpPr/>
      </dsp:nvSpPr>
      <dsp:spPr>
        <a:xfrm>
          <a:off x="2956763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SOM-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956763" y="1493674"/>
        <a:ext cx="1790609" cy="1074365"/>
      </dsp:txXfrm>
    </dsp:sp>
    <dsp:sp modelId="{FF48D40A-C240-4CEC-87A9-4FFE91A03322}">
      <dsp:nvSpPr>
        <dsp:cNvPr id="0" name=""/>
        <dsp:cNvSpPr/>
      </dsp:nvSpPr>
      <dsp:spPr>
        <a:xfrm>
          <a:off x="4926434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RF-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4926434" y="1493674"/>
        <a:ext cx="1790609" cy="107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24.07.2013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dirty="0" smtClean="0"/>
              <a:t>„Intelligente Eingebettete Mikrosysteme“</a:t>
            </a:r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Basics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LTI: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i="1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(LTI):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          </a:t>
                </a:r>
                <a:r>
                  <a:rPr lang="de-DE" dirty="0" err="1" smtClean="0"/>
                  <a:t>Ceptstrum</a:t>
                </a:r>
                <a:r>
                  <a:rPr lang="de-DE" dirty="0" smtClean="0"/>
                  <a:t> separates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transmission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characteristics</a:t>
                </a:r>
                <a:r>
                  <a:rPr lang="de-DE" dirty="0"/>
                  <a:t>	</a:t>
                </a:r>
                <a:r>
                  <a:rPr lang="de-DE" dirty="0" smtClean="0"/>
                  <a:t>  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9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683568" y="4869160"/>
            <a:ext cx="71978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MFCC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extraction</a:t>
            </a:r>
            <a:r>
              <a:rPr lang="de-DE" b="1" dirty="0" smtClean="0"/>
              <a:t> </a:t>
            </a:r>
            <a:r>
              <a:rPr lang="de-DE" b="1" dirty="0" err="1" smtClean="0"/>
              <a:t>method</a:t>
            </a:r>
            <a:endParaRPr lang="de-DE" b="1" dirty="0" smtClean="0"/>
          </a:p>
          <a:p>
            <a:r>
              <a:rPr lang="de-DE" dirty="0" smtClean="0"/>
              <a:t>Short Time Fourier Transform (STFT)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signal</a:t>
            </a:r>
            <a:r>
              <a:rPr lang="de-DE" dirty="0" smtClean="0"/>
              <a:t>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transformation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time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/>
          </a:p>
          <a:p>
            <a:r>
              <a:rPr lang="de-DE" dirty="0" smtClean="0"/>
              <a:t>Mel</a:t>
            </a:r>
            <a:r>
              <a:rPr lang="de-DE" i="1" dirty="0" smtClean="0"/>
              <a:t>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adaption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human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	</a:t>
            </a:r>
            <a:r>
              <a:rPr lang="de-DE" dirty="0" err="1" smtClean="0"/>
              <a:t>auditory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/>
              <a:t>Transformation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time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Cosine</a:t>
            </a:r>
            <a:r>
              <a:rPr lang="de-DE" dirty="0" smtClean="0"/>
              <a:t> Transform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826840" y="306896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811905" y="40770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FD in time </a:t>
            </a:r>
            <a:r>
              <a:rPr lang="de-DE" b="1" dirty="0" err="1" smtClean="0"/>
              <a:t>signal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irregularity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 smtClean="0"/>
          </a:p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1 </a:t>
            </a:r>
            <a:r>
              <a:rPr lang="de-DE" dirty="0" err="1" smtClean="0"/>
              <a:t>and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different </a:t>
            </a:r>
            <a:r>
              <a:rPr lang="de-DE" dirty="0" err="1" smtClean="0"/>
              <a:t>scales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(</a:t>
            </a:r>
            <a:r>
              <a:rPr lang="de-DE" dirty="0" err="1" smtClean="0"/>
              <a:t>Matlab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2060848"/>
            <a:ext cx="5048250" cy="32067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3528" y="55799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Weierstraß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pPr algn="ctr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validate</a:t>
            </a:r>
            <a:r>
              <a:rPr lang="de-DE" dirty="0" smtClean="0"/>
              <a:t> 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1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Algorithm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dirty="0" err="1" smtClean="0"/>
                  <a:t>Creation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k </a:t>
                </a:r>
                <a:r>
                  <a:rPr lang="de-DE" dirty="0" err="1" smtClean="0"/>
                  <a:t>new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</a:t>
                </a:r>
                <a:r>
                  <a:rPr lang="de-DE" dirty="0" smtClean="0"/>
                  <a:t> different </a:t>
                </a:r>
                <a:r>
                  <a:rPr lang="de-DE" dirty="0" err="1" smtClean="0"/>
                  <a:t>scales</a:t>
                </a:r>
                <a:endParaRPr lang="de-DE" dirty="0"/>
              </a:p>
              <a:p>
                <a:r>
                  <a:rPr lang="de-DE" dirty="0" err="1" smtClean="0"/>
                  <a:t>Measuring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scaled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, i.e.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endParaRPr lang="de-DE" dirty="0"/>
              </a:p>
              <a:p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HFD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 t="-2179" r="-1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Kurtosis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err="1" smtClean="0"/>
                  <a:t>Measure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err="1" smtClean="0"/>
                  <a:t>curve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peakedness</a:t>
                </a:r>
                <a:r>
                  <a:rPr lang="de-DE" dirty="0" smtClean="0"/>
                  <a:t>“ </a:t>
                </a:r>
              </a:p>
              <a:p>
                <a:endParaRPr lang="de-DE" dirty="0"/>
              </a:p>
              <a:p>
                <a:r>
                  <a:rPr lang="de-DE" dirty="0" err="1"/>
                  <a:t>N</a:t>
                </a:r>
                <a:r>
                  <a:rPr lang="de-DE" dirty="0" err="1" smtClean="0"/>
                  <a:t>ormalized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order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moment</a:t>
                </a:r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Decision</a:t>
            </a:r>
            <a:r>
              <a:rPr lang="de-DE" sz="5400" b="1" dirty="0" smtClean="0"/>
              <a:t> Making </a:t>
            </a:r>
            <a:r>
              <a:rPr lang="de-DE" sz="5400" b="1" dirty="0" err="1" smtClean="0"/>
              <a:t>Classification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2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5"/>
          <a:stretch/>
        </p:blipFill>
        <p:spPr>
          <a:xfrm>
            <a:off x="4254541" y="1988841"/>
            <a:ext cx="3701835" cy="4246860"/>
          </a:xfrm>
        </p:spPr>
      </p:pic>
      <p:sp>
        <p:nvSpPr>
          <p:cNvPr id="10" name="Textfeld 9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multi-</a:t>
            </a:r>
            <a:r>
              <a:rPr lang="de-DE" sz="2800" b="1" dirty="0" err="1" smtClean="0"/>
              <a:t>class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</a:t>
            </a:r>
            <a:r>
              <a:rPr lang="de-DE" sz="2800" b="1" dirty="0" err="1" smtClean="0"/>
              <a:t>one-class</a:t>
            </a:r>
            <a:endParaRPr lang="de-DE" sz="2800" b="1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r>
              <a:rPr lang="de-DE" sz="2400" kern="0" dirty="0" smtClean="0"/>
              <a:t>Also </a:t>
            </a:r>
            <a:r>
              <a:rPr lang="de-DE" sz="2400" kern="0" dirty="0" err="1" smtClean="0"/>
              <a:t>known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as</a:t>
            </a:r>
            <a:r>
              <a:rPr lang="de-DE" sz="2400" kern="0" dirty="0" smtClean="0"/>
              <a:t>: </a:t>
            </a:r>
            <a:r>
              <a:rPr lang="de-DE" sz="2400" i="1" kern="0" dirty="0" smtClean="0"/>
              <a:t>Data Description, Domain Description, </a:t>
            </a:r>
            <a:r>
              <a:rPr lang="de-DE" sz="2400" i="1" kern="0" dirty="0" err="1" smtClean="0"/>
              <a:t>Outlier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or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Novelty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Detection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98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new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known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description</a:t>
                </a:r>
                <a:r>
                  <a:rPr lang="de-DE" sz="2400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lvl="1" indent="-342900"/>
                <a:r>
                  <a:rPr lang="de-DE" dirty="0"/>
                  <a:t> 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de-DE" dirty="0" smtClean="0"/>
                  <a:t>  (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Threshold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 r="-1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24.07.2013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rgbClr val="898989"/>
                </a:solidFill>
              </a:rPr>
              <a:t>Outlier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Detection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Condition</a:t>
            </a:r>
            <a:r>
              <a:rPr lang="de-DE" sz="2800" dirty="0" smtClean="0"/>
              <a:t> 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Feature </a:t>
            </a:r>
            <a:r>
              <a:rPr lang="de-DE" sz="2800" dirty="0" err="1" smtClean="0"/>
              <a:t>Extraction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One</a:t>
            </a:r>
            <a:r>
              <a:rPr lang="de-DE" sz="2800" dirty="0" smtClean="0"/>
              <a:t> Class </a:t>
            </a:r>
            <a:r>
              <a:rPr lang="de-DE" sz="2800" dirty="0" err="1" smtClean="0"/>
              <a:t>Classification</a:t>
            </a:r>
            <a:endParaRPr lang="de-DE" sz="2800" dirty="0" smtClean="0"/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Experiments</a:t>
            </a:r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Summary</a:t>
            </a:r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Outlook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0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</a:rPr>
                        <m:t>𝜃</m:t>
                      </m:r>
                      <m:r>
                        <a:rPr lang="en-US" sz="2400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(∙)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indicator </a:t>
                </a:r>
                <a:r>
                  <a:rPr lang="en-US" sz="2400" i="1" dirty="0" smtClean="0"/>
                  <a:t>function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s.t.</a:t>
                </a:r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de-D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→{1,0}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 smtClean="0"/>
              </a:p>
              <a:p>
                <a:pPr marL="0" indent="0" algn="ctr">
                  <a:buNone/>
                </a:pPr>
                <a:r>
                  <a:rPr lang="de-DE" sz="2400" dirty="0" smtClean="0"/>
                  <a:t>1=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, 0=</a:t>
                </a:r>
                <a:r>
                  <a:rPr lang="de-DE" sz="2400" dirty="0" err="1" smtClean="0"/>
                  <a:t>outlier</a:t>
                </a:r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4030132"/>
            <a:ext cx="5058643" cy="2205567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66111" y="1544087"/>
            <a:ext cx="7704137" cy="23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b="1" kern="0" dirty="0" err="1" smtClean="0"/>
              <a:t>Principle</a:t>
            </a:r>
            <a:r>
              <a:rPr lang="de-DE" sz="2000" b="1" kern="0" dirty="0" smtClean="0"/>
              <a:t>:	</a:t>
            </a:r>
            <a:r>
              <a:rPr lang="de-DE" sz="2000" kern="0" dirty="0" smtClean="0"/>
              <a:t>Support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defining</a:t>
            </a:r>
            <a:r>
              <a:rPr lang="de-DE" sz="2000" kern="0" dirty="0" smtClean="0"/>
              <a:t> a </a:t>
            </a:r>
            <a:r>
              <a:rPr lang="de-DE" sz="2000" kern="0" dirty="0" err="1" smtClean="0"/>
              <a:t>hypersphere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with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radius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i="1" kern="0" dirty="0" smtClean="0"/>
              <a:t>		R </a:t>
            </a:r>
            <a:r>
              <a:rPr lang="de-DE" sz="2000" kern="0" dirty="0" err="1" smtClean="0"/>
              <a:t>and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center</a:t>
            </a:r>
            <a:r>
              <a:rPr lang="de-DE" sz="2000" kern="0" dirty="0" smtClean="0"/>
              <a:t> a</a:t>
            </a:r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smtClean="0"/>
              <a:t>Training:	</a:t>
            </a:r>
            <a:r>
              <a:rPr lang="de-DE" sz="2000" kern="0" dirty="0" err="1" smtClean="0"/>
              <a:t>Minimization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of</a:t>
            </a:r>
            <a:r>
              <a:rPr lang="de-DE" sz="2000" kern="0" dirty="0" smtClean="0"/>
              <a:t> </a:t>
            </a:r>
            <a:r>
              <a:rPr lang="de-DE" sz="2000" i="1" kern="0" dirty="0" smtClean="0"/>
              <a:t>R </a:t>
            </a:r>
            <a:r>
              <a:rPr lang="de-DE" sz="2000" kern="0" dirty="0" smtClean="0"/>
              <a:t>such </a:t>
            </a:r>
            <a:r>
              <a:rPr lang="de-DE" sz="2000" kern="0" dirty="0" err="1" smtClean="0"/>
              <a:t>that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most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traning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target</a:t>
            </a:r>
            <a:r>
              <a:rPr lang="de-DE" sz="2000" kern="0" dirty="0" smtClean="0"/>
              <a:t>     		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inside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hypersphere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err="1" smtClean="0"/>
              <a:t>Classification</a:t>
            </a:r>
            <a:r>
              <a:rPr lang="de-DE" sz="2000" b="1" kern="0" dirty="0" smtClean="0"/>
              <a:t>: 	</a:t>
            </a:r>
            <a:r>
              <a:rPr lang="de-DE" sz="2000" kern="0" dirty="0" err="1" smtClean="0"/>
              <a:t>new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target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if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they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inside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the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smtClean="0"/>
              <a:t>		</a:t>
            </a:r>
            <a:r>
              <a:rPr lang="de-DE" sz="2000" kern="0" dirty="0" err="1" smtClean="0"/>
              <a:t>boundary</a:t>
            </a:r>
            <a:r>
              <a:rPr lang="de-DE" sz="2000" kern="0" dirty="0" smtClean="0"/>
              <a:t>, </a:t>
            </a:r>
            <a:r>
              <a:rPr lang="de-DE" sz="2000" kern="0" dirty="0" err="1" smtClean="0"/>
              <a:t>outliers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otherwise</a:t>
            </a:r>
            <a:endParaRPr lang="de-DE" sz="2000" b="1" kern="0" dirty="0"/>
          </a:p>
        </p:txBody>
      </p:sp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/>
              <a:t>R</a:t>
            </a:r>
            <a:r>
              <a:rPr lang="de-DE" sz="2000" dirty="0" err="1" smtClean="0"/>
              <a:t>eceptive</a:t>
            </a:r>
            <a:r>
              <a:rPr lang="de-DE" sz="2000" dirty="0" smtClean="0"/>
              <a:t> </a:t>
            </a:r>
            <a:r>
              <a:rPr lang="de-DE" sz="2000" dirty="0"/>
              <a:t>F</a:t>
            </a:r>
            <a:r>
              <a:rPr lang="de-DE" sz="2000" dirty="0" smtClean="0"/>
              <a:t>ields</a:t>
            </a:r>
            <a:r>
              <a:rPr lang="de-DE" sz="2000" i="1" dirty="0" smtClean="0"/>
              <a:t> 		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/>
              <a:t>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	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Selection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support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such </a:t>
            </a:r>
            <a:r>
              <a:rPr lang="de-DE" sz="2000" dirty="0" err="1"/>
              <a:t>that</a:t>
            </a:r>
            <a:r>
              <a:rPr lang="de-DE" sz="2000" dirty="0"/>
              <a:t>  </a:t>
            </a:r>
            <a:r>
              <a:rPr lang="de-DE" sz="2000" i="1" dirty="0"/>
              <a:t>R </a:t>
            </a:r>
            <a:r>
              <a:rPr lang="de-DE" sz="2000" dirty="0" err="1"/>
              <a:t>is</a:t>
            </a:r>
            <a:r>
              <a:rPr lang="de-DE" sz="2000" dirty="0"/>
              <a:t> minimal </a:t>
            </a:r>
            <a:r>
              <a:rPr lang="de-DE" sz="2000" dirty="0" smtClean="0"/>
              <a:t>		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/>
              <a:t>all sample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/>
          <a:stretch/>
        </p:blipFill>
        <p:spPr>
          <a:xfrm>
            <a:off x="1673597" y="4021666"/>
            <a:ext cx="5090368" cy="2214033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/>
              <a:t>clusters</a:t>
            </a:r>
            <a:r>
              <a:rPr lang="de-DE" sz="2000" dirty="0"/>
              <a:t>,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belong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	              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means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until</a:t>
            </a:r>
            <a:r>
              <a:rPr lang="de-DE" sz="2000" dirty="0"/>
              <a:t> </a:t>
            </a:r>
            <a:r>
              <a:rPr lang="de-DE" sz="2000" dirty="0" err="1"/>
              <a:t>convergence</a:t>
            </a:r>
            <a:r>
              <a:rPr lang="de-DE" sz="2000" dirty="0"/>
              <a:t> 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predefined</a:t>
            </a:r>
            <a:r>
              <a:rPr lang="de-DE" sz="2000" dirty="0" smtClean="0"/>
              <a:t> 		</a:t>
            </a:r>
            <a:r>
              <a:rPr lang="de-DE" sz="2000" dirty="0" err="1" smtClean="0"/>
              <a:t>threshold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/>
          <a:stretch/>
        </p:blipFill>
        <p:spPr>
          <a:xfrm>
            <a:off x="1673597" y="4038600"/>
            <a:ext cx="5090368" cy="2197100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Distances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required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/>
              <a:t>	</a:t>
            </a:r>
            <a:r>
              <a:rPr lang="de-DE" sz="2000" b="1" dirty="0" smtClean="0"/>
              <a:t>	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b="1" dirty="0"/>
              <a:t> 	</a:t>
            </a:r>
            <a:r>
              <a:rPr lang="de-DE" sz="2000" b="1" dirty="0" smtClean="0"/>
              <a:t>	</a:t>
            </a:r>
            <a:r>
              <a:rPr lang="de-DE" sz="2000" dirty="0" err="1" smtClean="0"/>
              <a:t>neighbor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err="1" smtClean="0"/>
                  <a:t>Principle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	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	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above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predefined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threshold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outliers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otherwise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"/>
          <a:stretch/>
        </p:blipFill>
        <p:spPr>
          <a:xfrm>
            <a:off x="1673597" y="4302492"/>
            <a:ext cx="5090368" cy="2222851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 	           	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  <a:p>
                <a:pPr lvl="1"/>
                <a:r>
                  <a:rPr lang="de-DE" sz="2000" dirty="0" smtClean="0"/>
                  <a:t>All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samples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treated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second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2-class </a:t>
                </a:r>
                <a:r>
                  <a:rPr lang="de-DE" sz="2000" dirty="0" err="1" smtClean="0"/>
                  <a:t>random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forest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Pfeil nach rechts 2"/>
          <p:cNvSpPr/>
          <p:nvPr/>
        </p:nvSpPr>
        <p:spPr>
          <a:xfrm>
            <a:off x="1188368" y="4365104"/>
            <a:ext cx="7193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12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smtClean="0"/>
              <a:t>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in </a:t>
            </a:r>
            <a:r>
              <a:rPr lang="de-DE" sz="2000" dirty="0" err="1" smtClean="0"/>
              <a:t>supervised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(s) / prototype(s)</a:t>
            </a:r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(</a:t>
            </a:r>
            <a:r>
              <a:rPr lang="de-DE" sz="2000" dirty="0" err="1" smtClean="0"/>
              <a:t>nearest</a:t>
            </a:r>
            <a:r>
              <a:rPr lang="de-DE" sz="2000" dirty="0" smtClean="0"/>
              <a:t>)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pre</a:t>
            </a:r>
            <a:r>
              <a:rPr lang="de-DE" sz="2000" dirty="0" smtClean="0"/>
              <a:t>-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		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Implemented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thesis</a:t>
            </a:r>
            <a:r>
              <a:rPr lang="de-DE" sz="2000" dirty="0" smtClean="0"/>
              <a:t> in 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Matlab</a:t>
            </a:r>
            <a:r>
              <a:rPr lang="de-DE" sz="2000" dirty="0" smtClean="0"/>
              <a:t>, </a:t>
            </a:r>
            <a:r>
              <a:rPr lang="de-DE" sz="2000" dirty="0" err="1" smtClean="0"/>
              <a:t>Proof</a:t>
            </a:r>
            <a:r>
              <a:rPr lang="de-DE" sz="2000" dirty="0" smtClean="0"/>
              <a:t> 		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</a:t>
            </a:r>
            <a:r>
              <a:rPr lang="de-DE" sz="2000" dirty="0" smtClean="0"/>
              <a:t> </a:t>
            </a:r>
            <a:r>
              <a:rPr lang="de-DE" sz="2000" dirty="0" smtClean="0"/>
              <a:t>in </a:t>
            </a:r>
            <a:r>
              <a:rPr lang="de-DE" sz="2000" dirty="0" err="1" smtClean="0"/>
              <a:t>experiment</a:t>
            </a:r>
            <a:r>
              <a:rPr lang="de-DE" sz="2000" dirty="0" smtClean="0"/>
              <a:t> </a:t>
            </a:r>
            <a:r>
              <a:rPr lang="de-DE" sz="2000" dirty="0" err="1" smtClean="0"/>
              <a:t>part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3044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Experiments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Condition</a:t>
            </a:r>
            <a:r>
              <a:rPr lang="de-DE" sz="5400" b="1" dirty="0" smtClean="0"/>
              <a:t> Monitoring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Acquisition</a:t>
            </a:r>
            <a:r>
              <a:rPr lang="de-DE" dirty="0"/>
              <a:t>/</a:t>
            </a:r>
            <a:r>
              <a:rPr lang="de-DE" dirty="0" smtClean="0"/>
              <a:t>Roller </a:t>
            </a:r>
            <a:r>
              <a:rPr lang="de-DE" dirty="0" err="1" smtClean="0"/>
              <a:t>Bearing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84" y="1484313"/>
            <a:ext cx="4637394" cy="36734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sz="2400" dirty="0" smtClean="0"/>
              <a:t>Vibration Data </a:t>
            </a:r>
          </a:p>
          <a:p>
            <a:pPr marL="0" indent="0">
              <a:buNone/>
            </a:pPr>
            <a:r>
              <a:rPr lang="de-DE" sz="2400" dirty="0" smtClean="0"/>
              <a:t>(</a:t>
            </a:r>
            <a:r>
              <a:rPr lang="de-DE" sz="2400" dirty="0" err="1"/>
              <a:t>a</a:t>
            </a:r>
            <a:r>
              <a:rPr lang="de-DE" sz="2400" dirty="0" err="1" smtClean="0"/>
              <a:t>ccelerometers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46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             4 </a:t>
            </a:r>
            <a:r>
              <a:rPr lang="de-DE" sz="2400" kern="0" dirty="0" err="1" smtClean="0"/>
              <a:t>vibration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:		1.normal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	2.ball fault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3.inner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					4.outer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</a:t>
            </a:r>
          </a:p>
          <a:p>
            <a:pPr marL="0" indent="0"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</a:t>
            </a:r>
            <a:r>
              <a:rPr lang="de-DE" sz="1400" kern="0" dirty="0" err="1"/>
              <a:t>O</a:t>
            </a:r>
            <a:r>
              <a:rPr lang="de-DE" sz="1400" kern="0" dirty="0" err="1" smtClean="0"/>
              <a:t>btained</a:t>
            </a:r>
            <a:r>
              <a:rPr lang="de-DE" sz="1400" kern="0" dirty="0" smtClean="0"/>
              <a:t> </a:t>
            </a:r>
            <a:r>
              <a:rPr lang="de-DE" sz="1400" kern="0" dirty="0" err="1" smtClean="0"/>
              <a:t>from</a:t>
            </a:r>
            <a:r>
              <a:rPr lang="de-DE" sz="1400" kern="0" dirty="0" smtClean="0"/>
              <a:t> Case Western </a:t>
            </a:r>
            <a:r>
              <a:rPr lang="de-DE" sz="1400" kern="0" dirty="0" smtClean="0"/>
              <a:t>University                                                               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smtClean="0"/>
              <a:t>Split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into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r>
              <a:rPr lang="de-DE" sz="2400" kern="0" dirty="0" smtClean="0"/>
              <a:t> </a:t>
            </a:r>
          </a:p>
          <a:p>
            <a:pPr marL="0" indent="0" algn="ctr">
              <a:buNone/>
            </a:pPr>
            <a:r>
              <a:rPr lang="de-DE" sz="2400" kern="0" dirty="0" err="1" smtClean="0"/>
              <a:t>corresponding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to</a:t>
            </a:r>
            <a:r>
              <a:rPr lang="de-DE" sz="2400" kern="0" dirty="0" smtClean="0"/>
              <a:t> 5 </a:t>
            </a:r>
            <a:r>
              <a:rPr lang="de-DE" sz="2400" kern="0" dirty="0" err="1" smtClean="0"/>
              <a:t>revolutions</a:t>
            </a: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err="1" smtClean="0"/>
              <a:t>of</a:t>
            </a:r>
            <a:r>
              <a:rPr lang="de-DE" sz="2400" kern="0" dirty="0" smtClean="0"/>
              <a:t> Roller </a:t>
            </a:r>
            <a:r>
              <a:rPr lang="de-DE" sz="2400" kern="0" dirty="0" err="1" smtClean="0"/>
              <a:t>Bearing</a:t>
            </a:r>
            <a:r>
              <a:rPr lang="de-DE" sz="2400" kern="0" dirty="0" smtClean="0"/>
              <a:t>  </a:t>
            </a: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8" name="Pfeil nach unten 17"/>
          <p:cNvSpPr/>
          <p:nvPr/>
        </p:nvSpPr>
        <p:spPr>
          <a:xfrm>
            <a:off x="3995936" y="1486396"/>
            <a:ext cx="432048" cy="1870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4041874"/>
            <a:ext cx="4824536" cy="16913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 Data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5503" r="7388" b="6225"/>
          <a:stretch/>
        </p:blipFill>
        <p:spPr>
          <a:xfrm>
            <a:off x="899592" y="1772816"/>
            <a:ext cx="4921242" cy="293153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6136" y="186429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Normal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258437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Ball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796136" y="330445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Inner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796136" y="40245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2" name="Pfeil nach unten 11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99592" y="470434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 </a:t>
            </a:r>
            <a:r>
              <a:rPr lang="de-DE" sz="1400" dirty="0" err="1" smtClean="0"/>
              <a:t>segment</a:t>
            </a:r>
            <a:r>
              <a:rPr lang="de-DE" sz="1400" dirty="0" smtClean="0"/>
              <a:t> </a:t>
            </a:r>
            <a:r>
              <a:rPr lang="de-DE" sz="1400" dirty="0" err="1" smtClean="0"/>
              <a:t>corresponding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5 </a:t>
            </a:r>
            <a:r>
              <a:rPr lang="de-DE" sz="1400" dirty="0" err="1" smtClean="0"/>
              <a:t>revolutions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Roller </a:t>
            </a:r>
            <a:r>
              <a:rPr lang="de-DE" sz="1400" dirty="0" err="1" smtClean="0"/>
              <a:t>Bearing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048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6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5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	                                          ~450 </a:t>
            </a:r>
            <a:r>
              <a:rPr lang="de-DE" sz="2400" kern="0" dirty="0" err="1" smtClean="0"/>
              <a:t>signal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per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3995936" y="1486396"/>
            <a:ext cx="432048" cy="718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83768" y="2915652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sz="2400" kern="0" dirty="0" err="1"/>
              <a:t>For</a:t>
            </a:r>
            <a:r>
              <a:rPr lang="de-DE" sz="2400" kern="0" dirty="0"/>
              <a:t> </a:t>
            </a:r>
            <a:r>
              <a:rPr lang="de-DE" sz="2400" kern="0" dirty="0" err="1"/>
              <a:t>each</a:t>
            </a:r>
            <a:r>
              <a:rPr lang="de-DE" sz="2400" kern="0" dirty="0"/>
              <a:t> </a:t>
            </a:r>
            <a:r>
              <a:rPr lang="de-DE" sz="2400" kern="0" dirty="0" err="1" smtClean="0"/>
              <a:t>segment</a:t>
            </a:r>
            <a:endParaRPr lang="de-DE" sz="2400" kern="0" dirty="0" smtClean="0"/>
          </a:p>
          <a:p>
            <a:pPr marL="0" indent="0" algn="ctr">
              <a:buNone/>
            </a:pPr>
            <a:endParaRPr lang="de-DE" sz="2400" kern="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MFCCs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HFDs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Calculate</a:t>
            </a:r>
            <a:r>
              <a:rPr lang="de-DE" sz="2400" kern="0" dirty="0"/>
              <a:t> </a:t>
            </a:r>
            <a:r>
              <a:rPr lang="de-DE" sz="2400" kern="0" dirty="0" err="1"/>
              <a:t>Kurtosis</a:t>
            </a: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5082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6819"/>
          <a:stretch/>
        </p:blipFill>
        <p:spPr>
          <a:xfrm>
            <a:off x="866274" y="3068961"/>
            <a:ext cx="4281790" cy="295232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600" y="1700808"/>
            <a:ext cx="6408688" cy="7920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(MFCC)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88024" y="31316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788024" y="38517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88024" y="4509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788024" y="52199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aceway</a:t>
            </a:r>
            <a:r>
              <a:rPr lang="de-DE" dirty="0" smtClean="0"/>
              <a:t> fault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0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6696720" cy="32403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31640" y="1630412"/>
            <a:ext cx="5400600" cy="10785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(HFD)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𝒌𝒖𝒓𝒕𝒐𝒔𝒊𝒔</m:t>
                                </m:r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2453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20339" t="-17500" r="-6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0339" t="-17500" r="-4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20339" t="-17500" r="-3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20339" t="-17500" r="-1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20339" t="-17500" b="-805000"/>
                          </a:stretch>
                        </a:blipFill>
                      </a:tcPr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072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Feature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construction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1835696" y="482909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1 </a:t>
            </a:r>
            <a:r>
              <a:rPr lang="de-DE" sz="1400" dirty="0" err="1" smtClean="0"/>
              <a:t>feature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per </a:t>
            </a:r>
            <a:r>
              <a:rPr lang="de-DE" sz="1400" dirty="0" err="1" smtClean="0"/>
              <a:t>condition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056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Making/ OC-training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208689"/>
              </p:ext>
            </p:extLst>
          </p:nvPr>
        </p:nvGraphicFramePr>
        <p:xfrm>
          <a:off x="366713" y="2349500"/>
          <a:ext cx="7704137" cy="280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445224"/>
            <a:ext cx="3498247" cy="790476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Training </a:t>
            </a:r>
            <a:r>
              <a:rPr lang="de-DE" sz="2400" dirty="0" err="1" smtClean="0"/>
              <a:t>with</a:t>
            </a:r>
            <a:r>
              <a:rPr lang="de-DE" sz="2400" dirty="0" smtClean="0"/>
              <a:t> normal</a:t>
            </a:r>
          </a:p>
          <a:p>
            <a:r>
              <a:rPr lang="de-DE" sz="2400" dirty="0" err="1"/>
              <a:t>f</a:t>
            </a:r>
            <a:r>
              <a:rPr lang="de-DE" sz="2400" dirty="0" err="1" smtClean="0"/>
              <a:t>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45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</a:t>
            </a: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normal </a:t>
            </a:r>
            <a:r>
              <a:rPr lang="de-DE" sz="2800" dirty="0" err="1" smtClean="0"/>
              <a:t>and</a:t>
            </a:r>
            <a:r>
              <a:rPr lang="de-DE" sz="2800" dirty="0" smtClean="0"/>
              <a:t> fault </a:t>
            </a:r>
            <a:r>
              <a:rPr lang="de-DE" sz="2800" dirty="0" err="1" smtClean="0"/>
              <a:t>condition</a:t>
            </a:r>
            <a:endParaRPr lang="de-DE" sz="2800" dirty="0" smtClean="0"/>
          </a:p>
          <a:p>
            <a:pPr algn="ctr"/>
            <a:r>
              <a:rPr lang="de-DE" sz="2800" dirty="0" err="1"/>
              <a:t>t</a:t>
            </a:r>
            <a:r>
              <a:rPr lang="de-DE" sz="2800" dirty="0" err="1" smtClean="0"/>
              <a:t>est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0" y="2455069"/>
            <a:ext cx="5272278" cy="3947160"/>
          </a:xfrm>
        </p:spPr>
      </p:pic>
    </p:spTree>
    <p:extLst>
      <p:ext uri="{BB962C8B-B14F-4D97-AF65-F5344CB8AC3E}">
        <p14:creationId xmlns:p14="http://schemas.microsoft.com/office/powerpoint/2010/main" val="10198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</a:t>
            </a: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runtime</a:t>
            </a:r>
            <a:r>
              <a:rPr lang="de-DE" sz="2800" dirty="0" err="1"/>
              <a:t>s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21219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 smtClean="0"/>
              <a:t>„</a:t>
            </a:r>
            <a:r>
              <a:rPr lang="de-DE" i="1" dirty="0" err="1" smtClean="0"/>
              <a:t>Condition</a:t>
            </a:r>
            <a:r>
              <a:rPr lang="de-DE" i="1" dirty="0" smtClean="0"/>
              <a:t> Monitoring </a:t>
            </a:r>
            <a:r>
              <a:rPr lang="de-DE" i="1" dirty="0" err="1" smtClean="0"/>
              <a:t>is</a:t>
            </a:r>
            <a:r>
              <a:rPr lang="de-DE" i="1" dirty="0" smtClean="0"/>
              <a:t> a </a:t>
            </a:r>
            <a:r>
              <a:rPr lang="de-DE" i="1" dirty="0" err="1" smtClean="0"/>
              <a:t>process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monitoring</a:t>
            </a:r>
            <a:r>
              <a:rPr lang="de-DE" i="1" dirty="0" smtClean="0"/>
              <a:t> a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b</a:t>
            </a:r>
            <a:r>
              <a:rPr lang="de-DE" i="1" dirty="0" err="1" smtClean="0"/>
              <a:t>y</a:t>
            </a:r>
            <a:r>
              <a:rPr lang="de-DE" i="1" dirty="0" smtClean="0"/>
              <a:t> </a:t>
            </a:r>
            <a:r>
              <a:rPr lang="de-DE" i="1" dirty="0" err="1" smtClean="0"/>
              <a:t>studying</a:t>
            </a:r>
            <a:r>
              <a:rPr lang="de-DE" i="1" dirty="0" smtClean="0"/>
              <a:t> </a:t>
            </a:r>
            <a:r>
              <a:rPr lang="de-DE" i="1" dirty="0" err="1" smtClean="0"/>
              <a:t>certain</a:t>
            </a:r>
            <a:r>
              <a:rPr lang="de-DE" i="1" dirty="0" smtClean="0"/>
              <a:t> </a:t>
            </a:r>
            <a:r>
              <a:rPr lang="de-DE" i="1" dirty="0" err="1" smtClean="0"/>
              <a:t>selected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smtClean="0"/>
              <a:t>in such a </a:t>
            </a:r>
            <a:r>
              <a:rPr lang="de-DE" i="1" dirty="0" err="1" smtClean="0"/>
              <a:t>way</a:t>
            </a:r>
            <a:r>
              <a:rPr lang="de-DE" i="1" dirty="0" smtClean="0"/>
              <a:t>, </a:t>
            </a:r>
          </a:p>
          <a:p>
            <a:pPr marL="0" indent="0" algn="ctr">
              <a:buNone/>
            </a:pP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significant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those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endParaRPr lang="de-DE" i="1" dirty="0" smtClean="0"/>
          </a:p>
          <a:p>
            <a:pPr marL="0" indent="0" algn="ctr">
              <a:buNone/>
            </a:pP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related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developing</a:t>
            </a:r>
            <a:r>
              <a:rPr lang="de-DE" i="1" dirty="0" smtClean="0"/>
              <a:t> </a:t>
            </a:r>
            <a:r>
              <a:rPr lang="de-DE" i="1" dirty="0" err="1" smtClean="0"/>
              <a:t>failures</a:t>
            </a:r>
            <a:r>
              <a:rPr lang="de-DE" i="1" dirty="0" smtClean="0"/>
              <a:t>“</a:t>
            </a:r>
          </a:p>
          <a:p>
            <a:pPr marL="0" indent="0" algn="ctr">
              <a:buNone/>
            </a:pP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sz="1200" dirty="0" smtClean="0"/>
              <a:t>Artur G. O. </a:t>
            </a:r>
            <a:r>
              <a:rPr lang="de-DE" sz="1200" dirty="0" err="1" smtClean="0"/>
              <a:t>Musambara</a:t>
            </a:r>
            <a:r>
              <a:rPr lang="de-DE" sz="1200" dirty="0" smtClean="0"/>
              <a:t> , Harare 2012</a:t>
            </a:r>
          </a:p>
          <a:p>
            <a:pPr marL="0" indent="0" algn="ctr">
              <a:buNone/>
            </a:pPr>
            <a:endParaRPr lang="de-DE" sz="120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Feature </a:t>
            </a:r>
            <a:r>
              <a:rPr lang="de-DE" sz="2800" dirty="0" err="1" smtClean="0"/>
              <a:t>reduction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random</a:t>
            </a:r>
            <a:r>
              <a:rPr lang="de-DE" sz="2800" dirty="0" smtClean="0"/>
              <a:t> </a:t>
            </a:r>
            <a:r>
              <a:rPr lang="de-DE" sz="2800" dirty="0" err="1" smtClean="0"/>
              <a:t>forest</a:t>
            </a:r>
            <a:endParaRPr lang="de-DE" sz="2800" dirty="0" smtClean="0"/>
          </a:p>
          <a:p>
            <a:pPr algn="ctr"/>
            <a:r>
              <a:rPr lang="de-DE" sz="2800" dirty="0"/>
              <a:t>v</a:t>
            </a:r>
            <a:r>
              <a:rPr lang="de-DE" sz="2800" dirty="0" smtClean="0"/>
              <a:t>ariable </a:t>
            </a:r>
            <a:r>
              <a:rPr lang="de-DE" sz="2800" dirty="0" err="1" smtClean="0"/>
              <a:t>importance</a:t>
            </a:r>
            <a:r>
              <a:rPr lang="de-DE" sz="2800" dirty="0" smtClean="0"/>
              <a:t> </a:t>
            </a:r>
            <a:r>
              <a:rPr lang="de-DE" sz="2800" dirty="0" err="1" smtClean="0"/>
              <a:t>measure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Feature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>
          <a:xfrm>
            <a:off x="596900" y="2349500"/>
            <a:ext cx="7118350" cy="3481387"/>
          </a:xfrm>
        </p:spPr>
      </p:pic>
    </p:spTree>
    <p:extLst>
      <p:ext uri="{BB962C8B-B14F-4D97-AF65-F5344CB8AC3E}">
        <p14:creationId xmlns:p14="http://schemas.microsoft.com/office/powerpoint/2010/main" val="603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Altogether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one-class</a:t>
            </a:r>
            <a:r>
              <a:rPr lang="de-DE" dirty="0" smtClean="0"/>
              <a:t>- </a:t>
            </a:r>
            <a:r>
              <a:rPr lang="de-DE" dirty="0" err="1" smtClean="0"/>
              <a:t>classifiers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roller</a:t>
            </a:r>
            <a:r>
              <a:rPr lang="de-DE" dirty="0" smtClean="0"/>
              <a:t> </a:t>
            </a:r>
            <a:r>
              <a:rPr lang="de-DE" dirty="0" err="1" smtClean="0"/>
              <a:t>bearing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</a:p>
          <a:p>
            <a:r>
              <a:rPr lang="de-DE" dirty="0" err="1"/>
              <a:t>h</a:t>
            </a:r>
            <a:r>
              <a:rPr lang="de-DE" dirty="0" err="1" smtClean="0"/>
              <a:t>uge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(not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in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)</a:t>
            </a:r>
          </a:p>
          <a:p>
            <a:r>
              <a:rPr lang="de-DE" dirty="0" err="1"/>
              <a:t>u</a:t>
            </a:r>
            <a:r>
              <a:rPr lang="de-DE" dirty="0" err="1" smtClean="0"/>
              <a:t>nderperformers</a:t>
            </a:r>
            <a:r>
              <a:rPr lang="de-DE" dirty="0" smtClean="0"/>
              <a:t>:  SVDD (w.r.t.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), Parzen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 smtClean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r>
              <a:rPr lang="de-DE" dirty="0" smtClean="0"/>
              <a:t> in Ensemble </a:t>
            </a:r>
            <a:r>
              <a:rPr lang="de-DE" dirty="0" err="1" smtClean="0"/>
              <a:t>Methods</a:t>
            </a:r>
            <a:r>
              <a:rPr lang="de-DE" dirty="0" smtClean="0"/>
              <a:t> (Batch </a:t>
            </a:r>
            <a:r>
              <a:rPr lang="de-DE" dirty="0" err="1" smtClean="0"/>
              <a:t>and</a:t>
            </a:r>
            <a:r>
              <a:rPr lang="de-DE" dirty="0" smtClean="0"/>
              <a:t> Ada </a:t>
            </a:r>
            <a:r>
              <a:rPr lang="de-DE" dirty="0" err="1" smtClean="0"/>
              <a:t>Boost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centers</a:t>
            </a:r>
            <a:r>
              <a:rPr lang="de-DE" dirty="0" smtClean="0"/>
              <a:t>/</a:t>
            </a:r>
            <a:r>
              <a:rPr lang="de-DE" dirty="0" err="1" smtClean="0"/>
              <a:t>prototypes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semi-</a:t>
            </a:r>
            <a:r>
              <a:rPr lang="de-DE" dirty="0" err="1" smtClean="0"/>
              <a:t>supervised</a:t>
            </a:r>
            <a:r>
              <a:rPr lang="de-DE" dirty="0" smtClean="0"/>
              <a:t> /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sz="4000" b="1" dirty="0" err="1" smtClean="0"/>
              <a:t>Thank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You</a:t>
            </a:r>
            <a:r>
              <a:rPr lang="de-DE" sz="4000" b="1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r>
              <a:rPr lang="de-DE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computerized</a:t>
            </a:r>
            <a:r>
              <a:rPr lang="de-DE" dirty="0" smtClean="0"/>
              <a:t>) </a:t>
            </a:r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maintenance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</a:t>
            </a:r>
            <a:r>
              <a:rPr lang="de-DE" dirty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r>
              <a:rPr lang="de-DE" dirty="0" err="1" smtClean="0"/>
              <a:t>Lifetime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 smtClean="0"/>
              <a:t>Overall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22071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702050" y="27937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r>
              <a:rPr lang="de-DE" dirty="0"/>
              <a:t>  (Fourier, Short Time Fourier,  Wavelet Transform…)</a:t>
            </a:r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37298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(PCA…)</a:t>
            </a: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707904" y="45939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Classification</a:t>
            </a:r>
            <a:r>
              <a:rPr lang="de-DE" dirty="0"/>
              <a:t> /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Machine</a:t>
            </a:r>
            <a:r>
              <a:rPr lang="de-DE" dirty="0"/>
              <a:t> Learning/Pattern </a:t>
            </a:r>
            <a:r>
              <a:rPr lang="de-DE" dirty="0" smtClean="0"/>
              <a:t>Recognition)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07904" y="55300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Lifetime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, </a:t>
            </a:r>
            <a:r>
              <a:rPr lang="de-DE" dirty="0" err="1"/>
              <a:t>maintenance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70790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dirty="0"/>
              <a:t>S</a:t>
            </a:r>
            <a:r>
              <a:rPr lang="de-DE" dirty="0" smtClean="0"/>
              <a:t>ensors </a:t>
            </a:r>
            <a:r>
              <a:rPr lang="de-DE" dirty="0" err="1" smtClean="0"/>
              <a:t>atttached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monitored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 (</a:t>
            </a:r>
            <a:r>
              <a:rPr lang="de-DE" dirty="0" err="1" smtClean="0"/>
              <a:t>accelerometers</a:t>
            </a:r>
            <a:r>
              <a:rPr lang="de-DE" dirty="0"/>
              <a:t>, </a:t>
            </a:r>
            <a:r>
              <a:rPr lang="de-DE" dirty="0" err="1" smtClean="0"/>
              <a:t>thermometers</a:t>
            </a:r>
            <a:r>
              <a:rPr lang="de-DE" dirty="0" smtClean="0"/>
              <a:t>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899592" y="28529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93585" y="1700809"/>
            <a:ext cx="3776662" cy="453489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Focus </a:t>
            </a:r>
            <a:r>
              <a:rPr lang="de-DE" dirty="0" err="1" smtClean="0">
                <a:solidFill>
                  <a:srgbClr val="FFC000"/>
                </a:solidFill>
              </a:rPr>
              <a:t>of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smtClean="0">
                <a:solidFill>
                  <a:srgbClr val="FFC000"/>
                </a:solidFill>
              </a:rPr>
              <a:t>Thesis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62706" y="2924944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62706" y="4653136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94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Data Analysis      Feature </a:t>
            </a:r>
            <a:r>
              <a:rPr lang="de-DE" sz="5400" b="1" dirty="0" err="1" smtClean="0"/>
              <a:t>Extraction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Mel </a:t>
            </a:r>
            <a:r>
              <a:rPr lang="de-DE" sz="2800" dirty="0" err="1"/>
              <a:t>Frequency</a:t>
            </a:r>
            <a:r>
              <a:rPr lang="de-DE" sz="2800" dirty="0"/>
              <a:t> </a:t>
            </a:r>
            <a:r>
              <a:rPr lang="de-DE" sz="2800" dirty="0" err="1"/>
              <a:t>Cepstral</a:t>
            </a:r>
            <a:r>
              <a:rPr lang="de-DE" sz="2800" dirty="0"/>
              <a:t> </a:t>
            </a:r>
            <a:r>
              <a:rPr lang="de-DE" sz="2800" dirty="0" err="1"/>
              <a:t>Coefficients</a:t>
            </a:r>
            <a:r>
              <a:rPr lang="de-DE" sz="2800" dirty="0"/>
              <a:t> (MFCC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Higuchi </a:t>
            </a:r>
            <a:r>
              <a:rPr lang="de-DE" sz="2800" dirty="0" err="1"/>
              <a:t>Fractal</a:t>
            </a:r>
            <a:r>
              <a:rPr lang="de-DE" sz="2800" dirty="0"/>
              <a:t> </a:t>
            </a:r>
            <a:r>
              <a:rPr lang="de-DE" sz="2800" dirty="0" err="1"/>
              <a:t>Dimensions</a:t>
            </a:r>
            <a:r>
              <a:rPr lang="de-DE" sz="2800" dirty="0"/>
              <a:t> (HFD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 err="1"/>
              <a:t>Kurtosis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1268</Words>
  <Application>Microsoft Office PowerPoint</Application>
  <PresentationFormat>Bildschirmpräsentation (4:3)</PresentationFormat>
  <Paragraphs>494</Paragraphs>
  <Slides>43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Uni_Praesentation_E1_RGB</vt:lpstr>
      <vt:lpstr>Outlier Detection in  Condition Monitoring </vt:lpstr>
      <vt:lpstr>Overview</vt:lpstr>
      <vt:lpstr>PowerPoint-Präsentation</vt:lpstr>
      <vt:lpstr>Condition Monitoring</vt:lpstr>
      <vt:lpstr>Condition Monitoring</vt:lpstr>
      <vt:lpstr>Condition Monitoring Framework</vt:lpstr>
      <vt:lpstr>Condition Monitoring Framework</vt:lpstr>
      <vt:lpstr>PowerPoint-Präsentation</vt:lpstr>
      <vt:lpstr>Data Analysis / Feature Extraction</vt:lpstr>
      <vt:lpstr>Mel Frequency Cepstral Coefficients</vt:lpstr>
      <vt:lpstr>Mel Frequency Cepstral Coefficients</vt:lpstr>
      <vt:lpstr>Fractal Dimensions</vt:lpstr>
      <vt:lpstr>Fractal sample</vt:lpstr>
      <vt:lpstr>Higuchi Fractal Dimensions</vt:lpstr>
      <vt:lpstr>Kurtosis</vt:lpstr>
      <vt:lpstr>PowerPoint-Präsentation</vt:lpstr>
      <vt:lpstr>Classification</vt:lpstr>
      <vt:lpstr>Classification</vt:lpstr>
      <vt:lpstr>One Class Classification</vt:lpstr>
      <vt:lpstr>One Class Classification</vt:lpstr>
      <vt:lpstr>Support Vector Data Description</vt:lpstr>
      <vt:lpstr>K-Center Data Description</vt:lpstr>
      <vt:lpstr>K-Means Data Description</vt:lpstr>
      <vt:lpstr>Nearest Neighbor Data Description</vt:lpstr>
      <vt:lpstr>Parzen Window Data Description</vt:lpstr>
      <vt:lpstr>SOM Data Description</vt:lpstr>
      <vt:lpstr>Random Forest</vt:lpstr>
      <vt:lpstr>Random Forest Data Description</vt:lpstr>
      <vt:lpstr>PowerPoint-Präsentation</vt:lpstr>
      <vt:lpstr>Data Acquisition/Roller Bearing Data</vt:lpstr>
      <vt:lpstr>Data Analysis/Preprocessing</vt:lpstr>
      <vt:lpstr>Data Analysis/ Data sample</vt:lpstr>
      <vt:lpstr>Data Analysis/Feature Extraction</vt:lpstr>
      <vt:lpstr>Data Analysis/Feature Extraction</vt:lpstr>
      <vt:lpstr>Data Analysis/Feature Extraction</vt:lpstr>
      <vt:lpstr>Data Analysis/Feature Extraction</vt:lpstr>
      <vt:lpstr>Decision Making/ OC-training</vt:lpstr>
      <vt:lpstr>Evaluation/ Outlier Detection</vt:lpstr>
      <vt:lpstr>Evaluation/ Outlier Detection</vt:lpstr>
      <vt:lpstr>Evaluation/ Feature Reduction</vt:lpstr>
      <vt:lpstr>Conclusions</vt:lpstr>
      <vt:lpstr>Outlook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238</cp:revision>
  <cp:lastPrinted>2009-07-21T13:24:06Z</cp:lastPrinted>
  <dcterms:created xsi:type="dcterms:W3CDTF">2013-07-15T17:00:34Z</dcterms:created>
  <dcterms:modified xsi:type="dcterms:W3CDTF">2013-07-24T09:22:00Z</dcterms:modified>
</cp:coreProperties>
</file>