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9" r:id="rId2"/>
    <p:sldId id="306" r:id="rId3"/>
    <p:sldId id="285" r:id="rId4"/>
    <p:sldId id="280" r:id="rId5"/>
    <p:sldId id="281" r:id="rId6"/>
    <p:sldId id="286" r:id="rId7"/>
    <p:sldId id="303" r:id="rId8"/>
    <p:sldId id="299" r:id="rId9"/>
    <p:sldId id="304" r:id="rId10"/>
    <p:sldId id="302" r:id="rId11"/>
    <p:sldId id="282" r:id="rId12"/>
    <p:sldId id="295" r:id="rId13"/>
    <p:sldId id="298" r:id="rId14"/>
    <p:sldId id="296" r:id="rId15"/>
    <p:sldId id="283" r:id="rId16"/>
    <p:sldId id="297" r:id="rId17"/>
    <p:sldId id="284" r:id="rId18"/>
    <p:sldId id="300" r:id="rId19"/>
    <p:sldId id="287" r:id="rId20"/>
    <p:sldId id="288" r:id="rId21"/>
    <p:sldId id="289" r:id="rId22"/>
    <p:sldId id="290" r:id="rId23"/>
    <p:sldId id="291" r:id="rId24"/>
    <p:sldId id="294" r:id="rId25"/>
    <p:sldId id="292" r:id="rId26"/>
    <p:sldId id="301" r:id="rId27"/>
    <p:sldId id="305" r:id="rId2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FF00"/>
    <a:srgbClr val="EAEAEA"/>
    <a:srgbClr val="DDDDDD"/>
    <a:srgbClr val="DEDEDE"/>
    <a:srgbClr val="FCFCFC"/>
    <a:srgbClr val="F2F2F2"/>
    <a:srgbClr val="FF7A00"/>
    <a:srgbClr val="0066C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0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-3576" y="-90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B90C6-478F-4020-94F7-7A365D69A3A0}" type="datetimeFigureOut">
              <a:rPr lang="ko-KR" altLang="en-US" smtClean="0"/>
              <a:pPr/>
              <a:t>2009-08-23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D6749-F4CB-46B3-8E5E-41259A5AA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C34AF-9FD1-4FB2-A2EC-FD937BF46C9F}" type="datetimeFigureOut">
              <a:rPr lang="ko-KR" altLang="en-US" smtClean="0"/>
              <a:pPr/>
              <a:t>2009-08-23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59F33-ECD9-4BDA-AD1D-6D387FA58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2" name="Picture 340" descr="image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722938" y="2166938"/>
            <a:ext cx="1454150" cy="1454150"/>
          </a:xfrm>
          <a:prstGeom prst="rect">
            <a:avLst/>
          </a:prstGeom>
          <a:noFill/>
        </p:spPr>
      </p:pic>
      <p:pic>
        <p:nvPicPr>
          <p:cNvPr id="3414" name="Picture 342" descr="image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4238625" y="2166938"/>
            <a:ext cx="1460500" cy="1460500"/>
          </a:xfrm>
          <a:prstGeom prst="rect">
            <a:avLst/>
          </a:prstGeom>
          <a:noFill/>
        </p:spPr>
      </p:pic>
      <p:pic>
        <p:nvPicPr>
          <p:cNvPr id="3415" name="Picture 343" descr="image_0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194550" y="2166938"/>
            <a:ext cx="1463675" cy="1463675"/>
          </a:xfrm>
          <a:prstGeom prst="rect">
            <a:avLst/>
          </a:prstGeom>
          <a:noFill/>
        </p:spPr>
      </p:pic>
      <p:pic>
        <p:nvPicPr>
          <p:cNvPr id="3416" name="Picture 344" descr="image_0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2752725" y="2166938"/>
            <a:ext cx="1460500" cy="1460500"/>
          </a:xfrm>
          <a:prstGeom prst="rect">
            <a:avLst/>
          </a:prstGeom>
          <a:noFill/>
        </p:spPr>
      </p:pic>
      <p:sp>
        <p:nvSpPr>
          <p:cNvPr id="3404" name="Rectangle 332"/>
          <p:cNvSpPr>
            <a:spLocks noChangeArrowheads="1"/>
          </p:cNvSpPr>
          <p:nvPr/>
        </p:nvSpPr>
        <p:spPr bwMode="gray">
          <a:xfrm>
            <a:off x="4240213" y="2163763"/>
            <a:ext cx="1460500" cy="146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05" name="Rectangle 333"/>
          <p:cNvSpPr>
            <a:spLocks noChangeArrowheads="1"/>
          </p:cNvSpPr>
          <p:nvPr/>
        </p:nvSpPr>
        <p:spPr bwMode="gray">
          <a:xfrm>
            <a:off x="7200900" y="2162175"/>
            <a:ext cx="1454150" cy="14700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410" name="Group 338"/>
          <p:cNvGrpSpPr>
            <a:grpSpLocks/>
          </p:cNvGrpSpPr>
          <p:nvPr/>
        </p:nvGrpSpPr>
        <p:grpSpPr bwMode="auto">
          <a:xfrm>
            <a:off x="914400" y="0"/>
            <a:ext cx="685800" cy="685800"/>
            <a:chOff x="576" y="0"/>
            <a:chExt cx="454" cy="475"/>
          </a:xfrm>
        </p:grpSpPr>
        <p:sp>
          <p:nvSpPr>
            <p:cNvPr id="3407" name="Rectangle 335"/>
            <p:cNvSpPr>
              <a:spLocks noChangeArrowheads="1"/>
            </p:cNvSpPr>
            <p:nvPr userDrawn="1"/>
          </p:nvSpPr>
          <p:spPr bwMode="gray">
            <a:xfrm>
              <a:off x="576" y="0"/>
              <a:ext cx="229" cy="22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08" name="Rectangle 336"/>
            <p:cNvSpPr>
              <a:spLocks noChangeArrowheads="1"/>
            </p:cNvSpPr>
            <p:nvPr userDrawn="1"/>
          </p:nvSpPr>
          <p:spPr bwMode="gray">
            <a:xfrm>
              <a:off x="795" y="222"/>
              <a:ext cx="235" cy="25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444" name="Group 372"/>
          <p:cNvGrpSpPr>
            <a:grpSpLocks/>
          </p:cNvGrpSpPr>
          <p:nvPr/>
        </p:nvGrpSpPr>
        <p:grpSpPr bwMode="auto">
          <a:xfrm>
            <a:off x="409575" y="3576638"/>
            <a:ext cx="8258175" cy="119062"/>
            <a:chOff x="288" y="1248"/>
            <a:chExt cx="5229" cy="96"/>
          </a:xfrm>
        </p:grpSpPr>
        <p:grpSp>
          <p:nvGrpSpPr>
            <p:cNvPr id="3440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9" cy="96"/>
              <a:chOff x="192" y="498"/>
              <a:chExt cx="5376" cy="78"/>
            </a:xfrm>
          </p:grpSpPr>
          <p:sp>
            <p:nvSpPr>
              <p:cNvPr id="3441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42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3443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</p:spPr>
        </p:pic>
      </p:grp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019800" y="6324600"/>
            <a:ext cx="2874963" cy="320675"/>
          </a:xfrm>
        </p:spPr>
        <p:txBody>
          <a:bodyPr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3445" name="Rectangle 37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267200" y="6400800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31755E00-65C9-4511-88A1-C7F05C3CA98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446" name="Rectangle 374"/>
          <p:cNvSpPr>
            <a:spLocks noGrp="1" noChangeArrowheads="1"/>
          </p:cNvSpPr>
          <p:nvPr>
            <p:ph type="dt" sz="half" idx="2"/>
          </p:nvPr>
        </p:nvSpPr>
        <p:spPr>
          <a:xfrm>
            <a:off x="381000" y="6400800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3848100"/>
            <a:ext cx="8001000" cy="533400"/>
          </a:xfrm>
        </p:spPr>
        <p:txBody>
          <a:bodyPr/>
          <a:lstStyle>
            <a:lvl1pPr algn="r">
              <a:defRPr sz="4800" b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7250" y="4495800"/>
            <a:ext cx="7854950" cy="457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b="1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pic>
        <p:nvPicPr>
          <p:cNvPr id="3451" name="Picture 379" descr="image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197725" y="687388"/>
            <a:ext cx="1460500" cy="1460500"/>
          </a:xfrm>
          <a:prstGeom prst="rect">
            <a:avLst/>
          </a:prstGeom>
          <a:noFill/>
        </p:spPr>
      </p:pic>
      <p:sp>
        <p:nvSpPr>
          <p:cNvPr id="3452" name="Rectangle 380"/>
          <p:cNvSpPr>
            <a:spLocks noChangeArrowheads="1"/>
          </p:cNvSpPr>
          <p:nvPr/>
        </p:nvSpPr>
        <p:spPr bwMode="gray">
          <a:xfrm>
            <a:off x="5715000" y="685800"/>
            <a:ext cx="1460500" cy="14620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454" name="Picture 382" descr="logo-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3124200"/>
            <a:ext cx="1255713" cy="349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3DFC5D-DCA2-4F3C-8CC8-AFD773AA5C7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8876FA-5F50-4D89-A2B0-94B99FA737C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8E62B4-1100-45BC-9361-663C6466A65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AED5E0-AC89-4939-92B3-9DD07712431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4251DA-2FDD-4AC3-ABDA-FD6E0B94E8B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2110B-DE2F-404B-B2AB-7550757661C3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F9473E-73B6-4713-A151-236AEA51464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B9DC28-4699-4AED-8FBD-E239D42001B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FD8539-88B5-441E-BF66-777EA194B2C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EA5A44-3E32-4FC0-B422-39EC18FA681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629400" y="64833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14800" y="647700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굴림" pitchFamily="50" charset="-127"/>
              </a:defRPr>
            </a:lvl1pPr>
          </a:lstStyle>
          <a:p>
            <a:fld id="{059F4425-E62D-465E-BDDD-F3BAC8C7853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" y="6477000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668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grpSp>
        <p:nvGrpSpPr>
          <p:cNvPr id="1215" name="Group 191"/>
          <p:cNvGrpSpPr>
            <a:grpSpLocks/>
          </p:cNvGrpSpPr>
          <p:nvPr/>
        </p:nvGrpSpPr>
        <p:grpSpPr bwMode="auto">
          <a:xfrm>
            <a:off x="304800" y="800100"/>
            <a:ext cx="8377238" cy="131763"/>
            <a:chOff x="192" y="498"/>
            <a:chExt cx="5376" cy="78"/>
          </a:xfrm>
        </p:grpSpPr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192" y="498"/>
              <a:ext cx="5376" cy="78"/>
              <a:chOff x="192" y="498"/>
              <a:chExt cx="5376" cy="78"/>
            </a:xfrm>
          </p:grpSpPr>
          <p:sp>
            <p:nvSpPr>
              <p:cNvPr id="1217" name="Rectangle 193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1219" name="Picture 195" descr="Untitled-4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gray">
            <a:xfrm>
              <a:off x="300" y="504"/>
              <a:ext cx="72" cy="72"/>
            </a:xfrm>
            <a:prstGeom prst="rect">
              <a:avLst/>
            </a:prstGeom>
            <a:noFill/>
          </p:spPr>
        </p:pic>
      </p:grpSp>
      <p:graphicFrame>
        <p:nvGraphicFramePr>
          <p:cNvPr id="1246" name="Object 222"/>
          <p:cNvGraphicFramePr>
            <a:graphicFrameLocks noChangeAspect="1"/>
          </p:cNvGraphicFramePr>
          <p:nvPr/>
        </p:nvGraphicFramePr>
        <p:xfrm>
          <a:off x="6324600" y="457200"/>
          <a:ext cx="2362200" cy="466725"/>
        </p:xfrm>
        <a:graphic>
          <a:graphicData uri="http://schemas.openxmlformats.org/presentationml/2006/ole">
            <p:oleObj spid="_x0000_s1246" name="Image" r:id="rId15" imgW="5600000" imgH="1117460" progId="">
              <p:embed/>
            </p:oleObj>
          </a:graphicData>
        </a:graphic>
      </p:graphicFrame>
      <p:sp>
        <p:nvSpPr>
          <p:cNvPr id="1247" name="Rectangle 223"/>
          <p:cNvSpPr>
            <a:spLocks noChangeArrowheads="1"/>
          </p:cNvSpPr>
          <p:nvPr/>
        </p:nvSpPr>
        <p:spPr bwMode="gray">
          <a:xfrm>
            <a:off x="7753350" y="469900"/>
            <a:ext cx="457200" cy="4508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48" name="Rectangle 224"/>
          <p:cNvSpPr>
            <a:spLocks noChangeArrowheads="1"/>
          </p:cNvSpPr>
          <p:nvPr/>
        </p:nvSpPr>
        <p:spPr bwMode="gray">
          <a:xfrm>
            <a:off x="8220075" y="0"/>
            <a:ext cx="457200" cy="457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152400"/>
            <a:ext cx="6172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ygwin.com/" TargetMode="External"/><Relationship Id="rId5" Type="http://schemas.openxmlformats.org/officeDocument/2006/relationships/hyperlink" Target="http://www.mingw.org/" TargetMode="External"/><Relationship Id="rId4" Type="http://schemas.openxmlformats.org/officeDocument/2006/relationships/hyperlink" Target="http://www.eclipse.org/cdt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 smtClean="0">
                <a:ea typeface="굴림" pitchFamily="50" charset="-127"/>
              </a:rPr>
              <a:t>Project Setting</a:t>
            </a:r>
            <a:endParaRPr lang="en-US" altLang="ko-KR" sz="4400" dirty="0">
              <a:ea typeface="굴림" pitchFamily="50" charset="-127"/>
            </a:endParaRPr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itchFamily="50" charset="-127"/>
              </a:rPr>
              <a:t>Eclipse CDT</a:t>
            </a:r>
            <a:r>
              <a:rPr lang="ko-KR" altLang="en-US" sz="2400" dirty="0" smtClean="0">
                <a:ea typeface="굴림" pitchFamily="50" charset="-127"/>
              </a:rPr>
              <a:t> </a:t>
            </a:r>
            <a:r>
              <a:rPr lang="en-US" altLang="ko-KR" sz="2400" dirty="0" smtClean="0">
                <a:ea typeface="굴림" pitchFamily="50" charset="-127"/>
              </a:rPr>
              <a:t>Setting</a:t>
            </a:r>
            <a:endParaRPr lang="en-US" altLang="ko-KR" sz="2400" dirty="0">
              <a:ea typeface="굴림" pitchFamily="50" charset="-127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gray">
          <a:xfrm>
            <a:off x="857224" y="5286388"/>
            <a:ext cx="785495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r" latinLnBrk="1"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ko-KR" sz="2400" b="1" kern="0" dirty="0" smtClean="0">
                <a:solidFill>
                  <a:schemeClr val="accent1"/>
                </a:solidFill>
                <a:ea typeface="굴림" pitchFamily="50" charset="-127"/>
              </a:rPr>
              <a:t>Sang-</a:t>
            </a:r>
            <a:r>
              <a:rPr lang="en-US" altLang="ko-KR" sz="2400" b="1" kern="0" dirty="0" err="1" smtClean="0">
                <a:solidFill>
                  <a:schemeClr val="accent1"/>
                </a:solidFill>
                <a:ea typeface="굴림" pitchFamily="50" charset="-127"/>
              </a:rPr>
              <a:t>Wook</a:t>
            </a:r>
            <a:r>
              <a:rPr lang="en-US" altLang="ko-KR" sz="2400" b="1" kern="0" smtClean="0">
                <a:solidFill>
                  <a:schemeClr val="accent1"/>
                </a:solidFill>
                <a:ea typeface="굴림" pitchFamily="50" charset="-127"/>
              </a:rPr>
              <a:t> Lee</a:t>
            </a:r>
          </a:p>
          <a:p>
            <a:pPr lvl="0" algn="r" latinLnBrk="1">
              <a:spcBef>
                <a:spcPct val="20000"/>
              </a:spcBef>
              <a:buClr>
                <a:schemeClr val="tx2"/>
              </a:buClr>
              <a:defRPr/>
            </a:pPr>
            <a:r>
              <a:rPr kumimoji="0" lang="en-US" altLang="ko-KR" sz="2400" b="1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2009.08.22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Setting: 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C/C++ Build </a:t>
            </a:r>
            <a:r>
              <a:rPr lang="en-US" altLang="ko-KR" dirty="0" smtClean="0">
                <a:sym typeface="Wingdings" pitchFamily="2" charset="2"/>
              </a:rPr>
              <a:t> Discovery Options (</a:t>
            </a:r>
            <a:r>
              <a:rPr lang="en-US" altLang="ko-KR" dirty="0" err="1" smtClean="0">
                <a:sym typeface="Wingdings" pitchFamily="2" charset="2"/>
              </a:rPr>
              <a:t>MinGW</a:t>
            </a:r>
            <a:r>
              <a:rPr lang="en-US" altLang="ko-KR" dirty="0" smtClean="0">
                <a:sym typeface="Wingdings" pitchFamily="2" charset="2"/>
              </a:rPr>
              <a:t>)</a:t>
            </a:r>
            <a:endParaRPr lang="ko-KR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549" y="1848823"/>
            <a:ext cx="7220903" cy="4580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 bwMode="auto">
          <a:xfrm>
            <a:off x="1214414" y="2621237"/>
            <a:ext cx="928694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285984" y="3295649"/>
            <a:ext cx="1071570" cy="2857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285984" y="2401320"/>
            <a:ext cx="5857916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Setting: 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C/C++ Build </a:t>
            </a:r>
            <a:r>
              <a:rPr lang="en-US" altLang="ko-KR" dirty="0" smtClean="0">
                <a:sym typeface="Wingdings" pitchFamily="2" charset="2"/>
              </a:rPr>
              <a:t> Discovery Options (</a:t>
            </a:r>
            <a:r>
              <a:rPr lang="en-US" altLang="ko-KR" dirty="0" err="1" smtClean="0">
                <a:sym typeface="Wingdings" pitchFamily="2" charset="2"/>
              </a:rPr>
              <a:t>Cygwin</a:t>
            </a:r>
            <a:r>
              <a:rPr lang="en-US" altLang="ko-KR" dirty="0" smtClean="0">
                <a:sym typeface="Wingdings" pitchFamily="2" charset="2"/>
              </a:rPr>
              <a:t>)</a:t>
            </a:r>
            <a:endParaRPr lang="ko-KR" altLang="en-US" dirty="0"/>
          </a:p>
        </p:txBody>
      </p:sp>
      <p:pic>
        <p:nvPicPr>
          <p:cNvPr id="390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549" y="1857364"/>
            <a:ext cx="7220903" cy="45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 bwMode="auto">
          <a:xfrm>
            <a:off x="1214414" y="2621237"/>
            <a:ext cx="928694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285984" y="3165193"/>
            <a:ext cx="1143008" cy="2857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286248" y="4729514"/>
            <a:ext cx="3071834" cy="2857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285984" y="2401320"/>
            <a:ext cx="5857916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Setting: 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C/C++ Build </a:t>
            </a:r>
            <a:r>
              <a:rPr lang="en-US" altLang="ko-KR" dirty="0" smtClean="0">
                <a:sym typeface="Wingdings" pitchFamily="2" charset="2"/>
              </a:rPr>
              <a:t> Settings  Assembler</a:t>
            </a:r>
            <a:endParaRPr lang="ko-KR" altLang="en-US" dirty="0"/>
          </a:p>
        </p:txBody>
      </p:sp>
      <p:pic>
        <p:nvPicPr>
          <p:cNvPr id="401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549" y="1857364"/>
            <a:ext cx="7220903" cy="45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 bwMode="auto">
          <a:xfrm>
            <a:off x="1214414" y="2808003"/>
            <a:ext cx="571504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57422" y="2993057"/>
            <a:ext cx="1071570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214546" y="2751195"/>
            <a:ext cx="928694" cy="2564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921742" y="2985742"/>
            <a:ext cx="4150719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285984" y="2401320"/>
            <a:ext cx="5857916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Setting: Static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C/C++ Build </a:t>
            </a:r>
            <a:r>
              <a:rPr lang="en-US" altLang="ko-KR" dirty="0" smtClean="0">
                <a:sym typeface="Wingdings" pitchFamily="2" charset="2"/>
              </a:rPr>
              <a:t> Settings  </a:t>
            </a:r>
            <a:r>
              <a:rPr lang="en-US" altLang="ko-KR" dirty="0" err="1" smtClean="0">
                <a:sym typeface="Wingdings" pitchFamily="2" charset="2"/>
              </a:rPr>
              <a:t>Archiver</a:t>
            </a:r>
            <a:endParaRPr lang="ko-KR" altLang="en-US" dirty="0"/>
          </a:p>
        </p:txBody>
      </p:sp>
      <p:pic>
        <p:nvPicPr>
          <p:cNvPr id="404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8300" y="1857364"/>
            <a:ext cx="5867400" cy="459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 bwMode="auto">
          <a:xfrm>
            <a:off x="2958186" y="2401320"/>
            <a:ext cx="4500594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928794" y="2808003"/>
            <a:ext cx="500066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071802" y="3214686"/>
            <a:ext cx="1000132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928926" y="2751195"/>
            <a:ext cx="857256" cy="2564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429125" y="2985742"/>
            <a:ext cx="2928958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Setting: 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C/C++ Build </a:t>
            </a:r>
            <a:r>
              <a:rPr lang="en-US" altLang="ko-KR" dirty="0" smtClean="0">
                <a:sym typeface="Wingdings" pitchFamily="2" charset="2"/>
              </a:rPr>
              <a:t> Settings  Compiler</a:t>
            </a:r>
            <a:endParaRPr lang="ko-KR" altLang="en-US" dirty="0"/>
          </a:p>
        </p:txBody>
      </p:sp>
      <p:pic>
        <p:nvPicPr>
          <p:cNvPr id="402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549" y="1857364"/>
            <a:ext cx="7220903" cy="45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 bwMode="auto">
          <a:xfrm>
            <a:off x="1214414" y="2808003"/>
            <a:ext cx="571504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357422" y="3214686"/>
            <a:ext cx="1285884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57422" y="4000504"/>
            <a:ext cx="1285884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214546" y="2751195"/>
            <a:ext cx="928694" cy="2564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921742" y="2985742"/>
            <a:ext cx="4150719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285984" y="2401320"/>
            <a:ext cx="5857916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29520" y="1071546"/>
            <a:ext cx="1571636" cy="71438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err="1" smtClean="0">
                <a:solidFill>
                  <a:srgbClr val="FF00FF"/>
                </a:solidFill>
              </a:rPr>
              <a:t>MinGW</a:t>
            </a:r>
            <a:r>
              <a:rPr lang="ko-KR" altLang="en-US" sz="1000" b="1" dirty="0" smtClean="0">
                <a:solidFill>
                  <a:srgbClr val="FF00FF"/>
                </a:solidFill>
              </a:rPr>
              <a:t>의</a:t>
            </a:r>
            <a:r>
              <a:rPr lang="en-US" altLang="ko-KR" sz="1000" b="1" dirty="0" smtClean="0">
                <a:solidFill>
                  <a:srgbClr val="FF00FF"/>
                </a:solidFill>
              </a:rPr>
              <a:t> </a:t>
            </a:r>
            <a:r>
              <a:rPr lang="ko-KR" altLang="en-US" sz="1000" b="1" dirty="0" smtClean="0">
                <a:solidFill>
                  <a:srgbClr val="FF00FF"/>
                </a:solidFill>
              </a:rPr>
              <a:t>경우 </a:t>
            </a:r>
            <a:r>
              <a:rPr lang="en-US" altLang="ko-KR" sz="1000" b="1" dirty="0" smtClean="0">
                <a:solidFill>
                  <a:srgbClr val="FF00FF"/>
                </a:solidFill>
              </a:rPr>
              <a:t>mingw32-g++.exe</a:t>
            </a:r>
            <a:r>
              <a:rPr lang="ko-KR" altLang="en-US" sz="1000" b="1" dirty="0" smtClean="0">
                <a:solidFill>
                  <a:srgbClr val="FF00FF"/>
                </a:solidFill>
              </a:rPr>
              <a:t> 또는</a:t>
            </a:r>
            <a:r>
              <a:rPr lang="en-US" altLang="ko-KR" sz="1000" b="1" dirty="0" smtClean="0">
                <a:solidFill>
                  <a:srgbClr val="FF00FF"/>
                </a:solidFill>
              </a:rPr>
              <a:t> mingw32-gcc.exe </a:t>
            </a:r>
            <a:r>
              <a:rPr lang="ko-KR" altLang="en-US" sz="1000" b="1" dirty="0" smtClean="0">
                <a:solidFill>
                  <a:srgbClr val="FF00FF"/>
                </a:solidFill>
              </a:rPr>
              <a:t>사용 가능</a:t>
            </a:r>
            <a:r>
              <a:rPr lang="en-US" altLang="ko-KR" sz="1000" b="1" dirty="0" smtClean="0">
                <a:solidFill>
                  <a:srgbClr val="FF00FF"/>
                </a:solidFill>
              </a:rPr>
              <a:t>.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rgbClr val="FF00FF"/>
              </a:solidFill>
              <a:effectLst/>
              <a:latin typeface="Arial" charset="0"/>
            </a:endParaRPr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 bwMode="auto">
          <a:xfrm rot="10800000" flipV="1">
            <a:off x="4714876" y="1428736"/>
            <a:ext cx="2714644" cy="16430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lg"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Setting: 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700" dirty="0" smtClean="0"/>
              <a:t>C/C++ Build </a:t>
            </a:r>
            <a:r>
              <a:rPr lang="en-US" altLang="ko-KR" sz="2700" dirty="0" smtClean="0">
                <a:sym typeface="Wingdings" pitchFamily="2" charset="2"/>
              </a:rPr>
              <a:t> Settings  Compiler  Directories</a:t>
            </a:r>
            <a:endParaRPr lang="ko-KR" altLang="en-US" sz="2700" dirty="0"/>
          </a:p>
        </p:txBody>
      </p:sp>
      <p:pic>
        <p:nvPicPr>
          <p:cNvPr id="391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549" y="1857364"/>
            <a:ext cx="7220903" cy="45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 bwMode="auto">
          <a:xfrm>
            <a:off x="1214414" y="2808003"/>
            <a:ext cx="571504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571736" y="3443630"/>
            <a:ext cx="857256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571736" y="4343064"/>
            <a:ext cx="857256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214546" y="2751195"/>
            <a:ext cx="928694" cy="2564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929058" y="3192741"/>
            <a:ext cx="4150719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285984" y="2401320"/>
            <a:ext cx="5857916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Setting: Exe &amp; Shared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C/C++ Build </a:t>
            </a:r>
            <a:r>
              <a:rPr lang="en-US" altLang="ko-KR" dirty="0" smtClean="0">
                <a:sym typeface="Wingdings" pitchFamily="2" charset="2"/>
              </a:rPr>
              <a:t> Settings  Linker</a:t>
            </a:r>
            <a:endParaRPr lang="ko-KR" altLang="en-US" dirty="0"/>
          </a:p>
        </p:txBody>
      </p:sp>
      <p:pic>
        <p:nvPicPr>
          <p:cNvPr id="403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549" y="1857364"/>
            <a:ext cx="7220903" cy="45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 bwMode="auto">
          <a:xfrm>
            <a:off x="1214414" y="2808003"/>
            <a:ext cx="571504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357422" y="4914568"/>
            <a:ext cx="1214446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214546" y="2751195"/>
            <a:ext cx="928694" cy="2564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921742" y="2985742"/>
            <a:ext cx="4150719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285984" y="2401320"/>
            <a:ext cx="5857916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29520" y="1214422"/>
            <a:ext cx="1571636" cy="571504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err="1" smtClean="0">
                <a:solidFill>
                  <a:srgbClr val="FF00FF"/>
                </a:solidFill>
              </a:rPr>
              <a:t>MinGW</a:t>
            </a:r>
            <a:r>
              <a:rPr lang="ko-KR" altLang="en-US" sz="1000" b="1" dirty="0" smtClean="0">
                <a:solidFill>
                  <a:srgbClr val="FF00FF"/>
                </a:solidFill>
              </a:rPr>
              <a:t>의</a:t>
            </a:r>
            <a:r>
              <a:rPr lang="en-US" altLang="ko-KR" sz="1000" b="1" dirty="0" smtClean="0">
                <a:solidFill>
                  <a:srgbClr val="FF00FF"/>
                </a:solidFill>
              </a:rPr>
              <a:t> </a:t>
            </a:r>
            <a:r>
              <a:rPr lang="ko-KR" altLang="en-US" sz="1000" b="1" dirty="0" smtClean="0">
                <a:solidFill>
                  <a:srgbClr val="FF00FF"/>
                </a:solidFill>
              </a:rPr>
              <a:t>경우 </a:t>
            </a:r>
            <a:r>
              <a:rPr lang="en-US" altLang="ko-KR" sz="1000" b="1" dirty="0" smtClean="0">
                <a:solidFill>
                  <a:srgbClr val="FF00FF"/>
                </a:solidFill>
              </a:rPr>
              <a:t>mingw32-g++.exe</a:t>
            </a:r>
            <a:r>
              <a:rPr lang="ko-KR" altLang="en-US" sz="1000" b="1" dirty="0" smtClean="0">
                <a:solidFill>
                  <a:srgbClr val="FF00FF"/>
                </a:solidFill>
              </a:rPr>
              <a:t> 사용 가능</a:t>
            </a:r>
            <a:r>
              <a:rPr lang="en-US" altLang="ko-KR" sz="1000" b="1" dirty="0" smtClean="0">
                <a:solidFill>
                  <a:srgbClr val="FF00FF"/>
                </a:solidFill>
              </a:rPr>
              <a:t>.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rgbClr val="FF00FF"/>
              </a:solidFill>
              <a:effectLst/>
              <a:latin typeface="Arial" charset="0"/>
            </a:endParaRPr>
          </a:p>
        </p:txBody>
      </p:sp>
      <p:cxnSp>
        <p:nvCxnSpPr>
          <p:cNvPr id="12" name="직선 화살표 연결선 11"/>
          <p:cNvCxnSpPr>
            <a:stCxn id="11" idx="1"/>
          </p:cNvCxnSpPr>
          <p:nvPr/>
        </p:nvCxnSpPr>
        <p:spPr bwMode="auto">
          <a:xfrm rot="10800000" flipV="1">
            <a:off x="4714876" y="1500174"/>
            <a:ext cx="2714644" cy="15716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lg"/>
          </a:ln>
          <a:effectLst/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Setting: 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C/C++ Build </a:t>
            </a:r>
            <a:r>
              <a:rPr lang="en-US" altLang="ko-KR" dirty="0" smtClean="0">
                <a:sym typeface="Wingdings" pitchFamily="2" charset="2"/>
              </a:rPr>
              <a:t> Settings  Linker  Libraries</a:t>
            </a:r>
            <a:endParaRPr lang="ko-KR" altLang="en-US" dirty="0"/>
          </a:p>
        </p:txBody>
      </p:sp>
      <p:pic>
        <p:nvPicPr>
          <p:cNvPr id="393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549" y="1857364"/>
            <a:ext cx="7220903" cy="45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 bwMode="auto">
          <a:xfrm>
            <a:off x="1214414" y="2808003"/>
            <a:ext cx="571504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571736" y="5143512"/>
            <a:ext cx="785818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214546" y="2751195"/>
            <a:ext cx="928694" cy="2564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929058" y="3207371"/>
            <a:ext cx="4150719" cy="2857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929058" y="4150695"/>
            <a:ext cx="4150719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285984" y="2401320"/>
            <a:ext cx="5857916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000892" y="1571612"/>
            <a:ext cx="1928826" cy="178595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solidFill>
                  <a:srgbClr val="FF00FF"/>
                </a:solidFill>
              </a:rPr>
              <a:t>Library</a:t>
            </a:r>
            <a:r>
              <a:rPr lang="ko-KR" altLang="en-US" sz="1000" b="1" dirty="0" smtClean="0">
                <a:solidFill>
                  <a:srgbClr val="FF00FF"/>
                </a:solidFill>
              </a:rPr>
              <a:t>를 지정할 때 </a:t>
            </a:r>
            <a:r>
              <a:rPr lang="en-US" altLang="ko-KR" sz="1000" b="1" dirty="0" smtClean="0">
                <a:solidFill>
                  <a:srgbClr val="FF00FF"/>
                </a:solidFill>
              </a:rPr>
              <a:t>prefix(lib)</a:t>
            </a:r>
            <a:r>
              <a:rPr lang="ko-KR" altLang="en-US" sz="1000" b="1" dirty="0" smtClean="0">
                <a:solidFill>
                  <a:srgbClr val="FF00FF"/>
                </a:solidFill>
              </a:rPr>
              <a:t>와 </a:t>
            </a:r>
            <a:r>
              <a:rPr lang="en-US" altLang="ko-KR" sz="1000" b="1" dirty="0" err="1" smtClean="0">
                <a:solidFill>
                  <a:srgbClr val="FF00FF"/>
                </a:solidFill>
              </a:rPr>
              <a:t>extention</a:t>
            </a:r>
            <a:r>
              <a:rPr lang="en-US" altLang="ko-KR" sz="1000" b="1" dirty="0" smtClean="0">
                <a:solidFill>
                  <a:srgbClr val="FF00FF"/>
                </a:solidFill>
              </a:rPr>
              <a:t>(.a or .lib)</a:t>
            </a:r>
            <a:r>
              <a:rPr lang="ko-KR" altLang="en-US" sz="1000" b="1" dirty="0" smtClean="0">
                <a:solidFill>
                  <a:srgbClr val="FF00FF"/>
                </a:solidFill>
              </a:rPr>
              <a:t>은 생략한다</a:t>
            </a:r>
            <a:r>
              <a:rPr lang="en-US" altLang="ko-KR" sz="1000" b="1" dirty="0" smtClean="0">
                <a:solidFill>
                  <a:srgbClr val="FF00FF"/>
                </a:solidFill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 smtClean="0">
              <a:solidFill>
                <a:srgbClr val="FF00FF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solidFill>
                  <a:srgbClr val="FF00FF"/>
                </a:solidFill>
              </a:rPr>
              <a:t>1. in case of a static library: </a:t>
            </a:r>
            <a:r>
              <a:rPr lang="en-US" altLang="ko-KR" sz="1000" b="1" dirty="0" err="1" smtClean="0">
                <a:solidFill>
                  <a:srgbClr val="FF00FF"/>
                </a:solidFill>
              </a:rPr>
              <a:t>libeclipse_lib.a</a:t>
            </a:r>
            <a:r>
              <a:rPr lang="en-US" altLang="ko-KR" sz="1000" b="1" dirty="0" smtClean="0">
                <a:solidFill>
                  <a:srgbClr val="FF00FF"/>
                </a:solidFill>
              </a:rPr>
              <a:t> </a:t>
            </a:r>
            <a:r>
              <a:rPr lang="en-US" altLang="ko-KR" sz="1000" b="1" dirty="0" smtClean="0">
                <a:solidFill>
                  <a:srgbClr val="FF00FF"/>
                </a:solidFill>
                <a:sym typeface="Wingdings" pitchFamily="2" charset="2"/>
              </a:rPr>
              <a:t> </a:t>
            </a:r>
            <a:r>
              <a:rPr lang="en-US" altLang="ko-KR" sz="1000" b="1" dirty="0" err="1" smtClean="0">
                <a:solidFill>
                  <a:srgbClr val="FF00FF"/>
                </a:solidFill>
                <a:sym typeface="Wingdings" pitchFamily="2" charset="2"/>
              </a:rPr>
              <a:t>eclipse_lib</a:t>
            </a:r>
            <a:endParaRPr lang="en-US" altLang="ko-KR" sz="1000" b="1" dirty="0" smtClean="0">
              <a:solidFill>
                <a:srgbClr val="FF00FF"/>
              </a:solidFill>
              <a:sym typeface="Wingdings" pitchFamily="2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 smtClean="0">
              <a:solidFill>
                <a:srgbClr val="FF00FF"/>
              </a:solidFill>
              <a:sym typeface="Wingdings" pitchFamily="2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solidFill>
                  <a:srgbClr val="FF00FF"/>
                </a:solidFill>
                <a:sym typeface="Wingdings" pitchFamily="2" charset="2"/>
              </a:rPr>
              <a:t>2. in case of a s</a:t>
            </a: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Arial" charset="0"/>
                <a:sym typeface="Wingdings" pitchFamily="2" charset="2"/>
              </a:rPr>
              <a:t>hared library: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err="1" smtClean="0">
                <a:solidFill>
                  <a:srgbClr val="FF00FF"/>
                </a:solidFill>
                <a:sym typeface="Wingdings" pitchFamily="2" charset="2"/>
              </a:rPr>
              <a:t>libeclipse_shared.a</a:t>
            </a:r>
            <a:r>
              <a:rPr lang="en-US" altLang="ko-KR" sz="1000" b="1" dirty="0" smtClean="0">
                <a:solidFill>
                  <a:srgbClr val="FF00FF"/>
                </a:solidFill>
                <a:sym typeface="Wingdings" pitchFamily="2" charset="2"/>
              </a:rPr>
              <a:t> or eclipse_shared.lib  </a:t>
            </a:r>
            <a:r>
              <a:rPr lang="en-US" altLang="ko-KR" sz="1000" b="1" dirty="0" err="1" smtClean="0">
                <a:solidFill>
                  <a:srgbClr val="FF00FF"/>
                </a:solidFill>
                <a:sym typeface="Wingdings" pitchFamily="2" charset="2"/>
              </a:rPr>
              <a:t>eclipse_shared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rgbClr val="FF00FF"/>
              </a:solidFill>
              <a:effectLst/>
              <a:latin typeface="Arial" charset="0"/>
            </a:endParaRPr>
          </a:p>
        </p:txBody>
      </p:sp>
      <p:cxnSp>
        <p:nvCxnSpPr>
          <p:cNvPr id="10" name="직선 화살표 연결선 9"/>
          <p:cNvCxnSpPr>
            <a:stCxn id="8" idx="1"/>
          </p:cNvCxnSpPr>
          <p:nvPr/>
        </p:nvCxnSpPr>
        <p:spPr bwMode="auto">
          <a:xfrm rot="10800000" flipV="1">
            <a:off x="4714876" y="2464586"/>
            <a:ext cx="2286016" cy="8929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lg"/>
          </a:ln>
          <a:effectLst/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549" y="1848823"/>
            <a:ext cx="7220903" cy="4580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Setting: Executable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700" dirty="0" smtClean="0"/>
              <a:t>C/C++ Build </a:t>
            </a:r>
            <a:r>
              <a:rPr lang="en-US" altLang="ko-KR" sz="2700" dirty="0" smtClean="0">
                <a:sym typeface="Wingdings" pitchFamily="2" charset="2"/>
              </a:rPr>
              <a:t> Settings  Linker  Miscellaneous</a:t>
            </a:r>
            <a:endParaRPr lang="ko-KR" altLang="en-US" sz="2700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1214414" y="2808003"/>
            <a:ext cx="571504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571736" y="5248288"/>
            <a:ext cx="1000132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214546" y="2751195"/>
            <a:ext cx="928694" cy="2564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929058" y="2931146"/>
            <a:ext cx="4150719" cy="2857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285984" y="2401320"/>
            <a:ext cx="5857916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000892" y="1643050"/>
            <a:ext cx="1928826" cy="571504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000" b="1" dirty="0" err="1" smtClean="0">
                <a:solidFill>
                  <a:srgbClr val="FF00FF"/>
                </a:solidFill>
              </a:rPr>
              <a:t>MinGW</a:t>
            </a:r>
            <a:r>
              <a:rPr lang="ko-KR" altLang="en-US" sz="1000" b="1" dirty="0" smtClean="0">
                <a:solidFill>
                  <a:srgbClr val="FF00FF"/>
                </a:solidFill>
              </a:rPr>
              <a:t>을 이용해 </a:t>
            </a:r>
            <a:r>
              <a:rPr lang="en-US" altLang="ko-KR" sz="1000" b="1" dirty="0" smtClean="0">
                <a:solidFill>
                  <a:srgbClr val="FF00FF"/>
                </a:solidFill>
              </a:rPr>
              <a:t>window </a:t>
            </a:r>
            <a:r>
              <a:rPr lang="en-US" altLang="ko-KR" sz="1000" b="1" dirty="0" smtClean="0">
                <a:solidFill>
                  <a:srgbClr val="FF00FF"/>
                </a:solidFill>
              </a:rPr>
              <a:t>programming</a:t>
            </a:r>
            <a:r>
              <a:rPr lang="ko-KR" altLang="en-US" sz="1000" b="1" dirty="0" smtClean="0">
                <a:solidFill>
                  <a:srgbClr val="FF00FF"/>
                </a:solidFill>
              </a:rPr>
              <a:t>을 하는 경우</a:t>
            </a:r>
            <a:r>
              <a:rPr lang="en-US" altLang="ko-KR" sz="1000" b="1" dirty="0" smtClean="0">
                <a:solidFill>
                  <a:srgbClr val="FF00FF"/>
                </a:solidFill>
              </a:rPr>
              <a:t>, console window</a:t>
            </a:r>
            <a:r>
              <a:rPr lang="ko-KR" altLang="en-US" sz="1000" b="1" dirty="0" smtClean="0">
                <a:solidFill>
                  <a:srgbClr val="FF00FF"/>
                </a:solidFill>
              </a:rPr>
              <a:t>를 없애준다</a:t>
            </a:r>
            <a:r>
              <a:rPr lang="en-US" altLang="ko-KR" sz="1000" b="1" dirty="0" smtClean="0">
                <a:solidFill>
                  <a:srgbClr val="FF00FF"/>
                </a:solidFill>
              </a:rPr>
              <a:t>. 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rgbClr val="FF00FF"/>
              </a:solidFill>
              <a:effectLst/>
              <a:latin typeface="Arial" charset="0"/>
            </a:endParaRPr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 bwMode="auto">
          <a:xfrm rot="10800000" flipV="1">
            <a:off x="5000628" y="1928802"/>
            <a:ext cx="2000264" cy="11430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lg"/>
          </a:ln>
          <a:effectLst/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Setting: Shared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C/C++ Build </a:t>
            </a:r>
            <a:r>
              <a:rPr lang="en-US" altLang="ko-KR" sz="2400" dirty="0" smtClean="0">
                <a:sym typeface="Wingdings" pitchFamily="2" charset="2"/>
              </a:rPr>
              <a:t> Settings  Linker  Shared Library Settings</a:t>
            </a:r>
            <a:endParaRPr lang="ko-KR" altLang="en-US" sz="2400" dirty="0"/>
          </a:p>
        </p:txBody>
      </p:sp>
      <p:pic>
        <p:nvPicPr>
          <p:cNvPr id="394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8215" y="1857364"/>
            <a:ext cx="7227570" cy="4553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 bwMode="auto">
          <a:xfrm>
            <a:off x="1214414" y="2808003"/>
            <a:ext cx="571504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571736" y="5372456"/>
            <a:ext cx="1285884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857620" y="3286124"/>
            <a:ext cx="4286280" cy="3571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214546" y="2751195"/>
            <a:ext cx="928694" cy="2564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285984" y="2401320"/>
            <a:ext cx="5857916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Environment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Eclipse</a:t>
            </a:r>
          </a:p>
          <a:p>
            <a:pPr lvl="1"/>
            <a:r>
              <a:rPr lang="en-US" altLang="ko-KR" dirty="0" smtClean="0">
                <a:hlinkClick r:id="rId3"/>
              </a:rPr>
              <a:t>http://www.eclipse.org/</a:t>
            </a:r>
            <a:endParaRPr lang="en-US" altLang="ko-KR" dirty="0" smtClean="0"/>
          </a:p>
          <a:p>
            <a:r>
              <a:rPr lang="en-US" altLang="ko-KR" dirty="0" smtClean="0"/>
              <a:t>Eclipse CDT</a:t>
            </a:r>
          </a:p>
          <a:p>
            <a:pPr lvl="1"/>
            <a:r>
              <a:rPr lang="en-US" altLang="ko-KR" dirty="0" smtClean="0">
                <a:hlinkClick r:id="rId4"/>
              </a:rPr>
              <a:t>http://www.eclipse.org/cdt/</a:t>
            </a:r>
            <a:endParaRPr lang="en-US" altLang="ko-KR" dirty="0" smtClean="0"/>
          </a:p>
          <a:p>
            <a:r>
              <a:rPr lang="en-US" altLang="ko-KR" dirty="0" err="1" smtClean="0"/>
              <a:t>MinGW</a:t>
            </a:r>
            <a:r>
              <a:rPr lang="en-US" altLang="ko-KR" dirty="0" smtClean="0"/>
              <a:t>: Minimalist GNU for Windows</a:t>
            </a:r>
          </a:p>
          <a:p>
            <a:pPr lvl="1"/>
            <a:r>
              <a:rPr lang="en-US" altLang="ko-KR" dirty="0" smtClean="0">
                <a:hlinkClick r:id="rId5"/>
              </a:rPr>
              <a:t>http://www.mingw.org/</a:t>
            </a:r>
            <a:endParaRPr lang="en-US" altLang="ko-KR" dirty="0" smtClean="0"/>
          </a:p>
          <a:p>
            <a:r>
              <a:rPr lang="en-US" altLang="ko-KR" dirty="0" err="1" smtClean="0"/>
              <a:t>Cygwin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6"/>
              </a:rPr>
              <a:t>http://www.cygwin.com/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Setting: Executable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C/C++ Build </a:t>
            </a:r>
            <a:r>
              <a:rPr lang="en-US" altLang="ko-KR" dirty="0" smtClean="0">
                <a:sym typeface="Wingdings" pitchFamily="2" charset="2"/>
              </a:rPr>
              <a:t> Settings  Build Artifact </a:t>
            </a:r>
            <a:endParaRPr lang="ko-KR" altLang="en-US" dirty="0"/>
          </a:p>
        </p:txBody>
      </p:sp>
      <p:pic>
        <p:nvPicPr>
          <p:cNvPr id="395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549" y="1857364"/>
            <a:ext cx="7220903" cy="45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 bwMode="auto">
          <a:xfrm>
            <a:off x="1214414" y="2808003"/>
            <a:ext cx="571504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285984" y="3493123"/>
            <a:ext cx="5857916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571868" y="2751195"/>
            <a:ext cx="928694" cy="2564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285984" y="2401320"/>
            <a:ext cx="5857916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Setting: Static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C/C++ Build </a:t>
            </a:r>
            <a:r>
              <a:rPr lang="en-US" altLang="ko-KR" dirty="0" smtClean="0">
                <a:sym typeface="Wingdings" pitchFamily="2" charset="2"/>
              </a:rPr>
              <a:t> Settings  Build Artifact</a:t>
            </a:r>
            <a:endParaRPr lang="ko-KR" altLang="en-US" dirty="0" smtClean="0"/>
          </a:p>
        </p:txBody>
      </p:sp>
      <p:pic>
        <p:nvPicPr>
          <p:cNvPr id="396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8300" y="1857364"/>
            <a:ext cx="5867400" cy="459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 bwMode="auto">
          <a:xfrm>
            <a:off x="2958186" y="2401320"/>
            <a:ext cx="4500594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57356" y="2808003"/>
            <a:ext cx="571504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000364" y="3493123"/>
            <a:ext cx="4429156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286248" y="2751195"/>
            <a:ext cx="857256" cy="2564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Setting: Shared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C/C++ Build </a:t>
            </a:r>
            <a:r>
              <a:rPr lang="en-US" altLang="ko-KR" dirty="0" smtClean="0">
                <a:sym typeface="Wingdings" pitchFamily="2" charset="2"/>
              </a:rPr>
              <a:t> Settings  Build Artifact</a:t>
            </a:r>
            <a:endParaRPr lang="ko-KR" altLang="en-US" dirty="0" smtClean="0"/>
          </a:p>
        </p:txBody>
      </p:sp>
      <p:pic>
        <p:nvPicPr>
          <p:cNvPr id="397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8215" y="1857364"/>
            <a:ext cx="7227570" cy="4553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 bwMode="auto">
          <a:xfrm>
            <a:off x="1214414" y="2808003"/>
            <a:ext cx="571504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285984" y="3493123"/>
            <a:ext cx="5857916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571868" y="2751195"/>
            <a:ext cx="928694" cy="2564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285984" y="2401320"/>
            <a:ext cx="5857916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Run/Debug Configurations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98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84" y="3024193"/>
            <a:ext cx="23336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8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204" y="3028955"/>
            <a:ext cx="20002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 bwMode="auto">
          <a:xfrm>
            <a:off x="2428860" y="3722067"/>
            <a:ext cx="2000264" cy="2857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951135" y="3736697"/>
            <a:ext cx="2000264" cy="2857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1604" y="1643050"/>
            <a:ext cx="634079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Run/Debug Configurations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C/C++ Local Application </a:t>
            </a:r>
            <a:r>
              <a:rPr lang="en-US" altLang="ko-KR" dirty="0" smtClean="0">
                <a:sym typeface="Wingdings" pitchFamily="2" charset="2"/>
              </a:rPr>
              <a:t> Main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485536" y="2643182"/>
            <a:ext cx="1357322" cy="4286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906981" y="3242234"/>
            <a:ext cx="4786346" cy="4286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928926" y="2514936"/>
            <a:ext cx="642942" cy="2857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1604" y="1643050"/>
            <a:ext cx="634079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Run/Debug Configurations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C/C++ Local Application </a:t>
            </a:r>
            <a:r>
              <a:rPr lang="en-US" altLang="ko-KR" dirty="0" smtClean="0">
                <a:sym typeface="Wingdings" pitchFamily="2" charset="2"/>
              </a:rPr>
              <a:t> Arguments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1485536" y="2643182"/>
            <a:ext cx="1357322" cy="4286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906981" y="5015266"/>
            <a:ext cx="4786346" cy="4854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286116" y="2522251"/>
            <a:ext cx="928694" cy="2857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8280" y="1643050"/>
            <a:ext cx="618744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Run/Debug Configurations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C/C++ Local Application </a:t>
            </a:r>
            <a:r>
              <a:rPr lang="en-US" altLang="ko-KR" dirty="0" smtClean="0">
                <a:sym typeface="Wingdings" pitchFamily="2" charset="2"/>
              </a:rPr>
              <a:t> Debugger  Main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1552554" y="2652707"/>
            <a:ext cx="1357322" cy="4286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519480" y="3481388"/>
            <a:ext cx="3929090" cy="2857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929190" y="2522251"/>
            <a:ext cx="928694" cy="2857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529005" y="4071942"/>
            <a:ext cx="2257441" cy="2857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428992" y="3286124"/>
            <a:ext cx="571504" cy="2857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7000892" y="1571612"/>
            <a:ext cx="1928826" cy="1143008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1000" b="1" dirty="0" smtClean="0">
                <a:solidFill>
                  <a:srgbClr val="FF00FF"/>
                </a:solidFill>
              </a:rPr>
              <a:t>이전 버전의 </a:t>
            </a:r>
            <a:r>
              <a:rPr lang="en-US" altLang="ko-KR" sz="1000" b="1" dirty="0" err="1" smtClean="0">
                <a:solidFill>
                  <a:srgbClr val="FF00FF"/>
                </a:solidFill>
              </a:rPr>
              <a:t>MinGW</a:t>
            </a:r>
            <a:r>
              <a:rPr lang="ko-KR" altLang="en-US" sz="1000" b="1" dirty="0" smtClean="0">
                <a:solidFill>
                  <a:srgbClr val="FF00FF"/>
                </a:solidFill>
              </a:rPr>
              <a:t>에서는 </a:t>
            </a:r>
            <a:r>
              <a:rPr lang="en-US" altLang="ko-KR" sz="1000" b="1" dirty="0" err="1" smtClean="0">
                <a:solidFill>
                  <a:srgbClr val="FF00FF"/>
                </a:solidFill>
              </a:rPr>
              <a:t>gdb</a:t>
            </a:r>
            <a:r>
              <a:rPr lang="ko-KR" altLang="en-US" sz="1000" b="1" dirty="0" smtClean="0">
                <a:solidFill>
                  <a:srgbClr val="FF00FF"/>
                </a:solidFill>
              </a:rPr>
              <a:t>가 포함되어 있었으나</a:t>
            </a:r>
            <a:r>
              <a:rPr lang="en-US" altLang="ko-KR" sz="1000" b="1" dirty="0" smtClean="0">
                <a:solidFill>
                  <a:srgbClr val="FF00FF"/>
                </a:solidFill>
              </a:rPr>
              <a:t>, MinGW-5.0.2</a:t>
            </a:r>
            <a:r>
              <a:rPr lang="ko-KR" altLang="en-US" sz="1000" b="1" dirty="0" smtClean="0">
                <a:solidFill>
                  <a:srgbClr val="FF00FF"/>
                </a:solidFill>
              </a:rPr>
              <a:t>에는 </a:t>
            </a:r>
            <a:r>
              <a:rPr lang="en-US" altLang="ko-KR" sz="1000" b="1" dirty="0" err="1" smtClean="0">
                <a:solidFill>
                  <a:srgbClr val="FF00FF"/>
                </a:solidFill>
              </a:rPr>
              <a:t>gdb</a:t>
            </a:r>
            <a:r>
              <a:rPr lang="ko-KR" altLang="en-US" sz="1000" b="1" dirty="0" smtClean="0">
                <a:solidFill>
                  <a:srgbClr val="FF00FF"/>
                </a:solidFill>
              </a:rPr>
              <a:t>가 포함되어 있지 않다</a:t>
            </a:r>
            <a:r>
              <a:rPr lang="en-US" altLang="ko-KR" sz="1000" b="1" dirty="0" smtClean="0">
                <a:solidFill>
                  <a:srgbClr val="FF00FF"/>
                </a:solidFill>
              </a:rPr>
              <a:t>. </a:t>
            </a:r>
          </a:p>
          <a:p>
            <a:r>
              <a:rPr lang="ko-KR" altLang="en-US" sz="1000" b="1" dirty="0" smtClean="0">
                <a:solidFill>
                  <a:srgbClr val="FF00FF"/>
                </a:solidFill>
              </a:rPr>
              <a:t>따라서 </a:t>
            </a:r>
            <a:r>
              <a:rPr lang="en-US" altLang="ko-KR" sz="1000" b="1" dirty="0" err="1" smtClean="0">
                <a:solidFill>
                  <a:srgbClr val="FF00FF"/>
                </a:solidFill>
              </a:rPr>
              <a:t>gdb</a:t>
            </a:r>
            <a:r>
              <a:rPr lang="ko-KR" altLang="en-US" sz="1000" b="1" dirty="0" smtClean="0">
                <a:solidFill>
                  <a:srgbClr val="FF00FF"/>
                </a:solidFill>
              </a:rPr>
              <a:t>를 </a:t>
            </a:r>
            <a:r>
              <a:rPr lang="ko-KR" altLang="en-US" sz="1000" b="1" dirty="0" err="1" smtClean="0">
                <a:solidFill>
                  <a:srgbClr val="FF00FF"/>
                </a:solidFill>
              </a:rPr>
              <a:t>내려받아</a:t>
            </a:r>
            <a:r>
              <a:rPr lang="ko-KR" altLang="en-US" sz="1000" b="1" dirty="0" smtClean="0">
                <a:solidFill>
                  <a:srgbClr val="FF00FF"/>
                </a:solidFill>
              </a:rPr>
              <a:t> </a:t>
            </a:r>
            <a:r>
              <a:rPr lang="en-US" altLang="ko-KR" sz="1000" b="1" dirty="0" err="1" smtClean="0">
                <a:solidFill>
                  <a:srgbClr val="FF00FF"/>
                </a:solidFill>
              </a:rPr>
              <a:t>MinGW</a:t>
            </a:r>
            <a:r>
              <a:rPr lang="ko-KR" altLang="en-US" sz="1000" b="1" dirty="0" smtClean="0">
                <a:solidFill>
                  <a:srgbClr val="FF00FF"/>
                </a:solidFill>
              </a:rPr>
              <a:t>가 설치된 디렉토리에 설치하여야 한다</a:t>
            </a:r>
            <a:r>
              <a:rPr lang="en-US" altLang="ko-KR" sz="1000" b="1" dirty="0" smtClean="0">
                <a:solidFill>
                  <a:srgbClr val="FF00FF"/>
                </a:solidFill>
              </a:rPr>
              <a:t>.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rgbClr val="FF00FF"/>
              </a:solidFill>
              <a:effectLst/>
              <a:latin typeface="Arial" charset="0"/>
            </a:endParaRPr>
          </a:p>
        </p:txBody>
      </p:sp>
      <p:cxnSp>
        <p:nvCxnSpPr>
          <p:cNvPr id="5" name="직선 화살표 연결선 4"/>
          <p:cNvCxnSpPr>
            <a:stCxn id="4" idx="1"/>
          </p:cNvCxnSpPr>
          <p:nvPr/>
        </p:nvCxnSpPr>
        <p:spPr bwMode="auto">
          <a:xfrm rot="10800000" flipV="1">
            <a:off x="5857884" y="2143116"/>
            <a:ext cx="1143008" cy="15001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lg"/>
          </a:ln>
          <a:effectLst/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8280" y="1643050"/>
            <a:ext cx="618744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Run/Debug Configurations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C/C++ Local Application </a:t>
            </a:r>
            <a:r>
              <a:rPr lang="en-US" altLang="ko-KR" sz="2400" dirty="0" smtClean="0">
                <a:sym typeface="Wingdings" pitchFamily="2" charset="2"/>
              </a:rPr>
              <a:t> Debugger  Shared Libraries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552554" y="2652707"/>
            <a:ext cx="1357322" cy="4286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500430" y="4562483"/>
            <a:ext cx="1928826" cy="2857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929190" y="2522251"/>
            <a:ext cx="928694" cy="2857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786182" y="3286124"/>
            <a:ext cx="857256" cy="2857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Setting: 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Properties of a project</a:t>
            </a:r>
            <a:endParaRPr lang="ko-KR" altLang="en-US" dirty="0"/>
          </a:p>
        </p:txBody>
      </p:sp>
      <p:pic>
        <p:nvPicPr>
          <p:cNvPr id="389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1863" y="1785926"/>
            <a:ext cx="2200275" cy="468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 bwMode="auto">
          <a:xfrm>
            <a:off x="3428992" y="6215082"/>
            <a:ext cx="2286016" cy="2857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Setting: 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C/C++ General 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en-US" altLang="ko-KR" dirty="0" smtClean="0"/>
              <a:t> Includes</a:t>
            </a:r>
            <a:endParaRPr lang="ko-KR" altLang="en-US" dirty="0"/>
          </a:p>
        </p:txBody>
      </p:sp>
      <p:pic>
        <p:nvPicPr>
          <p:cNvPr id="387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549" y="1857364"/>
            <a:ext cx="7220903" cy="45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 bwMode="auto">
          <a:xfrm>
            <a:off x="1214414" y="3615766"/>
            <a:ext cx="928694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214546" y="2786058"/>
            <a:ext cx="714380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428860" y="3214686"/>
            <a:ext cx="571504" cy="2857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285984" y="2401320"/>
            <a:ext cx="5857916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Setting: 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C/C++ General </a:t>
            </a:r>
            <a:r>
              <a:rPr lang="en-US" altLang="ko-KR" dirty="0" smtClean="0">
                <a:sym typeface="Wingdings" pitchFamily="2" charset="2"/>
              </a:rPr>
              <a:t> Library Paths</a:t>
            </a:r>
            <a:endParaRPr lang="ko-KR" altLang="en-US" dirty="0"/>
          </a:p>
        </p:txBody>
      </p:sp>
      <p:pic>
        <p:nvPicPr>
          <p:cNvPr id="388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549" y="1857364"/>
            <a:ext cx="7220903" cy="45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 bwMode="auto">
          <a:xfrm>
            <a:off x="3357554" y="2786058"/>
            <a:ext cx="857256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285984" y="2401320"/>
            <a:ext cx="5857916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14414" y="3615766"/>
            <a:ext cx="928694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549" y="1857364"/>
            <a:ext cx="7220903" cy="4580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Setting: 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C/C++ Build </a:t>
            </a:r>
            <a:r>
              <a:rPr lang="en-US" altLang="ko-KR" dirty="0" smtClean="0">
                <a:sym typeface="Wingdings" pitchFamily="2" charset="2"/>
              </a:rPr>
              <a:t> Tool Chain Editor (</a:t>
            </a:r>
            <a:r>
              <a:rPr lang="en-US" altLang="ko-KR" dirty="0" err="1" smtClean="0">
                <a:sym typeface="Wingdings" pitchFamily="2" charset="2"/>
              </a:rPr>
              <a:t>MinGW</a:t>
            </a:r>
            <a:r>
              <a:rPr lang="en-US" altLang="ko-KR" dirty="0" smtClean="0">
                <a:sym typeface="Wingdings" pitchFamily="2" charset="2"/>
              </a:rPr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214414" y="2919409"/>
            <a:ext cx="928694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285984" y="2978427"/>
            <a:ext cx="5786478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285984" y="2401320"/>
            <a:ext cx="5857916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285984" y="3257549"/>
            <a:ext cx="5786478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549" y="1848823"/>
            <a:ext cx="7220903" cy="4580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Setting: 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C/C++ Build </a:t>
            </a:r>
            <a:r>
              <a:rPr lang="en-US" altLang="ko-KR" dirty="0" smtClean="0">
                <a:sym typeface="Wingdings" pitchFamily="2" charset="2"/>
              </a:rPr>
              <a:t> Tool Chain Editor (</a:t>
            </a:r>
            <a:r>
              <a:rPr lang="en-US" altLang="ko-KR" dirty="0" err="1" smtClean="0">
                <a:sym typeface="Wingdings" pitchFamily="2" charset="2"/>
              </a:rPr>
              <a:t>Cygwin</a:t>
            </a:r>
            <a:r>
              <a:rPr lang="en-US" altLang="ko-KR" dirty="0" smtClean="0">
                <a:sym typeface="Wingdings" pitchFamily="2" charset="2"/>
              </a:rPr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214414" y="2909884"/>
            <a:ext cx="928694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285984" y="2978427"/>
            <a:ext cx="5786478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285984" y="2401320"/>
            <a:ext cx="5857916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285984" y="3257549"/>
            <a:ext cx="5786478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549" y="1857364"/>
            <a:ext cx="7220903" cy="4580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Setting: 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C/C++ Build (</a:t>
            </a:r>
            <a:r>
              <a:rPr lang="en-US" altLang="ko-KR" dirty="0" err="1" smtClean="0"/>
              <a:t>MinGW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1000100" y="2421553"/>
            <a:ext cx="857256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285984" y="2401320"/>
            <a:ext cx="5857916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214546" y="2751195"/>
            <a:ext cx="1000132" cy="2564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276459" y="3081335"/>
            <a:ext cx="5857916" cy="57150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549" y="1848823"/>
            <a:ext cx="7220903" cy="4580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Setting: 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C/C++ Build (</a:t>
            </a:r>
            <a:r>
              <a:rPr lang="en-US" altLang="ko-KR" dirty="0" err="1" smtClean="0"/>
              <a:t>Cygwin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1000100" y="2421553"/>
            <a:ext cx="857256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285984" y="2401320"/>
            <a:ext cx="5857916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214546" y="2751195"/>
            <a:ext cx="1000132" cy="2564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276459" y="3081335"/>
            <a:ext cx="5857916" cy="57150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01TGp_general_light">
  <a:themeElements>
    <a:clrScheme name="s2 3">
      <a:dk1>
        <a:srgbClr val="000000"/>
      </a:dk1>
      <a:lt1>
        <a:srgbClr val="FFFFFF"/>
      </a:lt1>
      <a:dk2>
        <a:srgbClr val="660033"/>
      </a:dk2>
      <a:lt2>
        <a:srgbClr val="DED9CC"/>
      </a:lt2>
      <a:accent1>
        <a:srgbClr val="B1AE6B"/>
      </a:accent1>
      <a:accent2>
        <a:srgbClr val="ADB9AD"/>
      </a:accent2>
      <a:accent3>
        <a:srgbClr val="FFFFFF"/>
      </a:accent3>
      <a:accent4>
        <a:srgbClr val="000000"/>
      </a:accent4>
      <a:accent5>
        <a:srgbClr val="D5D3BA"/>
      </a:accent5>
      <a:accent6>
        <a:srgbClr val="9CA79C"/>
      </a:accent6>
      <a:hlink>
        <a:srgbClr val="C0590C"/>
      </a:hlink>
      <a:folHlink>
        <a:srgbClr val="53B57F"/>
      </a:folHlink>
    </a:clrScheme>
    <a:fontScheme name="s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2 1">
        <a:dk1>
          <a:srgbClr val="000000"/>
        </a:dk1>
        <a:lt1>
          <a:srgbClr val="FFFFFF"/>
        </a:lt1>
        <a:dk2>
          <a:srgbClr val="006699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00000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CBC6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3D337A"/>
        </a:dk2>
        <a:lt2>
          <a:srgbClr val="DDDDDD"/>
        </a:lt2>
        <a:accent1>
          <a:srgbClr val="7FAFD3"/>
        </a:accent1>
        <a:accent2>
          <a:srgbClr val="B7CB7F"/>
        </a:accent2>
        <a:accent3>
          <a:srgbClr val="FFFFFF"/>
        </a:accent3>
        <a:accent4>
          <a:srgbClr val="000000"/>
        </a:accent4>
        <a:accent5>
          <a:srgbClr val="C0D4E6"/>
        </a:accent5>
        <a:accent6>
          <a:srgbClr val="A6B872"/>
        </a:accent6>
        <a:hlink>
          <a:srgbClr val="F6BD6A"/>
        </a:hlink>
        <a:folHlink>
          <a:srgbClr val="B797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FFFFF"/>
        </a:lt1>
        <a:dk2>
          <a:srgbClr val="660033"/>
        </a:dk2>
        <a:lt2>
          <a:srgbClr val="DED9CC"/>
        </a:lt2>
        <a:accent1>
          <a:srgbClr val="B1AE6B"/>
        </a:accent1>
        <a:accent2>
          <a:srgbClr val="ADB9AD"/>
        </a:accent2>
        <a:accent3>
          <a:srgbClr val="FFFFFF"/>
        </a:accent3>
        <a:accent4>
          <a:srgbClr val="000000"/>
        </a:accent4>
        <a:accent5>
          <a:srgbClr val="D5D3BA"/>
        </a:accent5>
        <a:accent6>
          <a:srgbClr val="9CA79C"/>
        </a:accent6>
        <a:hlink>
          <a:srgbClr val="C0590C"/>
        </a:hlink>
        <a:folHlink>
          <a:srgbClr val="53B57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301TGp_general_light</Template>
  <TotalTime>641</TotalTime>
  <Words>447</Words>
  <Application>Microsoft Office PowerPoint</Application>
  <PresentationFormat>화면 슬라이드 쇼(4:3)</PresentationFormat>
  <Paragraphs>100</Paragraphs>
  <Slides>27</Slides>
  <Notes>27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9" baseType="lpstr">
      <vt:lpstr>301TGp_general_light</vt:lpstr>
      <vt:lpstr>Image</vt:lpstr>
      <vt:lpstr>Project Setting</vt:lpstr>
      <vt:lpstr>Environment</vt:lpstr>
      <vt:lpstr>Project Setting: All</vt:lpstr>
      <vt:lpstr>Project Setting: All</vt:lpstr>
      <vt:lpstr>Project Setting: All</vt:lpstr>
      <vt:lpstr>Project Setting: All</vt:lpstr>
      <vt:lpstr>Project Setting: All</vt:lpstr>
      <vt:lpstr>Project Setting: All</vt:lpstr>
      <vt:lpstr>Project Setting: All</vt:lpstr>
      <vt:lpstr>Project Setting: All</vt:lpstr>
      <vt:lpstr>Project Setting: All</vt:lpstr>
      <vt:lpstr>Project Setting: All</vt:lpstr>
      <vt:lpstr>Project Setting: Static Library</vt:lpstr>
      <vt:lpstr>Project Setting: All</vt:lpstr>
      <vt:lpstr>Project Setting: All</vt:lpstr>
      <vt:lpstr>Project Setting: Exe &amp; Shared</vt:lpstr>
      <vt:lpstr>Project Setting: All</vt:lpstr>
      <vt:lpstr>Project Setting: Executable</vt:lpstr>
      <vt:lpstr>Project Setting: Shared Library</vt:lpstr>
      <vt:lpstr>Project Setting: Executable</vt:lpstr>
      <vt:lpstr>Project Setting: Static Library</vt:lpstr>
      <vt:lpstr>Project Setting: Shared Library</vt:lpstr>
      <vt:lpstr>Run/Debug Configurations</vt:lpstr>
      <vt:lpstr>Run/Debug Configurations</vt:lpstr>
      <vt:lpstr>Run/Debug Configurations</vt:lpstr>
      <vt:lpstr>Run/Debug Configurations</vt:lpstr>
      <vt:lpstr>Run/Debug Configurations</vt:lpstr>
    </vt:vector>
  </TitlesOfParts>
  <Company>Korea Advanced Institute of Science and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Sang-Wook Lee</dc:creator>
  <cp:lastModifiedBy>Sang-Wook Lee</cp:lastModifiedBy>
  <cp:revision>106</cp:revision>
  <dcterms:created xsi:type="dcterms:W3CDTF">2008-11-26T12:32:50Z</dcterms:created>
  <dcterms:modified xsi:type="dcterms:W3CDTF">2009-08-23T14:59:44Z</dcterms:modified>
</cp:coreProperties>
</file>