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77" r:id="rId11"/>
    <p:sldId id="271" r:id="rId12"/>
    <p:sldId id="274" r:id="rId13"/>
    <p:sldId id="273" r:id="rId14"/>
    <p:sldId id="275" r:id="rId15"/>
    <p:sldId id="276" r:id="rId16"/>
    <p:sldId id="263" r:id="rId17"/>
    <p:sldId id="278" r:id="rId18"/>
    <p:sldId id="279" r:id="rId19"/>
    <p:sldId id="280" r:id="rId20"/>
    <p:sldId id="282" r:id="rId21"/>
    <p:sldId id="283" r:id="rId22"/>
    <p:sldId id="284" r:id="rId23"/>
    <p:sldId id="264" r:id="rId24"/>
    <p:sldId id="285" r:id="rId25"/>
    <p:sldId id="265" r:id="rId26"/>
    <p:sldId id="266" r:id="rId27"/>
    <p:sldId id="267" r:id="rId28"/>
    <p:sldId id="268" r:id="rId29"/>
    <p:sldId id="269" r:id="rId30"/>
  </p:sldIdLst>
  <p:sldSz cx="9144000" cy="5143500" type="screen16x9"/>
  <p:notesSz cx="6858000" cy="9144000"/>
  <p:embeddedFontLst>
    <p:embeddedFont>
      <p:font typeface="Montserrat" charset="0"/>
      <p:regular r:id="rId32"/>
      <p:bold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Cambria Math" pitchFamily="18" charset="0"/>
      <p:regular r:id="rId38"/>
    </p:embeddedFont>
    <p:embeddedFont>
      <p:font typeface="Microsoft YaHei UI" pitchFamily="34" charset="-122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607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/>
              <a:t>No required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800" b="0" i="0" u="none" strike="noStrike" cap="none"/>
              <a:t>Please use only the three colors for the content.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WWCode Templat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8481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chemeClr val="dk2"/>
              </a:buClr>
              <a:buFont typeface="Montserrat"/>
              <a:buNone/>
              <a:defRPr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30850" y="971550"/>
            <a:ext cx="8283600" cy="42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5252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525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499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5001280"/>
            <a:ext cx="9144000" cy="163200"/>
          </a:xfrm>
          <a:prstGeom prst="rect">
            <a:avLst/>
          </a:prstGeom>
          <a:solidFill>
            <a:srgbClr val="00B6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ebastianraschka.com/Articles/2014_about_feature_scaling.html" TargetMode="External"/><Relationship Id="rId4" Type="http://schemas.openxmlformats.org/officeDocument/2006/relationships/hyperlink" Target="http://scikit-learn.org/stable/modules/preprocessing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24550" y="1683750"/>
            <a:ext cx="8183100" cy="22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SSID: WWCode</a:t>
            </a: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Password: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544" y="339502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Intro to Machine Learning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116"/>
          <p:cNvSpPr txBox="1"/>
          <p:nvPr/>
        </p:nvSpPr>
        <p:spPr>
          <a:xfrm>
            <a:off x="467544" y="1419622"/>
            <a:ext cx="8676456" cy="24482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1. Types of ML Algorithms: </a:t>
            </a:r>
          </a:p>
          <a:p>
            <a:pPr marL="357188" marR="0" lvl="0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</a:t>
            </a:r>
            <a:r>
              <a:rPr lang="en" sz="2400" u="sng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Supervised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– KNOW about the data                      (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Prediction, Classification)</a:t>
            </a:r>
            <a:endParaRPr lang="en" sz="2400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357188" marR="0" lvl="0" indent="-8731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</a:t>
            </a:r>
            <a:r>
              <a:rPr lang="en" sz="2400" u="sng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Unsupervised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– DON’T KNOW about the data (Clustering, Association)</a:t>
            </a:r>
          </a:p>
        </p:txBody>
      </p:sp>
    </p:spTree>
    <p:extLst>
      <p:ext uri="{BB962C8B-B14F-4D97-AF65-F5344CB8AC3E}">
        <p14:creationId xmlns:p14="http://schemas.microsoft.com/office/powerpoint/2010/main" val="38156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Intro to Machine Learning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hape 116"/>
          <p:cNvSpPr txBox="1"/>
          <p:nvPr/>
        </p:nvSpPr>
        <p:spPr>
          <a:xfrm>
            <a:off x="360040" y="1419622"/>
            <a:ext cx="8676456" cy="2664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2.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Supervised Learning - Two main blocks:</a:t>
            </a:r>
            <a:endParaRPr lang="en" sz="2400" b="1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</a:t>
            </a:r>
            <a:r>
              <a:rPr lang="en" sz="2400" u="sng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Training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-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take input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X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and corresponding labels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y, </a:t>
            </a:r>
          </a:p>
          <a:p>
            <a:pPr marL="342900" lvl="1" indent="-342900">
              <a:spcAft>
                <a:spcPts val="24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b="1" dirty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                     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outputs learned model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h</a:t>
            </a:r>
          </a:p>
          <a:p>
            <a:pPr marL="357188" marR="0" lvl="0" indent="-87313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35353"/>
              </a:buClr>
              <a:buSzPct val="25000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</a:t>
            </a:r>
            <a:r>
              <a:rPr lang="en" sz="2400" u="sng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Prediction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– take NEW DATA as input, use 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h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to output </a:t>
            </a:r>
          </a:p>
          <a:p>
            <a:pPr marL="357188" marR="0" lvl="0" indent="-8731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</a:pPr>
            <a:r>
              <a:rPr lang="en" sz="2400" dirty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                        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corresponding predictions</a:t>
            </a:r>
            <a:endParaRPr lang="en" sz="2400" b="1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81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Intro to Machine Learning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116"/>
          <p:cNvSpPr txBox="1"/>
          <p:nvPr/>
        </p:nvSpPr>
        <p:spPr>
          <a:xfrm>
            <a:off x="467544" y="1203598"/>
            <a:ext cx="8676456" cy="331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b="1" dirty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3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. Testing a Machine L</a:t>
            </a:r>
            <a:r>
              <a:rPr lang="en-PH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e</a:t>
            </a: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arning Algorithm:</a:t>
            </a: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Splitting your dataset:</a:t>
            </a: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Training data (input to algorithm)</a:t>
            </a: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Test data (evaluation only)</a:t>
            </a: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 General Splitting technique (80/20)</a:t>
            </a:r>
            <a:endParaRPr lang="en" sz="2400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942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Intro to Machine Learning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116"/>
          <p:cNvSpPr txBox="1"/>
          <p:nvPr/>
        </p:nvSpPr>
        <p:spPr>
          <a:xfrm>
            <a:off x="467544" y="1347614"/>
            <a:ext cx="8676456" cy="331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4. </a:t>
            </a:r>
            <a:r>
              <a:rPr lang="en-PH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Machine Learning Programming using Libraries:</a:t>
            </a:r>
          </a:p>
          <a:p>
            <a:pPr marL="541338" indent="-271463"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i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1. Import the learning algorithm </a:t>
            </a:r>
            <a:r>
              <a:rPr lang="en" sz="2000" dirty="0" smtClean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(from sklearn…)</a:t>
            </a:r>
            <a:endParaRPr lang="en" sz="2000" i="1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541338" lvl="0" indent="-271463"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i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2. Instantiate the model </a:t>
            </a:r>
            <a:r>
              <a:rPr lang="en" sz="2000" dirty="0" smtClean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(clf = SomeClassifier())</a:t>
            </a:r>
            <a:endParaRPr lang="en" sz="2000" i="1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541338" lvl="0" indent="-271463"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i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3. Learn the model </a:t>
            </a:r>
            <a:r>
              <a:rPr lang="en" sz="2000" dirty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(</a:t>
            </a:r>
            <a:r>
              <a:rPr lang="en" sz="2000" dirty="0" smtClean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clf.fit(…))</a:t>
            </a:r>
            <a:endParaRPr lang="en" sz="2000" i="1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i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4. Predict response </a:t>
            </a:r>
            <a:r>
              <a:rPr lang="en" sz="2000" dirty="0" smtClean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(clf.predict)</a:t>
            </a:r>
          </a:p>
          <a:p>
            <a:pPr marL="541338" marR="0" lvl="0" indent="-271463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Tx/>
              <a:buChar char="-"/>
            </a:pPr>
            <a:r>
              <a:rPr lang="en" sz="2400" i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ourier New" pitchFamily="49" charset="0"/>
                <a:sym typeface="Montserrat"/>
              </a:rPr>
              <a:t>5. Evaluate model </a:t>
            </a:r>
            <a:r>
              <a:rPr lang="en" sz="2000" dirty="0" smtClean="0">
                <a:solidFill>
                  <a:srgbClr val="535353"/>
                </a:solidFill>
                <a:latin typeface="Courier New" pitchFamily="49" charset="0"/>
                <a:ea typeface="Microsoft YaHei UI" pitchFamily="34" charset="-122"/>
                <a:cs typeface="Courier New" pitchFamily="49" charset="0"/>
                <a:sym typeface="Montserrat"/>
              </a:rPr>
              <a:t>(clf.score())</a:t>
            </a:r>
            <a:endParaRPr lang="en" sz="2400" dirty="0" smtClean="0">
              <a:solidFill>
                <a:srgbClr val="535353"/>
              </a:solidFill>
              <a:latin typeface="Courier New" pitchFamily="49" charset="0"/>
              <a:ea typeface="Microsoft YaHei UI" pitchFamily="34" charset="-122"/>
              <a:cs typeface="Courier New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166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7544" y="627534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Intro to Machine Learning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116"/>
          <p:cNvSpPr txBox="1"/>
          <p:nvPr/>
        </p:nvSpPr>
        <p:spPr>
          <a:xfrm>
            <a:off x="467544" y="1059582"/>
            <a:ext cx="8676456" cy="3312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Aft>
                <a:spcPts val="1800"/>
              </a:spcAft>
              <a:buClr>
                <a:srgbClr val="535353"/>
              </a:buClr>
              <a:buSzPct val="25000"/>
            </a:pPr>
            <a:r>
              <a:rPr lang="en-PH" sz="24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6. Our first machine learning project(s):</a:t>
            </a:r>
            <a:endParaRPr lang="en" sz="2400" dirty="0" smtClean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</a:t>
            </a:r>
            <a:r>
              <a:rPr lang="en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</a:t>
            </a:r>
            <a:r>
              <a:rPr lang="en-PH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Iris Plant Classification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-PH" sz="2400" dirty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</a:t>
            </a:r>
            <a:r>
              <a:rPr lang="en-PH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Handwritten Digit Recognition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-PH" sz="2400" dirty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-</a:t>
            </a:r>
            <a:r>
              <a:rPr lang="en-PH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Bonus: </a:t>
            </a:r>
            <a:r>
              <a:rPr lang="en-PH" sz="2400" dirty="0" err="1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Kaggle</a:t>
            </a:r>
            <a:r>
              <a:rPr lang="en-PH" sz="24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 Submission</a:t>
            </a:r>
          </a:p>
        </p:txBody>
      </p:sp>
    </p:spTree>
    <p:extLst>
      <p:ext uri="{BB962C8B-B14F-4D97-AF65-F5344CB8AC3E}">
        <p14:creationId xmlns:p14="http://schemas.microsoft.com/office/powerpoint/2010/main" val="7184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06500" y="1995686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3600" b="1" cap="all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Data Pre-processing: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3600" b="1" cap="all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Feature Scaling</a:t>
            </a:r>
          </a:p>
        </p:txBody>
      </p:sp>
      <p:sp>
        <p:nvSpPr>
          <p:cNvPr id="4" name="Shape 123"/>
          <p:cNvSpPr txBox="1"/>
          <p:nvPr/>
        </p:nvSpPr>
        <p:spPr>
          <a:xfrm>
            <a:off x="1403648" y="1007056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TODAY’S TOPIC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740254"/>
                <a:ext cx="8226300" cy="176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600"/>
                  </a:spcAft>
                  <a:buClr>
                    <a:srgbClr val="535353"/>
                  </a:buClr>
                  <a:buSzPct val="25000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Different features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→</m:t>
                    </m:r>
                  </m:oMath>
                </a14:m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measured </a:t>
                </a:r>
                <a:r>
                  <a:rPr lang="en-PH" sz="20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on different scales. </a:t>
                </a:r>
                <a:endParaRPr lang="en-PH" sz="20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700088" lvl="0" indent="-342900">
                  <a:spcAft>
                    <a:spcPts val="6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height – centimetres</a:t>
                </a:r>
              </a:p>
              <a:p>
                <a:pPr marL="700088" lvl="0" indent="-342900">
                  <a:spcAft>
                    <a:spcPts val="6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weight – kilograms</a:t>
                </a:r>
              </a:p>
              <a:p>
                <a:pPr marL="700088" lvl="0" indent="-342900">
                  <a:spcAft>
                    <a:spcPts val="6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blood </a:t>
                </a:r>
                <a:r>
                  <a:rPr lang="en-PH" sz="20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pressure in </a:t>
                </a: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mmHg</a:t>
                </a:r>
              </a:p>
              <a:p>
                <a:pPr marL="700088" lvl="0" indent="-342900">
                  <a:spcAft>
                    <a:spcPts val="6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etc</a:t>
                </a:r>
                <a:r>
                  <a:rPr lang="en-PH" sz="20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lang="en" sz="20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740254"/>
                <a:ext cx="8226300" cy="1767600"/>
              </a:xfrm>
              <a:prstGeom prst="rect">
                <a:avLst/>
              </a:prstGeom>
              <a:blipFill rotWithShape="1">
                <a:blip r:embed="rId4"/>
                <a:stretch>
                  <a:fillRect l="-741" t="-4138" b="-12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627534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FEATURE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hape 130"/>
          <p:cNvSpPr txBox="1"/>
          <p:nvPr/>
        </p:nvSpPr>
        <p:spPr>
          <a:xfrm>
            <a:off x="467544" y="3579862"/>
            <a:ext cx="8226300" cy="1008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Aft>
                <a:spcPts val="600"/>
              </a:spcAft>
              <a:buClr>
                <a:srgbClr val="535353"/>
              </a:buClr>
              <a:buSzPct val="25000"/>
            </a:pPr>
            <a:r>
              <a:rPr lang="en-PH" sz="2000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Some classifiers combine and compare feature </a:t>
            </a:r>
            <a:r>
              <a:rPr lang="en-PH" sz="20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values (e.g. Euclidean distance).</a:t>
            </a:r>
            <a:endParaRPr lang="en" sz="2000" dirty="0" smtClean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06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491630"/>
                <a:ext cx="8226300" cy="176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Features with a broad </a:t>
                </a:r>
                <a:r>
                  <a:rPr lang="en-PH" sz="20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range of </a:t>
                </a:r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values 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→</m:t>
                    </m:r>
                  </m:oMath>
                </a14:m>
                <a:r>
                  <a:rPr lang="en-PH" sz="20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dominate features with a smaller range of values:</a:t>
                </a:r>
              </a:p>
              <a:p>
                <a:pPr marL="342900" lvl="0" indent="-342900">
                  <a:spcAft>
                    <a:spcPts val="12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percentage </a:t>
                </a:r>
                <a:r>
                  <a:rPr lang="en-PH" sz="18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of unemployment in a city - ranges from 0.0 to </a:t>
                </a:r>
                <a:r>
                  <a:rPr lang="en-PH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1.0</a:t>
                </a:r>
              </a:p>
              <a:p>
                <a:pPr marL="342900" lvl="0" indent="-342900">
                  <a:spcAft>
                    <a:spcPts val="1200"/>
                  </a:spcAft>
                  <a:buClr>
                    <a:srgbClr val="535353"/>
                  </a:buClr>
                  <a:buSzPct val="100000"/>
                  <a:buFont typeface="Courier New" pitchFamily="49" charset="0"/>
                  <a:buChar char="o"/>
                </a:pPr>
                <a:r>
                  <a:rPr lang="en-PH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population </a:t>
                </a:r>
                <a:r>
                  <a:rPr lang="en-PH" sz="1800" dirty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of the city - can range up to 500,000</a:t>
                </a:r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491630"/>
                <a:ext cx="8226300" cy="1767600"/>
              </a:xfrm>
              <a:prstGeom prst="rect">
                <a:avLst/>
              </a:prstGeom>
              <a:blipFill rotWithShape="1">
                <a:blip r:embed="rId4"/>
                <a:stretch>
                  <a:fillRect l="-741" b="-2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627534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FEATURE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Shape 130"/>
          <p:cNvSpPr txBox="1"/>
          <p:nvPr/>
        </p:nvSpPr>
        <p:spPr>
          <a:xfrm>
            <a:off x="467544" y="3435846"/>
            <a:ext cx="8226300" cy="1008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Aft>
                <a:spcPts val="600"/>
              </a:spcAft>
              <a:buClr>
                <a:srgbClr val="535353"/>
              </a:buClr>
              <a:buSzPct val="25000"/>
            </a:pPr>
            <a:r>
              <a:rPr lang="en-PH" sz="2000" b="1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Scaling transforms the data so that the features have, more or less, uniform range.</a:t>
            </a:r>
            <a:endParaRPr lang="en" sz="2000" b="1" dirty="0" smtClean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26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Computing the norm of feature vector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𝑋</m:t>
                    </m:r>
                    <m:r>
                      <a:rPr lang="en-PH" sz="1800" b="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:</m:t>
                    </m:r>
                  </m:oMath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𝑖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Example: For feature </a:t>
                </a:r>
                <a:r>
                  <a:rPr lang="en" sz="1800" i="1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age:</a:t>
                </a: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1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22 −22</m:t>
                          </m:r>
                        </m:num>
                        <m:den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42 −22</m:t>
                          </m:r>
                        </m:den>
                      </m:f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sym typeface="Montserrat"/>
                        </a:rPr>
                        <m:t>=0</m:t>
                      </m:r>
                    </m:oMath>
                  </m:oMathPara>
                </a14:m>
                <a:endParaRPr lang="en" sz="1800" i="1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Min-max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8960"/>
              </p:ext>
            </p:extLst>
          </p:nvPr>
        </p:nvGraphicFramePr>
        <p:xfrm>
          <a:off x="5868144" y="1131593"/>
          <a:ext cx="2880320" cy="331236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59135"/>
                <a:gridCol w="952084"/>
                <a:gridCol w="1269101"/>
              </a:tblGrid>
              <a:tr h="58381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ID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Age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err="1" smtClean="0"/>
                        <a:t>Age</a:t>
                      </a:r>
                      <a:r>
                        <a:rPr lang="en-PH" sz="1800" baseline="-25000" dirty="0" err="1" smtClean="0"/>
                        <a:t>scaled</a:t>
                      </a:r>
                      <a:endParaRPr lang="en-PH" sz="2400" baseline="-250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0.00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30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1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Computing the norm of feature vector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𝑋</m:t>
                    </m:r>
                    <m:r>
                      <a:rPr lang="en-PH" sz="1800" b="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:</m:t>
                    </m:r>
                  </m:oMath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𝑖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Example: For feature </a:t>
                </a:r>
                <a:r>
                  <a:rPr lang="en" sz="1800" i="1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age:</a:t>
                </a: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2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25 −22</m:t>
                          </m:r>
                        </m:num>
                        <m:den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42 −22</m:t>
                          </m:r>
                        </m:den>
                      </m:f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sym typeface="Montserrat"/>
                        </a:rPr>
                        <m:t>=0.15</m:t>
                      </m:r>
                    </m:oMath>
                  </m:oMathPara>
                </a14:m>
                <a:endParaRPr lang="en" sz="1800" i="1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Min-max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60252"/>
              </p:ext>
            </p:extLst>
          </p:nvPr>
        </p:nvGraphicFramePr>
        <p:xfrm>
          <a:off x="5868144" y="1131593"/>
          <a:ext cx="2880320" cy="331236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59135"/>
                <a:gridCol w="952084"/>
                <a:gridCol w="1269101"/>
              </a:tblGrid>
              <a:tr h="58381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ID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Age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err="1" smtClean="0"/>
                        <a:t>Age</a:t>
                      </a:r>
                      <a:r>
                        <a:rPr lang="en-PH" sz="1800" baseline="-25000" dirty="0" err="1" smtClean="0"/>
                        <a:t>scaled</a:t>
                      </a:r>
                      <a:endParaRPr lang="en-PH" sz="2400" baseline="-250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0.00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0.15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30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4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2524" r="47807" b="2516"/>
          <a:stretch/>
        </p:blipFill>
        <p:spPr>
          <a:xfrm>
            <a:off x="-51900" y="0"/>
            <a:ext cx="35792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WWCLOGOMANILA-Rect.png"/>
          <p:cNvPicPr preferRelativeResize="0"/>
          <p:nvPr/>
        </p:nvPicPr>
        <p:blipFill rotWithShape="1">
          <a:blip r:embed="rId4">
            <a:alphaModFix/>
          </a:blip>
          <a:srcRect t="2280" b="2280"/>
          <a:stretch/>
        </p:blipFill>
        <p:spPr>
          <a:xfrm>
            <a:off x="4086775" y="392125"/>
            <a:ext cx="43599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162975" y="3074875"/>
            <a:ext cx="42588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and AI Study Group</a:t>
            </a:r>
          </a:p>
          <a:p>
            <a:pPr lvl="0" algn="ctr">
              <a:spcBef>
                <a:spcPts val="0"/>
              </a:spcBef>
              <a:buNone/>
            </a:pPr>
            <a:endParaRPr sz="2400" b="1" dirty="0" smtClean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Montserrat"/>
                <a:ea typeface="Montserrat"/>
                <a:cs typeface="Montserrat"/>
                <a:sym typeface="Montserrat"/>
              </a:rPr>
              <a:t>Twitter: @wwcodemanila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Montserrat"/>
                <a:ea typeface="Montserrat"/>
                <a:cs typeface="Montserrat"/>
                <a:sym typeface="Montserrat"/>
              </a:rPr>
              <a:t>FB: fb.com/wwcodemanila</a:t>
            </a:r>
            <a:endParaRPr lang="en"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Computing the norm of feature vector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𝑋</m:t>
                    </m:r>
                    <m:r>
                      <a:rPr lang="en-PH" sz="1800" b="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:</m:t>
                    </m:r>
                  </m:oMath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𝑖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Example: For feature </a:t>
                </a:r>
                <a:r>
                  <a:rPr lang="en" sz="1800" i="1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age:</a:t>
                </a: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3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30 −22</m:t>
                          </m:r>
                        </m:num>
                        <m:den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42 −22</m:t>
                          </m:r>
                        </m:den>
                      </m:f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sym typeface="Montserrat"/>
                        </a:rPr>
                        <m:t>=0.4</m:t>
                      </m:r>
                    </m:oMath>
                  </m:oMathPara>
                </a14:m>
                <a:endParaRPr lang="en" sz="1800" i="1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Min-max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4206"/>
              </p:ext>
            </p:extLst>
          </p:nvPr>
        </p:nvGraphicFramePr>
        <p:xfrm>
          <a:off x="5868144" y="1131593"/>
          <a:ext cx="2880320" cy="331236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59135"/>
                <a:gridCol w="952084"/>
                <a:gridCol w="1269101"/>
              </a:tblGrid>
              <a:tr h="58381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ID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Age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err="1" smtClean="0"/>
                        <a:t>Age</a:t>
                      </a:r>
                      <a:r>
                        <a:rPr lang="en-PH" sz="1800" baseline="-25000" dirty="0" err="1" smtClean="0"/>
                        <a:t>scaled</a:t>
                      </a:r>
                      <a:endParaRPr lang="en-PH" sz="2400" baseline="-250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0.00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0.15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30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0.40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044624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Shape 130"/>
              <p:cNvSpPr txBox="1"/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Computing the norm of feature vector </a:t>
                </a:r>
                <a14:m>
                  <m:oMath xmlns:m="http://schemas.openxmlformats.org/officeDocument/2006/math">
                    <m:r>
                      <a:rPr lang="en" sz="180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𝑋</m:t>
                    </m:r>
                    <m:r>
                      <a:rPr lang="en-PH" sz="1800" b="0" i="1" dirty="0" smtClean="0">
                        <a:solidFill>
                          <a:srgbClr val="535353"/>
                        </a:solidFill>
                        <a:latin typeface="Cambria Math"/>
                        <a:ea typeface="Montserrat"/>
                        <a:cs typeface="Montserrat"/>
                        <a:sym typeface="Montserrat"/>
                      </a:rPr>
                      <m:t>:</m:t>
                    </m:r>
                  </m:oMath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𝑖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H" sz="1800" b="0" i="1" smtClean="0">
                                  <a:solidFill>
                                    <a:srgbClr val="535353"/>
                                  </a:solidFill>
                                  <a:latin typeface="Cambria Math"/>
                                  <a:sym typeface="Montserrat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endParaRPr lang="en" sz="1800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:r>
                  <a:rPr lang="en" sz="1800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Example: For feature </a:t>
                </a:r>
                <a:r>
                  <a:rPr lang="en" sz="1800" i="1" dirty="0" smtClean="0">
                    <a:solidFill>
                      <a:srgbClr val="53535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age:</a:t>
                </a:r>
              </a:p>
              <a:p>
                <a:pPr lvl="0">
                  <a:spcAft>
                    <a:spcPts val="1200"/>
                  </a:spcAft>
                  <a:buClr>
                    <a:srgbClr val="535353"/>
                  </a:buClr>
                  <a:buSzPct val="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</m:ctrlPr>
                        </m:sSubPr>
                        <m:e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𝑧</m:t>
                          </m:r>
                        </m:e>
                        <m:sub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ea typeface="Montserrat"/>
                              <a:cs typeface="Montserrat"/>
                              <a:sym typeface="Montserrat"/>
                            </a:rPr>
                            <m:t>4</m:t>
                          </m:r>
                        </m:sub>
                      </m:sSub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ctrlP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</m:ctrlPr>
                        </m:fPr>
                        <m:num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42 −22</m:t>
                          </m:r>
                        </m:num>
                        <m:den>
                          <m:r>
                            <a:rPr lang="en-PH" sz="1800" b="0" i="1" smtClean="0">
                              <a:solidFill>
                                <a:srgbClr val="535353"/>
                              </a:solidFill>
                              <a:latin typeface="Cambria Math"/>
                              <a:sym typeface="Montserrat"/>
                            </a:rPr>
                            <m:t>42 −22</m:t>
                          </m:r>
                        </m:den>
                      </m:f>
                      <m:r>
                        <a:rPr lang="en-PH" sz="1800" b="0" i="1" smtClean="0">
                          <a:solidFill>
                            <a:srgbClr val="535353"/>
                          </a:solidFill>
                          <a:latin typeface="Cambria Math"/>
                          <a:sym typeface="Montserrat"/>
                        </a:rPr>
                        <m:t>=1</m:t>
                      </m:r>
                    </m:oMath>
                  </m:oMathPara>
                </a14:m>
                <a:endParaRPr lang="en" sz="1800" i="1" dirty="0" smtClean="0">
                  <a:solidFill>
                    <a:srgbClr val="53535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0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0" y="1059582"/>
                <a:ext cx="5577668" cy="3384376"/>
              </a:xfrm>
              <a:prstGeom prst="rect">
                <a:avLst/>
              </a:prstGeom>
              <a:blipFill rotWithShape="1">
                <a:blip r:embed="rId4"/>
                <a:stretch>
                  <a:fillRect l="-8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23"/>
          <p:cNvSpPr txBox="1"/>
          <p:nvPr/>
        </p:nvSpPr>
        <p:spPr>
          <a:xfrm>
            <a:off x="467544" y="411510"/>
            <a:ext cx="6264696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36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Min-max Scaling</a:t>
            </a:r>
            <a:endParaRPr lang="en" sz="36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5251"/>
              </p:ext>
            </p:extLst>
          </p:nvPr>
        </p:nvGraphicFramePr>
        <p:xfrm>
          <a:off x="5868144" y="1131593"/>
          <a:ext cx="2880320" cy="331236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659135"/>
                <a:gridCol w="952084"/>
                <a:gridCol w="1269101"/>
              </a:tblGrid>
              <a:tr h="58381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ID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Age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err="1" smtClean="0"/>
                        <a:t>Age</a:t>
                      </a:r>
                      <a:r>
                        <a:rPr lang="en-PH" sz="1800" baseline="-25000" dirty="0" err="1" smtClean="0"/>
                        <a:t>scaled</a:t>
                      </a:r>
                      <a:endParaRPr lang="en-PH" sz="2400" baseline="-250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0.00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25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0.15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30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0.40</a:t>
                      </a:r>
                      <a:endParaRPr lang="en-PH" sz="2400" dirty="0"/>
                    </a:p>
                  </a:txBody>
                  <a:tcPr/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42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 smtClean="0"/>
                        <a:t>1.00</a:t>
                      </a:r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4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Task: </a:t>
            </a:r>
            <a:r>
              <a:rPr lang="en" sz="44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Read the Feature Scaling Tutorial </a:t>
            </a:r>
            <a:endParaRPr lang="en" sz="4400" b="1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Shape 143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400" b="1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Partner/Group/Individual </a:t>
            </a:r>
            <a:r>
              <a:rPr lang="en" sz="44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Exercise:</a:t>
            </a:r>
          </a:p>
          <a:p>
            <a:pPr algn="ctr">
              <a:buClr>
                <a:srgbClr val="535353"/>
              </a:buClr>
              <a:buSzPct val="25000"/>
            </a:pPr>
            <a:r>
              <a:rPr lang="en" sz="40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WINE DATA CLASSIFICATION</a:t>
            </a:r>
            <a:endParaRPr lang="en" sz="4000" b="1" dirty="0" smtClean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endParaRPr lang="en" sz="4400" b="1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0738" y="3579862"/>
            <a:ext cx="817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535353"/>
              </a:buClr>
              <a:buSzPct val="25000"/>
            </a:pPr>
            <a:r>
              <a:rPr lang="en" sz="24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Note: Python beginners can partner up with more advanced users for better guidance</a:t>
            </a:r>
            <a:endParaRPr lang="en" sz="2400" cap="all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159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Partner/Group/Individual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06500" y="1062191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Assignment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endParaRPr lang="en" sz="4800" b="1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hape 137"/>
          <p:cNvSpPr txBox="1"/>
          <p:nvPr/>
        </p:nvSpPr>
        <p:spPr>
          <a:xfrm>
            <a:off x="467544" y="1954375"/>
            <a:ext cx="8226300" cy="1769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535353"/>
              </a:buClr>
              <a:buSzPct val="25000"/>
            </a:pPr>
            <a:endParaRPr lang="en" sz="4000" b="1" dirty="0" smtClean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buClr>
                <a:srgbClr val="535353"/>
              </a:buClr>
              <a:buSzPct val="25000"/>
            </a:pPr>
            <a:r>
              <a:rPr lang="en" sz="40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Binarize features in the Handwritten Digit Recognition Exercise</a:t>
            </a:r>
            <a:endParaRPr lang="en" sz="4400" b="1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06500" y="1535550"/>
            <a:ext cx="8457988" cy="2260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References: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100000"/>
            </a:pPr>
            <a:r>
              <a:rPr lang="en" sz="20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WWCodeLondon Slides</a:t>
            </a:r>
          </a:p>
          <a:p>
            <a:pPr lvl="0" algn="ctr">
              <a:spcAft>
                <a:spcPts val="1800"/>
              </a:spcAft>
              <a:buClr>
                <a:srgbClr val="535353"/>
              </a:buClr>
              <a:buSzPct val="100000"/>
            </a:pPr>
            <a:r>
              <a:rPr lang="en-PH" sz="2000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http://</a:t>
            </a:r>
            <a:r>
              <a:rPr lang="en-PH" sz="20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scikit-learn.org/stable/modules/preprocessing.html</a:t>
            </a:r>
            <a:endParaRPr lang="en-PH" sz="2000" dirty="0" smtClean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spcAft>
                <a:spcPts val="1800"/>
              </a:spcAft>
              <a:buClr>
                <a:srgbClr val="535353"/>
              </a:buClr>
              <a:buSzPct val="100000"/>
            </a:pPr>
            <a:r>
              <a:rPr lang="en-PH" sz="2000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http://</a:t>
            </a:r>
            <a:r>
              <a:rPr lang="en-PH" sz="20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sebastianraschka.com/Articles/2014_about_feature_scaling.html</a:t>
            </a:r>
            <a:endParaRPr lang="en-PH" sz="2000" dirty="0" smtClean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buClr>
                <a:srgbClr val="535353"/>
              </a:buClr>
              <a:buSzPct val="25000"/>
            </a:pPr>
            <a:endParaRPr lang="en" sz="2000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58850" y="54720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9600" b="1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T.I.L.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02950" y="2480125"/>
            <a:ext cx="7690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SHARE IT!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In front!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On Twitter: @wwcodemanila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 FB: fb.com/wwcodemanila</a:t>
            </a:r>
          </a:p>
          <a:p>
            <a:pPr lvl="0" algn="ctr" rtl="0">
              <a:spcBef>
                <a:spcPts val="0"/>
              </a:spcBef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Don’t forget to tag WWCodeManila so we can retweet or share it.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" sz="2000">
                <a:latin typeface="Montserrat"/>
                <a:ea typeface="Montserrat"/>
                <a:cs typeface="Montserrat"/>
                <a:sym typeface="Montserrat"/>
              </a:rPr>
            </a:br>
            <a:endParaRPr lang="en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0" y="269825"/>
            <a:ext cx="9144000" cy="4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B"/>
              </a:buClr>
              <a:buSzPct val="25000"/>
              <a:buFont typeface="Montserrat"/>
              <a:buNone/>
            </a:pPr>
            <a:r>
              <a:rPr lang="en" sz="8000" b="1" i="0" u="none" strike="noStrike" cap="none">
                <a:solidFill>
                  <a:srgbClr val="4C4C4B"/>
                </a:solidFill>
                <a:latin typeface="Montserrat"/>
                <a:ea typeface="Montserrat"/>
                <a:cs typeface="Montserrat"/>
                <a:sym typeface="Montserrat"/>
              </a:rPr>
              <a:t>THANK YOU :)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0" b="1" i="0" u="none" strike="noStrike" cap="none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-12" y="3136700"/>
            <a:ext cx="91440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30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Issa Tingzon</a:t>
            </a:r>
            <a:endParaRPr lang="en" sz="30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dirty="0" smtClean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Research Fellow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dirty="0" smtClean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Philippine-California Advanced Research Institutes</a:t>
            </a:r>
            <a:endParaRPr lang="en" sz="24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Shape 95" descr="joy.png"/>
          <p:cNvPicPr preferRelativeResize="0"/>
          <p:nvPr/>
        </p:nvPicPr>
        <p:blipFill rotWithShape="1">
          <a:blip r:embed="rId4">
            <a:alphaModFix/>
          </a:blip>
          <a:srcRect l="5681" r="5681"/>
          <a:stretch/>
        </p:blipFill>
        <p:spPr>
          <a:xfrm>
            <a:off x="3233750" y="488300"/>
            <a:ext cx="2555700" cy="265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5" descr="your Profile Photo, Image may contain: 2 peo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8301"/>
            <a:ext cx="2659513" cy="26595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New Member’s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12" y="3212900"/>
            <a:ext cx="91440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b="1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 am &lt;name&gt;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&lt;your current profession&gt;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400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&lt;why did you join this study group?&gt;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987" y="422225"/>
            <a:ext cx="2916025" cy="2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SHOW &amp; </a:t>
            </a:r>
            <a:r>
              <a:rPr lang="en" sz="48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TELL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3600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(Handwritten Digit Recognition)</a:t>
            </a:r>
            <a:endParaRPr lang="en" sz="3600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07504" y="483518"/>
            <a:ext cx="5577668" cy="1198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535353"/>
              </a:buClr>
              <a:buSzPct val="25000"/>
            </a:pPr>
            <a:r>
              <a:rPr lang="en" sz="4800" b="1" cap="all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Study Groups</a:t>
            </a:r>
            <a:endParaRPr lang="en" sz="4800" b="1" cap="all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hape 116"/>
          <p:cNvSpPr txBox="1"/>
          <p:nvPr/>
        </p:nvSpPr>
        <p:spPr>
          <a:xfrm>
            <a:off x="323528" y="1596238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Montserrat"/>
                <a:sym typeface="Montserrat"/>
              </a:rPr>
              <a:t>Study Group 1: </a:t>
            </a: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Montserrat"/>
                <a:sym typeface="Montserrat"/>
              </a:rPr>
              <a:t>Machine Learning Basics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b="1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Montserrat"/>
                <a:sym typeface="Montserrat"/>
              </a:rPr>
              <a:t>Study Group 2</a:t>
            </a: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Montserrat"/>
                <a:sym typeface="Montserrat"/>
              </a:rPr>
              <a:t>: Data Preprocessing (Part 1)</a:t>
            </a:r>
            <a:endParaRPr lang="en" sz="1800" dirty="0">
              <a:solidFill>
                <a:srgbClr val="535353"/>
              </a:solidFill>
              <a:latin typeface="Montserrat" charset="0"/>
              <a:ea typeface="Microsoft YaHei UI" pitchFamily="34" charset="-122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9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02949" y="123478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535353"/>
              </a:buClr>
              <a:buSzPct val="25000"/>
            </a:pPr>
            <a:r>
              <a:rPr lang="en" sz="4800" b="1" dirty="0" smtClean="0">
                <a:solidFill>
                  <a:srgbClr val="00B6AA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lang="en" sz="4800" b="1" dirty="0">
              <a:solidFill>
                <a:srgbClr val="00B6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Shape 116"/>
          <p:cNvSpPr txBox="1"/>
          <p:nvPr/>
        </p:nvSpPr>
        <p:spPr>
          <a:xfrm>
            <a:off x="467544" y="2067694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1. Quick Review: Intro to Machine Learning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2. New Topic: Data Preprocessing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3. Exercise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2800" dirty="0" smtClean="0">
                <a:solidFill>
                  <a:srgbClr val="535353"/>
                </a:solidFill>
                <a:latin typeface="Montserrat" charset="0"/>
                <a:ea typeface="Microsoft YaHei UI" pitchFamily="34" charset="-122"/>
                <a:cs typeface="Calibri" pitchFamily="34" charset="0"/>
                <a:sym typeface="Montserrat"/>
              </a:rPr>
              <a:t>4. Presentations</a:t>
            </a:r>
            <a:endParaRPr lang="en" sz="2800" dirty="0">
              <a:solidFill>
                <a:srgbClr val="535353"/>
              </a:solidFill>
              <a:latin typeface="Montserrat" charset="0"/>
              <a:ea typeface="Microsoft YaHei UI" pitchFamily="34" charset="-122"/>
              <a:cs typeface="Calibri" pitchFamily="34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Copy of WWCode_Logo.jpg"/>
          <p:cNvPicPr preferRelativeResize="0"/>
          <p:nvPr/>
        </p:nvPicPr>
        <p:blipFill rotWithShape="1">
          <a:blip r:embed="rId3">
            <a:alphaModFix amt="4000"/>
          </a:blip>
          <a:srcRect t="7294" b="7294"/>
          <a:stretch/>
        </p:blipFill>
        <p:spPr>
          <a:xfrm>
            <a:off x="-1" y="346035"/>
            <a:ext cx="9232200" cy="42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06500" y="1535550"/>
            <a:ext cx="8226300" cy="17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Montserrat"/>
              <a:buNone/>
            </a:pPr>
            <a:r>
              <a:rPr lang="en" sz="4800" b="1" dirty="0" smtClean="0">
                <a:solidFill>
                  <a:srgbClr val="53535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lang="en" sz="4800" b="1" dirty="0">
              <a:solidFill>
                <a:srgbClr val="5353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Code Teal Ba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1022</Words>
  <Application>Microsoft Office PowerPoint</Application>
  <PresentationFormat>On-screen Show (16:9)</PresentationFormat>
  <Paragraphs>215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Montserrat</vt:lpstr>
      <vt:lpstr>Calibri</vt:lpstr>
      <vt:lpstr>Courier New</vt:lpstr>
      <vt:lpstr>Cambria Math</vt:lpstr>
      <vt:lpstr>Microsoft YaHei UI</vt:lpstr>
      <vt:lpstr>simple-light-2</vt:lpstr>
      <vt:lpstr>WWCode Teal 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Issa Tingzon</cp:lastModifiedBy>
  <cp:revision>92</cp:revision>
  <dcterms:modified xsi:type="dcterms:W3CDTF">2017-05-25T20:35:26Z</dcterms:modified>
</cp:coreProperties>
</file>