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ed5ae1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ed5ae1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ed5ae12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ed5ae1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ed5ae12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ed5ae1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ed5ae12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ed5ae12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ed5ae1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ed5ae1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ed5ae12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ed5ae12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ed5ae12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ed5ae12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25" y="2207800"/>
            <a:ext cx="9144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highlight>
                  <a:srgbClr val="FFFF00"/>
                </a:highlight>
              </a:rPr>
              <a:t>Build a Marketing funnel to sell an online training</a:t>
            </a:r>
            <a:endParaRPr b="1" sz="2400"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175" y="2799525"/>
            <a:ext cx="9144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présenté par : </a:t>
            </a:r>
            <a:r>
              <a:rPr b="1" lang="fr"/>
              <a:t>arthur.backouche@epitech.eu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460" y="3268400"/>
            <a:ext cx="1867094" cy="6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 flipH="1">
            <a:off x="591500" y="788075"/>
            <a:ext cx="20100" cy="409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10025" y="-2000"/>
            <a:ext cx="9144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highlight>
                  <a:srgbClr val="FFFF00"/>
                </a:highlight>
              </a:rPr>
              <a:t>Summary</a:t>
            </a:r>
            <a:endParaRPr b="1" sz="2400">
              <a:highlight>
                <a:srgbClr val="FFFF00"/>
              </a:highlight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90225" y="483275"/>
            <a:ext cx="1503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110300" y="595575"/>
            <a:ext cx="501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1</a:t>
            </a:r>
            <a:endParaRPr b="1" sz="3600"/>
          </a:p>
        </p:txBody>
      </p:sp>
      <p:grpSp>
        <p:nvGrpSpPr>
          <p:cNvPr id="65" name="Google Shape;65;p14"/>
          <p:cNvGrpSpPr/>
          <p:nvPr/>
        </p:nvGrpSpPr>
        <p:grpSpPr>
          <a:xfrm>
            <a:off x="731925" y="3096125"/>
            <a:ext cx="2687100" cy="1640400"/>
            <a:chOff x="731925" y="810125"/>
            <a:chExt cx="2687100" cy="1640400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731925" y="810125"/>
              <a:ext cx="26871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/>
                <a:t>Build a sales funnel</a:t>
              </a:r>
              <a:endParaRPr b="1" sz="1600"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731925" y="1267325"/>
              <a:ext cx="26871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Acquisition</a:t>
              </a:r>
              <a:endParaRPr b="1"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731925" y="1648325"/>
              <a:ext cx="26871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Considération</a:t>
              </a:r>
              <a:endParaRPr b="1"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31925" y="2029325"/>
              <a:ext cx="26871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Conversion</a:t>
              </a:r>
              <a:endParaRPr b="1"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110300" y="120517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1.1</a:t>
            </a:r>
            <a:endParaRPr b="1" sz="1800"/>
          </a:p>
        </p:txBody>
      </p:sp>
      <p:sp>
        <p:nvSpPr>
          <p:cNvPr id="71" name="Google Shape;71;p14"/>
          <p:cNvSpPr txBox="1"/>
          <p:nvPr/>
        </p:nvSpPr>
        <p:spPr>
          <a:xfrm>
            <a:off x="110300" y="158617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1.2</a:t>
            </a:r>
            <a:endParaRPr b="1" sz="1800"/>
          </a:p>
        </p:txBody>
      </p:sp>
      <p:sp>
        <p:nvSpPr>
          <p:cNvPr id="72" name="Google Shape;72;p14"/>
          <p:cNvSpPr txBox="1"/>
          <p:nvPr/>
        </p:nvSpPr>
        <p:spPr>
          <a:xfrm>
            <a:off x="110300" y="196717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1.3</a:t>
            </a:r>
            <a:endParaRPr b="1" sz="1800"/>
          </a:p>
        </p:txBody>
      </p:sp>
      <p:sp>
        <p:nvSpPr>
          <p:cNvPr id="73" name="Google Shape;73;p14"/>
          <p:cNvSpPr txBox="1"/>
          <p:nvPr/>
        </p:nvSpPr>
        <p:spPr>
          <a:xfrm>
            <a:off x="110300" y="2881575"/>
            <a:ext cx="501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2</a:t>
            </a:r>
            <a:endParaRPr b="1" sz="360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731925" y="733925"/>
            <a:ext cx="3018000" cy="1640400"/>
            <a:chOff x="731925" y="3096125"/>
            <a:chExt cx="3018000" cy="1640400"/>
          </a:xfrm>
        </p:grpSpPr>
        <p:sp>
          <p:nvSpPr>
            <p:cNvPr id="75" name="Google Shape;75;p14"/>
            <p:cNvSpPr txBox="1"/>
            <p:nvPr/>
          </p:nvSpPr>
          <p:spPr>
            <a:xfrm>
              <a:off x="731925" y="3096125"/>
              <a:ext cx="30180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/>
                <a:t>Create an online training</a:t>
              </a:r>
              <a:endParaRPr b="1" sz="1600"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731925" y="3553325"/>
              <a:ext cx="26871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Content</a:t>
              </a:r>
              <a:endParaRPr b="1"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731925" y="3934325"/>
              <a:ext cx="26871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Catalogue</a:t>
              </a:r>
              <a:endParaRPr b="1"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731925" y="4315325"/>
              <a:ext cx="26871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/>
                <a:t>Consulting</a:t>
              </a:r>
              <a:endParaRPr b="1"/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110300" y="356737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2.1</a:t>
            </a:r>
            <a:endParaRPr b="1" sz="1800"/>
          </a:p>
        </p:txBody>
      </p:sp>
      <p:sp>
        <p:nvSpPr>
          <p:cNvPr id="80" name="Google Shape;80;p14"/>
          <p:cNvSpPr txBox="1"/>
          <p:nvPr/>
        </p:nvSpPr>
        <p:spPr>
          <a:xfrm>
            <a:off x="110300" y="394837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2.2</a:t>
            </a:r>
            <a:endParaRPr b="1" sz="1800"/>
          </a:p>
        </p:txBody>
      </p:sp>
      <p:sp>
        <p:nvSpPr>
          <p:cNvPr id="81" name="Google Shape;81;p14"/>
          <p:cNvSpPr txBox="1"/>
          <p:nvPr/>
        </p:nvSpPr>
        <p:spPr>
          <a:xfrm>
            <a:off x="110300" y="432937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2.3</a:t>
            </a:r>
            <a:endParaRPr b="1" sz="1800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310" y="4252200"/>
            <a:ext cx="1867094" cy="6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5"/>
          <p:cNvCxnSpPr/>
          <p:nvPr/>
        </p:nvCxnSpPr>
        <p:spPr>
          <a:xfrm flipH="1">
            <a:off x="591500" y="788075"/>
            <a:ext cx="20100" cy="409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110300" y="595575"/>
            <a:ext cx="501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1</a:t>
            </a:r>
            <a:endParaRPr b="1" sz="3600"/>
          </a:p>
        </p:txBody>
      </p:sp>
      <p:sp>
        <p:nvSpPr>
          <p:cNvPr id="89" name="Google Shape;89;p15"/>
          <p:cNvSpPr txBox="1"/>
          <p:nvPr/>
        </p:nvSpPr>
        <p:spPr>
          <a:xfrm>
            <a:off x="110300" y="120517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1.1</a:t>
            </a:r>
            <a:endParaRPr b="1" sz="1800"/>
          </a:p>
        </p:txBody>
      </p:sp>
      <p:sp>
        <p:nvSpPr>
          <p:cNvPr id="90" name="Google Shape;90;p15"/>
          <p:cNvSpPr txBox="1"/>
          <p:nvPr/>
        </p:nvSpPr>
        <p:spPr>
          <a:xfrm>
            <a:off x="731925" y="733925"/>
            <a:ext cx="3018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Create an online training</a:t>
            </a:r>
            <a:endParaRPr b="1" sz="1600"/>
          </a:p>
        </p:txBody>
      </p:sp>
      <p:sp>
        <p:nvSpPr>
          <p:cNvPr id="91" name="Google Shape;91;p15"/>
          <p:cNvSpPr txBox="1"/>
          <p:nvPr/>
        </p:nvSpPr>
        <p:spPr>
          <a:xfrm>
            <a:off x="731925" y="1191125"/>
            <a:ext cx="2687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FF00"/>
                </a:highlight>
              </a:rPr>
              <a:t>Content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2200" y="1626375"/>
            <a:ext cx="795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Copywriting :</a:t>
            </a:r>
            <a:r>
              <a:rPr lang="fr"/>
              <a:t> Write a paid online training “Build an influence marketing campaign strategy from A to Z”. Content needs to be stored on a webpage or can be downloaded by PDF. (content)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Video :</a:t>
            </a:r>
            <a:r>
              <a:rPr lang="fr"/>
              <a:t> Film one video per Chapters. </a:t>
            </a:r>
            <a:r>
              <a:rPr lang="fr">
                <a:solidFill>
                  <a:schemeClr val="dk1"/>
                </a:solidFill>
              </a:rPr>
              <a:t>Content needs to be stored on a webpage or can be downloaded by PDF. (Adobe Premiere Pro)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690950" y="3093975"/>
            <a:ext cx="42534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" sz="1200">
                <a:solidFill>
                  <a:schemeClr val="dk1"/>
                </a:solidFill>
              </a:rPr>
              <a:t>How to define your campaign objectives 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" sz="1200">
                <a:solidFill>
                  <a:schemeClr val="dk1"/>
                </a:solidFill>
              </a:rPr>
              <a:t>Different kind of Influencers 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" sz="1200">
                <a:solidFill>
                  <a:schemeClr val="dk1"/>
                </a:solidFill>
              </a:rPr>
              <a:t>How you budget will impact the campaign 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" sz="1200">
                <a:solidFill>
                  <a:schemeClr val="dk1"/>
                </a:solidFill>
              </a:rPr>
              <a:t>How to find relevant influencers 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" sz="1200">
                <a:solidFill>
                  <a:schemeClr val="dk1"/>
                </a:solidFill>
              </a:rPr>
              <a:t>How to the set-up the price per influencer 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" sz="1200">
                <a:solidFill>
                  <a:schemeClr val="dk1"/>
                </a:solidFill>
              </a:rPr>
              <a:t>How to contact influencers 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" sz="1200">
                <a:solidFill>
                  <a:schemeClr val="dk1"/>
                </a:solidFill>
              </a:rPr>
              <a:t>What kind of content influencers should create 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" sz="1200">
                <a:solidFill>
                  <a:schemeClr val="dk1"/>
                </a:solidFill>
              </a:rPr>
              <a:t>How to measure the performances ? ROI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310" y="4252200"/>
            <a:ext cx="1867094" cy="6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6"/>
          <p:cNvCxnSpPr/>
          <p:nvPr/>
        </p:nvCxnSpPr>
        <p:spPr>
          <a:xfrm flipH="1">
            <a:off x="591500" y="788075"/>
            <a:ext cx="20100" cy="409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110300" y="595575"/>
            <a:ext cx="501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1</a:t>
            </a:r>
            <a:endParaRPr b="1" sz="3600"/>
          </a:p>
        </p:txBody>
      </p:sp>
      <p:sp>
        <p:nvSpPr>
          <p:cNvPr id="101" name="Google Shape;101;p16"/>
          <p:cNvSpPr txBox="1"/>
          <p:nvPr/>
        </p:nvSpPr>
        <p:spPr>
          <a:xfrm>
            <a:off x="110300" y="158617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1.2</a:t>
            </a:r>
            <a:endParaRPr b="1" sz="1800"/>
          </a:p>
        </p:txBody>
      </p:sp>
      <p:sp>
        <p:nvSpPr>
          <p:cNvPr id="102" name="Google Shape;102;p16"/>
          <p:cNvSpPr txBox="1"/>
          <p:nvPr/>
        </p:nvSpPr>
        <p:spPr>
          <a:xfrm>
            <a:off x="731925" y="733925"/>
            <a:ext cx="3018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Create an online training</a:t>
            </a:r>
            <a:endParaRPr b="1" sz="1600"/>
          </a:p>
        </p:txBody>
      </p:sp>
      <p:sp>
        <p:nvSpPr>
          <p:cNvPr id="103" name="Google Shape;103;p16"/>
          <p:cNvSpPr txBox="1"/>
          <p:nvPr/>
        </p:nvSpPr>
        <p:spPr>
          <a:xfrm>
            <a:off x="731925" y="1572125"/>
            <a:ext cx="2687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FF00"/>
                </a:highlight>
              </a:rPr>
              <a:t>Catalogue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42200" y="1993325"/>
            <a:ext cx="79509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Partnership</a:t>
            </a:r>
            <a:r>
              <a:rPr lang="fr" u="sng"/>
              <a:t> :</a:t>
            </a:r>
            <a:r>
              <a:rPr lang="fr"/>
              <a:t> Hire influencers to propose them to brands who have </a:t>
            </a:r>
            <a:r>
              <a:rPr lang="fr"/>
              <a:t>purchase</a:t>
            </a:r>
            <a:r>
              <a:rPr lang="fr"/>
              <a:t> the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Storage :</a:t>
            </a:r>
            <a:r>
              <a:rPr lang="fr"/>
              <a:t> Stock the influencers on a webpage and propose one email per influencers as point of contact with companies who have purchase the training</a:t>
            </a:r>
            <a:r>
              <a:rPr lang="fr"/>
              <a:t> (wordpress / Leadpage)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310" y="4252200"/>
            <a:ext cx="1867094" cy="6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7"/>
          <p:cNvCxnSpPr/>
          <p:nvPr/>
        </p:nvCxnSpPr>
        <p:spPr>
          <a:xfrm flipH="1">
            <a:off x="591500" y="788075"/>
            <a:ext cx="20100" cy="409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110300" y="595575"/>
            <a:ext cx="501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1</a:t>
            </a:r>
            <a:endParaRPr b="1" sz="3600"/>
          </a:p>
        </p:txBody>
      </p:sp>
      <p:sp>
        <p:nvSpPr>
          <p:cNvPr id="112" name="Google Shape;112;p17"/>
          <p:cNvSpPr txBox="1"/>
          <p:nvPr/>
        </p:nvSpPr>
        <p:spPr>
          <a:xfrm>
            <a:off x="110300" y="196717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1.3</a:t>
            </a:r>
            <a:endParaRPr b="1" sz="1800"/>
          </a:p>
        </p:txBody>
      </p:sp>
      <p:sp>
        <p:nvSpPr>
          <p:cNvPr id="113" name="Google Shape;113;p17"/>
          <p:cNvSpPr txBox="1"/>
          <p:nvPr/>
        </p:nvSpPr>
        <p:spPr>
          <a:xfrm>
            <a:off x="731925" y="733925"/>
            <a:ext cx="3018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Create an online training</a:t>
            </a:r>
            <a:endParaRPr b="1" sz="1600"/>
          </a:p>
        </p:txBody>
      </p:sp>
      <p:sp>
        <p:nvSpPr>
          <p:cNvPr id="114" name="Google Shape;114;p17"/>
          <p:cNvSpPr txBox="1"/>
          <p:nvPr/>
        </p:nvSpPr>
        <p:spPr>
          <a:xfrm>
            <a:off x="731925" y="1953125"/>
            <a:ext cx="2687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FF00"/>
                </a:highlight>
              </a:rPr>
              <a:t>Consulting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42200" y="2388375"/>
            <a:ext cx="79509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Weekly follow-up</a:t>
            </a:r>
            <a:r>
              <a:rPr lang="fr" u="sng"/>
              <a:t>:</a:t>
            </a:r>
            <a:r>
              <a:rPr lang="fr"/>
              <a:t> Propose weekly calls with customers (appear.in)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310" y="4252200"/>
            <a:ext cx="1867094" cy="6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8"/>
          <p:cNvCxnSpPr/>
          <p:nvPr/>
        </p:nvCxnSpPr>
        <p:spPr>
          <a:xfrm flipH="1">
            <a:off x="591500" y="788075"/>
            <a:ext cx="20100" cy="409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731925" y="1038725"/>
            <a:ext cx="2687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Build a sales funnel</a:t>
            </a:r>
            <a:endParaRPr b="1" sz="1600"/>
          </a:p>
        </p:txBody>
      </p:sp>
      <p:sp>
        <p:nvSpPr>
          <p:cNvPr id="123" name="Google Shape;123;p18"/>
          <p:cNvSpPr txBox="1"/>
          <p:nvPr/>
        </p:nvSpPr>
        <p:spPr>
          <a:xfrm>
            <a:off x="731925" y="1495925"/>
            <a:ext cx="2687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FF00"/>
                </a:highlight>
              </a:rPr>
              <a:t>Acquisition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10300" y="810125"/>
            <a:ext cx="501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2</a:t>
            </a:r>
            <a:endParaRPr b="1" sz="3600"/>
          </a:p>
        </p:txBody>
      </p:sp>
      <p:sp>
        <p:nvSpPr>
          <p:cNvPr id="125" name="Google Shape;125;p18"/>
          <p:cNvSpPr txBox="1"/>
          <p:nvPr/>
        </p:nvSpPr>
        <p:spPr>
          <a:xfrm>
            <a:off x="110300" y="149592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2.1</a:t>
            </a:r>
            <a:endParaRPr b="1" sz="1800"/>
          </a:p>
        </p:txBody>
      </p:sp>
      <p:sp>
        <p:nvSpPr>
          <p:cNvPr id="126" name="Google Shape;126;p18"/>
          <p:cNvSpPr txBox="1"/>
          <p:nvPr/>
        </p:nvSpPr>
        <p:spPr>
          <a:xfrm>
            <a:off x="842200" y="1917125"/>
            <a:ext cx="79509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Video content</a:t>
            </a:r>
            <a:r>
              <a:rPr lang="fr" u="sng"/>
              <a:t>:</a:t>
            </a:r>
            <a:r>
              <a:rPr lang="fr"/>
              <a:t> Create weekly content about influence Marketing and social Media on acquisition channels (Facebook and Youtube).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Scrapping:</a:t>
            </a:r>
            <a:r>
              <a:rPr lang="fr"/>
              <a:t> Get emails address from 10 000 people related to SMB - Entrepreneurship - Social Media - Instagram located in France speaking countries (Phantombuster Python)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Social ads:</a:t>
            </a:r>
            <a:r>
              <a:rPr lang="fr"/>
              <a:t> Facebook pixel connexion / Youtube pixel connexion to display ads to scrapped email address. goal : redirect users to the Landing page. (Javascript)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Chatbot:</a:t>
            </a:r>
            <a:r>
              <a:rPr lang="fr"/>
              <a:t> Lorsque l’utilisateur voit l’ads Facebook, il peut engager une conversation et il recevra tous les jours des informations sur l’influence Marketing. (chatfuel)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310" y="4252200"/>
            <a:ext cx="1867094" cy="6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9"/>
          <p:cNvCxnSpPr/>
          <p:nvPr/>
        </p:nvCxnSpPr>
        <p:spPr>
          <a:xfrm flipH="1">
            <a:off x="591500" y="788075"/>
            <a:ext cx="20100" cy="409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731925" y="1876925"/>
            <a:ext cx="2687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FF00"/>
                </a:highlight>
              </a:rPr>
              <a:t>Consideration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10300" y="187692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2.2</a:t>
            </a:r>
            <a:endParaRPr b="1" sz="1800"/>
          </a:p>
        </p:txBody>
      </p:sp>
      <p:sp>
        <p:nvSpPr>
          <p:cNvPr id="135" name="Google Shape;135;p19"/>
          <p:cNvSpPr txBox="1"/>
          <p:nvPr/>
        </p:nvSpPr>
        <p:spPr>
          <a:xfrm>
            <a:off x="842200" y="2298125"/>
            <a:ext cx="7950900" cy="2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Landing Page</a:t>
            </a:r>
            <a:r>
              <a:rPr lang="fr" u="sng"/>
              <a:t>:</a:t>
            </a:r>
            <a:r>
              <a:rPr lang="fr"/>
              <a:t> Create a optimized conversion Landing Page to capture the email of the Lead. (Leadpages)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Free product:</a:t>
            </a:r>
            <a:r>
              <a:rPr lang="fr"/>
              <a:t> Propose to the leads a free training : on 7 days they will receive each days one advices to define an influencer marketing strategy. (content)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Marketing automation:</a:t>
            </a:r>
            <a:r>
              <a:rPr lang="fr"/>
              <a:t> Create a scenario who include all the emails leads into a list and send them each day an email. (Sendinblue + Zapier)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310" y="4252200"/>
            <a:ext cx="1867094" cy="6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 flipH="1">
            <a:off x="591500" y="788075"/>
            <a:ext cx="20100" cy="409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 txBox="1"/>
          <p:nvPr/>
        </p:nvSpPr>
        <p:spPr>
          <a:xfrm>
            <a:off x="731925" y="2257925"/>
            <a:ext cx="2687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FF00"/>
                </a:highlight>
              </a:rPr>
              <a:t>Conversion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10300" y="2257925"/>
            <a:ext cx="501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2.3</a:t>
            </a:r>
            <a:endParaRPr b="1" sz="1800"/>
          </a:p>
        </p:txBody>
      </p:sp>
      <p:sp>
        <p:nvSpPr>
          <p:cNvPr id="144" name="Google Shape;144;p20"/>
          <p:cNvSpPr txBox="1"/>
          <p:nvPr/>
        </p:nvSpPr>
        <p:spPr>
          <a:xfrm>
            <a:off x="842200" y="2679125"/>
            <a:ext cx="79509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Paid product</a:t>
            </a:r>
            <a:r>
              <a:rPr lang="fr" u="sng"/>
              <a:t>:</a:t>
            </a:r>
            <a:r>
              <a:rPr lang="fr"/>
              <a:t> In the Marketing automation scenario, propose from day 2 to day 7 a paid training much more complete than the free one to the lead. (content)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Landing Page:</a:t>
            </a:r>
            <a:r>
              <a:rPr lang="fr"/>
              <a:t> When the lead click to buy the paid training display a countdown on 7 days. (Leadpages)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u="sng"/>
              <a:t>Check-out / Purchase:</a:t>
            </a:r>
            <a:r>
              <a:rPr lang="fr"/>
              <a:t> The lead can complete his order directly on the website and </a:t>
            </a:r>
            <a:r>
              <a:rPr lang="fr"/>
              <a:t>purchase</a:t>
            </a:r>
            <a:r>
              <a:rPr lang="fr"/>
              <a:t> the training. (Stripe)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310" y="4252200"/>
            <a:ext cx="1867094" cy="6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