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56"/>
  </p:notesMasterIdLst>
  <p:sldIdLst>
    <p:sldId id="256" r:id="rId2"/>
    <p:sldId id="257" r:id="rId3"/>
    <p:sldId id="486" r:id="rId4"/>
    <p:sldId id="259" r:id="rId5"/>
    <p:sldId id="485" r:id="rId6"/>
    <p:sldId id="261" r:id="rId7"/>
    <p:sldId id="267" r:id="rId8"/>
    <p:sldId id="260" r:id="rId9"/>
    <p:sldId id="265" r:id="rId10"/>
    <p:sldId id="262" r:id="rId11"/>
    <p:sldId id="263" r:id="rId12"/>
    <p:sldId id="266" r:id="rId13"/>
    <p:sldId id="269" r:id="rId14"/>
    <p:sldId id="270" r:id="rId15"/>
    <p:sldId id="443" r:id="rId16"/>
    <p:sldId id="474" r:id="rId17"/>
    <p:sldId id="282" r:id="rId18"/>
    <p:sldId id="365" r:id="rId19"/>
    <p:sldId id="366" r:id="rId20"/>
    <p:sldId id="446" r:id="rId21"/>
    <p:sldId id="448" r:id="rId22"/>
    <p:sldId id="449" r:id="rId23"/>
    <p:sldId id="450" r:id="rId24"/>
    <p:sldId id="451" r:id="rId25"/>
    <p:sldId id="452" r:id="rId26"/>
    <p:sldId id="453" r:id="rId27"/>
    <p:sldId id="455" r:id="rId28"/>
    <p:sldId id="447" r:id="rId29"/>
    <p:sldId id="415" r:id="rId30"/>
    <p:sldId id="416" r:id="rId31"/>
    <p:sldId id="380" r:id="rId32"/>
    <p:sldId id="409" r:id="rId33"/>
    <p:sldId id="408" r:id="rId34"/>
    <p:sldId id="430" r:id="rId35"/>
    <p:sldId id="381" r:id="rId36"/>
    <p:sldId id="421" r:id="rId37"/>
    <p:sldId id="438" r:id="rId38"/>
    <p:sldId id="382" r:id="rId39"/>
    <p:sldId id="387" r:id="rId40"/>
    <p:sldId id="484" r:id="rId41"/>
    <p:sldId id="433" r:id="rId42"/>
    <p:sldId id="435" r:id="rId43"/>
    <p:sldId id="436" r:id="rId44"/>
    <p:sldId id="482" r:id="rId45"/>
    <p:sldId id="480" r:id="rId46"/>
    <p:sldId id="481" r:id="rId47"/>
    <p:sldId id="488" r:id="rId48"/>
    <p:sldId id="475" r:id="rId49"/>
    <p:sldId id="476" r:id="rId50"/>
    <p:sldId id="477" r:id="rId51"/>
    <p:sldId id="478" r:id="rId52"/>
    <p:sldId id="487" r:id="rId53"/>
    <p:sldId id="483" r:id="rId54"/>
    <p:sldId id="479" r:id="rId55"/>
    <p:sldId id="411" r:id="rId56"/>
    <p:sldId id="417" r:id="rId57"/>
    <p:sldId id="418" r:id="rId58"/>
    <p:sldId id="419" r:id="rId59"/>
    <p:sldId id="412" r:id="rId60"/>
    <p:sldId id="413" r:id="rId61"/>
    <p:sldId id="457" r:id="rId62"/>
    <p:sldId id="458" r:id="rId63"/>
    <p:sldId id="459" r:id="rId64"/>
    <p:sldId id="460" r:id="rId65"/>
    <p:sldId id="461" r:id="rId66"/>
    <p:sldId id="462" r:id="rId67"/>
    <p:sldId id="463" r:id="rId68"/>
    <p:sldId id="464" r:id="rId69"/>
    <p:sldId id="465" r:id="rId70"/>
    <p:sldId id="466" r:id="rId71"/>
    <p:sldId id="467" r:id="rId72"/>
    <p:sldId id="468" r:id="rId73"/>
    <p:sldId id="469" r:id="rId74"/>
    <p:sldId id="470" r:id="rId75"/>
    <p:sldId id="471" r:id="rId76"/>
    <p:sldId id="472" r:id="rId77"/>
    <p:sldId id="442" r:id="rId78"/>
    <p:sldId id="423" r:id="rId79"/>
    <p:sldId id="424" r:id="rId80"/>
    <p:sldId id="293" r:id="rId81"/>
    <p:sldId id="294" r:id="rId82"/>
    <p:sldId id="295" r:id="rId83"/>
    <p:sldId id="296" r:id="rId84"/>
    <p:sldId id="297" r:id="rId85"/>
    <p:sldId id="298" r:id="rId86"/>
    <p:sldId id="299" r:id="rId87"/>
    <p:sldId id="300" r:id="rId88"/>
    <p:sldId id="301" r:id="rId89"/>
    <p:sldId id="302" r:id="rId90"/>
    <p:sldId id="303" r:id="rId91"/>
    <p:sldId id="304" r:id="rId92"/>
    <p:sldId id="305" r:id="rId93"/>
    <p:sldId id="306" r:id="rId94"/>
    <p:sldId id="307" r:id="rId95"/>
    <p:sldId id="308" r:id="rId96"/>
    <p:sldId id="309" r:id="rId97"/>
    <p:sldId id="310" r:id="rId98"/>
    <p:sldId id="440" r:id="rId99"/>
    <p:sldId id="441" r:id="rId100"/>
    <p:sldId id="311" r:id="rId101"/>
    <p:sldId id="312" r:id="rId102"/>
    <p:sldId id="313" r:id="rId103"/>
    <p:sldId id="314" r:id="rId104"/>
    <p:sldId id="315" r:id="rId105"/>
    <p:sldId id="316" r:id="rId106"/>
    <p:sldId id="317" r:id="rId107"/>
    <p:sldId id="318" r:id="rId108"/>
    <p:sldId id="319" r:id="rId109"/>
    <p:sldId id="320" r:id="rId110"/>
    <p:sldId id="321" r:id="rId111"/>
    <p:sldId id="322" r:id="rId112"/>
    <p:sldId id="323" r:id="rId113"/>
    <p:sldId id="324" r:id="rId114"/>
    <p:sldId id="325" r:id="rId115"/>
    <p:sldId id="326" r:id="rId116"/>
    <p:sldId id="327" r:id="rId117"/>
    <p:sldId id="328" r:id="rId118"/>
    <p:sldId id="329" r:id="rId119"/>
    <p:sldId id="330" r:id="rId120"/>
    <p:sldId id="331" r:id="rId121"/>
    <p:sldId id="332" r:id="rId122"/>
    <p:sldId id="333" r:id="rId123"/>
    <p:sldId id="334" r:id="rId124"/>
    <p:sldId id="335" r:id="rId125"/>
    <p:sldId id="336" r:id="rId126"/>
    <p:sldId id="337" r:id="rId127"/>
    <p:sldId id="338" r:id="rId128"/>
    <p:sldId id="339" r:id="rId129"/>
    <p:sldId id="340" r:id="rId130"/>
    <p:sldId id="341" r:id="rId131"/>
    <p:sldId id="342" r:id="rId132"/>
    <p:sldId id="343" r:id="rId133"/>
    <p:sldId id="344" r:id="rId134"/>
    <p:sldId id="345" r:id="rId135"/>
    <p:sldId id="346" r:id="rId136"/>
    <p:sldId id="347" r:id="rId137"/>
    <p:sldId id="348" r:id="rId138"/>
    <p:sldId id="349" r:id="rId139"/>
    <p:sldId id="350" r:id="rId140"/>
    <p:sldId id="351" r:id="rId141"/>
    <p:sldId id="352" r:id="rId142"/>
    <p:sldId id="353" r:id="rId143"/>
    <p:sldId id="354" r:id="rId144"/>
    <p:sldId id="355" r:id="rId145"/>
    <p:sldId id="356" r:id="rId146"/>
    <p:sldId id="357" r:id="rId147"/>
    <p:sldId id="358" r:id="rId148"/>
    <p:sldId id="359" r:id="rId149"/>
    <p:sldId id="360" r:id="rId150"/>
    <p:sldId id="361" r:id="rId151"/>
    <p:sldId id="362" r:id="rId152"/>
    <p:sldId id="363" r:id="rId153"/>
    <p:sldId id="364" r:id="rId154"/>
    <p:sldId id="490" r:id="rId155"/>
  </p:sldIdLst>
  <p:sldSz cx="9144000" cy="6858000" type="screen4x3"/>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188E2CC6-71AC-48A3-8C5B-A1C0D807D9A0}">
          <p14:sldIdLst>
            <p14:sldId id="256"/>
            <p14:sldId id="257"/>
            <p14:sldId id="486"/>
            <p14:sldId id="259"/>
            <p14:sldId id="485"/>
            <p14:sldId id="261"/>
            <p14:sldId id="267"/>
            <p14:sldId id="260"/>
            <p14:sldId id="265"/>
            <p14:sldId id="262"/>
            <p14:sldId id="263"/>
            <p14:sldId id="266"/>
            <p14:sldId id="269"/>
            <p14:sldId id="270"/>
            <p14:sldId id="443"/>
            <p14:sldId id="474"/>
            <p14:sldId id="282"/>
            <p14:sldId id="365"/>
            <p14:sldId id="366"/>
            <p14:sldId id="446"/>
            <p14:sldId id="448"/>
            <p14:sldId id="449"/>
            <p14:sldId id="450"/>
            <p14:sldId id="451"/>
            <p14:sldId id="452"/>
            <p14:sldId id="453"/>
            <p14:sldId id="455"/>
            <p14:sldId id="447"/>
            <p14:sldId id="415"/>
            <p14:sldId id="416"/>
            <p14:sldId id="380"/>
            <p14:sldId id="409"/>
            <p14:sldId id="408"/>
            <p14:sldId id="430"/>
            <p14:sldId id="381"/>
            <p14:sldId id="421"/>
            <p14:sldId id="438"/>
            <p14:sldId id="382"/>
            <p14:sldId id="387"/>
          </p14:sldIdLst>
        </p14:section>
        <p14:section name="Untitled Section" id="{F8B40AF9-78D9-4E62-8000-3760C47402AD}">
          <p14:sldIdLst>
            <p14:sldId id="484"/>
            <p14:sldId id="433"/>
            <p14:sldId id="435"/>
            <p14:sldId id="436"/>
            <p14:sldId id="482"/>
            <p14:sldId id="480"/>
            <p14:sldId id="481"/>
            <p14:sldId id="488"/>
            <p14:sldId id="475"/>
            <p14:sldId id="476"/>
            <p14:sldId id="477"/>
            <p14:sldId id="478"/>
            <p14:sldId id="487"/>
            <p14:sldId id="483"/>
            <p14:sldId id="479"/>
            <p14:sldId id="411"/>
            <p14:sldId id="417"/>
            <p14:sldId id="418"/>
            <p14:sldId id="419"/>
            <p14:sldId id="412"/>
            <p14:sldId id="413"/>
            <p14:sldId id="457"/>
            <p14:sldId id="458"/>
            <p14:sldId id="459"/>
            <p14:sldId id="460"/>
            <p14:sldId id="461"/>
            <p14:sldId id="462"/>
            <p14:sldId id="463"/>
            <p14:sldId id="464"/>
            <p14:sldId id="465"/>
            <p14:sldId id="466"/>
            <p14:sldId id="467"/>
            <p14:sldId id="468"/>
            <p14:sldId id="469"/>
            <p14:sldId id="470"/>
            <p14:sldId id="471"/>
            <p14:sldId id="472"/>
            <p14:sldId id="442"/>
            <p14:sldId id="423"/>
            <p14:sldId id="424"/>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440"/>
            <p14:sldId id="441"/>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4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1520FAA-784A-46C0-9306-AF174A4E0BBE}">
  <a:tblStyle styleId="{61520FAA-784A-46C0-9306-AF174A4E0BBE}"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E987159-7B3A-4F82-A666-507B6D1E7AA0}"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954F3C8-82E4-4420-BB62-2D956397FB1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F970BDF8-1F6D-4B07-8532-B8B9D2479D83}"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40B56887-5F29-4529-B66D-84AC741C792E}"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32" autoAdjust="0"/>
  </p:normalViewPr>
  <p:slideViewPr>
    <p:cSldViewPr>
      <p:cViewPr>
        <p:scale>
          <a:sx n="76" d="100"/>
          <a:sy n="76" d="100"/>
        </p:scale>
        <p:origin x="-336"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31521" y="4560570"/>
            <a:ext cx="5852159" cy="4320540"/>
          </a:xfrm>
          <a:prstGeom prst="rect">
            <a:avLst/>
          </a:prstGeom>
        </p:spPr>
        <p:txBody>
          <a:bodyPr lIns="96645" tIns="96645" rIns="96645" bIns="9664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934216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 name="Shape 3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r>
              <a:rPr lang="en-US" dirty="0" smtClean="0"/>
              <a:t>Thanks for coming</a:t>
            </a:r>
            <a:r>
              <a:rPr lang="en-US" baseline="0" dirty="0" smtClean="0"/>
              <a:t> to my proposal session. The title of my proposal is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731521" y="4560570"/>
            <a:ext cx="5852159" cy="8843699"/>
          </a:xfrm>
          <a:prstGeom prst="rect">
            <a:avLst/>
          </a:prstGeom>
        </p:spPr>
        <p:txBody>
          <a:bodyPr lIns="96645" tIns="96645" rIns="96645" bIns="96645" anchor="t" anchorCtr="0">
            <a:spAutoFit/>
          </a:bodyPr>
          <a:lstStyle/>
          <a:p>
            <a:pPr>
              <a:spcBef>
                <a:spcPts val="634"/>
              </a:spcBef>
              <a:buClr>
                <a:srgbClr val="000000"/>
              </a:buClr>
              <a:buSzPct val="36666"/>
            </a:pPr>
            <a:r>
              <a:rPr lang="x-none" sz="3200"/>
              <a:t>N</a:t>
            </a:r>
            <a:r>
              <a:rPr lang="x-none" sz="2500"/>
              <a:t>etworking and data center applications are an important class of applications which can use specialization for improving the energy.  Like many other data parallel applications such applications can utilize large number of hardware execution contexts. Since specialization enables better ratio of required resources(both transistors and energy) over unit of throughput we can increase number of execution units for a particular aggregate resource budget and consequently achieve better efficiency.</a:t>
            </a:r>
          </a:p>
          <a:p>
            <a:pPr>
              <a:spcBef>
                <a:spcPts val="634"/>
              </a:spcBef>
              <a:buClr>
                <a:srgbClr val="000000"/>
              </a:buClr>
              <a:buSzPct val="45833"/>
            </a:pPr>
            <a:r>
              <a:rPr lang="x-none" sz="2500"/>
              <a:t>Our targeted applications have two important characteristics which differentiate them with other types of data parallel architectures, (i)irregularity and (ii)requirement to access shared resources. </a:t>
            </a:r>
          </a:p>
          <a:p>
            <a:endParaRPr lang="x-none" sz="25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Shape 107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7" name="Shape 107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Shape 108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3" name="Shape 108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Shape 108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9" name="Shape 108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Shape 109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5" name="Shape 109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Shape 110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1" name="Shape 110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Shape 110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7" name="Shape 110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Shape 111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3" name="Shape 111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Shape 111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9" name="Shape 111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Shape 112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5" name="Shape 112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Shape 113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1" name="Shape 1131"/>
          <p:cNvSpPr txBox="1">
            <a:spLocks noGrp="1"/>
          </p:cNvSpPr>
          <p:nvPr>
            <p:ph type="body" idx="1"/>
          </p:nvPr>
        </p:nvSpPr>
        <p:spPr>
          <a:xfrm>
            <a:off x="731521" y="4560570"/>
            <a:ext cx="5852159" cy="3149833"/>
          </a:xfrm>
          <a:prstGeom prst="rect">
            <a:avLst/>
          </a:prstGeom>
        </p:spPr>
        <p:txBody>
          <a:bodyPr lIns="96645" tIns="96645" rIns="96645" bIns="96645" anchor="t" anchorCtr="0">
            <a:spAutoFit/>
          </a:bodyPr>
          <a:lstStyle/>
          <a:p>
            <a:pPr>
              <a:spcBef>
                <a:spcPts val="634"/>
              </a:spcBef>
              <a:buClr>
                <a:srgbClr val="000000"/>
              </a:buClr>
              <a:buSzPct val="36666"/>
            </a:pPr>
            <a:r>
              <a:rPr lang="x-none" sz="3200"/>
              <a:t>Justifying that fixed HW can't be the solution. somthing like the frequent change in workload characteristic/specification ....</a:t>
            </a:r>
          </a:p>
          <a:p>
            <a:endParaRPr lang="x-none" sz="3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731521" y="4560570"/>
            <a:ext cx="5852159" cy="1133896"/>
          </a:xfrm>
          <a:prstGeom prst="rect">
            <a:avLst/>
          </a:prstGeom>
        </p:spPr>
        <p:txBody>
          <a:bodyPr lIns="96645" tIns="96645" rIns="96645" bIns="96645" anchor="t" anchorCtr="0">
            <a:spAutoFit/>
          </a:bodyPr>
          <a:lstStyle/>
          <a:p>
            <a:pPr lvl="0" rtl="0">
              <a:buNone/>
            </a:pPr>
            <a:r>
              <a:rPr lang="x-none" sz="2500"/>
              <a:t>Design space exploration as first order requirement</a:t>
            </a:r>
          </a:p>
          <a:p>
            <a:pPr>
              <a:buNone/>
            </a:pPr>
            <a:r>
              <a:rPr lang="x-none"/>
              <a:t>The process is not completely automated though.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731521" y="4560570"/>
            <a:ext cx="5852159" cy="872286"/>
          </a:xfrm>
          <a:prstGeom prst="rect">
            <a:avLst/>
          </a:prstGeom>
        </p:spPr>
        <p:txBody>
          <a:bodyPr lIns="96645" tIns="96645" rIns="96645" bIns="96645" anchor="t" anchorCtr="0">
            <a:spAutoFit/>
          </a:bodyPr>
          <a:lstStyle/>
          <a:p>
            <a:r>
              <a:rPr lang="en-US" dirty="0" smtClean="0"/>
              <a:t>Unfortunately</a:t>
            </a:r>
            <a:r>
              <a:rPr lang="en-US" baseline="0" dirty="0" smtClean="0"/>
              <a:t> I don’t have the performance numbers for all </a:t>
            </a:r>
            <a:r>
              <a:rPr lang="en-US" baseline="0" dirty="0" err="1" smtClean="0"/>
              <a:t>targted</a:t>
            </a:r>
            <a:r>
              <a:rPr lang="en-US" baseline="0" dirty="0" smtClean="0"/>
              <a:t> applications across all these three platform.</a:t>
            </a:r>
          </a:p>
          <a:p>
            <a:r>
              <a:rPr lang="en-US" baseline="0" dirty="0" smtClean="0"/>
              <a:t>But thanks to other people publications I am comparing the FPGA-based solution I built with CPU and GPGPU based solution from related works.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143063" y="9120156"/>
            <a:ext cx="3170475" cy="479404"/>
          </a:xfrm>
          <a:prstGeom prst="rect">
            <a:avLst/>
          </a:prstGeom>
        </p:spPr>
        <p:txBody>
          <a:bodyPr lIns="95076" tIns="47538" rIns="95076" bIns="47538"/>
          <a:lstStyle/>
          <a:p>
            <a:fld id="{2477ED88-B740-4F11-ABF1-5BE9962F6863}"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143063" y="9120156"/>
            <a:ext cx="3170475" cy="479404"/>
          </a:xfrm>
          <a:prstGeom prst="rect">
            <a:avLst/>
          </a:prstGeom>
        </p:spPr>
        <p:txBody>
          <a:bodyPr lIns="95076" tIns="47538" rIns="95076" bIns="47538"/>
          <a:lstStyle/>
          <a:p>
            <a:fld id="{2477ED88-B740-4F11-ABF1-5BE9962F6863}"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143063" y="9120156"/>
            <a:ext cx="3170475" cy="479404"/>
          </a:xfrm>
          <a:prstGeom prst="rect">
            <a:avLst/>
          </a:prstGeom>
        </p:spPr>
        <p:txBody>
          <a:bodyPr lIns="95076" tIns="47538" rIns="95076" bIns="47538"/>
          <a:lstStyle/>
          <a:p>
            <a:fld id="{2477ED88-B740-4F11-ABF1-5BE9962F6863}"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r>
              <a:rPr lang="en-US" dirty="0" smtClean="0"/>
              <a:t>Mix this with Chisel code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A picture from board required here</a:t>
            </a:r>
            <a:endParaRPr lang="en-US" dirty="0"/>
          </a:p>
        </p:txBody>
      </p:sp>
    </p:spTree>
    <p:extLst>
      <p:ext uri="{BB962C8B-B14F-4D97-AF65-F5344CB8AC3E}">
        <p14:creationId xmlns:p14="http://schemas.microsoft.com/office/powerpoint/2010/main" val="3709377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5" name="Shape 41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731521" y="4560570"/>
            <a:ext cx="5852159" cy="3657664"/>
          </a:xfrm>
          <a:prstGeom prst="rect">
            <a:avLst/>
          </a:prstGeom>
        </p:spPr>
        <p:txBody>
          <a:bodyPr lIns="96645" tIns="96645" rIns="96645" bIns="96645" anchor="t" anchorCtr="0">
            <a:spAutoFit/>
          </a:bodyPr>
          <a:lstStyle/>
          <a:p>
            <a:r>
              <a:rPr lang="en-US" sz="2500" dirty="0"/>
              <a:t>This graph shows energy efficiency of 20 different fabricated chips which have publication in ISSCC before 2000. The graph is not implementation of single application using different substrate.  The efficiency is based on  the max throughput of chip among different benchmarks. The operation is basic ALU operation for that particular chip.</a:t>
            </a:r>
            <a:endParaRPr lang="x-none" sz="25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731521" y="4560570"/>
            <a:ext cx="5852159" cy="533732"/>
          </a:xfrm>
          <a:prstGeom prst="rect">
            <a:avLst/>
          </a:prstGeom>
        </p:spPr>
        <p:txBody>
          <a:bodyPr lIns="96645" tIns="96645" rIns="96645" bIns="96645" anchor="t" anchorCtr="0">
            <a:spAutoFit/>
          </a:bodyPr>
          <a:lstStyle/>
          <a:p>
            <a:pPr>
              <a:buNone/>
            </a:pPr>
            <a:r>
              <a:rPr lang="x-none"/>
              <a:t>This is an FPGA implementation of an interesting application at system level using different architectural techniques and CAD techniques.So naturally it has many related works.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Pentium 4 with SSE</a:t>
            </a:r>
            <a:r>
              <a:rPr lang="en-US" baseline="0" dirty="0" smtClean="0"/>
              <a:t> 2.8Ghz</a:t>
            </a:r>
            <a:endParaRPr lang="en-US" dirty="0" smtClean="0"/>
          </a:p>
        </p:txBody>
      </p:sp>
    </p:spTree>
    <p:extLst>
      <p:ext uri="{BB962C8B-B14F-4D97-AF65-F5344CB8AC3E}">
        <p14:creationId xmlns:p14="http://schemas.microsoft.com/office/powerpoint/2010/main" val="33899701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Internet</a:t>
            </a:r>
            <a:r>
              <a:rPr lang="en-US" baseline="0" dirty="0" smtClean="0"/>
              <a:t> routers are a successful practice in customization with respect to computation, memory, and IO resources. </a:t>
            </a:r>
            <a:r>
              <a:rPr lang="en-US" dirty="0" smtClean="0"/>
              <a:t>Lets briefly look at the Internet</a:t>
            </a:r>
            <a:r>
              <a:rPr lang="en-US" baseline="0" dirty="0" smtClean="0"/>
              <a:t> routers architecture which is my role model in this research.</a:t>
            </a:r>
          </a:p>
          <a:p>
            <a:r>
              <a:rPr lang="en-US" baseline="0" dirty="0" smtClean="0"/>
              <a:t>The highest capacity router I could find </a:t>
            </a:r>
            <a:endParaRPr lang="en-US" baseline="0" dirty="0" smtClean="0"/>
          </a:p>
          <a:p>
            <a:endParaRPr lang="en-US" baseline="0" dirty="0" smtClean="0"/>
          </a:p>
          <a:p>
            <a:pPr lvl="1"/>
            <a:r>
              <a:rPr lang="en-US" dirty="0" smtClean="0"/>
              <a:t>2.73 Watts per </a:t>
            </a:r>
            <a:r>
              <a:rPr lang="en-US" dirty="0" err="1" smtClean="0"/>
              <a:t>Gbps</a:t>
            </a:r>
            <a:r>
              <a:rPr lang="en-US" dirty="0" smtClean="0"/>
              <a:t> (total power)</a:t>
            </a:r>
          </a:p>
          <a:p>
            <a:pPr lvl="1"/>
            <a:r>
              <a:rPr lang="en-US" dirty="0" smtClean="0"/>
              <a:t>Compute power : 35%</a:t>
            </a:r>
          </a:p>
          <a:p>
            <a:endParaRPr lang="en-US" dirty="0"/>
          </a:p>
        </p:txBody>
      </p:sp>
    </p:spTree>
    <p:extLst>
      <p:ext uri="{BB962C8B-B14F-4D97-AF65-F5344CB8AC3E}">
        <p14:creationId xmlns:p14="http://schemas.microsoft.com/office/powerpoint/2010/main" val="31901995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9" name="Shape 43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7" name="Shape 45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1" name="Shape 48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7" name="Shape 48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3" name="Shape 49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731521" y="4560570"/>
            <a:ext cx="5852159" cy="703009"/>
          </a:xfrm>
          <a:prstGeom prst="rect">
            <a:avLst/>
          </a:prstGeom>
        </p:spPr>
        <p:txBody>
          <a:bodyPr lIns="96645" tIns="96645" rIns="96645" bIns="96645" anchor="t" anchorCtr="0">
            <a:spAutoFit/>
          </a:bodyPr>
          <a:lstStyle/>
          <a:p>
            <a:r>
              <a:rPr lang="en-US" dirty="0" smtClean="0"/>
              <a:t>We show</a:t>
            </a:r>
            <a:r>
              <a:rPr lang="en-US" baseline="0" dirty="0" smtClean="0"/>
              <a:t> a simplified view of a router architecture. </a:t>
            </a:r>
            <a:endParaRPr lang="en-US" dirty="0" smtClean="0"/>
          </a:p>
          <a:p>
            <a:r>
              <a:rPr lang="en-US" dirty="0" smtClean="0"/>
              <a:t>Fast-path accelerator = Data-plane</a:t>
            </a:r>
            <a:r>
              <a:rPr lang="en-US" baseline="0" dirty="0" smtClean="0"/>
              <a:t> accelerator = In-line accelerator</a:t>
            </a:r>
          </a:p>
          <a:p>
            <a:r>
              <a:rPr lang="en-US" baseline="0" dirty="0" smtClean="0"/>
              <a:t>FCRAM: Fast cycle RAM: more aggressive pipelining on handling DRAM commands</a:t>
            </a: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4" name="Shape 514"/>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1" name="Shape 52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7" name="Shape 52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3" name="Shape 53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Shape 53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9" name="Shape 53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5" name="Shape 54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1" name="Shape 55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7" name="Shape 55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r>
              <a:rPr lang="en-US" dirty="0" smtClean="0"/>
              <a:t>Like</a:t>
            </a:r>
            <a:r>
              <a:rPr lang="en-US" baseline="0" dirty="0" smtClean="0"/>
              <a:t> many other </a:t>
            </a:r>
            <a:r>
              <a:rPr lang="en-US" dirty="0" smtClean="0"/>
              <a:t>researchers my </a:t>
            </a:r>
            <a:r>
              <a:rPr lang="en-US" dirty="0" err="1" smtClean="0"/>
              <a:t>reasearc</a:t>
            </a:r>
            <a:r>
              <a:rPr lang="en-US" dirty="0" smtClean="0"/>
              <a:t> </a:t>
            </a:r>
            <a:r>
              <a:rPr lang="en-US" dirty="0" smtClean="0"/>
              <a:t>can</a:t>
            </a:r>
            <a:r>
              <a:rPr lang="en-US" baseline="0" dirty="0" smtClean="0"/>
              <a:t> be summarized </a:t>
            </a:r>
            <a:r>
              <a:rPr lang="en-US" dirty="0" smtClean="0"/>
              <a:t> </a:t>
            </a: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3" name="Shape 56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9" name="Shape 56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Shape 57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5" name="Shape 57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Shape 60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6" name="Shape 606"/>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5" name="Shape 63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1" name="Shape 65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7" name="Shape 67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2" name="Shape 692"/>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Shape 6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8" name="Shape 698"/>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731521" y="4560570"/>
            <a:ext cx="5852159" cy="4042385"/>
          </a:xfrm>
          <a:prstGeom prst="rect">
            <a:avLst/>
          </a:prstGeom>
        </p:spPr>
        <p:txBody>
          <a:bodyPr lIns="96645" tIns="96645" rIns="96645" bIns="96645" anchor="t" anchorCtr="0">
            <a:spAutoFit/>
          </a:bodyPr>
          <a:lstStyle/>
          <a:p>
            <a:pPr>
              <a:spcBef>
                <a:spcPts val="634"/>
              </a:spcBef>
              <a:buClr>
                <a:srgbClr val="000000"/>
              </a:buClr>
              <a:buSzPct val="45833"/>
            </a:pPr>
            <a:r>
              <a:rPr lang="x-none" sz="2500"/>
              <a:t>Unlike ASICs, FPGAs are a highly flexible substrate for specialization. However they have the area and timing overhead of building logic, memory, and interconnects through programmable components. </a:t>
            </a:r>
          </a:p>
          <a:p>
            <a:pPr lvl="0" rtl="0">
              <a:buClr>
                <a:srgbClr val="000000"/>
              </a:buClr>
              <a:buSzPct val="45833"/>
              <a:buFont typeface="Arial"/>
              <a:buNone/>
            </a:pPr>
            <a:r>
              <a:rPr lang="x-none" sz="2500"/>
              <a:t>An important question is whether the benefit of customization can out weight the FPGAs overhead?</a:t>
            </a:r>
          </a:p>
          <a:p>
            <a:endParaRPr lang="x-none" sz="250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5" name="Shape 74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Shape 75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1" name="Shape 75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7" name="Shape 75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3" name="Shape 76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9" name="Shape 76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Shape 78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1" name="Shape 78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Shape 78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7" name="Shape 78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5" name="Shape 80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Shape 81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6" name="Shape 816"/>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Shape 8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7" name="Shape 82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731521" y="4560570"/>
            <a:ext cx="5852159" cy="3272943"/>
          </a:xfrm>
          <a:prstGeom prst="rect">
            <a:avLst/>
          </a:prstGeom>
        </p:spPr>
        <p:txBody>
          <a:bodyPr lIns="96645" tIns="96645" rIns="96645" bIns="96645" anchor="t" anchorCtr="0">
            <a:spAutoFit/>
          </a:bodyPr>
          <a:lstStyle/>
          <a:p>
            <a:pPr>
              <a:spcBef>
                <a:spcPts val="634"/>
              </a:spcBef>
              <a:buClr>
                <a:srgbClr val="000000"/>
              </a:buClr>
              <a:buSzPct val="45833"/>
            </a:pPr>
            <a:r>
              <a:rPr lang="x-none" sz="2500"/>
              <a:t>This can be done using (i)Automatic Slicing the applications into fast path/slow (ii)a template based design process which enables design space exploration as the first class character in the process for designing the fast path.</a:t>
            </a:r>
          </a:p>
          <a:p>
            <a:endParaRPr lang="x-none" sz="250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Shape 83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3" name="Shape 83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Shape 83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9" name="Shape 83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Shape 85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7" name="Shape 85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Shape 86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3" name="Shape 86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Shape 8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9" name="Shape 86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Shape 87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5" name="Shape 87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Shape 88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1" name="Shape 88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Shape 96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6" name="Shape 966"/>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731521" y="4560570"/>
            <a:ext cx="5852159" cy="533732"/>
          </a:xfrm>
          <a:prstGeom prst="rect">
            <a:avLst/>
          </a:prstGeom>
        </p:spPr>
        <p:txBody>
          <a:bodyPr lIns="96645" tIns="96645" rIns="96645" bIns="96645" anchor="t" anchorCtr="0">
            <a:spAutoFit/>
          </a:bodyPr>
          <a:lstStyle/>
          <a:p>
            <a:r>
              <a:rPr lang="en-US" dirty="0" smtClean="0"/>
              <a:t>There are research</a:t>
            </a:r>
            <a:r>
              <a:rPr lang="en-US" baseline="0" dirty="0" smtClean="0"/>
              <a:t> on FPGA </a:t>
            </a:r>
            <a:r>
              <a:rPr lang="en-US" baseline="0" dirty="0" err="1" smtClean="0"/>
              <a:t>accelrators</a:t>
            </a:r>
            <a:r>
              <a:rPr lang="en-US" baseline="0" dirty="0" smtClean="0"/>
              <a:t>, In-line accelerators, and HLS. We focus on the intersection of these three</a:t>
            </a: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Shape 99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5" name="Shape 99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Shape 100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1" name="Shape 100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Shape 100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7" name="Shape 1007"/>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Shape 101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3" name="Shape 1013"/>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Shape 101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9" name="Shape 101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Shape 102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5" name="Shape 102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Shape 103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1" name="Shape 103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Shape 105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9" name="Shape 1059"/>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Shape 106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5" name="Shape 1065"/>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Shape 107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1" name="Shape 1071"/>
          <p:cNvSpPr txBox="1">
            <a:spLocks noGrp="1"/>
          </p:cNvSpPr>
          <p:nvPr>
            <p:ph type="body" idx="1"/>
          </p:nvPr>
        </p:nvSpPr>
        <p:spPr>
          <a:xfrm>
            <a:off x="731521" y="4560570"/>
            <a:ext cx="5852159" cy="364455"/>
          </a:xfrm>
          <a:prstGeom prst="rect">
            <a:avLst/>
          </a:prstGeom>
        </p:spPr>
        <p:txBody>
          <a:bodyPr lIns="96645" tIns="96645" rIns="96645" bIns="96645" anchor="t" anchorCtr="0">
            <a:sp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457200" y="751679"/>
            <a:ext cx="8229600" cy="4012499"/>
          </a:xfrm>
          <a:prstGeom prst="rect">
            <a:avLst/>
          </a:prstGeom>
          <a:noFill/>
          <a:ln>
            <a:noFill/>
          </a:ln>
        </p:spPr>
        <p:txBody>
          <a:bodyPr lIns="91425" tIns="91425" rIns="91425" bIns="91425" anchor="t" anchorCtr="0"/>
          <a:lstStyle>
            <a:lvl1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1pPr>
            <a:lvl2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2pPr>
            <a:lvl3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3pPr>
            <a:lvl4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4pPr>
            <a:lvl5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5pPr>
            <a:lvl6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6pPr>
            <a:lvl7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7pPr>
            <a:lvl8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8pPr>
            <a:lvl9pPr marL="0" indent="457200" algn="l" rtl="0">
              <a:spcBef>
                <a:spcPts val="0"/>
              </a:spcBef>
              <a:buClr>
                <a:srgbClr val="CC0202"/>
              </a:buClr>
              <a:buSzPct val="100000"/>
              <a:buFont typeface="Arial"/>
              <a:buNone/>
              <a:defRPr sz="7200" b="1" i="0" u="none" strike="noStrike" cap="none" baseline="0">
                <a:solidFill>
                  <a:srgbClr val="CC0202"/>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457200" y="4955189"/>
            <a:ext cx="8229600" cy="1643400"/>
          </a:xfrm>
          <a:prstGeom prst="rect">
            <a:avLst/>
          </a:prstGeom>
          <a:noFill/>
          <a:ln>
            <a:noFill/>
          </a:ln>
        </p:spPr>
        <p:txBody>
          <a:bodyPr lIns="91425" tIns="91425" rIns="91425" bIns="91425" anchor="t" anchorCtr="0"/>
          <a:lstStyle>
            <a:lvl1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1pPr>
            <a:lvl2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2pPr>
            <a:lvl3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3pPr>
            <a:lvl4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4pPr>
            <a:lvl5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5pPr>
            <a:lvl6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6pPr>
            <a:lvl7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7pPr>
            <a:lvl8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8pPr>
            <a:lvl9pPr marL="0" indent="304800" algn="l" rtl="0">
              <a:spcBef>
                <a:spcPts val="0"/>
              </a:spcBef>
              <a:buClr>
                <a:srgbClr val="5B595A"/>
              </a:buClr>
              <a:buSzPct val="100000"/>
              <a:buFont typeface="Arial"/>
              <a:buNone/>
              <a:defRPr sz="4800" b="0" i="0" u="none" strike="noStrike" cap="none" baseline="0">
                <a:solidFill>
                  <a:srgbClr val="5B595A"/>
                </a:solidFill>
                <a:latin typeface="Arial"/>
                <a:ea typeface="Arial"/>
                <a:cs typeface="Arial"/>
                <a:sym typeface="Arial"/>
              </a:defRPr>
            </a:lvl9pPr>
          </a:lstStyle>
          <a:p>
            <a:endParaRPr/>
          </a:p>
        </p:txBody>
      </p:sp>
      <p:cxnSp>
        <p:nvCxnSpPr>
          <p:cNvPr id="11" name="Shape 11"/>
          <p:cNvCxnSpPr/>
          <p:nvPr/>
        </p:nvCxnSpPr>
        <p:spPr>
          <a:xfrm>
            <a:off x="457200" y="548639"/>
            <a:ext cx="8229600" cy="0"/>
          </a:xfrm>
          <a:prstGeom prst="straightConnector1">
            <a:avLst/>
          </a:prstGeom>
          <a:noFill/>
          <a:ln w="57150" cap="flat">
            <a:solidFill>
              <a:srgbClr val="CC0202"/>
            </a:solidFill>
            <a:prstDash val="solid"/>
            <a:round/>
            <a:headEnd type="none" w="med" len="med"/>
            <a:tailEnd type="none" w="med" len="med"/>
          </a:ln>
        </p:spPr>
      </p:cxnSp>
      <p:cxnSp>
        <p:nvCxnSpPr>
          <p:cNvPr id="12" name="Shape 12"/>
          <p:cNvCxnSpPr/>
          <p:nvPr/>
        </p:nvCxnSpPr>
        <p:spPr>
          <a:xfrm>
            <a:off x="457200" y="4844510"/>
            <a:ext cx="8229600" cy="0"/>
          </a:xfrm>
          <a:prstGeom prst="straightConnector1">
            <a:avLst/>
          </a:prstGeom>
          <a:noFill/>
          <a:ln w="57150" cap="flat">
            <a:solidFill>
              <a:srgbClr val="CC020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15" name="Shape 1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16" name="Shape 16"/>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19" name="Shape 19"/>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20" name="Shape 20"/>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21" name="Shape 21"/>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CC0202"/>
                </a:solidFill>
              </a:defRPr>
            </a:lvl1pPr>
            <a:lvl2pPr rtl="0">
              <a:defRPr>
                <a:solidFill>
                  <a:srgbClr val="CC0202"/>
                </a:solidFill>
              </a:defRPr>
            </a:lvl2pPr>
            <a:lvl3pPr rtl="0">
              <a:defRPr>
                <a:solidFill>
                  <a:srgbClr val="CC0202"/>
                </a:solidFill>
              </a:defRPr>
            </a:lvl3pPr>
            <a:lvl4pPr rtl="0">
              <a:defRPr>
                <a:solidFill>
                  <a:srgbClr val="CC0202"/>
                </a:solidFill>
              </a:defRPr>
            </a:lvl4pPr>
            <a:lvl5pPr rtl="0">
              <a:defRPr>
                <a:solidFill>
                  <a:srgbClr val="CC0202"/>
                </a:solidFill>
              </a:defRPr>
            </a:lvl5pPr>
            <a:lvl6pPr rtl="0">
              <a:defRPr>
                <a:solidFill>
                  <a:srgbClr val="CC0202"/>
                </a:solidFill>
              </a:defRPr>
            </a:lvl6pPr>
            <a:lvl7pPr rtl="0">
              <a:defRPr>
                <a:solidFill>
                  <a:srgbClr val="CC0202"/>
                </a:solidFill>
              </a:defRPr>
            </a:lvl7pPr>
            <a:lvl8pPr rtl="0">
              <a:defRPr>
                <a:solidFill>
                  <a:srgbClr val="CC0202"/>
                </a:solidFill>
              </a:defRPr>
            </a:lvl8pPr>
            <a:lvl9pPr rtl="0">
              <a:defRPr>
                <a:solidFill>
                  <a:srgbClr val="CC0202"/>
                </a:solidFill>
              </a:defRPr>
            </a:lvl9pPr>
          </a:lstStyle>
          <a:p>
            <a:endParaRPr/>
          </a:p>
        </p:txBody>
      </p:sp>
      <p:cxnSp>
        <p:nvCxnSpPr>
          <p:cNvPr id="24" name="Shape 24"/>
          <p:cNvCxnSpPr/>
          <p:nvPr/>
        </p:nvCxnSpPr>
        <p:spPr>
          <a:xfrm>
            <a:off x="457200" y="1524000"/>
            <a:ext cx="8229600" cy="0"/>
          </a:xfrm>
          <a:prstGeom prst="straightConnector1">
            <a:avLst/>
          </a:prstGeom>
          <a:noFill/>
          <a:ln w="50800" cap="flat">
            <a:solidFill>
              <a:srgbClr val="CC020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0" indent="114300" algn="ctr" rtl="0">
              <a:spcBef>
                <a:spcPts val="0"/>
              </a:spcBef>
              <a:buSzPct val="100000"/>
              <a:buFont typeface="Arial"/>
              <a:buNone/>
              <a:defRPr sz="1800">
                <a:solidFill>
                  <a:srgbClr val="000000"/>
                </a:solidFill>
              </a:defRPr>
            </a:lvl1pPr>
            <a:lvl2pPr marL="0" indent="114300" algn="ctr" rtl="0">
              <a:spcBef>
                <a:spcPts val="0"/>
              </a:spcBef>
              <a:buSzPct val="100000"/>
              <a:buFont typeface="Arial"/>
              <a:buNone/>
              <a:defRPr sz="1800">
                <a:solidFill>
                  <a:srgbClr val="000000"/>
                </a:solidFill>
              </a:defRPr>
            </a:lvl2pPr>
            <a:lvl3pPr marL="0" indent="114300" algn="ctr" rtl="0">
              <a:spcBef>
                <a:spcPts val="0"/>
              </a:spcBef>
              <a:buSzPct val="100000"/>
              <a:buFont typeface="Arial"/>
              <a:buNone/>
              <a:defRPr sz="1800">
                <a:solidFill>
                  <a:srgbClr val="000000"/>
                </a:solidFill>
              </a:defRPr>
            </a:lvl3pPr>
            <a:lvl4pPr marL="0" indent="114300" algn="ctr" rtl="0">
              <a:spcBef>
                <a:spcPts val="0"/>
              </a:spcBef>
              <a:buSzPct val="100000"/>
              <a:buFont typeface="Arial"/>
              <a:buNone/>
              <a:defRPr sz="1800">
                <a:solidFill>
                  <a:srgbClr val="000000"/>
                </a:solidFill>
              </a:defRPr>
            </a:lvl4pPr>
            <a:lvl5pPr marL="0" indent="114300" algn="ctr" rtl="0">
              <a:spcBef>
                <a:spcPts val="0"/>
              </a:spcBef>
              <a:buSzPct val="100000"/>
              <a:buFont typeface="Arial"/>
              <a:buNone/>
              <a:defRPr sz="1800">
                <a:solidFill>
                  <a:srgbClr val="000000"/>
                </a:solidFill>
              </a:defRPr>
            </a:lvl5pPr>
            <a:lvl6pPr marL="0" indent="114300" algn="ctr" rtl="0">
              <a:spcBef>
                <a:spcPts val="0"/>
              </a:spcBef>
              <a:buSzPct val="100000"/>
              <a:buFont typeface="Arial"/>
              <a:buNone/>
              <a:defRPr sz="1800">
                <a:solidFill>
                  <a:srgbClr val="000000"/>
                </a:solidFill>
              </a:defRPr>
            </a:lvl6pPr>
            <a:lvl7pPr marL="0" indent="114300" algn="ctr" rtl="0">
              <a:spcBef>
                <a:spcPts val="0"/>
              </a:spcBef>
              <a:buSzPct val="100000"/>
              <a:buFont typeface="Arial"/>
              <a:buNone/>
              <a:defRPr sz="1800">
                <a:solidFill>
                  <a:srgbClr val="000000"/>
                </a:solidFill>
              </a:defRPr>
            </a:lvl7pPr>
            <a:lvl8pPr marL="0" indent="114300" algn="ctr" rtl="0">
              <a:spcBef>
                <a:spcPts val="0"/>
              </a:spcBef>
              <a:buSzPct val="100000"/>
              <a:buFont typeface="Arial"/>
              <a:buNone/>
              <a:defRPr sz="1800">
                <a:solidFill>
                  <a:srgbClr val="000000"/>
                </a:solidFill>
              </a:defRPr>
            </a:lvl8pPr>
            <a:lvl9pPr marL="0" indent="114300" algn="ctr" rtl="0">
              <a:spcBef>
                <a:spcPts val="0"/>
              </a:spcBef>
              <a:buSzPct val="100000"/>
              <a:buFont typeface="Arial"/>
              <a:buNone/>
              <a:defRPr sz="1800">
                <a:solidFill>
                  <a:srgbClr val="000000"/>
                </a:solidFill>
              </a:defRPr>
            </a:lvl9pPr>
          </a:lstStyle>
          <a:p>
            <a:endParaRPr/>
          </a:p>
        </p:txBody>
      </p:sp>
      <p:cxnSp>
        <p:nvCxnSpPr>
          <p:cNvPr id="27" name="Shape 27"/>
          <p:cNvCxnSpPr/>
          <p:nvPr/>
        </p:nvCxnSpPr>
        <p:spPr>
          <a:xfrm>
            <a:off x="457200" y="5757014"/>
            <a:ext cx="8229600" cy="0"/>
          </a:xfrm>
          <a:prstGeom prst="straightConnector1">
            <a:avLst/>
          </a:prstGeom>
          <a:noFill/>
          <a:ln w="50800" cap="flat">
            <a:solidFill>
              <a:srgbClr val="CFD4D4"/>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cxnSp>
        <p:nvCxnSpPr>
          <p:cNvPr id="29" name="Shape 29"/>
          <p:cNvCxnSpPr/>
          <p:nvPr/>
        </p:nvCxnSpPr>
        <p:spPr>
          <a:xfrm>
            <a:off x="457200" y="150852"/>
            <a:ext cx="8229600" cy="0"/>
          </a:xfrm>
          <a:prstGeom prst="straightConnector1">
            <a:avLst/>
          </a:prstGeom>
          <a:noFill/>
          <a:ln w="50800" cap="flat">
            <a:solidFill>
              <a:srgbClr val="CFD4D4"/>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56514BC8-AE2D-404A-BF18-589EFE34B612}" type="datetime1">
              <a:rPr lang="en-US" smtClean="0"/>
              <a:pPr/>
              <a:t>2/17/2013</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5FFB3D0C-8D74-41D4-BD0C-D240EB708DFB}" type="slidenum">
              <a:rPr lang="en-US" smtClean="0"/>
              <a:pPr/>
              <a:t>‹#›</a:t>
            </a:fld>
            <a:endParaRPr lang="en-US"/>
          </a:p>
        </p:txBody>
      </p:sp>
    </p:spTree>
    <p:extLst>
      <p:ext uri="{BB962C8B-B14F-4D97-AF65-F5344CB8AC3E}">
        <p14:creationId xmlns:p14="http://schemas.microsoft.com/office/powerpoint/2010/main" val="22879052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1pPr>
            <a:lvl2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2pPr>
            <a:lvl3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3pPr>
            <a:lvl4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4pPr>
            <a:lvl5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5pPr>
            <a:lvl6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6pPr>
            <a:lvl7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7pPr>
            <a:lvl8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8pPr>
            <a:lvl9pPr marL="0" indent="228600" algn="l" rtl="0">
              <a:spcBef>
                <a:spcPts val="0"/>
              </a:spcBef>
              <a:buClr>
                <a:srgbClr val="CC0202"/>
              </a:buClr>
              <a:buSzPct val="100000"/>
              <a:buFont typeface="Arial"/>
              <a:buNone/>
              <a:defRPr sz="3600" b="1" i="0" u="none" strike="noStrike" cap="none" baseline="0">
                <a:solidFill>
                  <a:srgbClr val="CC0202"/>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rgbClr val="000000"/>
              </a:buClr>
              <a:buSzPct val="166666"/>
              <a:buFont typeface="Arial"/>
              <a:buChar char="•"/>
              <a:defRPr sz="3000" b="0" i="0" u="none" strike="noStrike" cap="none" baseline="0">
                <a:solidFill>
                  <a:srgbClr val="000000"/>
                </a:solidFill>
                <a:latin typeface="Arial"/>
                <a:ea typeface="Arial"/>
                <a:cs typeface="Arial"/>
                <a:sym typeface="Arial"/>
              </a:defRPr>
            </a:lvl1pPr>
            <a:lvl2pPr marL="742950" indent="-285750" algn="l" rtl="0">
              <a:spcBef>
                <a:spcPts val="480"/>
              </a:spcBef>
              <a:buClr>
                <a:srgbClr val="000000"/>
              </a:buClr>
              <a:buSzPct val="100000"/>
              <a:buFont typeface="Courier New"/>
              <a:buChar char="o"/>
              <a:defRPr sz="2400" b="0" i="0" u="none" strike="noStrike" cap="none" baseline="0">
                <a:solidFill>
                  <a:srgbClr val="000000"/>
                </a:solidFill>
                <a:latin typeface="Arial"/>
                <a:ea typeface="Arial"/>
                <a:cs typeface="Arial"/>
                <a:sym typeface="Arial"/>
              </a:defRPr>
            </a:lvl2pPr>
            <a:lvl3pPr marL="1143000" indent="-228600" algn="l" rtl="0">
              <a:spcBef>
                <a:spcPts val="480"/>
              </a:spcBef>
              <a:buClr>
                <a:srgbClr val="000000"/>
              </a:buClr>
              <a:buSzPct val="100000"/>
              <a:buFont typeface="Wingdings"/>
              <a:buChar char="§"/>
              <a:defRPr sz="2400" b="0" i="0" u="none" strike="noStrike" cap="none" baseline="0">
                <a:solidFill>
                  <a:srgbClr val="000000"/>
                </a:solidFill>
                <a:latin typeface="Arial"/>
                <a:ea typeface="Arial"/>
                <a:cs typeface="Arial"/>
                <a:sym typeface="Arial"/>
              </a:defRPr>
            </a:lvl3pPr>
            <a:lvl4pPr marL="1600200" indent="-228600" algn="l" rtl="0">
              <a:spcBef>
                <a:spcPts val="360"/>
              </a:spcBef>
              <a:buClr>
                <a:srgbClr val="000000"/>
              </a:buClr>
              <a:buSzPct val="166666"/>
              <a:buFont typeface="Arial"/>
              <a:buChar char="•"/>
              <a:defRPr sz="1800" b="0" i="0" u="none" strike="noStrike" cap="none" baseline="0">
                <a:solidFill>
                  <a:srgbClr val="000000"/>
                </a:solidFill>
                <a:latin typeface="Arial"/>
                <a:ea typeface="Arial"/>
                <a:cs typeface="Arial"/>
                <a:sym typeface="Arial"/>
              </a:defRPr>
            </a:lvl4pPr>
            <a:lvl5pPr marL="2057400" indent="-228600" algn="l" rtl="0">
              <a:spcBef>
                <a:spcPts val="360"/>
              </a:spcBef>
              <a:buClr>
                <a:srgbClr val="000000"/>
              </a:buClr>
              <a:buSzPct val="100000"/>
              <a:buFont typeface="Courier New"/>
              <a:buChar char="o"/>
              <a:defRPr sz="1800" b="0" i="0" u="none" strike="noStrike" cap="none" baseline="0">
                <a:solidFill>
                  <a:srgbClr val="000000"/>
                </a:solidFill>
                <a:latin typeface="Arial"/>
                <a:ea typeface="Arial"/>
                <a:cs typeface="Arial"/>
                <a:sym typeface="Arial"/>
              </a:defRPr>
            </a:lvl5pPr>
            <a:lvl6pPr marL="2514600" indent="-228600" algn="l" rtl="0">
              <a:spcBef>
                <a:spcPts val="360"/>
              </a:spcBef>
              <a:buClr>
                <a:srgbClr val="000000"/>
              </a:buClr>
              <a:buSzPct val="100000"/>
              <a:buFont typeface="Wingdings"/>
              <a:buChar char="§"/>
              <a:defRPr sz="1800" b="0" i="0" u="none" strike="noStrike" cap="none" baseline="0">
                <a:solidFill>
                  <a:srgbClr val="000000"/>
                </a:solidFill>
                <a:latin typeface="Arial"/>
                <a:ea typeface="Arial"/>
                <a:cs typeface="Arial"/>
                <a:sym typeface="Arial"/>
              </a:defRPr>
            </a:lvl6pPr>
            <a:lvl7pPr marL="2971800" indent="-228600" algn="l" rtl="0">
              <a:spcBef>
                <a:spcPts val="360"/>
              </a:spcBef>
              <a:buClr>
                <a:srgbClr val="000000"/>
              </a:buClr>
              <a:buSzPct val="166666"/>
              <a:buFont typeface="Arial"/>
              <a:buChar char="•"/>
              <a:defRPr sz="1800" b="0" i="0" u="none" strike="noStrike" cap="none" baseline="0">
                <a:solidFill>
                  <a:srgbClr val="000000"/>
                </a:solidFill>
                <a:latin typeface="Arial"/>
                <a:ea typeface="Arial"/>
                <a:cs typeface="Arial"/>
                <a:sym typeface="Arial"/>
              </a:defRPr>
            </a:lvl7pPr>
            <a:lvl8pPr marL="3429000" indent="-228600" algn="l" rtl="0">
              <a:spcBef>
                <a:spcPts val="360"/>
              </a:spcBef>
              <a:buClr>
                <a:srgbClr val="000000"/>
              </a:buClr>
              <a:buSzPct val="100000"/>
              <a:buFont typeface="Courier New"/>
              <a:buChar char="o"/>
              <a:defRPr sz="1800" b="0" i="0" u="none" strike="noStrike" cap="none" baseline="0">
                <a:solidFill>
                  <a:srgbClr val="000000"/>
                </a:solidFill>
                <a:latin typeface="Arial"/>
                <a:ea typeface="Arial"/>
                <a:cs typeface="Arial"/>
                <a:sym typeface="Arial"/>
              </a:defRPr>
            </a:lvl8pPr>
            <a:lvl9pPr marL="3886200" indent="-228600" algn="l" rtl="0">
              <a:spcBef>
                <a:spcPts val="360"/>
              </a:spcBef>
              <a:buClr>
                <a:srgbClr val="000000"/>
              </a:buClr>
              <a:buSzPct val="100000"/>
              <a:buFont typeface="Wingdings"/>
              <a:buChar char="§"/>
              <a:defRPr sz="1800" b="0" i="0" u="none" strike="noStrike" cap="none" baseline="0">
                <a:solidFill>
                  <a:srgbClr val="000000"/>
                </a:solidFill>
                <a:latin typeface="Arial"/>
                <a:ea typeface="Arial"/>
                <a:cs typeface="Arial"/>
                <a:sym typeface="Arial"/>
              </a:defRPr>
            </a:lvl9pPr>
          </a:lstStyle>
          <a:p>
            <a:endParaRPr/>
          </a:p>
        </p:txBody>
      </p:sp>
      <p:cxnSp>
        <p:nvCxnSpPr>
          <p:cNvPr id="7" name="Shape 7"/>
          <p:cNvCxnSpPr/>
          <p:nvPr/>
        </p:nvCxnSpPr>
        <p:spPr>
          <a:xfrm>
            <a:off x="457200" y="6697679"/>
            <a:ext cx="8229600" cy="0"/>
          </a:xfrm>
          <a:prstGeom prst="straightConnector1">
            <a:avLst/>
          </a:prstGeom>
          <a:noFill/>
          <a:ln w="50800" cap="flat">
            <a:solidFill>
              <a:srgbClr val="CFD4D4"/>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en.wikipedia.org/wiki/Hash_table"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hyperlink" Target="http://en.wikipedia.org/wiki/Cache_algorithms" TargetMode="External"/></Relationships>
</file>

<file path=ppt/slides/_rels/slide139.xml.rels><?xml version="1.0" encoding="UTF-8" standalone="yes"?>
<Relationships xmlns="http://schemas.openxmlformats.org/package/2006/relationships"><Relationship Id="rId8" Type="http://schemas.openxmlformats.org/officeDocument/2006/relationships/hyperlink" Target="http://en.wikipedia.org/wiki/Memcached#cite_note-3" TargetMode="External"/><Relationship Id="rId13" Type="http://schemas.openxmlformats.org/officeDocument/2006/relationships/hyperlink" Target="http://en.wikipedia.org/wiki/Memcached#cite_note-6" TargetMode="External"/><Relationship Id="rId18" Type="http://schemas.openxmlformats.org/officeDocument/2006/relationships/hyperlink" Target="http://en.wikipedia.org/wiki/Couchbase" TargetMode="External"/><Relationship Id="rId26" Type="http://schemas.openxmlformats.org/officeDocument/2006/relationships/hyperlink" Target="http://en.wikipedia.org/wiki/Memcached#cite_note-11" TargetMode="External"/><Relationship Id="rId3" Type="http://schemas.openxmlformats.org/officeDocument/2006/relationships/hyperlink" Target="http://en.wikipedia.org/wiki/YouTube" TargetMode="External"/><Relationship Id="rId21" Type="http://schemas.openxmlformats.org/officeDocument/2006/relationships/hyperlink" Target="http://en.wikipedia.org/wiki/Google_App_Engine" TargetMode="External"/><Relationship Id="rId7" Type="http://schemas.openxmlformats.org/officeDocument/2006/relationships/hyperlink" Target="http://en.wikipedia.org/wiki/Zynga" TargetMode="External"/><Relationship Id="rId12" Type="http://schemas.openxmlformats.org/officeDocument/2006/relationships/hyperlink" Target="http://en.wikipedia.org/wiki/Orange_(telecommunications)" TargetMode="External"/><Relationship Id="rId17" Type="http://schemas.openxmlformats.org/officeDocument/2006/relationships/hyperlink" Target="http://en.wikipedia.org/wiki/Salesforce" TargetMode="External"/><Relationship Id="rId25" Type="http://schemas.openxmlformats.org/officeDocument/2006/relationships/hyperlink" Target="http://en.wikipedia.org/wiki/Memcached#cite_note-10" TargetMode="External"/><Relationship Id="rId2" Type="http://schemas.openxmlformats.org/officeDocument/2006/relationships/notesSlide" Target="../notesSlides/notesSlide95.xml"/><Relationship Id="rId16" Type="http://schemas.openxmlformats.org/officeDocument/2006/relationships/hyperlink" Target="http://en.wikipedia.org/wiki/Heroku" TargetMode="External"/><Relationship Id="rId20" Type="http://schemas.openxmlformats.org/officeDocument/2006/relationships/hyperlink" Target="http://en.wikipedia.org/wiki/Platform_as_a_service" TargetMode="External"/><Relationship Id="rId29" Type="http://schemas.openxmlformats.org/officeDocument/2006/relationships/hyperlink" Target="http://en.wikipedia.org/wiki/Memcached#cite_note-12" TargetMode="External"/><Relationship Id="rId1" Type="http://schemas.openxmlformats.org/officeDocument/2006/relationships/slideLayout" Target="../slideLayouts/slideLayout2.xml"/><Relationship Id="rId6" Type="http://schemas.openxmlformats.org/officeDocument/2006/relationships/hyperlink" Target="http://en.wikipedia.org/wiki/Memcached#cite_note-2" TargetMode="External"/><Relationship Id="rId11" Type="http://schemas.openxmlformats.org/officeDocument/2006/relationships/hyperlink" Target="http://en.wikipedia.org/wiki/Memcached#cite_note-5" TargetMode="External"/><Relationship Id="rId24" Type="http://schemas.openxmlformats.org/officeDocument/2006/relationships/hyperlink" Target="http://en.wikipedia.org/wiki/Memcached#cite_note-9" TargetMode="External"/><Relationship Id="rId32" Type="http://schemas.openxmlformats.org/officeDocument/2006/relationships/hyperlink" Target="http://en.wikipedia.org/wiki/Memcached#cite_note-13" TargetMode="External"/><Relationship Id="rId5" Type="http://schemas.openxmlformats.org/officeDocument/2006/relationships/hyperlink" Target="http://en.wikipedia.org/wiki/Reddit" TargetMode="External"/><Relationship Id="rId15" Type="http://schemas.openxmlformats.org/officeDocument/2006/relationships/hyperlink" Target="http://en.wikipedia.org/wiki/Memcached#cite_note-7" TargetMode="External"/><Relationship Id="rId23" Type="http://schemas.openxmlformats.org/officeDocument/2006/relationships/hyperlink" Target="http://en.wikipedia.org/wiki/Amazon_Web_Services" TargetMode="External"/><Relationship Id="rId28" Type="http://schemas.openxmlformats.org/officeDocument/2006/relationships/hyperlink" Target="http://en.wikipedia.org/wiki/Drupal" TargetMode="External"/><Relationship Id="rId10" Type="http://schemas.openxmlformats.org/officeDocument/2006/relationships/hyperlink" Target="http://en.wikipedia.org/wiki/Memcached#cite_note-4" TargetMode="External"/><Relationship Id="rId19" Type="http://schemas.openxmlformats.org/officeDocument/2006/relationships/hyperlink" Target="http://en.wikipedia.org/wiki/Memcached#cite_note-8" TargetMode="External"/><Relationship Id="rId31" Type="http://schemas.openxmlformats.org/officeDocument/2006/relationships/hyperlink" Target="http://en.wikipedia.org/wiki/WordPress" TargetMode="External"/><Relationship Id="rId4" Type="http://schemas.openxmlformats.org/officeDocument/2006/relationships/hyperlink" Target="http://en.wikipedia.org/wiki/Memcached#cite_note-1" TargetMode="External"/><Relationship Id="rId9" Type="http://schemas.openxmlformats.org/officeDocument/2006/relationships/hyperlink" Target="http://en.wikipedia.org/wiki/Facebook" TargetMode="External"/><Relationship Id="rId14" Type="http://schemas.openxmlformats.org/officeDocument/2006/relationships/hyperlink" Target="http://en.wikipedia.org/wiki/Twitter" TargetMode="External"/><Relationship Id="rId22" Type="http://schemas.openxmlformats.org/officeDocument/2006/relationships/hyperlink" Target="http://en.wikipedia.org/wiki/AppScale" TargetMode="External"/><Relationship Id="rId27" Type="http://schemas.openxmlformats.org/officeDocument/2006/relationships/hyperlink" Target="http://en.wikipedia.org/wiki/Content_Management_System" TargetMode="External"/><Relationship Id="rId30" Type="http://schemas.openxmlformats.org/officeDocument/2006/relationships/hyperlink" Target="http://en.wikipedia.org/wiki/Joomla"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users.ece.utexas.edu/~derek/Papers/FPGA2012_Gorilla.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users.ece.utexas.edu/~derek/Papers/CARL2010_Magilla.pd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04800" y="2324011"/>
            <a:ext cx="8229600" cy="1415742"/>
          </a:xfrm>
          <a:prstGeom prst="rect">
            <a:avLst/>
          </a:prstGeom>
        </p:spPr>
        <p:txBody>
          <a:bodyPr lIns="91425" tIns="91425" rIns="91425" bIns="91425" anchor="t" anchorCtr="0">
            <a:spAutoFit/>
          </a:bodyPr>
          <a:lstStyle/>
          <a:p>
            <a:pPr lvl="0" indent="0" algn="ctr">
              <a:buNone/>
            </a:pPr>
            <a:r>
              <a:rPr lang="en-US" sz="4000" dirty="0" smtClean="0"/>
              <a:t>Generating </a:t>
            </a:r>
            <a:r>
              <a:rPr lang="x-none" sz="4000" smtClean="0"/>
              <a:t>FPGA-based </a:t>
            </a:r>
            <a:r>
              <a:rPr lang="x-none" sz="4000"/>
              <a:t>In-line Accelerators </a:t>
            </a:r>
          </a:p>
        </p:txBody>
      </p:sp>
      <p:sp>
        <p:nvSpPr>
          <p:cNvPr id="32" name="Shape 32"/>
          <p:cNvSpPr txBox="1"/>
          <p:nvPr/>
        </p:nvSpPr>
        <p:spPr>
          <a:xfrm>
            <a:off x="664900" y="5048525"/>
            <a:ext cx="7506599" cy="1234799"/>
          </a:xfrm>
          <a:prstGeom prst="rect">
            <a:avLst/>
          </a:prstGeom>
          <a:noFill/>
        </p:spPr>
        <p:txBody>
          <a:bodyPr lIns="91425" tIns="91425" rIns="91425" bIns="91425" anchor="t" anchorCtr="0">
            <a:spAutoFit/>
          </a:bodyPr>
          <a:lstStyle/>
          <a:p>
            <a:pPr lvl="0" rtl="0">
              <a:buNone/>
            </a:pPr>
            <a:r>
              <a:rPr lang="x-none" sz="2400"/>
              <a:t>By: Maysam Lavasani</a:t>
            </a:r>
          </a:p>
          <a:p>
            <a:pPr marL="0" marR="0" lvl="0" indent="0" algn="l" rtl="0">
              <a:lnSpc>
                <a:spcPct val="115000"/>
              </a:lnSpc>
              <a:spcBef>
                <a:spcPts val="0"/>
              </a:spcBef>
              <a:spcAft>
                <a:spcPts val="0"/>
              </a:spcAft>
              <a:buNone/>
            </a:pPr>
            <a:r>
              <a:rPr lang="x-none" sz="2400"/>
              <a:t>Under supervision: Prof. Derek Chiou</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Our focus</a:t>
            </a:r>
          </a:p>
        </p:txBody>
      </p:sp>
      <p:sp>
        <p:nvSpPr>
          <p:cNvPr id="86" name="Shape 86"/>
          <p:cNvSpPr/>
          <p:nvPr/>
        </p:nvSpPr>
        <p:spPr>
          <a:xfrm>
            <a:off x="2079700" y="1981200"/>
            <a:ext cx="2954699" cy="2845499"/>
          </a:xfrm>
          <a:prstGeom prst="ellipse">
            <a:avLst/>
          </a:prstGeom>
          <a:no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87" name="Shape 87"/>
          <p:cNvSpPr/>
          <p:nvPr/>
        </p:nvSpPr>
        <p:spPr>
          <a:xfrm>
            <a:off x="3908500" y="1981200"/>
            <a:ext cx="2954699" cy="2845499"/>
          </a:xfrm>
          <a:prstGeom prst="ellipse">
            <a:avLst/>
          </a:prstGeom>
          <a:no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88" name="Shape 88"/>
          <p:cNvSpPr txBox="1"/>
          <p:nvPr/>
        </p:nvSpPr>
        <p:spPr>
          <a:xfrm>
            <a:off x="2209800" y="2957637"/>
            <a:ext cx="1933200" cy="738633"/>
          </a:xfrm>
          <a:prstGeom prst="rect">
            <a:avLst/>
          </a:prstGeom>
          <a:noFill/>
        </p:spPr>
        <p:txBody>
          <a:bodyPr lIns="91425" tIns="91425" rIns="91425" bIns="91425" anchor="t" anchorCtr="0">
            <a:spAutoFit/>
          </a:bodyPr>
          <a:lstStyle/>
          <a:p>
            <a:pPr algn="ctr">
              <a:buNone/>
            </a:pPr>
            <a:r>
              <a:rPr lang="x-none" sz="1800"/>
              <a:t>FPGA-based accelerator</a:t>
            </a:r>
          </a:p>
        </p:txBody>
      </p:sp>
      <p:sp>
        <p:nvSpPr>
          <p:cNvPr id="89" name="Shape 89"/>
          <p:cNvSpPr txBox="1"/>
          <p:nvPr/>
        </p:nvSpPr>
        <p:spPr>
          <a:xfrm>
            <a:off x="4800600" y="2895600"/>
            <a:ext cx="1933200" cy="738633"/>
          </a:xfrm>
          <a:prstGeom prst="rect">
            <a:avLst/>
          </a:prstGeom>
          <a:noFill/>
        </p:spPr>
        <p:txBody>
          <a:bodyPr lIns="91425" tIns="91425" rIns="91425" bIns="91425" anchor="t" anchorCtr="0">
            <a:spAutoFit/>
          </a:bodyPr>
          <a:lstStyle/>
          <a:p>
            <a:pPr lvl="0" algn="ctr" rtl="0">
              <a:buNone/>
            </a:pPr>
            <a:r>
              <a:rPr lang="x-none" sz="1800"/>
              <a:t>In-line accelerator</a:t>
            </a:r>
          </a:p>
        </p:txBody>
      </p:sp>
      <p:sp>
        <p:nvSpPr>
          <p:cNvPr id="7" name="Shape 87"/>
          <p:cNvSpPr/>
          <p:nvPr/>
        </p:nvSpPr>
        <p:spPr>
          <a:xfrm>
            <a:off x="3124200" y="3631501"/>
            <a:ext cx="2954699" cy="2845499"/>
          </a:xfrm>
          <a:prstGeom prst="ellipse">
            <a:avLst/>
          </a:prstGeom>
          <a:no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8" name="Shape 89"/>
          <p:cNvSpPr txBox="1"/>
          <p:nvPr/>
        </p:nvSpPr>
        <p:spPr>
          <a:xfrm>
            <a:off x="3657600" y="4924201"/>
            <a:ext cx="1902949" cy="738633"/>
          </a:xfrm>
          <a:prstGeom prst="rect">
            <a:avLst/>
          </a:prstGeom>
          <a:noFill/>
        </p:spPr>
        <p:txBody>
          <a:bodyPr wrap="square" lIns="91425" tIns="91425" rIns="91425" bIns="91425" anchor="t" anchorCtr="0">
            <a:spAutoFit/>
          </a:bodyPr>
          <a:lstStyle/>
          <a:p>
            <a:pPr lvl="0" algn="ctr" rtl="0">
              <a:buNone/>
            </a:pPr>
            <a:r>
              <a:rPr lang="en-US" sz="1800" dirty="0" smtClean="0"/>
              <a:t>High-level programmable</a:t>
            </a:r>
            <a:endParaRPr lang="x-none" sz="1800"/>
          </a:p>
        </p:txBody>
      </p:sp>
    </p:spTree>
  </p:cSld>
  <p:clrMapOvr>
    <a:masterClrMapping/>
  </p:clrMapOvr>
  <p:transition spd="slow">
    <p:cu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Outline</a:t>
            </a:r>
          </a:p>
        </p:txBody>
      </p:sp>
      <p:sp>
        <p:nvSpPr>
          <p:cNvPr id="536" name="Shape 536"/>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Methodology</a:t>
            </a:r>
          </a:p>
          <a:p>
            <a:pPr marL="914400" marR="0" lvl="1" indent="-381000" algn="l" rtl="0">
              <a:lnSpc>
                <a:spcPct val="100000"/>
              </a:lnSpc>
              <a:spcBef>
                <a:spcPts val="480"/>
              </a:spcBef>
              <a:spcAft>
                <a:spcPts val="0"/>
              </a:spcAft>
              <a:buClr>
                <a:srgbClr val="000000"/>
              </a:buClr>
              <a:buSzPct val="80000"/>
              <a:buFont typeface="Courier New"/>
              <a:buChar char="o"/>
            </a:pPr>
            <a:r>
              <a:rPr lang="x-none"/>
              <a:t>Gorilla: A methodology for designing a class of data parallel accelerators using reconfigurable hardware (and maybe more)  </a:t>
            </a:r>
          </a:p>
          <a:p>
            <a:pPr marL="457200" lvl="0" indent="-419100" rtl="0">
              <a:buClr>
                <a:srgbClr val="000000"/>
              </a:buClr>
              <a:buSzPct val="166666"/>
              <a:buFont typeface="Arial"/>
              <a:buChar char="•"/>
            </a:pPr>
            <a:r>
              <a:rPr lang="x-none"/>
              <a:t>Applications</a:t>
            </a:r>
          </a:p>
          <a:p>
            <a:pPr marL="914400" marR="0" lvl="1" indent="-381000" algn="l" rtl="0">
              <a:lnSpc>
                <a:spcPct val="100000"/>
              </a:lnSpc>
              <a:spcBef>
                <a:spcPts val="480"/>
              </a:spcBef>
              <a:spcAft>
                <a:spcPts val="0"/>
              </a:spcAft>
              <a:buClr>
                <a:srgbClr val="000000"/>
              </a:buClr>
              <a:buSzPct val="80000"/>
              <a:buFont typeface="Courier New"/>
              <a:buChar char="o"/>
            </a:pPr>
            <a:r>
              <a:rPr lang="x-none"/>
              <a:t>Core Router</a:t>
            </a:r>
          </a:p>
          <a:p>
            <a:pPr marL="914400" marR="0" lvl="1" indent="-381000" algn="l" rtl="0">
              <a:lnSpc>
                <a:spcPct val="100000"/>
              </a:lnSpc>
              <a:spcBef>
                <a:spcPts val="480"/>
              </a:spcBef>
              <a:spcAft>
                <a:spcPts val="0"/>
              </a:spcAft>
              <a:buClr>
                <a:srgbClr val="000000"/>
              </a:buClr>
              <a:buSzPct val="80000"/>
              <a:buFont typeface="Courier New"/>
              <a:buChar char="o"/>
            </a:pPr>
            <a:r>
              <a:rPr lang="x-none"/>
              <a:t>Memcached Accelerator</a:t>
            </a:r>
          </a:p>
          <a:p>
            <a:pPr marL="914400" marR="0" lvl="1" indent="-381000" algn="l" rtl="0">
              <a:lnSpc>
                <a:spcPct val="100000"/>
              </a:lnSpc>
              <a:spcBef>
                <a:spcPts val="480"/>
              </a:spcBef>
              <a:spcAft>
                <a:spcPts val="0"/>
              </a:spcAft>
              <a:buClr>
                <a:srgbClr val="000000"/>
              </a:buClr>
              <a:buSzPct val="80000"/>
              <a:buFont typeface="Courier New"/>
              <a:buChar char="o"/>
            </a:pPr>
            <a:r>
              <a:rPr lang="x-none"/>
              <a:t>Open flow switch</a:t>
            </a:r>
          </a:p>
          <a:p>
            <a:pPr marL="914400" marR="0" lvl="1" indent="-381000" algn="l" rtl="0">
              <a:lnSpc>
                <a:spcPct val="100000"/>
              </a:lnSpc>
              <a:spcBef>
                <a:spcPts val="480"/>
              </a:spcBef>
              <a:spcAft>
                <a:spcPts val="0"/>
              </a:spcAft>
              <a:buClr>
                <a:srgbClr val="000000"/>
              </a:buClr>
              <a:buSzPct val="80000"/>
              <a:buFont typeface="Courier New"/>
              <a:buChar char="o"/>
            </a:pPr>
            <a:r>
              <a:rPr lang="x-none"/>
              <a:t>Deep packet inspection</a:t>
            </a:r>
          </a:p>
          <a:p>
            <a:pPr marL="914400" marR="0" lvl="1" indent="-381000" algn="l" rtl="0">
              <a:lnSpc>
                <a:spcPct val="100000"/>
              </a:lnSpc>
              <a:spcBef>
                <a:spcPts val="480"/>
              </a:spcBef>
              <a:spcAft>
                <a:spcPts val="0"/>
              </a:spcAft>
              <a:buClr>
                <a:srgbClr val="000000"/>
              </a:buClr>
              <a:buSzPct val="80000"/>
              <a:buFont typeface="Courier New"/>
              <a:buChar char="o"/>
            </a:pPr>
            <a:r>
              <a:rPr lang="x-none"/>
              <a:t>Exotic applications</a:t>
            </a:r>
          </a:p>
          <a:p>
            <a:endParaRPr lang="x-none"/>
          </a:p>
          <a:p>
            <a:endParaRPr lang="x-none"/>
          </a:p>
        </p:txBody>
      </p:sp>
    </p:spTree>
  </p:cSld>
  <p:clrMapOvr>
    <a:masterClrMapping/>
  </p:clrMapOvr>
  <p:transition spd="slow">
    <p:cu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Shape 541"/>
          <p:cNvSpPr txBox="1">
            <a:spLocks noGrp="1"/>
          </p:cNvSpPr>
          <p:nvPr>
            <p:ph type="ctrTitle"/>
          </p:nvPr>
        </p:nvSpPr>
        <p:spPr>
          <a:xfrm>
            <a:off x="457200" y="751679"/>
            <a:ext cx="8229600" cy="4012499"/>
          </a:xfrm>
          <a:prstGeom prst="rect">
            <a:avLst/>
          </a:prstGeom>
        </p:spPr>
        <p:txBody>
          <a:bodyPr lIns="91425" tIns="91425" rIns="91425" bIns="91425" anchor="t" anchorCtr="0">
            <a:spAutoFit/>
          </a:bodyPr>
          <a:lstStyle/>
          <a:p>
            <a:pPr lvl="0">
              <a:buNone/>
            </a:pPr>
            <a:r>
              <a:rPr lang="x-none"/>
              <a:t>Gorilla Methodology</a:t>
            </a:r>
          </a:p>
        </p:txBody>
      </p:sp>
      <p:sp>
        <p:nvSpPr>
          <p:cNvPr id="542" name="Shape 542"/>
          <p:cNvSpPr txBox="1">
            <a:spLocks noGrp="1"/>
          </p:cNvSpPr>
          <p:nvPr>
            <p:ph type="subTitle" idx="1"/>
          </p:nvPr>
        </p:nvSpPr>
        <p:spPr>
          <a:xfrm>
            <a:off x="457200" y="4955189"/>
            <a:ext cx="8229600" cy="1643400"/>
          </a:xfrm>
          <a:prstGeom prst="rect">
            <a:avLst/>
          </a:prstGeom>
        </p:spPr>
        <p:txBody>
          <a:bodyPr lIns="91425" tIns="91425" rIns="91425" bIns="91425" anchor="t" anchorCtr="0">
            <a:spAutoFit/>
          </a:bodyPr>
          <a:lstStyle/>
          <a:p>
            <a:endParaRPr/>
          </a:p>
        </p:txBody>
      </p:sp>
    </p:spTree>
  </p:cSld>
  <p:clrMapOvr>
    <a:masterClrMapping/>
  </p:clrMapOvr>
  <p:transition spd="slow">
    <p:cu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Gorilla objective </a:t>
            </a:r>
          </a:p>
        </p:txBody>
      </p:sp>
      <p:sp>
        <p:nvSpPr>
          <p:cNvPr id="548" name="Shape 54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marR="0" lvl="0" indent="-419100" algn="l" rtl="0">
              <a:lnSpc>
                <a:spcPct val="100000"/>
              </a:lnSpc>
              <a:spcBef>
                <a:spcPts val="600"/>
              </a:spcBef>
              <a:spcAft>
                <a:spcPts val="0"/>
              </a:spcAft>
              <a:buClr>
                <a:srgbClr val="000000"/>
              </a:buClr>
              <a:buSzPct val="125000"/>
              <a:buFont typeface="Arial"/>
              <a:buAutoNum type="arabicPeriod"/>
            </a:pPr>
            <a:r>
              <a:rPr lang="x-none" sz="2400"/>
              <a:t>Decouple the performance related programming (by hardware designer) from functionality related programming (domain programmer)</a:t>
            </a:r>
          </a:p>
          <a:p>
            <a:pPr marL="914400" marR="0" lvl="1" indent="-419100" algn="l" rtl="0">
              <a:lnSpc>
                <a:spcPct val="100000"/>
              </a:lnSpc>
              <a:spcBef>
                <a:spcPts val="600"/>
              </a:spcBef>
              <a:spcAft>
                <a:spcPts val="0"/>
              </a:spcAft>
              <a:buClr>
                <a:srgbClr val="000000"/>
              </a:buClr>
              <a:buSzPct val="100000"/>
              <a:buFont typeface="Courier New"/>
              <a:buChar char="o"/>
            </a:pPr>
            <a:r>
              <a:rPr lang="x-none"/>
              <a:t>Give the right job to the right person</a:t>
            </a:r>
          </a:p>
          <a:p>
            <a:pPr marL="457200" marR="0" lvl="0" indent="-419100" algn="l" rtl="0">
              <a:lnSpc>
                <a:spcPct val="100000"/>
              </a:lnSpc>
              <a:spcBef>
                <a:spcPts val="600"/>
              </a:spcBef>
              <a:spcAft>
                <a:spcPts val="0"/>
              </a:spcAft>
              <a:buClr>
                <a:srgbClr val="000000"/>
              </a:buClr>
              <a:buSzPct val="125000"/>
              <a:buFont typeface="Arial"/>
              <a:buAutoNum type="arabicPeriod"/>
            </a:pPr>
            <a:r>
              <a:rPr lang="x-none" sz="2400"/>
              <a:t>Enable design exploration from ground up by using highly parametrized hardware templates </a:t>
            </a:r>
          </a:p>
          <a:p>
            <a:pPr marL="914400" marR="0" lvl="1" indent="-419100" algn="l" rtl="0">
              <a:lnSpc>
                <a:spcPct val="100000"/>
              </a:lnSpc>
              <a:spcBef>
                <a:spcPts val="600"/>
              </a:spcBef>
              <a:spcAft>
                <a:spcPts val="0"/>
              </a:spcAft>
              <a:buClr>
                <a:srgbClr val="000000"/>
              </a:buClr>
              <a:buSzPct val="100000"/>
              <a:buFont typeface="Courier New"/>
              <a:buChar char="o"/>
            </a:pPr>
            <a:r>
              <a:rPr lang="x-none"/>
              <a:t>Makes the hardware programmer job harder?</a:t>
            </a:r>
          </a:p>
          <a:p>
            <a:pPr marL="457200" marR="0" lvl="0" indent="-419100" algn="l" rtl="0">
              <a:lnSpc>
                <a:spcPct val="100000"/>
              </a:lnSpc>
              <a:spcBef>
                <a:spcPts val="600"/>
              </a:spcBef>
              <a:spcAft>
                <a:spcPts val="0"/>
              </a:spcAft>
              <a:buClr>
                <a:srgbClr val="000000"/>
              </a:buClr>
              <a:buSzPct val="125000"/>
              <a:buFont typeface="Arial"/>
              <a:buAutoNum type="arabicPeriod"/>
            </a:pPr>
            <a:r>
              <a:rPr lang="x-none" sz="2400"/>
              <a:t>Give necessary tools to architect to not only reuse the hardware modules but also the architectural enhancement techniques</a:t>
            </a:r>
          </a:p>
          <a:p>
            <a:pPr marL="914400" marR="0" lvl="1" indent="-419100" algn="l" rtl="0">
              <a:lnSpc>
                <a:spcPct val="100000"/>
              </a:lnSpc>
              <a:spcBef>
                <a:spcPts val="600"/>
              </a:spcBef>
              <a:spcAft>
                <a:spcPts val="0"/>
              </a:spcAft>
              <a:buClr>
                <a:srgbClr val="000000"/>
              </a:buClr>
              <a:buSzPct val="100000"/>
              <a:buFont typeface="Courier New"/>
              <a:buChar char="o"/>
            </a:pPr>
            <a:r>
              <a:rPr lang="x-none"/>
              <a:t>Makes the hardware programmer job easier</a:t>
            </a:r>
          </a:p>
          <a:p>
            <a:endParaRPr lang="x-none"/>
          </a:p>
          <a:p>
            <a:endParaRPr lang="x-none"/>
          </a:p>
        </p:txBody>
      </p:sp>
    </p:spTree>
  </p:cSld>
  <p:clrMapOvr>
    <a:masterClrMapping/>
  </p:clrMapOvr>
  <p:transition spd="slow">
    <p:cu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Gorilla overview </a:t>
            </a:r>
          </a:p>
        </p:txBody>
      </p:sp>
      <p:sp>
        <p:nvSpPr>
          <p:cNvPr id="554" name="Shape 554"/>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 </a:t>
            </a:r>
            <a:r>
              <a:rPr lang="x-none" sz="2400"/>
              <a:t>A highly parametrized template architecture (canonical architecture) will be designed by a </a:t>
            </a:r>
            <a:r>
              <a:rPr lang="x-none" sz="2400" b="1"/>
              <a:t>performance savvy programmer</a:t>
            </a:r>
            <a:r>
              <a:rPr lang="x-none" sz="2400"/>
              <a:t> (hardware designer) for a class of applications. It will be specialized later using domain code by </a:t>
            </a:r>
            <a:r>
              <a:rPr lang="x-none" sz="2400" b="1"/>
              <a:t>domain expert programmer</a:t>
            </a:r>
            <a:r>
              <a:rPr lang="x-none" sz="2400"/>
              <a:t>. </a:t>
            </a:r>
          </a:p>
          <a:p>
            <a:pPr marL="457200" lvl="0" indent="-381000" rtl="0">
              <a:buClr>
                <a:srgbClr val="000000"/>
              </a:buClr>
              <a:buSzPct val="166666"/>
              <a:buFont typeface="Arial"/>
              <a:buChar char="•"/>
            </a:pPr>
            <a:r>
              <a:rPr lang="x-none" sz="2400"/>
              <a:t>The template parameters consist of functional and performance parameters</a:t>
            </a:r>
          </a:p>
          <a:p>
            <a:pPr marL="914400" lvl="1" indent="-381000" rtl="0">
              <a:spcBef>
                <a:spcPts val="480"/>
              </a:spcBef>
              <a:buClr>
                <a:srgbClr val="000000"/>
              </a:buClr>
              <a:buSzPct val="100000"/>
              <a:buFont typeface="Arial"/>
              <a:buAutoNum type="alphaLcPeriod"/>
            </a:pPr>
            <a:r>
              <a:rPr lang="x-none" sz="2400"/>
              <a:t>Functional parameters enable us to specialize an architecure for particular application. </a:t>
            </a:r>
          </a:p>
          <a:p>
            <a:pPr marL="914400" lvl="1" indent="-381000">
              <a:spcBef>
                <a:spcPts val="480"/>
              </a:spcBef>
              <a:buClr>
                <a:srgbClr val="000000"/>
              </a:buClr>
              <a:buSzPct val="100000"/>
              <a:buFont typeface="Arial"/>
              <a:buAutoNum type="alphaLcPeriod"/>
            </a:pPr>
            <a:r>
              <a:rPr lang="x-none" sz="2400"/>
              <a:t>Performance parameters enable us to commit to a specific parameter at the late stages of the design to meet performance constraints (Power, Latency, Throughput, and Area.)  </a:t>
            </a:r>
          </a:p>
        </p:txBody>
      </p:sp>
    </p:spTree>
  </p:cSld>
  <p:clrMapOvr>
    <a:masterClrMapping/>
  </p:clrMapOvr>
  <p:transition spd="slow">
    <p:cu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Shape 55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Does hardware design process still need improvement?</a:t>
            </a:r>
          </a:p>
        </p:txBody>
      </p:sp>
      <p:sp>
        <p:nvSpPr>
          <p:cNvPr id="560" name="Shape 560"/>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208333"/>
              <a:buFont typeface="Arial"/>
              <a:buChar char="•"/>
            </a:pPr>
            <a:r>
              <a:rPr lang="x-none" sz="2400"/>
              <a:t>For many applications customized hardware has a meaningful performance difference with software+general purpose hardware but NRE charge and lack of programmability is an obstacle for using customized hardware except for big markets with well established standards</a:t>
            </a:r>
          </a:p>
          <a:p>
            <a:pPr marL="914400" lvl="1" indent="-381000" rtl="0">
              <a:buClr>
                <a:srgbClr val="000000"/>
              </a:buClr>
              <a:buSzPct val="80000"/>
              <a:buFont typeface="Courier New"/>
              <a:buChar char="o"/>
            </a:pPr>
            <a:r>
              <a:rPr lang="x-none"/>
              <a:t>Design cost is a large part of NRE</a:t>
            </a:r>
          </a:p>
          <a:p>
            <a:pPr marL="914400" lvl="1" indent="-381000" rtl="0">
              <a:buClr>
                <a:srgbClr val="000000"/>
              </a:buClr>
              <a:buSzPct val="80000"/>
              <a:buFont typeface="Courier New"/>
              <a:buChar char="o"/>
            </a:pPr>
            <a:r>
              <a:rPr lang="x-none"/>
              <a:t>Many design efforts in a particular project is thrown away and not used for next projects</a:t>
            </a:r>
          </a:p>
          <a:p>
            <a:pPr marL="914400" lvl="1" indent="-381000">
              <a:buClr>
                <a:srgbClr val="000000"/>
              </a:buClr>
              <a:buSzPct val="80000"/>
              <a:buFont typeface="Courier New"/>
              <a:buChar char="o"/>
            </a:pPr>
            <a:r>
              <a:rPr lang="x-none"/>
              <a:t>Constraints like power and routablity has become more important and they can't be evaluated without having low level information (post synthesis)</a:t>
            </a:r>
          </a:p>
        </p:txBody>
      </p:sp>
    </p:spTree>
  </p:cSld>
  <p:clrMapOvr>
    <a:masterClrMapping/>
  </p:clrMapOvr>
  <p:transition spd="slow">
    <p:cu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Why current tools/methods are not enough?</a:t>
            </a:r>
          </a:p>
        </p:txBody>
      </p:sp>
      <p:sp>
        <p:nvSpPr>
          <p:cNvPr id="566" name="Shape 566"/>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381000" rtl="0">
              <a:buClr>
                <a:srgbClr val="000000"/>
              </a:buClr>
              <a:buSzPct val="222222"/>
              <a:buFont typeface="Arial"/>
              <a:buChar char="•"/>
            </a:pPr>
            <a:r>
              <a:rPr lang="x-none" sz="1800"/>
              <a:t>SystemC/TLM - More about simulation feasiblity and simulation performance </a:t>
            </a:r>
          </a:p>
          <a:p>
            <a:pPr marL="457200" lvl="0" indent="-381000" rtl="0">
              <a:buClr>
                <a:srgbClr val="000000"/>
              </a:buClr>
              <a:buSzPct val="222222"/>
              <a:buFont typeface="Arial"/>
              <a:buChar char="•"/>
            </a:pPr>
            <a:r>
              <a:rPr lang="x-none" sz="1800"/>
              <a:t>Bluespec - Does not include architectural enhancement features, though it can be used as a substrate for Gorilla.</a:t>
            </a:r>
          </a:p>
          <a:p>
            <a:pPr marL="457200" lvl="0" indent="-381000" rtl="0">
              <a:buClr>
                <a:srgbClr val="000000"/>
              </a:buClr>
              <a:buSzPct val="222222"/>
              <a:buFont typeface="Arial"/>
              <a:buChar char="•"/>
            </a:pPr>
            <a:r>
              <a:rPr lang="x-none" sz="1800"/>
              <a:t>HLS - Quality of the hardware is not suitable for serious applications</a:t>
            </a:r>
          </a:p>
          <a:p>
            <a:pPr marL="457200" lvl="0" indent="-381000" rtl="0">
              <a:buClr>
                <a:srgbClr val="000000"/>
              </a:buClr>
              <a:buSzPct val="222222"/>
              <a:buFont typeface="Arial"/>
              <a:buChar char="•"/>
            </a:pPr>
            <a:r>
              <a:rPr lang="x-none" sz="1800"/>
              <a:t>ASIP - Flexiblity for changing instructions. Lack of macro level architectural enhancent. </a:t>
            </a:r>
          </a:p>
          <a:p>
            <a:pPr marL="457200" lvl="0" indent="-381000" rtl="0">
              <a:buClr>
                <a:srgbClr val="000000"/>
              </a:buClr>
              <a:buSzPct val="222222"/>
              <a:buFont typeface="Arial"/>
              <a:buChar char="•"/>
            </a:pPr>
            <a:r>
              <a:rPr lang="x-none" sz="1800"/>
              <a:t>NISC - building control store for a given datapath for single core only. We want to even improve the datapath. Also we want to improve the hardware at multiple processing engines.</a:t>
            </a:r>
          </a:p>
          <a:p>
            <a:pPr marL="457200" lvl="0" indent="-381000">
              <a:buClr>
                <a:srgbClr val="000000"/>
              </a:buClr>
              <a:buSzPct val="222222"/>
              <a:buFont typeface="Arial"/>
              <a:buChar char="•"/>
            </a:pPr>
            <a:r>
              <a:rPr lang="x-none" sz="1800"/>
              <a:t>Convey/ROCCC -  No macro level customization and architectural enhancment</a:t>
            </a:r>
          </a:p>
        </p:txBody>
      </p:sp>
    </p:spTree>
  </p:cSld>
  <p:clrMapOvr>
    <a:masterClrMapping/>
  </p:clrMapOvr>
  <p:transition spd="slow">
    <p:cu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Architecture level description of hardware rather than RTL</a:t>
            </a:r>
          </a:p>
        </p:txBody>
      </p:sp>
      <p:sp>
        <p:nvSpPr>
          <p:cNvPr id="572" name="Shape 572"/>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Defining the (synthesizable) hardware modules which process data units at course level </a:t>
            </a:r>
          </a:p>
          <a:p>
            <a:pPr marL="457200" lvl="0" indent="-419100" rtl="0">
              <a:buClr>
                <a:srgbClr val="000000"/>
              </a:buClr>
              <a:buSzPct val="166666"/>
              <a:buFont typeface="Arial"/>
              <a:buChar char="•"/>
            </a:pPr>
            <a:r>
              <a:rPr lang="x-none"/>
              <a:t>Keep modules parametrized for </a:t>
            </a:r>
          </a:p>
          <a:p>
            <a:pPr marL="914400" lvl="1" indent="-381000" rtl="0">
              <a:buClr>
                <a:srgbClr val="000000"/>
              </a:buClr>
              <a:buSzPct val="80000"/>
              <a:buFont typeface="Courier New"/>
              <a:buChar char="o"/>
            </a:pPr>
            <a:r>
              <a:rPr lang="x-none"/>
              <a:t>Reuse (Not just the hardware component but also the architectural technique)</a:t>
            </a:r>
          </a:p>
          <a:p>
            <a:pPr marL="914400" lvl="1" indent="-381000" rtl="0">
              <a:buClr>
                <a:srgbClr val="000000"/>
              </a:buClr>
              <a:buSzPct val="80000"/>
              <a:buFont typeface="Courier New"/>
              <a:buChar char="o"/>
            </a:pPr>
            <a:r>
              <a:rPr lang="x-none"/>
              <a:t>Architectural exploration for meeting design constraints</a:t>
            </a:r>
          </a:p>
          <a:p>
            <a:pPr marL="914400" lvl="1" indent="-381000" rtl="0">
              <a:buClr>
                <a:srgbClr val="000000"/>
              </a:buClr>
              <a:buSzPct val="80000"/>
              <a:buFont typeface="Courier New"/>
              <a:buChar char="o"/>
            </a:pPr>
            <a:r>
              <a:rPr lang="x-none"/>
              <a:t>Specialization for a particular application </a:t>
            </a:r>
          </a:p>
          <a:p>
            <a:pPr marL="914400" lvl="1" indent="-381000" rtl="0">
              <a:buClr>
                <a:srgbClr val="000000"/>
              </a:buClr>
              <a:buSzPct val="80000"/>
              <a:buFont typeface="Courier New"/>
              <a:buChar char="o"/>
            </a:pPr>
            <a:r>
              <a:rPr lang="x-none"/>
              <a:t>Module level throughput (frequency) tuning</a:t>
            </a:r>
          </a:p>
          <a:p>
            <a:pPr marL="1371600" lvl="2" indent="-381000" rtl="0">
              <a:buClr>
                <a:srgbClr val="000000"/>
              </a:buClr>
              <a:buSzPct val="80000"/>
              <a:buFont typeface="Wingdings"/>
              <a:buChar char="§"/>
            </a:pPr>
            <a:r>
              <a:rPr lang="x-none"/>
              <a:t>DVFS enabled architecture from ground up</a:t>
            </a:r>
          </a:p>
          <a:p>
            <a:pPr marL="0" lvl="0" indent="0">
              <a:buNone/>
            </a:pPr>
            <a:r>
              <a:rPr lang="x-none"/>
              <a:t> </a:t>
            </a:r>
          </a:p>
        </p:txBody>
      </p:sp>
    </p:spTree>
  </p:cSld>
  <p:clrMapOvr>
    <a:masterClrMapping/>
  </p:clrMapOvr>
  <p:transition spd="slow">
    <p:cu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Abstract hardware modules: SPM/CRM</a:t>
            </a:r>
          </a:p>
        </p:txBody>
      </p:sp>
      <p:sp>
        <p:nvSpPr>
          <p:cNvPr id="578" name="Shape 57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381000" rtl="0">
              <a:buClr>
                <a:srgbClr val="000000"/>
              </a:buClr>
              <a:buSzPct val="166666"/>
              <a:buFont typeface="Arial"/>
              <a:buChar char="•"/>
            </a:pPr>
            <a:r>
              <a:rPr lang="x-none" sz="2400"/>
              <a:t>A Gorilla </a:t>
            </a:r>
            <a:r>
              <a:rPr lang="x-none" sz="2400" b="1"/>
              <a:t>SPM</a:t>
            </a:r>
            <a:r>
              <a:rPr lang="x-none" sz="2400"/>
              <a:t> (Stateless Processing Module) is a hardware component which can process the input data and generates the output data.  SPM is stateless, meaning that previous processings do not affect consequent processing through the change on internal SPM resources. </a:t>
            </a:r>
          </a:p>
          <a:p>
            <a:pPr marL="457200" lvl="0" indent="-381000" rtl="0">
              <a:buClr>
                <a:srgbClr val="000000"/>
              </a:buClr>
              <a:buSzPct val="166666"/>
              <a:buFont typeface="Arial"/>
              <a:buChar char="•"/>
            </a:pPr>
            <a:r>
              <a:rPr lang="x-none" sz="2400"/>
              <a:t>A Gorilla </a:t>
            </a:r>
            <a:r>
              <a:rPr lang="x-none" sz="2400" b="1"/>
              <a:t>CRM</a:t>
            </a:r>
            <a:r>
              <a:rPr lang="x-none" sz="2400"/>
              <a:t> (Common Resource Module) is exactly like SPM except that it might contain logically/physically shared resources.</a:t>
            </a:r>
          </a:p>
          <a:p>
            <a:endParaRPr lang="x-none" sz="2400"/>
          </a:p>
        </p:txBody>
      </p:sp>
    </p:spTree>
  </p:cSld>
  <p:clrMapOvr>
    <a:masterClrMapping/>
  </p:clrMapOvr>
  <p:transition spd="slow">
    <p:cu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Modules</a:t>
            </a:r>
          </a:p>
        </p:txBody>
      </p:sp>
      <p:sp>
        <p:nvSpPr>
          <p:cNvPr id="584" name="Shape 584"/>
          <p:cNvSpPr/>
          <p:nvPr/>
        </p:nvSpPr>
        <p:spPr>
          <a:xfrm>
            <a:off x="3179400" y="2217546"/>
            <a:ext cx="2587199" cy="1458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buNone/>
            </a:pPr>
            <a:r>
              <a:rPr lang="x-none" sz="2400"/>
              <a:t>SPM</a:t>
            </a:r>
          </a:p>
        </p:txBody>
      </p:sp>
      <p:sp>
        <p:nvSpPr>
          <p:cNvPr id="585" name="Shape 585"/>
          <p:cNvSpPr/>
          <p:nvPr/>
        </p:nvSpPr>
        <p:spPr>
          <a:xfrm>
            <a:off x="3138350" y="4455650"/>
            <a:ext cx="2689800" cy="841800"/>
          </a:xfrm>
          <a:prstGeom prst="roundRect">
            <a:avLst>
              <a:gd name="adj" fmla="val 16667"/>
            </a:avLst>
          </a:prstGeom>
          <a:solidFill>
            <a:srgbClr val="38761D"/>
          </a:solidFill>
          <a:ln w="19050" cap="flat">
            <a:solidFill>
              <a:srgbClr val="38761D"/>
            </a:solidFill>
            <a:prstDash val="solid"/>
            <a:round/>
            <a:headEnd type="none" w="med" len="med"/>
            <a:tailEnd type="none" w="med" len="med"/>
          </a:ln>
        </p:spPr>
        <p:txBody>
          <a:bodyPr lIns="91425" tIns="91425" rIns="91425" bIns="91425" anchor="ctr" anchorCtr="0">
            <a:spAutoFit/>
          </a:bodyPr>
          <a:lstStyle/>
          <a:p>
            <a:pPr algn="ctr">
              <a:buNone/>
            </a:pPr>
            <a:r>
              <a:rPr lang="x-none" sz="2400"/>
              <a:t>CRM</a:t>
            </a:r>
          </a:p>
        </p:txBody>
      </p:sp>
      <p:cxnSp>
        <p:nvCxnSpPr>
          <p:cNvPr id="586" name="Shape 586"/>
          <p:cNvCxnSpPr/>
          <p:nvPr/>
        </p:nvCxnSpPr>
        <p:spPr>
          <a:xfrm>
            <a:off x="2009100" y="3095300"/>
            <a:ext cx="1170300" cy="10200"/>
          </a:xfrm>
          <a:prstGeom prst="straightConnector1">
            <a:avLst/>
          </a:prstGeom>
          <a:noFill/>
          <a:ln w="38100" cap="flat">
            <a:solidFill>
              <a:schemeClr val="dk2"/>
            </a:solidFill>
            <a:prstDash val="solid"/>
            <a:round/>
            <a:headEnd type="none" w="lg" len="lg"/>
            <a:tailEnd type="triangle" w="lg" len="lg"/>
          </a:ln>
        </p:spPr>
      </p:cxnSp>
      <p:cxnSp>
        <p:nvCxnSpPr>
          <p:cNvPr id="587" name="Shape 587"/>
          <p:cNvCxnSpPr/>
          <p:nvPr/>
        </p:nvCxnSpPr>
        <p:spPr>
          <a:xfrm>
            <a:off x="3651675" y="3695925"/>
            <a:ext cx="0" cy="780300"/>
          </a:xfrm>
          <a:prstGeom prst="straightConnector1">
            <a:avLst/>
          </a:prstGeom>
          <a:noFill/>
          <a:ln w="19050" cap="flat">
            <a:solidFill>
              <a:schemeClr val="dk2"/>
            </a:solidFill>
            <a:prstDash val="solid"/>
            <a:round/>
            <a:headEnd type="none" w="lg" len="lg"/>
            <a:tailEnd type="triangle" w="lg" len="lg"/>
          </a:ln>
        </p:spPr>
      </p:cxnSp>
      <p:cxnSp>
        <p:nvCxnSpPr>
          <p:cNvPr id="588" name="Shape 588"/>
          <p:cNvCxnSpPr/>
          <p:nvPr/>
        </p:nvCxnSpPr>
        <p:spPr>
          <a:xfrm>
            <a:off x="5251875" y="3695924"/>
            <a:ext cx="0" cy="780300"/>
          </a:xfrm>
          <a:prstGeom prst="straightConnector1">
            <a:avLst/>
          </a:prstGeom>
          <a:noFill/>
          <a:ln w="19050" cap="flat">
            <a:solidFill>
              <a:schemeClr val="dk2"/>
            </a:solidFill>
            <a:prstDash val="solid"/>
            <a:round/>
            <a:headEnd type="none" w="lg" len="lg"/>
            <a:tailEnd type="triangle" w="lg" len="lg"/>
          </a:ln>
        </p:spPr>
      </p:cxnSp>
      <p:sp>
        <p:nvSpPr>
          <p:cNvPr id="589" name="Shape 589"/>
          <p:cNvSpPr txBox="1"/>
          <p:nvPr/>
        </p:nvSpPr>
        <p:spPr>
          <a:xfrm>
            <a:off x="38321" y="2813000"/>
            <a:ext cx="1786199" cy="574799"/>
          </a:xfrm>
          <a:prstGeom prst="rect">
            <a:avLst/>
          </a:prstGeom>
          <a:noFill/>
        </p:spPr>
        <p:txBody>
          <a:bodyPr lIns="91425" tIns="91425" rIns="91425" bIns="91425" anchor="t" anchorCtr="0">
            <a:spAutoFit/>
          </a:bodyPr>
          <a:lstStyle/>
          <a:p>
            <a:pPr>
              <a:buNone/>
            </a:pPr>
            <a:r>
              <a:rPr lang="x-none" sz="2400"/>
              <a:t>Input data</a:t>
            </a:r>
          </a:p>
        </p:txBody>
      </p:sp>
      <p:cxnSp>
        <p:nvCxnSpPr>
          <p:cNvPr id="590" name="Shape 590"/>
          <p:cNvCxnSpPr/>
          <p:nvPr/>
        </p:nvCxnSpPr>
        <p:spPr>
          <a:xfrm>
            <a:off x="2009100" y="2455875"/>
            <a:ext cx="1170300" cy="10200"/>
          </a:xfrm>
          <a:prstGeom prst="straightConnector1">
            <a:avLst/>
          </a:prstGeom>
          <a:noFill/>
          <a:ln w="19050" cap="flat">
            <a:solidFill>
              <a:schemeClr val="dk2"/>
            </a:solidFill>
            <a:prstDash val="solid"/>
            <a:round/>
            <a:headEnd type="none" w="lg" len="lg"/>
            <a:tailEnd type="triangle" w="lg" len="lg"/>
          </a:ln>
        </p:spPr>
      </p:cxnSp>
      <p:cxnSp>
        <p:nvCxnSpPr>
          <p:cNvPr id="591" name="Shape 591"/>
          <p:cNvCxnSpPr/>
          <p:nvPr/>
        </p:nvCxnSpPr>
        <p:spPr>
          <a:xfrm rot="10800000">
            <a:off x="2009099" y="3446474"/>
            <a:ext cx="1170300" cy="10200"/>
          </a:xfrm>
          <a:prstGeom prst="straightConnector1">
            <a:avLst/>
          </a:prstGeom>
          <a:noFill/>
          <a:ln w="19050" cap="flat">
            <a:solidFill>
              <a:schemeClr val="dk2"/>
            </a:solidFill>
            <a:prstDash val="solid"/>
            <a:round/>
            <a:headEnd type="none" w="lg" len="lg"/>
            <a:tailEnd type="triangle" w="lg" len="lg"/>
          </a:ln>
        </p:spPr>
      </p:cxnSp>
      <p:sp>
        <p:nvSpPr>
          <p:cNvPr id="592" name="Shape 592"/>
          <p:cNvSpPr txBox="1"/>
          <p:nvPr/>
        </p:nvSpPr>
        <p:spPr>
          <a:xfrm>
            <a:off x="38321" y="2203400"/>
            <a:ext cx="1786199" cy="574799"/>
          </a:xfrm>
          <a:prstGeom prst="rect">
            <a:avLst/>
          </a:prstGeom>
          <a:noFill/>
        </p:spPr>
        <p:txBody>
          <a:bodyPr lIns="91425" tIns="91425" rIns="91425" bIns="91425" anchor="t" anchorCtr="0">
            <a:spAutoFit/>
          </a:bodyPr>
          <a:lstStyle/>
          <a:p>
            <a:pPr lvl="0" rtl="0">
              <a:buNone/>
            </a:pPr>
            <a:r>
              <a:rPr lang="x-none" sz="2400"/>
              <a:t>Input valid</a:t>
            </a:r>
          </a:p>
        </p:txBody>
      </p:sp>
      <p:sp>
        <p:nvSpPr>
          <p:cNvPr id="593" name="Shape 593"/>
          <p:cNvSpPr txBox="1"/>
          <p:nvPr/>
        </p:nvSpPr>
        <p:spPr>
          <a:xfrm>
            <a:off x="52452" y="3117800"/>
            <a:ext cx="2381700" cy="574799"/>
          </a:xfrm>
          <a:prstGeom prst="rect">
            <a:avLst/>
          </a:prstGeom>
          <a:noFill/>
        </p:spPr>
        <p:txBody>
          <a:bodyPr lIns="91425" tIns="91425" rIns="91425" bIns="91425" anchor="t" anchorCtr="0">
            <a:spAutoFit/>
          </a:bodyPr>
          <a:lstStyle/>
          <a:p>
            <a:pPr lvl="0" rtl="0">
              <a:buNone/>
            </a:pPr>
            <a:r>
              <a:rPr lang="x-none" sz="2400"/>
              <a:t>Input credit </a:t>
            </a:r>
          </a:p>
        </p:txBody>
      </p:sp>
      <p:cxnSp>
        <p:nvCxnSpPr>
          <p:cNvPr id="594" name="Shape 594"/>
          <p:cNvCxnSpPr/>
          <p:nvPr/>
        </p:nvCxnSpPr>
        <p:spPr>
          <a:xfrm>
            <a:off x="5770475" y="3121500"/>
            <a:ext cx="1142699" cy="30600"/>
          </a:xfrm>
          <a:prstGeom prst="straightConnector1">
            <a:avLst/>
          </a:prstGeom>
          <a:noFill/>
          <a:ln w="38100" cap="flat">
            <a:solidFill>
              <a:schemeClr val="dk2"/>
            </a:solidFill>
            <a:prstDash val="solid"/>
            <a:round/>
            <a:headEnd type="none" w="lg" len="lg"/>
            <a:tailEnd type="triangle" w="lg" len="lg"/>
          </a:ln>
        </p:spPr>
      </p:cxnSp>
      <p:sp>
        <p:nvSpPr>
          <p:cNvPr id="595" name="Shape 595"/>
          <p:cNvSpPr txBox="1"/>
          <p:nvPr/>
        </p:nvSpPr>
        <p:spPr>
          <a:xfrm>
            <a:off x="6896321" y="2813000"/>
            <a:ext cx="2217299" cy="574799"/>
          </a:xfrm>
          <a:prstGeom prst="rect">
            <a:avLst/>
          </a:prstGeom>
          <a:noFill/>
        </p:spPr>
        <p:txBody>
          <a:bodyPr lIns="91425" tIns="91425" rIns="91425" bIns="91425" anchor="t" anchorCtr="0">
            <a:spAutoFit/>
          </a:bodyPr>
          <a:lstStyle/>
          <a:p>
            <a:pPr lvl="0" rtl="0">
              <a:buNone/>
            </a:pPr>
            <a:r>
              <a:rPr lang="x-none" sz="2400"/>
              <a:t>Output data</a:t>
            </a:r>
          </a:p>
        </p:txBody>
      </p:sp>
      <p:cxnSp>
        <p:nvCxnSpPr>
          <p:cNvPr id="596" name="Shape 596"/>
          <p:cNvCxnSpPr/>
          <p:nvPr/>
        </p:nvCxnSpPr>
        <p:spPr>
          <a:xfrm rot="10800000" flipH="1">
            <a:off x="5776725" y="2466224"/>
            <a:ext cx="1136400" cy="5700"/>
          </a:xfrm>
          <a:prstGeom prst="straightConnector1">
            <a:avLst/>
          </a:prstGeom>
          <a:noFill/>
          <a:ln w="19050" cap="flat">
            <a:solidFill>
              <a:schemeClr val="dk2"/>
            </a:solidFill>
            <a:prstDash val="solid"/>
            <a:round/>
            <a:headEnd type="none" w="lg" len="lg"/>
            <a:tailEnd type="triangle" w="lg" len="lg"/>
          </a:ln>
        </p:spPr>
      </p:cxnSp>
      <p:cxnSp>
        <p:nvCxnSpPr>
          <p:cNvPr id="597" name="Shape 597"/>
          <p:cNvCxnSpPr/>
          <p:nvPr/>
        </p:nvCxnSpPr>
        <p:spPr>
          <a:xfrm rot="10800000">
            <a:off x="5764200" y="3439875"/>
            <a:ext cx="1148999" cy="16799"/>
          </a:xfrm>
          <a:prstGeom prst="straightConnector1">
            <a:avLst/>
          </a:prstGeom>
          <a:noFill/>
          <a:ln w="19050" cap="flat">
            <a:solidFill>
              <a:schemeClr val="dk2"/>
            </a:solidFill>
            <a:prstDash val="solid"/>
            <a:round/>
            <a:headEnd type="none" w="lg" len="lg"/>
            <a:tailEnd type="triangle" w="lg" len="lg"/>
          </a:ln>
        </p:spPr>
      </p:cxnSp>
      <p:sp>
        <p:nvSpPr>
          <p:cNvPr id="598" name="Shape 598"/>
          <p:cNvSpPr txBox="1"/>
          <p:nvPr/>
        </p:nvSpPr>
        <p:spPr>
          <a:xfrm>
            <a:off x="6896321" y="2203400"/>
            <a:ext cx="2176199" cy="574799"/>
          </a:xfrm>
          <a:prstGeom prst="rect">
            <a:avLst/>
          </a:prstGeom>
          <a:noFill/>
        </p:spPr>
        <p:txBody>
          <a:bodyPr lIns="91425" tIns="91425" rIns="91425" bIns="91425" anchor="t" anchorCtr="0">
            <a:spAutoFit/>
          </a:bodyPr>
          <a:lstStyle/>
          <a:p>
            <a:pPr lvl="0" rtl="0">
              <a:buNone/>
            </a:pPr>
            <a:r>
              <a:rPr lang="x-none" sz="2400"/>
              <a:t>Output valid</a:t>
            </a:r>
          </a:p>
        </p:txBody>
      </p:sp>
      <p:sp>
        <p:nvSpPr>
          <p:cNvPr id="599" name="Shape 599"/>
          <p:cNvSpPr txBox="1"/>
          <p:nvPr/>
        </p:nvSpPr>
        <p:spPr>
          <a:xfrm>
            <a:off x="6896321" y="3117800"/>
            <a:ext cx="2011799" cy="574799"/>
          </a:xfrm>
          <a:prstGeom prst="rect">
            <a:avLst/>
          </a:prstGeom>
          <a:noFill/>
        </p:spPr>
        <p:txBody>
          <a:bodyPr lIns="91425" tIns="91425" rIns="91425" bIns="91425" anchor="t" anchorCtr="0">
            <a:spAutoFit/>
          </a:bodyPr>
          <a:lstStyle/>
          <a:p>
            <a:pPr lvl="0" rtl="0">
              <a:buNone/>
            </a:pPr>
            <a:r>
              <a:rPr lang="x-none" sz="2400"/>
              <a:t>Output credit</a:t>
            </a:r>
          </a:p>
        </p:txBody>
      </p:sp>
      <p:cxnSp>
        <p:nvCxnSpPr>
          <p:cNvPr id="600" name="Shape 600"/>
          <p:cNvCxnSpPr/>
          <p:nvPr/>
        </p:nvCxnSpPr>
        <p:spPr>
          <a:xfrm>
            <a:off x="2009100" y="2790500"/>
            <a:ext cx="1170300" cy="10200"/>
          </a:xfrm>
          <a:prstGeom prst="straightConnector1">
            <a:avLst/>
          </a:prstGeom>
          <a:noFill/>
          <a:ln w="38100" cap="flat">
            <a:solidFill>
              <a:schemeClr val="dk2"/>
            </a:solidFill>
            <a:prstDash val="solid"/>
            <a:round/>
            <a:headEnd type="none" w="lg" len="lg"/>
            <a:tailEnd type="triangle" w="lg" len="lg"/>
          </a:ln>
        </p:spPr>
      </p:cxnSp>
      <p:sp>
        <p:nvSpPr>
          <p:cNvPr id="601" name="Shape 601"/>
          <p:cNvSpPr txBox="1"/>
          <p:nvPr/>
        </p:nvSpPr>
        <p:spPr>
          <a:xfrm>
            <a:off x="38321" y="2508200"/>
            <a:ext cx="1909500" cy="574799"/>
          </a:xfrm>
          <a:prstGeom prst="rect">
            <a:avLst/>
          </a:prstGeom>
          <a:noFill/>
        </p:spPr>
        <p:txBody>
          <a:bodyPr lIns="91425" tIns="91425" rIns="91425" bIns="91425" anchor="t" anchorCtr="0">
            <a:spAutoFit/>
          </a:bodyPr>
          <a:lstStyle/>
          <a:p>
            <a:pPr lvl="0" rtl="0">
              <a:buNone/>
            </a:pPr>
            <a:r>
              <a:rPr lang="x-none" sz="2400"/>
              <a:t>Input control</a:t>
            </a:r>
          </a:p>
        </p:txBody>
      </p:sp>
      <p:cxnSp>
        <p:nvCxnSpPr>
          <p:cNvPr id="602" name="Shape 602"/>
          <p:cNvCxnSpPr/>
          <p:nvPr/>
        </p:nvCxnSpPr>
        <p:spPr>
          <a:xfrm>
            <a:off x="5776725" y="2784225"/>
            <a:ext cx="1136400" cy="16499"/>
          </a:xfrm>
          <a:prstGeom prst="straightConnector1">
            <a:avLst/>
          </a:prstGeom>
          <a:noFill/>
          <a:ln w="38100" cap="flat">
            <a:solidFill>
              <a:schemeClr val="dk2"/>
            </a:solidFill>
            <a:prstDash val="solid"/>
            <a:round/>
            <a:headEnd type="none" w="lg" len="lg"/>
            <a:tailEnd type="triangle" w="lg" len="lg"/>
          </a:ln>
        </p:spPr>
      </p:cxnSp>
      <p:sp>
        <p:nvSpPr>
          <p:cNvPr id="603" name="Shape 603"/>
          <p:cNvSpPr txBox="1"/>
          <p:nvPr/>
        </p:nvSpPr>
        <p:spPr>
          <a:xfrm>
            <a:off x="6896321" y="2508200"/>
            <a:ext cx="2155799" cy="574799"/>
          </a:xfrm>
          <a:prstGeom prst="rect">
            <a:avLst/>
          </a:prstGeom>
          <a:noFill/>
        </p:spPr>
        <p:txBody>
          <a:bodyPr lIns="91425" tIns="91425" rIns="91425" bIns="91425" anchor="t" anchorCtr="0">
            <a:spAutoFit/>
          </a:bodyPr>
          <a:lstStyle/>
          <a:p>
            <a:pPr lvl="0" rtl="0">
              <a:buNone/>
            </a:pPr>
            <a:r>
              <a:rPr lang="x-none" sz="2400"/>
              <a:t>Output control</a:t>
            </a:r>
          </a:p>
        </p:txBody>
      </p:sp>
    </p:spTree>
  </p:cSld>
  <p:clrMapOvr>
    <a:masterClrMapping/>
  </p:clrMapOvr>
  <p:transition spd="slow">
    <p:cu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Shape 608"/>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(some) Parallelism patterns for SPMs </a:t>
            </a:r>
          </a:p>
        </p:txBody>
      </p:sp>
      <p:sp>
        <p:nvSpPr>
          <p:cNvPr id="609" name="Shape 609"/>
          <p:cNvSpPr/>
          <p:nvPr/>
        </p:nvSpPr>
        <p:spPr>
          <a:xfrm>
            <a:off x="2053300" y="18840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10" name="Shape 610"/>
          <p:cNvSpPr/>
          <p:nvPr/>
        </p:nvSpPr>
        <p:spPr>
          <a:xfrm>
            <a:off x="4491700" y="18840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11" name="Shape 611"/>
          <p:cNvCxnSpPr>
            <a:endCxn id="609" idx="1"/>
          </p:cNvCxnSpPr>
          <p:nvPr/>
        </p:nvCxnSpPr>
        <p:spPr>
          <a:xfrm rot="10800000" flipH="1">
            <a:off x="1272999" y="2274150"/>
            <a:ext cx="780300" cy="20400"/>
          </a:xfrm>
          <a:prstGeom prst="straightConnector1">
            <a:avLst/>
          </a:prstGeom>
          <a:noFill/>
          <a:ln w="38100" cap="flat">
            <a:solidFill>
              <a:schemeClr val="dk2"/>
            </a:solidFill>
            <a:prstDash val="solid"/>
            <a:round/>
            <a:headEnd type="none" w="lg" len="lg"/>
            <a:tailEnd type="triangle" w="lg" len="lg"/>
          </a:ln>
        </p:spPr>
      </p:cxnSp>
      <p:cxnSp>
        <p:nvCxnSpPr>
          <p:cNvPr id="612" name="Shape 612"/>
          <p:cNvCxnSpPr>
            <a:stCxn id="609" idx="3"/>
          </p:cNvCxnSpPr>
          <p:nvPr/>
        </p:nvCxnSpPr>
        <p:spPr>
          <a:xfrm>
            <a:off x="3736900" y="2274150"/>
            <a:ext cx="754799" cy="0"/>
          </a:xfrm>
          <a:prstGeom prst="straightConnector1">
            <a:avLst/>
          </a:prstGeom>
          <a:noFill/>
          <a:ln w="38100" cap="flat">
            <a:solidFill>
              <a:schemeClr val="dk2"/>
            </a:solidFill>
            <a:prstDash val="solid"/>
            <a:round/>
            <a:headEnd type="none" w="lg" len="lg"/>
            <a:tailEnd type="triangle" w="lg" len="lg"/>
          </a:ln>
        </p:spPr>
      </p:cxnSp>
      <p:cxnSp>
        <p:nvCxnSpPr>
          <p:cNvPr id="613" name="Shape 613"/>
          <p:cNvCxnSpPr/>
          <p:nvPr/>
        </p:nvCxnSpPr>
        <p:spPr>
          <a:xfrm>
            <a:off x="6182725" y="2303275"/>
            <a:ext cx="749399" cy="6299"/>
          </a:xfrm>
          <a:prstGeom prst="straightConnector1">
            <a:avLst/>
          </a:prstGeom>
          <a:noFill/>
          <a:ln w="38100" cap="flat">
            <a:solidFill>
              <a:schemeClr val="dk2"/>
            </a:solidFill>
            <a:prstDash val="solid"/>
            <a:round/>
            <a:headEnd type="none" w="lg" len="lg"/>
            <a:tailEnd type="triangle" w="lg" len="lg"/>
          </a:ln>
        </p:spPr>
      </p:cxnSp>
      <p:sp>
        <p:nvSpPr>
          <p:cNvPr id="614" name="Shape 614"/>
          <p:cNvSpPr/>
          <p:nvPr/>
        </p:nvSpPr>
        <p:spPr>
          <a:xfrm>
            <a:off x="3424900" y="32556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15" name="Shape 615"/>
          <p:cNvSpPr/>
          <p:nvPr/>
        </p:nvSpPr>
        <p:spPr>
          <a:xfrm>
            <a:off x="3424900" y="42462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16" name="Shape 616"/>
          <p:cNvCxnSpPr/>
          <p:nvPr/>
        </p:nvCxnSpPr>
        <p:spPr>
          <a:xfrm rot="10800000" flipH="1">
            <a:off x="1295400" y="4131452"/>
            <a:ext cx="780300" cy="20400"/>
          </a:xfrm>
          <a:prstGeom prst="straightConnector1">
            <a:avLst/>
          </a:prstGeom>
          <a:noFill/>
          <a:ln w="38100" cap="flat">
            <a:solidFill>
              <a:schemeClr val="dk2"/>
            </a:solidFill>
            <a:prstDash val="solid"/>
            <a:round/>
            <a:headEnd type="none" w="lg" len="lg"/>
            <a:tailEnd type="triangle" w="lg" len="lg"/>
          </a:ln>
        </p:spPr>
      </p:cxnSp>
      <p:cxnSp>
        <p:nvCxnSpPr>
          <p:cNvPr id="617" name="Shape 617"/>
          <p:cNvCxnSpPr>
            <a:endCxn id="614" idx="1"/>
          </p:cNvCxnSpPr>
          <p:nvPr/>
        </p:nvCxnSpPr>
        <p:spPr>
          <a:xfrm rot="10800000" flipH="1">
            <a:off x="2732799" y="3645750"/>
            <a:ext cx="692100" cy="522299"/>
          </a:xfrm>
          <a:prstGeom prst="straightConnector1">
            <a:avLst/>
          </a:prstGeom>
          <a:noFill/>
          <a:ln w="38100" cap="flat">
            <a:solidFill>
              <a:schemeClr val="dk2"/>
            </a:solidFill>
            <a:prstDash val="solid"/>
            <a:round/>
            <a:headEnd type="none" w="lg" len="lg"/>
            <a:tailEnd type="triangle" w="lg" len="lg"/>
          </a:ln>
        </p:spPr>
      </p:cxnSp>
      <p:cxnSp>
        <p:nvCxnSpPr>
          <p:cNvPr id="618" name="Shape 618"/>
          <p:cNvCxnSpPr/>
          <p:nvPr/>
        </p:nvCxnSpPr>
        <p:spPr>
          <a:xfrm>
            <a:off x="2732800" y="4179150"/>
            <a:ext cx="692100" cy="522299"/>
          </a:xfrm>
          <a:prstGeom prst="straightConnector1">
            <a:avLst/>
          </a:prstGeom>
          <a:noFill/>
          <a:ln w="38100" cap="flat">
            <a:solidFill>
              <a:schemeClr val="dk2"/>
            </a:solidFill>
            <a:prstDash val="solid"/>
            <a:round/>
            <a:headEnd type="none" w="lg" len="lg"/>
            <a:tailEnd type="triangle" w="lg" len="lg"/>
          </a:ln>
        </p:spPr>
      </p:cxnSp>
      <p:sp>
        <p:nvSpPr>
          <p:cNvPr id="619" name="Shape 619"/>
          <p:cNvSpPr/>
          <p:nvPr/>
        </p:nvSpPr>
        <p:spPr>
          <a:xfrm>
            <a:off x="2096174" y="3874802"/>
            <a:ext cx="698100" cy="5337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20" name="Shape 620"/>
          <p:cNvCxnSpPr>
            <a:endCxn id="614" idx="3"/>
          </p:cNvCxnSpPr>
          <p:nvPr/>
        </p:nvCxnSpPr>
        <p:spPr>
          <a:xfrm rot="10800000">
            <a:off x="5108500" y="3645750"/>
            <a:ext cx="678599" cy="522299"/>
          </a:xfrm>
          <a:prstGeom prst="straightConnector1">
            <a:avLst/>
          </a:prstGeom>
          <a:noFill/>
          <a:ln w="38100" cap="flat">
            <a:solidFill>
              <a:schemeClr val="dk2"/>
            </a:solidFill>
            <a:prstDash val="solid"/>
            <a:round/>
            <a:headEnd type="triangle" w="lg" len="lg"/>
            <a:tailEnd type="none" w="lg" len="lg"/>
          </a:ln>
        </p:spPr>
      </p:cxnSp>
      <p:cxnSp>
        <p:nvCxnSpPr>
          <p:cNvPr id="621" name="Shape 621"/>
          <p:cNvCxnSpPr/>
          <p:nvPr/>
        </p:nvCxnSpPr>
        <p:spPr>
          <a:xfrm flipH="1">
            <a:off x="5108500" y="4179150"/>
            <a:ext cx="678599" cy="510000"/>
          </a:xfrm>
          <a:prstGeom prst="straightConnector1">
            <a:avLst/>
          </a:prstGeom>
          <a:noFill/>
          <a:ln w="38100" cap="flat">
            <a:solidFill>
              <a:schemeClr val="dk2"/>
            </a:solidFill>
            <a:prstDash val="solid"/>
            <a:round/>
            <a:headEnd type="triangle" w="lg" len="lg"/>
            <a:tailEnd type="none" w="lg" len="lg"/>
          </a:ln>
        </p:spPr>
      </p:cxnSp>
      <p:sp>
        <p:nvSpPr>
          <p:cNvPr id="622" name="Shape 622"/>
          <p:cNvSpPr/>
          <p:nvPr/>
        </p:nvSpPr>
        <p:spPr>
          <a:xfrm>
            <a:off x="5753773" y="3874802"/>
            <a:ext cx="698100" cy="5337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23" name="Shape 623"/>
          <p:cNvCxnSpPr/>
          <p:nvPr/>
        </p:nvCxnSpPr>
        <p:spPr>
          <a:xfrm rot="10800000" flipH="1">
            <a:off x="6477000" y="4131452"/>
            <a:ext cx="780300" cy="20400"/>
          </a:xfrm>
          <a:prstGeom prst="straightConnector1">
            <a:avLst/>
          </a:prstGeom>
          <a:noFill/>
          <a:ln w="38100" cap="flat">
            <a:solidFill>
              <a:schemeClr val="dk2"/>
            </a:solidFill>
            <a:prstDash val="solid"/>
            <a:round/>
            <a:headEnd type="none" w="lg" len="lg"/>
            <a:tailEnd type="triangle" w="lg" len="lg"/>
          </a:ln>
        </p:spPr>
      </p:cxnSp>
      <p:sp>
        <p:nvSpPr>
          <p:cNvPr id="624" name="Shape 624"/>
          <p:cNvSpPr/>
          <p:nvPr/>
        </p:nvSpPr>
        <p:spPr>
          <a:xfrm>
            <a:off x="1581033" y="1889030"/>
            <a:ext cx="225900" cy="205200"/>
          </a:xfrm>
          <a:prstGeom prst="ellipse">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25" name="Shape 625"/>
          <p:cNvSpPr/>
          <p:nvPr/>
        </p:nvSpPr>
        <p:spPr>
          <a:xfrm>
            <a:off x="3943233" y="188903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26" name="Shape 626"/>
          <p:cNvSpPr/>
          <p:nvPr/>
        </p:nvSpPr>
        <p:spPr>
          <a:xfrm>
            <a:off x="2876433" y="3641630"/>
            <a:ext cx="225900" cy="205200"/>
          </a:xfrm>
          <a:prstGeom prst="ellipse">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27" name="Shape 627"/>
          <p:cNvSpPr/>
          <p:nvPr/>
        </p:nvSpPr>
        <p:spPr>
          <a:xfrm>
            <a:off x="2876433" y="455603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28" name="Shape 628"/>
          <p:cNvSpPr/>
          <p:nvPr/>
        </p:nvSpPr>
        <p:spPr>
          <a:xfrm>
            <a:off x="3424900" y="54654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29" name="Shape 629"/>
          <p:cNvCxnSpPr>
            <a:endCxn id="628" idx="1"/>
          </p:cNvCxnSpPr>
          <p:nvPr/>
        </p:nvCxnSpPr>
        <p:spPr>
          <a:xfrm rot="10800000" flipH="1">
            <a:off x="2644599" y="5855550"/>
            <a:ext cx="780300" cy="20400"/>
          </a:xfrm>
          <a:prstGeom prst="straightConnector1">
            <a:avLst/>
          </a:prstGeom>
          <a:noFill/>
          <a:ln w="38100" cap="flat">
            <a:solidFill>
              <a:schemeClr val="dk2"/>
            </a:solidFill>
            <a:prstDash val="solid"/>
            <a:round/>
            <a:headEnd type="none" w="lg" len="lg"/>
            <a:tailEnd type="triangle" w="lg" len="lg"/>
          </a:ln>
        </p:spPr>
      </p:cxnSp>
      <p:cxnSp>
        <p:nvCxnSpPr>
          <p:cNvPr id="630" name="Shape 630"/>
          <p:cNvCxnSpPr/>
          <p:nvPr/>
        </p:nvCxnSpPr>
        <p:spPr>
          <a:xfrm rot="10800000" flipH="1">
            <a:off x="5114675" y="5855524"/>
            <a:ext cx="748799" cy="20400"/>
          </a:xfrm>
          <a:prstGeom prst="straightConnector1">
            <a:avLst/>
          </a:prstGeom>
          <a:noFill/>
          <a:ln w="38100" cap="flat">
            <a:solidFill>
              <a:schemeClr val="dk2"/>
            </a:solidFill>
            <a:prstDash val="solid"/>
            <a:round/>
            <a:headEnd type="none" w="lg" len="lg"/>
            <a:tailEnd type="triangle" w="lg" len="lg"/>
          </a:ln>
        </p:spPr>
      </p:cxnSp>
      <p:sp>
        <p:nvSpPr>
          <p:cNvPr id="631" name="Shape 631"/>
          <p:cNvSpPr/>
          <p:nvPr/>
        </p:nvSpPr>
        <p:spPr>
          <a:xfrm>
            <a:off x="2876433" y="5241830"/>
            <a:ext cx="225900" cy="205200"/>
          </a:xfrm>
          <a:prstGeom prst="ellipse">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32" name="Shape 632"/>
          <p:cNvSpPr/>
          <p:nvPr/>
        </p:nvSpPr>
        <p:spPr>
          <a:xfrm>
            <a:off x="2876433" y="547043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Targeted Applications </a:t>
            </a:r>
          </a:p>
        </p:txBody>
      </p:sp>
      <p:sp>
        <p:nvSpPr>
          <p:cNvPr id="95" name="Shape 95"/>
          <p:cNvSpPr txBox="1">
            <a:spLocks noGrp="1"/>
          </p:cNvSpPr>
          <p:nvPr>
            <p:ph type="body" idx="1"/>
          </p:nvPr>
        </p:nvSpPr>
        <p:spPr>
          <a:xfrm>
            <a:off x="457200" y="1600200"/>
            <a:ext cx="8229600" cy="5227042"/>
          </a:xfrm>
          <a:prstGeom prst="rect">
            <a:avLst/>
          </a:prstGeom>
        </p:spPr>
        <p:txBody>
          <a:bodyPr lIns="91425" tIns="91425" rIns="91425" bIns="91425" anchor="t" anchorCtr="0">
            <a:spAutoFit/>
          </a:bodyPr>
          <a:lstStyle/>
          <a:p>
            <a:pPr marL="457200" lvl="0" indent="-419100" rtl="0">
              <a:buClr>
                <a:srgbClr val="000000"/>
              </a:buClr>
              <a:buSzPct val="208333"/>
              <a:buFont typeface="Arial"/>
              <a:buChar char="•"/>
            </a:pPr>
            <a:r>
              <a:rPr lang="x-none" sz="2400" smtClean="0"/>
              <a:t>Networking</a:t>
            </a:r>
            <a:endParaRPr lang="en-US" sz="2400" dirty="0" smtClean="0"/>
          </a:p>
          <a:p>
            <a:pPr marL="857250" lvl="1" indent="-419100">
              <a:buSzPct val="208333"/>
              <a:buFont typeface="Arial"/>
              <a:buChar char="•"/>
            </a:pPr>
            <a:r>
              <a:rPr lang="en-US" sz="1800" dirty="0"/>
              <a:t>I</a:t>
            </a:r>
            <a:r>
              <a:rPr lang="x-none" sz="1800" smtClean="0"/>
              <a:t>Pv4/IPv6 </a:t>
            </a:r>
            <a:r>
              <a:rPr lang="x-none" sz="1800"/>
              <a:t>routing, MPLS </a:t>
            </a:r>
            <a:r>
              <a:rPr lang="x-none" sz="1800" smtClean="0"/>
              <a:t>switching </a:t>
            </a:r>
            <a:endParaRPr lang="x-none" sz="1800"/>
          </a:p>
          <a:p>
            <a:pPr marL="457200" lvl="0" indent="-419100" rtl="0">
              <a:buClr>
                <a:srgbClr val="000000"/>
              </a:buClr>
              <a:buSzPct val="208333"/>
              <a:buFont typeface="Arial"/>
              <a:buChar char="•"/>
            </a:pPr>
            <a:r>
              <a:rPr lang="en-US" sz="2400" dirty="0" smtClean="0"/>
              <a:t>Datacenter </a:t>
            </a:r>
            <a:r>
              <a:rPr lang="x-none" sz="2400" smtClean="0"/>
              <a:t>applications </a:t>
            </a:r>
            <a:endParaRPr lang="en-US" sz="2400" dirty="0" smtClean="0"/>
          </a:p>
          <a:p>
            <a:pPr marL="857250" lvl="1" indent="-419100">
              <a:buSzPct val="208333"/>
              <a:buFont typeface="Arial"/>
              <a:buChar char="•"/>
            </a:pPr>
            <a:r>
              <a:rPr lang="x-none" sz="1800" smtClean="0"/>
              <a:t>Memcached</a:t>
            </a:r>
            <a:r>
              <a:rPr lang="x-none" sz="1800"/>
              <a:t>, Kmeans, Page </a:t>
            </a:r>
            <a:r>
              <a:rPr lang="x-none" sz="1800" smtClean="0"/>
              <a:t>rank</a:t>
            </a:r>
            <a:r>
              <a:rPr lang="en-US" sz="1800" dirty="0" smtClean="0"/>
              <a:t>, Word count</a:t>
            </a:r>
            <a:endParaRPr lang="x-none" sz="1800"/>
          </a:p>
          <a:p>
            <a:endParaRPr lang="x-none" sz="2400"/>
          </a:p>
          <a:p>
            <a:r>
              <a:rPr lang="x-none" sz="2400"/>
              <a:t>The common characteristic of such applications are</a:t>
            </a:r>
          </a:p>
          <a:p>
            <a:pPr marL="914400" lvl="0" indent="-419100" rtl="0">
              <a:buClr>
                <a:srgbClr val="000000"/>
              </a:buClr>
              <a:buSzPct val="208333"/>
              <a:buFont typeface="Arial"/>
              <a:buChar char="•"/>
            </a:pPr>
            <a:r>
              <a:rPr lang="x-none" sz="2400"/>
              <a:t>Input/Output data through system </a:t>
            </a:r>
            <a:r>
              <a:rPr lang="x-none" sz="2400" smtClean="0"/>
              <a:t>NIC</a:t>
            </a:r>
            <a:endParaRPr lang="en-US" sz="2400" dirty="0" smtClean="0"/>
          </a:p>
          <a:p>
            <a:pPr marL="914400" lvl="0" indent="-419100" rtl="0">
              <a:buClr>
                <a:srgbClr val="000000"/>
              </a:buClr>
              <a:buSzPct val="208333"/>
              <a:buFont typeface="Arial"/>
              <a:buChar char="•"/>
            </a:pPr>
            <a:r>
              <a:rPr lang="en-US" sz="2400" dirty="0" smtClean="0"/>
              <a:t>Hot computational kernels</a:t>
            </a:r>
            <a:r>
              <a:rPr lang="x-none" sz="2400" smtClean="0"/>
              <a:t> </a:t>
            </a:r>
            <a:endParaRPr lang="x-none" sz="2400"/>
          </a:p>
          <a:p>
            <a:pPr marL="914400" lvl="0" indent="-419100" rtl="0">
              <a:buClr>
                <a:srgbClr val="000000"/>
              </a:buClr>
              <a:buSzPct val="208333"/>
              <a:buFont typeface="Arial"/>
              <a:buChar char="•"/>
            </a:pPr>
            <a:r>
              <a:rPr lang="x-none" sz="2400"/>
              <a:t>Irregular data parallel </a:t>
            </a:r>
          </a:p>
          <a:p>
            <a:pPr marL="1371600" lvl="1" indent="-381000" rtl="0">
              <a:spcBef>
                <a:spcPts val="480"/>
              </a:spcBef>
              <a:buClr>
                <a:srgbClr val="000000"/>
              </a:buClr>
              <a:buSzPct val="100000"/>
              <a:buFont typeface="Courier New"/>
              <a:buChar char="o"/>
            </a:pPr>
            <a:r>
              <a:rPr lang="en-US" sz="2400" dirty="0" smtClean="0"/>
              <a:t>C</a:t>
            </a:r>
            <a:r>
              <a:rPr lang="x-none" sz="2400" smtClean="0"/>
              <a:t>ontrol</a:t>
            </a:r>
            <a:r>
              <a:rPr lang="en-US" sz="2400" dirty="0" smtClean="0"/>
              <a:t> flow</a:t>
            </a:r>
            <a:endParaRPr lang="x-none" sz="2400"/>
          </a:p>
          <a:p>
            <a:pPr marL="1371600" lvl="1" indent="-381000" rtl="0">
              <a:spcBef>
                <a:spcPts val="480"/>
              </a:spcBef>
              <a:buClr>
                <a:srgbClr val="000000"/>
              </a:buClr>
              <a:buSzPct val="100000"/>
              <a:buFont typeface="Courier New"/>
              <a:buChar char="o"/>
            </a:pPr>
            <a:r>
              <a:rPr lang="x-none" sz="2400"/>
              <a:t>memory access</a:t>
            </a:r>
          </a:p>
          <a:p>
            <a:endParaRPr lang="x-none" sz="2400"/>
          </a:p>
        </p:txBody>
      </p:sp>
    </p:spTree>
  </p:cSld>
  <p:clrMapOvr>
    <a:masterClrMapping/>
  </p:clrMapOvr>
  <p:transition spd="slow">
    <p:cu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(some) Parallelism patterns for SPMs+CRMs</a:t>
            </a:r>
          </a:p>
        </p:txBody>
      </p:sp>
      <p:sp>
        <p:nvSpPr>
          <p:cNvPr id="638" name="Shape 638"/>
          <p:cNvSpPr/>
          <p:nvPr/>
        </p:nvSpPr>
        <p:spPr>
          <a:xfrm>
            <a:off x="2053300" y="18840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39" name="Shape 639"/>
          <p:cNvSpPr/>
          <p:nvPr/>
        </p:nvSpPr>
        <p:spPr>
          <a:xfrm>
            <a:off x="4491700" y="18840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40" name="Shape 640"/>
          <p:cNvCxnSpPr>
            <a:endCxn id="638" idx="1"/>
          </p:cNvCxnSpPr>
          <p:nvPr/>
        </p:nvCxnSpPr>
        <p:spPr>
          <a:xfrm rot="10800000" flipH="1">
            <a:off x="1272999" y="2274150"/>
            <a:ext cx="780300" cy="20400"/>
          </a:xfrm>
          <a:prstGeom prst="straightConnector1">
            <a:avLst/>
          </a:prstGeom>
          <a:noFill/>
          <a:ln w="38100" cap="flat">
            <a:solidFill>
              <a:schemeClr val="dk2"/>
            </a:solidFill>
            <a:prstDash val="solid"/>
            <a:round/>
            <a:headEnd type="none" w="lg" len="lg"/>
            <a:tailEnd type="triangle" w="lg" len="lg"/>
          </a:ln>
        </p:spPr>
      </p:cxnSp>
      <p:cxnSp>
        <p:nvCxnSpPr>
          <p:cNvPr id="641" name="Shape 641"/>
          <p:cNvCxnSpPr>
            <a:stCxn id="638" idx="3"/>
          </p:cNvCxnSpPr>
          <p:nvPr/>
        </p:nvCxnSpPr>
        <p:spPr>
          <a:xfrm>
            <a:off x="3736900" y="2274150"/>
            <a:ext cx="754799" cy="0"/>
          </a:xfrm>
          <a:prstGeom prst="straightConnector1">
            <a:avLst/>
          </a:prstGeom>
          <a:noFill/>
          <a:ln w="38100" cap="flat">
            <a:solidFill>
              <a:schemeClr val="dk2"/>
            </a:solidFill>
            <a:prstDash val="solid"/>
            <a:round/>
            <a:headEnd type="none" w="lg" len="lg"/>
            <a:tailEnd type="triangle" w="lg" len="lg"/>
          </a:ln>
        </p:spPr>
      </p:cxnSp>
      <p:cxnSp>
        <p:nvCxnSpPr>
          <p:cNvPr id="642" name="Shape 642"/>
          <p:cNvCxnSpPr>
            <a:stCxn id="639" idx="3"/>
          </p:cNvCxnSpPr>
          <p:nvPr/>
        </p:nvCxnSpPr>
        <p:spPr>
          <a:xfrm>
            <a:off x="6175300" y="2274150"/>
            <a:ext cx="755100" cy="299"/>
          </a:xfrm>
          <a:prstGeom prst="straightConnector1">
            <a:avLst/>
          </a:prstGeom>
          <a:noFill/>
          <a:ln w="38100" cap="flat">
            <a:solidFill>
              <a:schemeClr val="dk2"/>
            </a:solidFill>
            <a:prstDash val="solid"/>
            <a:round/>
            <a:headEnd type="none" w="lg" len="lg"/>
            <a:tailEnd type="triangle" w="lg" len="lg"/>
          </a:ln>
        </p:spPr>
      </p:cxnSp>
      <p:sp>
        <p:nvSpPr>
          <p:cNvPr id="643" name="Shape 643"/>
          <p:cNvSpPr/>
          <p:nvPr/>
        </p:nvSpPr>
        <p:spPr>
          <a:xfrm>
            <a:off x="1581033" y="1889030"/>
            <a:ext cx="225900" cy="205200"/>
          </a:xfrm>
          <a:prstGeom prst="ellipse">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44" name="Shape 644"/>
          <p:cNvSpPr/>
          <p:nvPr/>
        </p:nvSpPr>
        <p:spPr>
          <a:xfrm>
            <a:off x="3943233" y="188903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45" name="Shape 645"/>
          <p:cNvSpPr/>
          <p:nvPr/>
        </p:nvSpPr>
        <p:spPr>
          <a:xfrm>
            <a:off x="2053300" y="3255600"/>
            <a:ext cx="1683600" cy="780300"/>
          </a:xfrm>
          <a:prstGeom prst="roundRect">
            <a:avLst>
              <a:gd name="adj" fmla="val 16667"/>
            </a:avLst>
          </a:prstGeom>
          <a:solidFill>
            <a:srgbClr val="38761D"/>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46" name="Shape 646"/>
          <p:cNvCxnSpPr>
            <a:stCxn id="638" idx="2"/>
            <a:endCxn id="645" idx="0"/>
          </p:cNvCxnSpPr>
          <p:nvPr/>
        </p:nvCxnSpPr>
        <p:spPr>
          <a:xfrm>
            <a:off x="2895100" y="2664300"/>
            <a:ext cx="0" cy="591299"/>
          </a:xfrm>
          <a:prstGeom prst="straightConnector1">
            <a:avLst/>
          </a:prstGeom>
          <a:noFill/>
          <a:ln w="38100" cap="flat">
            <a:solidFill>
              <a:schemeClr val="dk2"/>
            </a:solidFill>
            <a:prstDash val="solid"/>
            <a:round/>
            <a:headEnd type="triangle" w="lg" len="lg"/>
            <a:tailEnd type="triangle" w="lg" len="lg"/>
          </a:ln>
        </p:spPr>
      </p:cxnSp>
      <p:sp>
        <p:nvSpPr>
          <p:cNvPr id="647" name="Shape 647"/>
          <p:cNvSpPr/>
          <p:nvPr/>
        </p:nvSpPr>
        <p:spPr>
          <a:xfrm>
            <a:off x="4491700" y="3255600"/>
            <a:ext cx="1683600" cy="780300"/>
          </a:xfrm>
          <a:prstGeom prst="roundRect">
            <a:avLst>
              <a:gd name="adj" fmla="val 16667"/>
            </a:avLst>
          </a:prstGeom>
          <a:solidFill>
            <a:srgbClr val="38761D"/>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48" name="Shape 648"/>
          <p:cNvCxnSpPr>
            <a:endCxn id="647" idx="0"/>
          </p:cNvCxnSpPr>
          <p:nvPr/>
        </p:nvCxnSpPr>
        <p:spPr>
          <a:xfrm>
            <a:off x="5333500" y="2664300"/>
            <a:ext cx="0" cy="591299"/>
          </a:xfrm>
          <a:prstGeom prst="straightConnector1">
            <a:avLst/>
          </a:prstGeom>
          <a:noFill/>
          <a:ln w="38100" cap="flat">
            <a:solidFill>
              <a:schemeClr val="dk2"/>
            </a:solidFill>
            <a:prstDash val="solid"/>
            <a:round/>
            <a:headEnd type="triangle" w="lg" len="lg"/>
            <a:tailEnd type="triangle" w="lg" len="lg"/>
          </a:ln>
        </p:spPr>
      </p:cxnSp>
    </p:spTree>
  </p:cSld>
  <p:clrMapOvr>
    <a:masterClrMapping/>
  </p:clrMapOvr>
  <p:transition spd="slow">
    <p:cu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Shape 653"/>
          <p:cNvSpPr txBox="1">
            <a:spLocks noGrp="1"/>
          </p:cNvSpPr>
          <p:nvPr>
            <p:ph type="title"/>
          </p:nvPr>
        </p:nvSpPr>
        <p:spPr>
          <a:xfrm>
            <a:off x="457200" y="198437"/>
            <a:ext cx="8229600" cy="1143000"/>
          </a:xfrm>
          <a:prstGeom prst="rect">
            <a:avLst/>
          </a:prstGeom>
        </p:spPr>
        <p:txBody>
          <a:bodyPr lIns="91425" tIns="91425" rIns="91425" bIns="91425" anchor="b" anchorCtr="0">
            <a:spAutoFit/>
          </a:bodyPr>
          <a:lstStyle/>
          <a:p>
            <a:pPr lvl="0">
              <a:buNone/>
            </a:pPr>
            <a:r>
              <a:rPr lang="x-none"/>
              <a:t>(some) Parallelism patterns for SPMs+CRMs</a:t>
            </a:r>
          </a:p>
        </p:txBody>
      </p:sp>
      <p:sp>
        <p:nvSpPr>
          <p:cNvPr id="654" name="Shape 654"/>
          <p:cNvSpPr/>
          <p:nvPr/>
        </p:nvSpPr>
        <p:spPr>
          <a:xfrm>
            <a:off x="3424900" y="5465400"/>
            <a:ext cx="1683600" cy="780300"/>
          </a:xfrm>
          <a:prstGeom prst="roundRect">
            <a:avLst>
              <a:gd name="adj" fmla="val 16667"/>
            </a:avLst>
          </a:prstGeom>
          <a:solidFill>
            <a:srgbClr val="38761D"/>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55" name="Shape 655"/>
          <p:cNvCxnSpPr/>
          <p:nvPr/>
        </p:nvCxnSpPr>
        <p:spPr>
          <a:xfrm>
            <a:off x="4266700" y="4797900"/>
            <a:ext cx="0" cy="667499"/>
          </a:xfrm>
          <a:prstGeom prst="straightConnector1">
            <a:avLst/>
          </a:prstGeom>
          <a:noFill/>
          <a:ln w="38100" cap="flat">
            <a:solidFill>
              <a:schemeClr val="dk2"/>
            </a:solidFill>
            <a:prstDash val="solid"/>
            <a:round/>
            <a:headEnd type="triangle" w="lg" len="lg"/>
            <a:tailEnd type="triangle" w="lg" len="lg"/>
          </a:ln>
        </p:spPr>
      </p:cxnSp>
      <p:sp>
        <p:nvSpPr>
          <p:cNvPr id="656" name="Shape 656"/>
          <p:cNvSpPr/>
          <p:nvPr/>
        </p:nvSpPr>
        <p:spPr>
          <a:xfrm>
            <a:off x="3424900" y="18840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57" name="Shape 657"/>
          <p:cNvCxnSpPr/>
          <p:nvPr/>
        </p:nvCxnSpPr>
        <p:spPr>
          <a:xfrm rot="10800000" flipH="1">
            <a:off x="762000" y="2836052"/>
            <a:ext cx="780300" cy="20400"/>
          </a:xfrm>
          <a:prstGeom prst="straightConnector1">
            <a:avLst/>
          </a:prstGeom>
          <a:noFill/>
          <a:ln w="38100" cap="flat">
            <a:solidFill>
              <a:schemeClr val="dk2"/>
            </a:solidFill>
            <a:prstDash val="solid"/>
            <a:round/>
            <a:headEnd type="none" w="lg" len="lg"/>
            <a:tailEnd type="triangle" w="lg" len="lg"/>
          </a:ln>
        </p:spPr>
      </p:cxnSp>
      <p:cxnSp>
        <p:nvCxnSpPr>
          <p:cNvPr id="658" name="Shape 658"/>
          <p:cNvCxnSpPr>
            <a:endCxn id="656" idx="1"/>
          </p:cNvCxnSpPr>
          <p:nvPr/>
        </p:nvCxnSpPr>
        <p:spPr>
          <a:xfrm rot="10800000" flipH="1">
            <a:off x="2196700" y="2274150"/>
            <a:ext cx="1228199" cy="5100"/>
          </a:xfrm>
          <a:prstGeom prst="straightConnector1">
            <a:avLst/>
          </a:prstGeom>
          <a:noFill/>
          <a:ln w="38100" cap="flat">
            <a:solidFill>
              <a:schemeClr val="dk2"/>
            </a:solidFill>
            <a:prstDash val="solid"/>
            <a:round/>
            <a:headEnd type="none" w="lg" len="lg"/>
            <a:tailEnd type="triangle" w="lg" len="lg"/>
          </a:ln>
        </p:spPr>
      </p:cxnSp>
      <p:sp>
        <p:nvSpPr>
          <p:cNvPr id="659" name="Shape 659"/>
          <p:cNvSpPr/>
          <p:nvPr/>
        </p:nvSpPr>
        <p:spPr>
          <a:xfrm>
            <a:off x="1486574" y="1743472"/>
            <a:ext cx="698100" cy="21351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60" name="Shape 660"/>
          <p:cNvSpPr/>
          <p:nvPr/>
        </p:nvSpPr>
        <p:spPr>
          <a:xfrm>
            <a:off x="2343033" y="1965230"/>
            <a:ext cx="225900" cy="205200"/>
          </a:xfrm>
          <a:prstGeom prst="ellipse">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61" name="Shape 661"/>
          <p:cNvSpPr/>
          <p:nvPr/>
        </p:nvSpPr>
        <p:spPr>
          <a:xfrm>
            <a:off x="2343033" y="318443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62" name="Shape 662"/>
          <p:cNvSpPr/>
          <p:nvPr/>
        </p:nvSpPr>
        <p:spPr>
          <a:xfrm>
            <a:off x="3429006" y="4484850"/>
            <a:ext cx="1683600" cy="3695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63" name="Shape 663"/>
          <p:cNvSpPr/>
          <p:nvPr/>
        </p:nvSpPr>
        <p:spPr>
          <a:xfrm>
            <a:off x="3424900" y="31032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64" name="Shape 664"/>
          <p:cNvCxnSpPr/>
          <p:nvPr/>
        </p:nvCxnSpPr>
        <p:spPr>
          <a:xfrm flipH="1">
            <a:off x="2981199" y="2502750"/>
            <a:ext cx="443700" cy="2399"/>
          </a:xfrm>
          <a:prstGeom prst="straightConnector1">
            <a:avLst/>
          </a:prstGeom>
          <a:noFill/>
          <a:ln w="38100" cap="flat">
            <a:solidFill>
              <a:schemeClr val="dk2"/>
            </a:solidFill>
            <a:prstDash val="solid"/>
            <a:round/>
            <a:headEnd type="triangle" w="lg" len="lg"/>
            <a:tailEnd type="none" w="lg" len="lg"/>
          </a:ln>
        </p:spPr>
      </p:cxnSp>
      <p:cxnSp>
        <p:nvCxnSpPr>
          <p:cNvPr id="665" name="Shape 665"/>
          <p:cNvCxnSpPr/>
          <p:nvPr/>
        </p:nvCxnSpPr>
        <p:spPr>
          <a:xfrm flipH="1">
            <a:off x="2971975" y="2503150"/>
            <a:ext cx="6599" cy="2183099"/>
          </a:xfrm>
          <a:prstGeom prst="straightConnector1">
            <a:avLst/>
          </a:prstGeom>
          <a:noFill/>
          <a:ln w="38100" cap="flat">
            <a:solidFill>
              <a:schemeClr val="dk2"/>
            </a:solidFill>
            <a:prstDash val="solid"/>
            <a:round/>
            <a:headEnd type="none" w="lg" len="lg"/>
            <a:tailEnd type="none" w="lg" len="lg"/>
          </a:ln>
        </p:spPr>
      </p:cxnSp>
      <p:cxnSp>
        <p:nvCxnSpPr>
          <p:cNvPr id="666" name="Shape 666"/>
          <p:cNvCxnSpPr/>
          <p:nvPr/>
        </p:nvCxnSpPr>
        <p:spPr>
          <a:xfrm rot="10800000">
            <a:off x="2989450" y="4664399"/>
            <a:ext cx="427199" cy="10500"/>
          </a:xfrm>
          <a:prstGeom prst="straightConnector1">
            <a:avLst/>
          </a:prstGeom>
          <a:noFill/>
          <a:ln w="38100" cap="flat">
            <a:solidFill>
              <a:schemeClr val="dk2"/>
            </a:solidFill>
            <a:prstDash val="solid"/>
            <a:round/>
            <a:headEnd type="triangle" w="lg" len="lg"/>
            <a:tailEnd type="none" w="lg" len="lg"/>
          </a:ln>
        </p:spPr>
      </p:cxnSp>
      <p:cxnSp>
        <p:nvCxnSpPr>
          <p:cNvPr id="667" name="Shape 667"/>
          <p:cNvCxnSpPr/>
          <p:nvPr/>
        </p:nvCxnSpPr>
        <p:spPr>
          <a:xfrm rot="10800000">
            <a:off x="5098299" y="3721950"/>
            <a:ext cx="307800" cy="0"/>
          </a:xfrm>
          <a:prstGeom prst="straightConnector1">
            <a:avLst/>
          </a:prstGeom>
          <a:noFill/>
          <a:ln w="38100" cap="flat">
            <a:solidFill>
              <a:schemeClr val="dk2"/>
            </a:solidFill>
            <a:prstDash val="solid"/>
            <a:round/>
            <a:headEnd type="none" w="lg" len="lg"/>
            <a:tailEnd type="triangle" w="lg" len="lg"/>
          </a:ln>
        </p:spPr>
      </p:cxnSp>
      <p:cxnSp>
        <p:nvCxnSpPr>
          <p:cNvPr id="668" name="Shape 668"/>
          <p:cNvCxnSpPr/>
          <p:nvPr/>
        </p:nvCxnSpPr>
        <p:spPr>
          <a:xfrm flipH="1">
            <a:off x="5400099" y="3721950"/>
            <a:ext cx="6000" cy="980100"/>
          </a:xfrm>
          <a:prstGeom prst="straightConnector1">
            <a:avLst/>
          </a:prstGeom>
          <a:noFill/>
          <a:ln w="38100" cap="flat">
            <a:solidFill>
              <a:schemeClr val="dk2"/>
            </a:solidFill>
            <a:prstDash val="solid"/>
            <a:round/>
            <a:headEnd type="none" w="lg" len="lg"/>
            <a:tailEnd type="none" w="lg" len="lg"/>
          </a:ln>
        </p:spPr>
      </p:cxnSp>
      <p:cxnSp>
        <p:nvCxnSpPr>
          <p:cNvPr id="669" name="Shape 669"/>
          <p:cNvCxnSpPr/>
          <p:nvPr/>
        </p:nvCxnSpPr>
        <p:spPr>
          <a:xfrm>
            <a:off x="5098300" y="4712550"/>
            <a:ext cx="307800" cy="0"/>
          </a:xfrm>
          <a:prstGeom prst="straightConnector1">
            <a:avLst/>
          </a:prstGeom>
          <a:noFill/>
          <a:ln w="38100" cap="flat">
            <a:solidFill>
              <a:schemeClr val="dk2"/>
            </a:solidFill>
            <a:prstDash val="solid"/>
            <a:round/>
            <a:headEnd type="triangle" w="lg" len="lg"/>
            <a:tailEnd type="none" w="lg" len="lg"/>
          </a:ln>
        </p:spPr>
      </p:cxnSp>
      <p:cxnSp>
        <p:nvCxnSpPr>
          <p:cNvPr id="670" name="Shape 670"/>
          <p:cNvCxnSpPr/>
          <p:nvPr/>
        </p:nvCxnSpPr>
        <p:spPr>
          <a:xfrm rot="10800000" flipH="1">
            <a:off x="2197025" y="3493249"/>
            <a:ext cx="1228199" cy="5100"/>
          </a:xfrm>
          <a:prstGeom prst="straightConnector1">
            <a:avLst/>
          </a:prstGeom>
          <a:noFill/>
          <a:ln w="38100" cap="flat">
            <a:solidFill>
              <a:schemeClr val="dk2"/>
            </a:solidFill>
            <a:prstDash val="solid"/>
            <a:round/>
            <a:headEnd type="none" w="lg" len="lg"/>
            <a:tailEnd type="triangle" w="lg" len="lg"/>
          </a:ln>
        </p:spPr>
      </p:cxnSp>
      <p:cxnSp>
        <p:nvCxnSpPr>
          <p:cNvPr id="671" name="Shape 671"/>
          <p:cNvCxnSpPr/>
          <p:nvPr/>
        </p:nvCxnSpPr>
        <p:spPr>
          <a:xfrm rot="10800000" flipH="1">
            <a:off x="5092625" y="2274049"/>
            <a:ext cx="1228199" cy="5100"/>
          </a:xfrm>
          <a:prstGeom prst="straightConnector1">
            <a:avLst/>
          </a:prstGeom>
          <a:noFill/>
          <a:ln w="38100" cap="flat">
            <a:solidFill>
              <a:schemeClr val="dk2"/>
            </a:solidFill>
            <a:prstDash val="solid"/>
            <a:round/>
            <a:headEnd type="none" w="lg" len="lg"/>
            <a:tailEnd type="triangle" w="lg" len="lg"/>
          </a:ln>
        </p:spPr>
      </p:cxnSp>
      <p:sp>
        <p:nvSpPr>
          <p:cNvPr id="672" name="Shape 672"/>
          <p:cNvSpPr/>
          <p:nvPr/>
        </p:nvSpPr>
        <p:spPr>
          <a:xfrm>
            <a:off x="6363373" y="1819672"/>
            <a:ext cx="698100" cy="21351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73" name="Shape 673"/>
          <p:cNvCxnSpPr/>
          <p:nvPr/>
        </p:nvCxnSpPr>
        <p:spPr>
          <a:xfrm rot="10800000" flipH="1">
            <a:off x="5092625" y="3493249"/>
            <a:ext cx="1228199" cy="5100"/>
          </a:xfrm>
          <a:prstGeom prst="straightConnector1">
            <a:avLst/>
          </a:prstGeom>
          <a:noFill/>
          <a:ln w="38100" cap="flat">
            <a:solidFill>
              <a:schemeClr val="dk2"/>
            </a:solidFill>
            <a:prstDash val="solid"/>
            <a:round/>
            <a:headEnd type="none" w="lg" len="lg"/>
            <a:tailEnd type="triangle" w="lg" len="lg"/>
          </a:ln>
        </p:spPr>
      </p:cxnSp>
      <p:cxnSp>
        <p:nvCxnSpPr>
          <p:cNvPr id="674" name="Shape 674"/>
          <p:cNvCxnSpPr/>
          <p:nvPr/>
        </p:nvCxnSpPr>
        <p:spPr>
          <a:xfrm rot="10800000" flipH="1">
            <a:off x="7086600" y="2836052"/>
            <a:ext cx="780300" cy="20400"/>
          </a:xfrm>
          <a:prstGeom prst="straightConnector1">
            <a:avLst/>
          </a:prstGeom>
          <a:noFill/>
          <a:ln w="38100" cap="flat">
            <a:solidFill>
              <a:schemeClr val="dk2"/>
            </a:solidFill>
            <a:prstDash val="solid"/>
            <a:round/>
            <a:headEnd type="none" w="lg" len="lg"/>
            <a:tailEnd type="triangle" w="lg" len="lg"/>
          </a:ln>
        </p:spPr>
      </p:cxnSp>
    </p:spTree>
  </p:cSld>
  <p:clrMapOvr>
    <a:masterClrMapping/>
  </p:clrMapOvr>
  <p:transition spd="slow">
    <p:cut/>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(some) Parallelism patterns for SPMs+CRMs</a:t>
            </a:r>
          </a:p>
        </p:txBody>
      </p:sp>
      <p:sp>
        <p:nvSpPr>
          <p:cNvPr id="680" name="Shape 680"/>
          <p:cNvSpPr/>
          <p:nvPr/>
        </p:nvSpPr>
        <p:spPr>
          <a:xfrm>
            <a:off x="3120100" y="30270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81" name="Shape 681"/>
          <p:cNvCxnSpPr>
            <a:endCxn id="680" idx="1"/>
          </p:cNvCxnSpPr>
          <p:nvPr/>
        </p:nvCxnSpPr>
        <p:spPr>
          <a:xfrm rot="10800000" flipH="1">
            <a:off x="2339799" y="3417150"/>
            <a:ext cx="780300" cy="20400"/>
          </a:xfrm>
          <a:prstGeom prst="straightConnector1">
            <a:avLst/>
          </a:prstGeom>
          <a:noFill/>
          <a:ln w="38100" cap="flat">
            <a:solidFill>
              <a:schemeClr val="dk2"/>
            </a:solidFill>
            <a:prstDash val="solid"/>
            <a:round/>
            <a:headEnd type="none" w="lg" len="lg"/>
            <a:tailEnd type="triangle" w="lg" len="lg"/>
          </a:ln>
        </p:spPr>
      </p:cxnSp>
      <p:cxnSp>
        <p:nvCxnSpPr>
          <p:cNvPr id="682" name="Shape 682"/>
          <p:cNvCxnSpPr>
            <a:stCxn id="680" idx="3"/>
          </p:cNvCxnSpPr>
          <p:nvPr/>
        </p:nvCxnSpPr>
        <p:spPr>
          <a:xfrm>
            <a:off x="4803700" y="3417150"/>
            <a:ext cx="754799" cy="0"/>
          </a:xfrm>
          <a:prstGeom prst="straightConnector1">
            <a:avLst/>
          </a:prstGeom>
          <a:noFill/>
          <a:ln w="38100" cap="flat">
            <a:solidFill>
              <a:schemeClr val="dk2"/>
            </a:solidFill>
            <a:prstDash val="solid"/>
            <a:round/>
            <a:headEnd type="none" w="lg" len="lg"/>
            <a:tailEnd type="triangle" w="lg" len="lg"/>
          </a:ln>
        </p:spPr>
      </p:cxnSp>
      <p:sp>
        <p:nvSpPr>
          <p:cNvPr id="683" name="Shape 683"/>
          <p:cNvSpPr/>
          <p:nvPr/>
        </p:nvSpPr>
        <p:spPr>
          <a:xfrm>
            <a:off x="2190633" y="3032030"/>
            <a:ext cx="225900" cy="205200"/>
          </a:xfrm>
          <a:prstGeom prst="ellipse">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84" name="Shape 684"/>
          <p:cNvSpPr/>
          <p:nvPr/>
        </p:nvSpPr>
        <p:spPr>
          <a:xfrm>
            <a:off x="2571633" y="303203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85" name="Shape 685"/>
          <p:cNvSpPr/>
          <p:nvPr/>
        </p:nvSpPr>
        <p:spPr>
          <a:xfrm>
            <a:off x="3120100" y="4474800"/>
            <a:ext cx="1683600" cy="780300"/>
          </a:xfrm>
          <a:prstGeom prst="roundRect">
            <a:avLst>
              <a:gd name="adj" fmla="val 16667"/>
            </a:avLst>
          </a:prstGeom>
          <a:solidFill>
            <a:srgbClr val="38761D"/>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686" name="Shape 686"/>
          <p:cNvCxnSpPr/>
          <p:nvPr/>
        </p:nvCxnSpPr>
        <p:spPr>
          <a:xfrm>
            <a:off x="3961900" y="3807300"/>
            <a:ext cx="0" cy="667499"/>
          </a:xfrm>
          <a:prstGeom prst="straightConnector1">
            <a:avLst/>
          </a:prstGeom>
          <a:noFill/>
          <a:ln w="38100" cap="flat">
            <a:solidFill>
              <a:schemeClr val="dk2"/>
            </a:solidFill>
            <a:prstDash val="solid"/>
            <a:round/>
            <a:headEnd type="triangle" w="lg" len="lg"/>
            <a:tailEnd type="triangle" w="lg" len="lg"/>
          </a:ln>
        </p:spPr>
      </p:cxnSp>
      <p:sp>
        <p:nvSpPr>
          <p:cNvPr id="687" name="Shape 687"/>
          <p:cNvSpPr/>
          <p:nvPr/>
        </p:nvSpPr>
        <p:spPr>
          <a:xfrm>
            <a:off x="4027295" y="3134700"/>
            <a:ext cx="266925" cy="636525"/>
          </a:xfrm>
          <a:custGeom>
            <a:avLst/>
            <a:gdLst/>
            <a:ahLst/>
            <a:cxnLst/>
            <a:rect l="0" t="0" r="0" b="0"/>
            <a:pathLst>
              <a:path w="10677" h="25461" extrusionOk="0">
                <a:moveTo>
                  <a:pt x="6092" y="0"/>
                </a:moveTo>
                <a:cubicBezTo>
                  <a:pt x="5133" y="1779"/>
                  <a:pt x="-342" y="8076"/>
                  <a:pt x="342" y="10677"/>
                </a:cubicBezTo>
                <a:cubicBezTo>
                  <a:pt x="1026" y="13277"/>
                  <a:pt x="9239" y="13141"/>
                  <a:pt x="10198" y="15605"/>
                </a:cubicBezTo>
                <a:cubicBezTo>
                  <a:pt x="11156" y="18069"/>
                  <a:pt x="6776" y="23818"/>
                  <a:pt x="6092" y="25461"/>
                </a:cubicBezTo>
              </a:path>
            </a:pathLst>
          </a:custGeom>
          <a:noFill/>
          <a:ln w="19050" cap="flat">
            <a:solidFill>
              <a:schemeClr val="dk2"/>
            </a:solidFill>
            <a:prstDash val="solid"/>
            <a:round/>
            <a:headEnd type="none" w="lg" len="lg"/>
            <a:tailEnd type="none" w="lg" len="lg"/>
          </a:ln>
        </p:spPr>
      </p:sp>
      <p:sp>
        <p:nvSpPr>
          <p:cNvPr id="688" name="Shape 688"/>
          <p:cNvSpPr/>
          <p:nvPr/>
        </p:nvSpPr>
        <p:spPr>
          <a:xfrm>
            <a:off x="3646295" y="3134700"/>
            <a:ext cx="266925" cy="636525"/>
          </a:xfrm>
          <a:custGeom>
            <a:avLst/>
            <a:gdLst/>
            <a:ahLst/>
            <a:cxnLst/>
            <a:rect l="0" t="0" r="0" b="0"/>
            <a:pathLst>
              <a:path w="10677" h="25461" extrusionOk="0">
                <a:moveTo>
                  <a:pt x="6092" y="0"/>
                </a:moveTo>
                <a:cubicBezTo>
                  <a:pt x="5133" y="1779"/>
                  <a:pt x="-342" y="8076"/>
                  <a:pt x="342" y="10677"/>
                </a:cubicBezTo>
                <a:cubicBezTo>
                  <a:pt x="1026" y="13277"/>
                  <a:pt x="9239" y="13141"/>
                  <a:pt x="10198" y="15605"/>
                </a:cubicBezTo>
                <a:cubicBezTo>
                  <a:pt x="11156" y="18069"/>
                  <a:pt x="6776" y="23818"/>
                  <a:pt x="6092" y="25461"/>
                </a:cubicBezTo>
              </a:path>
            </a:pathLst>
          </a:custGeom>
          <a:noFill/>
          <a:ln w="19050" cap="flat">
            <a:solidFill>
              <a:schemeClr val="dk2"/>
            </a:solidFill>
            <a:prstDash val="solid"/>
            <a:round/>
            <a:headEnd type="none" w="lg" len="lg"/>
            <a:tailEnd type="none" w="lg" len="lg"/>
          </a:ln>
        </p:spPr>
      </p:sp>
      <p:sp>
        <p:nvSpPr>
          <p:cNvPr id="689" name="Shape 689"/>
          <p:cNvSpPr/>
          <p:nvPr/>
        </p:nvSpPr>
        <p:spPr>
          <a:xfrm>
            <a:off x="3341495" y="3134700"/>
            <a:ext cx="266925" cy="636525"/>
          </a:xfrm>
          <a:custGeom>
            <a:avLst/>
            <a:gdLst/>
            <a:ahLst/>
            <a:cxnLst/>
            <a:rect l="0" t="0" r="0" b="0"/>
            <a:pathLst>
              <a:path w="10677" h="25461" extrusionOk="0">
                <a:moveTo>
                  <a:pt x="6092" y="0"/>
                </a:moveTo>
                <a:cubicBezTo>
                  <a:pt x="5133" y="1779"/>
                  <a:pt x="-342" y="8076"/>
                  <a:pt x="342" y="10677"/>
                </a:cubicBezTo>
                <a:cubicBezTo>
                  <a:pt x="1026" y="13277"/>
                  <a:pt x="9239" y="13141"/>
                  <a:pt x="10198" y="15605"/>
                </a:cubicBezTo>
                <a:cubicBezTo>
                  <a:pt x="11156" y="18069"/>
                  <a:pt x="6776" y="23818"/>
                  <a:pt x="6092" y="25461"/>
                </a:cubicBezTo>
              </a:path>
            </a:pathLst>
          </a:custGeom>
          <a:noFill/>
          <a:ln w="19050" cap="flat">
            <a:solidFill>
              <a:schemeClr val="dk2"/>
            </a:solidFill>
            <a:prstDash val="solid"/>
            <a:round/>
            <a:headEnd type="none" w="lg" len="lg"/>
            <a:tailEnd type="none" w="lg" len="lg"/>
          </a:ln>
        </p:spPr>
      </p:sp>
    </p:spTree>
  </p:cSld>
  <p:clrMapOvr>
    <a:masterClrMapping/>
  </p:clrMapOvr>
  <p:transition spd="slow">
    <p:cu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Shape 694"/>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Input to Methodology</a:t>
            </a:r>
          </a:p>
        </p:txBody>
      </p:sp>
      <p:sp>
        <p:nvSpPr>
          <p:cNvPr id="695" name="Shape 695"/>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spcBef>
                <a:spcPts val="480"/>
              </a:spcBef>
              <a:buClr>
                <a:srgbClr val="000000"/>
              </a:buClr>
              <a:buSzPct val="208333"/>
              <a:buFont typeface="Arial"/>
              <a:buChar char="•"/>
            </a:pPr>
            <a:r>
              <a:rPr lang="x-none" sz="2400"/>
              <a:t>Hardware templates including canonical architecutre for a set of applicaitons</a:t>
            </a:r>
          </a:p>
          <a:p>
            <a:pPr marL="457200" lvl="0" indent="-419100" rtl="0">
              <a:spcBef>
                <a:spcPts val="480"/>
              </a:spcBef>
              <a:buClr>
                <a:srgbClr val="000000"/>
              </a:buClr>
              <a:buSzPct val="208333"/>
              <a:buFont typeface="Arial"/>
              <a:buChar char="•"/>
            </a:pPr>
            <a:r>
              <a:rPr lang="x-none" sz="2400"/>
              <a:t>Domain code</a:t>
            </a:r>
          </a:p>
          <a:p>
            <a:pPr marL="457200" lvl="0" indent="-419100" rtl="0">
              <a:spcBef>
                <a:spcPts val="480"/>
              </a:spcBef>
              <a:buClr>
                <a:srgbClr val="000000"/>
              </a:buClr>
              <a:buSzPct val="208333"/>
              <a:buFont typeface="Arial"/>
              <a:buChar char="•"/>
            </a:pPr>
            <a:r>
              <a:rPr lang="x-none" sz="2400"/>
              <a:t>Work loads</a:t>
            </a:r>
          </a:p>
          <a:p>
            <a:pPr marL="457200" lvl="0" indent="-419100" rtl="0">
              <a:spcBef>
                <a:spcPts val="480"/>
              </a:spcBef>
              <a:buClr>
                <a:srgbClr val="000000"/>
              </a:buClr>
              <a:buSzPct val="208333"/>
              <a:buFont typeface="Arial"/>
              <a:buChar char="•"/>
            </a:pPr>
            <a:r>
              <a:rPr lang="x-none" sz="2400"/>
              <a:t>Performance targets</a:t>
            </a:r>
          </a:p>
          <a:p>
            <a:pPr marL="457200" lvl="0" indent="-419100" rtl="0">
              <a:spcBef>
                <a:spcPts val="480"/>
              </a:spcBef>
              <a:buClr>
                <a:srgbClr val="000000"/>
              </a:buClr>
              <a:buSzPct val="208333"/>
              <a:buFont typeface="Arial"/>
              <a:buChar char="•"/>
            </a:pPr>
            <a:r>
              <a:rPr lang="x-none" sz="2400"/>
              <a:t>Architectural enahancment library</a:t>
            </a:r>
          </a:p>
          <a:p>
            <a:endParaRPr lang="x-none" sz="2400"/>
          </a:p>
        </p:txBody>
      </p:sp>
    </p:spTree>
  </p:cSld>
  <p:clrMapOvr>
    <a:masterClrMapping/>
  </p:clrMapOvr>
  <p:transition spd="slow">
    <p:cut/>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p:nvPr/>
        </p:nvSpPr>
        <p:spPr>
          <a:xfrm>
            <a:off x="1565976" y="300950"/>
            <a:ext cx="2032800" cy="492599"/>
          </a:xfrm>
          <a:prstGeom prst="rect">
            <a:avLst/>
          </a:prstGeom>
          <a:solidFill>
            <a:srgbClr val="6AA84F"/>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Domain code</a:t>
            </a:r>
          </a:p>
        </p:txBody>
      </p:sp>
      <p:sp>
        <p:nvSpPr>
          <p:cNvPr id="701" name="Shape 701"/>
          <p:cNvSpPr/>
          <p:nvPr/>
        </p:nvSpPr>
        <p:spPr>
          <a:xfrm>
            <a:off x="2368957" y="1125206"/>
            <a:ext cx="1665000" cy="6779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buNone/>
            </a:pPr>
            <a:r>
              <a:rPr lang="x-none"/>
              <a:t>Select a canonical architecture</a:t>
            </a:r>
          </a:p>
        </p:txBody>
      </p:sp>
      <p:sp>
        <p:nvSpPr>
          <p:cNvPr id="702" name="Shape 702"/>
          <p:cNvSpPr/>
          <p:nvPr/>
        </p:nvSpPr>
        <p:spPr>
          <a:xfrm>
            <a:off x="5496600" y="1156256"/>
            <a:ext cx="1560600" cy="615900"/>
          </a:xfrm>
          <a:prstGeom prst="rect">
            <a:avLst/>
          </a:prstGeom>
          <a:solidFill>
            <a:srgbClr val="E69138"/>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Library of templates</a:t>
            </a:r>
          </a:p>
        </p:txBody>
      </p:sp>
      <p:sp>
        <p:nvSpPr>
          <p:cNvPr id="703" name="Shape 703"/>
          <p:cNvSpPr/>
          <p:nvPr/>
        </p:nvSpPr>
        <p:spPr>
          <a:xfrm>
            <a:off x="1579200" y="2344406"/>
            <a:ext cx="2073899" cy="5547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Functional parameter specialization</a:t>
            </a:r>
          </a:p>
        </p:txBody>
      </p:sp>
      <p:sp>
        <p:nvSpPr>
          <p:cNvPr id="704" name="Shape 704"/>
          <p:cNvSpPr/>
          <p:nvPr/>
        </p:nvSpPr>
        <p:spPr>
          <a:xfrm>
            <a:off x="1472286" y="3182606"/>
            <a:ext cx="2285399" cy="5547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Initial seed for performance parameters</a:t>
            </a:r>
          </a:p>
        </p:txBody>
      </p:sp>
      <p:sp>
        <p:nvSpPr>
          <p:cNvPr id="705" name="Shape 705"/>
          <p:cNvSpPr/>
          <p:nvPr/>
        </p:nvSpPr>
        <p:spPr>
          <a:xfrm>
            <a:off x="7583325" y="5470360"/>
            <a:ext cx="1462199" cy="936600"/>
          </a:xfrm>
          <a:prstGeom prst="rect">
            <a:avLst/>
          </a:prstGeom>
          <a:solidFill>
            <a:srgbClr val="E69138"/>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Library of architectural enhancements</a:t>
            </a:r>
          </a:p>
        </p:txBody>
      </p:sp>
      <p:sp>
        <p:nvSpPr>
          <p:cNvPr id="706" name="Shape 706"/>
          <p:cNvSpPr/>
          <p:nvPr/>
        </p:nvSpPr>
        <p:spPr>
          <a:xfrm>
            <a:off x="1817911" y="4401806"/>
            <a:ext cx="1579499" cy="5547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Performance evaluation</a:t>
            </a:r>
          </a:p>
        </p:txBody>
      </p:sp>
      <p:sp>
        <p:nvSpPr>
          <p:cNvPr id="707" name="Shape 707"/>
          <p:cNvSpPr/>
          <p:nvPr/>
        </p:nvSpPr>
        <p:spPr>
          <a:xfrm>
            <a:off x="1835850" y="5437447"/>
            <a:ext cx="1560600" cy="923999"/>
          </a:xfrm>
          <a:prstGeom prst="diamond">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buNone/>
            </a:pPr>
            <a:r>
              <a:rPr lang="x-none"/>
              <a:t>Meet goals?</a:t>
            </a:r>
          </a:p>
        </p:txBody>
      </p:sp>
      <p:sp>
        <p:nvSpPr>
          <p:cNvPr id="708" name="Shape 708"/>
          <p:cNvSpPr/>
          <p:nvPr/>
        </p:nvSpPr>
        <p:spPr>
          <a:xfrm>
            <a:off x="5484846" y="5467542"/>
            <a:ext cx="1589399" cy="9140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architectural enhancmenet search</a:t>
            </a:r>
          </a:p>
        </p:txBody>
      </p:sp>
      <p:cxnSp>
        <p:nvCxnSpPr>
          <p:cNvPr id="709" name="Shape 709"/>
          <p:cNvCxnSpPr>
            <a:stCxn id="701" idx="0"/>
            <a:endCxn id="701" idx="0"/>
          </p:cNvCxnSpPr>
          <p:nvPr/>
        </p:nvCxnSpPr>
        <p:spPr>
          <a:xfrm>
            <a:off x="3201457" y="1125206"/>
            <a:ext cx="0" cy="0"/>
          </a:xfrm>
          <a:prstGeom prst="straightConnector1">
            <a:avLst/>
          </a:prstGeom>
          <a:noFill/>
          <a:ln w="19050" cap="flat">
            <a:solidFill>
              <a:schemeClr val="dk2"/>
            </a:solidFill>
            <a:prstDash val="solid"/>
            <a:round/>
            <a:headEnd type="none" w="lg" len="lg"/>
            <a:tailEnd type="none" w="lg" len="lg"/>
          </a:ln>
        </p:spPr>
      </p:cxnSp>
      <p:cxnSp>
        <p:nvCxnSpPr>
          <p:cNvPr id="710" name="Shape 710"/>
          <p:cNvCxnSpPr>
            <a:stCxn id="701" idx="2"/>
          </p:cNvCxnSpPr>
          <p:nvPr/>
        </p:nvCxnSpPr>
        <p:spPr>
          <a:xfrm>
            <a:off x="3201457" y="1803206"/>
            <a:ext cx="12300" cy="541800"/>
          </a:xfrm>
          <a:prstGeom prst="straightConnector1">
            <a:avLst/>
          </a:prstGeom>
          <a:noFill/>
          <a:ln w="28575" cap="flat">
            <a:solidFill>
              <a:schemeClr val="dk2"/>
            </a:solidFill>
            <a:prstDash val="solid"/>
            <a:round/>
            <a:headEnd type="none" w="lg" len="lg"/>
            <a:tailEnd type="triangle" w="lg" len="lg"/>
          </a:ln>
        </p:spPr>
      </p:cxnSp>
      <p:cxnSp>
        <p:nvCxnSpPr>
          <p:cNvPr id="711" name="Shape 711"/>
          <p:cNvCxnSpPr/>
          <p:nvPr/>
        </p:nvCxnSpPr>
        <p:spPr>
          <a:xfrm>
            <a:off x="1872625" y="781050"/>
            <a:ext cx="9599" cy="1536599"/>
          </a:xfrm>
          <a:prstGeom prst="straightConnector1">
            <a:avLst/>
          </a:prstGeom>
          <a:noFill/>
          <a:ln w="28575" cap="flat">
            <a:solidFill>
              <a:schemeClr val="dk2"/>
            </a:solidFill>
            <a:prstDash val="solid"/>
            <a:round/>
            <a:headEnd type="none" w="lg" len="lg"/>
            <a:tailEnd type="triangle" w="lg" len="lg"/>
          </a:ln>
        </p:spPr>
      </p:cxnSp>
      <p:cxnSp>
        <p:nvCxnSpPr>
          <p:cNvPr id="712" name="Shape 712"/>
          <p:cNvCxnSpPr/>
          <p:nvPr/>
        </p:nvCxnSpPr>
        <p:spPr>
          <a:xfrm>
            <a:off x="3214650" y="804275"/>
            <a:ext cx="1800" cy="329100"/>
          </a:xfrm>
          <a:prstGeom prst="straightConnector1">
            <a:avLst/>
          </a:prstGeom>
          <a:noFill/>
          <a:ln w="28575" cap="flat">
            <a:solidFill>
              <a:schemeClr val="dk2"/>
            </a:solidFill>
            <a:prstDash val="solid"/>
            <a:round/>
            <a:headEnd type="none" w="lg" len="lg"/>
            <a:tailEnd type="triangle" w="lg" len="lg"/>
          </a:ln>
        </p:spPr>
      </p:cxnSp>
      <p:cxnSp>
        <p:nvCxnSpPr>
          <p:cNvPr id="713" name="Shape 713"/>
          <p:cNvCxnSpPr>
            <a:stCxn id="703" idx="2"/>
          </p:cNvCxnSpPr>
          <p:nvPr/>
        </p:nvCxnSpPr>
        <p:spPr>
          <a:xfrm flipH="1">
            <a:off x="2606849" y="2899106"/>
            <a:ext cx="9300" cy="291599"/>
          </a:xfrm>
          <a:prstGeom prst="straightConnector1">
            <a:avLst/>
          </a:prstGeom>
          <a:noFill/>
          <a:ln w="28575" cap="flat">
            <a:solidFill>
              <a:schemeClr val="dk2"/>
            </a:solidFill>
            <a:prstDash val="solid"/>
            <a:round/>
            <a:headEnd type="none" w="lg" len="lg"/>
            <a:tailEnd type="triangle" w="lg" len="lg"/>
          </a:ln>
        </p:spPr>
      </p:cxnSp>
      <p:cxnSp>
        <p:nvCxnSpPr>
          <p:cNvPr id="714" name="Shape 714"/>
          <p:cNvCxnSpPr>
            <a:stCxn id="704" idx="2"/>
          </p:cNvCxnSpPr>
          <p:nvPr/>
        </p:nvCxnSpPr>
        <p:spPr>
          <a:xfrm flipH="1">
            <a:off x="2605386" y="3737306"/>
            <a:ext cx="9599" cy="672599"/>
          </a:xfrm>
          <a:prstGeom prst="straightConnector1">
            <a:avLst/>
          </a:prstGeom>
          <a:noFill/>
          <a:ln w="28575" cap="flat">
            <a:solidFill>
              <a:schemeClr val="dk2"/>
            </a:solidFill>
            <a:prstDash val="solid"/>
            <a:round/>
            <a:headEnd type="none" w="lg" len="lg"/>
            <a:tailEnd type="triangle" w="lg" len="lg"/>
          </a:ln>
        </p:spPr>
      </p:cxnSp>
      <p:cxnSp>
        <p:nvCxnSpPr>
          <p:cNvPr id="715" name="Shape 715"/>
          <p:cNvCxnSpPr>
            <a:endCxn id="707" idx="0"/>
          </p:cNvCxnSpPr>
          <p:nvPr/>
        </p:nvCxnSpPr>
        <p:spPr>
          <a:xfrm>
            <a:off x="2610150" y="4955347"/>
            <a:ext cx="6000" cy="482099"/>
          </a:xfrm>
          <a:prstGeom prst="straightConnector1">
            <a:avLst/>
          </a:prstGeom>
          <a:noFill/>
          <a:ln w="28575" cap="flat">
            <a:solidFill>
              <a:schemeClr val="dk2"/>
            </a:solidFill>
            <a:prstDash val="solid"/>
            <a:round/>
            <a:headEnd type="none" w="lg" len="lg"/>
            <a:tailEnd type="triangle" w="lg" len="lg"/>
          </a:ln>
        </p:spPr>
      </p:cxnSp>
      <p:cxnSp>
        <p:nvCxnSpPr>
          <p:cNvPr id="716" name="Shape 716"/>
          <p:cNvCxnSpPr>
            <a:stCxn id="707" idx="3"/>
            <a:endCxn id="708" idx="1"/>
          </p:cNvCxnSpPr>
          <p:nvPr/>
        </p:nvCxnSpPr>
        <p:spPr>
          <a:xfrm>
            <a:off x="3396450" y="5899447"/>
            <a:ext cx="2088396" cy="25145"/>
          </a:xfrm>
          <a:prstGeom prst="straightConnector1">
            <a:avLst/>
          </a:prstGeom>
          <a:noFill/>
          <a:ln w="28575" cap="flat">
            <a:solidFill>
              <a:schemeClr val="dk2"/>
            </a:solidFill>
            <a:prstDash val="solid"/>
            <a:round/>
            <a:headEnd type="none" w="lg" len="lg"/>
            <a:tailEnd type="triangle" w="lg" len="lg"/>
          </a:ln>
        </p:spPr>
      </p:cxnSp>
      <p:cxnSp>
        <p:nvCxnSpPr>
          <p:cNvPr id="717" name="Shape 717"/>
          <p:cNvCxnSpPr>
            <a:stCxn id="708" idx="3"/>
            <a:endCxn id="705" idx="1"/>
          </p:cNvCxnSpPr>
          <p:nvPr/>
        </p:nvCxnSpPr>
        <p:spPr>
          <a:xfrm>
            <a:off x="7074246" y="5924592"/>
            <a:ext cx="509078" cy="14067"/>
          </a:xfrm>
          <a:prstGeom prst="straightConnector1">
            <a:avLst/>
          </a:prstGeom>
          <a:noFill/>
          <a:ln w="28575" cap="flat">
            <a:solidFill>
              <a:schemeClr val="dk2"/>
            </a:solidFill>
            <a:prstDash val="solid"/>
            <a:round/>
            <a:headEnd type="triangle" w="lg" len="lg"/>
            <a:tailEnd type="triangle" w="lg" len="lg"/>
          </a:ln>
        </p:spPr>
      </p:cxnSp>
      <p:cxnSp>
        <p:nvCxnSpPr>
          <p:cNvPr id="718" name="Shape 718"/>
          <p:cNvCxnSpPr>
            <a:stCxn id="701" idx="3"/>
            <a:endCxn id="702" idx="1"/>
          </p:cNvCxnSpPr>
          <p:nvPr/>
        </p:nvCxnSpPr>
        <p:spPr>
          <a:xfrm>
            <a:off x="4033957" y="1464206"/>
            <a:ext cx="1462642" cy="0"/>
          </a:xfrm>
          <a:prstGeom prst="straightConnector1">
            <a:avLst/>
          </a:prstGeom>
          <a:noFill/>
          <a:ln w="28575" cap="flat">
            <a:solidFill>
              <a:schemeClr val="dk2"/>
            </a:solidFill>
            <a:prstDash val="solid"/>
            <a:round/>
            <a:headEnd type="triangle" w="lg" len="lg"/>
            <a:tailEnd type="triangle" w="lg" len="lg"/>
          </a:ln>
        </p:spPr>
      </p:cxnSp>
      <p:cxnSp>
        <p:nvCxnSpPr>
          <p:cNvPr id="719" name="Shape 719"/>
          <p:cNvCxnSpPr/>
          <p:nvPr/>
        </p:nvCxnSpPr>
        <p:spPr>
          <a:xfrm>
            <a:off x="763086" y="3737306"/>
            <a:ext cx="0" cy="0"/>
          </a:xfrm>
          <a:prstGeom prst="straightConnector1">
            <a:avLst/>
          </a:prstGeom>
          <a:noFill/>
          <a:ln w="19050" cap="flat">
            <a:solidFill>
              <a:schemeClr val="dk2"/>
            </a:solidFill>
            <a:prstDash val="solid"/>
            <a:round/>
            <a:headEnd type="none" w="lg" len="lg"/>
            <a:tailEnd type="none" w="lg" len="lg"/>
          </a:ln>
        </p:spPr>
      </p:cxnSp>
      <p:cxnSp>
        <p:nvCxnSpPr>
          <p:cNvPr id="720" name="Shape 720"/>
          <p:cNvCxnSpPr/>
          <p:nvPr/>
        </p:nvCxnSpPr>
        <p:spPr>
          <a:xfrm>
            <a:off x="763086" y="3737306"/>
            <a:ext cx="0" cy="0"/>
          </a:xfrm>
          <a:prstGeom prst="straightConnector1">
            <a:avLst/>
          </a:prstGeom>
          <a:noFill/>
          <a:ln w="19050" cap="flat">
            <a:solidFill>
              <a:schemeClr val="dk2"/>
            </a:solidFill>
            <a:prstDash val="solid"/>
            <a:round/>
            <a:headEnd type="none" w="lg" len="lg"/>
            <a:tailEnd type="none" w="lg" len="lg"/>
          </a:ln>
        </p:spPr>
      </p:cxnSp>
      <p:sp>
        <p:nvSpPr>
          <p:cNvPr id="721" name="Shape 721"/>
          <p:cNvSpPr/>
          <p:nvPr/>
        </p:nvSpPr>
        <p:spPr>
          <a:xfrm>
            <a:off x="3867025" y="3324125"/>
            <a:ext cx="1283699" cy="444900"/>
          </a:xfrm>
          <a:prstGeom prst="rect">
            <a:avLst/>
          </a:prstGeom>
          <a:solidFill>
            <a:srgbClr val="6AA84F"/>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Performance goals</a:t>
            </a:r>
          </a:p>
        </p:txBody>
      </p:sp>
      <p:cxnSp>
        <p:nvCxnSpPr>
          <p:cNvPr id="722" name="Shape 722"/>
          <p:cNvCxnSpPr/>
          <p:nvPr/>
        </p:nvCxnSpPr>
        <p:spPr>
          <a:xfrm>
            <a:off x="3189450" y="4070600"/>
            <a:ext cx="1283699" cy="4799"/>
          </a:xfrm>
          <a:prstGeom prst="straightConnector1">
            <a:avLst/>
          </a:prstGeom>
          <a:noFill/>
          <a:ln w="28575" cap="flat">
            <a:solidFill>
              <a:schemeClr val="dk2"/>
            </a:solidFill>
            <a:prstDash val="solid"/>
            <a:round/>
            <a:headEnd type="none" w="lg" len="lg"/>
            <a:tailEnd type="none" w="lg" len="lg"/>
          </a:ln>
        </p:spPr>
      </p:cxnSp>
      <p:cxnSp>
        <p:nvCxnSpPr>
          <p:cNvPr id="723" name="Shape 723"/>
          <p:cNvCxnSpPr/>
          <p:nvPr/>
        </p:nvCxnSpPr>
        <p:spPr>
          <a:xfrm>
            <a:off x="3199525" y="4066850"/>
            <a:ext cx="10500" cy="312299"/>
          </a:xfrm>
          <a:prstGeom prst="straightConnector1">
            <a:avLst/>
          </a:prstGeom>
          <a:noFill/>
          <a:ln w="28575" cap="flat">
            <a:solidFill>
              <a:schemeClr val="dk2"/>
            </a:solidFill>
            <a:prstDash val="solid"/>
            <a:round/>
            <a:headEnd type="none" w="lg" len="lg"/>
            <a:tailEnd type="triangle" w="lg" len="lg"/>
          </a:ln>
        </p:spPr>
      </p:cxnSp>
      <p:cxnSp>
        <p:nvCxnSpPr>
          <p:cNvPr id="724" name="Shape 724"/>
          <p:cNvCxnSpPr/>
          <p:nvPr/>
        </p:nvCxnSpPr>
        <p:spPr>
          <a:xfrm flipH="1">
            <a:off x="2610300" y="6361447"/>
            <a:ext cx="2399" cy="320699"/>
          </a:xfrm>
          <a:prstGeom prst="straightConnector1">
            <a:avLst/>
          </a:prstGeom>
          <a:noFill/>
          <a:ln w="28575" cap="flat">
            <a:solidFill>
              <a:schemeClr val="dk2"/>
            </a:solidFill>
            <a:prstDash val="solid"/>
            <a:round/>
            <a:headEnd type="none" w="lg" len="lg"/>
            <a:tailEnd type="triangle" w="lg" len="lg"/>
          </a:ln>
        </p:spPr>
      </p:cxnSp>
      <p:sp>
        <p:nvSpPr>
          <p:cNvPr id="725" name="Shape 725"/>
          <p:cNvSpPr txBox="1"/>
          <p:nvPr/>
        </p:nvSpPr>
        <p:spPr>
          <a:xfrm>
            <a:off x="4268125" y="5543900"/>
            <a:ext cx="534000" cy="82200"/>
          </a:xfrm>
          <a:prstGeom prst="rect">
            <a:avLst/>
          </a:prstGeom>
          <a:noFill/>
        </p:spPr>
        <p:txBody>
          <a:bodyPr lIns="91425" tIns="91425" rIns="91425" bIns="91425" anchor="t" anchorCtr="0">
            <a:spAutoFit/>
          </a:bodyPr>
          <a:lstStyle/>
          <a:p>
            <a:pPr>
              <a:buNone/>
            </a:pPr>
            <a:r>
              <a:rPr lang="x-none"/>
              <a:t>No</a:t>
            </a:r>
          </a:p>
        </p:txBody>
      </p:sp>
      <p:sp>
        <p:nvSpPr>
          <p:cNvPr id="726" name="Shape 726"/>
          <p:cNvSpPr txBox="1"/>
          <p:nvPr/>
        </p:nvSpPr>
        <p:spPr>
          <a:xfrm>
            <a:off x="2667925" y="6305900"/>
            <a:ext cx="534000" cy="82200"/>
          </a:xfrm>
          <a:prstGeom prst="rect">
            <a:avLst/>
          </a:prstGeom>
          <a:noFill/>
        </p:spPr>
        <p:txBody>
          <a:bodyPr lIns="91425" tIns="91425" rIns="91425" bIns="91425" anchor="t" anchorCtr="0">
            <a:spAutoFit/>
          </a:bodyPr>
          <a:lstStyle/>
          <a:p>
            <a:pPr lvl="0" rtl="0">
              <a:buNone/>
            </a:pPr>
            <a:r>
              <a:rPr lang="x-none"/>
              <a:t>Yes</a:t>
            </a:r>
          </a:p>
        </p:txBody>
      </p:sp>
      <p:cxnSp>
        <p:nvCxnSpPr>
          <p:cNvPr id="727" name="Shape 727"/>
          <p:cNvCxnSpPr/>
          <p:nvPr/>
        </p:nvCxnSpPr>
        <p:spPr>
          <a:xfrm flipH="1">
            <a:off x="4475425" y="3768950"/>
            <a:ext cx="4799" cy="312000"/>
          </a:xfrm>
          <a:prstGeom prst="straightConnector1">
            <a:avLst/>
          </a:prstGeom>
          <a:noFill/>
          <a:ln w="28575" cap="flat">
            <a:solidFill>
              <a:schemeClr val="dk2"/>
            </a:solidFill>
            <a:prstDash val="solid"/>
            <a:round/>
            <a:headEnd type="none" w="lg" len="lg"/>
            <a:tailEnd type="none" w="lg" len="lg"/>
          </a:ln>
        </p:spPr>
      </p:cxnSp>
      <p:sp>
        <p:nvSpPr>
          <p:cNvPr id="728" name="Shape 728"/>
          <p:cNvSpPr/>
          <p:nvPr/>
        </p:nvSpPr>
        <p:spPr>
          <a:xfrm>
            <a:off x="5493450" y="4218247"/>
            <a:ext cx="1560600" cy="923999"/>
          </a:xfrm>
          <a:prstGeom prst="diamond">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Found?</a:t>
            </a:r>
          </a:p>
        </p:txBody>
      </p:sp>
      <p:cxnSp>
        <p:nvCxnSpPr>
          <p:cNvPr id="729" name="Shape 729"/>
          <p:cNvCxnSpPr>
            <a:endCxn id="728" idx="2"/>
          </p:cNvCxnSpPr>
          <p:nvPr/>
        </p:nvCxnSpPr>
        <p:spPr>
          <a:xfrm rot="10800000" flipH="1">
            <a:off x="6267750" y="5142247"/>
            <a:ext cx="6000" cy="310199"/>
          </a:xfrm>
          <a:prstGeom prst="straightConnector1">
            <a:avLst/>
          </a:prstGeom>
          <a:noFill/>
          <a:ln w="28575" cap="flat">
            <a:solidFill>
              <a:schemeClr val="dk2"/>
            </a:solidFill>
            <a:prstDash val="solid"/>
            <a:round/>
            <a:headEnd type="none" w="lg" len="lg"/>
            <a:tailEnd type="triangle" w="lg" len="lg"/>
          </a:ln>
        </p:spPr>
      </p:cxnSp>
      <p:sp>
        <p:nvSpPr>
          <p:cNvPr id="730" name="Shape 730"/>
          <p:cNvSpPr/>
          <p:nvPr/>
        </p:nvSpPr>
        <p:spPr>
          <a:xfrm>
            <a:off x="3838307" y="4379000"/>
            <a:ext cx="1208100" cy="6159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Enhance Architecture</a:t>
            </a:r>
          </a:p>
        </p:txBody>
      </p:sp>
      <p:cxnSp>
        <p:nvCxnSpPr>
          <p:cNvPr id="731" name="Shape 731"/>
          <p:cNvCxnSpPr>
            <a:stCxn id="730" idx="3"/>
            <a:endCxn id="728" idx="1"/>
          </p:cNvCxnSpPr>
          <p:nvPr/>
        </p:nvCxnSpPr>
        <p:spPr>
          <a:xfrm rot="10800000" flipH="1">
            <a:off x="5046407" y="4680247"/>
            <a:ext cx="447042" cy="6702"/>
          </a:xfrm>
          <a:prstGeom prst="straightConnector1">
            <a:avLst/>
          </a:prstGeom>
          <a:noFill/>
          <a:ln w="28575" cap="flat">
            <a:solidFill>
              <a:schemeClr val="dk2"/>
            </a:solidFill>
            <a:prstDash val="solid"/>
            <a:round/>
            <a:headEnd type="triangle" w="lg" len="lg"/>
            <a:tailEnd type="none" w="lg" len="lg"/>
          </a:ln>
        </p:spPr>
      </p:cxnSp>
      <p:cxnSp>
        <p:nvCxnSpPr>
          <p:cNvPr id="732" name="Shape 732"/>
          <p:cNvCxnSpPr>
            <a:stCxn id="706" idx="3"/>
            <a:endCxn id="730" idx="1"/>
          </p:cNvCxnSpPr>
          <p:nvPr/>
        </p:nvCxnSpPr>
        <p:spPr>
          <a:xfrm>
            <a:off x="3397411" y="4679156"/>
            <a:ext cx="440895" cy="7793"/>
          </a:xfrm>
          <a:prstGeom prst="straightConnector1">
            <a:avLst/>
          </a:prstGeom>
          <a:noFill/>
          <a:ln w="28575" cap="flat">
            <a:solidFill>
              <a:schemeClr val="dk2"/>
            </a:solidFill>
            <a:prstDash val="solid"/>
            <a:round/>
            <a:headEnd type="triangle" w="lg" len="lg"/>
            <a:tailEnd type="none" w="lg" len="lg"/>
          </a:ln>
        </p:spPr>
      </p:cxnSp>
      <p:sp>
        <p:nvSpPr>
          <p:cNvPr id="733" name="Shape 733"/>
          <p:cNvSpPr/>
          <p:nvPr/>
        </p:nvSpPr>
        <p:spPr>
          <a:xfrm>
            <a:off x="76075" y="3324125"/>
            <a:ext cx="1283699" cy="444900"/>
          </a:xfrm>
          <a:prstGeom prst="rect">
            <a:avLst/>
          </a:prstGeom>
          <a:solidFill>
            <a:srgbClr val="6AA84F"/>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Work loads</a:t>
            </a:r>
          </a:p>
        </p:txBody>
      </p:sp>
      <p:cxnSp>
        <p:nvCxnSpPr>
          <p:cNvPr id="734" name="Shape 734"/>
          <p:cNvCxnSpPr/>
          <p:nvPr/>
        </p:nvCxnSpPr>
        <p:spPr>
          <a:xfrm>
            <a:off x="751050" y="4070600"/>
            <a:ext cx="1249199" cy="15600"/>
          </a:xfrm>
          <a:prstGeom prst="straightConnector1">
            <a:avLst/>
          </a:prstGeom>
          <a:noFill/>
          <a:ln w="28575" cap="flat">
            <a:solidFill>
              <a:schemeClr val="dk2"/>
            </a:solidFill>
            <a:prstDash val="solid"/>
            <a:round/>
            <a:headEnd type="none" w="lg" len="lg"/>
            <a:tailEnd type="none" w="lg" len="lg"/>
          </a:ln>
        </p:spPr>
      </p:cxnSp>
      <p:cxnSp>
        <p:nvCxnSpPr>
          <p:cNvPr id="735" name="Shape 735"/>
          <p:cNvCxnSpPr/>
          <p:nvPr/>
        </p:nvCxnSpPr>
        <p:spPr>
          <a:xfrm>
            <a:off x="1990725" y="4076700"/>
            <a:ext cx="0" cy="302400"/>
          </a:xfrm>
          <a:prstGeom prst="straightConnector1">
            <a:avLst/>
          </a:prstGeom>
          <a:noFill/>
          <a:ln w="28575" cap="flat">
            <a:solidFill>
              <a:schemeClr val="dk2"/>
            </a:solidFill>
            <a:prstDash val="solid"/>
            <a:round/>
            <a:headEnd type="none" w="lg" len="lg"/>
            <a:tailEnd type="triangle" w="lg" len="lg"/>
          </a:ln>
        </p:spPr>
      </p:cxnSp>
      <p:cxnSp>
        <p:nvCxnSpPr>
          <p:cNvPr id="736" name="Shape 736"/>
          <p:cNvCxnSpPr/>
          <p:nvPr/>
        </p:nvCxnSpPr>
        <p:spPr>
          <a:xfrm flipH="1">
            <a:off x="741625" y="3768950"/>
            <a:ext cx="4799" cy="312000"/>
          </a:xfrm>
          <a:prstGeom prst="straightConnector1">
            <a:avLst/>
          </a:prstGeom>
          <a:noFill/>
          <a:ln w="28575" cap="flat">
            <a:solidFill>
              <a:schemeClr val="dk2"/>
            </a:solidFill>
            <a:prstDash val="solid"/>
            <a:round/>
            <a:headEnd type="none" w="lg" len="lg"/>
            <a:tailEnd type="none" w="lg" len="lg"/>
          </a:ln>
        </p:spPr>
      </p:cxnSp>
      <p:sp>
        <p:nvSpPr>
          <p:cNvPr id="737" name="Shape 737"/>
          <p:cNvSpPr/>
          <p:nvPr/>
        </p:nvSpPr>
        <p:spPr>
          <a:xfrm>
            <a:off x="4953000" y="2234575"/>
            <a:ext cx="2647800" cy="763799"/>
          </a:xfrm>
          <a:prstGeom prst="roundRect">
            <a:avLst>
              <a:gd name="adj" fmla="val 16667"/>
            </a:avLst>
          </a:prstGeom>
          <a:solidFill>
            <a:srgbClr val="4A86E8"/>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buNone/>
            </a:pPr>
            <a:r>
              <a:rPr lang="x-none"/>
              <a:t>Hardware designer adds either new template or new architectural enhancement </a:t>
            </a:r>
          </a:p>
        </p:txBody>
      </p:sp>
      <p:cxnSp>
        <p:nvCxnSpPr>
          <p:cNvPr id="738" name="Shape 738"/>
          <p:cNvCxnSpPr>
            <a:stCxn id="728" idx="0"/>
            <a:endCxn id="737" idx="2"/>
          </p:cNvCxnSpPr>
          <p:nvPr/>
        </p:nvCxnSpPr>
        <p:spPr>
          <a:xfrm rot="10800000" flipH="1">
            <a:off x="6273750" y="2998374"/>
            <a:ext cx="3149" cy="1219872"/>
          </a:xfrm>
          <a:prstGeom prst="straightConnector1">
            <a:avLst/>
          </a:prstGeom>
          <a:noFill/>
          <a:ln w="28575" cap="flat">
            <a:solidFill>
              <a:schemeClr val="dk2"/>
            </a:solidFill>
            <a:prstDash val="solid"/>
            <a:round/>
            <a:headEnd type="none" w="lg" len="lg"/>
            <a:tailEnd type="triangle" w="lg" len="lg"/>
          </a:ln>
        </p:spPr>
      </p:cxnSp>
      <p:sp>
        <p:nvSpPr>
          <p:cNvPr id="739" name="Shape 739"/>
          <p:cNvSpPr txBox="1"/>
          <p:nvPr/>
        </p:nvSpPr>
        <p:spPr>
          <a:xfrm>
            <a:off x="6249325" y="3791300"/>
            <a:ext cx="534000" cy="82200"/>
          </a:xfrm>
          <a:prstGeom prst="rect">
            <a:avLst/>
          </a:prstGeom>
          <a:noFill/>
        </p:spPr>
        <p:txBody>
          <a:bodyPr lIns="91425" tIns="91425" rIns="91425" bIns="91425" anchor="t" anchorCtr="0">
            <a:spAutoFit/>
          </a:bodyPr>
          <a:lstStyle/>
          <a:p>
            <a:pPr lvl="0" rtl="0">
              <a:buNone/>
            </a:pPr>
            <a:r>
              <a:rPr lang="x-none"/>
              <a:t>No</a:t>
            </a:r>
          </a:p>
        </p:txBody>
      </p:sp>
      <p:cxnSp>
        <p:nvCxnSpPr>
          <p:cNvPr id="740" name="Shape 740"/>
          <p:cNvCxnSpPr>
            <a:stCxn id="737" idx="0"/>
            <a:endCxn id="702" idx="2"/>
          </p:cNvCxnSpPr>
          <p:nvPr/>
        </p:nvCxnSpPr>
        <p:spPr>
          <a:xfrm rot="10800000" flipH="1">
            <a:off x="6276900" y="1772156"/>
            <a:ext cx="0" cy="462418"/>
          </a:xfrm>
          <a:prstGeom prst="straightConnector1">
            <a:avLst/>
          </a:prstGeom>
          <a:noFill/>
          <a:ln w="28575" cap="flat">
            <a:solidFill>
              <a:schemeClr val="dk2"/>
            </a:solidFill>
            <a:prstDash val="dash"/>
            <a:round/>
            <a:headEnd type="none" w="lg" len="lg"/>
            <a:tailEnd type="triangle" w="lg" len="lg"/>
          </a:ln>
        </p:spPr>
      </p:cxnSp>
      <p:cxnSp>
        <p:nvCxnSpPr>
          <p:cNvPr id="741" name="Shape 741"/>
          <p:cNvCxnSpPr>
            <a:stCxn id="737" idx="3"/>
          </p:cNvCxnSpPr>
          <p:nvPr/>
        </p:nvCxnSpPr>
        <p:spPr>
          <a:xfrm rot="10800000" flipH="1">
            <a:off x="7600800" y="2613774"/>
            <a:ext cx="746999" cy="2699"/>
          </a:xfrm>
          <a:prstGeom prst="straightConnector1">
            <a:avLst/>
          </a:prstGeom>
          <a:noFill/>
          <a:ln w="19050" cap="flat">
            <a:solidFill>
              <a:schemeClr val="dk2"/>
            </a:solidFill>
            <a:prstDash val="lgDash"/>
            <a:round/>
            <a:headEnd type="none" w="lg" len="lg"/>
            <a:tailEnd type="none" w="lg" len="lg"/>
          </a:ln>
        </p:spPr>
      </p:cxnSp>
      <p:cxnSp>
        <p:nvCxnSpPr>
          <p:cNvPr id="742" name="Shape 742"/>
          <p:cNvCxnSpPr>
            <a:endCxn id="705" idx="0"/>
          </p:cNvCxnSpPr>
          <p:nvPr/>
        </p:nvCxnSpPr>
        <p:spPr>
          <a:xfrm flipH="1">
            <a:off x="8314424" y="2592760"/>
            <a:ext cx="20699" cy="2877600"/>
          </a:xfrm>
          <a:prstGeom prst="straightConnector1">
            <a:avLst/>
          </a:prstGeom>
          <a:noFill/>
          <a:ln w="28575" cap="flat">
            <a:solidFill>
              <a:schemeClr val="dk2"/>
            </a:solidFill>
            <a:prstDash val="dash"/>
            <a:round/>
            <a:headEnd type="none" w="lg" len="lg"/>
            <a:tailEnd type="triangle" w="lg" len="lg"/>
          </a:ln>
        </p:spPr>
      </p:cxnSp>
    </p:spTree>
  </p:cSld>
  <p:clrMapOvr>
    <a:masterClrMapping/>
  </p:clrMapOvr>
  <p:transition spd="slow">
    <p:cut/>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Modules data access</a:t>
            </a:r>
          </a:p>
        </p:txBody>
      </p:sp>
      <p:sp>
        <p:nvSpPr>
          <p:cNvPr id="748" name="Shape 74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Through registers</a:t>
            </a:r>
          </a:p>
          <a:p>
            <a:pPr marL="457200" lvl="0" indent="-419100" rtl="0">
              <a:buClr>
                <a:srgbClr val="000000"/>
              </a:buClr>
              <a:buSzPct val="166666"/>
              <a:buFont typeface="Arial"/>
              <a:buChar char="•"/>
            </a:pPr>
            <a:r>
              <a:rPr lang="x-none"/>
              <a:t>Through input memory and output memory</a:t>
            </a:r>
          </a:p>
          <a:p>
            <a:pPr marL="457200" lvl="0" indent="-419100">
              <a:buClr>
                <a:srgbClr val="000000"/>
              </a:buClr>
              <a:buSzPct val="166666"/>
              <a:buFont typeface="Arial"/>
              <a:buChar char="•"/>
            </a:pPr>
            <a:r>
              <a:rPr lang="x-none"/>
              <a:t>Through input/output memory (in-place compuation)</a:t>
            </a:r>
          </a:p>
        </p:txBody>
      </p:sp>
    </p:spTree>
  </p:cSld>
  <p:clrMapOvr>
    <a:masterClrMapping/>
  </p:clrMapOvr>
  <p:transition spd="slow">
    <p:cut/>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Shape 75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Execution substrate</a:t>
            </a:r>
          </a:p>
        </p:txBody>
      </p:sp>
      <p:sp>
        <p:nvSpPr>
          <p:cNvPr id="754" name="Shape 754"/>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rtl="0">
              <a:buNone/>
            </a:pPr>
            <a:r>
              <a:rPr lang="x-none"/>
              <a:t>Processing of the input data by SPM can be done by: </a:t>
            </a:r>
          </a:p>
          <a:p>
            <a:pPr marL="457200" lvl="0" indent="-419100" rtl="0">
              <a:buClr>
                <a:srgbClr val="000000"/>
              </a:buClr>
              <a:buSzPct val="166666"/>
              <a:buFont typeface="Arial"/>
              <a:buChar char="•"/>
            </a:pPr>
            <a:r>
              <a:rPr lang="x-none"/>
              <a:t>Customized pipelined hardware </a:t>
            </a:r>
          </a:p>
          <a:p>
            <a:pPr marL="457200" lvl="0" indent="-419100" rtl="0">
              <a:buClr>
                <a:srgbClr val="000000"/>
              </a:buClr>
              <a:buSzPct val="166666"/>
              <a:buFont typeface="Arial"/>
              <a:buChar char="•"/>
            </a:pPr>
            <a:r>
              <a:rPr lang="x-none"/>
              <a:t>Customized multithreaded state machine</a:t>
            </a:r>
          </a:p>
          <a:p>
            <a:pPr marL="457200" lvl="0" indent="-419100">
              <a:buClr>
                <a:srgbClr val="000000"/>
              </a:buClr>
              <a:buSzPct val="166666"/>
              <a:buFont typeface="Arial"/>
              <a:buChar char="•"/>
            </a:pPr>
            <a:r>
              <a:rPr lang="x-none"/>
              <a:t>Genralized datapath with/without instruction memory   </a:t>
            </a:r>
          </a:p>
        </p:txBody>
      </p:sp>
    </p:spTree>
  </p:cSld>
  <p:clrMapOvr>
    <a:masterClrMapping/>
  </p:clrMapOvr>
  <p:transition spd="slow">
    <p:cut/>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Infrastructure modules</a:t>
            </a:r>
          </a:p>
        </p:txBody>
      </p:sp>
      <p:sp>
        <p:nvSpPr>
          <p:cNvPr id="760" name="Shape 760"/>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Load balancer/Load merger</a:t>
            </a:r>
          </a:p>
          <a:p>
            <a:pPr marL="457200" lvl="0" indent="-419100" rtl="0">
              <a:buClr>
                <a:srgbClr val="000000"/>
              </a:buClr>
              <a:buSzPct val="166666"/>
              <a:buFont typeface="Arial"/>
              <a:buChar char="•"/>
            </a:pPr>
            <a:r>
              <a:rPr lang="x-none"/>
              <a:t>Scheduler</a:t>
            </a:r>
          </a:p>
          <a:p>
            <a:pPr marL="457200" lvl="0" indent="-419100" rtl="0">
              <a:buClr>
                <a:srgbClr val="000000"/>
              </a:buClr>
              <a:buSzPct val="166666"/>
              <a:buFont typeface="Arial"/>
              <a:buChar char="•"/>
            </a:pPr>
            <a:r>
              <a:rPr lang="x-none"/>
              <a:t>Arbiter</a:t>
            </a:r>
          </a:p>
          <a:p>
            <a:pPr marL="457200" lvl="0" indent="-419100" rtl="0">
              <a:buClr>
                <a:srgbClr val="000000"/>
              </a:buClr>
              <a:buSzPct val="166666"/>
              <a:buFont typeface="Arial"/>
              <a:buChar char="•"/>
            </a:pPr>
            <a:r>
              <a:rPr lang="x-none"/>
              <a:t>Reorder Queue</a:t>
            </a:r>
          </a:p>
          <a:p>
            <a:pPr marL="457200" lvl="0" indent="-419100" rtl="0">
              <a:buClr>
                <a:srgbClr val="000000"/>
              </a:buClr>
              <a:buSzPct val="166666"/>
              <a:buFont typeface="Arial"/>
              <a:buChar char="•"/>
            </a:pPr>
            <a:r>
              <a:rPr lang="x-none"/>
              <a:t>scratchpad memory</a:t>
            </a:r>
          </a:p>
          <a:p>
            <a:pPr marL="457200" lvl="0" indent="-419100">
              <a:buClr>
                <a:srgbClr val="000000"/>
              </a:buClr>
              <a:buSzPct val="166666"/>
              <a:buFont typeface="Arial"/>
              <a:buChar char="•"/>
            </a:pPr>
            <a:r>
              <a:rPr lang="x-none"/>
              <a:t>Interface wrappers</a:t>
            </a:r>
          </a:p>
        </p:txBody>
      </p:sp>
    </p:spTree>
  </p:cSld>
  <p:clrMapOvr>
    <a:masterClrMapping/>
  </p:clrMapOvr>
  <p:transition spd="slow">
    <p:cut/>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x-none"/>
              <a:t>Automatic architectural enhancemnet</a:t>
            </a:r>
          </a:p>
        </p:txBody>
      </p:sp>
      <p:sp>
        <p:nvSpPr>
          <p:cNvPr id="766" name="Shape 766"/>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A generalized form for design space exploration</a:t>
            </a:r>
          </a:p>
          <a:p>
            <a:pPr marL="914400" lvl="1" indent="-381000" rtl="0">
              <a:buClr>
                <a:srgbClr val="000000"/>
              </a:buClr>
              <a:buSzPct val="80000"/>
              <a:buFont typeface="Courier New"/>
              <a:buChar char="o"/>
            </a:pPr>
            <a:r>
              <a:rPr lang="x-none"/>
              <a:t>Intra module: One code should be able to run on any SPM execution substrate and translation is done automatically</a:t>
            </a:r>
          </a:p>
          <a:p>
            <a:pPr marL="914400" marR="0" lvl="1" indent="-381000" algn="l" rtl="0">
              <a:lnSpc>
                <a:spcPct val="100000"/>
              </a:lnSpc>
              <a:spcBef>
                <a:spcPts val="480"/>
              </a:spcBef>
              <a:spcAft>
                <a:spcPts val="0"/>
              </a:spcAft>
              <a:buClr>
                <a:srgbClr val="000000"/>
              </a:buClr>
              <a:buSzPct val="80000"/>
              <a:buFont typeface="Courier New"/>
              <a:buChar char="o"/>
            </a:pPr>
            <a:r>
              <a:rPr lang="x-none"/>
              <a:t>Inter moules: Moving code between modules</a:t>
            </a:r>
          </a:p>
          <a:p>
            <a:pPr marL="914400" marR="0" lvl="1" indent="-381000" algn="l" rtl="0">
              <a:lnSpc>
                <a:spcPct val="100000"/>
              </a:lnSpc>
              <a:spcBef>
                <a:spcPts val="480"/>
              </a:spcBef>
              <a:spcAft>
                <a:spcPts val="0"/>
              </a:spcAft>
              <a:buClr>
                <a:srgbClr val="000000"/>
              </a:buClr>
              <a:buSzPct val="80000"/>
              <a:buFont typeface="Courier New"/>
              <a:buChar char="o"/>
            </a:pPr>
            <a:r>
              <a:rPr lang="x-none"/>
              <a:t>Tuning sizing parameters: Number of threads, processing engines, ...</a:t>
            </a:r>
          </a:p>
          <a:p>
            <a:pPr marL="914400" marR="0" lvl="1" indent="-381000" algn="l" rtl="0">
              <a:lnSpc>
                <a:spcPct val="100000"/>
              </a:lnSpc>
              <a:spcBef>
                <a:spcPts val="480"/>
              </a:spcBef>
              <a:spcAft>
                <a:spcPts val="0"/>
              </a:spcAft>
              <a:buClr>
                <a:srgbClr val="000000"/>
              </a:buClr>
              <a:buSzPct val="80000"/>
              <a:buFont typeface="Courier New"/>
              <a:buChar char="o"/>
            </a:pPr>
            <a:r>
              <a:rPr lang="x-none"/>
              <a:t>Structural: Next example </a:t>
            </a:r>
          </a:p>
          <a:p>
            <a:endParaRPr lang="x-none"/>
          </a:p>
        </p:txBody>
      </p:sp>
    </p:spTree>
  </p:cSld>
  <p:clrMapOvr>
    <a:masterClrMapping/>
  </p:clrMapOvr>
  <p:transition spd="slow">
    <p:cut/>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Shape 77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A sample architecture</a:t>
            </a:r>
          </a:p>
        </p:txBody>
      </p:sp>
      <p:sp>
        <p:nvSpPr>
          <p:cNvPr id="772" name="Shape 772"/>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rtl="0">
              <a:buNone/>
            </a:pPr>
            <a:r>
              <a:rPr lang="x-none"/>
              <a:t>
</a:t>
            </a:r>
          </a:p>
          <a:p>
            <a:endParaRPr lang="x-none"/>
          </a:p>
        </p:txBody>
      </p:sp>
      <p:sp>
        <p:nvSpPr>
          <p:cNvPr id="773" name="Shape 773"/>
          <p:cNvSpPr/>
          <p:nvPr/>
        </p:nvSpPr>
        <p:spPr>
          <a:xfrm>
            <a:off x="2053300" y="38652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buNone/>
            </a:pPr>
            <a:r>
              <a:rPr lang="x-none" sz="3600"/>
              <a:t>A</a:t>
            </a:r>
          </a:p>
        </p:txBody>
      </p:sp>
      <p:sp>
        <p:nvSpPr>
          <p:cNvPr id="774" name="Shape 774"/>
          <p:cNvSpPr/>
          <p:nvPr/>
        </p:nvSpPr>
        <p:spPr>
          <a:xfrm>
            <a:off x="4491700" y="38652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buNone/>
            </a:pPr>
            <a:r>
              <a:rPr lang="x-none" sz="3600"/>
              <a:t>B</a:t>
            </a:r>
          </a:p>
        </p:txBody>
      </p:sp>
      <p:cxnSp>
        <p:nvCxnSpPr>
          <p:cNvPr id="775" name="Shape 775"/>
          <p:cNvCxnSpPr>
            <a:endCxn id="773" idx="1"/>
          </p:cNvCxnSpPr>
          <p:nvPr/>
        </p:nvCxnSpPr>
        <p:spPr>
          <a:xfrm rot="10800000" flipH="1">
            <a:off x="1272999" y="4255350"/>
            <a:ext cx="780300" cy="20400"/>
          </a:xfrm>
          <a:prstGeom prst="straightConnector1">
            <a:avLst/>
          </a:prstGeom>
          <a:noFill/>
          <a:ln w="38100" cap="flat">
            <a:solidFill>
              <a:schemeClr val="dk2"/>
            </a:solidFill>
            <a:prstDash val="solid"/>
            <a:round/>
            <a:headEnd type="none" w="lg" len="lg"/>
            <a:tailEnd type="triangle" w="lg" len="lg"/>
          </a:ln>
        </p:spPr>
      </p:cxnSp>
      <p:cxnSp>
        <p:nvCxnSpPr>
          <p:cNvPr id="776" name="Shape 776"/>
          <p:cNvCxnSpPr>
            <a:stCxn id="773" idx="3"/>
          </p:cNvCxnSpPr>
          <p:nvPr/>
        </p:nvCxnSpPr>
        <p:spPr>
          <a:xfrm>
            <a:off x="3736900" y="4255350"/>
            <a:ext cx="754799" cy="0"/>
          </a:xfrm>
          <a:prstGeom prst="straightConnector1">
            <a:avLst/>
          </a:prstGeom>
          <a:noFill/>
          <a:ln w="38100" cap="flat">
            <a:solidFill>
              <a:schemeClr val="dk2"/>
            </a:solidFill>
            <a:prstDash val="solid"/>
            <a:round/>
            <a:headEnd type="none" w="lg" len="lg"/>
            <a:tailEnd type="triangle" w="lg" len="lg"/>
          </a:ln>
        </p:spPr>
      </p:cxnSp>
      <p:cxnSp>
        <p:nvCxnSpPr>
          <p:cNvPr id="777" name="Shape 777"/>
          <p:cNvCxnSpPr/>
          <p:nvPr/>
        </p:nvCxnSpPr>
        <p:spPr>
          <a:xfrm>
            <a:off x="6182725" y="4284475"/>
            <a:ext cx="749399" cy="6299"/>
          </a:xfrm>
          <a:prstGeom prst="straightConnector1">
            <a:avLst/>
          </a:prstGeom>
          <a:noFill/>
          <a:ln w="38100" cap="flat">
            <a:solidFill>
              <a:schemeClr val="dk2"/>
            </a:solidFill>
            <a:prstDash val="solid"/>
            <a:round/>
            <a:headEnd type="none" w="lg" len="lg"/>
            <a:tailEnd type="triangle" w="lg" len="lg"/>
          </a:ln>
        </p:spPr>
      </p:cxnSp>
      <p:sp>
        <p:nvSpPr>
          <p:cNvPr id="778" name="Shape 778"/>
          <p:cNvSpPr txBox="1"/>
          <p:nvPr/>
        </p:nvSpPr>
        <p:spPr>
          <a:xfrm>
            <a:off x="3309898" y="2206600"/>
            <a:ext cx="2032800" cy="389999"/>
          </a:xfrm>
          <a:prstGeom prst="rect">
            <a:avLst/>
          </a:prstGeom>
          <a:noFill/>
        </p:spPr>
        <p:txBody>
          <a:bodyPr lIns="91425" tIns="91425" rIns="91425" bIns="91425" anchor="t" anchorCtr="0">
            <a:spAutoFit/>
          </a:bodyPr>
          <a:lstStyle/>
          <a:p>
            <a:pPr lvl="0" rtl="0">
              <a:buNone/>
            </a:pPr>
            <a:r>
              <a:rPr lang="x-none" sz="3600"/>
              <a:t>100Mhz</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Contributions</a:t>
            </a:r>
          </a:p>
        </p:txBody>
      </p:sp>
      <p:sp>
        <p:nvSpPr>
          <p:cNvPr id="195" name="Shape 195"/>
          <p:cNvSpPr txBox="1">
            <a:spLocks noGrp="1"/>
          </p:cNvSpPr>
          <p:nvPr>
            <p:ph type="body" idx="1"/>
          </p:nvPr>
        </p:nvSpPr>
        <p:spPr>
          <a:xfrm>
            <a:off x="381000" y="1676400"/>
            <a:ext cx="8361599" cy="4231897"/>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en-US" dirty="0" smtClean="0"/>
              <a:t>Gorilla methodology/toolset </a:t>
            </a:r>
          </a:p>
          <a:p>
            <a:pPr marL="857250" lvl="1" indent="-419100">
              <a:buSzPct val="166666"/>
              <a:buFont typeface="Arial"/>
              <a:buChar char="•"/>
            </a:pPr>
            <a:r>
              <a:rPr lang="en-US" dirty="0" smtClean="0"/>
              <a:t>Template based design methodology</a:t>
            </a:r>
          </a:p>
          <a:p>
            <a:pPr marL="857250" lvl="1" indent="-419100">
              <a:buSzPct val="166666"/>
              <a:buFont typeface="Arial"/>
              <a:buChar char="•"/>
            </a:pPr>
            <a:r>
              <a:rPr lang="en-US" dirty="0" smtClean="0"/>
              <a:t>Functional parallelization templates</a:t>
            </a:r>
          </a:p>
          <a:p>
            <a:pPr marL="857250" lvl="1" indent="-419100">
              <a:buSzPct val="166666"/>
              <a:buFont typeface="Arial"/>
              <a:buChar char="•"/>
            </a:pPr>
            <a:r>
              <a:rPr lang="en-US" dirty="0" smtClean="0"/>
              <a:t>HLS optimizations </a:t>
            </a:r>
            <a:r>
              <a:rPr lang="en-US" dirty="0" smtClean="0"/>
              <a:t>for fused </a:t>
            </a:r>
            <a:r>
              <a:rPr lang="en-US" dirty="0" smtClean="0"/>
              <a:t>operations</a:t>
            </a:r>
          </a:p>
          <a:p>
            <a:pPr marL="457200" lvl="0" indent="-419100" rtl="0">
              <a:buClr>
                <a:srgbClr val="000000"/>
              </a:buClr>
              <a:buSzPct val="166666"/>
              <a:buFont typeface="Arial"/>
              <a:buChar char="•"/>
            </a:pPr>
            <a:r>
              <a:rPr lang="x-none" smtClean="0"/>
              <a:t>Showcasing </a:t>
            </a:r>
            <a:r>
              <a:rPr lang="en-US" dirty="0" smtClean="0"/>
              <a:t>Gorilla</a:t>
            </a:r>
            <a:endParaRPr lang="x-none"/>
          </a:p>
          <a:p>
            <a:pPr marL="914400" lvl="1" indent="-381000" rtl="0">
              <a:buClr>
                <a:srgbClr val="000000"/>
              </a:buClr>
              <a:buSzPct val="80000"/>
              <a:buFont typeface="Courier New"/>
              <a:buChar char="o"/>
            </a:pPr>
            <a:r>
              <a:rPr lang="en-US" dirty="0" err="1" smtClean="0"/>
              <a:t>Generatin</a:t>
            </a:r>
            <a:r>
              <a:rPr lang="x-none" smtClean="0"/>
              <a:t>g </a:t>
            </a:r>
            <a:r>
              <a:rPr lang="en-US" dirty="0" smtClean="0"/>
              <a:t>core </a:t>
            </a:r>
            <a:r>
              <a:rPr lang="x-none" smtClean="0"/>
              <a:t>netwo</a:t>
            </a:r>
            <a:r>
              <a:rPr lang="en-US" dirty="0" err="1" smtClean="0"/>
              <a:t>rk</a:t>
            </a:r>
            <a:r>
              <a:rPr lang="en-US" dirty="0"/>
              <a:t> </a:t>
            </a:r>
            <a:r>
              <a:rPr lang="x-none" smtClean="0"/>
              <a:t>processors</a:t>
            </a:r>
            <a:endParaRPr lang="en-US" dirty="0" smtClean="0"/>
          </a:p>
          <a:p>
            <a:pPr marL="914400" lvl="1" indent="-381000" rtl="0">
              <a:buClr>
                <a:srgbClr val="000000"/>
              </a:buClr>
              <a:buSzPct val="80000"/>
              <a:buFont typeface="Courier New"/>
              <a:buChar char="o"/>
            </a:pPr>
            <a:r>
              <a:rPr lang="en-US" dirty="0" smtClean="0"/>
              <a:t>Generatin</a:t>
            </a:r>
            <a:r>
              <a:rPr lang="en-US" dirty="0" smtClean="0"/>
              <a:t>g </a:t>
            </a:r>
            <a:r>
              <a:rPr lang="en-US" dirty="0" smtClean="0"/>
              <a:t>big data accelerators </a:t>
            </a:r>
          </a:p>
          <a:p>
            <a:pPr marL="914400" lvl="1" indent="-381000" rtl="0">
              <a:buClr>
                <a:srgbClr val="000000"/>
              </a:buClr>
              <a:buSzPct val="80000"/>
              <a:buFont typeface="Courier New"/>
              <a:buChar char="o"/>
            </a:pPr>
            <a:r>
              <a:rPr lang="en-US" dirty="0" smtClean="0"/>
              <a:t>Comparing energy efficiency against GPP </a:t>
            </a:r>
            <a:endParaRPr lang="x-none"/>
          </a:p>
          <a:p>
            <a:pPr marL="0" indent="0">
              <a:buNone/>
            </a:pPr>
            <a:endParaRPr lang="x-none" sz="2400"/>
          </a:p>
        </p:txBody>
      </p:sp>
    </p:spTree>
  </p:cSld>
  <p:clrMapOvr>
    <a:masterClrMapping/>
  </p:clrMapOvr>
  <p:transition spd="slow">
    <p:cu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Shape 78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A sample architecture enahncment</a:t>
            </a:r>
          </a:p>
        </p:txBody>
      </p:sp>
      <p:sp>
        <p:nvSpPr>
          <p:cNvPr id="784" name="Shape 784"/>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rtl="0">
              <a:buNone/>
            </a:pPr>
            <a:r>
              <a:rPr lang="x-none" sz="1800"/>
              <a:t>Arch_enhancement BOOST_SOURCE_FREQ_DUPLICATE_SINK_MODULES</a:t>
            </a:r>
          </a:p>
          <a:p>
            <a:pPr lvl="0" rtl="0">
              <a:buNone/>
            </a:pPr>
            <a:r>
              <a:rPr lang="x-none" sz="1800"/>
              <a:t>Given A{SPM} -&gt; B{SPM} =&gt;</a:t>
            </a:r>
          </a:p>
          <a:p>
            <a:pPr lvl="0" indent="457200" rtl="0">
              <a:buNone/>
            </a:pPr>
            <a:r>
              <a:rPr lang="x-none" sz="1800"/>
              <a:t>A_new := A; //A_New is the same type as A</a:t>
            </a:r>
          </a:p>
          <a:p>
            <a:pPr lvl="0" indent="457200" rtl="0">
              <a:buNone/>
            </a:pPr>
            <a:r>
              <a:rPr lang="x-none" sz="1800"/>
              <a:t>B1_new := B; </a:t>
            </a:r>
          </a:p>
          <a:p>
            <a:pPr lvl="0" indent="457200" rtl="0">
              <a:buNone/>
            </a:pPr>
            <a:r>
              <a:rPr lang="x-none" sz="1800"/>
              <a:t>B2_new := B; </a:t>
            </a:r>
          </a:p>
          <a:p>
            <a:pPr lvl="0" indent="457200" rtl="0">
              <a:buNone/>
            </a:pPr>
            <a:r>
              <a:rPr lang="x-none" sz="1800"/>
              <a:t>A_new&lt;frequency=2*A:frequency&gt;;</a:t>
            </a:r>
          </a:p>
          <a:p>
            <a:pPr lvl="0" rtl="0">
              <a:buNone/>
            </a:pPr>
            <a:r>
              <a:rPr lang="x-none" sz="1800"/>
              <a:t>       A_new -&gt;lb::Load_balancer(size =2);</a:t>
            </a:r>
          </a:p>
          <a:p>
            <a:pPr lvl="0" indent="457200" rtl="0">
              <a:buNone/>
            </a:pPr>
            <a:r>
              <a:rPr lang="x-none" sz="1800"/>
              <a:t>lb.out[0]-&gt;ra0::Rate_adapter-&gt;B1_new;</a:t>
            </a:r>
          </a:p>
          <a:p>
            <a:pPr lvl="0" indent="457200" rtl="0">
              <a:buNone/>
            </a:pPr>
            <a:r>
              <a:rPr lang="x-none" sz="1800"/>
              <a:t>lb.out[1]-&gt;ra1::Rate_adapter-&gt;B2_new;</a:t>
            </a:r>
          </a:p>
          <a:p>
            <a:pPr lvl="0" indent="457200" rtl="0">
              <a:buNone/>
            </a:pPr>
            <a:r>
              <a:rPr lang="x-none" sz="1800"/>
              <a:t>A.in =&gt; A_new.in;</a:t>
            </a:r>
          </a:p>
          <a:p>
            <a:pPr lvl="0" indent="457200">
              <a:buNone/>
            </a:pPr>
            <a:r>
              <a:rPr lang="x-none" sz="1800"/>
              <a:t>B.out =&gt; merge[B1_new.out, B2_new_out]; </a:t>
            </a:r>
          </a:p>
        </p:txBody>
      </p:sp>
    </p:spTree>
  </p:cSld>
  <p:clrMapOvr>
    <a:masterClrMapping/>
  </p:clrMapOvr>
  <p:transition spd="slow">
    <p:cut/>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Shape 78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A sample architecture</a:t>
            </a:r>
          </a:p>
        </p:txBody>
      </p:sp>
      <p:sp>
        <p:nvSpPr>
          <p:cNvPr id="790" name="Shape 790"/>
          <p:cNvSpPr txBox="1">
            <a:spLocks noGrp="1"/>
          </p:cNvSpPr>
          <p:nvPr>
            <p:ph type="body" idx="1"/>
          </p:nvPr>
        </p:nvSpPr>
        <p:spPr>
          <a:xfrm>
            <a:off x="762000" y="1600200"/>
            <a:ext cx="8229600" cy="4967700"/>
          </a:xfrm>
          <a:prstGeom prst="rect">
            <a:avLst/>
          </a:prstGeom>
        </p:spPr>
        <p:txBody>
          <a:bodyPr lIns="91425" tIns="91425" rIns="91425" bIns="91425" anchor="t" anchorCtr="0">
            <a:spAutoFit/>
          </a:bodyPr>
          <a:lstStyle/>
          <a:p>
            <a:pPr lvl="0" rtl="0">
              <a:buNone/>
            </a:pPr>
            <a:r>
              <a:rPr lang="x-none"/>
              <a:t>
</a:t>
            </a:r>
          </a:p>
          <a:p>
            <a:endParaRPr lang="x-none"/>
          </a:p>
        </p:txBody>
      </p:sp>
      <p:sp>
        <p:nvSpPr>
          <p:cNvPr id="791" name="Shape 791"/>
          <p:cNvSpPr/>
          <p:nvPr/>
        </p:nvSpPr>
        <p:spPr>
          <a:xfrm>
            <a:off x="1291300" y="3789000"/>
            <a:ext cx="1683600" cy="780300"/>
          </a:xfrm>
          <a:prstGeom prst="rect">
            <a:avLst/>
          </a:prstGeom>
          <a:solidFill>
            <a:srgbClr val="999999"/>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sz="3600"/>
              <a:t>A_new</a:t>
            </a:r>
          </a:p>
        </p:txBody>
      </p:sp>
      <p:sp>
        <p:nvSpPr>
          <p:cNvPr id="792" name="Shape 792"/>
          <p:cNvSpPr/>
          <p:nvPr/>
        </p:nvSpPr>
        <p:spPr>
          <a:xfrm>
            <a:off x="5101300" y="3179400"/>
            <a:ext cx="18837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sz="3600"/>
              <a:t>B0_new</a:t>
            </a:r>
          </a:p>
        </p:txBody>
      </p:sp>
      <p:cxnSp>
        <p:nvCxnSpPr>
          <p:cNvPr id="793" name="Shape 793"/>
          <p:cNvCxnSpPr>
            <a:endCxn id="791" idx="1"/>
          </p:cNvCxnSpPr>
          <p:nvPr/>
        </p:nvCxnSpPr>
        <p:spPr>
          <a:xfrm rot="10800000" flipH="1">
            <a:off x="510999" y="4179150"/>
            <a:ext cx="780300" cy="20400"/>
          </a:xfrm>
          <a:prstGeom prst="straightConnector1">
            <a:avLst/>
          </a:prstGeom>
          <a:noFill/>
          <a:ln w="38100" cap="flat">
            <a:solidFill>
              <a:schemeClr val="dk2"/>
            </a:solidFill>
            <a:prstDash val="solid"/>
            <a:round/>
            <a:headEnd type="none" w="lg" len="lg"/>
            <a:tailEnd type="triangle" w="lg" len="lg"/>
          </a:ln>
        </p:spPr>
      </p:cxnSp>
      <p:cxnSp>
        <p:nvCxnSpPr>
          <p:cNvPr id="794" name="Shape 794"/>
          <p:cNvCxnSpPr/>
          <p:nvPr/>
        </p:nvCxnSpPr>
        <p:spPr>
          <a:xfrm>
            <a:off x="2974900" y="4179150"/>
            <a:ext cx="754799" cy="0"/>
          </a:xfrm>
          <a:prstGeom prst="straightConnector1">
            <a:avLst/>
          </a:prstGeom>
          <a:noFill/>
          <a:ln w="38100" cap="flat">
            <a:solidFill>
              <a:schemeClr val="dk2"/>
            </a:solidFill>
            <a:prstDash val="solid"/>
            <a:round/>
            <a:headEnd type="none" w="lg" len="lg"/>
            <a:tailEnd type="triangle" w="lg" len="lg"/>
          </a:ln>
        </p:spPr>
      </p:cxnSp>
      <p:cxnSp>
        <p:nvCxnSpPr>
          <p:cNvPr id="795" name="Shape 795"/>
          <p:cNvCxnSpPr/>
          <p:nvPr/>
        </p:nvCxnSpPr>
        <p:spPr>
          <a:xfrm>
            <a:off x="6972300" y="3600450"/>
            <a:ext cx="798000" cy="4500"/>
          </a:xfrm>
          <a:prstGeom prst="straightConnector1">
            <a:avLst/>
          </a:prstGeom>
          <a:noFill/>
          <a:ln w="38100" cap="flat">
            <a:solidFill>
              <a:schemeClr val="dk2"/>
            </a:solidFill>
            <a:prstDash val="solid"/>
            <a:round/>
            <a:headEnd type="none" w="lg" len="lg"/>
            <a:tailEnd type="triangle" w="lg" len="lg"/>
          </a:ln>
        </p:spPr>
      </p:cxnSp>
      <p:sp>
        <p:nvSpPr>
          <p:cNvPr id="796" name="Shape 796"/>
          <p:cNvSpPr/>
          <p:nvPr/>
        </p:nvSpPr>
        <p:spPr>
          <a:xfrm>
            <a:off x="5101300" y="4398600"/>
            <a:ext cx="1950299"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sz="3600"/>
              <a:t>B1_new</a:t>
            </a:r>
          </a:p>
        </p:txBody>
      </p:sp>
      <p:cxnSp>
        <p:nvCxnSpPr>
          <p:cNvPr id="797" name="Shape 797"/>
          <p:cNvCxnSpPr/>
          <p:nvPr/>
        </p:nvCxnSpPr>
        <p:spPr>
          <a:xfrm>
            <a:off x="7067550" y="4800600"/>
            <a:ext cx="702900" cy="23699"/>
          </a:xfrm>
          <a:prstGeom prst="straightConnector1">
            <a:avLst/>
          </a:prstGeom>
          <a:noFill/>
          <a:ln w="38100" cap="flat">
            <a:solidFill>
              <a:schemeClr val="dk2"/>
            </a:solidFill>
            <a:prstDash val="solid"/>
            <a:round/>
            <a:headEnd type="none" w="lg" len="lg"/>
            <a:tailEnd type="triangle" w="lg" len="lg"/>
          </a:ln>
        </p:spPr>
      </p:cxnSp>
      <p:cxnSp>
        <p:nvCxnSpPr>
          <p:cNvPr id="798" name="Shape 798"/>
          <p:cNvCxnSpPr/>
          <p:nvPr/>
        </p:nvCxnSpPr>
        <p:spPr>
          <a:xfrm>
            <a:off x="4353925" y="3598675"/>
            <a:ext cx="749399" cy="6299"/>
          </a:xfrm>
          <a:prstGeom prst="straightConnector1">
            <a:avLst/>
          </a:prstGeom>
          <a:noFill/>
          <a:ln w="38100" cap="flat">
            <a:solidFill>
              <a:schemeClr val="dk2"/>
            </a:solidFill>
            <a:prstDash val="solid"/>
            <a:round/>
            <a:headEnd type="none" w="lg" len="lg"/>
            <a:tailEnd type="triangle" w="lg" len="lg"/>
          </a:ln>
        </p:spPr>
      </p:cxnSp>
      <p:cxnSp>
        <p:nvCxnSpPr>
          <p:cNvPr id="799" name="Shape 799"/>
          <p:cNvCxnSpPr/>
          <p:nvPr/>
        </p:nvCxnSpPr>
        <p:spPr>
          <a:xfrm>
            <a:off x="4353925" y="4817875"/>
            <a:ext cx="749399" cy="6299"/>
          </a:xfrm>
          <a:prstGeom prst="straightConnector1">
            <a:avLst/>
          </a:prstGeom>
          <a:noFill/>
          <a:ln w="38100" cap="flat">
            <a:solidFill>
              <a:schemeClr val="dk2"/>
            </a:solidFill>
            <a:prstDash val="solid"/>
            <a:round/>
            <a:headEnd type="none" w="lg" len="lg"/>
            <a:tailEnd type="triangle" w="lg" len="lg"/>
          </a:ln>
        </p:spPr>
      </p:cxnSp>
      <p:sp>
        <p:nvSpPr>
          <p:cNvPr id="800" name="Shape 800"/>
          <p:cNvSpPr/>
          <p:nvPr/>
        </p:nvSpPr>
        <p:spPr>
          <a:xfrm>
            <a:off x="3724275" y="2876550"/>
            <a:ext cx="619200" cy="24861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buNone/>
            </a:pPr>
            <a:r>
              <a:rPr lang="x-none" sz="3600"/>
              <a:t>lb</a:t>
            </a:r>
          </a:p>
        </p:txBody>
      </p:sp>
      <p:sp>
        <p:nvSpPr>
          <p:cNvPr id="801" name="Shape 801"/>
          <p:cNvSpPr txBox="1"/>
          <p:nvPr/>
        </p:nvSpPr>
        <p:spPr>
          <a:xfrm>
            <a:off x="1252498" y="2130400"/>
            <a:ext cx="2032800" cy="389999"/>
          </a:xfrm>
          <a:prstGeom prst="rect">
            <a:avLst/>
          </a:prstGeom>
          <a:noFill/>
        </p:spPr>
        <p:txBody>
          <a:bodyPr lIns="91425" tIns="91425" rIns="91425" bIns="91425" anchor="t" anchorCtr="0">
            <a:spAutoFit/>
          </a:bodyPr>
          <a:lstStyle/>
          <a:p>
            <a:pPr>
              <a:buNone/>
            </a:pPr>
            <a:r>
              <a:rPr lang="x-none" sz="3600"/>
              <a:t>200Mhz</a:t>
            </a:r>
          </a:p>
        </p:txBody>
      </p:sp>
      <p:sp>
        <p:nvSpPr>
          <p:cNvPr id="802" name="Shape 802"/>
          <p:cNvSpPr txBox="1"/>
          <p:nvPr/>
        </p:nvSpPr>
        <p:spPr>
          <a:xfrm>
            <a:off x="4986298" y="2206600"/>
            <a:ext cx="2032800" cy="389999"/>
          </a:xfrm>
          <a:prstGeom prst="rect">
            <a:avLst/>
          </a:prstGeom>
          <a:noFill/>
        </p:spPr>
        <p:txBody>
          <a:bodyPr lIns="91425" tIns="91425" rIns="91425" bIns="91425" anchor="t" anchorCtr="0">
            <a:spAutoFit/>
          </a:bodyPr>
          <a:lstStyle/>
          <a:p>
            <a:pPr lvl="0" rtl="0">
              <a:buNone/>
            </a:pPr>
            <a:r>
              <a:rPr lang="x-none" sz="3600"/>
              <a:t>100Mhz</a:t>
            </a:r>
          </a:p>
        </p:txBody>
      </p:sp>
    </p:spTree>
  </p:cSld>
  <p:clrMapOvr>
    <a:masterClrMapping/>
  </p:clrMapOvr>
  <p:transition spd="slow">
    <p:cut/>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A sample architecture</a:t>
            </a:r>
          </a:p>
        </p:txBody>
      </p:sp>
      <p:sp>
        <p:nvSpPr>
          <p:cNvPr id="808" name="Shape 80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rtl="0">
              <a:buNone/>
            </a:pPr>
            <a:r>
              <a:rPr lang="x-none"/>
              <a:t>A::Fetch &lt;code = "fetch.c", width=1&gt;;</a:t>
            </a:r>
          </a:p>
          <a:p>
            <a:pPr lvl="0" rtl="0">
              <a:buNone/>
            </a:pPr>
            <a:r>
              <a:rPr lang="x-none"/>
              <a:t>B::Decode &lt;code="ARM_decoder.c", width=1&gt;;</a:t>
            </a:r>
          </a:p>
          <a:p>
            <a:pPr lvl="0" rtl="0">
              <a:buNone/>
            </a:pPr>
            <a:r>
              <a:rPr lang="x-none"/>
              <a:t>A -&gt; B;   //same as A.out -&gt; in.B;</a:t>
            </a:r>
          </a:p>
          <a:p>
            <a:endParaRPr lang="x-none"/>
          </a:p>
          <a:p>
            <a:endParaRPr lang="x-none"/>
          </a:p>
          <a:p>
            <a:endParaRPr lang="x-none"/>
          </a:p>
          <a:p>
            <a:pPr marL="457200" lvl="0" indent="-419100" rtl="0">
              <a:buClr>
                <a:srgbClr val="000000"/>
              </a:buClr>
              <a:buSzPct val="166666"/>
              <a:buFont typeface="Arial"/>
              <a:buChar char="•"/>
            </a:pPr>
            <a:r>
              <a:rPr lang="x-none"/>
              <a:t>A,B interface : 32 bit communication through registers</a:t>
            </a:r>
          </a:p>
          <a:p>
            <a:endParaRPr lang="x-none"/>
          </a:p>
        </p:txBody>
      </p:sp>
      <p:sp>
        <p:nvSpPr>
          <p:cNvPr id="809" name="Shape 809"/>
          <p:cNvSpPr/>
          <p:nvPr/>
        </p:nvSpPr>
        <p:spPr>
          <a:xfrm>
            <a:off x="2053300" y="38652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sz="3600"/>
              <a:t>A</a:t>
            </a:r>
          </a:p>
        </p:txBody>
      </p:sp>
      <p:sp>
        <p:nvSpPr>
          <p:cNvPr id="810" name="Shape 810"/>
          <p:cNvSpPr/>
          <p:nvPr/>
        </p:nvSpPr>
        <p:spPr>
          <a:xfrm>
            <a:off x="4491700" y="38652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sz="3600"/>
              <a:t>B</a:t>
            </a:r>
          </a:p>
        </p:txBody>
      </p:sp>
      <p:cxnSp>
        <p:nvCxnSpPr>
          <p:cNvPr id="811" name="Shape 811"/>
          <p:cNvCxnSpPr>
            <a:endCxn id="809" idx="1"/>
          </p:cNvCxnSpPr>
          <p:nvPr/>
        </p:nvCxnSpPr>
        <p:spPr>
          <a:xfrm rot="10800000" flipH="1">
            <a:off x="1272999" y="4255350"/>
            <a:ext cx="780300" cy="20400"/>
          </a:xfrm>
          <a:prstGeom prst="straightConnector1">
            <a:avLst/>
          </a:prstGeom>
          <a:noFill/>
          <a:ln w="38100" cap="flat">
            <a:solidFill>
              <a:schemeClr val="dk2"/>
            </a:solidFill>
            <a:prstDash val="solid"/>
            <a:round/>
            <a:headEnd type="none" w="lg" len="lg"/>
            <a:tailEnd type="triangle" w="lg" len="lg"/>
          </a:ln>
        </p:spPr>
      </p:cxnSp>
      <p:cxnSp>
        <p:nvCxnSpPr>
          <p:cNvPr id="812" name="Shape 812"/>
          <p:cNvCxnSpPr>
            <a:stCxn id="809" idx="3"/>
          </p:cNvCxnSpPr>
          <p:nvPr/>
        </p:nvCxnSpPr>
        <p:spPr>
          <a:xfrm>
            <a:off x="3736900" y="4255350"/>
            <a:ext cx="754799" cy="0"/>
          </a:xfrm>
          <a:prstGeom prst="straightConnector1">
            <a:avLst/>
          </a:prstGeom>
          <a:noFill/>
          <a:ln w="38100" cap="flat">
            <a:solidFill>
              <a:schemeClr val="dk2"/>
            </a:solidFill>
            <a:prstDash val="solid"/>
            <a:round/>
            <a:headEnd type="none" w="lg" len="lg"/>
            <a:tailEnd type="triangle" w="lg" len="lg"/>
          </a:ln>
        </p:spPr>
      </p:cxnSp>
      <p:cxnSp>
        <p:nvCxnSpPr>
          <p:cNvPr id="813" name="Shape 813"/>
          <p:cNvCxnSpPr/>
          <p:nvPr/>
        </p:nvCxnSpPr>
        <p:spPr>
          <a:xfrm>
            <a:off x="6182725" y="4284475"/>
            <a:ext cx="749399" cy="6299"/>
          </a:xfrm>
          <a:prstGeom prst="straightConnector1">
            <a:avLst/>
          </a:prstGeom>
          <a:noFill/>
          <a:ln w="38100" cap="flat">
            <a:solidFill>
              <a:schemeClr val="dk2"/>
            </a:solidFill>
            <a:prstDash val="solid"/>
            <a:round/>
            <a:headEnd type="none" w="lg" len="lg"/>
            <a:tailEnd type="triangle" w="lg" len="lg"/>
          </a:ln>
        </p:spPr>
      </p:cxnSp>
    </p:spTree>
  </p:cSld>
  <p:clrMapOvr>
    <a:masterClrMapping/>
  </p:clrMapOvr>
  <p:transition spd="slow">
    <p:cut/>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Shape 818"/>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A sample architecture</a:t>
            </a:r>
          </a:p>
        </p:txBody>
      </p:sp>
      <p:sp>
        <p:nvSpPr>
          <p:cNvPr id="819" name="Shape 819"/>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A::Ethernet_checker&lt;code="Eth_chk.c"&gt;;</a:t>
            </a:r>
          </a:p>
          <a:p>
            <a:pPr marL="457200" lvl="0" indent="-419100" rtl="0">
              <a:buClr>
                <a:srgbClr val="000000"/>
              </a:buClr>
              <a:buSzPct val="166666"/>
              <a:buFont typeface="Arial"/>
              <a:buChar char="•"/>
            </a:pPr>
            <a:r>
              <a:rPr lang="x-none"/>
              <a:t>B::MPLS&lt;code="MPLS_proc.c"&gt;;</a:t>
            </a:r>
          </a:p>
          <a:p>
            <a:pPr marL="457200" lvl="0" indent="-419100" rtl="0">
              <a:buClr>
                <a:srgbClr val="000000"/>
              </a:buClr>
              <a:buSzPct val="166666"/>
              <a:buFont typeface="Arial"/>
              <a:buChar char="•"/>
            </a:pPr>
            <a:r>
              <a:rPr lang="x-none"/>
              <a:t>A -&gt; B;   //same as A.out -&gt; in.B;</a:t>
            </a:r>
          </a:p>
          <a:p>
            <a:endParaRPr lang="x-none"/>
          </a:p>
          <a:p>
            <a:endParaRPr lang="x-none"/>
          </a:p>
          <a:p>
            <a:endParaRPr lang="x-none"/>
          </a:p>
          <a:p>
            <a:endParaRPr lang="x-none"/>
          </a:p>
          <a:p>
            <a:pPr marL="457200" marR="0" lvl="0" indent="-419100" algn="l" rtl="0">
              <a:lnSpc>
                <a:spcPct val="100000"/>
              </a:lnSpc>
              <a:spcBef>
                <a:spcPts val="600"/>
              </a:spcBef>
              <a:spcAft>
                <a:spcPts val="0"/>
              </a:spcAft>
              <a:buClr>
                <a:srgbClr val="000000"/>
              </a:buClr>
              <a:buSzPct val="166666"/>
              <a:buFont typeface="Arial"/>
              <a:buChar char="•"/>
            </a:pPr>
            <a:r>
              <a:rPr lang="x-none"/>
              <a:t>A, B interface: Memory based FIFO</a:t>
            </a:r>
          </a:p>
        </p:txBody>
      </p:sp>
      <p:sp>
        <p:nvSpPr>
          <p:cNvPr id="820" name="Shape 820"/>
          <p:cNvSpPr/>
          <p:nvPr/>
        </p:nvSpPr>
        <p:spPr>
          <a:xfrm>
            <a:off x="2053300" y="38652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sz="3600"/>
              <a:t>A</a:t>
            </a:r>
          </a:p>
        </p:txBody>
      </p:sp>
      <p:sp>
        <p:nvSpPr>
          <p:cNvPr id="821" name="Shape 821"/>
          <p:cNvSpPr/>
          <p:nvPr/>
        </p:nvSpPr>
        <p:spPr>
          <a:xfrm>
            <a:off x="4491700" y="38652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sz="3600"/>
              <a:t>B</a:t>
            </a:r>
          </a:p>
        </p:txBody>
      </p:sp>
      <p:cxnSp>
        <p:nvCxnSpPr>
          <p:cNvPr id="822" name="Shape 822"/>
          <p:cNvCxnSpPr>
            <a:endCxn id="820" idx="1"/>
          </p:cNvCxnSpPr>
          <p:nvPr/>
        </p:nvCxnSpPr>
        <p:spPr>
          <a:xfrm rot="10800000" flipH="1">
            <a:off x="1272999" y="4255350"/>
            <a:ext cx="780300" cy="20400"/>
          </a:xfrm>
          <a:prstGeom prst="straightConnector1">
            <a:avLst/>
          </a:prstGeom>
          <a:noFill/>
          <a:ln w="38100" cap="flat">
            <a:solidFill>
              <a:schemeClr val="dk2"/>
            </a:solidFill>
            <a:prstDash val="solid"/>
            <a:round/>
            <a:headEnd type="none" w="lg" len="lg"/>
            <a:tailEnd type="triangle" w="lg" len="lg"/>
          </a:ln>
        </p:spPr>
      </p:cxnSp>
      <p:cxnSp>
        <p:nvCxnSpPr>
          <p:cNvPr id="823" name="Shape 823"/>
          <p:cNvCxnSpPr>
            <a:stCxn id="820" idx="3"/>
          </p:cNvCxnSpPr>
          <p:nvPr/>
        </p:nvCxnSpPr>
        <p:spPr>
          <a:xfrm>
            <a:off x="3736900" y="4255350"/>
            <a:ext cx="754799" cy="0"/>
          </a:xfrm>
          <a:prstGeom prst="straightConnector1">
            <a:avLst/>
          </a:prstGeom>
          <a:noFill/>
          <a:ln w="38100" cap="flat">
            <a:solidFill>
              <a:schemeClr val="dk2"/>
            </a:solidFill>
            <a:prstDash val="solid"/>
            <a:round/>
            <a:headEnd type="none" w="lg" len="lg"/>
            <a:tailEnd type="triangle" w="lg" len="lg"/>
          </a:ln>
        </p:spPr>
      </p:cxnSp>
      <p:cxnSp>
        <p:nvCxnSpPr>
          <p:cNvPr id="824" name="Shape 824"/>
          <p:cNvCxnSpPr/>
          <p:nvPr/>
        </p:nvCxnSpPr>
        <p:spPr>
          <a:xfrm>
            <a:off x="6182725" y="4284475"/>
            <a:ext cx="749399" cy="6299"/>
          </a:xfrm>
          <a:prstGeom prst="straightConnector1">
            <a:avLst/>
          </a:prstGeom>
          <a:noFill/>
          <a:ln w="38100" cap="flat">
            <a:solidFill>
              <a:schemeClr val="dk2"/>
            </a:solidFill>
            <a:prstDash val="solid"/>
            <a:round/>
            <a:headEnd type="none" w="lg" len="lg"/>
            <a:tailEnd type="triangle" w="lg" len="lg"/>
          </a:ln>
        </p:spPr>
      </p:cxnSp>
    </p:spTree>
  </p:cSld>
  <p:clrMapOvr>
    <a:masterClrMapping/>
  </p:clrMapOvr>
  <p:transition spd="slow">
    <p:cut/>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Shape 829"/>
          <p:cNvSpPr txBox="1">
            <a:spLocks noGrp="1"/>
          </p:cNvSpPr>
          <p:nvPr>
            <p:ph type="title"/>
          </p:nvPr>
        </p:nvSpPr>
        <p:spPr>
          <a:xfrm>
            <a:off x="457200" y="427037"/>
            <a:ext cx="8229600" cy="1143000"/>
          </a:xfrm>
          <a:prstGeom prst="rect">
            <a:avLst/>
          </a:prstGeom>
        </p:spPr>
        <p:txBody>
          <a:bodyPr lIns="91425" tIns="91425" rIns="91425" bIns="91425" anchor="b" anchorCtr="0">
            <a:spAutoFit/>
          </a:bodyPr>
          <a:lstStyle/>
          <a:p>
            <a:pPr lvl="0">
              <a:buNone/>
            </a:pPr>
            <a:r>
              <a:rPr lang="x-none"/>
              <a:t>Gorilla methodology example: An out of order processor</a:t>
            </a:r>
          </a:p>
        </p:txBody>
      </p:sp>
      <p:sp>
        <p:nvSpPr>
          <p:cNvPr id="830" name="Shape 830"/>
          <p:cNvSpPr txBox="1">
            <a:spLocks noGrp="1"/>
          </p:cNvSpPr>
          <p:nvPr>
            <p:ph type="body" idx="1"/>
          </p:nvPr>
        </p:nvSpPr>
        <p:spPr>
          <a:xfrm>
            <a:off x="381000" y="1600200"/>
            <a:ext cx="8229600" cy="4967700"/>
          </a:xfrm>
          <a:prstGeom prst="rect">
            <a:avLst/>
          </a:prstGeom>
        </p:spPr>
        <p:txBody>
          <a:bodyPr lIns="91425" tIns="91425" rIns="91425" bIns="91425" anchor="t" anchorCtr="0">
            <a:spAutoFit/>
          </a:bodyPr>
          <a:lstStyle/>
          <a:p>
            <a:pPr lvl="0" rtl="0">
              <a:buNone/>
            </a:pPr>
            <a:r>
              <a:rPr lang="x-none"/>
              <a:t>Template &lt;...&gt; Core (...)</a:t>
            </a:r>
          </a:p>
          <a:p>
            <a:pPr lvl="0" rtl="0">
              <a:buNone/>
            </a:pPr>
            <a:r>
              <a:rPr lang="x-none"/>
              <a:t>    </a:t>
            </a:r>
            <a:r>
              <a:rPr lang="x-none">
                <a:solidFill>
                  <a:srgbClr val="38761D"/>
                </a:solidFill>
              </a:rPr>
              <a:t>Icache</a:t>
            </a:r>
            <a:r>
              <a:rPr lang="x-none"/>
              <a:t> -&gt; Fetch -&gt; Decode;</a:t>
            </a:r>
          </a:p>
          <a:p>
            <a:pPr lvl="0" rtl="0">
              <a:buNone/>
            </a:pPr>
            <a:r>
              <a:rPr lang="x-none"/>
              <a:t>    Decode-&gt; </a:t>
            </a:r>
            <a:r>
              <a:rPr lang="x-none">
                <a:solidFill>
                  <a:srgbClr val="38761D"/>
                </a:solidFill>
              </a:rPr>
              <a:t>Rename_Reg</a:t>
            </a:r>
            <a:r>
              <a:rPr lang="x-none"/>
              <a:t> -&gt; in.Exec;</a:t>
            </a:r>
          </a:p>
          <a:p>
            <a:pPr lvl="0" rtl="0">
              <a:buNone/>
            </a:pPr>
            <a:r>
              <a:rPr lang="x-none"/>
              <a:t>    </a:t>
            </a:r>
            <a:r>
              <a:rPr lang="x-none">
                <a:solidFill>
                  <a:srgbClr val="38761D"/>
                </a:solidFill>
              </a:rPr>
              <a:t>ROB.</a:t>
            </a:r>
            <a:r>
              <a:rPr lang="x-none"/>
              <a:t>reg_commit -&gt;</a:t>
            </a:r>
            <a:r>
              <a:rPr lang="x-none">
                <a:solidFill>
                  <a:srgbClr val="38761D"/>
                </a:solidFill>
              </a:rPr>
              <a:t> </a:t>
            </a:r>
            <a:r>
              <a:rPr lang="x-none"/>
              <a:t>Rename_Reg ;</a:t>
            </a:r>
          </a:p>
          <a:p>
            <a:pPr lvl="0" rtl="0">
              <a:buNone/>
            </a:pPr>
            <a:r>
              <a:rPr lang="x-none"/>
              <a:t>    Exec.out -&gt; exec_retire.</a:t>
            </a:r>
            <a:r>
              <a:rPr lang="x-none">
                <a:solidFill>
                  <a:srgbClr val="38761D"/>
                </a:solidFill>
              </a:rPr>
              <a:t>ROB</a:t>
            </a:r>
            <a:r>
              <a:rPr lang="x-none"/>
              <a:t>;</a:t>
            </a:r>
          </a:p>
          <a:p>
            <a:pPr lvl="0" rtl="0">
              <a:buNone/>
            </a:pPr>
            <a:r>
              <a:rPr lang="x-none"/>
              <a:t>    Exec.lsu &lt;-&gt; </a:t>
            </a:r>
            <a:r>
              <a:rPr lang="x-none">
                <a:solidFill>
                  <a:srgbClr val="38761D"/>
                </a:solidFill>
              </a:rPr>
              <a:t>Dcache</a:t>
            </a:r>
            <a:r>
              <a:rPr lang="x-none"/>
              <a:t>;</a:t>
            </a:r>
          </a:p>
          <a:p>
            <a:pPr lvl="0" rtl="0">
              <a:buNone/>
            </a:pPr>
            <a:r>
              <a:rPr lang="x-none"/>
              <a:t>    </a:t>
            </a:r>
            <a:r>
              <a:rPr lang="x-none">
                <a:solidFill>
                  <a:srgbClr val="38761D"/>
                </a:solidFill>
              </a:rPr>
              <a:t>Dcache</a:t>
            </a:r>
            <a:r>
              <a:rPr lang="x-none"/>
              <a:t> &lt;-&gt; mem_commit.</a:t>
            </a:r>
            <a:r>
              <a:rPr lang="x-none">
                <a:solidFill>
                  <a:srgbClr val="38761D"/>
                </a:solidFill>
              </a:rPr>
              <a:t>ROB</a:t>
            </a:r>
            <a:r>
              <a:rPr lang="x-none"/>
              <a:t>;</a:t>
            </a:r>
          </a:p>
          <a:p>
            <a:pPr lvl="0">
              <a:buNone/>
            </a:pPr>
            <a:r>
              <a:rPr lang="x-none"/>
              <a:t>    </a:t>
            </a:r>
          </a:p>
        </p:txBody>
      </p:sp>
    </p:spTree>
  </p:cSld>
  <p:clrMapOvr>
    <a:masterClrMapping/>
  </p:clrMapOvr>
  <p:transition spd="slow">
    <p:cut/>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Shape 83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An out of order processor (continue)</a:t>
            </a:r>
          </a:p>
        </p:txBody>
      </p:sp>
      <p:sp>
        <p:nvSpPr>
          <p:cNvPr id="836" name="Shape 836"/>
          <p:cNvSpPr txBox="1">
            <a:spLocks noGrp="1"/>
          </p:cNvSpPr>
          <p:nvPr>
            <p:ph type="body" idx="1"/>
          </p:nvPr>
        </p:nvSpPr>
        <p:spPr>
          <a:xfrm>
            <a:off x="457200" y="1600200"/>
            <a:ext cx="8380499" cy="4967700"/>
          </a:xfrm>
          <a:prstGeom prst="rect">
            <a:avLst/>
          </a:prstGeom>
        </p:spPr>
        <p:txBody>
          <a:bodyPr lIns="91425" tIns="91425" rIns="91425" bIns="91425" anchor="t" anchorCtr="0">
            <a:spAutoFit/>
          </a:bodyPr>
          <a:lstStyle/>
          <a:p>
            <a:pPr lvl="0" rtl="0">
              <a:buNone/>
            </a:pPr>
            <a:r>
              <a:rPr lang="x-none"/>
              <a:t>Template &lt;...&gt; Exec (...)</a:t>
            </a:r>
          </a:p>
          <a:p>
            <a:pPr lvl="0" rtl="0">
              <a:buNone/>
            </a:pPr>
            <a:r>
              <a:rPr lang="x-none"/>
              <a:t>    in -&gt; Dispatcher;</a:t>
            </a:r>
          </a:p>
          <a:p>
            <a:pPr lvl="0" rtl="0">
              <a:buNone/>
            </a:pPr>
            <a:r>
              <a:rPr lang="x-none"/>
              <a:t>    Dispatcher.add -&gt; RS_add -&gt; Broadcast_bus;  </a:t>
            </a:r>
          </a:p>
          <a:p>
            <a:pPr lvl="0" rtl="0">
              <a:buNone/>
            </a:pPr>
            <a:r>
              <a:rPr lang="x-none"/>
              <a:t>    Dispatcher.mul -&gt; RS_mul -&gt; Broadcast_bus;</a:t>
            </a:r>
          </a:p>
          <a:p>
            <a:pPr lvl="0" rtl="0">
              <a:buNone/>
            </a:pPr>
            <a:r>
              <a:rPr lang="x-none"/>
              <a:t>    Dispatcher.lsu -&gt; RS_lsu -&gt; Broadcast_bus;</a:t>
            </a:r>
          </a:p>
          <a:p>
            <a:pPr lvl="0" rtl="0">
              <a:buNone/>
            </a:pPr>
            <a:r>
              <a:rPr lang="x-none"/>
              <a:t>    Broadcast_bus -&gt; out;</a:t>
            </a:r>
          </a:p>
          <a:p>
            <a:pPr lvl="0" rtl="0">
              <a:buNone/>
            </a:pPr>
            <a:r>
              <a:rPr lang="x-none"/>
              <a:t>    RS_add &lt;-&gt; FU_add;</a:t>
            </a:r>
          </a:p>
          <a:p>
            <a:pPr lvl="0" rtl="0">
              <a:buNone/>
            </a:pPr>
            <a:r>
              <a:rPr lang="x-none"/>
              <a:t>    RS_mul &lt;-&gt; FU_mul;</a:t>
            </a:r>
          </a:p>
          <a:p>
            <a:pPr lvl="0">
              <a:buNone/>
            </a:pPr>
            <a:r>
              <a:rPr lang="x-none"/>
              <a:t>    RS_lsu &lt;-&gt; lsu;</a:t>
            </a:r>
          </a:p>
        </p:txBody>
      </p:sp>
    </p:spTree>
  </p:cSld>
  <p:clrMapOvr>
    <a:masterClrMapping/>
  </p:clrMapOvr>
  <p:transition spd="slow">
    <p:cut/>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Shape 84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Methodology for constructing the methodology </a:t>
            </a:r>
          </a:p>
        </p:txBody>
      </p:sp>
      <p:sp>
        <p:nvSpPr>
          <p:cNvPr id="842" name="Shape 842"/>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a:buNone/>
            </a:pPr>
            <a:r>
              <a:rPr lang="x-none"/>
              <a:t>Desiging serious applications and learn from that</a:t>
            </a:r>
          </a:p>
        </p:txBody>
      </p:sp>
    </p:spTree>
  </p:cSld>
  <p:clrMapOvr>
    <a:masterClrMapping/>
  </p:clrMapOvr>
  <p:transition spd="slow">
    <p:cut/>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ctrTitle"/>
          </p:nvPr>
        </p:nvSpPr>
        <p:spPr>
          <a:xfrm>
            <a:off x="457200" y="751679"/>
            <a:ext cx="8229600" cy="4012499"/>
          </a:xfrm>
          <a:prstGeom prst="rect">
            <a:avLst/>
          </a:prstGeom>
        </p:spPr>
        <p:txBody>
          <a:bodyPr lIns="91425" tIns="91425" rIns="91425" bIns="91425" anchor="t" anchorCtr="0">
            <a:spAutoFit/>
          </a:bodyPr>
          <a:lstStyle/>
          <a:p>
            <a:pPr lvl="0">
              <a:buNone/>
            </a:pPr>
            <a:r>
              <a:rPr lang="x-none"/>
              <a:t>Gorilla Applications</a:t>
            </a:r>
          </a:p>
        </p:txBody>
      </p:sp>
      <p:sp>
        <p:nvSpPr>
          <p:cNvPr id="848" name="Shape 848"/>
          <p:cNvSpPr txBox="1">
            <a:spLocks noGrp="1"/>
          </p:cNvSpPr>
          <p:nvPr>
            <p:ph type="subTitle" idx="1"/>
          </p:nvPr>
        </p:nvSpPr>
        <p:spPr>
          <a:xfrm>
            <a:off x="457200" y="4955189"/>
            <a:ext cx="8229600" cy="1643400"/>
          </a:xfrm>
          <a:prstGeom prst="rect">
            <a:avLst/>
          </a:prstGeom>
        </p:spPr>
        <p:txBody>
          <a:bodyPr lIns="91425" tIns="91425" rIns="91425" bIns="91425" anchor="t" anchorCtr="0">
            <a:spAutoFit/>
          </a:bodyPr>
          <a:lstStyle/>
          <a:p>
            <a:endParaRPr/>
          </a:p>
        </p:txBody>
      </p:sp>
    </p:spTree>
  </p:cSld>
  <p:clrMapOvr>
    <a:masterClrMapping/>
  </p:clrMapOvr>
  <p:transition spd="slow">
    <p:cut/>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Why focusing on data center and networking applications?</a:t>
            </a:r>
          </a:p>
        </p:txBody>
      </p:sp>
      <p:sp>
        <p:nvSpPr>
          <p:cNvPr id="854" name="Shape 854"/>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Using specialized hardware is beneficial because of high throughput requirement </a:t>
            </a:r>
          </a:p>
          <a:p>
            <a:pPr marL="457200" lvl="0" indent="-419100">
              <a:buClr>
                <a:srgbClr val="000000"/>
              </a:buClr>
              <a:buSzPct val="166666"/>
              <a:buFont typeface="Arial"/>
              <a:buChar char="•"/>
            </a:pPr>
            <a:r>
              <a:rPr lang="x-none"/>
              <a:t>Loosely coupled accelerators limit the performance benefit due to communication overhead - In-line accelerators does not have the processor/coprocessor communication overhead</a:t>
            </a:r>
          </a:p>
        </p:txBody>
      </p:sp>
    </p:spTree>
  </p:cSld>
  <p:clrMapOvr>
    <a:masterClrMapping/>
  </p:clrMapOvr>
  <p:transition spd="slow">
    <p:cut/>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Shape 85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Applications</a:t>
            </a:r>
          </a:p>
        </p:txBody>
      </p:sp>
      <p:sp>
        <p:nvSpPr>
          <p:cNvPr id="860" name="Shape 860"/>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Network processor</a:t>
            </a:r>
          </a:p>
          <a:p>
            <a:pPr marL="914400" lvl="1" indent="-381000" rtl="0">
              <a:buClr>
                <a:srgbClr val="000000"/>
              </a:buClr>
              <a:buSzPct val="80000"/>
              <a:buFont typeface="Courier New"/>
              <a:buChar char="o"/>
            </a:pPr>
            <a:r>
              <a:rPr lang="x-none"/>
              <a:t>High throughput</a:t>
            </a:r>
          </a:p>
          <a:p>
            <a:pPr marL="914400" lvl="1" indent="-381000" rtl="0">
              <a:buClr>
                <a:srgbClr val="000000"/>
              </a:buClr>
              <a:buSzPct val="80000"/>
              <a:buFont typeface="Courier New"/>
              <a:buChar char="o"/>
            </a:pPr>
            <a:r>
              <a:rPr lang="x-none"/>
              <a:t>Power</a:t>
            </a:r>
          </a:p>
          <a:p>
            <a:pPr marL="914400" lvl="1" indent="-381000" rtl="0">
              <a:buClr>
                <a:srgbClr val="000000"/>
              </a:buClr>
              <a:buSzPct val="80000"/>
              <a:buFont typeface="Courier New"/>
              <a:buChar char="o"/>
            </a:pPr>
            <a:r>
              <a:rPr lang="x-none"/>
              <a:t>Virtualization</a:t>
            </a:r>
          </a:p>
          <a:p>
            <a:pPr marL="457200" lvl="0" indent="-419100" rtl="0">
              <a:buClr>
                <a:srgbClr val="000000"/>
              </a:buClr>
              <a:buSzPct val="166666"/>
              <a:buFont typeface="Arial"/>
              <a:buChar char="•"/>
            </a:pPr>
            <a:r>
              <a:rPr lang="x-none"/>
              <a:t>Power aware data center load balancer</a:t>
            </a:r>
          </a:p>
          <a:p>
            <a:pPr marL="457200" lvl="0" indent="-419100" rtl="0">
              <a:buClr>
                <a:srgbClr val="000000"/>
              </a:buClr>
              <a:buSzPct val="166666"/>
              <a:buFont typeface="Arial"/>
              <a:buChar char="•"/>
            </a:pPr>
            <a:r>
              <a:rPr lang="x-none"/>
              <a:t>Reduce server</a:t>
            </a:r>
          </a:p>
          <a:p>
            <a:pPr marL="457200" lvl="0" indent="-419100">
              <a:buClr>
                <a:srgbClr val="000000"/>
              </a:buClr>
              <a:buSzPct val="166666"/>
              <a:buFont typeface="Arial"/>
              <a:buChar char="•"/>
            </a:pPr>
            <a:r>
              <a:rPr lang="x-none"/>
              <a:t>Memcached server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Evaluation methodology</a:t>
            </a:r>
          </a:p>
        </p:txBody>
      </p:sp>
      <p:sp>
        <p:nvSpPr>
          <p:cNvPr id="227" name="Shape 227"/>
          <p:cNvSpPr txBox="1">
            <a:spLocks noGrp="1"/>
          </p:cNvSpPr>
          <p:nvPr>
            <p:ph type="body" idx="1"/>
          </p:nvPr>
        </p:nvSpPr>
        <p:spPr>
          <a:xfrm>
            <a:off x="457200" y="1600200"/>
            <a:ext cx="8229600" cy="2852033"/>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endParaRPr lang="en-US" dirty="0" smtClean="0"/>
          </a:p>
          <a:p>
            <a:pPr marL="457200" lvl="0" indent="-419100" rtl="0">
              <a:buClr>
                <a:srgbClr val="000000"/>
              </a:buClr>
              <a:buSzPct val="166666"/>
              <a:buFont typeface="Arial"/>
              <a:buChar char="•"/>
            </a:pPr>
            <a:r>
              <a:rPr lang="en-US" sz="2400" dirty="0" smtClean="0"/>
              <a:t>Performance: a</a:t>
            </a:r>
            <a:r>
              <a:rPr lang="x-none" sz="2400" smtClean="0"/>
              <a:t>ll </a:t>
            </a:r>
            <a:r>
              <a:rPr lang="x-none" sz="2400"/>
              <a:t>accelerators realized at Verilog </a:t>
            </a:r>
            <a:r>
              <a:rPr lang="x-none" sz="2400" smtClean="0"/>
              <a:t>level</a:t>
            </a:r>
            <a:endParaRPr lang="en-US" sz="2400" dirty="0" smtClean="0"/>
          </a:p>
          <a:p>
            <a:pPr marL="857250" lvl="1" indent="-419100">
              <a:buSzPct val="166666"/>
              <a:buFont typeface="Arial"/>
              <a:buChar char="•"/>
            </a:pPr>
            <a:r>
              <a:rPr lang="en-US" dirty="0" smtClean="0"/>
              <a:t>Throughput</a:t>
            </a:r>
          </a:p>
          <a:p>
            <a:pPr marL="857250" lvl="1" indent="-419100">
              <a:buSzPct val="166666"/>
              <a:buFont typeface="Arial"/>
              <a:buChar char="•"/>
            </a:pPr>
            <a:r>
              <a:rPr lang="en-US" dirty="0" smtClean="0"/>
              <a:t>Energy efficiency: Energy/operation</a:t>
            </a:r>
          </a:p>
          <a:p>
            <a:pPr marL="457200" lvl="0" indent="-419100" rtl="0">
              <a:buClr>
                <a:srgbClr val="000000"/>
              </a:buClr>
              <a:buSzPct val="166666"/>
              <a:buFont typeface="Arial"/>
              <a:buChar char="•"/>
            </a:pPr>
            <a:r>
              <a:rPr lang="en-US" sz="2400" dirty="0" smtClean="0"/>
              <a:t>Productivity: development time </a:t>
            </a:r>
            <a:endParaRPr lang="x-none" sz="2400"/>
          </a:p>
          <a:p>
            <a:endParaRPr lang="x-none" sz="2400"/>
          </a:p>
        </p:txBody>
      </p:sp>
    </p:spTree>
  </p:cSld>
  <p:clrMapOvr>
    <a:masterClrMapping/>
  </p:clrMapOvr>
  <p:transition spd="slow">
    <p:cut/>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Shape 86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Core router network processor</a:t>
            </a:r>
          </a:p>
        </p:txBody>
      </p:sp>
      <p:sp>
        <p:nvSpPr>
          <p:cNvPr id="866" name="Shape 866"/>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endParaRPr/>
          </a:p>
        </p:txBody>
      </p:sp>
    </p:spTree>
  </p:cSld>
  <p:clrMapOvr>
    <a:masterClrMapping/>
  </p:clrMapOvr>
  <p:transition spd="slow">
    <p:cut/>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Shape 87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Virtualization</a:t>
            </a:r>
          </a:p>
        </p:txBody>
      </p:sp>
      <p:sp>
        <p:nvSpPr>
          <p:cNvPr id="872" name="Shape 872"/>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a:buClr>
                <a:srgbClr val="000000"/>
              </a:buClr>
              <a:buSzPct val="208333"/>
              <a:buFont typeface="Arial"/>
              <a:buChar char="•"/>
            </a:pPr>
            <a:r>
              <a:rPr lang="x-none" sz="2400"/>
              <a:t>Finding the best configuration for consolidating a set of NPs</a:t>
            </a:r>
          </a:p>
        </p:txBody>
      </p:sp>
    </p:spTree>
  </p:cSld>
  <p:clrMapOvr>
    <a:masterClrMapping/>
  </p:clrMapOvr>
  <p:transition spd="slow">
    <p:cut/>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Shape 87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Load adaptive power saving</a:t>
            </a:r>
          </a:p>
        </p:txBody>
      </p:sp>
      <p:sp>
        <p:nvSpPr>
          <p:cNvPr id="878" name="Shape 87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spcBef>
                <a:spcPts val="480"/>
              </a:spcBef>
              <a:buClr>
                <a:srgbClr val="000000"/>
              </a:buClr>
              <a:buSzPct val="208333"/>
              <a:buFont typeface="Arial"/>
              <a:buChar char="•"/>
            </a:pPr>
            <a:r>
              <a:rPr lang="x-none" sz="2400"/>
              <a:t>Cache/Compute replacement on demand</a:t>
            </a:r>
          </a:p>
          <a:p>
            <a:pPr marL="457200" lvl="0" indent="-419100" rtl="0">
              <a:spcBef>
                <a:spcPts val="480"/>
              </a:spcBef>
              <a:buClr>
                <a:srgbClr val="000000"/>
              </a:buClr>
              <a:buSzPct val="208333"/>
              <a:buFont typeface="Arial"/>
              <a:buChar char="•"/>
            </a:pPr>
            <a:r>
              <a:rPr lang="x-none" sz="2400"/>
              <a:t> NP/TM/... consolidation on demand</a:t>
            </a:r>
          </a:p>
          <a:p>
            <a:endParaRPr lang="x-none" sz="2400"/>
          </a:p>
        </p:txBody>
      </p:sp>
    </p:spTree>
  </p:cSld>
  <p:clrMapOvr>
    <a:masterClrMapping/>
  </p:clrMapOvr>
  <p:transition spd="slow">
    <p:cut/>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Shape 88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Datacenter Networking Accelerator (DNA)</a:t>
            </a:r>
          </a:p>
        </p:txBody>
      </p:sp>
      <p:sp>
        <p:nvSpPr>
          <p:cNvPr id="884" name="Shape 884"/>
          <p:cNvSpPr/>
          <p:nvPr/>
        </p:nvSpPr>
        <p:spPr>
          <a:xfrm>
            <a:off x="779975" y="2090825"/>
            <a:ext cx="7169400" cy="19767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885" name="Shape 885"/>
          <p:cNvSpPr txBox="1"/>
          <p:nvPr/>
        </p:nvSpPr>
        <p:spPr>
          <a:xfrm>
            <a:off x="3440397" y="2250725"/>
            <a:ext cx="1641899" cy="285300"/>
          </a:xfrm>
          <a:prstGeom prst="rect">
            <a:avLst/>
          </a:prstGeom>
          <a:noFill/>
        </p:spPr>
        <p:txBody>
          <a:bodyPr lIns="91425" tIns="91425" rIns="91425" bIns="91425" anchor="t" anchorCtr="0">
            <a:spAutoFit/>
          </a:bodyPr>
          <a:lstStyle/>
          <a:p>
            <a:pPr lvl="0" rtl="0">
              <a:buNone/>
            </a:pPr>
            <a:r>
              <a:rPr lang="x-none"/>
              <a:t>Multi Tier Network</a:t>
            </a:r>
          </a:p>
        </p:txBody>
      </p:sp>
      <p:sp>
        <p:nvSpPr>
          <p:cNvPr id="886" name="Shape 886"/>
          <p:cNvSpPr/>
          <p:nvPr/>
        </p:nvSpPr>
        <p:spPr>
          <a:xfrm>
            <a:off x="1106397" y="3528325"/>
            <a:ext cx="2333999" cy="276600"/>
          </a:xfrm>
          <a:prstGeom prst="rect">
            <a:avLst/>
          </a:prstGeom>
          <a:solidFill>
            <a:srgbClr val="3D85C6"/>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887" name="Shape 887"/>
          <p:cNvCxnSpPr/>
          <p:nvPr/>
        </p:nvCxnSpPr>
        <p:spPr>
          <a:xfrm>
            <a:off x="1590250" y="4270175"/>
            <a:ext cx="1331699" cy="0"/>
          </a:xfrm>
          <a:prstGeom prst="straightConnector1">
            <a:avLst/>
          </a:prstGeom>
          <a:noFill/>
          <a:ln w="19050" cap="flat">
            <a:solidFill>
              <a:schemeClr val="dk2"/>
            </a:solidFill>
            <a:prstDash val="dot"/>
            <a:round/>
            <a:headEnd type="none" w="lg" len="lg"/>
            <a:tailEnd type="none" w="lg" len="lg"/>
          </a:ln>
        </p:spPr>
      </p:cxnSp>
      <p:sp>
        <p:nvSpPr>
          <p:cNvPr id="888" name="Shape 888"/>
          <p:cNvSpPr/>
          <p:nvPr/>
        </p:nvSpPr>
        <p:spPr>
          <a:xfrm>
            <a:off x="868194" y="4624750"/>
            <a:ext cx="1054500" cy="15653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889" name="Shape 889"/>
          <p:cNvSpPr/>
          <p:nvPr/>
        </p:nvSpPr>
        <p:spPr>
          <a:xfrm>
            <a:off x="1003797" y="5068975"/>
            <a:ext cx="760199" cy="190200"/>
          </a:xfrm>
          <a:prstGeom prst="rect">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890" name="Shape 890"/>
          <p:cNvSpPr/>
          <p:nvPr/>
        </p:nvSpPr>
        <p:spPr>
          <a:xfrm>
            <a:off x="1189300" y="5366750"/>
            <a:ext cx="185399" cy="190200"/>
          </a:xfrm>
          <a:prstGeom prst="rect">
            <a:avLst/>
          </a:prstGeom>
          <a:solidFill>
            <a:srgbClr val="00FFFF"/>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891" name="Shape 891"/>
          <p:cNvSpPr/>
          <p:nvPr/>
        </p:nvSpPr>
        <p:spPr>
          <a:xfrm>
            <a:off x="1432050" y="5366750"/>
            <a:ext cx="185399" cy="190200"/>
          </a:xfrm>
          <a:prstGeom prst="rect">
            <a:avLst/>
          </a:prstGeom>
          <a:solidFill>
            <a:srgbClr val="00FFFF"/>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892" name="Shape 892"/>
          <p:cNvSpPr/>
          <p:nvPr/>
        </p:nvSpPr>
        <p:spPr>
          <a:xfrm>
            <a:off x="946550" y="5366750"/>
            <a:ext cx="185399" cy="190200"/>
          </a:xfrm>
          <a:prstGeom prst="rect">
            <a:avLst/>
          </a:prstGeom>
          <a:solidFill>
            <a:srgbClr val="00FFFF"/>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893" name="Shape 893"/>
          <p:cNvSpPr/>
          <p:nvPr/>
        </p:nvSpPr>
        <p:spPr>
          <a:xfrm>
            <a:off x="1674800" y="5367800"/>
            <a:ext cx="185399" cy="188100"/>
          </a:xfrm>
          <a:prstGeom prst="rect">
            <a:avLst/>
          </a:prstGeom>
          <a:solidFill>
            <a:srgbClr val="00FFFF"/>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894" name="Shape 894"/>
          <p:cNvSpPr/>
          <p:nvPr/>
        </p:nvSpPr>
        <p:spPr>
          <a:xfrm>
            <a:off x="1003797" y="4764175"/>
            <a:ext cx="760199" cy="190200"/>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nvGrpSpPr>
          <p:cNvPr id="895" name="Shape 895"/>
          <p:cNvGrpSpPr/>
          <p:nvPr/>
        </p:nvGrpSpPr>
        <p:grpSpPr>
          <a:xfrm>
            <a:off x="939950" y="5723075"/>
            <a:ext cx="406499" cy="423600"/>
            <a:chOff x="1168550" y="5723075"/>
            <a:chExt cx="406499" cy="423600"/>
          </a:xfrm>
        </p:grpSpPr>
        <p:sp>
          <p:nvSpPr>
            <p:cNvPr id="896" name="Shape 896"/>
            <p:cNvSpPr/>
            <p:nvPr/>
          </p:nvSpPr>
          <p:spPr>
            <a:xfrm>
              <a:off x="1168550" y="5723075"/>
              <a:ext cx="406499" cy="4236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897" name="Shape 897"/>
            <p:cNvSpPr/>
            <p:nvPr/>
          </p:nvSpPr>
          <p:spPr>
            <a:xfrm>
              <a:off x="1235675" y="58095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898" name="Shape 898"/>
            <p:cNvSpPr/>
            <p:nvPr/>
          </p:nvSpPr>
          <p:spPr>
            <a:xfrm>
              <a:off x="1388075" y="58095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899" name="Shape 899"/>
            <p:cNvSpPr/>
            <p:nvPr/>
          </p:nvSpPr>
          <p:spPr>
            <a:xfrm>
              <a:off x="1235675" y="59619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00" name="Shape 900"/>
            <p:cNvSpPr/>
            <p:nvPr/>
          </p:nvSpPr>
          <p:spPr>
            <a:xfrm>
              <a:off x="1388075" y="59619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grpSp>
        <p:nvGrpSpPr>
          <p:cNvPr id="901" name="Shape 901"/>
          <p:cNvGrpSpPr/>
          <p:nvPr/>
        </p:nvGrpSpPr>
        <p:grpSpPr>
          <a:xfrm>
            <a:off x="1453700" y="5723075"/>
            <a:ext cx="406499" cy="423600"/>
            <a:chOff x="1168550" y="5723075"/>
            <a:chExt cx="406499" cy="423600"/>
          </a:xfrm>
        </p:grpSpPr>
        <p:sp>
          <p:nvSpPr>
            <p:cNvPr id="902" name="Shape 902"/>
            <p:cNvSpPr/>
            <p:nvPr/>
          </p:nvSpPr>
          <p:spPr>
            <a:xfrm>
              <a:off x="1168550" y="5723075"/>
              <a:ext cx="406499" cy="4236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03" name="Shape 903"/>
            <p:cNvSpPr/>
            <p:nvPr/>
          </p:nvSpPr>
          <p:spPr>
            <a:xfrm>
              <a:off x="1235675" y="58095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04" name="Shape 904"/>
            <p:cNvSpPr/>
            <p:nvPr/>
          </p:nvSpPr>
          <p:spPr>
            <a:xfrm>
              <a:off x="1388075" y="58095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05" name="Shape 905"/>
            <p:cNvSpPr/>
            <p:nvPr/>
          </p:nvSpPr>
          <p:spPr>
            <a:xfrm>
              <a:off x="1235675" y="59619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06" name="Shape 906"/>
            <p:cNvSpPr/>
            <p:nvPr/>
          </p:nvSpPr>
          <p:spPr>
            <a:xfrm>
              <a:off x="1388075" y="59619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cxnSp>
        <p:nvCxnSpPr>
          <p:cNvPr id="907" name="Shape 907"/>
          <p:cNvCxnSpPr>
            <a:stCxn id="888" idx="0"/>
          </p:cNvCxnSpPr>
          <p:nvPr/>
        </p:nvCxnSpPr>
        <p:spPr>
          <a:xfrm rot="10800000" flipH="1">
            <a:off x="1395444" y="3820450"/>
            <a:ext cx="13199" cy="804299"/>
          </a:xfrm>
          <a:prstGeom prst="straightConnector1">
            <a:avLst/>
          </a:prstGeom>
          <a:noFill/>
          <a:ln w="19050" cap="flat">
            <a:solidFill>
              <a:schemeClr val="dk2"/>
            </a:solidFill>
            <a:prstDash val="solid"/>
            <a:round/>
            <a:headEnd type="triangle" w="lg" len="lg"/>
            <a:tailEnd type="triangle" w="lg" len="lg"/>
          </a:ln>
        </p:spPr>
      </p:cxnSp>
      <p:cxnSp>
        <p:nvCxnSpPr>
          <p:cNvPr id="908" name="Shape 908"/>
          <p:cNvCxnSpPr/>
          <p:nvPr/>
        </p:nvCxnSpPr>
        <p:spPr>
          <a:xfrm rot="10800000" flipH="1">
            <a:off x="3148044" y="3820450"/>
            <a:ext cx="13199" cy="804299"/>
          </a:xfrm>
          <a:prstGeom prst="straightConnector1">
            <a:avLst/>
          </a:prstGeom>
          <a:noFill/>
          <a:ln w="19050" cap="flat">
            <a:solidFill>
              <a:schemeClr val="dk2"/>
            </a:solidFill>
            <a:prstDash val="solid"/>
            <a:round/>
            <a:headEnd type="triangle" w="lg" len="lg"/>
            <a:tailEnd type="triangle" w="lg" len="lg"/>
          </a:ln>
        </p:spPr>
      </p:cxnSp>
      <p:cxnSp>
        <p:nvCxnSpPr>
          <p:cNvPr id="909" name="Shape 909"/>
          <p:cNvCxnSpPr/>
          <p:nvPr/>
        </p:nvCxnSpPr>
        <p:spPr>
          <a:xfrm rot="10800000" flipH="1">
            <a:off x="2116150" y="5401400"/>
            <a:ext cx="432299" cy="8699"/>
          </a:xfrm>
          <a:prstGeom prst="straightConnector1">
            <a:avLst/>
          </a:prstGeom>
          <a:noFill/>
          <a:ln w="19050" cap="flat">
            <a:solidFill>
              <a:schemeClr val="dk2"/>
            </a:solidFill>
            <a:prstDash val="dot"/>
            <a:round/>
            <a:headEnd type="none" w="lg" len="lg"/>
            <a:tailEnd type="none" w="lg" len="lg"/>
          </a:ln>
        </p:spPr>
      </p:cxnSp>
      <p:sp>
        <p:nvSpPr>
          <p:cNvPr id="910" name="Shape 910"/>
          <p:cNvSpPr/>
          <p:nvPr/>
        </p:nvSpPr>
        <p:spPr>
          <a:xfrm>
            <a:off x="4982994" y="4624750"/>
            <a:ext cx="1054500" cy="15653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11" name="Shape 911"/>
          <p:cNvSpPr/>
          <p:nvPr/>
        </p:nvSpPr>
        <p:spPr>
          <a:xfrm>
            <a:off x="5118597" y="5068975"/>
            <a:ext cx="760199" cy="190200"/>
          </a:xfrm>
          <a:prstGeom prst="rect">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nvGrpSpPr>
          <p:cNvPr id="912" name="Shape 912"/>
          <p:cNvGrpSpPr/>
          <p:nvPr/>
        </p:nvGrpSpPr>
        <p:grpSpPr>
          <a:xfrm>
            <a:off x="5061350" y="5366750"/>
            <a:ext cx="913649" cy="190200"/>
            <a:chOff x="1175150" y="5142475"/>
            <a:chExt cx="913649" cy="190200"/>
          </a:xfrm>
        </p:grpSpPr>
        <p:sp>
          <p:nvSpPr>
            <p:cNvPr id="913" name="Shape 913"/>
            <p:cNvSpPr/>
            <p:nvPr/>
          </p:nvSpPr>
          <p:spPr>
            <a:xfrm>
              <a:off x="1417900" y="5142475"/>
              <a:ext cx="185399" cy="190200"/>
            </a:xfrm>
            <a:prstGeom prst="rect">
              <a:avLst/>
            </a:prstGeom>
            <a:solidFill>
              <a:srgbClr val="00FFFF"/>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14" name="Shape 914"/>
            <p:cNvSpPr/>
            <p:nvPr/>
          </p:nvSpPr>
          <p:spPr>
            <a:xfrm>
              <a:off x="1660650" y="5142475"/>
              <a:ext cx="185399" cy="190200"/>
            </a:xfrm>
            <a:prstGeom prst="rect">
              <a:avLst/>
            </a:prstGeom>
            <a:solidFill>
              <a:srgbClr val="00FFFF"/>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15" name="Shape 915"/>
            <p:cNvSpPr/>
            <p:nvPr/>
          </p:nvSpPr>
          <p:spPr>
            <a:xfrm>
              <a:off x="1175150" y="5142475"/>
              <a:ext cx="185399" cy="190200"/>
            </a:xfrm>
            <a:prstGeom prst="rect">
              <a:avLst/>
            </a:prstGeom>
            <a:solidFill>
              <a:srgbClr val="00FFFF"/>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16" name="Shape 916"/>
            <p:cNvSpPr/>
            <p:nvPr/>
          </p:nvSpPr>
          <p:spPr>
            <a:xfrm>
              <a:off x="1903400" y="5143525"/>
              <a:ext cx="185399" cy="188100"/>
            </a:xfrm>
            <a:prstGeom prst="rect">
              <a:avLst/>
            </a:prstGeom>
            <a:solidFill>
              <a:srgbClr val="00FFFF"/>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sp>
        <p:nvSpPr>
          <p:cNvPr id="917" name="Shape 917"/>
          <p:cNvSpPr/>
          <p:nvPr/>
        </p:nvSpPr>
        <p:spPr>
          <a:xfrm>
            <a:off x="5118597" y="4764175"/>
            <a:ext cx="760199" cy="190200"/>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nvGrpSpPr>
          <p:cNvPr id="918" name="Shape 918"/>
          <p:cNvGrpSpPr/>
          <p:nvPr/>
        </p:nvGrpSpPr>
        <p:grpSpPr>
          <a:xfrm>
            <a:off x="5054750" y="5723075"/>
            <a:ext cx="406499" cy="423600"/>
            <a:chOff x="1168550" y="5723075"/>
            <a:chExt cx="406499" cy="423600"/>
          </a:xfrm>
        </p:grpSpPr>
        <p:sp>
          <p:nvSpPr>
            <p:cNvPr id="919" name="Shape 919"/>
            <p:cNvSpPr/>
            <p:nvPr/>
          </p:nvSpPr>
          <p:spPr>
            <a:xfrm>
              <a:off x="1168550" y="5723075"/>
              <a:ext cx="406499" cy="4236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20" name="Shape 920"/>
            <p:cNvSpPr/>
            <p:nvPr/>
          </p:nvSpPr>
          <p:spPr>
            <a:xfrm>
              <a:off x="1235675" y="58095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21" name="Shape 921"/>
            <p:cNvSpPr/>
            <p:nvPr/>
          </p:nvSpPr>
          <p:spPr>
            <a:xfrm>
              <a:off x="1388075" y="58095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22" name="Shape 922"/>
            <p:cNvSpPr/>
            <p:nvPr/>
          </p:nvSpPr>
          <p:spPr>
            <a:xfrm>
              <a:off x="1235675" y="59619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23" name="Shape 923"/>
            <p:cNvSpPr/>
            <p:nvPr/>
          </p:nvSpPr>
          <p:spPr>
            <a:xfrm>
              <a:off x="1388075" y="59619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grpSp>
        <p:nvGrpSpPr>
          <p:cNvPr id="924" name="Shape 924"/>
          <p:cNvGrpSpPr/>
          <p:nvPr/>
        </p:nvGrpSpPr>
        <p:grpSpPr>
          <a:xfrm>
            <a:off x="5568500" y="5723075"/>
            <a:ext cx="406499" cy="423600"/>
            <a:chOff x="1168550" y="5723075"/>
            <a:chExt cx="406499" cy="423600"/>
          </a:xfrm>
        </p:grpSpPr>
        <p:sp>
          <p:nvSpPr>
            <p:cNvPr id="925" name="Shape 925"/>
            <p:cNvSpPr/>
            <p:nvPr/>
          </p:nvSpPr>
          <p:spPr>
            <a:xfrm>
              <a:off x="1168550" y="5723075"/>
              <a:ext cx="406499" cy="4236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26" name="Shape 926"/>
            <p:cNvSpPr/>
            <p:nvPr/>
          </p:nvSpPr>
          <p:spPr>
            <a:xfrm>
              <a:off x="1235675" y="58095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27" name="Shape 927"/>
            <p:cNvSpPr/>
            <p:nvPr/>
          </p:nvSpPr>
          <p:spPr>
            <a:xfrm>
              <a:off x="1388075" y="58095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28" name="Shape 928"/>
            <p:cNvSpPr/>
            <p:nvPr/>
          </p:nvSpPr>
          <p:spPr>
            <a:xfrm>
              <a:off x="1235675" y="59619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29" name="Shape 929"/>
            <p:cNvSpPr/>
            <p:nvPr/>
          </p:nvSpPr>
          <p:spPr>
            <a:xfrm>
              <a:off x="1388075" y="59619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cxnSp>
        <p:nvCxnSpPr>
          <p:cNvPr id="930" name="Shape 930"/>
          <p:cNvCxnSpPr>
            <a:stCxn id="910" idx="0"/>
          </p:cNvCxnSpPr>
          <p:nvPr/>
        </p:nvCxnSpPr>
        <p:spPr>
          <a:xfrm rot="10800000" flipH="1">
            <a:off x="5510244" y="3820450"/>
            <a:ext cx="13199" cy="804299"/>
          </a:xfrm>
          <a:prstGeom prst="straightConnector1">
            <a:avLst/>
          </a:prstGeom>
          <a:noFill/>
          <a:ln w="19050" cap="flat">
            <a:solidFill>
              <a:schemeClr val="dk2"/>
            </a:solidFill>
            <a:prstDash val="solid"/>
            <a:round/>
            <a:headEnd type="triangle" w="lg" len="lg"/>
            <a:tailEnd type="triangle" w="lg" len="lg"/>
          </a:ln>
        </p:spPr>
      </p:cxnSp>
      <p:cxnSp>
        <p:nvCxnSpPr>
          <p:cNvPr id="931" name="Shape 931"/>
          <p:cNvCxnSpPr/>
          <p:nvPr/>
        </p:nvCxnSpPr>
        <p:spPr>
          <a:xfrm rot="10800000" flipH="1">
            <a:off x="7262844" y="3820450"/>
            <a:ext cx="13199" cy="804299"/>
          </a:xfrm>
          <a:prstGeom prst="straightConnector1">
            <a:avLst/>
          </a:prstGeom>
          <a:noFill/>
          <a:ln w="19050" cap="flat">
            <a:solidFill>
              <a:schemeClr val="dk2"/>
            </a:solidFill>
            <a:prstDash val="solid"/>
            <a:round/>
            <a:headEnd type="triangle" w="lg" len="lg"/>
            <a:tailEnd type="triangle" w="lg" len="lg"/>
          </a:ln>
        </p:spPr>
      </p:cxnSp>
      <p:cxnSp>
        <p:nvCxnSpPr>
          <p:cNvPr id="932" name="Shape 932"/>
          <p:cNvCxnSpPr/>
          <p:nvPr/>
        </p:nvCxnSpPr>
        <p:spPr>
          <a:xfrm rot="10800000" flipH="1">
            <a:off x="6230950" y="5401400"/>
            <a:ext cx="432299" cy="8699"/>
          </a:xfrm>
          <a:prstGeom prst="straightConnector1">
            <a:avLst/>
          </a:prstGeom>
          <a:noFill/>
          <a:ln w="19050" cap="flat">
            <a:solidFill>
              <a:schemeClr val="dk2"/>
            </a:solidFill>
            <a:prstDash val="dot"/>
            <a:round/>
            <a:headEnd type="none" w="lg" len="lg"/>
            <a:tailEnd type="none" w="lg" len="lg"/>
          </a:ln>
        </p:spPr>
      </p:cxnSp>
      <p:cxnSp>
        <p:nvCxnSpPr>
          <p:cNvPr id="933" name="Shape 933"/>
          <p:cNvCxnSpPr/>
          <p:nvPr/>
        </p:nvCxnSpPr>
        <p:spPr>
          <a:xfrm>
            <a:off x="5705050" y="4270175"/>
            <a:ext cx="1331699" cy="0"/>
          </a:xfrm>
          <a:prstGeom prst="straightConnector1">
            <a:avLst/>
          </a:prstGeom>
          <a:noFill/>
          <a:ln w="19050" cap="flat">
            <a:solidFill>
              <a:schemeClr val="dk2"/>
            </a:solidFill>
            <a:prstDash val="dot"/>
            <a:round/>
            <a:headEnd type="none" w="lg" len="lg"/>
            <a:tailEnd type="none" w="lg" len="lg"/>
          </a:ln>
        </p:spPr>
      </p:cxnSp>
      <p:sp>
        <p:nvSpPr>
          <p:cNvPr id="934" name="Shape 934"/>
          <p:cNvSpPr/>
          <p:nvPr/>
        </p:nvSpPr>
        <p:spPr>
          <a:xfrm>
            <a:off x="5221197" y="3528325"/>
            <a:ext cx="2333999" cy="276600"/>
          </a:xfrm>
          <a:prstGeom prst="rect">
            <a:avLst/>
          </a:prstGeom>
          <a:solidFill>
            <a:srgbClr val="3D85C6"/>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935" name="Shape 935"/>
          <p:cNvCxnSpPr/>
          <p:nvPr/>
        </p:nvCxnSpPr>
        <p:spPr>
          <a:xfrm>
            <a:off x="3647650" y="3660575"/>
            <a:ext cx="1331699" cy="0"/>
          </a:xfrm>
          <a:prstGeom prst="straightConnector1">
            <a:avLst/>
          </a:prstGeom>
          <a:noFill/>
          <a:ln w="19050" cap="flat">
            <a:solidFill>
              <a:schemeClr val="dk2"/>
            </a:solidFill>
            <a:prstDash val="dot"/>
            <a:round/>
            <a:headEnd type="none" w="lg" len="lg"/>
            <a:tailEnd type="none" w="lg" len="lg"/>
          </a:ln>
        </p:spPr>
      </p:cxnSp>
      <p:sp>
        <p:nvSpPr>
          <p:cNvPr id="936" name="Shape 936"/>
          <p:cNvSpPr txBox="1"/>
          <p:nvPr/>
        </p:nvSpPr>
        <p:spPr>
          <a:xfrm>
            <a:off x="1263075" y="3467525"/>
            <a:ext cx="2307899" cy="225000"/>
          </a:xfrm>
          <a:prstGeom prst="rect">
            <a:avLst/>
          </a:prstGeom>
          <a:noFill/>
        </p:spPr>
        <p:txBody>
          <a:bodyPr lIns="91425" tIns="91425" rIns="91425" bIns="91425" anchor="t" anchorCtr="0">
            <a:spAutoFit/>
          </a:bodyPr>
          <a:lstStyle/>
          <a:p>
            <a:pPr lvl="0" rtl="0">
              <a:buNone/>
            </a:pPr>
            <a:r>
              <a:rPr lang="x-none"/>
              <a:t>Access  Ethernet switch</a:t>
            </a:r>
          </a:p>
        </p:txBody>
      </p:sp>
      <p:sp>
        <p:nvSpPr>
          <p:cNvPr id="937" name="Shape 937"/>
          <p:cNvSpPr txBox="1"/>
          <p:nvPr/>
        </p:nvSpPr>
        <p:spPr>
          <a:xfrm>
            <a:off x="5377875" y="3467525"/>
            <a:ext cx="2307899" cy="225000"/>
          </a:xfrm>
          <a:prstGeom prst="rect">
            <a:avLst/>
          </a:prstGeom>
          <a:noFill/>
        </p:spPr>
        <p:txBody>
          <a:bodyPr lIns="91425" tIns="91425" rIns="91425" bIns="91425" anchor="t" anchorCtr="0">
            <a:spAutoFit/>
          </a:bodyPr>
          <a:lstStyle/>
          <a:p>
            <a:pPr lvl="0" rtl="0">
              <a:buNone/>
            </a:pPr>
            <a:r>
              <a:rPr lang="x-none"/>
              <a:t>Access  Ethernet switch</a:t>
            </a:r>
          </a:p>
        </p:txBody>
      </p:sp>
      <p:sp>
        <p:nvSpPr>
          <p:cNvPr id="938" name="Shape 938"/>
          <p:cNvSpPr txBox="1"/>
          <p:nvPr/>
        </p:nvSpPr>
        <p:spPr>
          <a:xfrm>
            <a:off x="289750" y="4602075"/>
            <a:ext cx="604199" cy="155699"/>
          </a:xfrm>
          <a:prstGeom prst="rect">
            <a:avLst/>
          </a:prstGeom>
          <a:noFill/>
        </p:spPr>
        <p:txBody>
          <a:bodyPr lIns="91425" tIns="91425" rIns="91425" bIns="91425" anchor="t" anchorCtr="0">
            <a:spAutoFit/>
          </a:bodyPr>
          <a:lstStyle/>
          <a:p>
            <a:pPr lvl="0" rtl="0">
              <a:buNone/>
            </a:pPr>
            <a:r>
              <a:rPr lang="x-none"/>
              <a:t>NIC</a:t>
            </a:r>
          </a:p>
        </p:txBody>
      </p:sp>
      <p:sp>
        <p:nvSpPr>
          <p:cNvPr id="939" name="Shape 939"/>
          <p:cNvSpPr txBox="1"/>
          <p:nvPr/>
        </p:nvSpPr>
        <p:spPr>
          <a:xfrm>
            <a:off x="289750" y="4906875"/>
            <a:ext cx="604199" cy="155699"/>
          </a:xfrm>
          <a:prstGeom prst="rect">
            <a:avLst/>
          </a:prstGeom>
          <a:noFill/>
        </p:spPr>
        <p:txBody>
          <a:bodyPr lIns="91425" tIns="91425" rIns="91425" bIns="91425" anchor="t" anchorCtr="0">
            <a:spAutoFit/>
          </a:bodyPr>
          <a:lstStyle/>
          <a:p>
            <a:pPr lvl="0" rtl="0">
              <a:buNone/>
            </a:pPr>
            <a:r>
              <a:rPr lang="x-none"/>
              <a:t>PCIe</a:t>
            </a:r>
          </a:p>
        </p:txBody>
      </p:sp>
      <p:sp>
        <p:nvSpPr>
          <p:cNvPr id="940" name="Shape 940"/>
          <p:cNvSpPr txBox="1"/>
          <p:nvPr/>
        </p:nvSpPr>
        <p:spPr>
          <a:xfrm>
            <a:off x="289750" y="5287875"/>
            <a:ext cx="604199" cy="155699"/>
          </a:xfrm>
          <a:prstGeom prst="rect">
            <a:avLst/>
          </a:prstGeom>
          <a:noFill/>
        </p:spPr>
        <p:txBody>
          <a:bodyPr lIns="91425" tIns="91425" rIns="91425" bIns="91425" anchor="t" anchorCtr="0">
            <a:spAutoFit/>
          </a:bodyPr>
          <a:lstStyle/>
          <a:p>
            <a:pPr lvl="0" rtl="0">
              <a:buNone/>
            </a:pPr>
            <a:r>
              <a:rPr lang="x-none"/>
              <a:t>Mem</a:t>
            </a:r>
          </a:p>
        </p:txBody>
      </p:sp>
      <p:sp>
        <p:nvSpPr>
          <p:cNvPr id="941" name="Shape 941"/>
          <p:cNvSpPr txBox="1"/>
          <p:nvPr/>
        </p:nvSpPr>
        <p:spPr>
          <a:xfrm>
            <a:off x="289750" y="5745075"/>
            <a:ext cx="604199" cy="155699"/>
          </a:xfrm>
          <a:prstGeom prst="rect">
            <a:avLst/>
          </a:prstGeom>
          <a:noFill/>
        </p:spPr>
        <p:txBody>
          <a:bodyPr lIns="91425" tIns="91425" rIns="91425" bIns="91425" anchor="t" anchorCtr="0">
            <a:spAutoFit/>
          </a:bodyPr>
          <a:lstStyle/>
          <a:p>
            <a:pPr lvl="0" rtl="0">
              <a:buNone/>
            </a:pPr>
            <a:r>
              <a:rPr lang="x-none"/>
              <a:t>CPU</a:t>
            </a:r>
          </a:p>
        </p:txBody>
      </p:sp>
      <p:grpSp>
        <p:nvGrpSpPr>
          <p:cNvPr id="942" name="Shape 942"/>
          <p:cNvGrpSpPr/>
          <p:nvPr/>
        </p:nvGrpSpPr>
        <p:grpSpPr>
          <a:xfrm>
            <a:off x="2870593" y="4624750"/>
            <a:ext cx="639300" cy="1565399"/>
            <a:chOff x="6985393" y="4624750"/>
            <a:chExt cx="639300" cy="1565399"/>
          </a:xfrm>
        </p:grpSpPr>
        <p:sp>
          <p:nvSpPr>
            <p:cNvPr id="943" name="Shape 943"/>
            <p:cNvSpPr/>
            <p:nvPr/>
          </p:nvSpPr>
          <p:spPr>
            <a:xfrm>
              <a:off x="6985393" y="4624750"/>
              <a:ext cx="639300" cy="15653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44" name="Shape 944"/>
            <p:cNvSpPr/>
            <p:nvPr/>
          </p:nvSpPr>
          <p:spPr>
            <a:xfrm>
              <a:off x="7194950" y="5366750"/>
              <a:ext cx="185399" cy="190200"/>
            </a:xfrm>
            <a:prstGeom prst="rect">
              <a:avLst/>
            </a:prstGeom>
            <a:solidFill>
              <a:srgbClr val="00FFFF"/>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45" name="Shape 945"/>
            <p:cNvSpPr/>
            <p:nvPr/>
          </p:nvSpPr>
          <p:spPr>
            <a:xfrm>
              <a:off x="7112150" y="5723075"/>
              <a:ext cx="406499" cy="4236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46" name="Shape 946"/>
            <p:cNvSpPr/>
            <p:nvPr/>
          </p:nvSpPr>
          <p:spPr>
            <a:xfrm>
              <a:off x="7194950" y="5061950"/>
              <a:ext cx="185399" cy="190200"/>
            </a:xfrm>
            <a:prstGeom prst="rect">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47" name="Shape 947"/>
            <p:cNvSpPr/>
            <p:nvPr/>
          </p:nvSpPr>
          <p:spPr>
            <a:xfrm>
              <a:off x="7194950" y="4757150"/>
              <a:ext cx="185399" cy="190200"/>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48" name="Shape 948"/>
            <p:cNvSpPr/>
            <p:nvPr/>
          </p:nvSpPr>
          <p:spPr>
            <a:xfrm>
              <a:off x="7255475" y="58095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49" name="Shape 949"/>
            <p:cNvSpPr/>
            <p:nvPr/>
          </p:nvSpPr>
          <p:spPr>
            <a:xfrm>
              <a:off x="7255475" y="59619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grpSp>
        <p:nvGrpSpPr>
          <p:cNvPr id="950" name="Shape 950"/>
          <p:cNvGrpSpPr/>
          <p:nvPr/>
        </p:nvGrpSpPr>
        <p:grpSpPr>
          <a:xfrm>
            <a:off x="6985393" y="4624750"/>
            <a:ext cx="639300" cy="1565399"/>
            <a:chOff x="6985393" y="4624750"/>
            <a:chExt cx="639300" cy="1565399"/>
          </a:xfrm>
        </p:grpSpPr>
        <p:sp>
          <p:nvSpPr>
            <p:cNvPr id="951" name="Shape 951"/>
            <p:cNvSpPr/>
            <p:nvPr/>
          </p:nvSpPr>
          <p:spPr>
            <a:xfrm>
              <a:off x="6985393" y="4624750"/>
              <a:ext cx="639300" cy="15653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52" name="Shape 952"/>
            <p:cNvSpPr/>
            <p:nvPr/>
          </p:nvSpPr>
          <p:spPr>
            <a:xfrm>
              <a:off x="7194950" y="5366750"/>
              <a:ext cx="185399" cy="190200"/>
            </a:xfrm>
            <a:prstGeom prst="rect">
              <a:avLst/>
            </a:prstGeom>
            <a:solidFill>
              <a:srgbClr val="00FFFF"/>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53" name="Shape 953"/>
            <p:cNvSpPr/>
            <p:nvPr/>
          </p:nvSpPr>
          <p:spPr>
            <a:xfrm>
              <a:off x="7112150" y="5723075"/>
              <a:ext cx="406499" cy="4236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54" name="Shape 954"/>
            <p:cNvSpPr/>
            <p:nvPr/>
          </p:nvSpPr>
          <p:spPr>
            <a:xfrm>
              <a:off x="7194950" y="5061950"/>
              <a:ext cx="185399" cy="190200"/>
            </a:xfrm>
            <a:prstGeom prst="rect">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55" name="Shape 955"/>
            <p:cNvSpPr/>
            <p:nvPr/>
          </p:nvSpPr>
          <p:spPr>
            <a:xfrm>
              <a:off x="7194950" y="4757150"/>
              <a:ext cx="185399" cy="190200"/>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56" name="Shape 956"/>
            <p:cNvSpPr/>
            <p:nvPr/>
          </p:nvSpPr>
          <p:spPr>
            <a:xfrm>
              <a:off x="7255475" y="58095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57" name="Shape 957"/>
            <p:cNvSpPr/>
            <p:nvPr/>
          </p:nvSpPr>
          <p:spPr>
            <a:xfrm>
              <a:off x="7255475" y="5961950"/>
              <a:ext cx="103800" cy="121199"/>
            </a:xfrm>
            <a:prstGeom prst="rect">
              <a:avLst/>
            </a:prstGeom>
            <a:solidFill>
              <a:srgbClr val="00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sp>
        <p:nvSpPr>
          <p:cNvPr id="958" name="Shape 958"/>
          <p:cNvSpPr/>
          <p:nvPr/>
        </p:nvSpPr>
        <p:spPr>
          <a:xfrm>
            <a:off x="1763097" y="3112950"/>
            <a:ext cx="1020600" cy="173100"/>
          </a:xfrm>
          <a:prstGeom prst="rect">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marL="0" indent="0" algn="ctr">
              <a:buNone/>
            </a:pPr>
            <a:r>
              <a:rPr lang="x-none"/>
              <a:t>DNA</a:t>
            </a:r>
          </a:p>
        </p:txBody>
      </p:sp>
      <p:cxnSp>
        <p:nvCxnSpPr>
          <p:cNvPr id="959" name="Shape 959"/>
          <p:cNvCxnSpPr>
            <a:stCxn id="958" idx="2"/>
          </p:cNvCxnSpPr>
          <p:nvPr/>
        </p:nvCxnSpPr>
        <p:spPr>
          <a:xfrm flipH="1">
            <a:off x="2264697" y="3286050"/>
            <a:ext cx="8699" cy="266399"/>
          </a:xfrm>
          <a:prstGeom prst="straightConnector1">
            <a:avLst/>
          </a:prstGeom>
          <a:noFill/>
          <a:ln w="19050" cap="flat">
            <a:solidFill>
              <a:schemeClr val="dk2"/>
            </a:solidFill>
            <a:prstDash val="solid"/>
            <a:round/>
            <a:headEnd type="triangle" w="lg" len="lg"/>
            <a:tailEnd type="triangle" w="lg" len="lg"/>
          </a:ln>
        </p:spPr>
      </p:cxnSp>
      <p:sp>
        <p:nvSpPr>
          <p:cNvPr id="960" name="Shape 960"/>
          <p:cNvSpPr/>
          <p:nvPr/>
        </p:nvSpPr>
        <p:spPr>
          <a:xfrm>
            <a:off x="5877897" y="3112950"/>
            <a:ext cx="1020600" cy="173100"/>
          </a:xfrm>
          <a:prstGeom prst="rect">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buNone/>
            </a:pPr>
            <a:r>
              <a:rPr lang="x-none"/>
              <a:t>DNA</a:t>
            </a:r>
          </a:p>
        </p:txBody>
      </p:sp>
      <p:cxnSp>
        <p:nvCxnSpPr>
          <p:cNvPr id="961" name="Shape 961"/>
          <p:cNvCxnSpPr>
            <a:stCxn id="960" idx="2"/>
          </p:cNvCxnSpPr>
          <p:nvPr/>
        </p:nvCxnSpPr>
        <p:spPr>
          <a:xfrm flipH="1">
            <a:off x="6379497" y="3286050"/>
            <a:ext cx="8699" cy="266399"/>
          </a:xfrm>
          <a:prstGeom prst="straightConnector1">
            <a:avLst/>
          </a:prstGeom>
          <a:noFill/>
          <a:ln w="19050" cap="flat">
            <a:solidFill>
              <a:schemeClr val="dk2"/>
            </a:solidFill>
            <a:prstDash val="solid"/>
            <a:round/>
            <a:headEnd type="triangle" w="lg" len="lg"/>
            <a:tailEnd type="triangle" w="lg" len="lg"/>
          </a:ln>
        </p:spPr>
      </p:cxnSp>
      <p:cxnSp>
        <p:nvCxnSpPr>
          <p:cNvPr id="962" name="Shape 962"/>
          <p:cNvCxnSpPr/>
          <p:nvPr/>
        </p:nvCxnSpPr>
        <p:spPr>
          <a:xfrm flipH="1">
            <a:off x="2264697" y="2828850"/>
            <a:ext cx="8699" cy="266399"/>
          </a:xfrm>
          <a:prstGeom prst="straightConnector1">
            <a:avLst/>
          </a:prstGeom>
          <a:noFill/>
          <a:ln w="19050" cap="flat">
            <a:solidFill>
              <a:schemeClr val="dk2"/>
            </a:solidFill>
            <a:prstDash val="solid"/>
            <a:round/>
            <a:headEnd type="triangle" w="lg" len="lg"/>
            <a:tailEnd type="triangle" w="lg" len="lg"/>
          </a:ln>
        </p:spPr>
      </p:cxnSp>
      <p:cxnSp>
        <p:nvCxnSpPr>
          <p:cNvPr id="963" name="Shape 963"/>
          <p:cNvCxnSpPr/>
          <p:nvPr/>
        </p:nvCxnSpPr>
        <p:spPr>
          <a:xfrm flipH="1">
            <a:off x="6379497" y="2828850"/>
            <a:ext cx="8699" cy="266399"/>
          </a:xfrm>
          <a:prstGeom prst="straightConnector1">
            <a:avLst/>
          </a:prstGeom>
          <a:noFill/>
          <a:ln w="19050" cap="flat">
            <a:solidFill>
              <a:schemeClr val="dk2"/>
            </a:solidFill>
            <a:prstDash val="solid"/>
            <a:round/>
            <a:headEnd type="triangle" w="lg" len="lg"/>
            <a:tailEnd type="triangle" w="lg" len="lg"/>
          </a:ln>
        </p:spPr>
      </p:cxnSp>
    </p:spTree>
  </p:cSld>
  <p:clrMapOvr>
    <a:masterClrMapping/>
  </p:clrMapOvr>
  <p:transition spd="slow">
    <p:cu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Shape 968"/>
          <p:cNvSpPr/>
          <p:nvPr/>
        </p:nvSpPr>
        <p:spPr>
          <a:xfrm>
            <a:off x="409273" y="1904614"/>
            <a:ext cx="8206799" cy="4368600"/>
          </a:xfrm>
          <a:prstGeom prst="rect">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69" name="Shape 969"/>
          <p:cNvSpPr/>
          <p:nvPr/>
        </p:nvSpPr>
        <p:spPr>
          <a:xfrm>
            <a:off x="1757286" y="3089225"/>
            <a:ext cx="5444700" cy="2075399"/>
          </a:xfrm>
          <a:prstGeom prst="rect">
            <a:avLst/>
          </a:prstGeom>
          <a:solidFill>
            <a:srgbClr val="6AA84F"/>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70" name="Shape 970"/>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Inside DNA</a:t>
            </a:r>
          </a:p>
        </p:txBody>
      </p:sp>
      <p:cxnSp>
        <p:nvCxnSpPr>
          <p:cNvPr id="971" name="Shape 971"/>
          <p:cNvCxnSpPr/>
          <p:nvPr/>
        </p:nvCxnSpPr>
        <p:spPr>
          <a:xfrm>
            <a:off x="4511323" y="2718125"/>
            <a:ext cx="2699" cy="371100"/>
          </a:xfrm>
          <a:prstGeom prst="straightConnector1">
            <a:avLst/>
          </a:prstGeom>
          <a:noFill/>
          <a:ln w="19050" cap="flat">
            <a:solidFill>
              <a:schemeClr val="dk2"/>
            </a:solidFill>
            <a:prstDash val="solid"/>
            <a:round/>
            <a:headEnd type="triangle" w="lg" len="lg"/>
            <a:tailEnd type="triangle" w="lg" len="lg"/>
          </a:ln>
        </p:spPr>
      </p:cxnSp>
      <p:sp>
        <p:nvSpPr>
          <p:cNvPr id="972" name="Shape 972"/>
          <p:cNvSpPr txBox="1"/>
          <p:nvPr/>
        </p:nvSpPr>
        <p:spPr>
          <a:xfrm>
            <a:off x="3432075" y="3204525"/>
            <a:ext cx="2101800" cy="296699"/>
          </a:xfrm>
          <a:prstGeom prst="rect">
            <a:avLst/>
          </a:prstGeom>
          <a:solidFill>
            <a:srgbClr val="3C78D8"/>
          </a:solidFill>
        </p:spPr>
        <p:txBody>
          <a:bodyPr lIns="91425" tIns="91425" rIns="91425" bIns="91425" anchor="t" anchorCtr="0">
            <a:spAutoFit/>
          </a:bodyPr>
          <a:lstStyle/>
          <a:p>
            <a:pPr algn="ctr">
              <a:buNone/>
            </a:pPr>
            <a:r>
              <a:rPr lang="x-none"/>
              <a:t>SerDes interfaces</a:t>
            </a:r>
          </a:p>
        </p:txBody>
      </p:sp>
      <p:sp>
        <p:nvSpPr>
          <p:cNvPr id="973" name="Shape 973"/>
          <p:cNvSpPr txBox="1"/>
          <p:nvPr/>
        </p:nvSpPr>
        <p:spPr>
          <a:xfrm>
            <a:off x="3432075" y="4728525"/>
            <a:ext cx="2101800" cy="296699"/>
          </a:xfrm>
          <a:prstGeom prst="rect">
            <a:avLst/>
          </a:prstGeom>
          <a:solidFill>
            <a:srgbClr val="3C78D8"/>
          </a:solidFill>
        </p:spPr>
        <p:txBody>
          <a:bodyPr lIns="91425" tIns="91425" rIns="91425" bIns="91425" anchor="t" anchorCtr="0">
            <a:spAutoFit/>
          </a:bodyPr>
          <a:lstStyle/>
          <a:p>
            <a:pPr lvl="0" algn="ctr" rtl="0">
              <a:buNone/>
            </a:pPr>
            <a:r>
              <a:rPr lang="x-none"/>
              <a:t>SerDes interfaces</a:t>
            </a:r>
          </a:p>
        </p:txBody>
      </p:sp>
      <p:sp>
        <p:nvSpPr>
          <p:cNvPr id="974" name="Shape 974"/>
          <p:cNvSpPr/>
          <p:nvPr/>
        </p:nvSpPr>
        <p:spPr>
          <a:xfrm>
            <a:off x="2014720" y="3929362"/>
            <a:ext cx="1046699" cy="42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rtl="0">
              <a:buNone/>
            </a:pPr>
            <a:r>
              <a:rPr lang="x-none"/>
              <a:t>Mem controller</a:t>
            </a:r>
          </a:p>
        </p:txBody>
      </p:sp>
      <p:cxnSp>
        <p:nvCxnSpPr>
          <p:cNvPr id="975" name="Shape 975"/>
          <p:cNvCxnSpPr>
            <a:stCxn id="974" idx="3"/>
            <a:endCxn id="976" idx="1"/>
          </p:cNvCxnSpPr>
          <p:nvPr/>
        </p:nvCxnSpPr>
        <p:spPr>
          <a:xfrm rot="10800000" flipH="1">
            <a:off x="3061420" y="4127212"/>
            <a:ext cx="370654" cy="14249"/>
          </a:xfrm>
          <a:prstGeom prst="straightConnector1">
            <a:avLst/>
          </a:prstGeom>
          <a:noFill/>
          <a:ln w="19050" cap="flat">
            <a:solidFill>
              <a:schemeClr val="dk2"/>
            </a:solidFill>
            <a:prstDash val="solid"/>
            <a:round/>
            <a:headEnd type="triangle" w="lg" len="lg"/>
            <a:tailEnd type="triangle" w="lg" len="lg"/>
          </a:ln>
        </p:spPr>
      </p:cxnSp>
      <p:cxnSp>
        <p:nvCxnSpPr>
          <p:cNvPr id="977" name="Shape 977"/>
          <p:cNvCxnSpPr>
            <a:stCxn id="978" idx="3"/>
            <a:endCxn id="974" idx="1"/>
          </p:cNvCxnSpPr>
          <p:nvPr/>
        </p:nvCxnSpPr>
        <p:spPr>
          <a:xfrm>
            <a:off x="1463999" y="4127212"/>
            <a:ext cx="550720" cy="14249"/>
          </a:xfrm>
          <a:prstGeom prst="straightConnector1">
            <a:avLst/>
          </a:prstGeom>
          <a:noFill/>
          <a:ln w="19050" cap="flat">
            <a:solidFill>
              <a:schemeClr val="dk2"/>
            </a:solidFill>
            <a:prstDash val="solid"/>
            <a:round/>
            <a:headEnd type="triangle" w="lg" len="lg"/>
            <a:tailEnd type="triangle" w="lg" len="lg"/>
          </a:ln>
        </p:spPr>
      </p:cxnSp>
      <p:cxnSp>
        <p:nvCxnSpPr>
          <p:cNvPr id="979" name="Shape 979"/>
          <p:cNvCxnSpPr/>
          <p:nvPr/>
        </p:nvCxnSpPr>
        <p:spPr>
          <a:xfrm>
            <a:off x="4448513" y="5156525"/>
            <a:ext cx="2699" cy="371100"/>
          </a:xfrm>
          <a:prstGeom prst="straightConnector1">
            <a:avLst/>
          </a:prstGeom>
          <a:noFill/>
          <a:ln w="19050" cap="flat">
            <a:solidFill>
              <a:schemeClr val="dk2"/>
            </a:solidFill>
            <a:prstDash val="solid"/>
            <a:round/>
            <a:headEnd type="triangle" w="lg" len="lg"/>
            <a:tailEnd type="triangle" w="lg" len="lg"/>
          </a:ln>
        </p:spPr>
      </p:cxnSp>
      <p:sp>
        <p:nvSpPr>
          <p:cNvPr id="980" name="Shape 980"/>
          <p:cNvSpPr txBox="1"/>
          <p:nvPr/>
        </p:nvSpPr>
        <p:spPr>
          <a:xfrm>
            <a:off x="3432075" y="3585525"/>
            <a:ext cx="2101800" cy="296699"/>
          </a:xfrm>
          <a:prstGeom prst="rect">
            <a:avLst/>
          </a:prstGeom>
          <a:solidFill>
            <a:srgbClr val="3C78D8"/>
          </a:solidFill>
        </p:spPr>
        <p:txBody>
          <a:bodyPr lIns="91425" tIns="91425" rIns="91425" bIns="91425" anchor="t" anchorCtr="0">
            <a:spAutoFit/>
          </a:bodyPr>
          <a:lstStyle/>
          <a:p>
            <a:pPr lvl="0" algn="ctr" rtl="0">
              <a:buNone/>
            </a:pPr>
            <a:r>
              <a:rPr lang="x-none"/>
              <a:t>MAC controller</a:t>
            </a:r>
          </a:p>
        </p:txBody>
      </p:sp>
      <p:sp>
        <p:nvSpPr>
          <p:cNvPr id="976" name="Shape 976"/>
          <p:cNvSpPr txBox="1"/>
          <p:nvPr/>
        </p:nvSpPr>
        <p:spPr>
          <a:xfrm>
            <a:off x="3432075" y="3978862"/>
            <a:ext cx="2101800" cy="296699"/>
          </a:xfrm>
          <a:prstGeom prst="rect">
            <a:avLst/>
          </a:prstGeom>
          <a:solidFill>
            <a:srgbClr val="3C78D8"/>
          </a:solidFill>
        </p:spPr>
        <p:txBody>
          <a:bodyPr lIns="91425" tIns="91425" rIns="91425" bIns="91425" anchor="t" anchorCtr="0">
            <a:spAutoFit/>
          </a:bodyPr>
          <a:lstStyle/>
          <a:p>
            <a:pPr lvl="0" algn="ctr" rtl="0">
              <a:buNone/>
            </a:pPr>
            <a:r>
              <a:rPr lang="x-none"/>
              <a:t>Gorilla hardware</a:t>
            </a:r>
          </a:p>
        </p:txBody>
      </p:sp>
      <p:sp>
        <p:nvSpPr>
          <p:cNvPr id="981" name="Shape 981"/>
          <p:cNvSpPr txBox="1"/>
          <p:nvPr/>
        </p:nvSpPr>
        <p:spPr>
          <a:xfrm>
            <a:off x="3432075" y="4347525"/>
            <a:ext cx="2101800" cy="296699"/>
          </a:xfrm>
          <a:prstGeom prst="rect">
            <a:avLst/>
          </a:prstGeom>
          <a:solidFill>
            <a:srgbClr val="3C78D8"/>
          </a:solidFill>
        </p:spPr>
        <p:txBody>
          <a:bodyPr lIns="91425" tIns="91425" rIns="91425" bIns="91425" anchor="t" anchorCtr="0">
            <a:spAutoFit/>
          </a:bodyPr>
          <a:lstStyle/>
          <a:p>
            <a:pPr lvl="0" algn="ctr" rtl="0">
              <a:buNone/>
            </a:pPr>
            <a:r>
              <a:rPr lang="x-none"/>
              <a:t>MAC controller</a:t>
            </a:r>
          </a:p>
        </p:txBody>
      </p:sp>
      <p:sp>
        <p:nvSpPr>
          <p:cNvPr id="982" name="Shape 982"/>
          <p:cNvSpPr/>
          <p:nvPr/>
        </p:nvSpPr>
        <p:spPr>
          <a:xfrm>
            <a:off x="5939020" y="3929362"/>
            <a:ext cx="999000" cy="42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Mem controller</a:t>
            </a:r>
          </a:p>
        </p:txBody>
      </p:sp>
      <p:cxnSp>
        <p:nvCxnSpPr>
          <p:cNvPr id="983" name="Shape 983"/>
          <p:cNvCxnSpPr>
            <a:stCxn id="982" idx="3"/>
          </p:cNvCxnSpPr>
          <p:nvPr/>
        </p:nvCxnSpPr>
        <p:spPr>
          <a:xfrm rot="10800000" flipH="1">
            <a:off x="6938020" y="4133662"/>
            <a:ext cx="557700" cy="7800"/>
          </a:xfrm>
          <a:prstGeom prst="straightConnector1">
            <a:avLst/>
          </a:prstGeom>
          <a:noFill/>
          <a:ln w="19050" cap="flat">
            <a:solidFill>
              <a:schemeClr val="dk2"/>
            </a:solidFill>
            <a:prstDash val="solid"/>
            <a:round/>
            <a:headEnd type="triangle" w="lg" len="lg"/>
            <a:tailEnd type="triangle" w="lg" len="lg"/>
          </a:ln>
        </p:spPr>
      </p:cxnSp>
      <p:cxnSp>
        <p:nvCxnSpPr>
          <p:cNvPr id="984" name="Shape 984"/>
          <p:cNvCxnSpPr/>
          <p:nvPr/>
        </p:nvCxnSpPr>
        <p:spPr>
          <a:xfrm rot="10800000" flipH="1">
            <a:off x="5533875" y="4127724"/>
            <a:ext cx="380400" cy="8100"/>
          </a:xfrm>
          <a:prstGeom prst="straightConnector1">
            <a:avLst/>
          </a:prstGeom>
          <a:noFill/>
          <a:ln w="19050" cap="flat">
            <a:solidFill>
              <a:schemeClr val="dk2"/>
            </a:solidFill>
            <a:prstDash val="solid"/>
            <a:round/>
            <a:headEnd type="triangle" w="lg" len="lg"/>
            <a:tailEnd type="triangle" w="lg" len="lg"/>
          </a:ln>
        </p:spPr>
      </p:cxnSp>
      <p:sp>
        <p:nvSpPr>
          <p:cNvPr id="985" name="Shape 985"/>
          <p:cNvSpPr/>
          <p:nvPr/>
        </p:nvSpPr>
        <p:spPr>
          <a:xfrm>
            <a:off x="4000825" y="2297825"/>
            <a:ext cx="1013700" cy="420300"/>
          </a:xfrm>
          <a:prstGeom prst="rect">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buNone/>
            </a:pPr>
            <a:r>
              <a:rPr lang="x-none"/>
              <a:t>Ethernet PHY</a:t>
            </a:r>
          </a:p>
        </p:txBody>
      </p:sp>
      <p:sp>
        <p:nvSpPr>
          <p:cNvPr id="986" name="Shape 986"/>
          <p:cNvSpPr/>
          <p:nvPr/>
        </p:nvSpPr>
        <p:spPr>
          <a:xfrm>
            <a:off x="3924625" y="5498225"/>
            <a:ext cx="1013700" cy="420300"/>
          </a:xfrm>
          <a:prstGeom prst="rect">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Ethernet PHY</a:t>
            </a:r>
          </a:p>
        </p:txBody>
      </p:sp>
      <p:sp>
        <p:nvSpPr>
          <p:cNvPr id="987" name="Shape 987"/>
          <p:cNvSpPr/>
          <p:nvPr/>
        </p:nvSpPr>
        <p:spPr>
          <a:xfrm>
            <a:off x="7506025" y="3917062"/>
            <a:ext cx="854399" cy="420300"/>
          </a:xfrm>
          <a:prstGeom prst="rect">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Memory</a:t>
            </a:r>
          </a:p>
        </p:txBody>
      </p:sp>
      <p:sp>
        <p:nvSpPr>
          <p:cNvPr id="978" name="Shape 978"/>
          <p:cNvSpPr/>
          <p:nvPr/>
        </p:nvSpPr>
        <p:spPr>
          <a:xfrm>
            <a:off x="609600" y="3917062"/>
            <a:ext cx="854399" cy="420300"/>
          </a:xfrm>
          <a:prstGeom prst="rect">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Memory</a:t>
            </a:r>
          </a:p>
        </p:txBody>
      </p:sp>
      <p:cxnSp>
        <p:nvCxnSpPr>
          <p:cNvPr id="988" name="Shape 988"/>
          <p:cNvCxnSpPr>
            <a:stCxn id="968" idx="0"/>
            <a:endCxn id="985" idx="0"/>
          </p:cNvCxnSpPr>
          <p:nvPr/>
        </p:nvCxnSpPr>
        <p:spPr>
          <a:xfrm flipH="1">
            <a:off x="4507675" y="1904614"/>
            <a:ext cx="4998" cy="393210"/>
          </a:xfrm>
          <a:prstGeom prst="straightConnector1">
            <a:avLst/>
          </a:prstGeom>
          <a:noFill/>
          <a:ln w="19050" cap="flat">
            <a:solidFill>
              <a:schemeClr val="dk2"/>
            </a:solidFill>
            <a:prstDash val="solid"/>
            <a:round/>
            <a:headEnd type="triangle" w="lg" len="lg"/>
            <a:tailEnd type="triangle" w="lg" len="lg"/>
          </a:ln>
        </p:spPr>
      </p:cxnSp>
      <p:cxnSp>
        <p:nvCxnSpPr>
          <p:cNvPr id="989" name="Shape 989"/>
          <p:cNvCxnSpPr/>
          <p:nvPr/>
        </p:nvCxnSpPr>
        <p:spPr>
          <a:xfrm>
            <a:off x="4476935" y="5918525"/>
            <a:ext cx="2699" cy="371100"/>
          </a:xfrm>
          <a:prstGeom prst="straightConnector1">
            <a:avLst/>
          </a:prstGeom>
          <a:noFill/>
          <a:ln w="19050" cap="flat">
            <a:solidFill>
              <a:schemeClr val="dk2"/>
            </a:solidFill>
            <a:prstDash val="solid"/>
            <a:round/>
            <a:headEnd type="triangle" w="lg" len="lg"/>
            <a:tailEnd type="triangle" w="lg" len="lg"/>
          </a:ln>
        </p:spPr>
      </p:cxnSp>
      <p:sp>
        <p:nvSpPr>
          <p:cNvPr id="990" name="Shape 990"/>
          <p:cNvSpPr/>
          <p:nvPr/>
        </p:nvSpPr>
        <p:spPr>
          <a:xfrm>
            <a:off x="716150" y="2132950"/>
            <a:ext cx="1154100" cy="651299"/>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t" anchorCtr="0">
            <a:spAutoFit/>
          </a:bodyPr>
          <a:lstStyle/>
          <a:p>
            <a:pPr algn="ctr">
              <a:buNone/>
            </a:pPr>
            <a:r>
              <a:rPr lang="x-none"/>
              <a:t>Control processor</a:t>
            </a:r>
          </a:p>
        </p:txBody>
      </p:sp>
      <p:sp>
        <p:nvSpPr>
          <p:cNvPr id="991" name="Shape 991"/>
          <p:cNvSpPr txBox="1"/>
          <p:nvPr/>
        </p:nvSpPr>
        <p:spPr>
          <a:xfrm>
            <a:off x="7874200" y="1888175"/>
            <a:ext cx="761099" cy="293999"/>
          </a:xfrm>
          <a:prstGeom prst="rect">
            <a:avLst/>
          </a:prstGeom>
          <a:noFill/>
        </p:spPr>
        <p:txBody>
          <a:bodyPr lIns="91425" tIns="91425" rIns="91425" bIns="91425" anchor="t" anchorCtr="0">
            <a:spAutoFit/>
          </a:bodyPr>
          <a:lstStyle/>
          <a:p>
            <a:pPr>
              <a:buNone/>
            </a:pPr>
            <a:r>
              <a:rPr lang="x-none"/>
              <a:t>Board</a:t>
            </a:r>
          </a:p>
        </p:txBody>
      </p:sp>
      <p:sp>
        <p:nvSpPr>
          <p:cNvPr id="992" name="Shape 992"/>
          <p:cNvSpPr txBox="1"/>
          <p:nvPr/>
        </p:nvSpPr>
        <p:spPr>
          <a:xfrm>
            <a:off x="6502600" y="3107375"/>
            <a:ext cx="761099" cy="293999"/>
          </a:xfrm>
          <a:prstGeom prst="rect">
            <a:avLst/>
          </a:prstGeom>
          <a:noFill/>
        </p:spPr>
        <p:txBody>
          <a:bodyPr lIns="91425" tIns="91425" rIns="91425" bIns="91425" anchor="t" anchorCtr="0">
            <a:spAutoFit/>
          </a:bodyPr>
          <a:lstStyle/>
          <a:p>
            <a:pPr lvl="0" rtl="0">
              <a:buNone/>
            </a:pPr>
            <a:r>
              <a:rPr lang="x-none"/>
              <a:t>FPGA</a:t>
            </a:r>
          </a:p>
        </p:txBody>
      </p:sp>
    </p:spTree>
  </p:cSld>
  <p:clrMapOvr>
    <a:masterClrMapping/>
  </p:clrMapOvr>
  <p:transition spd="slow">
    <p:cut/>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Shape 99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DNA applications</a:t>
            </a:r>
          </a:p>
        </p:txBody>
      </p:sp>
      <p:sp>
        <p:nvSpPr>
          <p:cNvPr id="998" name="Shape 99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Using DNA we can </a:t>
            </a:r>
          </a:p>
          <a:p>
            <a:pPr marL="914400" lvl="1" indent="-381000" rtl="0">
              <a:buClr>
                <a:srgbClr val="000000"/>
              </a:buClr>
              <a:buSzPct val="80000"/>
              <a:buFont typeface="Courier New"/>
              <a:buChar char="o"/>
            </a:pPr>
            <a:r>
              <a:rPr lang="x-none"/>
              <a:t>Augment the current networks to migrate into openflow - Just an implemnetation, not intersted</a:t>
            </a:r>
          </a:p>
          <a:p>
            <a:pPr marL="914400" lvl="1" indent="-381000" rtl="0">
              <a:buClr>
                <a:srgbClr val="000000"/>
              </a:buClr>
              <a:buSzPct val="80000"/>
              <a:buFont typeface="Courier New"/>
              <a:buChar char="o"/>
            </a:pPr>
            <a:r>
              <a:rPr lang="x-none"/>
              <a:t>Offload the TCP/IP stack of all access servers into the DNA - Big implementation</a:t>
            </a:r>
          </a:p>
          <a:p>
            <a:pPr marL="914400" lvl="1" indent="-381000">
              <a:buClr>
                <a:srgbClr val="000000"/>
              </a:buClr>
              <a:buSzPct val="80000"/>
              <a:buFont typeface="Courier New"/>
              <a:buChar char="o"/>
            </a:pPr>
            <a:r>
              <a:rPr lang="x-none"/>
              <a:t>Smart load balancing decision for power saving purpose  - Need to study more </a:t>
            </a:r>
          </a:p>
        </p:txBody>
      </p:sp>
    </p:spTree>
  </p:cSld>
  <p:clrMapOvr>
    <a:masterClrMapping/>
  </p:clrMapOvr>
  <p:transition spd="slow">
    <p:cut/>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Shape 100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Power aware datacenter load balancer - Related work</a:t>
            </a:r>
          </a:p>
        </p:txBody>
      </p:sp>
      <p:sp>
        <p:nvSpPr>
          <p:cNvPr id="1004" name="Shape 1004"/>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rtl="0">
              <a:buNone/>
            </a:pPr>
            <a:r>
              <a:rPr lang="x-none"/>
              <a:t>Reddi et al., Mobile processors for energy-efficient web search</a:t>
            </a:r>
          </a:p>
          <a:p>
            <a:endParaRPr lang="x-none"/>
          </a:p>
          <a:p>
            <a:pPr lvl="0" rtl="0">
              <a:buNone/>
            </a:pPr>
            <a:r>
              <a:rPr lang="x-none"/>
              <a:t>"</a:t>
            </a:r>
            <a:r>
              <a:rPr lang="x-none" sz="2400"/>
              <a:t>[For Microsoft Bing] The Atom is 5x more energy-efficient .... Search queries on Atom encounter higher latencies, different page results, and diminished robustness for complex queries.... Despite these challenges, quality-of-service is maintained for most, common queries [when running Bing on Atom].</a:t>
            </a:r>
            <a:r>
              <a:rPr lang="x-none"/>
              <a:t>"</a:t>
            </a:r>
          </a:p>
        </p:txBody>
      </p:sp>
    </p:spTree>
  </p:cSld>
  <p:clrMapOvr>
    <a:masterClrMapping/>
  </p:clrMapOvr>
  <p:transition spd="slow">
    <p:cut/>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Shape 100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x-none"/>
              <a:t>Power aware datacenter load balancer - Related work</a:t>
            </a:r>
          </a:p>
        </p:txBody>
      </p:sp>
      <p:sp>
        <p:nvSpPr>
          <p:cNvPr id="1010" name="Shape 1010"/>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rtl="0">
              <a:buNone/>
            </a:pPr>
            <a:r>
              <a:rPr lang="x-none"/>
              <a:t>Jingjia Tang et al., The impact of memory subsystem resource sharing on datacenter applications</a:t>
            </a:r>
          </a:p>
          <a:p>
            <a:pPr lvl="0" rtl="0">
              <a:buNone/>
            </a:pPr>
            <a:r>
              <a:rPr lang="x-none"/>
              <a:t> "</a:t>
            </a:r>
            <a:r>
              <a:rPr lang="x-none" sz="2400"/>
              <a:t>We observe performance swings of up to 25% for web search and 40% for other applications based on how application threads are mapped to cores</a:t>
            </a:r>
            <a:r>
              <a:rPr lang="x-none"/>
              <a:t>"</a:t>
            </a:r>
          </a:p>
          <a:p>
            <a:pPr marL="457200" lvl="0" indent="-419100" rtl="0">
              <a:buClr>
                <a:srgbClr val="000000"/>
              </a:buClr>
              <a:buSzPct val="166666"/>
              <a:buFont typeface="Arial"/>
              <a:buChar char="•"/>
            </a:pPr>
            <a:r>
              <a:rPr lang="x-none"/>
              <a:t>Applications </a:t>
            </a:r>
          </a:p>
          <a:p>
            <a:pPr marL="914400" lvl="1" indent="-381000" rtl="0">
              <a:spcBef>
                <a:spcPts val="480"/>
              </a:spcBef>
              <a:buClr>
                <a:srgbClr val="000000"/>
              </a:buClr>
              <a:buSzPct val="80000"/>
              <a:buFont typeface="Courier New"/>
              <a:buChar char="o"/>
            </a:pPr>
            <a:r>
              <a:rPr lang="x-none"/>
              <a:t>web search</a:t>
            </a:r>
          </a:p>
          <a:p>
            <a:pPr marL="914400" lvl="1" indent="-381000" rtl="0">
              <a:spcBef>
                <a:spcPts val="480"/>
              </a:spcBef>
              <a:buClr>
                <a:srgbClr val="000000"/>
              </a:buClr>
              <a:buSzPct val="80000"/>
              <a:buFont typeface="Courier New"/>
              <a:buChar char="o"/>
            </a:pPr>
            <a:r>
              <a:rPr lang="x-none"/>
              <a:t>bigtable</a:t>
            </a:r>
          </a:p>
          <a:p>
            <a:pPr marL="914400" lvl="1" indent="-381000" rtl="0">
              <a:spcBef>
                <a:spcPts val="480"/>
              </a:spcBef>
              <a:buClr>
                <a:srgbClr val="000000"/>
              </a:buClr>
              <a:buSzPct val="80000"/>
              <a:buFont typeface="Courier New"/>
              <a:buChar char="o"/>
            </a:pPr>
            <a:r>
              <a:rPr lang="x-none"/>
              <a:t>content analyzer</a:t>
            </a:r>
          </a:p>
          <a:p>
            <a:pPr marL="914400" lvl="1" indent="-381000" rtl="0">
              <a:spcBef>
                <a:spcPts val="480"/>
              </a:spcBef>
              <a:buClr>
                <a:srgbClr val="000000"/>
              </a:buClr>
              <a:buSzPct val="80000"/>
              <a:buFont typeface="Courier New"/>
              <a:buChar char="o"/>
            </a:pPr>
            <a:r>
              <a:rPr lang="x-none"/>
              <a:t>image stiching</a:t>
            </a:r>
          </a:p>
          <a:p>
            <a:pPr marL="914400" lvl="1" indent="-381000" rtl="0">
              <a:spcBef>
                <a:spcPts val="480"/>
              </a:spcBef>
              <a:buClr>
                <a:srgbClr val="000000"/>
              </a:buClr>
              <a:buSzPct val="80000"/>
              <a:buFont typeface="Courier New"/>
              <a:buChar char="o"/>
            </a:pPr>
            <a:r>
              <a:rPr lang="x-none"/>
              <a:t>protocol buffer </a:t>
            </a:r>
          </a:p>
          <a:p>
            <a:endParaRPr lang="x-none"/>
          </a:p>
          <a:p>
            <a:endParaRPr lang="x-none"/>
          </a:p>
          <a:p>
            <a:endParaRPr lang="x-none"/>
          </a:p>
        </p:txBody>
      </p:sp>
    </p:spTree>
  </p:cSld>
  <p:clrMapOvr>
    <a:masterClrMapping/>
  </p:clrMapOvr>
  <p:transition spd="slow">
    <p:cut/>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Shape 101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None/>
            </a:pPr>
            <a:r>
              <a:rPr lang="x-none"/>
              <a:t>Memcached</a:t>
            </a:r>
          </a:p>
        </p:txBody>
      </p:sp>
      <p:sp>
        <p:nvSpPr>
          <p:cNvPr id="1016" name="Shape 1016"/>
          <p:cNvSpPr txBox="1"/>
          <p:nvPr/>
        </p:nvSpPr>
        <p:spPr>
          <a:xfrm>
            <a:off x="798600" y="1918650"/>
            <a:ext cx="7847100" cy="2724600"/>
          </a:xfrm>
          <a:prstGeom prst="rect">
            <a:avLst/>
          </a:prstGeom>
          <a:noFill/>
        </p:spPr>
        <p:txBody>
          <a:bodyPr lIns="91425" tIns="91425" rIns="91425" bIns="91425" anchor="t" anchorCtr="0">
            <a:spAutoFit/>
          </a:bodyPr>
          <a:lstStyle/>
          <a:p>
            <a:pPr>
              <a:buNone/>
            </a:pPr>
            <a:r>
              <a:rPr lang="x-none" sz="2400"/>
              <a:t>From Wiki: "Memcached's APIs provide a giant</a:t>
            </a:r>
            <a:r>
              <a:rPr lang="x-none" sz="2400">
                <a:hlinkClick r:id="rId3"/>
              </a:rPr>
              <a:t> </a:t>
            </a:r>
            <a:r>
              <a:rPr lang="x-none" sz="2400" u="sng">
                <a:solidFill>
                  <a:schemeClr val="hlink"/>
                </a:solidFill>
                <a:hlinkClick r:id="rId3"/>
              </a:rPr>
              <a:t>hash table</a:t>
            </a:r>
            <a:r>
              <a:rPr lang="x-none" sz="2400"/>
              <a:t> distributed across multiple machines. When the table is full, subsequent inserts cause older data to be purged in</a:t>
            </a:r>
            <a:r>
              <a:rPr lang="x-none" sz="2400">
                <a:hlinkClick r:id="rId4"/>
              </a:rPr>
              <a:t> </a:t>
            </a:r>
            <a:r>
              <a:rPr lang="x-none" sz="2400" u="sng">
                <a:solidFill>
                  <a:schemeClr val="hlink"/>
                </a:solidFill>
                <a:hlinkClick r:id="rId4"/>
              </a:rPr>
              <a:t>least recently used (LRU)</a:t>
            </a:r>
            <a:r>
              <a:rPr lang="x-none" sz="2400"/>
              <a:t> order. Applications using Memcached typically layer requests and additions into RAM before falling back on a slower backing store, such as a database"</a:t>
            </a:r>
          </a:p>
        </p:txBody>
      </p:sp>
    </p:spTree>
  </p:cSld>
  <p:clrMapOvr>
    <a:masterClrMapping/>
  </p:clrMapOvr>
  <p:transition spd="slow">
    <p:cut/>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Shape 102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Memcached - Popularity</a:t>
            </a:r>
          </a:p>
        </p:txBody>
      </p:sp>
      <p:sp>
        <p:nvSpPr>
          <p:cNvPr id="1022" name="Shape 1022"/>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a:buNone/>
            </a:pPr>
            <a:r>
              <a:rPr lang="x-none" sz="2400"/>
              <a:t>From Wiki: "The system is used by sites including</a:t>
            </a:r>
            <a:r>
              <a:rPr lang="x-none" sz="2400">
                <a:hlinkClick r:id="rId3"/>
              </a:rPr>
              <a:t> </a:t>
            </a:r>
            <a:r>
              <a:rPr lang="x-none" sz="2400" u="sng">
                <a:solidFill>
                  <a:schemeClr val="hlink"/>
                </a:solidFill>
                <a:hlinkClick r:id="rId3"/>
              </a:rPr>
              <a:t>YouTube</a:t>
            </a:r>
            <a:r>
              <a:rPr lang="x-none" sz="2400"/>
              <a:t>,</a:t>
            </a:r>
            <a:r>
              <a:rPr lang="x-none" sz="2400" u="sng">
                <a:solidFill>
                  <a:schemeClr val="hlink"/>
                </a:solidFill>
                <a:hlinkClick r:id="rId4"/>
              </a:rPr>
              <a:t>[2]</a:t>
            </a:r>
            <a:r>
              <a:rPr lang="x-none" sz="2400">
                <a:hlinkClick r:id="rId5"/>
              </a:rPr>
              <a:t> </a:t>
            </a:r>
            <a:r>
              <a:rPr lang="x-none" sz="2400" u="sng">
                <a:solidFill>
                  <a:schemeClr val="hlink"/>
                </a:solidFill>
                <a:hlinkClick r:id="rId5"/>
              </a:rPr>
              <a:t>Reddit</a:t>
            </a:r>
            <a:r>
              <a:rPr lang="x-none" sz="2400"/>
              <a:t>,</a:t>
            </a:r>
            <a:r>
              <a:rPr lang="x-none" sz="2400" u="sng">
                <a:solidFill>
                  <a:schemeClr val="hlink"/>
                </a:solidFill>
                <a:hlinkClick r:id="rId6"/>
              </a:rPr>
              <a:t>[3]</a:t>
            </a:r>
            <a:r>
              <a:rPr lang="x-none" sz="2400">
                <a:hlinkClick r:id="rId7"/>
              </a:rPr>
              <a:t> </a:t>
            </a:r>
            <a:r>
              <a:rPr lang="x-none" sz="2400" u="sng">
                <a:solidFill>
                  <a:schemeClr val="hlink"/>
                </a:solidFill>
                <a:hlinkClick r:id="rId7"/>
              </a:rPr>
              <a:t>Zynga</a:t>
            </a:r>
            <a:r>
              <a:rPr lang="x-none" sz="2400"/>
              <a:t>,</a:t>
            </a:r>
            <a:r>
              <a:rPr lang="x-none" sz="2400" u="sng">
                <a:solidFill>
                  <a:schemeClr val="hlink"/>
                </a:solidFill>
                <a:hlinkClick r:id="rId8"/>
              </a:rPr>
              <a:t>[4]</a:t>
            </a:r>
            <a:r>
              <a:rPr lang="x-none" sz="2400">
                <a:hlinkClick r:id="rId9"/>
              </a:rPr>
              <a:t> </a:t>
            </a:r>
            <a:r>
              <a:rPr lang="x-none" sz="2400" u="sng">
                <a:solidFill>
                  <a:schemeClr val="hlink"/>
                </a:solidFill>
                <a:hlinkClick r:id="rId9"/>
              </a:rPr>
              <a:t>Facebook</a:t>
            </a:r>
            <a:r>
              <a:rPr lang="x-none" sz="2400"/>
              <a:t>,</a:t>
            </a:r>
            <a:r>
              <a:rPr lang="x-none" sz="2400" u="sng">
                <a:solidFill>
                  <a:schemeClr val="hlink"/>
                </a:solidFill>
                <a:hlinkClick r:id="rId10"/>
              </a:rPr>
              <a:t>[5]</a:t>
            </a:r>
            <a:r>
              <a:rPr lang="x-none" sz="2400" u="sng">
                <a:solidFill>
                  <a:schemeClr val="hlink"/>
                </a:solidFill>
                <a:hlinkClick r:id="rId11"/>
              </a:rPr>
              <a:t>[6]</a:t>
            </a:r>
            <a:r>
              <a:rPr lang="x-none" sz="2400">
                <a:hlinkClick r:id="rId12"/>
              </a:rPr>
              <a:t> </a:t>
            </a:r>
            <a:r>
              <a:rPr lang="x-none" sz="2400" u="sng">
                <a:solidFill>
                  <a:schemeClr val="hlink"/>
                </a:solidFill>
                <a:hlinkClick r:id="rId12"/>
              </a:rPr>
              <a:t>Orange</a:t>
            </a:r>
            <a:r>
              <a:rPr lang="x-none" sz="2400"/>
              <a:t>,</a:t>
            </a:r>
            <a:r>
              <a:rPr lang="x-none" sz="2400" u="sng">
                <a:solidFill>
                  <a:schemeClr val="hlink"/>
                </a:solidFill>
                <a:hlinkClick r:id="rId13"/>
              </a:rPr>
              <a:t>[7]</a:t>
            </a:r>
            <a:r>
              <a:rPr lang="x-none" sz="2400"/>
              <a:t> and</a:t>
            </a:r>
            <a:r>
              <a:rPr lang="x-none" sz="2400">
                <a:hlinkClick r:id="rId14"/>
              </a:rPr>
              <a:t> </a:t>
            </a:r>
            <a:r>
              <a:rPr lang="x-none" sz="2400" u="sng">
                <a:solidFill>
                  <a:schemeClr val="hlink"/>
                </a:solidFill>
                <a:hlinkClick r:id="rId14"/>
              </a:rPr>
              <a:t>Twitter</a:t>
            </a:r>
            <a:r>
              <a:rPr lang="x-none" sz="2400"/>
              <a:t>.</a:t>
            </a:r>
            <a:r>
              <a:rPr lang="x-none" sz="2400" u="sng">
                <a:solidFill>
                  <a:schemeClr val="hlink"/>
                </a:solidFill>
                <a:hlinkClick r:id="rId15"/>
              </a:rPr>
              <a:t>[8]</a:t>
            </a:r>
            <a:r>
              <a:rPr lang="x-none" sz="2400">
                <a:hlinkClick r:id="rId16"/>
              </a:rPr>
              <a:t> </a:t>
            </a:r>
            <a:r>
              <a:rPr lang="x-none" sz="2400" u="sng">
                <a:solidFill>
                  <a:schemeClr val="hlink"/>
                </a:solidFill>
                <a:hlinkClick r:id="rId16"/>
              </a:rPr>
              <a:t>Heroku</a:t>
            </a:r>
            <a:r>
              <a:rPr lang="x-none" sz="2400"/>
              <a:t> (now part of</a:t>
            </a:r>
            <a:r>
              <a:rPr lang="x-none" sz="2400">
                <a:hlinkClick r:id="rId17"/>
              </a:rPr>
              <a:t> </a:t>
            </a:r>
            <a:r>
              <a:rPr lang="x-none" sz="2400" u="sng">
                <a:solidFill>
                  <a:schemeClr val="hlink"/>
                </a:solidFill>
                <a:hlinkClick r:id="rId17"/>
              </a:rPr>
              <a:t>Salesforce</a:t>
            </a:r>
            <a:r>
              <a:rPr lang="x-none" sz="2400"/>
              <a:t>) offers a</a:t>
            </a:r>
            <a:r>
              <a:rPr lang="x-none" sz="2400">
                <a:hlinkClick r:id="rId18"/>
              </a:rPr>
              <a:t> </a:t>
            </a:r>
            <a:r>
              <a:rPr lang="x-none" sz="2400" u="sng">
                <a:solidFill>
                  <a:schemeClr val="hlink"/>
                </a:solidFill>
                <a:hlinkClick r:id="rId18"/>
              </a:rPr>
              <a:t>Couchbase</a:t>
            </a:r>
            <a:r>
              <a:rPr lang="x-none" sz="2400"/>
              <a:t>-managed memcached add-on service</a:t>
            </a:r>
            <a:r>
              <a:rPr lang="x-none" sz="2400" u="sng">
                <a:solidFill>
                  <a:schemeClr val="hlink"/>
                </a:solidFill>
                <a:hlinkClick r:id="rId19"/>
              </a:rPr>
              <a:t>[9]</a:t>
            </a:r>
            <a:r>
              <a:rPr lang="x-none" sz="2400"/>
              <a:t> as part of their</a:t>
            </a:r>
            <a:r>
              <a:rPr lang="x-none" sz="2400">
                <a:hlinkClick r:id="rId20"/>
              </a:rPr>
              <a:t> </a:t>
            </a:r>
            <a:r>
              <a:rPr lang="x-none" sz="2400" u="sng">
                <a:solidFill>
                  <a:schemeClr val="hlink"/>
                </a:solidFill>
                <a:hlinkClick r:id="rId20"/>
              </a:rPr>
              <a:t>platform as a service</a:t>
            </a:r>
            <a:r>
              <a:rPr lang="x-none" sz="2400"/>
              <a:t>.</a:t>
            </a:r>
            <a:r>
              <a:rPr lang="x-none" sz="2400">
                <a:hlinkClick r:id="rId21"/>
              </a:rPr>
              <a:t> </a:t>
            </a:r>
            <a:r>
              <a:rPr lang="x-none" sz="2400" u="sng">
                <a:solidFill>
                  <a:schemeClr val="hlink"/>
                </a:solidFill>
                <a:hlinkClick r:id="rId21"/>
              </a:rPr>
              <a:t>Google App Engine</a:t>
            </a:r>
            <a:r>
              <a:rPr lang="x-none" sz="2400"/>
              <a:t>,</a:t>
            </a:r>
            <a:r>
              <a:rPr lang="x-none" sz="2400">
                <a:hlinkClick r:id="rId22"/>
              </a:rPr>
              <a:t> </a:t>
            </a:r>
            <a:r>
              <a:rPr lang="x-none" sz="2400" u="sng">
                <a:solidFill>
                  <a:schemeClr val="hlink"/>
                </a:solidFill>
                <a:hlinkClick r:id="rId22"/>
              </a:rPr>
              <a:t>AppScale</a:t>
            </a:r>
            <a:r>
              <a:rPr lang="x-none" sz="2400"/>
              <a:t> and</a:t>
            </a:r>
            <a:r>
              <a:rPr lang="x-none" sz="2400">
                <a:hlinkClick r:id="rId23"/>
              </a:rPr>
              <a:t> </a:t>
            </a:r>
            <a:r>
              <a:rPr lang="x-none" sz="2400" u="sng">
                <a:solidFill>
                  <a:schemeClr val="hlink"/>
                </a:solidFill>
                <a:hlinkClick r:id="rId23"/>
              </a:rPr>
              <a:t>Amazon Web Services</a:t>
            </a:r>
            <a:r>
              <a:rPr lang="x-none" sz="2400"/>
              <a:t> also offer a memcached service through an API.</a:t>
            </a:r>
            <a:r>
              <a:rPr lang="x-none" sz="2400" u="sng">
                <a:solidFill>
                  <a:schemeClr val="hlink"/>
                </a:solidFill>
                <a:hlinkClick r:id="rId24"/>
              </a:rPr>
              <a:t>[10]</a:t>
            </a:r>
            <a:r>
              <a:rPr lang="x-none" sz="2400" u="sng">
                <a:solidFill>
                  <a:schemeClr val="hlink"/>
                </a:solidFill>
                <a:hlinkClick r:id="rId25"/>
              </a:rPr>
              <a:t>[11]</a:t>
            </a:r>
            <a:r>
              <a:rPr lang="x-none" sz="2400" u="sng">
                <a:solidFill>
                  <a:schemeClr val="hlink"/>
                </a:solidFill>
                <a:hlinkClick r:id="rId26"/>
              </a:rPr>
              <a:t>[12]</a:t>
            </a:r>
            <a:r>
              <a:rPr lang="x-none" sz="2400"/>
              <a:t> Memcached is also supported by some popular</a:t>
            </a:r>
            <a:r>
              <a:rPr lang="x-none" sz="2400">
                <a:hlinkClick r:id="rId27"/>
              </a:rPr>
              <a:t> </a:t>
            </a:r>
            <a:r>
              <a:rPr lang="x-none" sz="2400" u="sng">
                <a:solidFill>
                  <a:schemeClr val="hlink"/>
                </a:solidFill>
                <a:hlinkClick r:id="rId27"/>
              </a:rPr>
              <a:t>CMSs</a:t>
            </a:r>
            <a:r>
              <a:rPr lang="x-none" sz="2400"/>
              <a:t> such as</a:t>
            </a:r>
            <a:r>
              <a:rPr lang="x-none" sz="2400">
                <a:hlinkClick r:id="rId28"/>
              </a:rPr>
              <a:t> </a:t>
            </a:r>
            <a:r>
              <a:rPr lang="x-none" sz="2400" u="sng">
                <a:solidFill>
                  <a:schemeClr val="hlink"/>
                </a:solidFill>
                <a:hlinkClick r:id="rId28"/>
              </a:rPr>
              <a:t>Drupal</a:t>
            </a:r>
            <a:r>
              <a:rPr lang="x-none" sz="2400"/>
              <a:t>,</a:t>
            </a:r>
            <a:r>
              <a:rPr lang="x-none" sz="2400" u="sng">
                <a:solidFill>
                  <a:schemeClr val="hlink"/>
                </a:solidFill>
                <a:hlinkClick r:id="rId29"/>
              </a:rPr>
              <a:t>[13]</a:t>
            </a:r>
            <a:r>
              <a:rPr lang="x-none" sz="2400">
                <a:hlinkClick r:id="rId30"/>
              </a:rPr>
              <a:t> </a:t>
            </a:r>
            <a:r>
              <a:rPr lang="x-none" sz="2400" u="sng">
                <a:solidFill>
                  <a:schemeClr val="hlink"/>
                </a:solidFill>
                <a:hlinkClick r:id="rId30"/>
              </a:rPr>
              <a:t>Joomla</a:t>
            </a:r>
            <a:r>
              <a:rPr lang="x-none" sz="2400"/>
              <a:t>, and</a:t>
            </a:r>
            <a:r>
              <a:rPr lang="x-none" sz="2400">
                <a:hlinkClick r:id="rId31"/>
              </a:rPr>
              <a:t> </a:t>
            </a:r>
            <a:r>
              <a:rPr lang="x-none" sz="2400" u="sng">
                <a:solidFill>
                  <a:schemeClr val="hlink"/>
                </a:solidFill>
                <a:hlinkClick r:id="rId31"/>
              </a:rPr>
              <a:t>WordPress</a:t>
            </a:r>
            <a:r>
              <a:rPr lang="x-none" sz="2400"/>
              <a:t>.</a:t>
            </a:r>
            <a:r>
              <a:rPr lang="x-none" sz="2400" u="sng">
                <a:solidFill>
                  <a:schemeClr val="hlink"/>
                </a:solidFill>
                <a:hlinkClick r:id="rId32"/>
              </a:rPr>
              <a:t>[14]</a:t>
            </a:r>
            <a:r>
              <a:rPr lang="x-none" sz="2400"/>
              <a: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a:buNone/>
            </a:pPr>
            <a:r>
              <a:rPr lang="en-US" dirty="0" smtClean="0"/>
              <a:t>FPGA/CPU/GPGPU comparison</a:t>
            </a:r>
            <a:endParaRPr lang="x-none"/>
          </a:p>
        </p:txBody>
      </p:sp>
      <p:graphicFrame>
        <p:nvGraphicFramePr>
          <p:cNvPr id="233" name="Shape 233"/>
          <p:cNvGraphicFramePr/>
          <p:nvPr>
            <p:extLst>
              <p:ext uri="{D42A27DB-BD31-4B8C-83A1-F6EECF244321}">
                <p14:modId xmlns:p14="http://schemas.microsoft.com/office/powerpoint/2010/main" val="1560715334"/>
              </p:ext>
            </p:extLst>
          </p:nvPr>
        </p:nvGraphicFramePr>
        <p:xfrm>
          <a:off x="859350" y="2480800"/>
          <a:ext cx="7425250" cy="1798200"/>
        </p:xfrm>
        <a:graphic>
          <a:graphicData uri="http://schemas.openxmlformats.org/drawingml/2006/table">
            <a:tbl>
              <a:tblPr>
                <a:noFill/>
                <a:tableStyleId>{61520FAA-784A-46C0-9306-AF174A4E0BBE}</a:tableStyleId>
              </a:tblPr>
              <a:tblGrid>
                <a:gridCol w="1554875"/>
                <a:gridCol w="1415225"/>
                <a:gridCol w="1485050"/>
                <a:gridCol w="1485050"/>
                <a:gridCol w="1485050"/>
              </a:tblGrid>
              <a:tr h="381000">
                <a:tc>
                  <a:txBody>
                    <a:bodyPr/>
                    <a:lstStyle/>
                    <a:p>
                      <a:endParaRPr dirty="0"/>
                    </a:p>
                  </a:txBody>
                  <a:tcPr marL="91425" marR="91425" marT="91425" marB="91425"/>
                </a:tc>
                <a:tc gridSpan="2">
                  <a:txBody>
                    <a:bodyPr/>
                    <a:lstStyle/>
                    <a:p>
                      <a:pPr>
                        <a:buNone/>
                      </a:pPr>
                      <a:r>
                        <a:rPr lang="x-none"/>
                        <a:t>CPU based solution</a:t>
                      </a:r>
                    </a:p>
                  </a:txBody>
                  <a:tcPr marL="91425" marR="91425" marT="91425" marB="91425"/>
                </a:tc>
                <a:tc hMerge="1">
                  <a:txBody>
                    <a:bodyPr/>
                    <a:lstStyle/>
                    <a:p>
                      <a:endParaRPr lang="en-US"/>
                    </a:p>
                  </a:txBody>
                  <a:tcPr/>
                </a:tc>
                <a:tc gridSpan="2">
                  <a:txBody>
                    <a:bodyPr/>
                    <a:lstStyle/>
                    <a:p>
                      <a:pPr>
                        <a:buNone/>
                      </a:pPr>
                      <a:r>
                        <a:rPr lang="x-none"/>
                        <a:t>GPU based solution</a:t>
                      </a:r>
                    </a:p>
                  </a:txBody>
                  <a:tcPr marL="91425" marR="91425" marT="91425" marB="91425"/>
                </a:tc>
                <a:tc hMerge="1">
                  <a:txBody>
                    <a:bodyPr/>
                    <a:lstStyle/>
                    <a:p>
                      <a:endParaRPr lang="en-US"/>
                    </a:p>
                  </a:txBody>
                  <a:tcPr/>
                </a:tc>
              </a:tr>
              <a:tr h="381000">
                <a:tc>
                  <a:txBody>
                    <a:bodyPr/>
                    <a:lstStyle/>
                    <a:p>
                      <a:pPr lvl="0" rtl="0">
                        <a:buClr>
                          <a:srgbClr val="000000"/>
                        </a:buClr>
                        <a:buSzPct val="78571"/>
                        <a:buFont typeface="Arial"/>
                        <a:buNone/>
                      </a:pPr>
                      <a:r>
                        <a:rPr lang="x-none"/>
                        <a:t>Application</a:t>
                      </a:r>
                    </a:p>
                    <a:p>
                      <a:endParaRPr lang="x-none"/>
                    </a:p>
                  </a:txBody>
                  <a:tcPr marL="91425" marR="91425" marT="91425" marB="91425"/>
                </a:tc>
                <a:tc>
                  <a:txBody>
                    <a:bodyPr/>
                    <a:lstStyle/>
                    <a:p>
                      <a:pPr>
                        <a:buNone/>
                      </a:pPr>
                      <a:r>
                        <a:rPr lang="x-none" smtClean="0"/>
                        <a:t>Throughput</a:t>
                      </a:r>
                      <a:endParaRPr lang="x-none"/>
                    </a:p>
                  </a:txBody>
                  <a:tcPr marL="91425" marR="91425" marT="91425" marB="91425"/>
                </a:tc>
                <a:tc>
                  <a:txBody>
                    <a:bodyPr/>
                    <a:lstStyle/>
                    <a:p>
                      <a:pPr>
                        <a:buNone/>
                      </a:pPr>
                      <a:r>
                        <a:rPr lang="x-none"/>
                        <a:t>Energy efficiency</a:t>
                      </a:r>
                    </a:p>
                  </a:txBody>
                  <a:tcPr marL="91425" marR="91425" marT="91425" marB="91425"/>
                </a:tc>
                <a:tc>
                  <a:txBody>
                    <a:bodyPr/>
                    <a:lstStyle/>
                    <a:p>
                      <a:pPr>
                        <a:buNone/>
                      </a:pPr>
                      <a:r>
                        <a:rPr lang="x-none" smtClean="0"/>
                        <a:t>Throughput</a:t>
                      </a:r>
                      <a:endParaRPr lang="x-none"/>
                    </a:p>
                  </a:txBody>
                  <a:tcPr marL="91425" marR="91425" marT="91425" marB="91425"/>
                </a:tc>
                <a:tc>
                  <a:txBody>
                    <a:bodyPr/>
                    <a:lstStyle/>
                    <a:p>
                      <a:pPr>
                        <a:buNone/>
                      </a:pPr>
                      <a:r>
                        <a:rPr lang="x-none"/>
                        <a:t>Energy efficiency</a:t>
                      </a:r>
                    </a:p>
                  </a:txBody>
                  <a:tcPr marL="91425" marR="91425" marT="91425" marB="91425"/>
                </a:tc>
              </a:tr>
              <a:tr h="381000">
                <a:tc>
                  <a:txBody>
                    <a:bodyPr/>
                    <a:lstStyle/>
                    <a:p>
                      <a:pPr>
                        <a:buNone/>
                      </a:pPr>
                      <a:r>
                        <a:rPr lang="en-US" dirty="0" smtClean="0"/>
                        <a:t>R</a:t>
                      </a:r>
                      <a:r>
                        <a:rPr lang="x-none" smtClean="0"/>
                        <a:t>outing</a:t>
                      </a:r>
                      <a:r>
                        <a:rPr lang="en-US" dirty="0" smtClean="0"/>
                        <a:t> IPv4</a:t>
                      </a:r>
                      <a:endParaRPr lang="x-none"/>
                    </a:p>
                  </a:txBody>
                  <a:tcPr marL="91425" marR="91425" marT="91425" marB="91425"/>
                </a:tc>
                <a:tc>
                  <a:txBody>
                    <a:bodyPr/>
                    <a:lstStyle/>
                    <a:p>
                      <a:pPr>
                        <a:buNone/>
                      </a:pPr>
                      <a:r>
                        <a:rPr lang="x-none"/>
                        <a:t>16x</a:t>
                      </a:r>
                    </a:p>
                  </a:txBody>
                  <a:tcPr marL="91425" marR="91425" marT="91425" marB="91425"/>
                </a:tc>
                <a:tc>
                  <a:txBody>
                    <a:bodyPr/>
                    <a:lstStyle/>
                    <a:p>
                      <a:pPr>
                        <a:buNone/>
                      </a:pPr>
                      <a:r>
                        <a:rPr lang="x-none"/>
                        <a:t>100x</a:t>
                      </a:r>
                    </a:p>
                  </a:txBody>
                  <a:tcPr marL="91425" marR="91425" marT="91425" marB="91425"/>
                </a:tc>
                <a:tc>
                  <a:txBody>
                    <a:bodyPr/>
                    <a:lstStyle/>
                    <a:p>
                      <a:pPr>
                        <a:buNone/>
                      </a:pPr>
                      <a:r>
                        <a:rPr lang="x-none"/>
                        <a:t>4x</a:t>
                      </a:r>
                    </a:p>
                  </a:txBody>
                  <a:tcPr marL="91425" marR="91425" marT="91425" marB="91425"/>
                </a:tc>
                <a:tc>
                  <a:txBody>
                    <a:bodyPr/>
                    <a:lstStyle/>
                    <a:p>
                      <a:endParaRPr dirty="0"/>
                    </a:p>
                  </a:txBody>
                  <a:tcPr marL="91425" marR="91425" marT="91425" marB="91425"/>
                </a:tc>
              </a:tr>
              <a:tr h="381000">
                <a:tc>
                  <a:txBody>
                    <a:bodyPr/>
                    <a:lstStyle/>
                    <a:p>
                      <a:pPr>
                        <a:buNone/>
                      </a:pPr>
                      <a:r>
                        <a:rPr lang="x-none" smtClean="0"/>
                        <a:t>Memcached</a:t>
                      </a:r>
                      <a:endParaRPr lang="x-none"/>
                    </a:p>
                  </a:txBody>
                  <a:tcPr marL="91425" marR="91425" marT="91425" marB="91425"/>
                </a:tc>
                <a:tc>
                  <a:txBody>
                    <a:bodyPr/>
                    <a:lstStyle/>
                    <a:p>
                      <a:r>
                        <a:rPr lang="en-US" dirty="0" smtClean="0"/>
                        <a:t>10x</a:t>
                      </a:r>
                      <a:endParaRPr dirty="0"/>
                    </a:p>
                  </a:txBody>
                  <a:tcPr marL="91425" marR="91425" marT="91425" marB="91425"/>
                </a:tc>
                <a:tc>
                  <a:txBody>
                    <a:bodyPr/>
                    <a:lstStyle/>
                    <a:p>
                      <a:r>
                        <a:rPr lang="en-US" dirty="0" smtClean="0"/>
                        <a:t>50x</a:t>
                      </a:r>
                      <a:endParaRPr dirty="0"/>
                    </a:p>
                  </a:txBody>
                  <a:tcPr marL="91425" marR="91425" marT="91425" marB="91425"/>
                </a:tc>
                <a:tc>
                  <a:txBody>
                    <a:bodyPr/>
                    <a:lstStyle/>
                    <a:p>
                      <a:endParaRPr dirty="0"/>
                    </a:p>
                  </a:txBody>
                  <a:tcPr marL="91425" marR="91425" marT="91425" marB="91425"/>
                </a:tc>
                <a:tc>
                  <a:txBody>
                    <a:bodyPr/>
                    <a:lstStyle/>
                    <a:p>
                      <a:endParaRPr dirty="0"/>
                    </a:p>
                  </a:txBody>
                  <a:tcPr marL="91425" marR="91425" marT="91425" marB="91425"/>
                </a:tc>
              </a:tr>
            </a:tbl>
          </a:graphicData>
        </a:graphic>
      </p:graphicFrame>
      <p:sp>
        <p:nvSpPr>
          <p:cNvPr id="2" name="TextBox 1"/>
          <p:cNvSpPr txBox="1"/>
          <p:nvPr/>
        </p:nvSpPr>
        <p:spPr>
          <a:xfrm>
            <a:off x="2362200" y="5178023"/>
            <a:ext cx="5061531" cy="307777"/>
          </a:xfrm>
          <a:prstGeom prst="rect">
            <a:avLst/>
          </a:prstGeom>
          <a:noFill/>
        </p:spPr>
        <p:txBody>
          <a:bodyPr wrap="square" rtlCol="0">
            <a:spAutoFit/>
          </a:bodyPr>
          <a:lstStyle/>
          <a:p>
            <a:r>
              <a:rPr lang="en-US" dirty="0" smtClean="0"/>
              <a:t>This translates into almost 50% power saving at system level </a:t>
            </a:r>
            <a:endParaRPr lang="en-US" dirty="0"/>
          </a:p>
        </p:txBody>
      </p:sp>
    </p:spTree>
  </p:cSld>
  <p:clrMapOvr>
    <a:masterClrMapping/>
  </p:clrMapOvr>
  <p:transition spd="slow">
    <p:cut/>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Shape 102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Memcached - usage example</a:t>
            </a:r>
          </a:p>
        </p:txBody>
      </p:sp>
      <p:sp>
        <p:nvSpPr>
          <p:cNvPr id="1028" name="Shape 102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rtl="0">
              <a:buNone/>
            </a:pPr>
            <a:r>
              <a:rPr lang="x-none" sz="1800"/>
              <a:t>function get_foo(int userid) {</a:t>
            </a:r>
            <a:br>
              <a:rPr lang="x-none" sz="1800"/>
            </a:br>
            <a:r>
              <a:rPr lang="x-none" sz="1800"/>
              <a:t>    /* first try the cache */</a:t>
            </a:r>
            <a:br>
              <a:rPr lang="x-none" sz="1800"/>
            </a:br>
            <a:r>
              <a:rPr lang="x-none" sz="1800"/>
              <a:t>    data = memcached_fetch("userrow:" + userid);</a:t>
            </a:r>
            <a:br>
              <a:rPr lang="x-none" sz="1800"/>
            </a:br>
            <a:r>
              <a:rPr lang="x-none" sz="1800"/>
              <a:t>    if (!data) {</a:t>
            </a:r>
            <a:br>
              <a:rPr lang="x-none" sz="1800"/>
            </a:br>
            <a:r>
              <a:rPr lang="x-none" sz="1800"/>
              <a:t>       /* not found : request database */</a:t>
            </a:r>
            <a:br>
              <a:rPr lang="x-none" sz="1800"/>
            </a:br>
            <a:r>
              <a:rPr lang="x-none" sz="1800"/>
              <a:t>       data = db_select("SELECT * FROM users WHERE userid = ?", userid);</a:t>
            </a:r>
            <a:br>
              <a:rPr lang="x-none" sz="1800"/>
            </a:br>
            <a:r>
              <a:rPr lang="x-none" sz="1800"/>
              <a:t>       /* then store in cache until next get */</a:t>
            </a:r>
            <a:br>
              <a:rPr lang="x-none" sz="1800"/>
            </a:br>
            <a:r>
              <a:rPr lang="x-none" sz="1800"/>
              <a:t>       memcached_add("userrow:" + userid, data);</a:t>
            </a:r>
            <a:br>
              <a:rPr lang="x-none" sz="1800"/>
            </a:br>
            <a:r>
              <a:rPr lang="x-none" sz="1800"/>
              <a:t>    }</a:t>
            </a:r>
            <a:br>
              <a:rPr lang="x-none" sz="1800"/>
            </a:br>
            <a:r>
              <a:rPr lang="x-none" sz="1800"/>
              <a:t>    return data;</a:t>
            </a:r>
            <a:br>
              <a:rPr lang="x-none" sz="1800"/>
            </a:br>
            <a:r>
              <a:rPr lang="x-none" sz="1800"/>
              <a:t> }</a:t>
            </a:r>
          </a:p>
          <a:p>
            <a:endParaRPr lang="x-none" sz="1800"/>
          </a:p>
        </p:txBody>
      </p:sp>
    </p:spTree>
  </p:cSld>
  <p:clrMapOvr>
    <a:masterClrMapping/>
  </p:clrMapOvr>
  <p:transition spd="slow">
    <p:cut/>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Shape 1033"/>
          <p:cNvSpPr/>
          <p:nvPr/>
        </p:nvSpPr>
        <p:spPr>
          <a:xfrm>
            <a:off x="1063513" y="1942912"/>
            <a:ext cx="6894299" cy="4368600"/>
          </a:xfrm>
          <a:prstGeom prst="rect">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1034" name="Shape 1034"/>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Memcached accelerator</a:t>
            </a:r>
          </a:p>
        </p:txBody>
      </p:sp>
      <p:sp>
        <p:nvSpPr>
          <p:cNvPr id="1035" name="Shape 1035"/>
          <p:cNvSpPr/>
          <p:nvPr/>
        </p:nvSpPr>
        <p:spPr>
          <a:xfrm>
            <a:off x="1778841" y="3089512"/>
            <a:ext cx="5395200" cy="2281799"/>
          </a:xfrm>
          <a:prstGeom prst="rect">
            <a:avLst/>
          </a:prstGeom>
          <a:solidFill>
            <a:srgbClr val="6AA84F"/>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1036" name="Shape 1036"/>
          <p:cNvCxnSpPr/>
          <p:nvPr/>
        </p:nvCxnSpPr>
        <p:spPr>
          <a:xfrm>
            <a:off x="4511323" y="2718125"/>
            <a:ext cx="2699" cy="371100"/>
          </a:xfrm>
          <a:prstGeom prst="straightConnector1">
            <a:avLst/>
          </a:prstGeom>
          <a:noFill/>
          <a:ln w="19050" cap="flat">
            <a:solidFill>
              <a:schemeClr val="dk2"/>
            </a:solidFill>
            <a:prstDash val="solid"/>
            <a:round/>
            <a:headEnd type="triangle" w="lg" len="lg"/>
            <a:tailEnd type="triangle" w="lg" len="lg"/>
          </a:ln>
        </p:spPr>
      </p:cxnSp>
      <p:sp>
        <p:nvSpPr>
          <p:cNvPr id="1037" name="Shape 1037"/>
          <p:cNvSpPr txBox="1"/>
          <p:nvPr/>
        </p:nvSpPr>
        <p:spPr>
          <a:xfrm>
            <a:off x="3432075" y="3204525"/>
            <a:ext cx="2101800" cy="296699"/>
          </a:xfrm>
          <a:prstGeom prst="rect">
            <a:avLst/>
          </a:prstGeom>
          <a:solidFill>
            <a:srgbClr val="3C78D8"/>
          </a:solidFill>
        </p:spPr>
        <p:txBody>
          <a:bodyPr lIns="91425" tIns="91425" rIns="91425" bIns="91425" anchor="t" anchorCtr="0">
            <a:spAutoFit/>
          </a:bodyPr>
          <a:lstStyle/>
          <a:p>
            <a:pPr lvl="0" algn="ctr" rtl="0">
              <a:buNone/>
            </a:pPr>
            <a:r>
              <a:rPr lang="x-none"/>
              <a:t>SerDes interfaces</a:t>
            </a:r>
          </a:p>
        </p:txBody>
      </p:sp>
      <p:sp>
        <p:nvSpPr>
          <p:cNvPr id="1038" name="Shape 1038"/>
          <p:cNvSpPr txBox="1"/>
          <p:nvPr/>
        </p:nvSpPr>
        <p:spPr>
          <a:xfrm>
            <a:off x="3432075" y="3585525"/>
            <a:ext cx="2101800" cy="296699"/>
          </a:xfrm>
          <a:prstGeom prst="rect">
            <a:avLst/>
          </a:prstGeom>
          <a:solidFill>
            <a:srgbClr val="3C78D8"/>
          </a:solidFill>
        </p:spPr>
        <p:txBody>
          <a:bodyPr lIns="91425" tIns="91425" rIns="91425" bIns="91425" anchor="t" anchorCtr="0">
            <a:spAutoFit/>
          </a:bodyPr>
          <a:lstStyle/>
          <a:p>
            <a:pPr lvl="0" algn="ctr" rtl="0">
              <a:buNone/>
            </a:pPr>
            <a:r>
              <a:rPr lang="x-none"/>
              <a:t>MAC controller</a:t>
            </a:r>
          </a:p>
        </p:txBody>
      </p:sp>
      <p:sp>
        <p:nvSpPr>
          <p:cNvPr id="1039" name="Shape 1039"/>
          <p:cNvSpPr txBox="1"/>
          <p:nvPr/>
        </p:nvSpPr>
        <p:spPr>
          <a:xfrm>
            <a:off x="3432075" y="3978862"/>
            <a:ext cx="2101800" cy="450299"/>
          </a:xfrm>
          <a:prstGeom prst="rect">
            <a:avLst/>
          </a:prstGeom>
          <a:solidFill>
            <a:srgbClr val="3C78D8"/>
          </a:solidFill>
        </p:spPr>
        <p:txBody>
          <a:bodyPr lIns="91425" tIns="91425" rIns="91425" bIns="91425" anchor="t" anchorCtr="0">
            <a:spAutoFit/>
          </a:bodyPr>
          <a:lstStyle/>
          <a:p>
            <a:pPr lvl="0" algn="ctr" rtl="0">
              <a:buNone/>
            </a:pPr>
            <a:r>
              <a:rPr lang="x-none"/>
              <a:t>Gorilla hardware</a:t>
            </a:r>
          </a:p>
        </p:txBody>
      </p:sp>
      <p:sp>
        <p:nvSpPr>
          <p:cNvPr id="1040" name="Shape 1040"/>
          <p:cNvSpPr/>
          <p:nvPr/>
        </p:nvSpPr>
        <p:spPr>
          <a:xfrm>
            <a:off x="4000825" y="2297825"/>
            <a:ext cx="1013700" cy="420300"/>
          </a:xfrm>
          <a:prstGeom prst="rect">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Ethernet PHY</a:t>
            </a:r>
          </a:p>
        </p:txBody>
      </p:sp>
      <p:cxnSp>
        <p:nvCxnSpPr>
          <p:cNvPr id="1041" name="Shape 1041"/>
          <p:cNvCxnSpPr>
            <a:stCxn id="1033" idx="0"/>
            <a:endCxn id="1040" idx="0"/>
          </p:cNvCxnSpPr>
          <p:nvPr/>
        </p:nvCxnSpPr>
        <p:spPr>
          <a:xfrm flipH="1">
            <a:off x="4507675" y="1942912"/>
            <a:ext cx="2988" cy="354912"/>
          </a:xfrm>
          <a:prstGeom prst="straightConnector1">
            <a:avLst/>
          </a:prstGeom>
          <a:noFill/>
          <a:ln w="19050" cap="flat">
            <a:solidFill>
              <a:schemeClr val="dk2"/>
            </a:solidFill>
            <a:prstDash val="solid"/>
            <a:round/>
            <a:headEnd type="triangle" w="lg" len="lg"/>
            <a:tailEnd type="triangle" w="lg" len="lg"/>
          </a:ln>
        </p:spPr>
      </p:cxnSp>
      <p:sp>
        <p:nvSpPr>
          <p:cNvPr id="1042" name="Shape 1042"/>
          <p:cNvSpPr txBox="1"/>
          <p:nvPr/>
        </p:nvSpPr>
        <p:spPr>
          <a:xfrm>
            <a:off x="1858105" y="3585525"/>
            <a:ext cx="1297199" cy="569399"/>
          </a:xfrm>
          <a:prstGeom prst="rect">
            <a:avLst/>
          </a:prstGeom>
          <a:solidFill>
            <a:srgbClr val="3C78D8"/>
          </a:solidFill>
        </p:spPr>
        <p:txBody>
          <a:bodyPr lIns="91425" tIns="91425" rIns="91425" bIns="91425" anchor="t" anchorCtr="0">
            <a:spAutoFit/>
          </a:bodyPr>
          <a:lstStyle/>
          <a:p>
            <a:pPr lvl="0" algn="ctr" rtl="0">
              <a:buNone/>
            </a:pPr>
            <a:r>
              <a:rPr lang="x-none"/>
              <a:t>Soft processor</a:t>
            </a:r>
          </a:p>
        </p:txBody>
      </p:sp>
      <p:sp>
        <p:nvSpPr>
          <p:cNvPr id="1043" name="Shape 1043"/>
          <p:cNvSpPr/>
          <p:nvPr/>
        </p:nvSpPr>
        <p:spPr>
          <a:xfrm>
            <a:off x="5668275" y="4611511"/>
            <a:ext cx="1096799" cy="6008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Mem controller</a:t>
            </a:r>
          </a:p>
        </p:txBody>
      </p:sp>
      <p:sp>
        <p:nvSpPr>
          <p:cNvPr id="1044" name="Shape 1044"/>
          <p:cNvSpPr/>
          <p:nvPr/>
        </p:nvSpPr>
        <p:spPr>
          <a:xfrm>
            <a:off x="5783475" y="5538962"/>
            <a:ext cx="854399" cy="420300"/>
          </a:xfrm>
          <a:prstGeom prst="rect">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Memory</a:t>
            </a:r>
          </a:p>
        </p:txBody>
      </p:sp>
      <p:cxnSp>
        <p:nvCxnSpPr>
          <p:cNvPr id="1045" name="Shape 1045"/>
          <p:cNvCxnSpPr>
            <a:stCxn id="1043" idx="2"/>
            <a:endCxn id="1044" idx="0"/>
          </p:cNvCxnSpPr>
          <p:nvPr/>
        </p:nvCxnSpPr>
        <p:spPr>
          <a:xfrm flipH="1">
            <a:off x="6210674" y="5212411"/>
            <a:ext cx="5999" cy="326551"/>
          </a:xfrm>
          <a:prstGeom prst="straightConnector1">
            <a:avLst/>
          </a:prstGeom>
          <a:noFill/>
          <a:ln w="19050" cap="flat">
            <a:solidFill>
              <a:schemeClr val="dk2"/>
            </a:solidFill>
            <a:prstDash val="solid"/>
            <a:round/>
            <a:headEnd type="triangle" w="lg" len="lg"/>
            <a:tailEnd type="triangle" w="lg" len="lg"/>
          </a:ln>
        </p:spPr>
      </p:cxnSp>
      <p:sp>
        <p:nvSpPr>
          <p:cNvPr id="1046" name="Shape 1046"/>
          <p:cNvSpPr txBox="1"/>
          <p:nvPr/>
        </p:nvSpPr>
        <p:spPr>
          <a:xfrm>
            <a:off x="7264600" y="1888175"/>
            <a:ext cx="761099" cy="293999"/>
          </a:xfrm>
          <a:prstGeom prst="rect">
            <a:avLst/>
          </a:prstGeom>
          <a:noFill/>
        </p:spPr>
        <p:txBody>
          <a:bodyPr lIns="91425" tIns="91425" rIns="91425" bIns="91425" anchor="t" anchorCtr="0">
            <a:spAutoFit/>
          </a:bodyPr>
          <a:lstStyle/>
          <a:p>
            <a:pPr lvl="0" rtl="0">
              <a:buNone/>
            </a:pPr>
            <a:r>
              <a:rPr lang="x-none"/>
              <a:t>Board</a:t>
            </a:r>
          </a:p>
        </p:txBody>
      </p:sp>
      <p:sp>
        <p:nvSpPr>
          <p:cNvPr id="1047" name="Shape 1047"/>
          <p:cNvSpPr txBox="1"/>
          <p:nvPr/>
        </p:nvSpPr>
        <p:spPr>
          <a:xfrm>
            <a:off x="6502600" y="3031175"/>
            <a:ext cx="761099" cy="293999"/>
          </a:xfrm>
          <a:prstGeom prst="rect">
            <a:avLst/>
          </a:prstGeom>
          <a:noFill/>
        </p:spPr>
        <p:txBody>
          <a:bodyPr lIns="91425" tIns="91425" rIns="91425" bIns="91425" anchor="t" anchorCtr="0">
            <a:spAutoFit/>
          </a:bodyPr>
          <a:lstStyle/>
          <a:p>
            <a:pPr lvl="0" rtl="0">
              <a:buNone/>
            </a:pPr>
            <a:r>
              <a:rPr lang="x-none"/>
              <a:t>FPGA</a:t>
            </a:r>
          </a:p>
        </p:txBody>
      </p:sp>
      <p:sp>
        <p:nvSpPr>
          <p:cNvPr id="1048" name="Shape 1048"/>
          <p:cNvSpPr/>
          <p:nvPr/>
        </p:nvSpPr>
        <p:spPr>
          <a:xfrm>
            <a:off x="4449075" y="4611511"/>
            <a:ext cx="1096799" cy="6008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Mem controller</a:t>
            </a:r>
          </a:p>
        </p:txBody>
      </p:sp>
      <p:sp>
        <p:nvSpPr>
          <p:cNvPr id="1049" name="Shape 1049"/>
          <p:cNvSpPr/>
          <p:nvPr/>
        </p:nvSpPr>
        <p:spPr>
          <a:xfrm>
            <a:off x="4564275" y="5538962"/>
            <a:ext cx="854399" cy="420300"/>
          </a:xfrm>
          <a:prstGeom prst="rect">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Memory</a:t>
            </a:r>
          </a:p>
        </p:txBody>
      </p:sp>
      <p:cxnSp>
        <p:nvCxnSpPr>
          <p:cNvPr id="1050" name="Shape 1050"/>
          <p:cNvCxnSpPr>
            <a:stCxn id="1048" idx="2"/>
            <a:endCxn id="1049" idx="0"/>
          </p:cNvCxnSpPr>
          <p:nvPr/>
        </p:nvCxnSpPr>
        <p:spPr>
          <a:xfrm flipH="1">
            <a:off x="4991474" y="5212411"/>
            <a:ext cx="5999" cy="326551"/>
          </a:xfrm>
          <a:prstGeom prst="straightConnector1">
            <a:avLst/>
          </a:prstGeom>
          <a:noFill/>
          <a:ln w="19050" cap="flat">
            <a:solidFill>
              <a:schemeClr val="dk2"/>
            </a:solidFill>
            <a:prstDash val="solid"/>
            <a:round/>
            <a:headEnd type="triangle" w="lg" len="lg"/>
            <a:tailEnd type="triangle" w="lg" len="lg"/>
          </a:ln>
        </p:spPr>
      </p:cxnSp>
      <p:sp>
        <p:nvSpPr>
          <p:cNvPr id="1051" name="Shape 1051"/>
          <p:cNvSpPr/>
          <p:nvPr/>
        </p:nvSpPr>
        <p:spPr>
          <a:xfrm>
            <a:off x="3229875" y="4611511"/>
            <a:ext cx="1096799" cy="6008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Mem controller</a:t>
            </a:r>
          </a:p>
        </p:txBody>
      </p:sp>
      <p:sp>
        <p:nvSpPr>
          <p:cNvPr id="1052" name="Shape 1052"/>
          <p:cNvSpPr/>
          <p:nvPr/>
        </p:nvSpPr>
        <p:spPr>
          <a:xfrm>
            <a:off x="3345075" y="5538962"/>
            <a:ext cx="854399" cy="420300"/>
          </a:xfrm>
          <a:prstGeom prst="rect">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Memory</a:t>
            </a:r>
          </a:p>
        </p:txBody>
      </p:sp>
      <p:cxnSp>
        <p:nvCxnSpPr>
          <p:cNvPr id="1053" name="Shape 1053"/>
          <p:cNvCxnSpPr>
            <a:stCxn id="1051" idx="2"/>
            <a:endCxn id="1052" idx="0"/>
          </p:cNvCxnSpPr>
          <p:nvPr/>
        </p:nvCxnSpPr>
        <p:spPr>
          <a:xfrm flipH="1">
            <a:off x="3772274" y="5212411"/>
            <a:ext cx="5999" cy="326551"/>
          </a:xfrm>
          <a:prstGeom prst="straightConnector1">
            <a:avLst/>
          </a:prstGeom>
          <a:noFill/>
          <a:ln w="19050" cap="flat">
            <a:solidFill>
              <a:schemeClr val="dk2"/>
            </a:solidFill>
            <a:prstDash val="solid"/>
            <a:round/>
            <a:headEnd type="triangle" w="lg" len="lg"/>
            <a:tailEnd type="triangle" w="lg" len="lg"/>
          </a:ln>
        </p:spPr>
      </p:cxnSp>
      <p:sp>
        <p:nvSpPr>
          <p:cNvPr id="1054" name="Shape 1054"/>
          <p:cNvSpPr/>
          <p:nvPr/>
        </p:nvSpPr>
        <p:spPr>
          <a:xfrm>
            <a:off x="2010675" y="4611511"/>
            <a:ext cx="1096799" cy="6008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Mem controller</a:t>
            </a:r>
          </a:p>
        </p:txBody>
      </p:sp>
      <p:sp>
        <p:nvSpPr>
          <p:cNvPr id="1055" name="Shape 1055"/>
          <p:cNvSpPr/>
          <p:nvPr/>
        </p:nvSpPr>
        <p:spPr>
          <a:xfrm>
            <a:off x="2125875" y="5538962"/>
            <a:ext cx="854399" cy="420300"/>
          </a:xfrm>
          <a:prstGeom prst="rect">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a:t>Memory</a:t>
            </a:r>
          </a:p>
        </p:txBody>
      </p:sp>
      <p:cxnSp>
        <p:nvCxnSpPr>
          <p:cNvPr id="1056" name="Shape 1056"/>
          <p:cNvCxnSpPr>
            <a:stCxn id="1054" idx="2"/>
            <a:endCxn id="1055" idx="0"/>
          </p:cNvCxnSpPr>
          <p:nvPr/>
        </p:nvCxnSpPr>
        <p:spPr>
          <a:xfrm flipH="1">
            <a:off x="2553074" y="5212411"/>
            <a:ext cx="5999" cy="326551"/>
          </a:xfrm>
          <a:prstGeom prst="straightConnector1">
            <a:avLst/>
          </a:prstGeom>
          <a:noFill/>
          <a:ln w="19050" cap="flat">
            <a:solidFill>
              <a:schemeClr val="dk2"/>
            </a:solidFill>
            <a:prstDash val="solid"/>
            <a:round/>
            <a:headEnd type="triangle" w="lg" len="lg"/>
            <a:tailEnd type="triangle" w="lg" len="lg"/>
          </a:ln>
        </p:spPr>
      </p:cxnSp>
    </p:spTree>
  </p:cSld>
  <p:clrMapOvr>
    <a:masterClrMapping/>
  </p:clrMapOvr>
  <p:transition spd="slow">
    <p:cut/>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Shape 106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Potential Papers</a:t>
            </a:r>
          </a:p>
        </p:txBody>
      </p:sp>
      <p:sp>
        <p:nvSpPr>
          <p:cNvPr id="1062" name="Shape 1062"/>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Gorilla and network processor [FPGA2012]</a:t>
            </a:r>
          </a:p>
          <a:p>
            <a:pPr marL="457200" lvl="0" indent="-419100" rtl="0">
              <a:buClr>
                <a:srgbClr val="000000"/>
              </a:buClr>
              <a:buSzPct val="166666"/>
              <a:buFont typeface="Arial"/>
              <a:buChar char="•"/>
            </a:pPr>
            <a:r>
              <a:rPr lang="x-none"/>
              <a:t>Power on network processors-submit to ANCS</a:t>
            </a:r>
          </a:p>
          <a:p>
            <a:pPr marL="457200" lvl="0" indent="-419100" rtl="0">
              <a:buClr>
                <a:srgbClr val="000000"/>
              </a:buClr>
              <a:buSzPct val="166666"/>
              <a:buFont typeface="Arial"/>
              <a:buChar char="•"/>
            </a:pPr>
            <a:r>
              <a:rPr lang="x-none"/>
              <a:t>Hardware modleing using Gorilla methodology-submit on DAC</a:t>
            </a:r>
          </a:p>
          <a:p>
            <a:pPr marL="457200" lvl="0" indent="-419100" rtl="0">
              <a:buClr>
                <a:srgbClr val="000000"/>
              </a:buClr>
              <a:buSzPct val="166666"/>
              <a:buFont typeface="Arial"/>
              <a:buChar char="•"/>
            </a:pPr>
            <a:r>
              <a:rPr lang="x-none"/>
              <a:t>Comparing FPGA/ASIC/processor based version of network processing-submit on ASPLOS/MICRO : Where does the performance come from</a:t>
            </a:r>
          </a:p>
          <a:p>
            <a:pPr marL="457200" lvl="0" indent="-419100" rtl="0">
              <a:buClr>
                <a:srgbClr val="000000"/>
              </a:buClr>
              <a:buSzPct val="166666"/>
              <a:buFont typeface="Arial"/>
              <a:buChar char="•"/>
            </a:pPr>
            <a:r>
              <a:rPr lang="x-none"/>
              <a:t>Data center networking accelerator</a:t>
            </a:r>
          </a:p>
          <a:p>
            <a:pPr marL="457200" lvl="0" indent="-419100">
              <a:buClr>
                <a:srgbClr val="000000"/>
              </a:buClr>
              <a:buSzPct val="166666"/>
              <a:buFont typeface="Arial"/>
              <a:buChar char="•"/>
            </a:pPr>
            <a:r>
              <a:rPr lang="x-none"/>
              <a:t>Memcached</a:t>
            </a:r>
          </a:p>
        </p:txBody>
      </p:sp>
    </p:spTree>
  </p:cSld>
  <p:clrMapOvr>
    <a:masterClrMapping/>
  </p:clrMapOvr>
  <p:transition spd="slow">
    <p:cut/>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Shape 106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Derek's Comments</a:t>
            </a:r>
          </a:p>
        </p:txBody>
      </p:sp>
      <p:sp>
        <p:nvSpPr>
          <p:cNvPr id="1068" name="Shape 106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rtl="0">
              <a:buNone/>
            </a:pPr>
            <a:r>
              <a:rPr lang="x-none"/>
              <a:t>Good, I think basing the thesis on applications using Gorilla is good</a:t>
            </a:r>
          </a:p>
          <a:p>
            <a:endParaRPr lang="x-none"/>
          </a:p>
          <a:p>
            <a:pPr lvl="0" rtl="0">
              <a:buNone/>
            </a:pPr>
            <a:r>
              <a:rPr lang="x-none"/>
              <a:t>You should do a complete, non-trivial application that really runs and is better than any ASIC or standard processor.</a:t>
            </a:r>
          </a:p>
          <a:p>
            <a:pPr lvl="0" rtl="0">
              <a:buNone/>
            </a:pPr>
            <a:r>
              <a:rPr lang="x-none"/>
              <a:t>   You need to explain why the performance is better</a:t>
            </a:r>
          </a:p>
          <a:p>
            <a:pPr lvl="0" rtl="0">
              <a:buNone/>
            </a:pPr>
            <a:r>
              <a:rPr lang="x-none"/>
              <a:t>   It has to be significantly easier to program</a:t>
            </a:r>
          </a:p>
          <a:p>
            <a:pPr>
              <a:buNone/>
            </a:pPr>
            <a:r>
              <a:rPr lang="x-none"/>
              <a:t>   Infrastrucure costs must be reasonable</a:t>
            </a:r>
          </a:p>
        </p:txBody>
      </p:sp>
    </p:spTree>
  </p:cSld>
  <p:clrMapOvr>
    <a:masterClrMapping/>
  </p:clrMapOvr>
  <p:transition spd="slow">
    <p:cut/>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Shape 107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x-none"/>
              <a:t>Show casing template-base design</a:t>
            </a:r>
          </a:p>
        </p:txBody>
      </p:sp>
      <p:sp>
        <p:nvSpPr>
          <p:cNvPr id="1074" name="Shape 1074"/>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Magilla</a:t>
            </a:r>
          </a:p>
          <a:p>
            <a:pPr marL="914400" lvl="1" indent="-381000" rtl="0">
              <a:buClr>
                <a:srgbClr val="000000"/>
              </a:buClr>
              <a:buSzPct val="80000"/>
              <a:buFont typeface="Courier New"/>
              <a:buChar char="o"/>
            </a:pPr>
            <a:r>
              <a:rPr lang="x-none"/>
              <a:t>Difference: </a:t>
            </a:r>
          </a:p>
          <a:p>
            <a:pPr marL="1371600" lvl="2" indent="-381000" rtl="0">
              <a:buClr>
                <a:srgbClr val="000000"/>
              </a:buClr>
              <a:buSzPct val="80000"/>
              <a:buFont typeface="Wingdings"/>
              <a:buChar char="§"/>
            </a:pPr>
            <a:r>
              <a:rPr lang="x-none"/>
              <a:t>Not only engines but also accelerators/pre-processor/post-processor can be programmed using Gorila instructions</a:t>
            </a:r>
          </a:p>
          <a:p>
            <a:pPr marL="1371600" lvl="2" indent="-381000" rtl="0">
              <a:buClr>
                <a:srgbClr val="000000"/>
              </a:buClr>
              <a:buSzPct val="80000"/>
              <a:buFont typeface="Wingdings"/>
              <a:buChar char="§"/>
            </a:pPr>
            <a:r>
              <a:rPr lang="x-none"/>
              <a:t>Multiple engines/Engines clustering </a:t>
            </a:r>
          </a:p>
          <a:p>
            <a:pPr marL="1371600" lvl="2" indent="-381000" rtl="0">
              <a:buClr>
                <a:srgbClr val="000000"/>
              </a:buClr>
              <a:buSzPct val="80000"/>
              <a:buFont typeface="Wingdings"/>
              <a:buChar char="§"/>
            </a:pPr>
            <a:r>
              <a:rPr lang="x-none"/>
              <a:t>Mulitple frequency domain</a:t>
            </a:r>
          </a:p>
          <a:p>
            <a:pPr marL="457200" lvl="0" indent="-419100" rtl="0">
              <a:buClr>
                <a:srgbClr val="000000"/>
              </a:buClr>
              <a:buSzPct val="166666"/>
              <a:buFont typeface="Arial"/>
              <a:buChar char="•"/>
            </a:pPr>
            <a:r>
              <a:rPr lang="x-none"/>
              <a:t>Jason Cong DATE 2012 and other StreamIt on FPGA</a:t>
            </a:r>
          </a:p>
          <a:p>
            <a:pPr marL="914400" lvl="1" indent="-381000" rtl="0">
              <a:buClr>
                <a:srgbClr val="000000"/>
              </a:buClr>
              <a:buSzPct val="80000"/>
              <a:buFont typeface="Courier New"/>
              <a:buChar char="o"/>
            </a:pPr>
            <a:r>
              <a:rPr lang="x-none"/>
              <a:t>Similarity: Design space exploration for both fine-grain as well as coarse-grain architecture parameters</a:t>
            </a:r>
          </a:p>
          <a:p>
            <a:pPr marL="914400" lvl="1" indent="-381000" rtl="0">
              <a:buClr>
                <a:srgbClr val="000000"/>
              </a:buClr>
              <a:buSzPct val="80000"/>
              <a:buFont typeface="Courier New"/>
              <a:buChar char="o"/>
            </a:pPr>
            <a:r>
              <a:rPr lang="x-none"/>
              <a:t>Different because of shared data</a:t>
            </a:r>
          </a:p>
          <a:p>
            <a:endParaRPr lang="x-none"/>
          </a:p>
        </p:txBody>
      </p:sp>
    </p:spTree>
  </p:cSld>
  <p:clrMapOvr>
    <a:masterClrMapping/>
  </p:clrMapOvr>
  <p:transition spd="slow">
    <p:cut/>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Shape 107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x-none"/>
              <a:t>Design process - goals</a:t>
            </a:r>
          </a:p>
        </p:txBody>
      </p:sp>
      <p:sp>
        <p:nvSpPr>
          <p:cNvPr id="1080" name="Shape 1080"/>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Design cost</a:t>
            </a:r>
          </a:p>
          <a:p>
            <a:pPr marL="914400" lvl="1" indent="-381000" rtl="0">
              <a:buClr>
                <a:srgbClr val="000000"/>
              </a:buClr>
              <a:buSzPct val="80000"/>
              <a:buFont typeface="Courier New"/>
              <a:buChar char="o"/>
            </a:pPr>
            <a:r>
              <a:rPr lang="x-none"/>
              <a:t> major obstacle for specialization</a:t>
            </a:r>
          </a:p>
          <a:p>
            <a:pPr marL="457200" lvl="0" indent="-419100" rtl="0">
              <a:buClr>
                <a:srgbClr val="000000"/>
              </a:buClr>
              <a:buSzPct val="166666"/>
              <a:buFont typeface="Arial"/>
              <a:buChar char="•"/>
            </a:pPr>
            <a:r>
              <a:rPr lang="x-none"/>
              <a:t>Rare case handling</a:t>
            </a:r>
          </a:p>
          <a:p>
            <a:pPr marL="914400" lvl="1" indent="-381000" rtl="0">
              <a:buClr>
                <a:srgbClr val="000000"/>
              </a:buClr>
              <a:buSzPct val="80000"/>
              <a:buFont typeface="Courier New"/>
              <a:buChar char="o"/>
            </a:pPr>
            <a:r>
              <a:rPr lang="x-none"/>
              <a:t>Protocol processing</a:t>
            </a:r>
          </a:p>
          <a:p>
            <a:pPr marL="1371600" lvl="2" indent="-381000" rtl="0">
              <a:spcBef>
                <a:spcPts val="480"/>
              </a:spcBef>
              <a:buClr>
                <a:srgbClr val="000000"/>
              </a:buClr>
              <a:buSzPct val="80000"/>
              <a:buFont typeface="Wingdings"/>
              <a:buChar char="§"/>
            </a:pPr>
            <a:r>
              <a:rPr lang="x-none"/>
              <a:t>C</a:t>
            </a:r>
            <a:r>
              <a:rPr lang="x-none" sz="2400"/>
              <a:t>ontrol plane/</a:t>
            </a:r>
            <a:r>
              <a:rPr lang="x-none"/>
              <a:t>D</a:t>
            </a:r>
            <a:r>
              <a:rPr lang="x-none" sz="2400"/>
              <a:t>ata plane</a:t>
            </a:r>
          </a:p>
          <a:p>
            <a:pPr marL="457200" lvl="0" indent="-419100" rtl="0">
              <a:buClr>
                <a:srgbClr val="000000"/>
              </a:buClr>
              <a:buSzPct val="166666"/>
              <a:buFont typeface="Arial"/>
              <a:buChar char="•"/>
            </a:pPr>
            <a:r>
              <a:rPr lang="x-none"/>
              <a:t>Decouple functionality from architecture</a:t>
            </a:r>
          </a:p>
          <a:p>
            <a:pPr marL="914400" lvl="1" indent="-381000" rtl="0">
              <a:buClr>
                <a:srgbClr val="000000"/>
              </a:buClr>
              <a:buSzPct val="80000"/>
              <a:buFont typeface="Courier New"/>
              <a:buChar char="o"/>
            </a:pPr>
            <a:r>
              <a:rPr lang="x-none"/>
              <a:t>Domain expert/Architect </a:t>
            </a:r>
          </a:p>
          <a:p>
            <a:pPr marL="457200" lvl="0" indent="-419100" rtl="0">
              <a:buClr>
                <a:srgbClr val="000000"/>
              </a:buClr>
              <a:buSzPct val="166666"/>
              <a:buFont typeface="Arial"/>
              <a:buChar char="•"/>
            </a:pPr>
            <a:r>
              <a:rPr lang="x-none"/>
              <a:t>Eliminate system layers </a:t>
            </a:r>
          </a:p>
          <a:p>
            <a:pPr marL="457200" lvl="0" indent="-419100" rtl="0">
              <a:buClr>
                <a:srgbClr val="000000"/>
              </a:buClr>
              <a:buSzPct val="166666"/>
              <a:buFont typeface="Arial"/>
              <a:buChar char="•"/>
            </a:pPr>
            <a:r>
              <a:rPr lang="x-none"/>
              <a:t>Common architecture enhancement patterns </a:t>
            </a:r>
          </a:p>
          <a:p>
            <a:pPr marL="457200" lvl="0" indent="-419100" rtl="0">
              <a:buClr>
                <a:srgbClr val="000000"/>
              </a:buClr>
              <a:buSzPct val="166666"/>
              <a:buFont typeface="Arial"/>
              <a:buChar char="•"/>
            </a:pPr>
            <a:r>
              <a:rPr lang="x-none"/>
              <a:t>Large number of design alternatives</a:t>
            </a:r>
          </a:p>
          <a:p>
            <a:pPr marL="914400" lvl="1" indent="-381000" rtl="0">
              <a:buClr>
                <a:srgbClr val="000000"/>
              </a:buClr>
              <a:buSzPct val="80000"/>
              <a:buFont typeface="Courier New"/>
              <a:buChar char="o"/>
            </a:pPr>
            <a:r>
              <a:rPr lang="x-none"/>
              <a:t> design space exploration-first order requirements</a:t>
            </a:r>
          </a:p>
          <a:p>
            <a:endParaRPr lang="x-none"/>
          </a:p>
        </p:txBody>
      </p:sp>
    </p:spTree>
  </p:cSld>
  <p:clrMapOvr>
    <a:masterClrMapping/>
  </p:clrMapOvr>
  <p:transition spd="slow">
    <p:cut/>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Shape 108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x-none"/>
              <a:t>Design process - characteristics</a:t>
            </a:r>
          </a:p>
        </p:txBody>
      </p:sp>
      <p:sp>
        <p:nvSpPr>
          <p:cNvPr id="1086" name="Shape 1086"/>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Slice the application into fast/slow path based on profiling result</a:t>
            </a:r>
          </a:p>
          <a:p>
            <a:pPr marL="457200" lvl="0" indent="-419100" rtl="0">
              <a:buClr>
                <a:srgbClr val="000000"/>
              </a:buClr>
              <a:buSzPct val="166666"/>
              <a:buFont typeface="Arial"/>
              <a:buChar char="•"/>
            </a:pPr>
            <a:r>
              <a:rPr lang="x-none"/>
              <a:t>A library of parallelization templates</a:t>
            </a:r>
          </a:p>
          <a:p>
            <a:pPr marL="457200" lvl="0" indent="-419100" rtl="0">
              <a:buClr>
                <a:srgbClr val="000000"/>
              </a:buClr>
              <a:buSzPct val="166666"/>
              <a:buFont typeface="Arial"/>
              <a:buChar char="•"/>
            </a:pPr>
            <a:r>
              <a:rPr lang="x-none"/>
              <a:t>A compiler for generating</a:t>
            </a:r>
          </a:p>
          <a:p>
            <a:pPr marL="914400" lvl="1" indent="-381000" rtl="0">
              <a:buClr>
                <a:srgbClr val="000000"/>
              </a:buClr>
              <a:buSzPct val="80000"/>
              <a:buFont typeface="Courier New"/>
              <a:buChar char="o"/>
            </a:pPr>
            <a:r>
              <a:rPr lang="x-none"/>
              <a:t>MT engines</a:t>
            </a:r>
          </a:p>
          <a:p>
            <a:pPr marL="914400" lvl="1" indent="-381000" rtl="0">
              <a:buClr>
                <a:srgbClr val="000000"/>
              </a:buClr>
              <a:buSzPct val="80000"/>
              <a:buFont typeface="Courier New"/>
              <a:buChar char="o"/>
            </a:pPr>
            <a:r>
              <a:rPr lang="x-none"/>
              <a:t>Pipelined engines</a:t>
            </a:r>
          </a:p>
          <a:p>
            <a:pPr marL="914400" lvl="1" indent="-381000" rtl="0">
              <a:buClr>
                <a:srgbClr val="000000"/>
              </a:buClr>
              <a:buSzPct val="80000"/>
              <a:buFont typeface="Courier New"/>
              <a:buChar char="o"/>
            </a:pPr>
            <a:r>
              <a:rPr lang="x-none"/>
              <a:t>Instruction based engin</a:t>
            </a:r>
          </a:p>
          <a:p>
            <a:pPr marL="457200" lvl="0" indent="-419100" rtl="0">
              <a:buClr>
                <a:srgbClr val="000000"/>
              </a:buClr>
              <a:buSzPct val="166666"/>
              <a:buFont typeface="Arial"/>
              <a:buChar char="•"/>
            </a:pPr>
            <a:r>
              <a:rPr lang="x-none"/>
              <a:t>A tool to explore the design space performance parameters in templates</a:t>
            </a:r>
          </a:p>
        </p:txBody>
      </p:sp>
    </p:spTree>
  </p:cSld>
  <p:clrMapOvr>
    <a:masterClrMapping/>
  </p:clrMapOvr>
  <p:transition spd="slow">
    <p:cut/>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Shape 109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x-none"/>
              <a:t>Design process - contributions</a:t>
            </a:r>
          </a:p>
        </p:txBody>
      </p:sp>
      <p:sp>
        <p:nvSpPr>
          <p:cNvPr id="1092" name="Shape 1092"/>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Fast path/slow path slicing process for targeted applications</a:t>
            </a:r>
          </a:p>
          <a:p>
            <a:pPr marL="457200" lvl="0" indent="-419100" rtl="0">
              <a:buClr>
                <a:srgbClr val="000000"/>
              </a:buClr>
              <a:buSzPct val="166666"/>
              <a:buFont typeface="Arial"/>
              <a:buChar char="•"/>
            </a:pPr>
            <a:r>
              <a:rPr lang="x-none"/>
              <a:t>Decoupling the functionality and architecture of fast path for targeted applications</a:t>
            </a:r>
          </a:p>
          <a:p>
            <a:pPr marL="457200" lvl="0" indent="-419100" rtl="0">
              <a:buClr>
                <a:srgbClr val="000000"/>
              </a:buClr>
              <a:buSzPct val="166666"/>
              <a:buFont typeface="Arial"/>
              <a:buChar char="•"/>
            </a:pPr>
            <a:r>
              <a:rPr lang="x-none"/>
              <a:t>A library based architecture enhancement patterns  </a:t>
            </a:r>
          </a:p>
        </p:txBody>
      </p:sp>
    </p:spTree>
  </p:cSld>
  <p:clrMapOvr>
    <a:masterClrMapping/>
  </p:clrMapOvr>
  <p:transition spd="slow">
    <p:cut/>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Shape 109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Related work - System level</a:t>
            </a:r>
          </a:p>
        </p:txBody>
      </p:sp>
      <p:sp>
        <p:nvSpPr>
          <p:cNvPr id="1098" name="Shape 109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Commodity HW packet processing systems</a:t>
            </a:r>
          </a:p>
          <a:p>
            <a:pPr marL="914400" lvl="1" indent="-381000" rtl="0">
              <a:buClr>
                <a:srgbClr val="000000"/>
              </a:buClr>
              <a:buSzPct val="80000"/>
              <a:buFont typeface="Courier New"/>
              <a:buChar char="o"/>
            </a:pPr>
            <a:r>
              <a:rPr lang="x-none"/>
              <a:t>Routbricks</a:t>
            </a:r>
          </a:p>
          <a:p>
            <a:pPr marL="914400" lvl="1" indent="-381000" rtl="0">
              <a:buClr>
                <a:srgbClr val="000000"/>
              </a:buClr>
              <a:buSzPct val="80000"/>
              <a:buFont typeface="Courier New"/>
              <a:buChar char="o"/>
            </a:pPr>
            <a:r>
              <a:rPr lang="x-none"/>
              <a:t>Packetshader</a:t>
            </a:r>
          </a:p>
          <a:p>
            <a:pPr marL="457200" lvl="0" indent="-419100" rtl="0">
              <a:buClr>
                <a:srgbClr val="000000"/>
              </a:buClr>
              <a:buSzPct val="166666"/>
              <a:buFont typeface="Arial"/>
              <a:buChar char="•"/>
            </a:pPr>
            <a:r>
              <a:rPr lang="x-none"/>
              <a:t>NetFPGA</a:t>
            </a:r>
          </a:p>
          <a:p>
            <a:pPr marL="457200" lvl="0" indent="-419100" rtl="0">
              <a:buClr>
                <a:srgbClr val="000000"/>
              </a:buClr>
              <a:buSzPct val="166666"/>
              <a:buFont typeface="Arial"/>
              <a:buChar char="•"/>
            </a:pPr>
            <a:r>
              <a:rPr lang="x-none"/>
              <a:t>Many-core Memcached</a:t>
            </a:r>
          </a:p>
          <a:p>
            <a:pPr marL="457200" lvl="0" indent="-419100" rtl="0">
              <a:buClr>
                <a:srgbClr val="000000"/>
              </a:buClr>
              <a:buSzPct val="166666"/>
              <a:buFont typeface="Arial"/>
              <a:buChar char="•"/>
            </a:pPr>
            <a:r>
              <a:rPr lang="x-none"/>
              <a:t>GPU accelerated Dryad LINQ</a:t>
            </a:r>
          </a:p>
          <a:p>
            <a:endParaRPr lang="x-none"/>
          </a:p>
        </p:txBody>
      </p:sp>
    </p:spTree>
  </p:cSld>
  <p:clrMapOvr>
    <a:masterClrMapping/>
  </p:clrMapOvr>
  <p:transition spd="slow">
    <p:cut/>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Shape 110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Related work - Architecture</a:t>
            </a:r>
          </a:p>
        </p:txBody>
      </p:sp>
      <p:sp>
        <p:nvSpPr>
          <p:cNvPr id="1104" name="Shape 1104"/>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Processor architecture</a:t>
            </a:r>
          </a:p>
          <a:p>
            <a:pPr marL="914400" lvl="1" indent="-381000" rtl="0">
              <a:buClr>
                <a:srgbClr val="000000"/>
              </a:buClr>
              <a:buSzPct val="80000"/>
              <a:buFont typeface="Courier New"/>
              <a:buChar char="o"/>
            </a:pPr>
            <a:r>
              <a:rPr lang="x-none"/>
              <a:t>Network processors</a:t>
            </a:r>
          </a:p>
          <a:p>
            <a:pPr marL="914400" lvl="1" indent="-381000" rtl="0">
              <a:buClr>
                <a:srgbClr val="000000"/>
              </a:buClr>
              <a:buSzPct val="80000"/>
              <a:buFont typeface="Courier New"/>
              <a:buChar char="o"/>
            </a:pPr>
            <a:r>
              <a:rPr lang="x-none"/>
              <a:t>Heavily threaded architectures (Niagra)</a:t>
            </a:r>
          </a:p>
          <a:p>
            <a:pPr marL="914400" lvl="1" indent="-381000" rtl="0">
              <a:buClr>
                <a:srgbClr val="000000"/>
              </a:buClr>
              <a:buSzPct val="80000"/>
              <a:buFont typeface="Courier New"/>
              <a:buChar char="o"/>
            </a:pPr>
            <a:r>
              <a:rPr lang="x-none"/>
              <a:t>Many-core (Tilera)</a:t>
            </a:r>
          </a:p>
          <a:p>
            <a:pPr marL="457200" lvl="0" indent="-419100" rtl="0">
              <a:buClr>
                <a:srgbClr val="000000"/>
              </a:buClr>
              <a:buSzPct val="166666"/>
              <a:buFont typeface="Arial"/>
              <a:buChar char="•"/>
            </a:pPr>
            <a:r>
              <a:rPr lang="x-none"/>
              <a:t>Processor-NIC integration</a:t>
            </a:r>
          </a:p>
          <a:p>
            <a:pPr marL="914400" lvl="1" indent="-381000" rtl="0">
              <a:buClr>
                <a:srgbClr val="000000"/>
              </a:buClr>
              <a:buSzPct val="80000"/>
              <a:buFont typeface="Courier New"/>
              <a:buChar char="o"/>
            </a:pPr>
            <a:r>
              <a:rPr lang="x-none"/>
              <a:t>On-loading </a:t>
            </a:r>
          </a:p>
          <a:p>
            <a:pPr marL="457200" lvl="0" indent="-419100" rtl="0">
              <a:buClr>
                <a:srgbClr val="000000"/>
              </a:buClr>
              <a:buSzPct val="166666"/>
              <a:buFont typeface="Arial"/>
              <a:buChar char="•"/>
            </a:pPr>
            <a:r>
              <a:rPr lang="x-none"/>
              <a:t>Customized cores</a:t>
            </a:r>
          </a:p>
          <a:p>
            <a:pPr marL="914400" lvl="1" indent="-381000">
              <a:buClr>
                <a:srgbClr val="000000"/>
              </a:buClr>
              <a:buSzPct val="80000"/>
              <a:buFont typeface="Courier New"/>
              <a:buChar char="o"/>
            </a:pPr>
            <a:r>
              <a:rPr lang="x-none"/>
              <a:t>Green droid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0" cy="1143000"/>
          </a:xfrm>
        </p:spPr>
        <p:txBody>
          <a:bodyPr/>
          <a:lstStyle/>
          <a:p>
            <a:r>
              <a:rPr lang="en-US" dirty="0" smtClean="0"/>
              <a:t>Architecture related work – Overview</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38577100"/>
              </p:ext>
            </p:extLst>
          </p:nvPr>
        </p:nvGraphicFramePr>
        <p:xfrm>
          <a:off x="152400" y="1676400"/>
          <a:ext cx="8839200" cy="5131895"/>
        </p:xfrm>
        <a:graphic>
          <a:graphicData uri="http://schemas.openxmlformats.org/drawingml/2006/table">
            <a:tbl>
              <a:tblPr firstRow="1" bandRow="1">
                <a:tableStyleId>{61520FAA-784A-46C0-9306-AF174A4E0BBE}</a:tableStyleId>
              </a:tblPr>
              <a:tblGrid>
                <a:gridCol w="1752600"/>
                <a:gridCol w="1219200"/>
                <a:gridCol w="762000"/>
                <a:gridCol w="838200"/>
                <a:gridCol w="1066800"/>
                <a:gridCol w="1066800"/>
                <a:gridCol w="762000"/>
                <a:gridCol w="1371600"/>
              </a:tblGrid>
              <a:tr h="490258">
                <a:tc>
                  <a:txBody>
                    <a:bodyPr/>
                    <a:lstStyle/>
                    <a:p>
                      <a:endParaRPr lang="en-US" dirty="0"/>
                    </a:p>
                  </a:txBody>
                  <a:tcPr/>
                </a:tc>
                <a:tc>
                  <a:txBody>
                    <a:bodyPr/>
                    <a:lstStyle/>
                    <a:p>
                      <a:endParaRPr lang="en-US" dirty="0"/>
                    </a:p>
                  </a:txBody>
                  <a:tcPr/>
                </a:tc>
                <a:tc gridSpan="2">
                  <a:txBody>
                    <a:bodyPr/>
                    <a:lstStyle/>
                    <a:p>
                      <a:pPr algn="ctr"/>
                      <a:r>
                        <a:rPr lang="en-US" dirty="0" smtClean="0"/>
                        <a:t>Application</a:t>
                      </a:r>
                      <a:endParaRPr lang="en-US" dirty="0"/>
                    </a:p>
                  </a:txBody>
                  <a:tcPr/>
                </a:tc>
                <a:tc hMerge="1">
                  <a:txBody>
                    <a:bodyPr/>
                    <a:lstStyle/>
                    <a:p>
                      <a:endParaRPr lang="en-US" dirty="0"/>
                    </a:p>
                  </a:txBody>
                  <a:tcPr/>
                </a:tc>
                <a:tc gridSpan="2">
                  <a:txBody>
                    <a:bodyPr/>
                    <a:lstStyle/>
                    <a:p>
                      <a:pPr algn="ctr"/>
                      <a:r>
                        <a:rPr lang="en-US" dirty="0" smtClean="0"/>
                        <a:t>In-line features</a:t>
                      </a:r>
                      <a:endParaRPr lang="en-US" dirty="0"/>
                    </a:p>
                  </a:txBody>
                  <a:tcPr/>
                </a:tc>
                <a:tc hMerge="1">
                  <a:txBody>
                    <a:bodyPr/>
                    <a:lstStyle/>
                    <a:p>
                      <a:endParaRPr lang="en-US" dirty="0"/>
                    </a:p>
                  </a:txBody>
                  <a:tcPr/>
                </a:tc>
                <a:tc gridSpan="2">
                  <a:txBody>
                    <a:bodyPr/>
                    <a:lstStyle/>
                    <a:p>
                      <a:pPr algn="ctr"/>
                      <a:r>
                        <a:rPr lang="en-US" dirty="0" err="1" smtClean="0"/>
                        <a:t>Programmablity</a:t>
                      </a:r>
                      <a:endParaRPr lang="en-US" dirty="0"/>
                    </a:p>
                  </a:txBody>
                  <a:tcPr/>
                </a:tc>
                <a:tc hMerge="1">
                  <a:txBody>
                    <a:bodyPr/>
                    <a:lstStyle/>
                    <a:p>
                      <a:endParaRPr lang="en-US" dirty="0"/>
                    </a:p>
                  </a:txBody>
                  <a:tcPr/>
                </a:tc>
              </a:tr>
              <a:tr h="490258">
                <a:tc>
                  <a:txBody>
                    <a:bodyPr/>
                    <a:lstStyle/>
                    <a:p>
                      <a:endParaRPr lang="en-US" dirty="0"/>
                    </a:p>
                  </a:txBody>
                  <a:tcPr/>
                </a:tc>
                <a:tc>
                  <a:txBody>
                    <a:bodyPr/>
                    <a:lstStyle/>
                    <a:p>
                      <a:endParaRPr lang="en-US" dirty="0"/>
                    </a:p>
                  </a:txBody>
                  <a:tcPr/>
                </a:tc>
                <a:tc>
                  <a:txBody>
                    <a:bodyPr/>
                    <a:lstStyle/>
                    <a:p>
                      <a:pPr algn="ctr"/>
                      <a:r>
                        <a:rPr lang="en-US" dirty="0" smtClean="0"/>
                        <a:t>Layer</a:t>
                      </a:r>
                      <a:r>
                        <a:rPr lang="en-US" baseline="0" dirty="0" smtClean="0"/>
                        <a:t> 2&amp;3</a:t>
                      </a:r>
                      <a:endParaRPr lang="en-US" dirty="0"/>
                    </a:p>
                  </a:txBody>
                  <a:tcPr/>
                </a:tc>
                <a:tc>
                  <a:txBody>
                    <a:bodyPr/>
                    <a:lstStyle/>
                    <a:p>
                      <a:pPr algn="ctr"/>
                      <a:r>
                        <a:rPr lang="en-US" dirty="0" smtClean="0"/>
                        <a:t>Above</a:t>
                      </a:r>
                      <a:r>
                        <a:rPr lang="en-US" baseline="0" dirty="0" smtClean="0"/>
                        <a:t> layer 3</a:t>
                      </a:r>
                      <a:endParaRPr lang="en-US" dirty="0"/>
                    </a:p>
                  </a:txBody>
                  <a:tcPr/>
                </a:tc>
                <a:tc>
                  <a:txBody>
                    <a:bodyPr/>
                    <a:lstStyle/>
                    <a:p>
                      <a:pPr algn="ctr"/>
                      <a:r>
                        <a:rPr lang="en-US" dirty="0" smtClean="0"/>
                        <a:t>Slow</a:t>
                      </a:r>
                      <a:r>
                        <a:rPr lang="en-US" baseline="0" dirty="0" smtClean="0"/>
                        <a:t> path coupling</a:t>
                      </a:r>
                      <a:endParaRPr lang="en-US" dirty="0"/>
                    </a:p>
                  </a:txBody>
                  <a:tcPr/>
                </a:tc>
                <a:tc>
                  <a:txBody>
                    <a:bodyPr/>
                    <a:lstStyle/>
                    <a:p>
                      <a:pPr algn="ctr"/>
                      <a:r>
                        <a:rPr lang="en-US" dirty="0" smtClean="0"/>
                        <a:t>Zero-copy packet</a:t>
                      </a:r>
                      <a:endParaRPr lang="en-US" dirty="0"/>
                    </a:p>
                  </a:txBody>
                  <a:tcPr/>
                </a:tc>
                <a:tc>
                  <a:txBody>
                    <a:bodyPr/>
                    <a:lstStyle/>
                    <a:p>
                      <a:pPr algn="ctr"/>
                      <a:r>
                        <a:rPr lang="en-US" dirty="0" smtClean="0"/>
                        <a:t>FPGA-based</a:t>
                      </a:r>
                      <a:endParaRPr lang="en-US" dirty="0"/>
                    </a:p>
                  </a:txBody>
                  <a:tcPr/>
                </a:tc>
                <a:tc>
                  <a:txBody>
                    <a:bodyPr/>
                    <a:lstStyle/>
                    <a:p>
                      <a:pPr algn="ctr"/>
                      <a:r>
                        <a:rPr lang="en-US" dirty="0" smtClean="0"/>
                        <a:t>High level programmable</a:t>
                      </a:r>
                      <a:endParaRPr lang="en-US" dirty="0"/>
                    </a:p>
                  </a:txBody>
                  <a:tcPr/>
                </a:tc>
              </a:tr>
              <a:tr h="312571">
                <a:tc>
                  <a:txBody>
                    <a:bodyPr/>
                    <a:lstStyle/>
                    <a:p>
                      <a:r>
                        <a:rPr lang="en-US" dirty="0" err="1" smtClean="0"/>
                        <a:t>NetFPGA</a:t>
                      </a:r>
                      <a:endParaRPr lang="en-US" dirty="0"/>
                    </a:p>
                  </a:txBody>
                  <a:tcPr/>
                </a:tc>
                <a:tc>
                  <a:txBody>
                    <a:bodyPr/>
                    <a:lstStyle/>
                    <a:p>
                      <a:endParaRPr lang="en-US" dirty="0"/>
                    </a:p>
                  </a:txBody>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c>
                  <a:txBody>
                    <a:bodyPr/>
                    <a:lstStyle/>
                    <a:p>
                      <a:endParaRPr lang="en-US" dirty="0"/>
                    </a:p>
                  </a:txBody>
                  <a:tcPr>
                    <a:solidFill>
                      <a:schemeClr val="tx2"/>
                    </a:solidFill>
                  </a:tcPr>
                </a:tc>
                <a:tc>
                  <a:txBody>
                    <a:bodyPr/>
                    <a:lstStyle/>
                    <a:p>
                      <a:endParaRPr lang="en-US" sz="1400" b="0" i="0" u="none" strike="noStrike" cap="none" baseline="0" dirty="0">
                        <a:solidFill>
                          <a:schemeClr val="tx1"/>
                        </a:solidFill>
                        <a:latin typeface="+mn-lt"/>
                        <a:ea typeface="+mn-ea"/>
                        <a:cs typeface="+mn-cs"/>
                        <a:sym typeface="Arial"/>
                        <a:rtl val="0"/>
                      </a:endParaRPr>
                    </a:p>
                  </a:txBody>
                  <a:tcPr>
                    <a:solidFill>
                      <a:schemeClr val="tx2">
                        <a:lumMod val="50000"/>
                      </a:schemeClr>
                    </a:solidFill>
                  </a:tcPr>
                </a:tc>
                <a:tc>
                  <a:txBody>
                    <a:bodyPr/>
                    <a:lstStyle/>
                    <a:p>
                      <a:endParaRPr lang="en-US" dirty="0"/>
                    </a:p>
                  </a:txBody>
                  <a:tcPr>
                    <a:solidFill>
                      <a:schemeClr val="tx2">
                        <a:lumMod val="50000"/>
                      </a:schemeClr>
                    </a:solidFill>
                  </a:tcPr>
                </a:tc>
                <a:tc>
                  <a:txBody>
                    <a:bodyPr/>
                    <a:lstStyle/>
                    <a:p>
                      <a:endParaRPr lang="en-US" dirty="0"/>
                    </a:p>
                  </a:txBody>
                  <a:tcPr/>
                </a:tc>
              </a:tr>
              <a:tr h="584011">
                <a:tc>
                  <a:txBody>
                    <a:bodyPr/>
                    <a:lstStyle/>
                    <a:p>
                      <a:r>
                        <a:rPr lang="en-US" baseline="0" dirty="0" smtClean="0"/>
                        <a:t>L3+ FPGA networking </a:t>
                      </a:r>
                      <a:endParaRPr lang="en-US" dirty="0"/>
                    </a:p>
                  </a:txBody>
                  <a:tcPr/>
                </a:tc>
                <a:tc>
                  <a:txBody>
                    <a:bodyPr/>
                    <a:lstStyle/>
                    <a:p>
                      <a:endParaRPr lang="en-US" dirty="0"/>
                    </a:p>
                  </a:txBody>
                  <a:tcPr/>
                </a:tc>
                <a:tc>
                  <a:txBody>
                    <a:bodyPr/>
                    <a:lstStyle/>
                    <a:p>
                      <a:endParaRPr lang="en-US" dirty="0"/>
                    </a:p>
                  </a:txBody>
                  <a:tcPr>
                    <a:solidFill>
                      <a:schemeClr val="tx2">
                        <a:lumMod val="50000"/>
                      </a:schemeClr>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tx2">
                        <a:lumMod val="50000"/>
                      </a:schemeClr>
                    </a:solidFill>
                  </a:tcPr>
                </a:tc>
                <a:tc>
                  <a:txBody>
                    <a:bodyPr/>
                    <a:lstStyle/>
                    <a:p>
                      <a:endParaRPr lang="en-US" dirty="0"/>
                    </a:p>
                  </a:txBody>
                  <a:tcPr/>
                </a:tc>
              </a:tr>
              <a:tr h="341077">
                <a:tc>
                  <a:txBody>
                    <a:bodyPr/>
                    <a:lstStyle/>
                    <a:p>
                      <a:r>
                        <a:rPr lang="en-US" baseline="0" dirty="0" smtClean="0"/>
                        <a:t>Network processors </a:t>
                      </a:r>
                      <a:endParaRPr lang="en-US" dirty="0"/>
                    </a:p>
                  </a:txBody>
                  <a:tcPr/>
                </a:tc>
                <a:tc>
                  <a:txBody>
                    <a:bodyPr/>
                    <a:lstStyle/>
                    <a:p>
                      <a:endParaRPr lang="en-US" dirty="0"/>
                    </a:p>
                  </a:txBody>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tx2">
                        <a:lumMod val="50000"/>
                      </a:schemeClr>
                    </a:solidFill>
                  </a:tcPr>
                </a:tc>
                <a:tc>
                  <a:txBody>
                    <a:bodyPr/>
                    <a:lstStyle/>
                    <a:p>
                      <a:endParaRPr lang="en-US" dirty="0"/>
                    </a:p>
                  </a:txBody>
                  <a:tcPr/>
                </a:tc>
                <a:tc>
                  <a:txBody>
                    <a:bodyPr/>
                    <a:lstStyle/>
                    <a:p>
                      <a:endParaRPr lang="en-US" dirty="0"/>
                    </a:p>
                  </a:txBody>
                  <a:tcPr>
                    <a:solidFill>
                      <a:schemeClr val="bg1">
                        <a:lumMod val="85000"/>
                      </a:schemeClr>
                    </a:solidFill>
                  </a:tcPr>
                </a:tc>
              </a:tr>
              <a:tr h="304800">
                <a:tc>
                  <a:txBody>
                    <a:bodyPr/>
                    <a:lstStyle/>
                    <a:p>
                      <a:r>
                        <a:rPr lang="en-US" baseline="0" dirty="0" smtClean="0"/>
                        <a:t>Networking with General purpose hardware</a:t>
                      </a:r>
                      <a:endParaRPr lang="en-US" dirty="0"/>
                    </a:p>
                  </a:txBody>
                  <a:tcPr/>
                </a:tc>
                <a:tc>
                  <a:txBody>
                    <a:bodyPr/>
                    <a:lstStyle/>
                    <a:p>
                      <a:endParaRPr lang="en-US" dirty="0"/>
                    </a:p>
                  </a:txBody>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solidFill>
                  </a:tcPr>
                </a:tc>
                <a:tc>
                  <a:txBody>
                    <a:bodyPr/>
                    <a:lstStyle/>
                    <a:p>
                      <a:endParaRPr lang="en-US" dirty="0"/>
                    </a:p>
                  </a:txBody>
                  <a:tcPr/>
                </a:tc>
                <a:tc>
                  <a:txBody>
                    <a:bodyPr/>
                    <a:lstStyle/>
                    <a:p>
                      <a:endParaRPr lang="en-US" dirty="0"/>
                    </a:p>
                  </a:txBody>
                  <a:tcPr>
                    <a:solidFill>
                      <a:schemeClr val="tx2">
                        <a:lumMod val="50000"/>
                      </a:schemeClr>
                    </a:solidFill>
                  </a:tcPr>
                </a:tc>
              </a:tr>
              <a:tr h="304800">
                <a:tc>
                  <a:txBody>
                    <a:bodyPr/>
                    <a:lstStyle/>
                    <a:p>
                      <a:r>
                        <a:rPr lang="en-US" dirty="0" smtClean="0"/>
                        <a:t>Smart NIC</a:t>
                      </a:r>
                      <a:endParaRPr lang="en-US" dirty="0"/>
                    </a:p>
                  </a:txBody>
                  <a:tcPr/>
                </a:tc>
                <a:tc>
                  <a:txBody>
                    <a:bodyPr/>
                    <a:lstStyle/>
                    <a:p>
                      <a:endParaRPr lang="en-US" dirty="0"/>
                    </a:p>
                  </a:txBody>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solidFill>
                  </a:tcPr>
                </a:tc>
              </a:tr>
              <a:tr h="304800">
                <a:tc>
                  <a:txBody>
                    <a:bodyPr/>
                    <a:lstStyle/>
                    <a:p>
                      <a:r>
                        <a:rPr lang="en-US" dirty="0" smtClean="0"/>
                        <a:t>Integrated NIC</a:t>
                      </a:r>
                      <a:endParaRPr lang="en-US" dirty="0"/>
                    </a:p>
                  </a:txBody>
                  <a:tcPr/>
                </a:tc>
                <a:tc>
                  <a:txBody>
                    <a:bodyPr/>
                    <a:lstStyle/>
                    <a:p>
                      <a:endParaRPr lang="en-US" dirty="0"/>
                    </a:p>
                  </a:txBody>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tx2">
                        <a:lumMod val="50000"/>
                      </a:schemeClr>
                    </a:solidFill>
                  </a:tcPr>
                </a:tc>
                <a:tc>
                  <a:txBody>
                    <a:bodyPr/>
                    <a:lstStyle/>
                    <a:p>
                      <a:endParaRPr lang="en-US" dirty="0"/>
                    </a:p>
                  </a:txBody>
                  <a:tcPr/>
                </a:tc>
                <a:tc>
                  <a:txBody>
                    <a:bodyPr/>
                    <a:lstStyle/>
                    <a:p>
                      <a:endParaRPr lang="en-US" dirty="0"/>
                    </a:p>
                  </a:txBody>
                  <a:tcPr>
                    <a:solidFill>
                      <a:schemeClr val="bg1"/>
                    </a:solidFill>
                  </a:tcPr>
                </a:tc>
              </a:tr>
              <a:tr h="513269">
                <a:tc>
                  <a:txBody>
                    <a:bodyPr/>
                    <a:lstStyle/>
                    <a:p>
                      <a:r>
                        <a:rPr lang="en-US" dirty="0" smtClean="0"/>
                        <a:t>Datacenter</a:t>
                      </a:r>
                      <a:r>
                        <a:rPr lang="en-US" baseline="0" dirty="0" smtClean="0"/>
                        <a:t> </a:t>
                      </a:r>
                      <a:r>
                        <a:rPr lang="en-US" baseline="0" dirty="0" err="1" smtClean="0"/>
                        <a:t>Acclerator</a:t>
                      </a:r>
                      <a:r>
                        <a:rPr lang="en-US" baseline="0" dirty="0" smtClean="0"/>
                        <a:t> chip</a:t>
                      </a:r>
                      <a:endParaRPr lang="en-US" dirty="0"/>
                    </a:p>
                  </a:txBody>
                  <a:tcPr/>
                </a:tc>
                <a:tc>
                  <a:txBody>
                    <a:bodyPr/>
                    <a:lstStyle/>
                    <a:p>
                      <a:endParaRPr lang="en-US" dirty="0"/>
                    </a:p>
                  </a:txBody>
                  <a:tcPr/>
                </a:tc>
                <a:tc>
                  <a:txBody>
                    <a:bodyPr/>
                    <a:lstStyle/>
                    <a:p>
                      <a:endParaRPr lang="en-US" dirty="0"/>
                    </a:p>
                  </a:txBody>
                  <a:tcPr>
                    <a:solidFill>
                      <a:schemeClr val="bg1"/>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tc>
                <a:tc>
                  <a:txBody>
                    <a:bodyPr/>
                    <a:lstStyle/>
                    <a:p>
                      <a:endParaRPr lang="en-US" dirty="0"/>
                    </a:p>
                  </a:txBody>
                  <a:tcPr>
                    <a:solidFill>
                      <a:schemeClr val="tx2">
                        <a:lumMod val="50000"/>
                      </a:schemeClr>
                    </a:solidFill>
                  </a:tcPr>
                </a:tc>
              </a:tr>
              <a:tr h="513269">
                <a:tc>
                  <a:txBody>
                    <a:bodyPr/>
                    <a:lstStyle/>
                    <a:p>
                      <a:r>
                        <a:rPr lang="en-US" dirty="0" smtClean="0"/>
                        <a:t>TCP slicing</a:t>
                      </a:r>
                      <a:endParaRPr lang="en-US" dirty="0"/>
                    </a:p>
                  </a:txBody>
                  <a:tcPr/>
                </a:tc>
                <a:tc>
                  <a:txBody>
                    <a:bodyPr/>
                    <a:lstStyle/>
                    <a:p>
                      <a:endParaRPr lang="en-US" dirty="0"/>
                    </a:p>
                  </a:txBody>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tx2"/>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r>
              <a:tr h="513269">
                <a:tc>
                  <a:txBody>
                    <a:bodyPr/>
                    <a:lstStyle/>
                    <a:p>
                      <a:r>
                        <a:rPr lang="en-US" dirty="0" err="1" smtClean="0"/>
                        <a:t>Magilla</a:t>
                      </a:r>
                      <a:endParaRPr lang="en-US" dirty="0"/>
                    </a:p>
                  </a:txBody>
                  <a:tcPr/>
                </a:tc>
                <a:tc>
                  <a:txBody>
                    <a:bodyPr/>
                    <a:lstStyle/>
                    <a:p>
                      <a:endParaRPr lang="en-US" dirty="0"/>
                    </a:p>
                  </a:txBody>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r>
            </a:tbl>
          </a:graphicData>
        </a:graphic>
      </p:graphicFrame>
    </p:spTree>
    <p:extLst>
      <p:ext uri="{BB962C8B-B14F-4D97-AF65-F5344CB8AC3E}">
        <p14:creationId xmlns:p14="http://schemas.microsoft.com/office/powerpoint/2010/main" val="12355671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Related work - FPGA related</a:t>
            </a:r>
          </a:p>
        </p:txBody>
      </p:sp>
      <p:sp>
        <p:nvSpPr>
          <p:cNvPr id="1110" name="Shape 1110"/>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Overlay architectures</a:t>
            </a:r>
          </a:p>
          <a:p>
            <a:pPr marL="457200" lvl="0" indent="-419100" rtl="0">
              <a:buClr>
                <a:srgbClr val="000000"/>
              </a:buClr>
              <a:buSzPct val="166666"/>
              <a:buFont typeface="Arial"/>
              <a:buChar char="•"/>
            </a:pPr>
            <a:r>
              <a:rPr lang="x-none"/>
              <a:t>Anderson's student thesis for packet processing</a:t>
            </a:r>
          </a:p>
          <a:p>
            <a:pPr marL="457200" lvl="0" indent="-419100">
              <a:buClr>
                <a:srgbClr val="000000"/>
              </a:buClr>
              <a:buSzPct val="166666"/>
              <a:buFont typeface="Arial"/>
              <a:buChar char="•"/>
            </a:pPr>
            <a:r>
              <a:rPr lang="x-none"/>
              <a:t>Scott haulk </a:t>
            </a:r>
          </a:p>
        </p:txBody>
      </p:sp>
    </p:spTree>
  </p:cSld>
  <p:clrMapOvr>
    <a:masterClrMapping/>
  </p:clrMapOvr>
  <p:transition spd="slow">
    <p:cut/>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Shape 111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Related work-Computation model</a:t>
            </a:r>
          </a:p>
        </p:txBody>
      </p:sp>
      <p:sp>
        <p:nvSpPr>
          <p:cNvPr id="1116" name="Shape 1116"/>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a:buNone/>
            </a:pPr>
            <a:r>
              <a:rPr lang="x-none"/>
              <a:t>StreamIt</a:t>
            </a:r>
          </a:p>
        </p:txBody>
      </p:sp>
    </p:spTree>
  </p:cSld>
  <p:clrMapOvr>
    <a:masterClrMapping/>
  </p:clrMapOvr>
  <p:transition spd="slow">
    <p:cut/>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Shape 112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Related work - CAD</a:t>
            </a:r>
          </a:p>
        </p:txBody>
      </p:sp>
      <p:sp>
        <p:nvSpPr>
          <p:cNvPr id="1122" name="Shape 1122"/>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HLS</a:t>
            </a:r>
          </a:p>
          <a:p>
            <a:pPr marL="457200" lvl="0" indent="-419100" rtl="0">
              <a:buClr>
                <a:srgbClr val="000000"/>
              </a:buClr>
              <a:buSzPct val="166666"/>
              <a:buFont typeface="Arial"/>
              <a:buChar char="•"/>
            </a:pPr>
            <a:r>
              <a:rPr lang="x-none"/>
              <a:t>Legup</a:t>
            </a:r>
          </a:p>
          <a:p>
            <a:pPr marL="457200" lvl="0" indent="-419100" rtl="0">
              <a:buClr>
                <a:srgbClr val="000000"/>
              </a:buClr>
              <a:buSzPct val="166666"/>
              <a:buFont typeface="Arial"/>
              <a:buChar char="•"/>
            </a:pPr>
            <a:r>
              <a:rPr lang="x-none"/>
              <a:t>NISC</a:t>
            </a:r>
          </a:p>
          <a:p>
            <a:endParaRPr lang="x-none"/>
          </a:p>
          <a:p>
            <a:endParaRPr lang="x-none"/>
          </a:p>
        </p:txBody>
      </p:sp>
    </p:spTree>
  </p:cSld>
  <p:clrMapOvr>
    <a:masterClrMapping/>
  </p:clrMapOvr>
  <p:transition spd="slow">
    <p:cut/>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Shape 112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Requirement for programability </a:t>
            </a:r>
          </a:p>
        </p:txBody>
      </p:sp>
      <p:sp>
        <p:nvSpPr>
          <p:cNvPr id="1128" name="Shape 112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Change in specification</a:t>
            </a:r>
          </a:p>
          <a:p>
            <a:pPr marL="457200" lvl="0" indent="-419100" rtl="0">
              <a:buClr>
                <a:srgbClr val="000000"/>
              </a:buClr>
              <a:buSzPct val="166666"/>
              <a:buFont typeface="Arial"/>
              <a:buChar char="•"/>
            </a:pPr>
            <a:r>
              <a:rPr lang="x-none"/>
              <a:t>Change in workload</a:t>
            </a:r>
          </a:p>
          <a:p>
            <a:pPr marL="457200" lvl="0" indent="-419100">
              <a:buClr>
                <a:srgbClr val="000000"/>
              </a:buClr>
              <a:buSzPct val="166666"/>
              <a:buFont typeface="Arial"/>
              <a:buChar char="•"/>
            </a:pPr>
            <a:r>
              <a:rPr lang="x-none"/>
              <a:t>Amortizing NRE cost</a:t>
            </a:r>
          </a:p>
        </p:txBody>
      </p:sp>
    </p:spTree>
  </p:cSld>
  <p:clrMapOvr>
    <a:masterClrMapping/>
  </p:clrMapOvr>
  <p:transition spd="slow">
    <p:cut/>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752600" y="1371600"/>
            <a:ext cx="6095999" cy="4495800"/>
            <a:chOff x="2550349" y="2514600"/>
            <a:chExt cx="4155251" cy="3124200"/>
          </a:xfrm>
        </p:grpSpPr>
        <p:sp>
          <p:nvSpPr>
            <p:cNvPr id="2" name="Shape 654"/>
            <p:cNvSpPr/>
            <p:nvPr/>
          </p:nvSpPr>
          <p:spPr>
            <a:xfrm>
              <a:off x="4107727" y="4957796"/>
              <a:ext cx="984642" cy="681004"/>
            </a:xfrm>
            <a:prstGeom prst="roundRect">
              <a:avLst>
                <a:gd name="adj" fmla="val 16667"/>
              </a:avLst>
            </a:prstGeom>
            <a:solidFill>
              <a:schemeClr val="accent6">
                <a:lumMod val="75000"/>
              </a:schemeClr>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r>
                <a:rPr lang="en-US" dirty="0"/>
                <a:t>QDR lookup</a:t>
              </a:r>
              <a:endParaRPr dirty="0"/>
            </a:p>
          </p:txBody>
        </p:sp>
        <p:cxnSp>
          <p:nvCxnSpPr>
            <p:cNvPr id="3" name="Shape 655"/>
            <p:cNvCxnSpPr/>
            <p:nvPr/>
          </p:nvCxnSpPr>
          <p:spPr>
            <a:xfrm>
              <a:off x="4600048" y="4526724"/>
              <a:ext cx="0" cy="439719"/>
            </a:xfrm>
            <a:prstGeom prst="straightConnector1">
              <a:avLst/>
            </a:prstGeom>
            <a:noFill/>
            <a:ln w="38100" cap="flat">
              <a:solidFill>
                <a:schemeClr val="dk2"/>
              </a:solidFill>
              <a:prstDash val="solid"/>
              <a:round/>
              <a:headEnd type="triangle" w="lg" len="lg"/>
              <a:tailEnd type="triangle" w="lg" len="lg"/>
            </a:ln>
          </p:spPr>
        </p:cxnSp>
        <p:sp>
          <p:nvSpPr>
            <p:cNvPr id="4" name="Shape 656"/>
            <p:cNvSpPr/>
            <p:nvPr/>
          </p:nvSpPr>
          <p:spPr>
            <a:xfrm>
              <a:off x="4107727" y="2556426"/>
              <a:ext cx="984642" cy="615523"/>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r>
                <a:rPr lang="en-US" dirty="0" smtClean="0"/>
                <a:t>Cluster Engine</a:t>
              </a:r>
              <a:endParaRPr dirty="0"/>
            </a:p>
          </p:txBody>
        </p:sp>
        <p:cxnSp>
          <p:nvCxnSpPr>
            <p:cNvPr id="5" name="Shape 657"/>
            <p:cNvCxnSpPr/>
            <p:nvPr/>
          </p:nvCxnSpPr>
          <p:spPr>
            <a:xfrm rot="10800000" flipH="1">
              <a:off x="2550349" y="3234344"/>
              <a:ext cx="456353" cy="13439"/>
            </a:xfrm>
            <a:prstGeom prst="straightConnector1">
              <a:avLst/>
            </a:prstGeom>
            <a:noFill/>
            <a:ln w="38100" cap="flat">
              <a:solidFill>
                <a:schemeClr val="dk2"/>
              </a:solidFill>
              <a:prstDash val="solid"/>
              <a:round/>
              <a:headEnd type="none" w="lg" len="lg"/>
              <a:tailEnd type="triangle" w="lg" len="lg"/>
            </a:ln>
          </p:spPr>
        </p:cxnSp>
        <p:cxnSp>
          <p:nvCxnSpPr>
            <p:cNvPr id="6" name="Shape 658"/>
            <p:cNvCxnSpPr>
              <a:endCxn id="4" idx="1"/>
            </p:cNvCxnSpPr>
            <p:nvPr/>
          </p:nvCxnSpPr>
          <p:spPr>
            <a:xfrm flipV="1">
              <a:off x="3389423" y="2864188"/>
              <a:ext cx="718304" cy="3360"/>
            </a:xfrm>
            <a:prstGeom prst="straightConnector1">
              <a:avLst/>
            </a:prstGeom>
            <a:noFill/>
            <a:ln w="38100" cap="flat">
              <a:solidFill>
                <a:schemeClr val="dk2"/>
              </a:solidFill>
              <a:prstDash val="solid"/>
              <a:round/>
              <a:headEnd type="none" w="lg" len="lg"/>
              <a:tailEnd type="triangle" w="lg" len="lg"/>
            </a:ln>
          </p:spPr>
        </p:cxnSp>
        <p:sp>
          <p:nvSpPr>
            <p:cNvPr id="8" name="Shape 662"/>
            <p:cNvSpPr/>
            <p:nvPr/>
          </p:nvSpPr>
          <p:spPr>
            <a:xfrm>
              <a:off x="4110129" y="4320501"/>
              <a:ext cx="984642" cy="243476"/>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9" name="Shape 663"/>
            <p:cNvSpPr/>
            <p:nvPr/>
          </p:nvSpPr>
          <p:spPr>
            <a:xfrm>
              <a:off x="4107727" y="3359582"/>
              <a:ext cx="984642" cy="615523"/>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algn="ctr"/>
              <a:r>
                <a:rPr lang="en-US" dirty="0" smtClean="0"/>
                <a:t>Cluster Engine</a:t>
              </a:r>
              <a:endParaRPr dirty="0"/>
            </a:p>
          </p:txBody>
        </p:sp>
        <p:cxnSp>
          <p:nvCxnSpPr>
            <p:cNvPr id="10" name="Shape 664"/>
            <p:cNvCxnSpPr/>
            <p:nvPr/>
          </p:nvCxnSpPr>
          <p:spPr>
            <a:xfrm flipH="1">
              <a:off x="3848232" y="3014779"/>
              <a:ext cx="259495" cy="1580"/>
            </a:xfrm>
            <a:prstGeom prst="straightConnector1">
              <a:avLst/>
            </a:prstGeom>
            <a:noFill/>
            <a:ln w="38100" cap="flat">
              <a:solidFill>
                <a:schemeClr val="dk2"/>
              </a:solidFill>
              <a:prstDash val="solid"/>
              <a:round/>
              <a:headEnd type="triangle" w="lg" len="lg"/>
              <a:tailEnd type="none" w="lg" len="lg"/>
            </a:ln>
          </p:spPr>
        </p:cxnSp>
        <p:cxnSp>
          <p:nvCxnSpPr>
            <p:cNvPr id="11" name="Shape 665"/>
            <p:cNvCxnSpPr/>
            <p:nvPr/>
          </p:nvCxnSpPr>
          <p:spPr>
            <a:xfrm flipH="1">
              <a:off x="3842837" y="3015043"/>
              <a:ext cx="3859" cy="1438131"/>
            </a:xfrm>
            <a:prstGeom prst="straightConnector1">
              <a:avLst/>
            </a:prstGeom>
            <a:noFill/>
            <a:ln w="38100" cap="flat">
              <a:solidFill>
                <a:schemeClr val="dk2"/>
              </a:solidFill>
              <a:prstDash val="solid"/>
              <a:round/>
              <a:headEnd type="none" w="lg" len="lg"/>
              <a:tailEnd type="none" w="lg" len="lg"/>
            </a:ln>
          </p:spPr>
        </p:cxnSp>
        <p:cxnSp>
          <p:nvCxnSpPr>
            <p:cNvPr id="12" name="Shape 666"/>
            <p:cNvCxnSpPr/>
            <p:nvPr/>
          </p:nvCxnSpPr>
          <p:spPr>
            <a:xfrm rot="10800000">
              <a:off x="3853058" y="4438780"/>
              <a:ext cx="249844" cy="6917"/>
            </a:xfrm>
            <a:prstGeom prst="straightConnector1">
              <a:avLst/>
            </a:prstGeom>
            <a:noFill/>
            <a:ln w="38100" cap="flat">
              <a:solidFill>
                <a:schemeClr val="dk2"/>
              </a:solidFill>
              <a:prstDash val="solid"/>
              <a:round/>
              <a:headEnd type="triangle" w="lg" len="lg"/>
              <a:tailEnd type="none" w="lg" len="lg"/>
            </a:ln>
          </p:spPr>
        </p:cxnSp>
        <p:cxnSp>
          <p:nvCxnSpPr>
            <p:cNvPr id="13" name="Shape 667"/>
            <p:cNvCxnSpPr/>
            <p:nvPr/>
          </p:nvCxnSpPr>
          <p:spPr>
            <a:xfrm flipH="1">
              <a:off x="5086404" y="3817935"/>
              <a:ext cx="355832" cy="0"/>
            </a:xfrm>
            <a:prstGeom prst="straightConnector1">
              <a:avLst/>
            </a:prstGeom>
            <a:noFill/>
            <a:ln w="38100" cap="flat">
              <a:solidFill>
                <a:schemeClr val="dk2"/>
              </a:solidFill>
              <a:prstDash val="solid"/>
              <a:round/>
              <a:headEnd type="none" w="lg" len="lg"/>
              <a:tailEnd type="triangle" w="lg" len="lg"/>
            </a:ln>
          </p:spPr>
        </p:cxnSp>
        <p:cxnSp>
          <p:nvCxnSpPr>
            <p:cNvPr id="14" name="Shape 669"/>
            <p:cNvCxnSpPr/>
            <p:nvPr/>
          </p:nvCxnSpPr>
          <p:spPr>
            <a:xfrm>
              <a:off x="5086404" y="4470499"/>
              <a:ext cx="355832" cy="0"/>
            </a:xfrm>
            <a:prstGeom prst="straightConnector1">
              <a:avLst/>
            </a:prstGeom>
            <a:noFill/>
            <a:ln w="38100" cap="flat">
              <a:solidFill>
                <a:schemeClr val="dk2"/>
              </a:solidFill>
              <a:prstDash val="solid"/>
              <a:round/>
              <a:headEnd type="triangle" w="lg" len="lg"/>
              <a:tailEnd type="none" w="lg" len="lg"/>
            </a:ln>
          </p:spPr>
        </p:cxnSp>
        <p:cxnSp>
          <p:nvCxnSpPr>
            <p:cNvPr id="15" name="Shape 670"/>
            <p:cNvCxnSpPr/>
            <p:nvPr/>
          </p:nvCxnSpPr>
          <p:spPr>
            <a:xfrm rot="10800000" flipH="1">
              <a:off x="3389613" y="3667277"/>
              <a:ext cx="718304" cy="3360"/>
            </a:xfrm>
            <a:prstGeom prst="straightConnector1">
              <a:avLst/>
            </a:prstGeom>
            <a:noFill/>
            <a:ln w="38100" cap="flat">
              <a:solidFill>
                <a:schemeClr val="dk2"/>
              </a:solidFill>
              <a:prstDash val="solid"/>
              <a:round/>
              <a:headEnd type="none" w="lg" len="lg"/>
              <a:tailEnd type="triangle" w="lg" len="lg"/>
            </a:ln>
          </p:spPr>
        </p:cxnSp>
        <p:cxnSp>
          <p:nvCxnSpPr>
            <p:cNvPr id="16" name="Shape 671"/>
            <p:cNvCxnSpPr/>
            <p:nvPr/>
          </p:nvCxnSpPr>
          <p:spPr>
            <a:xfrm rot="10800000" flipH="1">
              <a:off x="5083085" y="2864121"/>
              <a:ext cx="718304" cy="3360"/>
            </a:xfrm>
            <a:prstGeom prst="straightConnector1">
              <a:avLst/>
            </a:prstGeom>
            <a:noFill/>
            <a:ln w="38100" cap="flat">
              <a:solidFill>
                <a:schemeClr val="dk2"/>
              </a:solidFill>
              <a:prstDash val="solid"/>
              <a:round/>
              <a:headEnd type="none" w="lg" len="lg"/>
              <a:tailEnd type="triangle" w="lg" len="lg"/>
            </a:ln>
          </p:spPr>
        </p:cxnSp>
        <p:sp>
          <p:nvSpPr>
            <p:cNvPr id="17" name="Shape 672"/>
            <p:cNvSpPr/>
            <p:nvPr/>
          </p:nvSpPr>
          <p:spPr>
            <a:xfrm>
              <a:off x="5826273" y="2564797"/>
              <a:ext cx="408279" cy="1406511"/>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18" name="Shape 673"/>
            <p:cNvCxnSpPr/>
            <p:nvPr/>
          </p:nvCxnSpPr>
          <p:spPr>
            <a:xfrm rot="10800000" flipH="1">
              <a:off x="5083085" y="3667277"/>
              <a:ext cx="718304" cy="3360"/>
            </a:xfrm>
            <a:prstGeom prst="straightConnector1">
              <a:avLst/>
            </a:prstGeom>
            <a:noFill/>
            <a:ln w="38100" cap="flat">
              <a:solidFill>
                <a:schemeClr val="dk2"/>
              </a:solidFill>
              <a:prstDash val="solid"/>
              <a:round/>
              <a:headEnd type="none" w="lg" len="lg"/>
              <a:tailEnd type="triangle" w="lg" len="lg"/>
            </a:ln>
          </p:spPr>
        </p:cxnSp>
        <p:cxnSp>
          <p:nvCxnSpPr>
            <p:cNvPr id="19" name="Shape 674"/>
            <p:cNvCxnSpPr/>
            <p:nvPr/>
          </p:nvCxnSpPr>
          <p:spPr>
            <a:xfrm rot="10800000" flipH="1">
              <a:off x="6249247" y="3234344"/>
              <a:ext cx="456353" cy="13439"/>
            </a:xfrm>
            <a:prstGeom prst="straightConnector1">
              <a:avLst/>
            </a:prstGeom>
            <a:noFill/>
            <a:ln w="38100" cap="flat">
              <a:solidFill>
                <a:schemeClr val="dk2"/>
              </a:solidFill>
              <a:prstDash val="solid"/>
              <a:round/>
              <a:headEnd type="none" w="lg" len="lg"/>
              <a:tailEnd type="triangle" w="lg" len="lg"/>
            </a:ln>
          </p:spPr>
        </p:cxnSp>
        <p:cxnSp>
          <p:nvCxnSpPr>
            <p:cNvPr id="20" name="Shape 665"/>
            <p:cNvCxnSpPr/>
            <p:nvPr/>
          </p:nvCxnSpPr>
          <p:spPr>
            <a:xfrm flipH="1">
              <a:off x="5442091" y="3817935"/>
              <a:ext cx="3858" cy="668196"/>
            </a:xfrm>
            <a:prstGeom prst="straightConnector1">
              <a:avLst/>
            </a:prstGeom>
            <a:noFill/>
            <a:ln w="38100" cap="flat">
              <a:solidFill>
                <a:schemeClr val="dk2"/>
              </a:solidFill>
              <a:prstDash val="solid"/>
              <a:round/>
              <a:headEnd type="none" w="lg" len="lg"/>
              <a:tailEnd type="none" w="lg" len="lg"/>
            </a:ln>
          </p:spPr>
        </p:cxnSp>
        <p:sp>
          <p:nvSpPr>
            <p:cNvPr id="7" name="Shape 659"/>
            <p:cNvSpPr/>
            <p:nvPr/>
          </p:nvSpPr>
          <p:spPr>
            <a:xfrm>
              <a:off x="3007549" y="2514600"/>
              <a:ext cx="408279" cy="1406511"/>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spTree>
    <p:extLst>
      <p:ext uri="{BB962C8B-B14F-4D97-AF65-F5344CB8AC3E}">
        <p14:creationId xmlns:p14="http://schemas.microsoft.com/office/powerpoint/2010/main" val="2456234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p>
            <a:r>
              <a:rPr lang="en-US" dirty="0" smtClean="0"/>
              <a:t>Automation related work – Overview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0183241"/>
              </p:ext>
            </p:extLst>
          </p:nvPr>
        </p:nvGraphicFramePr>
        <p:xfrm>
          <a:off x="152400" y="1752600"/>
          <a:ext cx="8229603" cy="4062215"/>
        </p:xfrm>
        <a:graphic>
          <a:graphicData uri="http://schemas.openxmlformats.org/drawingml/2006/table">
            <a:tbl>
              <a:tblPr firstRow="1" bandRow="1">
                <a:tableStyleId>{61520FAA-784A-46C0-9306-AF174A4E0BBE}</a:tableStyleId>
              </a:tblPr>
              <a:tblGrid>
                <a:gridCol w="1295401"/>
                <a:gridCol w="609599"/>
                <a:gridCol w="1066801"/>
                <a:gridCol w="1219200"/>
                <a:gridCol w="990600"/>
                <a:gridCol w="1295400"/>
                <a:gridCol w="1143000"/>
                <a:gridCol w="609602"/>
              </a:tblGrid>
              <a:tr h="312571">
                <a:tc>
                  <a:txBody>
                    <a:bodyPr/>
                    <a:lstStyle/>
                    <a:p>
                      <a:endParaRPr lang="en-US" dirty="0"/>
                    </a:p>
                  </a:txBody>
                  <a:tcPr/>
                </a:tc>
                <a:tc>
                  <a:txBody>
                    <a:bodyPr/>
                    <a:lstStyle/>
                    <a:p>
                      <a:endParaRPr lang="en-US" dirty="0"/>
                    </a:p>
                  </a:txBody>
                  <a:tcPr/>
                </a:tc>
                <a:tc>
                  <a:txBody>
                    <a:bodyPr/>
                    <a:lstStyle/>
                    <a:p>
                      <a:r>
                        <a:rPr lang="en-US" baseline="0" dirty="0" smtClean="0"/>
                        <a:t>Data flow FIFO interfaces</a:t>
                      </a:r>
                      <a:endParaRPr lang="en-US" dirty="0"/>
                    </a:p>
                  </a:txBody>
                  <a:tcPr/>
                </a:tc>
                <a:tc>
                  <a:txBody>
                    <a:bodyPr/>
                    <a:lstStyle/>
                    <a:p>
                      <a:pPr algn="ctr"/>
                      <a:r>
                        <a:rPr lang="en-US" dirty="0" smtClean="0"/>
                        <a:t>Offloading / shared</a:t>
                      </a:r>
                      <a:r>
                        <a:rPr lang="en-US" baseline="0" dirty="0" smtClean="0"/>
                        <a:t> state</a:t>
                      </a:r>
                      <a:endParaRPr lang="en-US" dirty="0"/>
                    </a:p>
                  </a:txBody>
                  <a:tcPr/>
                </a:tc>
                <a:tc>
                  <a:txBody>
                    <a:bodyPr/>
                    <a:lstStyle/>
                    <a:p>
                      <a:pPr algn="ctr"/>
                      <a:r>
                        <a:rPr lang="en-US" dirty="0" smtClean="0"/>
                        <a:t>Pipeline synthesis</a:t>
                      </a:r>
                      <a:endParaRPr lang="en-US" dirty="0"/>
                    </a:p>
                  </a:txBody>
                  <a:tcPr/>
                </a:tc>
                <a:tc>
                  <a:txBody>
                    <a:bodyPr/>
                    <a:lstStyle/>
                    <a:p>
                      <a:pPr algn="ctr"/>
                      <a:r>
                        <a:rPr lang="en-US" dirty="0" smtClean="0"/>
                        <a:t>Parallelization</a:t>
                      </a:r>
                      <a:r>
                        <a:rPr lang="en-US" baseline="0" dirty="0" smtClean="0"/>
                        <a:t> template</a:t>
                      </a:r>
                      <a:endParaRPr lang="en-US" dirty="0"/>
                    </a:p>
                  </a:txBody>
                  <a:tcPr/>
                </a:tc>
                <a:tc>
                  <a:txBody>
                    <a:bodyPr/>
                    <a:lstStyle/>
                    <a:p>
                      <a:pPr algn="ctr"/>
                      <a:r>
                        <a:rPr lang="en-US" dirty="0" smtClean="0"/>
                        <a:t>Architecture</a:t>
                      </a:r>
                      <a:r>
                        <a:rPr lang="en-US" baseline="0" dirty="0" smtClean="0"/>
                        <a:t> decoupling</a:t>
                      </a:r>
                      <a:endParaRPr lang="en-US" dirty="0"/>
                    </a:p>
                  </a:txBody>
                  <a:tcPr/>
                </a:tc>
                <a:tc>
                  <a:txBody>
                    <a:bodyPr/>
                    <a:lstStyle/>
                    <a:p>
                      <a:pPr algn="ctr"/>
                      <a:r>
                        <a:rPr lang="en-US" dirty="0" smtClean="0"/>
                        <a:t>HLS</a:t>
                      </a:r>
                      <a:endParaRPr lang="en-US" dirty="0"/>
                    </a:p>
                  </a:txBody>
                  <a:tcPr>
                    <a:solidFill>
                      <a:schemeClr val="bg1"/>
                    </a:solidFill>
                  </a:tcPr>
                </a:tc>
              </a:tr>
              <a:tr h="312571">
                <a:tc>
                  <a:txBody>
                    <a:bodyPr/>
                    <a:lstStyle/>
                    <a:p>
                      <a:r>
                        <a:rPr lang="en-US" dirty="0" err="1" smtClean="0"/>
                        <a:t>Vivado</a:t>
                      </a:r>
                      <a:endParaRPr lang="en-US" dirty="0"/>
                    </a:p>
                  </a:txBody>
                  <a:tcPr/>
                </a:tc>
                <a:tc>
                  <a:txBody>
                    <a:bodyPr/>
                    <a:lstStyle/>
                    <a:p>
                      <a:endParaRPr lang="en-US" dirty="0"/>
                    </a:p>
                  </a:txBody>
                  <a:tcPr>
                    <a:solidFill>
                      <a:schemeClr val="bg1"/>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tx2">
                        <a:lumMod val="50000"/>
                      </a:schemeClr>
                    </a:solidFill>
                  </a:tcPr>
                </a:tc>
                <a:tc>
                  <a:txBody>
                    <a:bodyPr/>
                    <a:lstStyle/>
                    <a:p>
                      <a:endParaRPr lang="en-US" dirty="0"/>
                    </a:p>
                  </a:txBody>
                  <a:tcPr/>
                </a:tc>
                <a:tc>
                  <a:txBody>
                    <a:bodyPr/>
                    <a:lstStyle/>
                    <a:p>
                      <a:endParaRPr lang="en-US" dirty="0"/>
                    </a:p>
                  </a:txBody>
                  <a:tcPr/>
                </a:tc>
                <a:tc>
                  <a:txBody>
                    <a:bodyPr/>
                    <a:lstStyle/>
                    <a:p>
                      <a:endParaRPr lang="en-US" sz="1400" b="0" i="0" u="none" strike="noStrike" cap="none" baseline="0" dirty="0">
                        <a:solidFill>
                          <a:schemeClr val="tx1"/>
                        </a:solidFill>
                        <a:latin typeface="+mn-lt"/>
                        <a:ea typeface="+mn-ea"/>
                        <a:cs typeface="+mn-cs"/>
                        <a:sym typeface="Arial"/>
                        <a:rtl val="0"/>
                      </a:endParaRPr>
                    </a:p>
                  </a:txBody>
                  <a:tcPr>
                    <a:solidFill>
                      <a:schemeClr val="tx2">
                        <a:lumMod val="50000"/>
                      </a:schemeClr>
                    </a:solidFill>
                  </a:tcPr>
                </a:tc>
              </a:tr>
              <a:tr h="312571">
                <a:tc>
                  <a:txBody>
                    <a:bodyPr/>
                    <a:lstStyle/>
                    <a:p>
                      <a:r>
                        <a:rPr lang="en-US" dirty="0" smtClean="0"/>
                        <a:t>Architectural</a:t>
                      </a:r>
                      <a:r>
                        <a:rPr lang="en-US" baseline="0" dirty="0" smtClean="0"/>
                        <a:t> HLS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tx2">
                        <a:lumMod val="50000"/>
                      </a:schemeClr>
                    </a:solidFill>
                  </a:tcPr>
                </a:tc>
                <a:tc>
                  <a:txBody>
                    <a:bodyPr/>
                    <a:lstStyle/>
                    <a:p>
                      <a:endParaRPr lang="en-US" dirty="0"/>
                    </a:p>
                  </a:txBody>
                  <a:tcPr/>
                </a:tc>
                <a:tc>
                  <a:txBody>
                    <a:bodyPr/>
                    <a:lstStyle/>
                    <a:p>
                      <a:endParaRPr lang="en-US" dirty="0"/>
                    </a:p>
                  </a:txBody>
                  <a:tcPr>
                    <a:solidFill>
                      <a:schemeClr val="tx2">
                        <a:lumMod val="50000"/>
                      </a:schemeClr>
                    </a:solidFill>
                  </a:tcPr>
                </a:tc>
                <a:tc>
                  <a:txBody>
                    <a:bodyPr/>
                    <a:lstStyle/>
                    <a:p>
                      <a:endParaRPr lang="en-US" sz="1400" b="0" i="0" u="none" strike="noStrike" cap="none" baseline="0" dirty="0">
                        <a:solidFill>
                          <a:schemeClr val="tx1"/>
                        </a:solidFill>
                        <a:latin typeface="+mn-lt"/>
                        <a:ea typeface="+mn-ea"/>
                        <a:cs typeface="+mn-cs"/>
                        <a:sym typeface="Arial"/>
                        <a:rtl val="0"/>
                      </a:endParaRPr>
                    </a:p>
                  </a:txBody>
                  <a:tcPr>
                    <a:solidFill>
                      <a:schemeClr val="tx2">
                        <a:lumMod val="50000"/>
                      </a:schemeClr>
                    </a:solidFill>
                  </a:tcPr>
                </a:tc>
              </a:tr>
              <a:tr h="312571">
                <a:tc>
                  <a:txBody>
                    <a:bodyPr/>
                    <a:lstStyle/>
                    <a:p>
                      <a:r>
                        <a:rPr lang="en-US" dirty="0" smtClean="0"/>
                        <a:t>HGL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bg1">
                        <a:lumMod val="75000"/>
                      </a:schemeClr>
                    </a:solidFill>
                  </a:tcPr>
                </a:tc>
                <a:tc>
                  <a:txBody>
                    <a:bodyPr/>
                    <a:lstStyle/>
                    <a:p>
                      <a:endParaRPr lang="en-US" dirty="0"/>
                    </a:p>
                  </a:txBody>
                  <a:tcPr/>
                </a:tc>
                <a:tc>
                  <a:txBody>
                    <a:bodyPr/>
                    <a:lstStyle/>
                    <a:p>
                      <a:endParaRPr lang="en-US" dirty="0"/>
                    </a:p>
                  </a:txBody>
                  <a:tcPr>
                    <a:solidFill>
                      <a:schemeClr val="bg1"/>
                    </a:solidFill>
                  </a:tcPr>
                </a:tc>
              </a:tr>
              <a:tr h="312571">
                <a:tc>
                  <a:txBody>
                    <a:bodyPr/>
                    <a:lstStyle/>
                    <a:p>
                      <a:r>
                        <a:rPr lang="en-US" dirty="0" smtClean="0"/>
                        <a:t>FPGA Overlay</a:t>
                      </a:r>
                      <a:endParaRPr lang="en-US" dirty="0"/>
                    </a:p>
                  </a:txBody>
                  <a:tcPr/>
                </a:tc>
                <a:tc>
                  <a:txBody>
                    <a:bodyPr/>
                    <a:lstStyle/>
                    <a:p>
                      <a:endParaRPr lang="en-US" dirty="0"/>
                    </a:p>
                  </a:txBody>
                  <a:tcPr>
                    <a:solidFill>
                      <a:schemeClr val="bg1"/>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tx2">
                        <a:lumMod val="50000"/>
                      </a:schemeClr>
                    </a:solidFill>
                  </a:tcPr>
                </a:tc>
                <a:tc>
                  <a:txBody>
                    <a:bodyPr/>
                    <a:lstStyle/>
                    <a:p>
                      <a:endParaRPr lang="en-US" dirty="0"/>
                    </a:p>
                  </a:txBody>
                  <a:tcPr/>
                </a:tc>
                <a:tc>
                  <a:txBody>
                    <a:bodyPr/>
                    <a:lstStyle/>
                    <a:p>
                      <a:endParaRPr lang="en-US" dirty="0"/>
                    </a:p>
                  </a:txBody>
                  <a:tcPr>
                    <a:solidFill>
                      <a:schemeClr val="tx2"/>
                    </a:solidFill>
                  </a:tcPr>
                </a:tc>
                <a:tc>
                  <a:txBody>
                    <a:bodyPr/>
                    <a:lstStyle/>
                    <a:p>
                      <a:endParaRPr lang="en-US" dirty="0"/>
                    </a:p>
                  </a:txBody>
                  <a:tcPr>
                    <a:solidFill>
                      <a:schemeClr val="tx2">
                        <a:lumMod val="50000"/>
                      </a:schemeClr>
                    </a:solidFill>
                  </a:tcPr>
                </a:tc>
              </a:tr>
              <a:tr h="312571">
                <a:tc>
                  <a:txBody>
                    <a:bodyPr/>
                    <a:lstStyle/>
                    <a:p>
                      <a:r>
                        <a:rPr lang="en-US" dirty="0" smtClean="0"/>
                        <a:t>Synch</a:t>
                      </a:r>
                      <a:r>
                        <a:rPr lang="en-US" baseline="0" dirty="0" smtClean="0"/>
                        <a:t> </a:t>
                      </a:r>
                      <a:r>
                        <a:rPr lang="en-US" dirty="0" smtClean="0"/>
                        <a:t>Dataflow</a:t>
                      </a:r>
                      <a:r>
                        <a:rPr lang="en-US" baseline="0" dirty="0" smtClean="0"/>
                        <a:t> on FPGA</a:t>
                      </a:r>
                      <a:endParaRPr lang="en-US" dirty="0"/>
                    </a:p>
                  </a:txBody>
                  <a:tcPr/>
                </a:tc>
                <a:tc>
                  <a:txBody>
                    <a:bodyPr/>
                    <a:lstStyle/>
                    <a:p>
                      <a:endParaRPr lang="en-US" dirty="0"/>
                    </a:p>
                  </a:txBody>
                  <a:tcPr>
                    <a:solidFill>
                      <a:schemeClr val="bg1"/>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tx2">
                        <a:lumMod val="90000"/>
                      </a:schemeClr>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tx2">
                        <a:lumMod val="50000"/>
                      </a:schemeClr>
                    </a:solidFill>
                  </a:tcPr>
                </a:tc>
              </a:tr>
              <a:tr h="312571">
                <a:tc>
                  <a:txBody>
                    <a:bodyPr/>
                    <a:lstStyle/>
                    <a:p>
                      <a:r>
                        <a:rPr lang="en-US" dirty="0" smtClean="0"/>
                        <a:t>Green</a:t>
                      </a:r>
                      <a:r>
                        <a:rPr lang="en-US" baseline="0" dirty="0" smtClean="0"/>
                        <a:t> </a:t>
                      </a:r>
                      <a:r>
                        <a:rPr lang="en-US" dirty="0" smtClean="0"/>
                        <a:t>droid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tx2">
                        <a:lumMod val="50000"/>
                      </a:schemeClr>
                    </a:solidFill>
                  </a:tcPr>
                </a:tc>
              </a:tr>
              <a:tr h="312571">
                <a:tc>
                  <a:txBody>
                    <a:bodyPr/>
                    <a:lstStyle/>
                    <a:p>
                      <a:r>
                        <a:rPr lang="en-US" dirty="0" err="1" smtClean="0"/>
                        <a:t>Legup</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tx2">
                        <a:lumMod val="50000"/>
                      </a:schemeClr>
                    </a:solidFill>
                  </a:tcPr>
                </a:tc>
              </a:tr>
              <a:tr h="312571">
                <a:tc>
                  <a:txBody>
                    <a:bodyPr/>
                    <a:lstStyle/>
                    <a:p>
                      <a:r>
                        <a:rPr lang="en-US" dirty="0" err="1" smtClean="0"/>
                        <a:t>Magilla</a:t>
                      </a:r>
                      <a:endParaRPr lang="en-US" dirty="0"/>
                    </a:p>
                  </a:txBody>
                  <a:tcPr/>
                </a:tc>
                <a:tc>
                  <a:txBody>
                    <a:bodyPr/>
                    <a:lstStyle/>
                    <a:p>
                      <a:endParaRPr lang="en-US" dirty="0"/>
                    </a:p>
                  </a:txBody>
                  <a:tcPr/>
                </a:tc>
                <a:tc>
                  <a:txBody>
                    <a:bodyPr/>
                    <a:lstStyle/>
                    <a:p>
                      <a:endParaRPr lang="en-US" dirty="0"/>
                    </a:p>
                  </a:txBody>
                  <a:tcPr>
                    <a:solidFill>
                      <a:schemeClr val="tx2">
                        <a:lumMod val="50000"/>
                      </a:schemeClr>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tx2">
                        <a:lumMod val="50000"/>
                      </a:schemeClr>
                    </a:solidFill>
                  </a:tcPr>
                </a:tc>
                <a:tc>
                  <a:txBody>
                    <a:bodyPr/>
                    <a:lstStyle/>
                    <a:p>
                      <a:endParaRPr lang="en-US" dirty="0"/>
                    </a:p>
                  </a:txBody>
                  <a:tcPr>
                    <a:solidFill>
                      <a:schemeClr val="bg1"/>
                    </a:solidFill>
                  </a:tcPr>
                </a:tc>
              </a:tr>
            </a:tbl>
          </a:graphicData>
        </a:graphic>
      </p:graphicFrame>
    </p:spTree>
    <p:extLst>
      <p:ext uri="{BB962C8B-B14F-4D97-AF65-F5344CB8AC3E}">
        <p14:creationId xmlns:p14="http://schemas.microsoft.com/office/powerpoint/2010/main" val="3830256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ctrTitle"/>
          </p:nvPr>
        </p:nvSpPr>
        <p:spPr>
          <a:xfrm>
            <a:off x="457200" y="751679"/>
            <a:ext cx="8229600" cy="2400627"/>
          </a:xfrm>
          <a:prstGeom prst="rect">
            <a:avLst/>
          </a:prstGeom>
        </p:spPr>
        <p:txBody>
          <a:bodyPr lIns="91425" tIns="91425" rIns="91425" bIns="91425" anchor="t" anchorCtr="0">
            <a:spAutoFit/>
          </a:bodyPr>
          <a:lstStyle/>
          <a:p>
            <a:pPr indent="0">
              <a:buNone/>
            </a:pPr>
            <a:r>
              <a:rPr lang="en-US" dirty="0" smtClean="0"/>
              <a:t>Gorilla: </a:t>
            </a:r>
            <a:r>
              <a:rPr lang="x-none" smtClean="0"/>
              <a:t>Template </a:t>
            </a:r>
            <a:r>
              <a:rPr lang="x-none"/>
              <a:t>based design </a:t>
            </a:r>
          </a:p>
        </p:txBody>
      </p:sp>
      <p:sp>
        <p:nvSpPr>
          <p:cNvPr id="350" name="Shape 350"/>
          <p:cNvSpPr txBox="1">
            <a:spLocks noGrp="1"/>
          </p:cNvSpPr>
          <p:nvPr>
            <p:ph type="subTitle" idx="1"/>
          </p:nvPr>
        </p:nvSpPr>
        <p:spPr>
          <a:xfrm>
            <a:off x="457200" y="4955189"/>
            <a:ext cx="8229600" cy="1643400"/>
          </a:xfrm>
          <a:prstGeom prst="rect">
            <a:avLst/>
          </a:prstGeom>
        </p:spPr>
        <p:txBody>
          <a:bodyPr lIns="91425" tIns="91425" rIns="91425" bIns="91425" anchor="t" anchorCtr="0">
            <a:spAutoFit/>
          </a:bodyPr>
          <a:lstStyle/>
          <a:p>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Gorilla Methodology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Domain expert writes in stylized C (domain code)</a:t>
            </a:r>
          </a:p>
          <a:p>
            <a:r>
              <a:rPr lang="en-US" dirty="0" smtClean="0"/>
              <a:t>Hardware designer writes parameterized hardware components (hardware template)</a:t>
            </a:r>
          </a:p>
          <a:p>
            <a:pPr lvl="1"/>
            <a:r>
              <a:rPr lang="en-US" dirty="0" smtClean="0"/>
              <a:t>Parameters may be values or code</a:t>
            </a:r>
          </a:p>
          <a:p>
            <a:pPr lvl="1"/>
            <a:r>
              <a:rPr lang="en-US" dirty="0" smtClean="0"/>
              <a:t>Functional parameters</a:t>
            </a:r>
          </a:p>
          <a:p>
            <a:pPr lvl="2"/>
            <a:r>
              <a:rPr lang="en-US" dirty="0" smtClean="0"/>
              <a:t>E.g., IPv4 code or IPv6 code</a:t>
            </a:r>
          </a:p>
          <a:p>
            <a:pPr lvl="1"/>
            <a:r>
              <a:rPr lang="en-US" dirty="0" smtClean="0"/>
              <a:t>Performance parameters</a:t>
            </a:r>
          </a:p>
          <a:p>
            <a:pPr lvl="2"/>
            <a:r>
              <a:rPr lang="en-US" dirty="0" smtClean="0"/>
              <a:t>Number of threads, packets in flight, scheduling policy</a:t>
            </a:r>
          </a:p>
          <a:p>
            <a:r>
              <a:rPr lang="en-US" dirty="0" smtClean="0"/>
              <a:t>Tools automatically </a:t>
            </a:r>
          </a:p>
          <a:p>
            <a:pPr lvl="1"/>
            <a:r>
              <a:rPr lang="en-US" dirty="0"/>
              <a:t>M</a:t>
            </a:r>
            <a:r>
              <a:rPr lang="en-US" dirty="0" smtClean="0"/>
              <a:t>erge domain code with hardware templates</a:t>
            </a:r>
          </a:p>
          <a:p>
            <a:pPr lvl="1"/>
            <a:r>
              <a:rPr lang="en-US" dirty="0" smtClean="0"/>
              <a:t>Explore the design space to meet the design constraints  </a:t>
            </a:r>
          </a:p>
          <a:p>
            <a:r>
              <a:rPr lang="en-US" dirty="0"/>
              <a:t>Sharp contrast with </a:t>
            </a:r>
            <a:r>
              <a:rPr lang="en-US" dirty="0" smtClean="0"/>
              <a:t>C-to-gates </a:t>
            </a:r>
            <a:r>
              <a:rPr lang="en-US" dirty="0"/>
              <a:t>approaches </a:t>
            </a:r>
            <a:endParaRPr lang="en-US" dirty="0" smtClean="0"/>
          </a:p>
          <a:p>
            <a:pPr lvl="1"/>
            <a:r>
              <a:rPr lang="en-US" dirty="0" smtClean="0"/>
              <a:t>Gorilla uses predesigned template for </a:t>
            </a:r>
            <a:r>
              <a:rPr lang="en-US" dirty="0"/>
              <a:t>the target hardware</a:t>
            </a:r>
          </a:p>
        </p:txBody>
      </p:sp>
      <p:sp>
        <p:nvSpPr>
          <p:cNvPr id="4" name="Slide Number Placeholder 3"/>
          <p:cNvSpPr>
            <a:spLocks noGrp="1"/>
          </p:cNvSpPr>
          <p:nvPr>
            <p:ph type="sldNum" sz="quarter" idx="12"/>
          </p:nvPr>
        </p:nvSpPr>
        <p:spPr/>
        <p:txBody>
          <a:bodyPr/>
          <a:lstStyle/>
          <a:p>
            <a:fld id="{5FFB3D0C-8D74-41D4-BD0C-D240EB708DFB}" type="slidenum">
              <a:rPr lang="en-US" smtClean="0"/>
              <a:pPr/>
              <a:t>18</a:t>
            </a:fld>
            <a:endParaRPr lang="en-US"/>
          </a:p>
        </p:txBody>
      </p:sp>
    </p:spTree>
    <p:extLst>
      <p:ext uri="{BB962C8B-B14F-4D97-AF65-F5344CB8AC3E}">
        <p14:creationId xmlns:p14="http://schemas.microsoft.com/office/powerpoint/2010/main" val="3379970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990600"/>
          </a:xfrm>
        </p:spPr>
        <p:txBody>
          <a:bodyPr>
            <a:normAutofit/>
          </a:bodyPr>
          <a:lstStyle/>
          <a:p>
            <a:r>
              <a:rPr lang="en-US" dirty="0"/>
              <a:t>Gorilla </a:t>
            </a:r>
            <a:r>
              <a:rPr lang="en-US" dirty="0" smtClean="0"/>
              <a:t>Design Process</a:t>
            </a:r>
            <a:endParaRPr lang="en-US" dirty="0"/>
          </a:p>
        </p:txBody>
      </p:sp>
      <p:sp>
        <p:nvSpPr>
          <p:cNvPr id="4" name="Slide Number Placeholder 3"/>
          <p:cNvSpPr>
            <a:spLocks noGrp="1"/>
          </p:cNvSpPr>
          <p:nvPr>
            <p:ph type="sldNum" sz="quarter" idx="12"/>
          </p:nvPr>
        </p:nvSpPr>
        <p:spPr>
          <a:xfrm>
            <a:off x="8305800" y="119853"/>
            <a:ext cx="1066800" cy="329184"/>
          </a:xfrm>
        </p:spPr>
        <p:txBody>
          <a:bodyPr/>
          <a:lstStyle/>
          <a:p>
            <a:fld id="{5FFB3D0C-8D74-41D4-BD0C-D240EB708DFB}" type="slidenum">
              <a:rPr lang="en-US" sz="1200" smtClean="0"/>
              <a:pPr/>
              <a:t>19</a:t>
            </a:fld>
            <a:endParaRPr lang="en-US" sz="1200"/>
          </a:p>
        </p:txBody>
      </p:sp>
      <p:sp>
        <p:nvSpPr>
          <p:cNvPr id="5" name="Shape 226"/>
          <p:cNvSpPr/>
          <p:nvPr/>
        </p:nvSpPr>
        <p:spPr>
          <a:xfrm>
            <a:off x="2647219" y="1491453"/>
            <a:ext cx="1758995" cy="400079"/>
          </a:xfrm>
          <a:prstGeom prst="rect">
            <a:avLst/>
          </a:prstGeom>
          <a:solidFill>
            <a:srgbClr val="6AA84F"/>
          </a:solidFill>
          <a:ln w="19050" cap="flat">
            <a:solidFill>
              <a:schemeClr val="dk2"/>
            </a:solidFill>
            <a:prstDash val="solid"/>
            <a:round/>
            <a:headEnd type="none" w="sm" len="sm"/>
            <a:tailEnd type="none" w="sm" len="sm"/>
          </a:ln>
        </p:spPr>
        <p:txBody>
          <a:bodyPr lIns="91425" tIns="91425" rIns="91425" bIns="91425" anchor="ctr"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algn="ctr" rtl="0"/>
            <a:r>
              <a:rPr dirty="0"/>
              <a:t>Domain code</a:t>
            </a:r>
          </a:p>
        </p:txBody>
      </p:sp>
      <p:sp>
        <p:nvSpPr>
          <p:cNvPr id="6" name="Shape 227"/>
          <p:cNvSpPr/>
          <p:nvPr/>
        </p:nvSpPr>
        <p:spPr>
          <a:xfrm>
            <a:off x="3124200" y="2110593"/>
            <a:ext cx="1930582" cy="615523"/>
          </a:xfrm>
          <a:prstGeom prst="rect">
            <a:avLst/>
          </a:prstGeom>
          <a:solidFill>
            <a:schemeClr val="tx1">
              <a:lumMod val="10000"/>
              <a:lumOff val="90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sz="1400" dirty="0">
                <a:solidFill>
                  <a:srgbClr val="000000"/>
                </a:solidFill>
                <a:latin typeface="Arial" panose="00000000000000000000"/>
                <a:ea typeface="Arial" panose="00000000000000000000"/>
                <a:cs typeface="Arial" panose="00000000000000000000"/>
              </a:rPr>
              <a:t>Select a </a:t>
            </a:r>
            <a:r>
              <a:rPr lang="en-US" sz="1400" dirty="0">
                <a:solidFill>
                  <a:srgbClr val="000000"/>
                </a:solidFill>
                <a:latin typeface="Arial" panose="00000000000000000000"/>
                <a:ea typeface="Arial" panose="00000000000000000000"/>
                <a:cs typeface="Arial" panose="00000000000000000000"/>
              </a:rPr>
              <a:t>hardware template</a:t>
            </a:r>
            <a:endParaRPr sz="1400" dirty="0">
              <a:solidFill>
                <a:srgbClr val="000000"/>
              </a:solidFill>
              <a:latin typeface="Arial" panose="00000000000000000000"/>
              <a:ea typeface="Arial" panose="00000000000000000000"/>
              <a:cs typeface="Arial" panose="00000000000000000000"/>
            </a:endParaRPr>
          </a:p>
        </p:txBody>
      </p:sp>
      <p:sp>
        <p:nvSpPr>
          <p:cNvPr id="7" name="Shape 228"/>
          <p:cNvSpPr/>
          <p:nvPr/>
        </p:nvSpPr>
        <p:spPr>
          <a:xfrm>
            <a:off x="6754301" y="2002872"/>
            <a:ext cx="1350398" cy="830966"/>
          </a:xfrm>
          <a:prstGeom prst="rect">
            <a:avLst/>
          </a:prstGeom>
          <a:solidFill>
            <a:srgbClr val="E69138"/>
          </a:solidFill>
          <a:ln w="19050" cap="flat">
            <a:solidFill>
              <a:schemeClr val="dk2"/>
            </a:solidFill>
            <a:prstDash val="solid"/>
            <a:round/>
            <a:headEnd type="none" w="sm" len="sm"/>
            <a:tailEnd type="none" w="sm" len="sm"/>
          </a:ln>
        </p:spPr>
        <p:txBody>
          <a:bodyPr lIns="91425" tIns="91425" rIns="91425" bIns="91425" anchor="ctr"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algn="ctr" rtl="0"/>
            <a:r>
              <a:rPr dirty="0"/>
              <a:t>Library of </a:t>
            </a:r>
            <a:r>
              <a:rPr lang="en-US" dirty="0" smtClean="0"/>
              <a:t>hardware </a:t>
            </a:r>
            <a:r>
              <a:rPr dirty="0" smtClean="0"/>
              <a:t>templates</a:t>
            </a:r>
            <a:endParaRPr dirty="0"/>
          </a:p>
        </p:txBody>
      </p:sp>
      <p:sp>
        <p:nvSpPr>
          <p:cNvPr id="8" name="Shape 229"/>
          <p:cNvSpPr/>
          <p:nvPr/>
        </p:nvSpPr>
        <p:spPr>
          <a:xfrm>
            <a:off x="2552338" y="2909266"/>
            <a:ext cx="1948756" cy="615523"/>
          </a:xfrm>
          <a:prstGeom prst="rect">
            <a:avLst/>
          </a:prstGeom>
          <a:solidFill>
            <a:schemeClr val="tx1">
              <a:lumMod val="50000"/>
              <a:lumOff val="50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algn="ctr" rtl="0"/>
            <a:r>
              <a:rPr dirty="0"/>
              <a:t>Functional </a:t>
            </a:r>
            <a:r>
              <a:rPr dirty="0" smtClean="0"/>
              <a:t>parameter</a:t>
            </a:r>
            <a:r>
              <a:rPr lang="en-US" dirty="0" smtClean="0"/>
              <a:t>s</a:t>
            </a:r>
            <a:r>
              <a:rPr dirty="0" smtClean="0"/>
              <a:t> </a:t>
            </a:r>
            <a:r>
              <a:rPr dirty="0"/>
              <a:t>specialization</a:t>
            </a:r>
          </a:p>
        </p:txBody>
      </p:sp>
      <p:sp>
        <p:nvSpPr>
          <p:cNvPr id="9" name="Shape 230"/>
          <p:cNvSpPr/>
          <p:nvPr/>
        </p:nvSpPr>
        <p:spPr>
          <a:xfrm>
            <a:off x="2461239" y="3701253"/>
            <a:ext cx="2130954" cy="615523"/>
          </a:xfrm>
          <a:prstGeom prst="rect">
            <a:avLst/>
          </a:prstGeom>
          <a:solidFill>
            <a:schemeClr val="tx1">
              <a:lumMod val="10000"/>
              <a:lumOff val="90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a:solidFill>
                  <a:srgbClr val="000000"/>
                </a:solidFill>
                <a:latin typeface="Arial" panose="00000000000000000000"/>
                <a:ea typeface="Arial" panose="00000000000000000000"/>
                <a:cs typeface="Arial" panose="00000000000000000000"/>
              </a:rPr>
              <a:t>Find i</a:t>
            </a:r>
            <a:r>
              <a:rPr sz="1400" dirty="0">
                <a:solidFill>
                  <a:srgbClr val="000000"/>
                </a:solidFill>
                <a:latin typeface="Arial" panose="00000000000000000000"/>
                <a:ea typeface="Arial" panose="00000000000000000000"/>
                <a:cs typeface="Arial" panose="00000000000000000000"/>
              </a:rPr>
              <a:t>nitial</a:t>
            </a:r>
            <a:r>
              <a:rPr lang="en-US" sz="1400" dirty="0">
                <a:solidFill>
                  <a:srgbClr val="000000"/>
                </a:solidFill>
                <a:latin typeface="Arial" panose="00000000000000000000"/>
                <a:ea typeface="Arial" panose="00000000000000000000"/>
                <a:cs typeface="Arial" panose="00000000000000000000"/>
              </a:rPr>
              <a:t> </a:t>
            </a:r>
            <a:r>
              <a:rPr sz="1400" dirty="0">
                <a:solidFill>
                  <a:srgbClr val="000000"/>
                </a:solidFill>
                <a:latin typeface="Arial" panose="00000000000000000000"/>
                <a:ea typeface="Arial" panose="00000000000000000000"/>
                <a:cs typeface="Arial" panose="00000000000000000000"/>
              </a:rPr>
              <a:t>seed</a:t>
            </a:r>
            <a:r>
              <a:rPr lang="en-US" sz="1400" dirty="0">
                <a:solidFill>
                  <a:srgbClr val="000000"/>
                </a:solidFill>
                <a:latin typeface="Arial" panose="00000000000000000000"/>
                <a:ea typeface="Arial" panose="00000000000000000000"/>
                <a:cs typeface="Arial" panose="00000000000000000000"/>
              </a:rPr>
              <a:t>s</a:t>
            </a:r>
            <a:r>
              <a:rPr sz="1400" dirty="0">
                <a:solidFill>
                  <a:srgbClr val="000000"/>
                </a:solidFill>
                <a:latin typeface="Arial" panose="00000000000000000000"/>
                <a:ea typeface="Arial" panose="00000000000000000000"/>
                <a:cs typeface="Arial" panose="00000000000000000000"/>
              </a:rPr>
              <a:t> for performance parameters</a:t>
            </a:r>
          </a:p>
        </p:txBody>
      </p:sp>
      <p:sp>
        <p:nvSpPr>
          <p:cNvPr id="11" name="Shape 232"/>
          <p:cNvSpPr/>
          <p:nvPr/>
        </p:nvSpPr>
        <p:spPr>
          <a:xfrm>
            <a:off x="2362200" y="5330014"/>
            <a:ext cx="2329033" cy="400079"/>
          </a:xfrm>
          <a:prstGeom prst="rect">
            <a:avLst/>
          </a:prstGeom>
          <a:solidFill>
            <a:schemeClr val="tx1">
              <a:lumMod val="50000"/>
              <a:lumOff val="50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sz="1400" dirty="0">
                <a:solidFill>
                  <a:srgbClr val="000000"/>
                </a:solidFill>
                <a:latin typeface="Arial" panose="00000000000000000000"/>
                <a:ea typeface="Arial" panose="00000000000000000000"/>
                <a:cs typeface="Arial" panose="00000000000000000000"/>
              </a:rPr>
              <a:t>Performance evaluation</a:t>
            </a:r>
          </a:p>
        </p:txBody>
      </p:sp>
      <p:sp>
        <p:nvSpPr>
          <p:cNvPr id="13" name="Shape 234"/>
          <p:cNvSpPr/>
          <p:nvPr/>
        </p:nvSpPr>
        <p:spPr>
          <a:xfrm>
            <a:off x="6019800" y="5894934"/>
            <a:ext cx="2819400" cy="615523"/>
          </a:xfrm>
          <a:prstGeom prst="rect">
            <a:avLst/>
          </a:prstGeom>
          <a:solidFill>
            <a:schemeClr val="tx1">
              <a:lumMod val="10000"/>
              <a:lumOff val="90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a:solidFill>
                  <a:srgbClr val="000000"/>
                </a:solidFill>
                <a:latin typeface="Arial" panose="00000000000000000000"/>
                <a:ea typeface="Arial" panose="00000000000000000000"/>
                <a:cs typeface="Arial" panose="00000000000000000000"/>
              </a:rPr>
              <a:t>Architectural enhancement by changing parameters </a:t>
            </a:r>
            <a:endParaRPr sz="1400" dirty="0">
              <a:solidFill>
                <a:srgbClr val="000000"/>
              </a:solidFill>
              <a:latin typeface="Arial" panose="00000000000000000000"/>
              <a:ea typeface="Arial" panose="00000000000000000000"/>
              <a:cs typeface="Arial" panose="00000000000000000000"/>
            </a:endParaRPr>
          </a:p>
        </p:txBody>
      </p:sp>
      <p:cxnSp>
        <p:nvCxnSpPr>
          <p:cNvPr id="14" name="Shape 235"/>
          <p:cNvCxnSpPr>
            <a:stCxn id="6" idx="0"/>
            <a:endCxn id="6" idx="0"/>
          </p:cNvCxnSpPr>
          <p:nvPr/>
        </p:nvCxnSpPr>
        <p:spPr>
          <a:xfrm>
            <a:off x="4089491" y="2110593"/>
            <a:ext cx="0" cy="0"/>
          </a:xfrm>
          <a:prstGeom prst="straightConnector1">
            <a:avLst/>
          </a:prstGeom>
          <a:noFill/>
          <a:ln w="19050" cap="flat">
            <a:solidFill>
              <a:schemeClr val="dk2"/>
            </a:solidFill>
            <a:prstDash val="solid"/>
            <a:round/>
            <a:headEnd type="none" w="med" len="med"/>
            <a:tailEnd type="none" w="med" len="med"/>
          </a:ln>
        </p:spPr>
      </p:cxnSp>
      <p:cxnSp>
        <p:nvCxnSpPr>
          <p:cNvPr id="16" name="Shape 237"/>
          <p:cNvCxnSpPr/>
          <p:nvPr/>
        </p:nvCxnSpPr>
        <p:spPr>
          <a:xfrm>
            <a:off x="2926167" y="1888265"/>
            <a:ext cx="0" cy="1021001"/>
          </a:xfrm>
          <a:prstGeom prst="straightConnector1">
            <a:avLst/>
          </a:prstGeom>
          <a:noFill/>
          <a:ln w="28575" cap="flat">
            <a:solidFill>
              <a:schemeClr val="dk2"/>
            </a:solidFill>
            <a:prstDash val="solid"/>
            <a:round/>
            <a:headEnd type="none" w="med" len="med"/>
            <a:tailEnd type="triangle" w="med" len="med"/>
          </a:ln>
        </p:spPr>
      </p:cxnSp>
      <p:cxnSp>
        <p:nvCxnSpPr>
          <p:cNvPr id="17" name="Shape 238"/>
          <p:cNvCxnSpPr>
            <a:endCxn id="6" idx="0"/>
          </p:cNvCxnSpPr>
          <p:nvPr/>
        </p:nvCxnSpPr>
        <p:spPr>
          <a:xfrm>
            <a:off x="4087430" y="1888265"/>
            <a:ext cx="2061" cy="222328"/>
          </a:xfrm>
          <a:prstGeom prst="straightConnector1">
            <a:avLst/>
          </a:prstGeom>
          <a:noFill/>
          <a:ln w="28575" cap="flat">
            <a:solidFill>
              <a:schemeClr val="dk2"/>
            </a:solidFill>
            <a:prstDash val="solid"/>
            <a:round/>
            <a:headEnd type="none" w="med" len="med"/>
            <a:tailEnd type="triangle" w="med" len="med"/>
          </a:ln>
        </p:spPr>
      </p:cxnSp>
      <p:cxnSp>
        <p:nvCxnSpPr>
          <p:cNvPr id="21" name="Shape 242"/>
          <p:cNvCxnSpPr>
            <a:stCxn id="128" idx="3"/>
            <a:endCxn id="13" idx="1"/>
          </p:cNvCxnSpPr>
          <p:nvPr/>
        </p:nvCxnSpPr>
        <p:spPr>
          <a:xfrm>
            <a:off x="4691233" y="6196774"/>
            <a:ext cx="1328567" cy="5922"/>
          </a:xfrm>
          <a:prstGeom prst="straightConnector1">
            <a:avLst/>
          </a:prstGeom>
          <a:noFill/>
          <a:ln w="28575" cap="flat">
            <a:solidFill>
              <a:schemeClr val="dk2"/>
            </a:solidFill>
            <a:prstDash val="solid"/>
            <a:round/>
            <a:headEnd type="none" w="med" len="med"/>
            <a:tailEnd type="triangle" w="med" len="med"/>
          </a:ln>
        </p:spPr>
      </p:cxnSp>
      <p:cxnSp>
        <p:nvCxnSpPr>
          <p:cNvPr id="23" name="Shape 244"/>
          <p:cNvCxnSpPr>
            <a:stCxn id="6" idx="3"/>
            <a:endCxn id="7" idx="1"/>
          </p:cNvCxnSpPr>
          <p:nvPr/>
        </p:nvCxnSpPr>
        <p:spPr>
          <a:xfrm>
            <a:off x="5054782" y="2418355"/>
            <a:ext cx="1699519" cy="0"/>
          </a:xfrm>
          <a:prstGeom prst="straightConnector1">
            <a:avLst/>
          </a:prstGeom>
          <a:noFill/>
          <a:ln w="28575" cap="flat">
            <a:solidFill>
              <a:schemeClr val="dk2"/>
            </a:solidFill>
            <a:prstDash val="solid"/>
            <a:round/>
            <a:headEnd type="triangle" w="med" len="med"/>
            <a:tailEnd type="none" w="med" len="med"/>
          </a:ln>
        </p:spPr>
      </p:cxnSp>
      <p:cxnSp>
        <p:nvCxnSpPr>
          <p:cNvPr id="24" name="Shape 245"/>
          <p:cNvCxnSpPr/>
          <p:nvPr/>
        </p:nvCxnSpPr>
        <p:spPr>
          <a:xfrm>
            <a:off x="1966075" y="4283093"/>
            <a:ext cx="0" cy="0"/>
          </a:xfrm>
          <a:prstGeom prst="straightConnector1">
            <a:avLst/>
          </a:prstGeom>
          <a:noFill/>
          <a:ln w="19050" cap="flat">
            <a:solidFill>
              <a:schemeClr val="dk2"/>
            </a:solidFill>
            <a:prstDash val="solid"/>
            <a:round/>
            <a:headEnd type="none" w="med" len="med"/>
            <a:tailEnd type="none" w="med" len="med"/>
          </a:ln>
        </p:spPr>
      </p:cxnSp>
      <p:cxnSp>
        <p:nvCxnSpPr>
          <p:cNvPr id="25" name="Shape 246"/>
          <p:cNvCxnSpPr/>
          <p:nvPr/>
        </p:nvCxnSpPr>
        <p:spPr>
          <a:xfrm>
            <a:off x="1966075" y="4283093"/>
            <a:ext cx="0" cy="0"/>
          </a:xfrm>
          <a:prstGeom prst="straightConnector1">
            <a:avLst/>
          </a:prstGeom>
          <a:noFill/>
          <a:ln w="19050" cap="flat">
            <a:solidFill>
              <a:schemeClr val="dk2"/>
            </a:solidFill>
            <a:prstDash val="solid"/>
            <a:round/>
            <a:headEnd type="none" w="med" len="med"/>
            <a:tailEnd type="none" w="med" len="med"/>
          </a:ln>
        </p:spPr>
      </p:cxnSp>
      <p:cxnSp>
        <p:nvCxnSpPr>
          <p:cNvPr id="29" name="Shape 250"/>
          <p:cNvCxnSpPr>
            <a:stCxn id="128" idx="2"/>
          </p:cNvCxnSpPr>
          <p:nvPr/>
        </p:nvCxnSpPr>
        <p:spPr>
          <a:xfrm flipH="1">
            <a:off x="3526449" y="6396813"/>
            <a:ext cx="268" cy="228600"/>
          </a:xfrm>
          <a:prstGeom prst="straightConnector1">
            <a:avLst/>
          </a:prstGeom>
          <a:noFill/>
          <a:ln w="28575" cap="flat">
            <a:solidFill>
              <a:schemeClr val="dk2"/>
            </a:solidFill>
            <a:prstDash val="solid"/>
            <a:round/>
            <a:headEnd type="none" w="med" len="med"/>
            <a:tailEnd type="triangle" w="med" len="med"/>
          </a:ln>
        </p:spPr>
      </p:cxnSp>
      <p:sp>
        <p:nvSpPr>
          <p:cNvPr id="30" name="Shape 251"/>
          <p:cNvSpPr/>
          <p:nvPr/>
        </p:nvSpPr>
        <p:spPr>
          <a:xfrm>
            <a:off x="4795726" y="5863413"/>
            <a:ext cx="462074" cy="369302"/>
          </a:xfrm>
          <a:prstGeom prst="rect">
            <a:avLst/>
          </a:prstGeom>
          <a:noFill/>
          <a:ln>
            <a:noFill/>
          </a:ln>
        </p:spPr>
        <p:txBody>
          <a:bodyPr lIns="91425" tIns="91425" rIns="91425" bIns="91425"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r>
              <a:rPr sz="1200" dirty="0"/>
              <a:t>No</a:t>
            </a:r>
          </a:p>
        </p:txBody>
      </p:sp>
      <p:sp>
        <p:nvSpPr>
          <p:cNvPr id="31" name="Shape 252"/>
          <p:cNvSpPr/>
          <p:nvPr/>
        </p:nvSpPr>
        <p:spPr>
          <a:xfrm>
            <a:off x="3614345" y="6488698"/>
            <a:ext cx="462074" cy="369302"/>
          </a:xfrm>
          <a:prstGeom prst="rect">
            <a:avLst/>
          </a:prstGeom>
          <a:noFill/>
          <a:ln>
            <a:noFill/>
          </a:ln>
        </p:spPr>
        <p:txBody>
          <a:bodyPr lIns="91425" tIns="91425" rIns="91425" bIns="91425"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rtl="0"/>
            <a:r>
              <a:rPr sz="1200" dirty="0"/>
              <a:t>Yes</a:t>
            </a:r>
          </a:p>
        </p:txBody>
      </p:sp>
      <p:cxnSp>
        <p:nvCxnSpPr>
          <p:cNvPr id="34" name="Shape 255"/>
          <p:cNvCxnSpPr>
            <a:stCxn id="13" idx="0"/>
            <a:endCxn id="132" idx="2"/>
          </p:cNvCxnSpPr>
          <p:nvPr/>
        </p:nvCxnSpPr>
        <p:spPr>
          <a:xfrm flipV="1">
            <a:off x="7429500" y="5015479"/>
            <a:ext cx="1" cy="879455"/>
          </a:xfrm>
          <a:prstGeom prst="straightConnector1">
            <a:avLst/>
          </a:prstGeom>
          <a:noFill/>
          <a:ln w="28575" cap="flat">
            <a:solidFill>
              <a:schemeClr val="dk2"/>
            </a:solidFill>
            <a:prstDash val="solid"/>
            <a:round/>
            <a:headEnd type="none" w="med" len="med"/>
            <a:tailEnd type="triangle" w="med" len="med"/>
          </a:ln>
        </p:spPr>
      </p:cxnSp>
      <p:cxnSp>
        <p:nvCxnSpPr>
          <p:cNvPr id="36" name="Shape 257"/>
          <p:cNvCxnSpPr>
            <a:stCxn id="121" idx="3"/>
            <a:endCxn id="132" idx="1"/>
          </p:cNvCxnSpPr>
          <p:nvPr/>
        </p:nvCxnSpPr>
        <p:spPr>
          <a:xfrm>
            <a:off x="4605702" y="4815440"/>
            <a:ext cx="2241383" cy="0"/>
          </a:xfrm>
          <a:prstGeom prst="straightConnector1">
            <a:avLst/>
          </a:prstGeom>
          <a:noFill/>
          <a:ln w="28575" cap="flat">
            <a:solidFill>
              <a:schemeClr val="dk2"/>
            </a:solidFill>
            <a:prstDash val="solid"/>
            <a:round/>
            <a:headEnd type="triangle" w="med" len="med"/>
            <a:tailEnd type="none" w="med" len="med"/>
          </a:ln>
        </p:spPr>
      </p:cxnSp>
      <p:sp>
        <p:nvSpPr>
          <p:cNvPr id="42" name="Shape 263"/>
          <p:cNvSpPr/>
          <p:nvPr/>
        </p:nvSpPr>
        <p:spPr>
          <a:xfrm>
            <a:off x="6283921" y="3239086"/>
            <a:ext cx="2291159" cy="919367"/>
          </a:xfrm>
          <a:prstGeom prst="roundRect">
            <a:avLst>
              <a:gd name="adj" fmla="val 16667"/>
            </a:avLst>
          </a:prstGeom>
          <a:solidFill>
            <a:srgbClr val="4A86E8"/>
          </a:solidFill>
          <a:ln w="19050" cap="flat">
            <a:solidFill>
              <a:schemeClr val="dk2"/>
            </a:solidFill>
            <a:prstDash val="solid"/>
            <a:round/>
            <a:headEnd type="none" w="sm" len="sm"/>
            <a:tailEnd type="none" w="sm" len="sm"/>
          </a:ln>
        </p:spPr>
        <p:txBody>
          <a:bodyPr lIns="91425" tIns="91425" rIns="91425" bIns="91425" anchor="ctr"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algn="ctr"/>
            <a:r>
              <a:rPr dirty="0"/>
              <a:t>Hardware designer adds </a:t>
            </a:r>
            <a:r>
              <a:rPr dirty="0" smtClean="0"/>
              <a:t> </a:t>
            </a:r>
            <a:r>
              <a:rPr dirty="0"/>
              <a:t>new template </a:t>
            </a:r>
            <a:r>
              <a:rPr lang="en-US" dirty="0" smtClean="0"/>
              <a:t>or change the current template</a:t>
            </a:r>
            <a:r>
              <a:rPr dirty="0" smtClean="0"/>
              <a:t> </a:t>
            </a:r>
            <a:endParaRPr dirty="0"/>
          </a:p>
        </p:txBody>
      </p:sp>
      <p:cxnSp>
        <p:nvCxnSpPr>
          <p:cNvPr id="43" name="Shape 264"/>
          <p:cNvCxnSpPr>
            <a:stCxn id="132" idx="0"/>
            <a:endCxn id="42" idx="2"/>
          </p:cNvCxnSpPr>
          <p:nvPr/>
        </p:nvCxnSpPr>
        <p:spPr>
          <a:xfrm flipV="1">
            <a:off x="7429501" y="4158453"/>
            <a:ext cx="0" cy="456947"/>
          </a:xfrm>
          <a:prstGeom prst="straightConnector1">
            <a:avLst/>
          </a:prstGeom>
          <a:noFill/>
          <a:ln w="28575" cap="flat">
            <a:solidFill>
              <a:schemeClr val="dk2"/>
            </a:solidFill>
            <a:prstDash val="solid"/>
            <a:round/>
            <a:headEnd type="none" w="med" len="med"/>
            <a:tailEnd type="triangle" w="med" len="med"/>
          </a:ln>
        </p:spPr>
      </p:cxnSp>
      <p:sp>
        <p:nvSpPr>
          <p:cNvPr id="44" name="Shape 265"/>
          <p:cNvSpPr/>
          <p:nvPr/>
        </p:nvSpPr>
        <p:spPr>
          <a:xfrm>
            <a:off x="7086600" y="4278898"/>
            <a:ext cx="462074" cy="369302"/>
          </a:xfrm>
          <a:prstGeom prst="rect">
            <a:avLst/>
          </a:prstGeom>
          <a:noFill/>
          <a:ln>
            <a:noFill/>
          </a:ln>
        </p:spPr>
        <p:txBody>
          <a:bodyPr lIns="91425" tIns="91425" rIns="91425" bIns="91425"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rtl="0"/>
            <a:r>
              <a:rPr sz="1200" dirty="0"/>
              <a:t>No</a:t>
            </a:r>
          </a:p>
        </p:txBody>
      </p:sp>
      <p:cxnSp>
        <p:nvCxnSpPr>
          <p:cNvPr id="45" name="Shape 266"/>
          <p:cNvCxnSpPr>
            <a:stCxn id="42" idx="0"/>
            <a:endCxn id="7" idx="2"/>
          </p:cNvCxnSpPr>
          <p:nvPr/>
        </p:nvCxnSpPr>
        <p:spPr>
          <a:xfrm flipH="1" flipV="1">
            <a:off x="7429500" y="2833838"/>
            <a:ext cx="1" cy="405248"/>
          </a:xfrm>
          <a:prstGeom prst="straightConnector1">
            <a:avLst/>
          </a:prstGeom>
          <a:noFill/>
          <a:ln w="28575" cap="flat">
            <a:solidFill>
              <a:schemeClr val="dk2"/>
            </a:solidFill>
            <a:prstDash val="dash"/>
            <a:round/>
            <a:headEnd type="none" w="med" len="med"/>
            <a:tailEnd type="triangle" w="med" len="med"/>
          </a:ln>
        </p:spPr>
      </p:cxnSp>
      <p:cxnSp>
        <p:nvCxnSpPr>
          <p:cNvPr id="57" name="Shape 238"/>
          <p:cNvCxnSpPr>
            <a:stCxn id="6" idx="2"/>
          </p:cNvCxnSpPr>
          <p:nvPr/>
        </p:nvCxnSpPr>
        <p:spPr>
          <a:xfrm>
            <a:off x="4089491" y="2726116"/>
            <a:ext cx="0" cy="183151"/>
          </a:xfrm>
          <a:prstGeom prst="straightConnector1">
            <a:avLst/>
          </a:prstGeom>
          <a:noFill/>
          <a:ln w="28575" cap="flat">
            <a:solidFill>
              <a:schemeClr val="dk2"/>
            </a:solidFill>
            <a:prstDash val="solid"/>
            <a:round/>
            <a:headEnd type="none" w="med" len="med"/>
            <a:tailEnd type="triangle" w="med" len="med"/>
          </a:ln>
        </p:spPr>
      </p:cxnSp>
      <p:sp>
        <p:nvSpPr>
          <p:cNvPr id="121" name="Shape 229"/>
          <p:cNvSpPr/>
          <p:nvPr/>
        </p:nvSpPr>
        <p:spPr>
          <a:xfrm>
            <a:off x="2447731" y="4507678"/>
            <a:ext cx="2157971" cy="615523"/>
          </a:xfrm>
          <a:prstGeom prst="rect">
            <a:avLst/>
          </a:prstGeom>
          <a:solidFill>
            <a:schemeClr val="tx1">
              <a:lumMod val="50000"/>
              <a:lumOff val="50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algn="ctr" rtl="0"/>
            <a:r>
              <a:rPr lang="en-US" dirty="0" smtClean="0"/>
              <a:t>Performance</a:t>
            </a:r>
            <a:r>
              <a:rPr dirty="0" smtClean="0"/>
              <a:t> parameter</a:t>
            </a:r>
            <a:r>
              <a:rPr lang="en-US" dirty="0" smtClean="0"/>
              <a:t>s</a:t>
            </a:r>
            <a:r>
              <a:rPr dirty="0" smtClean="0"/>
              <a:t> </a:t>
            </a:r>
            <a:r>
              <a:rPr dirty="0"/>
              <a:t>specialization</a:t>
            </a:r>
          </a:p>
        </p:txBody>
      </p:sp>
      <p:cxnSp>
        <p:nvCxnSpPr>
          <p:cNvPr id="38" name="Shape 238"/>
          <p:cNvCxnSpPr>
            <a:stCxn id="8" idx="2"/>
            <a:endCxn id="9" idx="0"/>
          </p:cNvCxnSpPr>
          <p:nvPr/>
        </p:nvCxnSpPr>
        <p:spPr>
          <a:xfrm>
            <a:off x="3526716" y="3524789"/>
            <a:ext cx="0" cy="176464"/>
          </a:xfrm>
          <a:prstGeom prst="straightConnector1">
            <a:avLst/>
          </a:prstGeom>
          <a:noFill/>
          <a:ln w="28575" cap="flat">
            <a:solidFill>
              <a:schemeClr val="dk2"/>
            </a:solidFill>
            <a:prstDash val="solid"/>
            <a:round/>
            <a:headEnd type="none" w="med" len="med"/>
            <a:tailEnd type="triangle" w="med" len="med"/>
          </a:ln>
        </p:spPr>
      </p:cxnSp>
      <p:cxnSp>
        <p:nvCxnSpPr>
          <p:cNvPr id="41" name="Shape 238"/>
          <p:cNvCxnSpPr>
            <a:stCxn id="9" idx="2"/>
            <a:endCxn id="121" idx="0"/>
          </p:cNvCxnSpPr>
          <p:nvPr/>
        </p:nvCxnSpPr>
        <p:spPr>
          <a:xfrm>
            <a:off x="3526716" y="4316776"/>
            <a:ext cx="1" cy="190902"/>
          </a:xfrm>
          <a:prstGeom prst="straightConnector1">
            <a:avLst/>
          </a:prstGeom>
          <a:noFill/>
          <a:ln w="28575" cap="flat">
            <a:solidFill>
              <a:schemeClr val="dk2"/>
            </a:solidFill>
            <a:prstDash val="solid"/>
            <a:round/>
            <a:headEnd type="none" w="med" len="med"/>
            <a:tailEnd type="triangle" w="med" len="med"/>
          </a:ln>
        </p:spPr>
      </p:cxnSp>
      <p:cxnSp>
        <p:nvCxnSpPr>
          <p:cNvPr id="49" name="Shape 238"/>
          <p:cNvCxnSpPr>
            <a:stCxn id="121" idx="2"/>
            <a:endCxn id="11" idx="0"/>
          </p:cNvCxnSpPr>
          <p:nvPr/>
        </p:nvCxnSpPr>
        <p:spPr>
          <a:xfrm>
            <a:off x="3526717" y="5123201"/>
            <a:ext cx="0" cy="206813"/>
          </a:xfrm>
          <a:prstGeom prst="straightConnector1">
            <a:avLst/>
          </a:prstGeom>
          <a:noFill/>
          <a:ln w="28575" cap="flat">
            <a:solidFill>
              <a:schemeClr val="dk2"/>
            </a:solidFill>
            <a:prstDash val="solid"/>
            <a:round/>
            <a:headEnd type="none" w="med" len="med"/>
            <a:tailEnd type="triangle" w="med" len="med"/>
          </a:ln>
        </p:spPr>
      </p:cxnSp>
      <p:cxnSp>
        <p:nvCxnSpPr>
          <p:cNvPr id="52" name="Shape 238"/>
          <p:cNvCxnSpPr>
            <a:stCxn id="11" idx="2"/>
          </p:cNvCxnSpPr>
          <p:nvPr/>
        </p:nvCxnSpPr>
        <p:spPr>
          <a:xfrm flipH="1">
            <a:off x="3526449" y="5730093"/>
            <a:ext cx="268" cy="271105"/>
          </a:xfrm>
          <a:prstGeom prst="straightConnector1">
            <a:avLst/>
          </a:prstGeom>
          <a:noFill/>
          <a:ln w="28575" cap="flat">
            <a:solidFill>
              <a:schemeClr val="dk2"/>
            </a:solidFill>
            <a:prstDash val="solid"/>
            <a:round/>
            <a:headEnd type="none" w="med" len="med"/>
            <a:tailEnd type="triangle" w="med" len="med"/>
          </a:ln>
        </p:spPr>
      </p:cxnSp>
      <p:sp>
        <p:nvSpPr>
          <p:cNvPr id="68" name="Shape 247"/>
          <p:cNvSpPr/>
          <p:nvPr/>
        </p:nvSpPr>
        <p:spPr>
          <a:xfrm>
            <a:off x="381000" y="5330014"/>
            <a:ext cx="1728349" cy="400079"/>
          </a:xfrm>
          <a:prstGeom prst="rect">
            <a:avLst/>
          </a:prstGeom>
          <a:solidFill>
            <a:srgbClr val="6AA84F"/>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algn="ctr" rtl="0"/>
            <a:r>
              <a:rPr lang="en-US" dirty="0" smtClean="0"/>
              <a:t>Work loads</a:t>
            </a:r>
            <a:endParaRPr dirty="0"/>
          </a:p>
        </p:txBody>
      </p:sp>
      <p:sp>
        <p:nvSpPr>
          <p:cNvPr id="128" name="Shape 232"/>
          <p:cNvSpPr/>
          <p:nvPr/>
        </p:nvSpPr>
        <p:spPr>
          <a:xfrm>
            <a:off x="2362200" y="5996734"/>
            <a:ext cx="2329033" cy="400079"/>
          </a:xfrm>
          <a:prstGeom prst="rect">
            <a:avLst/>
          </a:prstGeom>
          <a:solidFill>
            <a:schemeClr val="tx1">
              <a:lumMod val="50000"/>
              <a:lumOff val="50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a:solidFill>
                  <a:srgbClr val="000000"/>
                </a:solidFill>
                <a:latin typeface="Arial" panose="00000000000000000000"/>
                <a:ea typeface="Arial" panose="00000000000000000000"/>
                <a:cs typeface="Arial" panose="00000000000000000000"/>
              </a:rPr>
              <a:t>Met goals?</a:t>
            </a:r>
            <a:endParaRPr sz="1400" dirty="0">
              <a:solidFill>
                <a:srgbClr val="000000"/>
              </a:solidFill>
              <a:latin typeface="Arial" panose="00000000000000000000"/>
              <a:ea typeface="Arial" panose="00000000000000000000"/>
              <a:cs typeface="Arial" panose="00000000000000000000"/>
            </a:endParaRPr>
          </a:p>
        </p:txBody>
      </p:sp>
      <p:cxnSp>
        <p:nvCxnSpPr>
          <p:cNvPr id="129" name="Shape 257"/>
          <p:cNvCxnSpPr>
            <a:stCxn id="11" idx="1"/>
            <a:endCxn id="68" idx="3"/>
          </p:cNvCxnSpPr>
          <p:nvPr/>
        </p:nvCxnSpPr>
        <p:spPr>
          <a:xfrm flipH="1">
            <a:off x="2109349" y="5530054"/>
            <a:ext cx="252851" cy="0"/>
          </a:xfrm>
          <a:prstGeom prst="straightConnector1">
            <a:avLst/>
          </a:prstGeom>
          <a:noFill/>
          <a:ln w="28575" cap="flat">
            <a:solidFill>
              <a:schemeClr val="dk2"/>
            </a:solidFill>
            <a:prstDash val="solid"/>
            <a:round/>
            <a:headEnd type="triangle" w="med" len="med"/>
            <a:tailEnd type="none" w="med" len="med"/>
          </a:ln>
        </p:spPr>
      </p:cxnSp>
      <p:sp>
        <p:nvSpPr>
          <p:cNvPr id="130" name="Shape 247"/>
          <p:cNvSpPr/>
          <p:nvPr/>
        </p:nvSpPr>
        <p:spPr>
          <a:xfrm>
            <a:off x="381000" y="5996734"/>
            <a:ext cx="1728349" cy="400079"/>
          </a:xfrm>
          <a:prstGeom prst="rect">
            <a:avLst/>
          </a:prstGeom>
          <a:solidFill>
            <a:srgbClr val="6AA84F"/>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algn="ctr" rtl="0"/>
            <a:r>
              <a:rPr lang="en-US" dirty="0" smtClean="0"/>
              <a:t>Performance goals</a:t>
            </a:r>
            <a:endParaRPr dirty="0"/>
          </a:p>
        </p:txBody>
      </p:sp>
      <p:cxnSp>
        <p:nvCxnSpPr>
          <p:cNvPr id="131" name="Shape 257"/>
          <p:cNvCxnSpPr>
            <a:endCxn id="130" idx="3"/>
          </p:cNvCxnSpPr>
          <p:nvPr/>
        </p:nvCxnSpPr>
        <p:spPr>
          <a:xfrm flipH="1">
            <a:off x="2109349" y="6196774"/>
            <a:ext cx="252851" cy="0"/>
          </a:xfrm>
          <a:prstGeom prst="straightConnector1">
            <a:avLst/>
          </a:prstGeom>
          <a:noFill/>
          <a:ln w="28575" cap="flat">
            <a:solidFill>
              <a:schemeClr val="dk2"/>
            </a:solidFill>
            <a:prstDash val="solid"/>
            <a:round/>
            <a:headEnd type="triangle" w="med" len="med"/>
            <a:tailEnd type="none" w="med" len="med"/>
          </a:ln>
        </p:spPr>
      </p:cxnSp>
      <p:sp>
        <p:nvSpPr>
          <p:cNvPr id="132" name="Shape 232"/>
          <p:cNvSpPr/>
          <p:nvPr/>
        </p:nvSpPr>
        <p:spPr>
          <a:xfrm>
            <a:off x="6847085" y="4615400"/>
            <a:ext cx="1164831" cy="400079"/>
          </a:xfrm>
          <a:prstGeom prst="rect">
            <a:avLst/>
          </a:prstGeom>
          <a:solidFill>
            <a:schemeClr val="tx1">
              <a:lumMod val="10000"/>
              <a:lumOff val="90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r>
              <a:rPr lang="en-US" sz="1400" dirty="0">
                <a:solidFill>
                  <a:srgbClr val="000000"/>
                </a:solidFill>
                <a:latin typeface="Arial" panose="00000000000000000000"/>
                <a:ea typeface="Arial" panose="00000000000000000000"/>
                <a:cs typeface="Arial" panose="00000000000000000000"/>
              </a:rPr>
              <a:t>Possible?</a:t>
            </a:r>
            <a:endParaRPr sz="1400" dirty="0">
              <a:solidFill>
                <a:srgbClr val="000000"/>
              </a:solidFill>
              <a:latin typeface="Arial" panose="00000000000000000000"/>
              <a:ea typeface="Arial" panose="00000000000000000000"/>
              <a:cs typeface="Arial" panose="00000000000000000000"/>
            </a:endParaRPr>
          </a:p>
        </p:txBody>
      </p:sp>
      <p:sp>
        <p:nvSpPr>
          <p:cNvPr id="133" name="Shape 252"/>
          <p:cNvSpPr/>
          <p:nvPr/>
        </p:nvSpPr>
        <p:spPr>
          <a:xfrm>
            <a:off x="6400800" y="4768053"/>
            <a:ext cx="462074" cy="369302"/>
          </a:xfrm>
          <a:prstGeom prst="rect">
            <a:avLst/>
          </a:prstGeom>
          <a:noFill/>
          <a:ln>
            <a:noFill/>
          </a:ln>
        </p:spPr>
        <p:txBody>
          <a:bodyPr lIns="91425" tIns="91425" rIns="91425" bIns="91425" anchor="t" anchorCtr="0">
            <a:spAutoFit/>
          </a:bodyPr>
          <a:lstStyle>
            <a:defPPr marR="0" algn="l" rtl="0">
              <a:lnSpc>
                <a:spcPct val="100000"/>
              </a:lnSpc>
              <a:spcBef>
                <a:spcPts val="0"/>
              </a:spcBef>
              <a:spcAft>
                <a:spcPts val="0"/>
              </a:spcAft>
            </a:defPPr>
            <a:lvl1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1pPr>
            <a:lvl2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2pPr>
            <a:lvl3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3pPr>
            <a:lvl4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4pPr>
            <a:lvl5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5pPr>
            <a:lvl6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6pPr>
            <a:lvl7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7pPr>
            <a:lvl8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8pPr>
            <a:lvl9pPr marR="0" algn="l" rtl="0">
              <a:lnSpc>
                <a:spcPct val="100000"/>
              </a:lnSpc>
              <a:spcBef>
                <a:spcPts val="0"/>
              </a:spcBef>
              <a:spcAft>
                <a:spcPts val="0"/>
              </a:spcAft>
              <a:defRPr sz="1400" b="0" i="0" u="none" strike="noStrike" cap="none" baseline="0">
                <a:solidFill>
                  <a:srgbClr val="000000"/>
                </a:solidFill>
                <a:latin typeface="Arial" panose="00000000000000000000"/>
                <a:ea typeface="Arial" panose="00000000000000000000"/>
                <a:cs typeface="Arial" panose="00000000000000000000"/>
                <a:sym typeface="Arial" panose="00000000000000000000"/>
              </a:defRPr>
            </a:lvl9pPr>
          </a:lstStyle>
          <a:p>
            <a:pPr lvl="0" rtl="0"/>
            <a:r>
              <a:rPr sz="1200" dirty="0"/>
              <a:t>Yes</a:t>
            </a:r>
          </a:p>
        </p:txBody>
      </p:sp>
      <p:sp>
        <p:nvSpPr>
          <p:cNvPr id="40" name="Shape 227"/>
          <p:cNvSpPr/>
          <p:nvPr/>
        </p:nvSpPr>
        <p:spPr>
          <a:xfrm>
            <a:off x="304800" y="2370715"/>
            <a:ext cx="304800" cy="200039"/>
          </a:xfrm>
          <a:prstGeom prst="rect">
            <a:avLst/>
          </a:prstGeom>
          <a:solidFill>
            <a:schemeClr val="tx1">
              <a:lumMod val="10000"/>
              <a:lumOff val="90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endParaRPr sz="1400" dirty="0">
              <a:solidFill>
                <a:srgbClr val="000000"/>
              </a:solidFill>
              <a:latin typeface="Arial" panose="00000000000000000000"/>
              <a:ea typeface="Arial" panose="00000000000000000000"/>
              <a:cs typeface="Arial" panose="00000000000000000000"/>
            </a:endParaRPr>
          </a:p>
        </p:txBody>
      </p:sp>
      <p:sp>
        <p:nvSpPr>
          <p:cNvPr id="47" name="Shape 227"/>
          <p:cNvSpPr/>
          <p:nvPr/>
        </p:nvSpPr>
        <p:spPr>
          <a:xfrm>
            <a:off x="304800" y="2619361"/>
            <a:ext cx="304800" cy="200039"/>
          </a:xfrm>
          <a:prstGeom prst="rect">
            <a:avLst/>
          </a:prstGeom>
          <a:solidFill>
            <a:schemeClr val="tx1">
              <a:lumMod val="50000"/>
              <a:lumOff val="50000"/>
            </a:schemeClr>
          </a:solidFill>
          <a:ln w="19050" cap="flat">
            <a:solidFill>
              <a:schemeClr val="dk2"/>
            </a:solidFill>
            <a:prstDash val="solid"/>
            <a:round/>
            <a:headEnd type="none" w="sm" len="sm"/>
            <a:tailEnd type="none" w="sm" len="sm"/>
          </a:ln>
        </p:spPr>
        <p:txBody>
          <a:bodyPr wrap="square" lIns="91425" tIns="91425" rIns="91425" bIns="91425" anchor="ctr" anchorCtr="0">
            <a:spAutoFit/>
          </a:bodyPr>
          <a:lstStyle/>
          <a:p>
            <a:pPr algn="ctr"/>
            <a:endParaRPr sz="1400" dirty="0">
              <a:solidFill>
                <a:srgbClr val="000000"/>
              </a:solidFill>
              <a:latin typeface="Arial" panose="00000000000000000000"/>
              <a:ea typeface="Arial" panose="00000000000000000000"/>
              <a:cs typeface="Arial" panose="00000000000000000000"/>
            </a:endParaRPr>
          </a:p>
        </p:txBody>
      </p:sp>
      <p:sp>
        <p:nvSpPr>
          <p:cNvPr id="3" name="TextBox 2"/>
          <p:cNvSpPr txBox="1"/>
          <p:nvPr/>
        </p:nvSpPr>
        <p:spPr>
          <a:xfrm>
            <a:off x="609600" y="2286000"/>
            <a:ext cx="1219200" cy="307777"/>
          </a:xfrm>
          <a:prstGeom prst="rect">
            <a:avLst/>
          </a:prstGeom>
          <a:noFill/>
        </p:spPr>
        <p:txBody>
          <a:bodyPr wrap="square" rtlCol="0">
            <a:spAutoFit/>
          </a:bodyPr>
          <a:lstStyle/>
          <a:p>
            <a:r>
              <a:rPr lang="en-US" sz="1400" dirty="0" smtClean="0"/>
              <a:t>Manual step </a:t>
            </a:r>
            <a:endParaRPr lang="en-US" sz="1400" dirty="0"/>
          </a:p>
        </p:txBody>
      </p:sp>
      <p:sp>
        <p:nvSpPr>
          <p:cNvPr id="48" name="TextBox 47"/>
          <p:cNvSpPr txBox="1"/>
          <p:nvPr/>
        </p:nvSpPr>
        <p:spPr>
          <a:xfrm>
            <a:off x="609599" y="2587823"/>
            <a:ext cx="1356475" cy="307777"/>
          </a:xfrm>
          <a:prstGeom prst="rect">
            <a:avLst/>
          </a:prstGeom>
          <a:noFill/>
        </p:spPr>
        <p:txBody>
          <a:bodyPr wrap="square" rtlCol="0">
            <a:spAutoFit/>
          </a:bodyPr>
          <a:lstStyle/>
          <a:p>
            <a:r>
              <a:rPr lang="en-US" sz="1400" dirty="0" smtClean="0"/>
              <a:t>Automatic step</a:t>
            </a:r>
            <a:endParaRPr lang="en-US" sz="1400" dirty="0"/>
          </a:p>
        </p:txBody>
      </p:sp>
    </p:spTree>
    <p:extLst>
      <p:ext uri="{BB962C8B-B14F-4D97-AF65-F5344CB8AC3E}">
        <p14:creationId xmlns:p14="http://schemas.microsoft.com/office/powerpoint/2010/main" val="777255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Committee</a:t>
            </a:r>
          </a:p>
        </p:txBody>
      </p:sp>
      <p:sp>
        <p:nvSpPr>
          <p:cNvPr id="38" name="Shape 3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rtl="0">
              <a:buNone/>
            </a:pPr>
            <a:r>
              <a:rPr lang="x-none"/>
              <a:t>Derek</a:t>
            </a:r>
          </a:p>
          <a:p>
            <a:pPr lvl="0" rtl="0">
              <a:buNone/>
            </a:pPr>
            <a:r>
              <a:rPr lang="x-none"/>
              <a:t>Patt</a:t>
            </a:r>
          </a:p>
          <a:p>
            <a:pPr lvl="0" rtl="0">
              <a:buNone/>
            </a:pPr>
            <a:r>
              <a:rPr lang="x-none"/>
              <a:t>Andreas</a:t>
            </a:r>
          </a:p>
          <a:p>
            <a:pPr lvl="0" rtl="0">
              <a:buNone/>
            </a:pPr>
            <a:r>
              <a:rPr lang="x-none"/>
              <a:t>Mattan</a:t>
            </a:r>
          </a:p>
          <a:p>
            <a:pPr lvl="0" rtl="0">
              <a:buNone/>
            </a:pPr>
            <a:r>
              <a:rPr lang="x-none"/>
              <a:t>Jacob</a:t>
            </a:r>
          </a:p>
          <a:p>
            <a:pPr lvl="0" rtl="0">
              <a:buNone/>
            </a:pPr>
            <a:r>
              <a:rPr lang="x-none"/>
              <a:t>Eric</a:t>
            </a:r>
          </a:p>
          <a:p>
            <a:pPr lvl="0" rtl="0">
              <a:buNone/>
            </a:pPr>
            <a:r>
              <a:rPr lang="x-none"/>
              <a:t>(Pingalli?)</a:t>
            </a:r>
          </a:p>
          <a:p>
            <a:endParaRPr lang="x-none"/>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Architecture</a:t>
            </a:r>
            <a:endParaRPr lang="en-US" dirty="0"/>
          </a:p>
        </p:txBody>
      </p:sp>
    </p:spTree>
    <p:extLst>
      <p:ext uri="{BB962C8B-B14F-4D97-AF65-F5344CB8AC3E}">
        <p14:creationId xmlns:p14="http://schemas.microsoft.com/office/powerpoint/2010/main" val="1895152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1295400" y="2209800"/>
            <a:ext cx="48768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Execution Model</a:t>
            </a:r>
            <a:endParaRPr lang="en-US" dirty="0"/>
          </a:p>
        </p:txBody>
      </p:sp>
      <p:sp>
        <p:nvSpPr>
          <p:cNvPr id="4" name="Slide Number Placeholder 3"/>
          <p:cNvSpPr>
            <a:spLocks noGrp="1"/>
          </p:cNvSpPr>
          <p:nvPr>
            <p:ph type="sldNum" sz="quarter" idx="12"/>
          </p:nvPr>
        </p:nvSpPr>
        <p:spPr/>
        <p:txBody>
          <a:bodyPr/>
          <a:lstStyle/>
          <a:p>
            <a:fld id="{5FFB3D0C-8D74-41D4-BD0C-D240EB708DFB}" type="slidenum">
              <a:rPr lang="en-US" smtClean="0"/>
              <a:pPr/>
              <a:t>21</a:t>
            </a:fld>
            <a:endParaRPr lang="en-US"/>
          </a:p>
        </p:txBody>
      </p:sp>
      <p:sp>
        <p:nvSpPr>
          <p:cNvPr id="5" name="Rectangle 4"/>
          <p:cNvSpPr/>
          <p:nvPr/>
        </p:nvSpPr>
        <p:spPr>
          <a:xfrm>
            <a:off x="3376059" y="285024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76059" y="313468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76059" y="3750951"/>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70143" y="2518408"/>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ecision 8"/>
          <p:cNvSpPr/>
          <p:nvPr/>
        </p:nvSpPr>
        <p:spPr>
          <a:xfrm>
            <a:off x="4170143" y="2802841"/>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ecision 9"/>
          <p:cNvSpPr/>
          <p:nvPr/>
        </p:nvSpPr>
        <p:spPr>
          <a:xfrm>
            <a:off x="2780496" y="3419113"/>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18759" y="3466518"/>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80496" y="3750951"/>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18759" y="3750951"/>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1"/>
            <a:endCxn id="5" idx="3"/>
          </p:cNvCxnSpPr>
          <p:nvPr/>
        </p:nvCxnSpPr>
        <p:spPr>
          <a:xfrm rot="10800000">
            <a:off x="3773101" y="2921355"/>
            <a:ext cx="397042"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rot="5400000">
            <a:off x="3503472" y="3063376"/>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37" idx="0"/>
          </p:cNvCxnSpPr>
          <p:nvPr/>
        </p:nvCxnSpPr>
        <p:spPr>
          <a:xfrm rot="5400000">
            <a:off x="3503472" y="3347809"/>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504161" y="3679154"/>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rot="10800000">
            <a:off x="3177539" y="3537627"/>
            <a:ext cx="198522" cy="4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p:cNvCxnSpPr>
          <p:nvPr/>
        </p:nvCxnSpPr>
        <p:spPr>
          <a:xfrm rot="5400000">
            <a:off x="2930922" y="3702856"/>
            <a:ext cx="94811"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a:endCxn id="11" idx="3"/>
          </p:cNvCxnSpPr>
          <p:nvPr/>
        </p:nvCxnSpPr>
        <p:spPr>
          <a:xfrm rot="10800000">
            <a:off x="2515801" y="3537627"/>
            <a:ext cx="264695"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a:endCxn id="13" idx="0"/>
          </p:cNvCxnSpPr>
          <p:nvPr/>
        </p:nvCxnSpPr>
        <p:spPr>
          <a:xfrm rot="5400000">
            <a:off x="2246172" y="3679648"/>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32"/>
          <p:cNvCxnSpPr>
            <a:stCxn id="13" idx="2"/>
            <a:endCxn id="5" idx="1"/>
          </p:cNvCxnSpPr>
          <p:nvPr/>
        </p:nvCxnSpPr>
        <p:spPr>
          <a:xfrm rot="5400000" flipH="1" flipV="1">
            <a:off x="2360763" y="2877872"/>
            <a:ext cx="971813" cy="1058779"/>
          </a:xfrm>
          <a:prstGeom prst="bentConnector4">
            <a:avLst>
              <a:gd name="adj1" fmla="val -14634"/>
              <a:gd name="adj2" fmla="val -3091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170143" y="3182085"/>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70143" y="3466518"/>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rot="5400000">
            <a:off x="4296866" y="3394721"/>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Flowchart: Decision 25"/>
          <p:cNvSpPr/>
          <p:nvPr/>
        </p:nvSpPr>
        <p:spPr>
          <a:xfrm>
            <a:off x="4170143" y="3798357"/>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rot="5400000">
            <a:off x="4296865" y="3110287"/>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964228" y="285024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64228" y="313468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964228" y="3419113"/>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64228" y="3703546"/>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28" idx="2"/>
            <a:endCxn id="29" idx="0"/>
          </p:cNvCxnSpPr>
          <p:nvPr/>
        </p:nvCxnSpPr>
        <p:spPr>
          <a:xfrm rot="5400000">
            <a:off x="5091641" y="3063376"/>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5090951" y="3347315"/>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5092330" y="3631748"/>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3"/>
            <a:endCxn id="28" idx="1"/>
          </p:cNvCxnSpPr>
          <p:nvPr/>
        </p:nvCxnSpPr>
        <p:spPr>
          <a:xfrm>
            <a:off x="4567185" y="2921355"/>
            <a:ext cx="397043"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hape 152"/>
          <p:cNvCxnSpPr>
            <a:stCxn id="26" idx="2"/>
            <a:endCxn id="8" idx="1"/>
          </p:cNvCxnSpPr>
          <p:nvPr/>
        </p:nvCxnSpPr>
        <p:spPr>
          <a:xfrm rot="5400000" flipH="1">
            <a:off x="3546469" y="3213190"/>
            <a:ext cx="1445868" cy="198521"/>
          </a:xfrm>
          <a:prstGeom prst="bentConnector4">
            <a:avLst>
              <a:gd name="adj1" fmla="val -9836"/>
              <a:gd name="adj2" fmla="val 131068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Flowchart: Decision 36"/>
          <p:cNvSpPr/>
          <p:nvPr/>
        </p:nvSpPr>
        <p:spPr>
          <a:xfrm>
            <a:off x="3376059" y="3419113"/>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stCxn id="8" idx="2"/>
          </p:cNvCxnSpPr>
          <p:nvPr/>
        </p:nvCxnSpPr>
        <p:spPr>
          <a:xfrm rot="5400000">
            <a:off x="4297556" y="2731537"/>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2"/>
          </p:cNvCxnSpPr>
          <p:nvPr/>
        </p:nvCxnSpPr>
        <p:spPr>
          <a:xfrm rot="5400000">
            <a:off x="2836800" y="4035189"/>
            <a:ext cx="284433" cy="137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3433053" y="4034695"/>
            <a:ext cx="284433" cy="137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2" name="Flowchart: Decision 41"/>
          <p:cNvSpPr/>
          <p:nvPr/>
        </p:nvSpPr>
        <p:spPr>
          <a:xfrm>
            <a:off x="4964228" y="3940573"/>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hape 89"/>
          <p:cNvCxnSpPr>
            <a:stCxn id="31" idx="2"/>
            <a:endCxn id="42" idx="0"/>
          </p:cNvCxnSpPr>
          <p:nvPr/>
        </p:nvCxnSpPr>
        <p:spPr>
          <a:xfrm rot="5400000">
            <a:off x="5115343" y="3892972"/>
            <a:ext cx="94811" cy="1379"/>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42" idx="1"/>
            <a:endCxn id="31" idx="1"/>
          </p:cNvCxnSpPr>
          <p:nvPr/>
        </p:nvCxnSpPr>
        <p:spPr>
          <a:xfrm rot="10800000">
            <a:off x="4964228" y="3774654"/>
            <a:ext cx="1379" cy="284433"/>
          </a:xfrm>
          <a:prstGeom prst="bentConnector3">
            <a:avLst>
              <a:gd name="adj1" fmla="val 824590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hape 162"/>
          <p:cNvCxnSpPr>
            <a:stCxn id="42" idx="2"/>
            <a:endCxn id="8" idx="0"/>
          </p:cNvCxnSpPr>
          <p:nvPr/>
        </p:nvCxnSpPr>
        <p:spPr>
          <a:xfrm rot="5400000" flipH="1">
            <a:off x="3936110" y="2950962"/>
            <a:ext cx="1659193" cy="794085"/>
          </a:xfrm>
          <a:prstGeom prst="bentConnector5">
            <a:avLst>
              <a:gd name="adj1" fmla="val -8571"/>
              <a:gd name="adj2" fmla="val -74272"/>
              <a:gd name="adj3" fmla="val 10857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6" idx="3"/>
            <a:endCxn id="30" idx="1"/>
          </p:cNvCxnSpPr>
          <p:nvPr/>
        </p:nvCxnSpPr>
        <p:spPr>
          <a:xfrm flipV="1">
            <a:off x="4567185" y="3490221"/>
            <a:ext cx="397043" cy="426650"/>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4" idx="2"/>
          </p:cNvCxnSpPr>
          <p:nvPr/>
        </p:nvCxnSpPr>
        <p:spPr>
          <a:xfrm rot="5400000">
            <a:off x="4273853" y="3703350"/>
            <a:ext cx="189622"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1867410" y="2917548"/>
            <a:ext cx="3771898" cy="1686703"/>
            <a:chOff x="1867410" y="2917548"/>
            <a:chExt cx="3771898" cy="1686703"/>
          </a:xfrm>
        </p:grpSpPr>
        <p:cxnSp>
          <p:nvCxnSpPr>
            <p:cNvPr id="49" name="Elbow Connector 128"/>
            <p:cNvCxnSpPr/>
            <p:nvPr/>
          </p:nvCxnSpPr>
          <p:spPr>
            <a:xfrm>
              <a:off x="5374613" y="2917548"/>
              <a:ext cx="264695" cy="1682897"/>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133"/>
            <p:cNvCxnSpPr/>
            <p:nvPr/>
          </p:nvCxnSpPr>
          <p:spPr>
            <a:xfrm>
              <a:off x="5374613" y="3201981"/>
              <a:ext cx="198519" cy="13984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133"/>
            <p:cNvCxnSpPr>
              <a:stCxn id="29" idx="1"/>
            </p:cNvCxnSpPr>
            <p:nvPr/>
          </p:nvCxnSpPr>
          <p:spPr>
            <a:xfrm rot="10800000" flipV="1">
              <a:off x="4712878" y="3205789"/>
              <a:ext cx="251351" cy="1394654"/>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133"/>
            <p:cNvCxnSpPr/>
            <p:nvPr/>
          </p:nvCxnSpPr>
          <p:spPr>
            <a:xfrm>
              <a:off x="5374613" y="3486413"/>
              <a:ext cx="132347" cy="1114029"/>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133"/>
            <p:cNvCxnSpPr>
              <a:stCxn id="23" idx="1"/>
            </p:cNvCxnSpPr>
            <p:nvPr/>
          </p:nvCxnSpPr>
          <p:spPr>
            <a:xfrm rot="10800000" flipV="1">
              <a:off x="3987196" y="3253194"/>
              <a:ext cx="182947" cy="1351057"/>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133"/>
            <p:cNvCxnSpPr/>
            <p:nvPr/>
          </p:nvCxnSpPr>
          <p:spPr>
            <a:xfrm>
              <a:off x="5374613" y="3770846"/>
              <a:ext cx="66173" cy="829596"/>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133"/>
            <p:cNvCxnSpPr/>
            <p:nvPr/>
          </p:nvCxnSpPr>
          <p:spPr>
            <a:xfrm>
              <a:off x="3190880" y="3818252"/>
              <a:ext cx="66173"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133"/>
            <p:cNvCxnSpPr>
              <a:stCxn id="24" idx="1"/>
            </p:cNvCxnSpPr>
            <p:nvPr/>
          </p:nvCxnSpPr>
          <p:spPr>
            <a:xfrm rot="10800000" flipV="1">
              <a:off x="4051143" y="3537627"/>
              <a:ext cx="119000" cy="1062816"/>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133"/>
            <p:cNvCxnSpPr/>
            <p:nvPr/>
          </p:nvCxnSpPr>
          <p:spPr>
            <a:xfrm>
              <a:off x="3777882" y="3818252"/>
              <a:ext cx="66173"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133"/>
            <p:cNvCxnSpPr/>
            <p:nvPr/>
          </p:nvCxnSpPr>
          <p:spPr>
            <a:xfrm>
              <a:off x="3786444" y="3201981"/>
              <a:ext cx="132349" cy="13984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133"/>
            <p:cNvCxnSpPr/>
            <p:nvPr/>
          </p:nvCxnSpPr>
          <p:spPr>
            <a:xfrm rot="10800000" flipV="1">
              <a:off x="2595320" y="3818250"/>
              <a:ext cx="198519" cy="78219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133"/>
            <p:cNvCxnSpPr/>
            <p:nvPr/>
          </p:nvCxnSpPr>
          <p:spPr>
            <a:xfrm rot="10800000" flipV="1">
              <a:off x="1867410" y="3818252"/>
              <a:ext cx="264695"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133"/>
            <p:cNvCxnSpPr/>
            <p:nvPr/>
          </p:nvCxnSpPr>
          <p:spPr>
            <a:xfrm rot="10800000" flipV="1">
              <a:off x="1933581" y="3533820"/>
              <a:ext cx="198521" cy="1066623"/>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48" name="Rectangle 47"/>
          <p:cNvSpPr/>
          <p:nvPr/>
        </p:nvSpPr>
        <p:spPr>
          <a:xfrm>
            <a:off x="3781253" y="4571862"/>
            <a:ext cx="992605" cy="142216"/>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74795" y="4571862"/>
            <a:ext cx="992605" cy="142216"/>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710329" y="4571862"/>
            <a:ext cx="992605" cy="142216"/>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628095" y="4571862"/>
            <a:ext cx="992605" cy="142216"/>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p:cNvCxnSpPr/>
          <p:nvPr/>
        </p:nvCxnSpPr>
        <p:spPr>
          <a:xfrm flipV="1">
            <a:off x="381000" y="3613031"/>
            <a:ext cx="914400" cy="129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6172200" y="3613031"/>
            <a:ext cx="914400" cy="129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4664571" y="4583960"/>
            <a:ext cx="76200" cy="11802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524000" y="2362200"/>
            <a:ext cx="4495800" cy="2057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504395" y="4583960"/>
            <a:ext cx="76200" cy="11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582736" y="4583960"/>
            <a:ext cx="76200" cy="11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5742895" y="4583960"/>
            <a:ext cx="76200" cy="1180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371295" y="4583960"/>
            <a:ext cx="76200" cy="1180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85800" y="3287574"/>
            <a:ext cx="228600" cy="2176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4523695" y="4583960"/>
            <a:ext cx="76200" cy="11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723901" y="5638800"/>
            <a:ext cx="7505700" cy="923330"/>
          </a:xfrm>
          <a:prstGeom prst="rect">
            <a:avLst/>
          </a:prstGeom>
          <a:noFill/>
        </p:spPr>
        <p:txBody>
          <a:bodyPr wrap="square" rtlCol="0">
            <a:spAutoFit/>
          </a:bodyPr>
          <a:lstStyle/>
          <a:p>
            <a:pPr marL="285750" indent="-285750">
              <a:buFont typeface="Arial" pitchFamily="34" charset="0"/>
              <a:buChar char="•"/>
            </a:pPr>
            <a:r>
              <a:rPr lang="en-US" dirty="0"/>
              <a:t>A single processing kernel is applied on each input data element and generates an output data (infinite loop)</a:t>
            </a:r>
          </a:p>
          <a:p>
            <a:pPr marL="285750" indent="-285750">
              <a:buFont typeface="Arial" pitchFamily="34" charset="0"/>
              <a:buChar char="•"/>
            </a:pPr>
            <a:r>
              <a:rPr lang="en-US" dirty="0"/>
              <a:t>kernel is modeled as a  set of processing </a:t>
            </a:r>
            <a:r>
              <a:rPr lang="en-US" dirty="0" smtClean="0"/>
              <a:t>steps</a:t>
            </a:r>
            <a:endParaRPr lang="en-US" dirty="0"/>
          </a:p>
        </p:txBody>
      </p:sp>
      <p:sp>
        <p:nvSpPr>
          <p:cNvPr id="104" name="Oval 103"/>
          <p:cNvSpPr/>
          <p:nvPr/>
        </p:nvSpPr>
        <p:spPr>
          <a:xfrm>
            <a:off x="990600" y="3287574"/>
            <a:ext cx="228600" cy="21762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81000" y="3287574"/>
            <a:ext cx="228600" cy="21762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7010400" y="3272939"/>
            <a:ext cx="228600" cy="26454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324600" y="3272939"/>
            <a:ext cx="228600" cy="2645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629400" y="3276600"/>
            <a:ext cx="228600" cy="2645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74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417 0.00486 L 0.65834 -0.00139 " pathEditMode="relative" rAng="0" ptsTypes="AA">
                                      <p:cBhvr>
                                        <p:cTn id="6" dur="2000" fill="hold"/>
                                        <p:tgtEl>
                                          <p:spTgt spid="104"/>
                                        </p:tgtEl>
                                        <p:attrNameLst>
                                          <p:attrName>ppt_x</p:attrName>
                                          <p:attrName>ppt_y</p:attrName>
                                        </p:attrNameLst>
                                      </p:cBhvr>
                                      <p:rCtr x="32708" y="-324"/>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81"/>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0.00417 1.11111E-6 L 0.65 -0.0007 " pathEditMode="relative" rAng="0" ptsTypes="AA">
                                      <p:cBhvr>
                                        <p:cTn id="16" dur="2000" fill="hold"/>
                                        <p:tgtEl>
                                          <p:spTgt spid="91"/>
                                        </p:tgtEl>
                                        <p:attrNameLst>
                                          <p:attrName>ppt_x</p:attrName>
                                          <p:attrName>ppt_y</p:attrName>
                                        </p:attrNameLst>
                                      </p:cBhvr>
                                      <p:rCtr x="32708" y="-4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82"/>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10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0"/>
                            </p:stCondLst>
                            <p:childTnLst>
                              <p:par>
                                <p:cTn id="38" presetID="19" presetClass="emph" presetSubtype="0" fill="remove" grpId="0" nodeType="afterEffect">
                                  <p:stCondLst>
                                    <p:cond delay="0"/>
                                  </p:stCondLst>
                                  <p:childTnLst>
                                    <p:animClr clrSpc="rgb" dir="cw">
                                      <p:cBhvr override="childStyle">
                                        <p:cTn id="39" dur="1000" fill="hold"/>
                                        <p:tgtEl>
                                          <p:spTgt spid="8"/>
                                        </p:tgtEl>
                                        <p:attrNameLst>
                                          <p:attrName>style.color</p:attrName>
                                        </p:attrNameLst>
                                      </p:cBhvr>
                                      <p:to>
                                        <a:srgbClr val="DD3D31"/>
                                      </p:to>
                                    </p:animClr>
                                    <p:animClr clrSpc="rgb" dir="cw">
                                      <p:cBhvr>
                                        <p:cTn id="40" dur="1000" fill="hold"/>
                                        <p:tgtEl>
                                          <p:spTgt spid="8"/>
                                        </p:tgtEl>
                                        <p:attrNameLst>
                                          <p:attrName>fillcolor</p:attrName>
                                        </p:attrNameLst>
                                      </p:cBhvr>
                                      <p:to>
                                        <a:srgbClr val="DD3D31"/>
                                      </p:to>
                                    </p:animClr>
                                    <p:set>
                                      <p:cBhvr>
                                        <p:cTn id="41" dur="1000" fill="hold"/>
                                        <p:tgtEl>
                                          <p:spTgt spid="8"/>
                                        </p:tgtEl>
                                        <p:attrNameLst>
                                          <p:attrName>fill.type</p:attrName>
                                        </p:attrNameLst>
                                      </p:cBhvr>
                                      <p:to>
                                        <p:strVal val="solid"/>
                                      </p:to>
                                    </p:set>
                                    <p:set>
                                      <p:cBhvr>
                                        <p:cTn id="42" dur="1000" fill="hold"/>
                                        <p:tgtEl>
                                          <p:spTgt spid="8"/>
                                        </p:tgtEl>
                                        <p:attrNameLst>
                                          <p:attrName>fill.on</p:attrName>
                                        </p:attrNameLst>
                                      </p:cBhvr>
                                      <p:to>
                                        <p:strVal val="true"/>
                                      </p:to>
                                    </p:set>
                                  </p:childTnLst>
                                </p:cTn>
                              </p:par>
                            </p:childTnLst>
                          </p:cTn>
                        </p:par>
                        <p:par>
                          <p:cTn id="43" fill="hold">
                            <p:stCondLst>
                              <p:cond delay="1000"/>
                            </p:stCondLst>
                            <p:childTnLst>
                              <p:par>
                                <p:cTn id="44" presetID="19" presetClass="emph" presetSubtype="0" fill="remove" grpId="0" nodeType="afterEffect">
                                  <p:stCondLst>
                                    <p:cond delay="0"/>
                                  </p:stCondLst>
                                  <p:childTnLst>
                                    <p:animClr clrSpc="rgb" dir="cw">
                                      <p:cBhvr override="childStyle">
                                        <p:cTn id="45" dur="1000" fill="hold"/>
                                        <p:tgtEl>
                                          <p:spTgt spid="9"/>
                                        </p:tgtEl>
                                        <p:attrNameLst>
                                          <p:attrName>style.color</p:attrName>
                                        </p:attrNameLst>
                                      </p:cBhvr>
                                      <p:to>
                                        <a:srgbClr val="DD3D31"/>
                                      </p:to>
                                    </p:animClr>
                                    <p:animClr clrSpc="rgb" dir="cw">
                                      <p:cBhvr>
                                        <p:cTn id="46" dur="1000" fill="hold"/>
                                        <p:tgtEl>
                                          <p:spTgt spid="9"/>
                                        </p:tgtEl>
                                        <p:attrNameLst>
                                          <p:attrName>fillcolor</p:attrName>
                                        </p:attrNameLst>
                                      </p:cBhvr>
                                      <p:to>
                                        <a:srgbClr val="DD3D31"/>
                                      </p:to>
                                    </p:animClr>
                                    <p:set>
                                      <p:cBhvr>
                                        <p:cTn id="47" dur="1000" fill="hold"/>
                                        <p:tgtEl>
                                          <p:spTgt spid="9"/>
                                        </p:tgtEl>
                                        <p:attrNameLst>
                                          <p:attrName>fill.type</p:attrName>
                                        </p:attrNameLst>
                                      </p:cBhvr>
                                      <p:to>
                                        <p:strVal val="solid"/>
                                      </p:to>
                                    </p:set>
                                    <p:set>
                                      <p:cBhvr>
                                        <p:cTn id="48" dur="1000" fill="hold"/>
                                        <p:tgtEl>
                                          <p:spTgt spid="9"/>
                                        </p:tgtEl>
                                        <p:attrNameLst>
                                          <p:attrName>fill.on</p:attrName>
                                        </p:attrNameLst>
                                      </p:cBhvr>
                                      <p:to>
                                        <p:strVal val="true"/>
                                      </p:to>
                                    </p:set>
                                  </p:childTnLst>
                                </p:cTn>
                              </p:par>
                            </p:childTnLst>
                          </p:cTn>
                        </p:par>
                        <p:par>
                          <p:cTn id="49" fill="hold">
                            <p:stCondLst>
                              <p:cond delay="2000"/>
                            </p:stCondLst>
                            <p:childTnLst>
                              <p:par>
                                <p:cTn id="50" presetID="19" presetClass="emph" presetSubtype="0" fill="remove" grpId="0" nodeType="afterEffect">
                                  <p:stCondLst>
                                    <p:cond delay="0"/>
                                  </p:stCondLst>
                                  <p:childTnLst>
                                    <p:animClr clrSpc="rgb" dir="cw">
                                      <p:cBhvr override="childStyle">
                                        <p:cTn id="51" dur="1000" fill="hold"/>
                                        <p:tgtEl>
                                          <p:spTgt spid="28"/>
                                        </p:tgtEl>
                                        <p:attrNameLst>
                                          <p:attrName>style.color</p:attrName>
                                        </p:attrNameLst>
                                      </p:cBhvr>
                                      <p:to>
                                        <a:srgbClr val="DD3D31"/>
                                      </p:to>
                                    </p:animClr>
                                    <p:animClr clrSpc="rgb" dir="cw">
                                      <p:cBhvr>
                                        <p:cTn id="52" dur="1000" fill="hold"/>
                                        <p:tgtEl>
                                          <p:spTgt spid="28"/>
                                        </p:tgtEl>
                                        <p:attrNameLst>
                                          <p:attrName>fillcolor</p:attrName>
                                        </p:attrNameLst>
                                      </p:cBhvr>
                                      <p:to>
                                        <a:srgbClr val="DD3D31"/>
                                      </p:to>
                                    </p:animClr>
                                    <p:set>
                                      <p:cBhvr>
                                        <p:cTn id="53" dur="1000" fill="hold"/>
                                        <p:tgtEl>
                                          <p:spTgt spid="28"/>
                                        </p:tgtEl>
                                        <p:attrNameLst>
                                          <p:attrName>fill.type</p:attrName>
                                        </p:attrNameLst>
                                      </p:cBhvr>
                                      <p:to>
                                        <p:strVal val="solid"/>
                                      </p:to>
                                    </p:set>
                                    <p:set>
                                      <p:cBhvr>
                                        <p:cTn id="54" dur="1000" fill="hold"/>
                                        <p:tgtEl>
                                          <p:spTgt spid="28"/>
                                        </p:tgtEl>
                                        <p:attrNameLst>
                                          <p:attrName>fill.on</p:attrName>
                                        </p:attrNameLst>
                                      </p:cBhvr>
                                      <p:to>
                                        <p:strVal val="true"/>
                                      </p:to>
                                    </p:set>
                                  </p:childTnLst>
                                </p:cTn>
                              </p:par>
                            </p:childTnLst>
                          </p:cTn>
                        </p:par>
                        <p:par>
                          <p:cTn id="55" fill="hold">
                            <p:stCondLst>
                              <p:cond delay="3000"/>
                            </p:stCondLst>
                            <p:childTnLst>
                              <p:par>
                                <p:cTn id="56" presetID="19" presetClass="emph" presetSubtype="0" fill="remove" grpId="0" nodeType="afterEffect">
                                  <p:stCondLst>
                                    <p:cond delay="0"/>
                                  </p:stCondLst>
                                  <p:childTnLst>
                                    <p:animClr clrSpc="rgb" dir="cw">
                                      <p:cBhvr override="childStyle">
                                        <p:cTn id="57" dur="1000" fill="hold"/>
                                        <p:tgtEl>
                                          <p:spTgt spid="29"/>
                                        </p:tgtEl>
                                        <p:attrNameLst>
                                          <p:attrName>style.color</p:attrName>
                                        </p:attrNameLst>
                                      </p:cBhvr>
                                      <p:to>
                                        <a:srgbClr val="DD3D31"/>
                                      </p:to>
                                    </p:animClr>
                                    <p:animClr clrSpc="rgb" dir="cw">
                                      <p:cBhvr>
                                        <p:cTn id="58" dur="1000" fill="hold"/>
                                        <p:tgtEl>
                                          <p:spTgt spid="29"/>
                                        </p:tgtEl>
                                        <p:attrNameLst>
                                          <p:attrName>fillcolor</p:attrName>
                                        </p:attrNameLst>
                                      </p:cBhvr>
                                      <p:to>
                                        <a:srgbClr val="DD3D31"/>
                                      </p:to>
                                    </p:animClr>
                                    <p:set>
                                      <p:cBhvr>
                                        <p:cTn id="59" dur="1000" fill="hold"/>
                                        <p:tgtEl>
                                          <p:spTgt spid="29"/>
                                        </p:tgtEl>
                                        <p:attrNameLst>
                                          <p:attrName>fill.type</p:attrName>
                                        </p:attrNameLst>
                                      </p:cBhvr>
                                      <p:to>
                                        <p:strVal val="solid"/>
                                      </p:to>
                                    </p:set>
                                    <p:set>
                                      <p:cBhvr>
                                        <p:cTn id="60" dur="1000" fill="hold"/>
                                        <p:tgtEl>
                                          <p:spTgt spid="29"/>
                                        </p:tgtEl>
                                        <p:attrNameLst>
                                          <p:attrName>fill.on</p:attrName>
                                        </p:attrNameLst>
                                      </p:cBhvr>
                                      <p:to>
                                        <p:strVal val="true"/>
                                      </p:to>
                                    </p:set>
                                  </p:childTnLst>
                                </p:cTn>
                              </p:par>
                              <p:par>
                                <p:cTn id="61" presetID="1" presetClass="entr" presetSubtype="0" fill="hold" grpId="0" nodeType="withEffect">
                                  <p:stCondLst>
                                    <p:cond delay="0"/>
                                  </p:stCondLst>
                                  <p:childTnLst>
                                    <p:set>
                                      <p:cBhvr>
                                        <p:cTn id="62" dur="1" fill="hold">
                                          <p:stCondLst>
                                            <p:cond delay="0"/>
                                          </p:stCondLst>
                                        </p:cTn>
                                        <p:tgtEl>
                                          <p:spTgt spid="96"/>
                                        </p:tgtEl>
                                        <p:attrNameLst>
                                          <p:attrName>style.visibility</p:attrName>
                                        </p:attrNameLst>
                                      </p:cBhvr>
                                      <p:to>
                                        <p:strVal val="visible"/>
                                      </p:to>
                                    </p:set>
                                  </p:childTnLst>
                                </p:cTn>
                              </p:par>
                            </p:childTnLst>
                          </p:cTn>
                        </p:par>
                        <p:par>
                          <p:cTn id="63" fill="hold">
                            <p:stCondLst>
                              <p:cond delay="4000"/>
                            </p:stCondLst>
                            <p:childTnLst>
                              <p:par>
                                <p:cTn id="64" presetID="1" presetClass="entr" presetSubtype="0" fill="hold" grpId="0" nodeType="afterEffect">
                                  <p:stCondLst>
                                    <p:cond delay="0"/>
                                  </p:stCondLst>
                                  <p:childTnLst>
                                    <p:set>
                                      <p:cBhvr>
                                        <p:cTn id="65" dur="1" fill="hold">
                                          <p:stCondLst>
                                            <p:cond delay="0"/>
                                          </p:stCondLst>
                                        </p:cTn>
                                        <p:tgtEl>
                                          <p:spTgt spid="98"/>
                                        </p:tgtEl>
                                        <p:attrNameLst>
                                          <p:attrName>style.visibility</p:attrName>
                                        </p:attrNameLst>
                                      </p:cBhvr>
                                      <p:to>
                                        <p:strVal val="visible"/>
                                      </p:to>
                                    </p:set>
                                  </p:childTnLst>
                                </p:cTn>
                              </p:par>
                            </p:childTnLst>
                          </p:cTn>
                        </p:par>
                        <p:par>
                          <p:cTn id="66" fill="hold">
                            <p:stCondLst>
                              <p:cond delay="4000"/>
                            </p:stCondLst>
                            <p:childTnLst>
                              <p:par>
                                <p:cTn id="67" presetID="19" presetClass="emph" presetSubtype="0" fill="remove" grpId="0" nodeType="afterEffect">
                                  <p:stCondLst>
                                    <p:cond delay="0"/>
                                  </p:stCondLst>
                                  <p:childTnLst>
                                    <p:animClr clrSpc="rgb" dir="cw">
                                      <p:cBhvr override="childStyle">
                                        <p:cTn id="68" dur="1000" fill="hold"/>
                                        <p:tgtEl>
                                          <p:spTgt spid="30"/>
                                        </p:tgtEl>
                                        <p:attrNameLst>
                                          <p:attrName>style.color</p:attrName>
                                        </p:attrNameLst>
                                      </p:cBhvr>
                                      <p:to>
                                        <a:srgbClr val="DD3D31"/>
                                      </p:to>
                                    </p:animClr>
                                    <p:animClr clrSpc="rgb" dir="cw">
                                      <p:cBhvr>
                                        <p:cTn id="69" dur="1000" fill="hold"/>
                                        <p:tgtEl>
                                          <p:spTgt spid="30"/>
                                        </p:tgtEl>
                                        <p:attrNameLst>
                                          <p:attrName>fillcolor</p:attrName>
                                        </p:attrNameLst>
                                      </p:cBhvr>
                                      <p:to>
                                        <a:srgbClr val="DD3D31"/>
                                      </p:to>
                                    </p:animClr>
                                    <p:set>
                                      <p:cBhvr>
                                        <p:cTn id="70" dur="1000" fill="hold"/>
                                        <p:tgtEl>
                                          <p:spTgt spid="30"/>
                                        </p:tgtEl>
                                        <p:attrNameLst>
                                          <p:attrName>fill.type</p:attrName>
                                        </p:attrNameLst>
                                      </p:cBhvr>
                                      <p:to>
                                        <p:strVal val="solid"/>
                                      </p:to>
                                    </p:set>
                                    <p:set>
                                      <p:cBhvr>
                                        <p:cTn id="71" dur="1000" fill="hold"/>
                                        <p:tgtEl>
                                          <p:spTgt spid="30"/>
                                        </p:tgtEl>
                                        <p:attrNameLst>
                                          <p:attrName>fill.on</p:attrName>
                                        </p:attrNameLst>
                                      </p:cBhvr>
                                      <p:to>
                                        <p:strVal val="true"/>
                                      </p:to>
                                    </p:set>
                                  </p:childTnLst>
                                </p:cTn>
                              </p:par>
                            </p:childTnLst>
                          </p:cTn>
                        </p:par>
                        <p:par>
                          <p:cTn id="72" fill="hold">
                            <p:stCondLst>
                              <p:cond delay="5000"/>
                            </p:stCondLst>
                            <p:childTnLst>
                              <p:par>
                                <p:cTn id="73" presetID="19" presetClass="emph" presetSubtype="0" fill="remove" grpId="0" nodeType="afterEffect">
                                  <p:stCondLst>
                                    <p:cond delay="0"/>
                                  </p:stCondLst>
                                  <p:childTnLst>
                                    <p:animClr clrSpc="rgb" dir="cw">
                                      <p:cBhvr override="childStyle">
                                        <p:cTn id="74" dur="1000" fill="hold"/>
                                        <p:tgtEl>
                                          <p:spTgt spid="31"/>
                                        </p:tgtEl>
                                        <p:attrNameLst>
                                          <p:attrName>style.color</p:attrName>
                                        </p:attrNameLst>
                                      </p:cBhvr>
                                      <p:to>
                                        <a:srgbClr val="DD3D31"/>
                                      </p:to>
                                    </p:animClr>
                                    <p:animClr clrSpc="rgb" dir="cw">
                                      <p:cBhvr>
                                        <p:cTn id="75" dur="1000" fill="hold"/>
                                        <p:tgtEl>
                                          <p:spTgt spid="31"/>
                                        </p:tgtEl>
                                        <p:attrNameLst>
                                          <p:attrName>fillcolor</p:attrName>
                                        </p:attrNameLst>
                                      </p:cBhvr>
                                      <p:to>
                                        <a:srgbClr val="DD3D31"/>
                                      </p:to>
                                    </p:animClr>
                                    <p:set>
                                      <p:cBhvr>
                                        <p:cTn id="76" dur="1000" fill="hold"/>
                                        <p:tgtEl>
                                          <p:spTgt spid="31"/>
                                        </p:tgtEl>
                                        <p:attrNameLst>
                                          <p:attrName>fill.type</p:attrName>
                                        </p:attrNameLst>
                                      </p:cBhvr>
                                      <p:to>
                                        <p:strVal val="solid"/>
                                      </p:to>
                                    </p:set>
                                    <p:set>
                                      <p:cBhvr>
                                        <p:cTn id="77" dur="1000" fill="hold"/>
                                        <p:tgtEl>
                                          <p:spTgt spid="31"/>
                                        </p:tgtEl>
                                        <p:attrNameLst>
                                          <p:attrName>fill.on</p:attrName>
                                        </p:attrNameLst>
                                      </p:cBhvr>
                                      <p:to>
                                        <p:strVal val="true"/>
                                      </p:to>
                                    </p:set>
                                  </p:childTnLst>
                                </p:cTn>
                              </p:par>
                            </p:childTnLst>
                          </p:cTn>
                        </p:par>
                        <p:par>
                          <p:cTn id="78" fill="hold">
                            <p:stCondLst>
                              <p:cond delay="6000"/>
                            </p:stCondLst>
                            <p:childTnLst>
                              <p:par>
                                <p:cTn id="79" presetID="19" presetClass="emph" presetSubtype="0" fill="remove" grpId="0" nodeType="afterEffect">
                                  <p:stCondLst>
                                    <p:cond delay="0"/>
                                  </p:stCondLst>
                                  <p:childTnLst>
                                    <p:animClr clrSpc="rgb" dir="cw">
                                      <p:cBhvr override="childStyle">
                                        <p:cTn id="80" dur="1000" fill="hold"/>
                                        <p:tgtEl>
                                          <p:spTgt spid="42"/>
                                        </p:tgtEl>
                                        <p:attrNameLst>
                                          <p:attrName>style.color</p:attrName>
                                        </p:attrNameLst>
                                      </p:cBhvr>
                                      <p:to>
                                        <a:srgbClr val="DD3D31"/>
                                      </p:to>
                                    </p:animClr>
                                    <p:animClr clrSpc="rgb" dir="cw">
                                      <p:cBhvr>
                                        <p:cTn id="81" dur="1000" fill="hold"/>
                                        <p:tgtEl>
                                          <p:spTgt spid="42"/>
                                        </p:tgtEl>
                                        <p:attrNameLst>
                                          <p:attrName>fillcolor</p:attrName>
                                        </p:attrNameLst>
                                      </p:cBhvr>
                                      <p:to>
                                        <a:srgbClr val="DD3D31"/>
                                      </p:to>
                                    </p:animClr>
                                    <p:set>
                                      <p:cBhvr>
                                        <p:cTn id="82" dur="1000" fill="hold"/>
                                        <p:tgtEl>
                                          <p:spTgt spid="42"/>
                                        </p:tgtEl>
                                        <p:attrNameLst>
                                          <p:attrName>fill.type</p:attrName>
                                        </p:attrNameLst>
                                      </p:cBhvr>
                                      <p:to>
                                        <p:strVal val="solid"/>
                                      </p:to>
                                    </p:set>
                                    <p:set>
                                      <p:cBhvr>
                                        <p:cTn id="83" dur="1000" fill="hold"/>
                                        <p:tgtEl>
                                          <p:spTgt spid="42"/>
                                        </p:tgtEl>
                                        <p:attrNameLst>
                                          <p:attrName>fill.on</p:attrName>
                                        </p:attrNameLst>
                                      </p:cBhvr>
                                      <p:to>
                                        <p:strVal val="true"/>
                                      </p:to>
                                    </p:set>
                                  </p:childTnLst>
                                </p:cTn>
                              </p:par>
                            </p:childTnLst>
                          </p:cTn>
                        </p:par>
                        <p:par>
                          <p:cTn id="84" fill="hold">
                            <p:stCondLst>
                              <p:cond delay="7000"/>
                            </p:stCondLst>
                            <p:childTnLst>
                              <p:par>
                                <p:cTn id="85" presetID="1" presetClass="entr" presetSubtype="0" fill="hold" grpId="0" nodeType="afterEffect">
                                  <p:stCondLst>
                                    <p:cond delay="0"/>
                                  </p:stCondLst>
                                  <p:childTnLst>
                                    <p:set>
                                      <p:cBhvr>
                                        <p:cTn id="8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8" grpId="0" animBg="1"/>
      <p:bldP spid="29" grpId="0" animBg="1"/>
      <p:bldP spid="30" grpId="0" animBg="1"/>
      <p:bldP spid="31" grpId="0" animBg="1"/>
      <p:bldP spid="42" grpId="0" animBg="1"/>
      <p:bldP spid="86" grpId="0" animBg="1"/>
      <p:bldP spid="101" grpId="0" animBg="1"/>
      <p:bldP spid="93" grpId="0" animBg="1"/>
      <p:bldP spid="94" grpId="0" animBg="1"/>
      <p:bldP spid="96" grpId="0" animBg="1"/>
      <p:bldP spid="98" grpId="0" animBg="1"/>
      <p:bldP spid="91" grpId="0" animBg="1"/>
      <p:bldP spid="102" grpId="0" animBg="1"/>
      <p:bldP spid="104" grpId="0" animBg="1"/>
      <p:bldP spid="105" grpId="0" animBg="1"/>
      <p:bldP spid="81" grpId="0" animBg="1"/>
      <p:bldP spid="83" grpId="0" animBg="1"/>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72400" y="-286513"/>
            <a:ext cx="1066800" cy="329184"/>
          </a:xfrm>
        </p:spPr>
        <p:txBody>
          <a:bodyPr/>
          <a:lstStyle/>
          <a:p>
            <a:fld id="{5FFB3D0C-8D74-41D4-BD0C-D240EB708DFB}" type="slidenum">
              <a:rPr lang="en-US" smtClean="0"/>
              <a:pPr/>
              <a:t>22</a:t>
            </a:fld>
            <a:endParaRPr lang="en-US"/>
          </a:p>
        </p:txBody>
      </p:sp>
      <p:sp>
        <p:nvSpPr>
          <p:cNvPr id="114" name="Content Placeholder 2"/>
          <p:cNvSpPr>
            <a:spLocks noGrp="1"/>
          </p:cNvSpPr>
          <p:nvPr>
            <p:ph idx="1"/>
          </p:nvPr>
        </p:nvSpPr>
        <p:spPr>
          <a:xfrm>
            <a:off x="457200" y="5029200"/>
            <a:ext cx="8001000" cy="1676400"/>
          </a:xfrm>
        </p:spPr>
        <p:txBody>
          <a:bodyPr>
            <a:normAutofit fontScale="85000" lnSpcReduction="20000"/>
          </a:bodyPr>
          <a:lstStyle/>
          <a:p>
            <a:r>
              <a:rPr lang="en-US" dirty="0" smtClean="0"/>
              <a:t>Each processing step (G-block)</a:t>
            </a:r>
          </a:p>
          <a:p>
            <a:pPr lvl="1"/>
            <a:r>
              <a:rPr lang="en-US" dirty="0" smtClean="0"/>
              <a:t>Arithmetic/logic operation on program input and context variables (globally visible to all functions) </a:t>
            </a:r>
          </a:p>
          <a:p>
            <a:pPr lvl="1"/>
            <a:r>
              <a:rPr lang="en-US" dirty="0" smtClean="0"/>
              <a:t>call to special purpose offload engines</a:t>
            </a:r>
          </a:p>
          <a:p>
            <a:pPr lvl="1"/>
            <a:r>
              <a:rPr lang="en-US" dirty="0" smtClean="0"/>
              <a:t>Explicit, computed jump to next step</a:t>
            </a:r>
          </a:p>
          <a:p>
            <a:endParaRPr lang="en-US" dirty="0" smtClean="0"/>
          </a:p>
          <a:p>
            <a:pPr lvl="1">
              <a:buNone/>
            </a:pPr>
            <a:endParaRPr lang="en-US" dirty="0" smtClean="0"/>
          </a:p>
          <a:p>
            <a:pPr lvl="2">
              <a:buNone/>
            </a:pPr>
            <a:endParaRPr lang="en-US" dirty="0" smtClean="0"/>
          </a:p>
          <a:p>
            <a:pPr lvl="2"/>
            <a:endParaRPr lang="en-US" dirty="0" smtClean="0">
              <a:solidFill>
                <a:srgbClr val="00B0F0"/>
              </a:solidFill>
            </a:endParaRPr>
          </a:p>
          <a:p>
            <a:pPr lvl="1">
              <a:buNone/>
            </a:pPr>
            <a:endParaRPr lang="en-US" dirty="0" smtClean="0"/>
          </a:p>
        </p:txBody>
      </p:sp>
      <p:sp>
        <p:nvSpPr>
          <p:cNvPr id="115" name="Title 1"/>
          <p:cNvSpPr>
            <a:spLocks noGrp="1"/>
          </p:cNvSpPr>
          <p:nvPr>
            <p:ph type="title"/>
          </p:nvPr>
        </p:nvSpPr>
        <p:spPr>
          <a:xfrm>
            <a:off x="457200" y="304800"/>
            <a:ext cx="8229600" cy="838200"/>
          </a:xfrm>
        </p:spPr>
        <p:txBody>
          <a:bodyPr/>
          <a:lstStyle/>
          <a:p>
            <a:r>
              <a:rPr lang="en-US" dirty="0" smtClean="0"/>
              <a:t>Domain Code - </a:t>
            </a:r>
            <a:r>
              <a:rPr lang="en-US" dirty="0"/>
              <a:t>P</a:t>
            </a:r>
            <a:r>
              <a:rPr lang="en-US" dirty="0" smtClean="0"/>
              <a:t>rogramming </a:t>
            </a:r>
            <a:r>
              <a:rPr lang="en-US" dirty="0"/>
              <a:t>M</a:t>
            </a:r>
            <a:r>
              <a:rPr lang="en-US" dirty="0" smtClean="0"/>
              <a:t>odel</a:t>
            </a:r>
            <a:endParaRPr lang="en-US" dirty="0"/>
          </a:p>
        </p:txBody>
      </p:sp>
      <p:sp>
        <p:nvSpPr>
          <p:cNvPr id="112" name="Rectangle 111"/>
          <p:cNvSpPr/>
          <p:nvPr/>
        </p:nvSpPr>
        <p:spPr>
          <a:xfrm>
            <a:off x="2919661" y="2253693"/>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919661" y="2538126"/>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2919661" y="315439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3713745" y="192185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Decision 118"/>
          <p:cNvSpPr/>
          <p:nvPr/>
        </p:nvSpPr>
        <p:spPr>
          <a:xfrm>
            <a:off x="3713745" y="2206287"/>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Decision 119"/>
          <p:cNvSpPr/>
          <p:nvPr/>
        </p:nvSpPr>
        <p:spPr>
          <a:xfrm>
            <a:off x="2324098" y="2822559"/>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1662361" y="286996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2324098" y="315439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1662361" y="315439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a:stCxn id="119" idx="1"/>
            <a:endCxn id="112" idx="3"/>
          </p:cNvCxnSpPr>
          <p:nvPr/>
        </p:nvCxnSpPr>
        <p:spPr>
          <a:xfrm rot="10800000">
            <a:off x="3316703" y="2324801"/>
            <a:ext cx="397042"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2" idx="2"/>
            <a:endCxn id="113" idx="0"/>
          </p:cNvCxnSpPr>
          <p:nvPr/>
        </p:nvCxnSpPr>
        <p:spPr>
          <a:xfrm rot="5400000">
            <a:off x="3047074" y="2466822"/>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3" idx="2"/>
            <a:endCxn id="154" idx="0"/>
          </p:cNvCxnSpPr>
          <p:nvPr/>
        </p:nvCxnSpPr>
        <p:spPr>
          <a:xfrm rot="5400000">
            <a:off x="3047074" y="2751255"/>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5400000">
            <a:off x="3047763" y="3082600"/>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endCxn id="120" idx="3"/>
          </p:cNvCxnSpPr>
          <p:nvPr/>
        </p:nvCxnSpPr>
        <p:spPr>
          <a:xfrm rot="10800000">
            <a:off x="2721141" y="2941073"/>
            <a:ext cx="198522" cy="4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20" idx="2"/>
          </p:cNvCxnSpPr>
          <p:nvPr/>
        </p:nvCxnSpPr>
        <p:spPr>
          <a:xfrm rot="5400000">
            <a:off x="2474524" y="3106302"/>
            <a:ext cx="94811"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0" idx="1"/>
            <a:endCxn id="122" idx="3"/>
          </p:cNvCxnSpPr>
          <p:nvPr/>
        </p:nvCxnSpPr>
        <p:spPr>
          <a:xfrm rot="10800000">
            <a:off x="2059403" y="2941073"/>
            <a:ext cx="264695"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22" idx="2"/>
            <a:endCxn id="124" idx="0"/>
          </p:cNvCxnSpPr>
          <p:nvPr/>
        </p:nvCxnSpPr>
        <p:spPr>
          <a:xfrm rot="5400000">
            <a:off x="1789774" y="3083094"/>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Elbow Connector 32"/>
          <p:cNvCxnSpPr>
            <a:stCxn id="124" idx="2"/>
            <a:endCxn id="112" idx="1"/>
          </p:cNvCxnSpPr>
          <p:nvPr/>
        </p:nvCxnSpPr>
        <p:spPr>
          <a:xfrm rot="5400000" flipH="1" flipV="1">
            <a:off x="1904365" y="2281318"/>
            <a:ext cx="971813" cy="1058779"/>
          </a:xfrm>
          <a:prstGeom prst="bentConnector4">
            <a:avLst>
              <a:gd name="adj1" fmla="val -14634"/>
              <a:gd name="adj2" fmla="val -3091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3713745" y="2585531"/>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3713745" y="286996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Arrow Connector 138"/>
          <p:cNvCxnSpPr/>
          <p:nvPr/>
        </p:nvCxnSpPr>
        <p:spPr>
          <a:xfrm rot="5400000">
            <a:off x="3840468" y="2798167"/>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Flowchart: Decision 139"/>
          <p:cNvSpPr/>
          <p:nvPr/>
        </p:nvSpPr>
        <p:spPr>
          <a:xfrm>
            <a:off x="3713745" y="3201803"/>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rot="5400000">
            <a:off x="3840467" y="2513733"/>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4507830" y="2253693"/>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4507830" y="2538126"/>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4507830" y="2822559"/>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4507830" y="3106992"/>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Arrow Connector 146"/>
          <p:cNvCxnSpPr>
            <a:stCxn id="142" idx="2"/>
            <a:endCxn id="143" idx="0"/>
          </p:cNvCxnSpPr>
          <p:nvPr/>
        </p:nvCxnSpPr>
        <p:spPr>
          <a:xfrm rot="5400000">
            <a:off x="4635243" y="2466822"/>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5400000">
            <a:off x="4634553" y="2750761"/>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5400000">
            <a:off x="4635932" y="3035194"/>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19" idx="3"/>
            <a:endCxn id="142" idx="1"/>
          </p:cNvCxnSpPr>
          <p:nvPr/>
        </p:nvCxnSpPr>
        <p:spPr>
          <a:xfrm>
            <a:off x="4110787" y="2324801"/>
            <a:ext cx="397043"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hape 152"/>
          <p:cNvCxnSpPr>
            <a:stCxn id="140" idx="2"/>
            <a:endCxn id="117" idx="1"/>
          </p:cNvCxnSpPr>
          <p:nvPr/>
        </p:nvCxnSpPr>
        <p:spPr>
          <a:xfrm rot="5400000" flipH="1">
            <a:off x="3090071" y="2616636"/>
            <a:ext cx="1445868" cy="198521"/>
          </a:xfrm>
          <a:prstGeom prst="bentConnector4">
            <a:avLst>
              <a:gd name="adj1" fmla="val -9836"/>
              <a:gd name="adj2" fmla="val 131068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Flowchart: Decision 153"/>
          <p:cNvSpPr/>
          <p:nvPr/>
        </p:nvSpPr>
        <p:spPr>
          <a:xfrm>
            <a:off x="2919661" y="2822559"/>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Arrow Connector 154"/>
          <p:cNvCxnSpPr>
            <a:stCxn id="117" idx="2"/>
            <a:endCxn id="119" idx="0"/>
          </p:cNvCxnSpPr>
          <p:nvPr/>
        </p:nvCxnSpPr>
        <p:spPr>
          <a:xfrm rot="5400000">
            <a:off x="3841158" y="2134983"/>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3" idx="2"/>
          </p:cNvCxnSpPr>
          <p:nvPr/>
        </p:nvCxnSpPr>
        <p:spPr>
          <a:xfrm rot="5400000">
            <a:off x="2380402" y="3438635"/>
            <a:ext cx="284433" cy="137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2976655" y="3438141"/>
            <a:ext cx="284433" cy="137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0" name="Flowchart: Decision 159"/>
          <p:cNvSpPr/>
          <p:nvPr/>
        </p:nvSpPr>
        <p:spPr>
          <a:xfrm>
            <a:off x="4507830" y="3344019"/>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hape 89"/>
          <p:cNvCxnSpPr>
            <a:stCxn id="145" idx="2"/>
            <a:endCxn id="160" idx="0"/>
          </p:cNvCxnSpPr>
          <p:nvPr/>
        </p:nvCxnSpPr>
        <p:spPr>
          <a:xfrm rot="5400000">
            <a:off x="4658945" y="3296418"/>
            <a:ext cx="94811" cy="1379"/>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160" idx="1"/>
            <a:endCxn id="145" idx="1"/>
          </p:cNvCxnSpPr>
          <p:nvPr/>
        </p:nvCxnSpPr>
        <p:spPr>
          <a:xfrm rot="10800000">
            <a:off x="4507830" y="3178100"/>
            <a:ext cx="1379" cy="284433"/>
          </a:xfrm>
          <a:prstGeom prst="bentConnector3">
            <a:avLst>
              <a:gd name="adj1" fmla="val 824590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3" name="Shape 162"/>
          <p:cNvCxnSpPr>
            <a:stCxn id="160" idx="2"/>
            <a:endCxn id="117" idx="0"/>
          </p:cNvCxnSpPr>
          <p:nvPr/>
        </p:nvCxnSpPr>
        <p:spPr>
          <a:xfrm rot="5400000" flipH="1">
            <a:off x="3479712" y="2354408"/>
            <a:ext cx="1659193" cy="794085"/>
          </a:xfrm>
          <a:prstGeom prst="bentConnector5">
            <a:avLst>
              <a:gd name="adj1" fmla="val -8571"/>
              <a:gd name="adj2" fmla="val -74272"/>
              <a:gd name="adj3" fmla="val 10857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140" idx="3"/>
            <a:endCxn id="144" idx="1"/>
          </p:cNvCxnSpPr>
          <p:nvPr/>
        </p:nvCxnSpPr>
        <p:spPr>
          <a:xfrm flipV="1">
            <a:off x="4110787" y="2893667"/>
            <a:ext cx="397043" cy="426650"/>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38" idx="2"/>
          </p:cNvCxnSpPr>
          <p:nvPr/>
        </p:nvCxnSpPr>
        <p:spPr>
          <a:xfrm rot="5400000">
            <a:off x="3817455" y="3106796"/>
            <a:ext cx="189622"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3324053" y="4007699"/>
            <a:ext cx="992605" cy="142216"/>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Elbow Connector 128"/>
          <p:cNvCxnSpPr/>
          <p:nvPr/>
        </p:nvCxnSpPr>
        <p:spPr>
          <a:xfrm>
            <a:off x="4904873" y="2324802"/>
            <a:ext cx="264695" cy="1682897"/>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1" name="Elbow Connector 133"/>
          <p:cNvCxnSpPr/>
          <p:nvPr/>
        </p:nvCxnSpPr>
        <p:spPr>
          <a:xfrm>
            <a:off x="4904873" y="2609235"/>
            <a:ext cx="198519" cy="13984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 name="Elbow Connector 133"/>
          <p:cNvCxnSpPr/>
          <p:nvPr/>
        </p:nvCxnSpPr>
        <p:spPr>
          <a:xfrm rot="10800000" flipV="1">
            <a:off x="4243137" y="2609235"/>
            <a:ext cx="264696" cy="13984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33"/>
          <p:cNvCxnSpPr/>
          <p:nvPr/>
        </p:nvCxnSpPr>
        <p:spPr>
          <a:xfrm>
            <a:off x="4904873" y="2893667"/>
            <a:ext cx="132347" cy="1114029"/>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5" name="Elbow Connector 133"/>
          <p:cNvCxnSpPr>
            <a:stCxn id="137" idx="1"/>
          </p:cNvCxnSpPr>
          <p:nvPr/>
        </p:nvCxnSpPr>
        <p:spPr>
          <a:xfrm rot="10800000" flipV="1">
            <a:off x="3530798" y="2656640"/>
            <a:ext cx="182947" cy="1351057"/>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33"/>
          <p:cNvCxnSpPr/>
          <p:nvPr/>
        </p:nvCxnSpPr>
        <p:spPr>
          <a:xfrm>
            <a:off x="4904873" y="3178100"/>
            <a:ext cx="66173" cy="829596"/>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7" name="Elbow Connector 133"/>
          <p:cNvCxnSpPr/>
          <p:nvPr/>
        </p:nvCxnSpPr>
        <p:spPr>
          <a:xfrm>
            <a:off x="2721140" y="3225506"/>
            <a:ext cx="66173"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8" name="Elbow Connector 133"/>
          <p:cNvCxnSpPr/>
          <p:nvPr/>
        </p:nvCxnSpPr>
        <p:spPr>
          <a:xfrm rot="10800000" flipV="1">
            <a:off x="3581402" y="2941072"/>
            <a:ext cx="132347" cy="1066625"/>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 name="Elbow Connector 133"/>
          <p:cNvCxnSpPr/>
          <p:nvPr/>
        </p:nvCxnSpPr>
        <p:spPr>
          <a:xfrm>
            <a:off x="3308142" y="3225506"/>
            <a:ext cx="66173"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1" name="Elbow Connector 133"/>
          <p:cNvCxnSpPr/>
          <p:nvPr/>
        </p:nvCxnSpPr>
        <p:spPr>
          <a:xfrm>
            <a:off x="3316704" y="2609235"/>
            <a:ext cx="132349" cy="13984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Elbow Connector 133"/>
          <p:cNvCxnSpPr/>
          <p:nvPr/>
        </p:nvCxnSpPr>
        <p:spPr>
          <a:xfrm rot="10800000" flipV="1">
            <a:off x="2125580" y="3225504"/>
            <a:ext cx="198519" cy="78219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4" name="Elbow Connector 133"/>
          <p:cNvCxnSpPr/>
          <p:nvPr/>
        </p:nvCxnSpPr>
        <p:spPr>
          <a:xfrm rot="10800000" flipV="1">
            <a:off x="1397670" y="3225506"/>
            <a:ext cx="264695" cy="782191"/>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5" name="Elbow Connector 133"/>
          <p:cNvCxnSpPr/>
          <p:nvPr/>
        </p:nvCxnSpPr>
        <p:spPr>
          <a:xfrm rot="10800000" flipV="1">
            <a:off x="1463841" y="2941074"/>
            <a:ext cx="198521" cy="1066623"/>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4417595" y="4007699"/>
            <a:ext cx="992605" cy="142216"/>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2253129" y="4007699"/>
            <a:ext cx="992605" cy="142216"/>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1170895" y="4007699"/>
            <a:ext cx="992605" cy="142216"/>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Content Placeholder 2"/>
          <p:cNvSpPr txBox="1">
            <a:spLocks/>
          </p:cNvSpPr>
          <p:nvPr/>
        </p:nvSpPr>
        <p:spPr>
          <a:xfrm>
            <a:off x="5562600" y="1066800"/>
            <a:ext cx="3352800" cy="3886200"/>
          </a:xfrm>
          <a:prstGeom prst="rect">
            <a:avLst/>
          </a:prstGeom>
          <a:solidFill>
            <a:schemeClr val="tx1">
              <a:lumMod val="25000"/>
              <a:lumOff val="75000"/>
            </a:schemeClr>
          </a:solidFill>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instr_addr_t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IP_CLASSIFY()</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IP_protocol_t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wordx</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//Lookup the destination address</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Dport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lang="en-US" sz="1200" dirty="0"/>
              <a:t>=</a:t>
            </a:r>
            <a:r>
              <a:rPr kumimoji="0" lang="en-US" sz="1200" b="0" i="0" u="none" strike="noStrike" kern="1200" cap="none" spc="0" normalizeH="0" baseline="0" noProof="0" dirty="0" smtClean="0">
                <a:ln>
                  <a:noFill/>
                </a:ln>
                <a:solidFill>
                  <a:srgbClr val="0070C0"/>
                </a:solidFill>
                <a:effectLst/>
                <a:uLnTx/>
                <a:uFillTx/>
                <a:latin typeface="+mn-lt"/>
                <a:ea typeface="+mn-ea"/>
                <a:cs typeface="+mn-cs"/>
              </a:rPr>
              <a:t> </a:t>
            </a:r>
            <a:r>
              <a:rPr lang="en-US" sz="1200" dirty="0" err="1">
                <a:solidFill>
                  <a:srgbClr val="0070C0"/>
                </a:solidFill>
              </a:rPr>
              <a:t>LOOKUPX.search</a:t>
            </a:r>
            <a:r>
              <a:rPr lang="en-US" sz="1200" dirty="0"/>
              <a:t>(</a:t>
            </a:r>
            <a:r>
              <a:rPr lang="en-US" sz="1200" dirty="0" err="1"/>
              <a:t>Da</a:t>
            </a:r>
            <a:r>
              <a:rPr lang="en-US" sz="1200" dirty="0"/>
              <a: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//Read the TTL and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Chksum</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fields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en-US" sz="1200" dirty="0" smtClean="0"/>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wordx</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MEMX.read</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(PP, TTL_WORD);</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TTL = wordx.TTL;</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Chksum</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wordx.CHKSUM</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TTL = TTL – 1;</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Chksum</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Update_chksum</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Chksum</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switch (TTL == 0)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case OK: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Next_step</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NP_INSTR_EMIT;</a:t>
            </a:r>
          </a:p>
          <a:p>
            <a:pPr>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default</a:t>
            </a:r>
            <a:r>
              <a:rPr lang="en-US" sz="1200" dirty="0"/>
              <a:t>: </a:t>
            </a:r>
            <a:r>
              <a:rPr lang="en-US" sz="1200" dirty="0" err="1" smtClean="0"/>
              <a:t>Next_Step</a:t>
            </a:r>
            <a:r>
              <a:rPr lang="en-US" sz="1200" dirty="0" smtClean="0"/>
              <a:t> = 			  NP_INSTR_EXCEPTION</a:t>
            </a:r>
            <a:r>
              <a:rPr lang="en-US" sz="1200" dirty="0"/>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8" name="Straight Connector 67"/>
          <p:cNvCxnSpPr/>
          <p:nvPr/>
        </p:nvCxnSpPr>
        <p:spPr>
          <a:xfrm rot="5400000" flipH="1" flipV="1">
            <a:off x="4648200" y="1371600"/>
            <a:ext cx="1066800" cy="6096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6200000" flipH="1">
            <a:off x="3962400" y="3352800"/>
            <a:ext cx="2514600" cy="6858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66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42"/>
                                        </p:tgtEl>
                                        <p:attrNameLst>
                                          <p:attrName>fillcolor</p:attrName>
                                        </p:attrNameLst>
                                      </p:cBhvr>
                                      <p:to>
                                        <a:schemeClr val="tx2"/>
                                      </p:to>
                                    </p:animClr>
                                    <p:set>
                                      <p:cBhvr>
                                        <p:cTn id="7" dur="1000" fill="hold"/>
                                        <p:tgtEl>
                                          <p:spTgt spid="142"/>
                                        </p:tgtEl>
                                        <p:attrNameLst>
                                          <p:attrName>fill.type</p:attrName>
                                        </p:attrNameLst>
                                      </p:cBhvr>
                                      <p:to>
                                        <p:strVal val="solid"/>
                                      </p:to>
                                    </p:set>
                                    <p:set>
                                      <p:cBhvr>
                                        <p:cTn id="8" dur="1000" fill="hold"/>
                                        <p:tgtEl>
                                          <p:spTgt spid="14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dissolve">
                                      <p:cBhvr>
                                        <p:cTn id="13" dur="500"/>
                                        <p:tgtEl>
                                          <p:spTgt spid="70"/>
                                        </p:tgtEl>
                                      </p:cBhvr>
                                    </p:animEffect>
                                  </p:childTnLst>
                                </p:cTn>
                              </p:par>
                              <p:par>
                                <p:cTn id="14" presetID="9" presetClass="entr" presetSubtype="0"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dissolve">
                                      <p:cBhvr>
                                        <p:cTn id="16" dur="500"/>
                                        <p:tgtEl>
                                          <p:spTgt spid="68"/>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79"/>
                                        </p:tgtEl>
                                        <p:attrNameLst>
                                          <p:attrName>style.visibility</p:attrName>
                                        </p:attrNameLst>
                                      </p:cBhvr>
                                      <p:to>
                                        <p:strVal val="visible"/>
                                      </p:to>
                                    </p:set>
                                    <p:animEffect transition="in" filter="dissolve">
                                      <p:cBhvr>
                                        <p:cTn id="20"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72400" y="-24384"/>
            <a:ext cx="1066800" cy="329184"/>
          </a:xfrm>
        </p:spPr>
        <p:txBody>
          <a:bodyPr/>
          <a:lstStyle/>
          <a:p>
            <a:fld id="{5FFB3D0C-8D74-41D4-BD0C-D240EB708DFB}" type="slidenum">
              <a:rPr lang="en-US" smtClean="0"/>
              <a:pPr/>
              <a:t>23</a:t>
            </a:fld>
            <a:endParaRPr lang="en-US" dirty="0"/>
          </a:p>
        </p:txBody>
      </p:sp>
      <p:sp>
        <p:nvSpPr>
          <p:cNvPr id="223" name="Rectangle 222"/>
          <p:cNvSpPr/>
          <p:nvPr/>
        </p:nvSpPr>
        <p:spPr>
          <a:xfrm>
            <a:off x="6858000" y="2516087"/>
            <a:ext cx="304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p:cNvSpPr txBox="1"/>
          <p:nvPr/>
        </p:nvSpPr>
        <p:spPr>
          <a:xfrm>
            <a:off x="7162800" y="2438399"/>
            <a:ext cx="2286000" cy="307777"/>
          </a:xfrm>
          <a:prstGeom prst="rect">
            <a:avLst/>
          </a:prstGeom>
          <a:noFill/>
        </p:spPr>
        <p:txBody>
          <a:bodyPr wrap="square" rtlCol="0">
            <a:spAutoFit/>
          </a:bodyPr>
          <a:lstStyle/>
          <a:p>
            <a:r>
              <a:rPr lang="en-US" sz="1400" dirty="0" smtClean="0"/>
              <a:t>Context memory</a:t>
            </a:r>
            <a:endParaRPr lang="en-US" sz="1400" dirty="0"/>
          </a:p>
        </p:txBody>
      </p:sp>
      <p:sp>
        <p:nvSpPr>
          <p:cNvPr id="225" name="Rectangle 224"/>
          <p:cNvSpPr/>
          <p:nvPr/>
        </p:nvSpPr>
        <p:spPr>
          <a:xfrm>
            <a:off x="6858000" y="2817910"/>
            <a:ext cx="30480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p:cNvSpPr txBox="1"/>
          <p:nvPr/>
        </p:nvSpPr>
        <p:spPr>
          <a:xfrm>
            <a:off x="7162800" y="2740222"/>
            <a:ext cx="1371600" cy="307777"/>
          </a:xfrm>
          <a:prstGeom prst="rect">
            <a:avLst/>
          </a:prstGeom>
          <a:noFill/>
        </p:spPr>
        <p:txBody>
          <a:bodyPr wrap="square" rtlCol="0">
            <a:spAutoFit/>
          </a:bodyPr>
          <a:lstStyle/>
          <a:p>
            <a:r>
              <a:rPr lang="en-US" sz="1400" dirty="0" smtClean="0"/>
              <a:t>Control state</a:t>
            </a:r>
            <a:endParaRPr lang="en-US" sz="1400" dirty="0"/>
          </a:p>
        </p:txBody>
      </p:sp>
      <p:sp>
        <p:nvSpPr>
          <p:cNvPr id="227" name="Rectangle 226"/>
          <p:cNvSpPr/>
          <p:nvPr/>
        </p:nvSpPr>
        <p:spPr>
          <a:xfrm>
            <a:off x="6858000" y="3122710"/>
            <a:ext cx="304800" cy="152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p:cNvSpPr txBox="1"/>
          <p:nvPr/>
        </p:nvSpPr>
        <p:spPr>
          <a:xfrm>
            <a:off x="7162800" y="3048000"/>
            <a:ext cx="1600200" cy="307777"/>
          </a:xfrm>
          <a:prstGeom prst="rect">
            <a:avLst/>
          </a:prstGeom>
          <a:noFill/>
        </p:spPr>
        <p:txBody>
          <a:bodyPr wrap="square" rtlCol="0">
            <a:spAutoFit/>
          </a:bodyPr>
          <a:lstStyle/>
          <a:p>
            <a:r>
              <a:rPr lang="en-US" dirty="0" smtClean="0"/>
              <a:t>Offload engine</a:t>
            </a:r>
            <a:endParaRPr lang="en-US" sz="1400" dirty="0"/>
          </a:p>
        </p:txBody>
      </p:sp>
      <p:sp>
        <p:nvSpPr>
          <p:cNvPr id="229" name="Rectangle 228"/>
          <p:cNvSpPr/>
          <p:nvPr/>
        </p:nvSpPr>
        <p:spPr>
          <a:xfrm>
            <a:off x="6858000" y="3430487"/>
            <a:ext cx="304800" cy="152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extBox 229"/>
          <p:cNvSpPr txBox="1"/>
          <p:nvPr/>
        </p:nvSpPr>
        <p:spPr>
          <a:xfrm>
            <a:off x="7162800" y="3352799"/>
            <a:ext cx="1600200" cy="307777"/>
          </a:xfrm>
          <a:prstGeom prst="rect">
            <a:avLst/>
          </a:prstGeom>
          <a:noFill/>
        </p:spPr>
        <p:txBody>
          <a:bodyPr wrap="square" rtlCol="0">
            <a:spAutoFit/>
          </a:bodyPr>
          <a:lstStyle/>
          <a:p>
            <a:r>
              <a:rPr lang="en-US" sz="1400" dirty="0" smtClean="0"/>
              <a:t>Off-chip Memory</a:t>
            </a:r>
            <a:endParaRPr lang="en-US" sz="1400" dirty="0"/>
          </a:p>
        </p:txBody>
      </p:sp>
      <p:grpSp>
        <p:nvGrpSpPr>
          <p:cNvPr id="113" name="Group 112"/>
          <p:cNvGrpSpPr/>
          <p:nvPr/>
        </p:nvGrpSpPr>
        <p:grpSpPr>
          <a:xfrm>
            <a:off x="1066800" y="1447800"/>
            <a:ext cx="5029200" cy="3429000"/>
            <a:chOff x="914400" y="1447800"/>
            <a:chExt cx="6477000" cy="4343400"/>
          </a:xfrm>
        </p:grpSpPr>
        <p:sp>
          <p:nvSpPr>
            <p:cNvPr id="118" name="Rectangle 117"/>
            <p:cNvSpPr/>
            <p:nvPr/>
          </p:nvSpPr>
          <p:spPr>
            <a:xfrm>
              <a:off x="914400" y="1447800"/>
              <a:ext cx="6477000" cy="3542772"/>
            </a:xfrm>
            <a:prstGeom prst="rect">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1" name="Group 360"/>
            <p:cNvGrpSpPr/>
            <p:nvPr/>
          </p:nvGrpSpPr>
          <p:grpSpPr>
            <a:xfrm>
              <a:off x="1681411" y="2048269"/>
              <a:ext cx="4175961" cy="2102270"/>
              <a:chOff x="1371600" y="1676399"/>
              <a:chExt cx="3733801" cy="2667794"/>
            </a:xfrm>
          </p:grpSpPr>
          <p:sp>
            <p:nvSpPr>
              <p:cNvPr id="5" name="Rectangle 4"/>
              <p:cNvSpPr/>
              <p:nvPr/>
            </p:nvSpPr>
            <p:spPr>
              <a:xfrm>
                <a:off x="2819400" y="22097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19400" y="26669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19400" y="36575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33800" y="16763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ecision 9"/>
              <p:cNvSpPr/>
              <p:nvPr/>
            </p:nvSpPr>
            <p:spPr>
              <a:xfrm>
                <a:off x="3733800" y="2133599"/>
                <a:ext cx="457200" cy="381000"/>
              </a:xfrm>
              <a:prstGeom prst="flowChartDecision">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ecision 10"/>
              <p:cNvSpPr/>
              <p:nvPr/>
            </p:nvSpPr>
            <p:spPr>
              <a:xfrm>
                <a:off x="2133600" y="3124199"/>
                <a:ext cx="457200" cy="381000"/>
              </a:xfrm>
              <a:prstGeom prst="flowChartDecision">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71600" y="32003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33600" y="36575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71600" y="36575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0" idx="1"/>
                <a:endCxn id="5" idx="3"/>
              </p:cNvCxnSpPr>
              <p:nvPr/>
            </p:nvCxnSpPr>
            <p:spPr>
              <a:xfrm rot="10800000">
                <a:off x="3276600" y="2324099"/>
                <a:ext cx="4572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6" idx="0"/>
              </p:cNvCxnSpPr>
              <p:nvPr/>
            </p:nvCxnSpPr>
            <p:spPr>
              <a:xfrm rot="5400000">
                <a:off x="2933700" y="2552699"/>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67" idx="0"/>
              </p:cNvCxnSpPr>
              <p:nvPr/>
            </p:nvCxnSpPr>
            <p:spPr>
              <a:xfrm rot="5400000">
                <a:off x="2933700" y="3009899"/>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2934494" y="3542505"/>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1" idx="3"/>
              </p:cNvCxnSpPr>
              <p:nvPr/>
            </p:nvCxnSpPr>
            <p:spPr>
              <a:xfrm rot="10800000">
                <a:off x="2590801" y="3314699"/>
                <a:ext cx="228601" cy="794"/>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p:cNvCxnSpPr>
              <p:nvPr/>
            </p:nvCxnSpPr>
            <p:spPr>
              <a:xfrm rot="5400000">
                <a:off x="2285206" y="3580605"/>
                <a:ext cx="1524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1"/>
                <a:endCxn id="12" idx="3"/>
              </p:cNvCxnSpPr>
              <p:nvPr/>
            </p:nvCxnSpPr>
            <p:spPr>
              <a:xfrm rot="10800000">
                <a:off x="1828800" y="3314699"/>
                <a:ext cx="3048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4" idx="0"/>
              </p:cNvCxnSpPr>
              <p:nvPr/>
            </p:nvCxnSpPr>
            <p:spPr>
              <a:xfrm rot="5400000">
                <a:off x="1485900" y="3543299"/>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4" idx="2"/>
                <a:endCxn id="5" idx="1"/>
              </p:cNvCxnSpPr>
              <p:nvPr/>
            </p:nvCxnSpPr>
            <p:spPr>
              <a:xfrm rot="5400000" flipH="1" flipV="1">
                <a:off x="1428750" y="2495549"/>
                <a:ext cx="1562100" cy="1219200"/>
              </a:xfrm>
              <a:prstGeom prst="bentConnector4">
                <a:avLst>
                  <a:gd name="adj1" fmla="val -14634"/>
                  <a:gd name="adj2" fmla="val -30916"/>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733800" y="27431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733800" y="32003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rot="5400000">
                <a:off x="3847306" y="3085305"/>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Flowchart: Decision 47"/>
              <p:cNvSpPr/>
              <p:nvPr/>
            </p:nvSpPr>
            <p:spPr>
              <a:xfrm>
                <a:off x="3733800" y="3733799"/>
                <a:ext cx="457200" cy="381000"/>
              </a:xfrm>
              <a:prstGeom prst="flowChartDecision">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rot="5400000">
                <a:off x="3847305" y="2628105"/>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648201" y="22097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648201" y="26669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648201" y="31241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8201" y="3581399"/>
                <a:ext cx="457200" cy="228600"/>
              </a:xfrm>
              <a:prstGeom prst="rect">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stCxn id="54" idx="2"/>
                <a:endCxn id="55" idx="0"/>
              </p:cNvCxnSpPr>
              <p:nvPr/>
            </p:nvCxnSpPr>
            <p:spPr>
              <a:xfrm rot="5400000">
                <a:off x="4762501" y="2552699"/>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4761707" y="3009105"/>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763295" y="3466305"/>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0" idx="3"/>
                <a:endCxn id="54" idx="1"/>
              </p:cNvCxnSpPr>
              <p:nvPr/>
            </p:nvCxnSpPr>
            <p:spPr>
              <a:xfrm>
                <a:off x="4191000" y="2324099"/>
                <a:ext cx="457201"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hape 63"/>
              <p:cNvCxnSpPr>
                <a:stCxn id="48" idx="2"/>
                <a:endCxn id="9" idx="1"/>
              </p:cNvCxnSpPr>
              <p:nvPr/>
            </p:nvCxnSpPr>
            <p:spPr>
              <a:xfrm rot="5400000" flipH="1">
                <a:off x="2686050" y="2838449"/>
                <a:ext cx="2324100" cy="228600"/>
              </a:xfrm>
              <a:prstGeom prst="bentConnector4">
                <a:avLst>
                  <a:gd name="adj1" fmla="val -9836"/>
                  <a:gd name="adj2" fmla="val 131068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Flowchart: Decision 66"/>
              <p:cNvSpPr/>
              <p:nvPr/>
            </p:nvSpPr>
            <p:spPr>
              <a:xfrm>
                <a:off x="2819400" y="3124199"/>
                <a:ext cx="457200" cy="381000"/>
              </a:xfrm>
              <a:prstGeom prst="flowChartDecision">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stCxn id="9" idx="2"/>
                <a:endCxn id="10" idx="0"/>
              </p:cNvCxnSpPr>
              <p:nvPr/>
            </p:nvCxnSpPr>
            <p:spPr>
              <a:xfrm rot="5400000">
                <a:off x="3848100" y="2019299"/>
                <a:ext cx="2286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3" idx="2"/>
              </p:cNvCxnSpPr>
              <p:nvPr/>
            </p:nvCxnSpPr>
            <p:spPr>
              <a:xfrm rot="5400000">
                <a:off x="2133600" y="4114799"/>
                <a:ext cx="457200" cy="1588"/>
              </a:xfrm>
              <a:prstGeom prst="straightConnector1">
                <a:avLst/>
              </a:prstGeom>
              <a:ln w="1270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5400000">
                <a:off x="2820194" y="4114005"/>
                <a:ext cx="457200" cy="1588"/>
              </a:xfrm>
              <a:prstGeom prst="straightConnector1">
                <a:avLst/>
              </a:prstGeom>
              <a:ln w="1270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8" name="Flowchart: Decision 87"/>
              <p:cNvSpPr/>
              <p:nvPr/>
            </p:nvSpPr>
            <p:spPr>
              <a:xfrm>
                <a:off x="4648201" y="3962399"/>
                <a:ext cx="457200" cy="381000"/>
              </a:xfrm>
              <a:prstGeom prst="flowChartDecision">
                <a:avLst/>
              </a:prstGeom>
              <a:solidFill>
                <a:srgbClr val="92D05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hape 89"/>
              <p:cNvCxnSpPr>
                <a:stCxn id="57" idx="2"/>
                <a:endCxn id="88" idx="0"/>
              </p:cNvCxnSpPr>
              <p:nvPr/>
            </p:nvCxnSpPr>
            <p:spPr>
              <a:xfrm rot="5400000">
                <a:off x="4800601" y="3886199"/>
                <a:ext cx="152400" cy="1588"/>
              </a:xfrm>
              <a:prstGeom prst="bentConnector3">
                <a:avLst>
                  <a:gd name="adj1" fmla="val 50000"/>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88" idx="1"/>
                <a:endCxn id="57" idx="1"/>
              </p:cNvCxnSpPr>
              <p:nvPr/>
            </p:nvCxnSpPr>
            <p:spPr>
              <a:xfrm rot="10800000">
                <a:off x="4648201" y="3695699"/>
                <a:ext cx="1588" cy="457200"/>
              </a:xfrm>
              <a:prstGeom prst="bentConnector3">
                <a:avLst>
                  <a:gd name="adj1" fmla="val 8245909"/>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hape 96"/>
              <p:cNvCxnSpPr>
                <a:stCxn id="88" idx="2"/>
                <a:endCxn id="9" idx="0"/>
              </p:cNvCxnSpPr>
              <p:nvPr/>
            </p:nvCxnSpPr>
            <p:spPr>
              <a:xfrm rot="5400000" flipH="1">
                <a:off x="3086101" y="2552699"/>
                <a:ext cx="2667000" cy="914401"/>
              </a:xfrm>
              <a:prstGeom prst="bentConnector5">
                <a:avLst>
                  <a:gd name="adj1" fmla="val -8571"/>
                  <a:gd name="adj2" fmla="val -74272"/>
                  <a:gd name="adj3" fmla="val 10857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48" idx="3"/>
                <a:endCxn id="56" idx="1"/>
              </p:cNvCxnSpPr>
              <p:nvPr/>
            </p:nvCxnSpPr>
            <p:spPr>
              <a:xfrm flipV="1">
                <a:off x="4191000" y="3238499"/>
                <a:ext cx="457201" cy="685800"/>
              </a:xfrm>
              <a:prstGeom prst="bentConnector3">
                <a:avLst>
                  <a:gd name="adj1" fmla="val 50000"/>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46" idx="2"/>
              </p:cNvCxnSpPr>
              <p:nvPr/>
            </p:nvCxnSpPr>
            <p:spPr>
              <a:xfrm rot="5400000">
                <a:off x="3810000" y="3581399"/>
                <a:ext cx="304800" cy="158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1" name="Rectangle 120"/>
            <p:cNvSpPr/>
            <p:nvPr/>
          </p:nvSpPr>
          <p:spPr>
            <a:xfrm>
              <a:off x="3769393" y="5110665"/>
              <a:ext cx="1278355" cy="180140"/>
            </a:xfrm>
            <a:prstGeom prst="rect">
              <a:avLst/>
            </a:prstGeom>
            <a:solidFill>
              <a:srgbClr val="0070C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Elbow Connector 128"/>
            <p:cNvCxnSpPr/>
            <p:nvPr/>
          </p:nvCxnSpPr>
          <p:spPr>
            <a:xfrm>
              <a:off x="5857373" y="2558669"/>
              <a:ext cx="340895" cy="2131669"/>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4" name="Elbow Connector 133"/>
            <p:cNvCxnSpPr/>
            <p:nvPr/>
          </p:nvCxnSpPr>
          <p:spPr>
            <a:xfrm>
              <a:off x="5857373" y="2918951"/>
              <a:ext cx="255669" cy="1771385"/>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6" name="Elbow Connector 133"/>
            <p:cNvCxnSpPr/>
            <p:nvPr/>
          </p:nvCxnSpPr>
          <p:spPr>
            <a:xfrm rot="10800000" flipV="1">
              <a:off x="5005137" y="2918951"/>
              <a:ext cx="340897" cy="1771385"/>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33"/>
            <p:cNvCxnSpPr/>
            <p:nvPr/>
          </p:nvCxnSpPr>
          <p:spPr>
            <a:xfrm>
              <a:off x="5857373" y="3279232"/>
              <a:ext cx="170447" cy="1411104"/>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9" name="Elbow Connector 133"/>
            <p:cNvCxnSpPr>
              <a:stCxn id="45" idx="1"/>
            </p:cNvCxnSpPr>
            <p:nvPr/>
          </p:nvCxnSpPr>
          <p:spPr>
            <a:xfrm rot="10800000" flipV="1">
              <a:off x="4087731" y="2978997"/>
              <a:ext cx="235614" cy="1711339"/>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Elbow Connector 133"/>
            <p:cNvCxnSpPr/>
            <p:nvPr/>
          </p:nvCxnSpPr>
          <p:spPr>
            <a:xfrm>
              <a:off x="5857373" y="3639513"/>
              <a:ext cx="85223" cy="1050822"/>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Elbow Connector 133"/>
            <p:cNvCxnSpPr/>
            <p:nvPr/>
          </p:nvCxnSpPr>
          <p:spPr>
            <a:xfrm>
              <a:off x="3044990" y="3699561"/>
              <a:ext cx="85223" cy="990775"/>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5" name="Elbow Connector 133"/>
            <p:cNvCxnSpPr/>
            <p:nvPr/>
          </p:nvCxnSpPr>
          <p:spPr>
            <a:xfrm rot="10800000" flipV="1">
              <a:off x="4152902" y="3339278"/>
              <a:ext cx="170447" cy="1351058"/>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Elbow Connector 133"/>
            <p:cNvCxnSpPr/>
            <p:nvPr/>
          </p:nvCxnSpPr>
          <p:spPr>
            <a:xfrm>
              <a:off x="3800977" y="3699561"/>
              <a:ext cx="85223" cy="990775"/>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33"/>
            <p:cNvCxnSpPr/>
            <p:nvPr/>
          </p:nvCxnSpPr>
          <p:spPr>
            <a:xfrm>
              <a:off x="3812003" y="2918951"/>
              <a:ext cx="170449" cy="1771385"/>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33"/>
            <p:cNvCxnSpPr/>
            <p:nvPr/>
          </p:nvCxnSpPr>
          <p:spPr>
            <a:xfrm rot="10800000" flipV="1">
              <a:off x="2277980" y="3699559"/>
              <a:ext cx="255669" cy="990777"/>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0" name="Elbow Connector 133"/>
            <p:cNvCxnSpPr/>
            <p:nvPr/>
          </p:nvCxnSpPr>
          <p:spPr>
            <a:xfrm rot="10800000" flipV="1">
              <a:off x="1340520" y="3699561"/>
              <a:ext cx="340895" cy="990775"/>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2" name="Elbow Connector 133"/>
            <p:cNvCxnSpPr/>
            <p:nvPr/>
          </p:nvCxnSpPr>
          <p:spPr>
            <a:xfrm rot="10800000" flipV="1">
              <a:off x="1425741" y="3339280"/>
              <a:ext cx="255671" cy="1351056"/>
            </a:xfrm>
            <a:prstGeom prst="bentConnector2">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1" name="Rectangle 190"/>
            <p:cNvSpPr/>
            <p:nvPr/>
          </p:nvSpPr>
          <p:spPr>
            <a:xfrm>
              <a:off x="1170071" y="1567893"/>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1937083" y="1567893"/>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lowchart: Manual Operation 199"/>
            <p:cNvSpPr/>
            <p:nvPr/>
          </p:nvSpPr>
          <p:spPr>
            <a:xfrm>
              <a:off x="3769393" y="4690336"/>
              <a:ext cx="1278355" cy="180140"/>
            </a:xfrm>
            <a:prstGeom prst="flowChartManualOperation">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lowchart: Manual Operation 200"/>
            <p:cNvSpPr/>
            <p:nvPr/>
          </p:nvSpPr>
          <p:spPr>
            <a:xfrm>
              <a:off x="5175583" y="4690336"/>
              <a:ext cx="1278355" cy="180140"/>
            </a:xfrm>
            <a:prstGeom prst="flowChartManualOperation">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lowchart: Manual Operation 201"/>
            <p:cNvSpPr/>
            <p:nvPr/>
          </p:nvSpPr>
          <p:spPr>
            <a:xfrm>
              <a:off x="2391611" y="4690336"/>
              <a:ext cx="1278355" cy="180140"/>
            </a:xfrm>
            <a:prstGeom prst="flowChartManualOperation">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lowchart: Manual Operation 202"/>
            <p:cNvSpPr/>
            <p:nvPr/>
          </p:nvSpPr>
          <p:spPr>
            <a:xfrm>
              <a:off x="999623" y="4690336"/>
              <a:ext cx="1278355" cy="180140"/>
            </a:xfrm>
            <a:prstGeom prst="flowChartManualOperation">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p:cNvCxnSpPr>
              <a:stCxn id="201" idx="2"/>
            </p:cNvCxnSpPr>
            <p:nvPr/>
          </p:nvCxnSpPr>
          <p:spPr>
            <a:xfrm rot="5400000">
              <a:off x="5694667" y="4990309"/>
              <a:ext cx="240188" cy="1776"/>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200" idx="2"/>
              <a:endCxn id="121" idx="0"/>
            </p:cNvCxnSpPr>
            <p:nvPr/>
          </p:nvCxnSpPr>
          <p:spPr>
            <a:xfrm rot="5400000">
              <a:off x="4288476" y="4990309"/>
              <a:ext cx="240188" cy="1776"/>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202" idx="2"/>
            </p:cNvCxnSpPr>
            <p:nvPr/>
          </p:nvCxnSpPr>
          <p:spPr>
            <a:xfrm rot="5400000">
              <a:off x="2910695" y="4990309"/>
              <a:ext cx="240188" cy="1776"/>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203" idx="2"/>
            </p:cNvCxnSpPr>
            <p:nvPr/>
          </p:nvCxnSpPr>
          <p:spPr>
            <a:xfrm rot="5400000">
              <a:off x="1518707" y="4990309"/>
              <a:ext cx="240188" cy="1776"/>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7" name="Shape 236"/>
            <p:cNvCxnSpPr>
              <a:endCxn id="192" idx="0"/>
            </p:cNvCxnSpPr>
            <p:nvPr/>
          </p:nvCxnSpPr>
          <p:spPr>
            <a:xfrm rot="5400000" flipH="1">
              <a:off x="771622" y="3031639"/>
              <a:ext cx="3722914" cy="795421"/>
            </a:xfrm>
            <a:prstGeom prst="bentConnector5">
              <a:avLst>
                <a:gd name="adj1" fmla="val -6718"/>
                <a:gd name="adj2" fmla="val 301959"/>
                <a:gd name="adj3" fmla="val 107094"/>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6" name="Shape 245"/>
            <p:cNvCxnSpPr>
              <a:endCxn id="191" idx="0"/>
            </p:cNvCxnSpPr>
            <p:nvPr/>
          </p:nvCxnSpPr>
          <p:spPr>
            <a:xfrm rot="5400000" flipH="1">
              <a:off x="-307877" y="3344127"/>
              <a:ext cx="3722914" cy="170449"/>
            </a:xfrm>
            <a:prstGeom prst="bentConnector5">
              <a:avLst>
                <a:gd name="adj1" fmla="val -4839"/>
                <a:gd name="adj2" fmla="val 504126"/>
                <a:gd name="adj3" fmla="val 104839"/>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3783957" y="5611060"/>
              <a:ext cx="511344" cy="180140"/>
            </a:xfrm>
            <a:prstGeom prst="rect">
              <a:avLst/>
            </a:prstGeom>
            <a:solidFill>
              <a:srgbClr val="FF000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p:cNvSpPr/>
            <p:nvPr/>
          </p:nvSpPr>
          <p:spPr>
            <a:xfrm>
              <a:off x="2704100" y="1567895"/>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3471112" y="1567895"/>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3" name="Shape 302"/>
            <p:cNvCxnSpPr>
              <a:stCxn id="121" idx="2"/>
              <a:endCxn id="281" idx="0"/>
            </p:cNvCxnSpPr>
            <p:nvPr/>
          </p:nvCxnSpPr>
          <p:spPr>
            <a:xfrm rot="5400000" flipH="1">
              <a:off x="1844020" y="2726255"/>
              <a:ext cx="3722912" cy="1406192"/>
            </a:xfrm>
            <a:prstGeom prst="bentConnector5">
              <a:avLst>
                <a:gd name="adj1" fmla="val -15488"/>
                <a:gd name="adj2" fmla="val 278185"/>
                <a:gd name="adj3" fmla="val 109349"/>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9" name="Shape 318"/>
            <p:cNvCxnSpPr>
              <a:endCxn id="302" idx="0"/>
            </p:cNvCxnSpPr>
            <p:nvPr/>
          </p:nvCxnSpPr>
          <p:spPr>
            <a:xfrm rot="5400000" flipH="1">
              <a:off x="2930623" y="2406668"/>
              <a:ext cx="3722912" cy="2045368"/>
            </a:xfrm>
            <a:prstGeom prst="bentConnector5">
              <a:avLst>
                <a:gd name="adj1" fmla="val -17836"/>
                <a:gd name="adj2" fmla="val 265474"/>
                <a:gd name="adj3" fmla="val 111792"/>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2" name="Rectangle 331"/>
            <p:cNvSpPr/>
            <p:nvPr/>
          </p:nvSpPr>
          <p:spPr>
            <a:xfrm>
              <a:off x="4238124" y="1567895"/>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p:cNvSpPr/>
            <p:nvPr/>
          </p:nvSpPr>
          <p:spPr>
            <a:xfrm>
              <a:off x="5005139" y="1567895"/>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p:cNvSpPr/>
            <p:nvPr/>
          </p:nvSpPr>
          <p:spPr>
            <a:xfrm>
              <a:off x="5772149" y="1567895"/>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p:cNvSpPr/>
            <p:nvPr/>
          </p:nvSpPr>
          <p:spPr>
            <a:xfrm>
              <a:off x="6539166" y="1567893"/>
              <a:ext cx="596567" cy="180140"/>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0" name="Straight Arrow Connector 379"/>
            <p:cNvCxnSpPr>
              <a:endCxn id="268" idx="0"/>
            </p:cNvCxnSpPr>
            <p:nvPr/>
          </p:nvCxnSpPr>
          <p:spPr>
            <a:xfrm rot="5400000">
              <a:off x="3889362" y="5451083"/>
              <a:ext cx="310244" cy="9709"/>
            </a:xfrm>
            <a:prstGeom prst="straightConnector1">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4502423" y="5611060"/>
              <a:ext cx="511344" cy="180140"/>
            </a:xfrm>
            <a:prstGeom prst="rect">
              <a:avLst/>
            </a:prstGeom>
            <a:solidFill>
              <a:srgbClr val="FF000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9" name="Straight Arrow Connector 388"/>
            <p:cNvCxnSpPr>
              <a:endCxn id="388" idx="0"/>
            </p:cNvCxnSpPr>
            <p:nvPr/>
          </p:nvCxnSpPr>
          <p:spPr>
            <a:xfrm rot="5400000">
              <a:off x="4607829" y="5451083"/>
              <a:ext cx="310244" cy="9709"/>
            </a:xfrm>
            <a:prstGeom prst="straightConnector1">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0" name="Rectangle 389"/>
            <p:cNvSpPr/>
            <p:nvPr/>
          </p:nvSpPr>
          <p:spPr>
            <a:xfrm>
              <a:off x="5177742" y="5611060"/>
              <a:ext cx="511344" cy="180140"/>
            </a:xfrm>
            <a:prstGeom prst="rect">
              <a:avLst/>
            </a:prstGeom>
            <a:solidFill>
              <a:srgbClr val="FF000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1" name="Straight Arrow Connector 390"/>
            <p:cNvCxnSpPr>
              <a:endCxn id="390" idx="0"/>
            </p:cNvCxnSpPr>
            <p:nvPr/>
          </p:nvCxnSpPr>
          <p:spPr>
            <a:xfrm rot="5400000">
              <a:off x="5283147" y="5451083"/>
              <a:ext cx="310244" cy="9709"/>
            </a:xfrm>
            <a:prstGeom prst="straightConnector1">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2" name="Rectangle 391"/>
            <p:cNvSpPr/>
            <p:nvPr/>
          </p:nvSpPr>
          <p:spPr>
            <a:xfrm>
              <a:off x="5896208" y="5611060"/>
              <a:ext cx="511344" cy="180140"/>
            </a:xfrm>
            <a:prstGeom prst="rect">
              <a:avLst/>
            </a:prstGeom>
            <a:solidFill>
              <a:srgbClr val="FF000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3" name="Straight Arrow Connector 392"/>
            <p:cNvCxnSpPr>
              <a:endCxn id="392" idx="0"/>
            </p:cNvCxnSpPr>
            <p:nvPr/>
          </p:nvCxnSpPr>
          <p:spPr>
            <a:xfrm rot="5400000">
              <a:off x="6001613" y="5451083"/>
              <a:ext cx="310244" cy="9709"/>
            </a:xfrm>
            <a:prstGeom prst="straightConnector1">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4" name="Rectangle 393"/>
            <p:cNvSpPr/>
            <p:nvPr/>
          </p:nvSpPr>
          <p:spPr>
            <a:xfrm>
              <a:off x="5177742" y="5120676"/>
              <a:ext cx="1278355" cy="180140"/>
            </a:xfrm>
            <a:prstGeom prst="rect">
              <a:avLst/>
            </a:prstGeom>
            <a:solidFill>
              <a:srgbClr val="0070C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394"/>
            <p:cNvSpPr/>
            <p:nvPr/>
          </p:nvSpPr>
          <p:spPr>
            <a:xfrm>
              <a:off x="2390172" y="5120676"/>
              <a:ext cx="1278355" cy="180140"/>
            </a:xfrm>
            <a:prstGeom prst="rect">
              <a:avLst/>
            </a:prstGeom>
            <a:solidFill>
              <a:srgbClr val="0070C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p:cNvSpPr/>
            <p:nvPr/>
          </p:nvSpPr>
          <p:spPr>
            <a:xfrm>
              <a:off x="996387" y="5090652"/>
              <a:ext cx="1278355" cy="180140"/>
            </a:xfrm>
            <a:prstGeom prst="rect">
              <a:avLst/>
            </a:prstGeom>
            <a:solidFill>
              <a:srgbClr val="0070C0"/>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8" name="TextBox 397"/>
          <p:cNvSpPr txBox="1"/>
          <p:nvPr/>
        </p:nvSpPr>
        <p:spPr>
          <a:xfrm>
            <a:off x="5334000" y="1154668"/>
            <a:ext cx="1143000" cy="369332"/>
          </a:xfrm>
          <a:prstGeom prst="rect">
            <a:avLst/>
          </a:prstGeom>
          <a:noFill/>
        </p:spPr>
        <p:txBody>
          <a:bodyPr wrap="square" rtlCol="0">
            <a:spAutoFit/>
          </a:bodyPr>
          <a:lstStyle/>
          <a:p>
            <a:r>
              <a:rPr lang="en-US" dirty="0" smtClean="0"/>
              <a:t>Engine</a:t>
            </a:r>
            <a:endParaRPr lang="en-US" dirty="0"/>
          </a:p>
        </p:txBody>
      </p:sp>
      <p:sp>
        <p:nvSpPr>
          <p:cNvPr id="114" name="Content Placeholder 2"/>
          <p:cNvSpPr>
            <a:spLocks noGrp="1"/>
          </p:cNvSpPr>
          <p:nvPr>
            <p:ph idx="1"/>
          </p:nvPr>
        </p:nvSpPr>
        <p:spPr>
          <a:xfrm>
            <a:off x="457200" y="5029200"/>
            <a:ext cx="7696200" cy="1447800"/>
          </a:xfrm>
        </p:spPr>
        <p:txBody>
          <a:bodyPr>
            <a:normAutofit/>
          </a:bodyPr>
          <a:lstStyle/>
          <a:p>
            <a:pPr lvl="1">
              <a:buNone/>
            </a:pPr>
            <a:endParaRPr lang="en-US" dirty="0" smtClean="0"/>
          </a:p>
          <a:p>
            <a:pPr lvl="2">
              <a:buNone/>
            </a:pPr>
            <a:endParaRPr lang="en-US" dirty="0" smtClean="0"/>
          </a:p>
          <a:p>
            <a:pPr lvl="2"/>
            <a:endParaRPr lang="en-US" dirty="0" smtClean="0">
              <a:solidFill>
                <a:srgbClr val="00B0F0"/>
              </a:solidFill>
            </a:endParaRPr>
          </a:p>
          <a:p>
            <a:pPr lvl="1">
              <a:buNone/>
            </a:pPr>
            <a:endParaRPr lang="en-US" dirty="0" smtClean="0"/>
          </a:p>
        </p:txBody>
      </p:sp>
      <p:sp>
        <p:nvSpPr>
          <p:cNvPr id="115" name="Title 1"/>
          <p:cNvSpPr>
            <a:spLocks noGrp="1"/>
          </p:cNvSpPr>
          <p:nvPr>
            <p:ph type="title"/>
          </p:nvPr>
        </p:nvSpPr>
        <p:spPr>
          <a:xfrm>
            <a:off x="457200" y="304800"/>
            <a:ext cx="8229600" cy="838200"/>
          </a:xfrm>
        </p:spPr>
        <p:txBody>
          <a:bodyPr>
            <a:normAutofit/>
          </a:bodyPr>
          <a:lstStyle/>
          <a:p>
            <a:r>
              <a:rPr lang="en-US" dirty="0" smtClean="0"/>
              <a:t>A </a:t>
            </a:r>
            <a:r>
              <a:rPr lang="en-US" dirty="0"/>
              <a:t>P</a:t>
            </a:r>
            <a:r>
              <a:rPr lang="en-US" dirty="0" smtClean="0"/>
              <a:t>rogrammable </a:t>
            </a:r>
            <a:r>
              <a:rPr lang="en-US" dirty="0"/>
              <a:t>E</a:t>
            </a:r>
            <a:r>
              <a:rPr lang="en-US" dirty="0" smtClean="0"/>
              <a:t>ngine</a:t>
            </a:r>
            <a:endParaRPr lang="en-US" dirty="0"/>
          </a:p>
        </p:txBody>
      </p:sp>
    </p:spTree>
    <p:extLst>
      <p:ext uri="{BB962C8B-B14F-4D97-AF65-F5344CB8AC3E}">
        <p14:creationId xmlns:p14="http://schemas.microsoft.com/office/powerpoint/2010/main" val="1543560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 name="Rectangle 1272"/>
          <p:cNvSpPr/>
          <p:nvPr/>
        </p:nvSpPr>
        <p:spPr>
          <a:xfrm>
            <a:off x="1066800" y="1447800"/>
            <a:ext cx="5029200" cy="279692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4" name="Group 360"/>
          <p:cNvGrpSpPr/>
          <p:nvPr/>
        </p:nvGrpSpPr>
        <p:grpSpPr>
          <a:xfrm>
            <a:off x="1662359" y="1921856"/>
            <a:ext cx="3242511" cy="1659693"/>
            <a:chOff x="1371600" y="1676399"/>
            <a:chExt cx="3733801" cy="2667794"/>
          </a:xfrm>
        </p:grpSpPr>
        <p:sp>
          <p:nvSpPr>
            <p:cNvPr id="1275" name="Rectangle 1274"/>
            <p:cNvSpPr/>
            <p:nvPr/>
          </p:nvSpPr>
          <p:spPr>
            <a:xfrm>
              <a:off x="2819400"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6" name="Rectangle 1275"/>
            <p:cNvSpPr/>
            <p:nvPr/>
          </p:nvSpPr>
          <p:spPr>
            <a:xfrm>
              <a:off x="2819400"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7" name="Rectangle 1276"/>
            <p:cNvSpPr/>
            <p:nvPr/>
          </p:nvSpPr>
          <p:spPr>
            <a:xfrm>
              <a:off x="28194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8" name="Rectangle 1277"/>
            <p:cNvSpPr/>
            <p:nvPr/>
          </p:nvSpPr>
          <p:spPr>
            <a:xfrm>
              <a:off x="3733800" y="1676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9" name="Flowchart: Decision 1278"/>
            <p:cNvSpPr/>
            <p:nvPr/>
          </p:nvSpPr>
          <p:spPr>
            <a:xfrm>
              <a:off x="3733800" y="21335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Flowchart: Decision 1279"/>
            <p:cNvSpPr/>
            <p:nvPr/>
          </p:nvSpPr>
          <p:spPr>
            <a:xfrm>
              <a:off x="21336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Rectangle 1280"/>
            <p:cNvSpPr/>
            <p:nvPr/>
          </p:nvSpPr>
          <p:spPr>
            <a:xfrm>
              <a:off x="13716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2" name="Rectangle 1281"/>
            <p:cNvSpPr/>
            <p:nvPr/>
          </p:nvSpPr>
          <p:spPr>
            <a:xfrm>
              <a:off x="2133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Rectangle 1282"/>
            <p:cNvSpPr/>
            <p:nvPr/>
          </p:nvSpPr>
          <p:spPr>
            <a:xfrm>
              <a:off x="1371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4" name="Straight Arrow Connector 1283"/>
            <p:cNvCxnSpPr>
              <a:stCxn id="1279" idx="1"/>
              <a:endCxn id="1275" idx="3"/>
            </p:cNvCxnSpPr>
            <p:nvPr/>
          </p:nvCxnSpPr>
          <p:spPr>
            <a:xfrm rot="10800000">
              <a:off x="3276600" y="2324099"/>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5" name="Straight Arrow Connector 1284"/>
            <p:cNvCxnSpPr>
              <a:stCxn id="1275" idx="2"/>
              <a:endCxn id="1276" idx="0"/>
            </p:cNvCxnSpPr>
            <p:nvPr/>
          </p:nvCxnSpPr>
          <p:spPr>
            <a:xfrm rot="5400000">
              <a:off x="2933700"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6" name="Straight Arrow Connector 1285"/>
            <p:cNvCxnSpPr>
              <a:stCxn id="1276" idx="2"/>
              <a:endCxn id="1307" idx="0"/>
            </p:cNvCxnSpPr>
            <p:nvPr/>
          </p:nvCxnSpPr>
          <p:spPr>
            <a:xfrm rot="5400000">
              <a:off x="2933700" y="30098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7" name="Straight Arrow Connector 1286"/>
            <p:cNvCxnSpPr/>
            <p:nvPr/>
          </p:nvCxnSpPr>
          <p:spPr>
            <a:xfrm rot="5400000">
              <a:off x="2934494" y="35425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8" name="Straight Arrow Connector 1287"/>
            <p:cNvCxnSpPr>
              <a:endCxn id="1280" idx="3"/>
            </p:cNvCxnSpPr>
            <p:nvPr/>
          </p:nvCxnSpPr>
          <p:spPr>
            <a:xfrm rot="10800000">
              <a:off x="2590801" y="3314699"/>
              <a:ext cx="228601" cy="7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9" name="Straight Arrow Connector 1288"/>
            <p:cNvCxnSpPr>
              <a:stCxn id="1280" idx="2"/>
            </p:cNvCxnSpPr>
            <p:nvPr/>
          </p:nvCxnSpPr>
          <p:spPr>
            <a:xfrm rot="5400000">
              <a:off x="2285206" y="3580605"/>
              <a:ext cx="152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0" name="Straight Arrow Connector 1289"/>
            <p:cNvCxnSpPr>
              <a:stCxn id="1280" idx="1"/>
              <a:endCxn id="1281" idx="3"/>
            </p:cNvCxnSpPr>
            <p:nvPr/>
          </p:nvCxnSpPr>
          <p:spPr>
            <a:xfrm rot="10800000">
              <a:off x="1828800" y="33146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1" name="Straight Arrow Connector 1290"/>
            <p:cNvCxnSpPr>
              <a:stCxn id="1281" idx="2"/>
              <a:endCxn id="1283" idx="0"/>
            </p:cNvCxnSpPr>
            <p:nvPr/>
          </p:nvCxnSpPr>
          <p:spPr>
            <a:xfrm rot="5400000">
              <a:off x="1485900" y="3543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2" name="Elbow Connector 32"/>
            <p:cNvCxnSpPr>
              <a:stCxn id="1283" idx="2"/>
              <a:endCxn id="1275" idx="1"/>
            </p:cNvCxnSpPr>
            <p:nvPr/>
          </p:nvCxnSpPr>
          <p:spPr>
            <a:xfrm rot="5400000" flipH="1" flipV="1">
              <a:off x="1428750" y="2495549"/>
              <a:ext cx="1562100" cy="1219200"/>
            </a:xfrm>
            <a:prstGeom prst="bentConnector4">
              <a:avLst>
                <a:gd name="adj1" fmla="val -14634"/>
                <a:gd name="adj2" fmla="val -30916"/>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3" name="Rectangle 1292"/>
            <p:cNvSpPr/>
            <p:nvPr/>
          </p:nvSpPr>
          <p:spPr>
            <a:xfrm>
              <a:off x="3733800" y="2743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4" name="Rectangle 1293"/>
            <p:cNvSpPr/>
            <p:nvPr/>
          </p:nvSpPr>
          <p:spPr>
            <a:xfrm>
              <a:off x="37338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5" name="Straight Arrow Connector 1294"/>
            <p:cNvCxnSpPr/>
            <p:nvPr/>
          </p:nvCxnSpPr>
          <p:spPr>
            <a:xfrm rot="5400000">
              <a:off x="3847306" y="3085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6" name="Flowchart: Decision 1295"/>
            <p:cNvSpPr/>
            <p:nvPr/>
          </p:nvSpPr>
          <p:spPr>
            <a:xfrm>
              <a:off x="3733800" y="37337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7" name="Straight Arrow Connector 1296"/>
            <p:cNvCxnSpPr/>
            <p:nvPr/>
          </p:nvCxnSpPr>
          <p:spPr>
            <a:xfrm rot="5400000">
              <a:off x="3847305" y="2628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8" name="Rectangle 1297"/>
            <p:cNvSpPr/>
            <p:nvPr/>
          </p:nvSpPr>
          <p:spPr>
            <a:xfrm>
              <a:off x="4648201"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9" name="Rectangle 1298"/>
            <p:cNvSpPr/>
            <p:nvPr/>
          </p:nvSpPr>
          <p:spPr>
            <a:xfrm>
              <a:off x="4648201"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0" name="Rectangle 1299"/>
            <p:cNvSpPr/>
            <p:nvPr/>
          </p:nvSpPr>
          <p:spPr>
            <a:xfrm>
              <a:off x="4648201" y="3124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1" name="Rectangle 1300"/>
            <p:cNvSpPr/>
            <p:nvPr/>
          </p:nvSpPr>
          <p:spPr>
            <a:xfrm>
              <a:off x="4648201" y="3581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2" name="Straight Arrow Connector 1301"/>
            <p:cNvCxnSpPr>
              <a:stCxn id="1298" idx="2"/>
              <a:endCxn id="1299" idx="0"/>
            </p:cNvCxnSpPr>
            <p:nvPr/>
          </p:nvCxnSpPr>
          <p:spPr>
            <a:xfrm rot="5400000">
              <a:off x="4762501"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3" name="Straight Arrow Connector 1302"/>
            <p:cNvCxnSpPr/>
            <p:nvPr/>
          </p:nvCxnSpPr>
          <p:spPr>
            <a:xfrm rot="5400000">
              <a:off x="4761707" y="3009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4" name="Straight Arrow Connector 1303"/>
            <p:cNvCxnSpPr/>
            <p:nvPr/>
          </p:nvCxnSpPr>
          <p:spPr>
            <a:xfrm rot="5400000">
              <a:off x="4763295" y="3466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5" name="Straight Arrow Connector 1304"/>
            <p:cNvCxnSpPr>
              <a:stCxn id="1279" idx="3"/>
              <a:endCxn id="1298" idx="1"/>
            </p:cNvCxnSpPr>
            <p:nvPr/>
          </p:nvCxnSpPr>
          <p:spPr>
            <a:xfrm>
              <a:off x="4191000" y="2324099"/>
              <a:ext cx="45720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6" name="Shape 1305"/>
            <p:cNvCxnSpPr>
              <a:stCxn id="1296" idx="2"/>
              <a:endCxn id="1278" idx="1"/>
            </p:cNvCxnSpPr>
            <p:nvPr/>
          </p:nvCxnSpPr>
          <p:spPr>
            <a:xfrm rot="5400000" flipH="1">
              <a:off x="2686050" y="2838449"/>
              <a:ext cx="2324100" cy="228600"/>
            </a:xfrm>
            <a:prstGeom prst="bentConnector4">
              <a:avLst>
                <a:gd name="adj1" fmla="val -9836"/>
                <a:gd name="adj2" fmla="val 131068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07" name="Flowchart: Decision 1306"/>
            <p:cNvSpPr/>
            <p:nvPr/>
          </p:nvSpPr>
          <p:spPr>
            <a:xfrm>
              <a:off x="28194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8" name="Straight Arrow Connector 1307"/>
            <p:cNvCxnSpPr>
              <a:stCxn id="1278" idx="2"/>
              <a:endCxn id="1279" idx="0"/>
            </p:cNvCxnSpPr>
            <p:nvPr/>
          </p:nvCxnSpPr>
          <p:spPr>
            <a:xfrm rot="5400000">
              <a:off x="3848100" y="2019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9" name="Shape 1308"/>
            <p:cNvCxnSpPr>
              <a:stCxn id="1278" idx="3"/>
              <a:endCxn id="1298" idx="0"/>
            </p:cNvCxnSpPr>
            <p:nvPr/>
          </p:nvCxnSpPr>
          <p:spPr>
            <a:xfrm>
              <a:off x="4191000" y="1790699"/>
              <a:ext cx="685801" cy="41910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0" name="Straight Arrow Connector 1309"/>
            <p:cNvCxnSpPr>
              <a:stCxn id="1282" idx="2"/>
            </p:cNvCxnSpPr>
            <p:nvPr/>
          </p:nvCxnSpPr>
          <p:spPr>
            <a:xfrm rot="5400000">
              <a:off x="2133600" y="4114799"/>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1" name="Straight Arrow Connector 1310"/>
            <p:cNvCxnSpPr/>
            <p:nvPr/>
          </p:nvCxnSpPr>
          <p:spPr>
            <a:xfrm rot="5400000">
              <a:off x="2820194" y="4114005"/>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12" name="Flowchart: Decision 1311"/>
            <p:cNvSpPr/>
            <p:nvPr/>
          </p:nvSpPr>
          <p:spPr>
            <a:xfrm>
              <a:off x="4648201" y="39623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3" name="Shape 89"/>
            <p:cNvCxnSpPr>
              <a:stCxn id="1301" idx="2"/>
              <a:endCxn id="1312" idx="0"/>
            </p:cNvCxnSpPr>
            <p:nvPr/>
          </p:nvCxnSpPr>
          <p:spPr>
            <a:xfrm rot="5400000">
              <a:off x="4800601" y="3886199"/>
              <a:ext cx="152400" cy="1588"/>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4" name="Elbow Connector 1313"/>
            <p:cNvCxnSpPr>
              <a:stCxn id="1312" idx="1"/>
              <a:endCxn id="1301" idx="1"/>
            </p:cNvCxnSpPr>
            <p:nvPr/>
          </p:nvCxnSpPr>
          <p:spPr>
            <a:xfrm rot="10800000">
              <a:off x="4648201" y="3695699"/>
              <a:ext cx="1588" cy="457200"/>
            </a:xfrm>
            <a:prstGeom prst="bentConnector3">
              <a:avLst>
                <a:gd name="adj1" fmla="val 824590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5" name="Shape 1314"/>
            <p:cNvCxnSpPr>
              <a:stCxn id="1312" idx="2"/>
              <a:endCxn id="1278" idx="0"/>
            </p:cNvCxnSpPr>
            <p:nvPr/>
          </p:nvCxnSpPr>
          <p:spPr>
            <a:xfrm rot="5400000" flipH="1">
              <a:off x="3086101" y="2552699"/>
              <a:ext cx="2667000" cy="914401"/>
            </a:xfrm>
            <a:prstGeom prst="bentConnector5">
              <a:avLst>
                <a:gd name="adj1" fmla="val -8571"/>
                <a:gd name="adj2" fmla="val -74272"/>
                <a:gd name="adj3" fmla="val 10857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6" name="Elbow Connector 1315"/>
            <p:cNvCxnSpPr>
              <a:stCxn id="1296" idx="3"/>
              <a:endCxn id="1300" idx="1"/>
            </p:cNvCxnSpPr>
            <p:nvPr/>
          </p:nvCxnSpPr>
          <p:spPr>
            <a:xfrm flipV="1">
              <a:off x="4191000" y="3238499"/>
              <a:ext cx="457201" cy="6858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7" name="Straight Arrow Connector 1316"/>
            <p:cNvCxnSpPr>
              <a:stCxn id="1294" idx="2"/>
            </p:cNvCxnSpPr>
            <p:nvPr/>
          </p:nvCxnSpPr>
          <p:spPr>
            <a:xfrm rot="5400000">
              <a:off x="3810000" y="35813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18" name="Elbow Connector 128"/>
          <p:cNvCxnSpPr/>
          <p:nvPr/>
        </p:nvCxnSpPr>
        <p:spPr>
          <a:xfrm>
            <a:off x="4904873" y="2324802"/>
            <a:ext cx="264695" cy="168289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19" name="Elbow Connector 133"/>
          <p:cNvCxnSpPr/>
          <p:nvPr/>
        </p:nvCxnSpPr>
        <p:spPr>
          <a:xfrm>
            <a:off x="4904873" y="2609235"/>
            <a:ext cx="19851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0" name="Elbow Connector 133"/>
          <p:cNvCxnSpPr/>
          <p:nvPr/>
        </p:nvCxnSpPr>
        <p:spPr>
          <a:xfrm rot="10800000" flipV="1">
            <a:off x="4243137" y="2609235"/>
            <a:ext cx="264696"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1" name="Elbow Connector 133"/>
          <p:cNvCxnSpPr/>
          <p:nvPr/>
        </p:nvCxnSpPr>
        <p:spPr>
          <a:xfrm>
            <a:off x="4904873" y="2893667"/>
            <a:ext cx="132347" cy="1114029"/>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2" name="Elbow Connector 133"/>
          <p:cNvCxnSpPr/>
          <p:nvPr/>
        </p:nvCxnSpPr>
        <p:spPr>
          <a:xfrm rot="10800000" flipV="1">
            <a:off x="3530798" y="2656640"/>
            <a:ext cx="182947" cy="135105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3" name="Elbow Connector 133"/>
          <p:cNvCxnSpPr/>
          <p:nvPr/>
        </p:nvCxnSpPr>
        <p:spPr>
          <a:xfrm>
            <a:off x="4904873" y="3178100"/>
            <a:ext cx="66173" cy="829596"/>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4" name="Elbow Connector 133"/>
          <p:cNvCxnSpPr/>
          <p:nvPr/>
        </p:nvCxnSpPr>
        <p:spPr>
          <a:xfrm>
            <a:off x="2721140" y="32255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5" name="Elbow Connector 133"/>
          <p:cNvCxnSpPr/>
          <p:nvPr/>
        </p:nvCxnSpPr>
        <p:spPr>
          <a:xfrm rot="10800000" flipV="1">
            <a:off x="3581402" y="2941072"/>
            <a:ext cx="132347" cy="1066625"/>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6" name="Elbow Connector 133"/>
          <p:cNvCxnSpPr/>
          <p:nvPr/>
        </p:nvCxnSpPr>
        <p:spPr>
          <a:xfrm>
            <a:off x="3308142" y="32255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7" name="Elbow Connector 133"/>
          <p:cNvCxnSpPr/>
          <p:nvPr/>
        </p:nvCxnSpPr>
        <p:spPr>
          <a:xfrm>
            <a:off x="3316704" y="2609235"/>
            <a:ext cx="13234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8" name="Elbow Connector 133"/>
          <p:cNvCxnSpPr/>
          <p:nvPr/>
        </p:nvCxnSpPr>
        <p:spPr>
          <a:xfrm rot="10800000" flipV="1">
            <a:off x="2125580" y="3225504"/>
            <a:ext cx="198519" cy="78219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9" name="Elbow Connector 133"/>
          <p:cNvCxnSpPr/>
          <p:nvPr/>
        </p:nvCxnSpPr>
        <p:spPr>
          <a:xfrm rot="10800000" flipV="1">
            <a:off x="1397670" y="3225506"/>
            <a:ext cx="264695"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0" name="Elbow Connector 133"/>
          <p:cNvCxnSpPr/>
          <p:nvPr/>
        </p:nvCxnSpPr>
        <p:spPr>
          <a:xfrm rot="10800000" flipV="1">
            <a:off x="1463841" y="2941074"/>
            <a:ext cx="198521" cy="1066623"/>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31" name="Rectangle 1330"/>
          <p:cNvSpPr/>
          <p:nvPr/>
        </p:nvSpPr>
        <p:spPr>
          <a:xfrm>
            <a:off x="1265321" y="15426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 name="Rectangle 1331"/>
          <p:cNvSpPr/>
          <p:nvPr/>
        </p:nvSpPr>
        <p:spPr>
          <a:xfrm>
            <a:off x="1860883" y="15426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 name="Flowchart: Manual Operation 1332"/>
          <p:cNvSpPr/>
          <p:nvPr/>
        </p:nvSpPr>
        <p:spPr>
          <a:xfrm>
            <a:off x="3283618" y="39725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4" name="Flowchart: Manual Operation 1333"/>
          <p:cNvSpPr/>
          <p:nvPr/>
        </p:nvSpPr>
        <p:spPr>
          <a:xfrm>
            <a:off x="4375483" y="39725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5" name="Flowchart: Manual Operation 1334"/>
          <p:cNvSpPr/>
          <p:nvPr/>
        </p:nvSpPr>
        <p:spPr>
          <a:xfrm>
            <a:off x="2213811" y="39725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6" name="Flowchart: Manual Operation 1335"/>
          <p:cNvSpPr/>
          <p:nvPr/>
        </p:nvSpPr>
        <p:spPr>
          <a:xfrm>
            <a:off x="1132973" y="39725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 name="Rectangle 1340"/>
          <p:cNvSpPr/>
          <p:nvPr/>
        </p:nvSpPr>
        <p:spPr>
          <a:xfrm>
            <a:off x="2456449" y="15426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2" name="Rectangle 1341"/>
          <p:cNvSpPr/>
          <p:nvPr/>
        </p:nvSpPr>
        <p:spPr>
          <a:xfrm>
            <a:off x="3052012" y="15426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3" name="Rectangle 1342"/>
          <p:cNvSpPr/>
          <p:nvPr/>
        </p:nvSpPr>
        <p:spPr>
          <a:xfrm>
            <a:off x="3647574" y="15426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4" name="Rectangle 1343"/>
          <p:cNvSpPr/>
          <p:nvPr/>
        </p:nvSpPr>
        <p:spPr>
          <a:xfrm>
            <a:off x="4243139" y="15426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5" name="Rectangle 1344"/>
          <p:cNvSpPr/>
          <p:nvPr/>
        </p:nvSpPr>
        <p:spPr>
          <a:xfrm>
            <a:off x="4838699" y="15426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6" name="Rectangle 1345"/>
          <p:cNvSpPr/>
          <p:nvPr/>
        </p:nvSpPr>
        <p:spPr>
          <a:xfrm>
            <a:off x="5434265" y="15426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7" name="Group 1346"/>
          <p:cNvGrpSpPr/>
          <p:nvPr/>
        </p:nvGrpSpPr>
        <p:grpSpPr>
          <a:xfrm>
            <a:off x="1311439" y="1610382"/>
            <a:ext cx="4632161" cy="142218"/>
            <a:chOff x="2911639" y="2524782"/>
            <a:chExt cx="4632161" cy="142218"/>
          </a:xfrm>
        </p:grpSpPr>
        <p:sp>
          <p:nvSpPr>
            <p:cNvPr id="1348" name="Rectangle 1347"/>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9" name="Rectangle 1348"/>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0" name="Rectangle 1349"/>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1" name="Rectangle 1350"/>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2" name="Rectangle 1351"/>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3" name="Rectangle 1352"/>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4" name="Rectangle 1353"/>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5" name="Rectangle 1354"/>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6" name="Group 1355"/>
          <p:cNvGrpSpPr/>
          <p:nvPr/>
        </p:nvGrpSpPr>
        <p:grpSpPr>
          <a:xfrm>
            <a:off x="1387639" y="1676400"/>
            <a:ext cx="4632161" cy="142218"/>
            <a:chOff x="2911639" y="2524782"/>
            <a:chExt cx="4632161" cy="142218"/>
          </a:xfrm>
        </p:grpSpPr>
        <p:sp>
          <p:nvSpPr>
            <p:cNvPr id="1357" name="Rectangle 1356"/>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8" name="Rectangle 1357"/>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9" name="Rectangle 1358"/>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0" name="Rectangle 1359"/>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1" name="Rectangle 1360"/>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2" name="Rectangle 1361"/>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3" name="Rectangle 1362"/>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4" name="Rectangle 1363"/>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5" name="Group 1364"/>
          <p:cNvGrpSpPr/>
          <p:nvPr/>
        </p:nvGrpSpPr>
        <p:grpSpPr>
          <a:xfrm>
            <a:off x="1463839" y="1742418"/>
            <a:ext cx="4632161" cy="142218"/>
            <a:chOff x="2911639" y="2524782"/>
            <a:chExt cx="4632161" cy="142218"/>
          </a:xfrm>
        </p:grpSpPr>
        <p:sp>
          <p:nvSpPr>
            <p:cNvPr id="1366" name="Rectangle 1365"/>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7" name="Rectangle 1366"/>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8" name="Rectangle 1367"/>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9" name="Rectangle 1368"/>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0" name="Rectangle 1369"/>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1" name="Rectangle 1370"/>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2" name="Rectangle 1371"/>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3" name="Rectangle 1372"/>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7772400" y="-24384"/>
            <a:ext cx="1066800" cy="329184"/>
          </a:xfrm>
        </p:spPr>
        <p:txBody>
          <a:bodyPr/>
          <a:lstStyle/>
          <a:p>
            <a:fld id="{5FFB3D0C-8D74-41D4-BD0C-D240EB708DFB}" type="slidenum">
              <a:rPr lang="en-US" smtClean="0"/>
              <a:pPr/>
              <a:t>24</a:t>
            </a:fld>
            <a:endParaRPr lang="en-US" dirty="0"/>
          </a:p>
        </p:txBody>
      </p:sp>
      <p:sp>
        <p:nvSpPr>
          <p:cNvPr id="121" name="Rectangle 120"/>
          <p:cNvSpPr/>
          <p:nvPr/>
        </p:nvSpPr>
        <p:spPr>
          <a:xfrm>
            <a:off x="3283618" y="4339536"/>
            <a:ext cx="992605" cy="142216"/>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3294927" y="4734584"/>
            <a:ext cx="397044" cy="142216"/>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0" name="Straight Arrow Connector 379"/>
          <p:cNvCxnSpPr>
            <a:endCxn id="268" idx="0"/>
          </p:cNvCxnSpPr>
          <p:nvPr/>
        </p:nvCxnSpPr>
        <p:spPr>
          <a:xfrm rot="5400000">
            <a:off x="3374753" y="4608350"/>
            <a:ext cx="244929" cy="7539"/>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3852794" y="4734584"/>
            <a:ext cx="397044" cy="142216"/>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9" name="Straight Arrow Connector 388"/>
          <p:cNvCxnSpPr>
            <a:endCxn id="388" idx="0"/>
          </p:cNvCxnSpPr>
          <p:nvPr/>
        </p:nvCxnSpPr>
        <p:spPr>
          <a:xfrm rot="5400000">
            <a:off x="3932622" y="4608350"/>
            <a:ext cx="244929" cy="7539"/>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0" name="Rectangle 389"/>
          <p:cNvSpPr/>
          <p:nvPr/>
        </p:nvSpPr>
        <p:spPr>
          <a:xfrm>
            <a:off x="4377160" y="4734584"/>
            <a:ext cx="397044" cy="142216"/>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1" name="Straight Arrow Connector 390"/>
          <p:cNvCxnSpPr>
            <a:endCxn id="390" idx="0"/>
          </p:cNvCxnSpPr>
          <p:nvPr/>
        </p:nvCxnSpPr>
        <p:spPr>
          <a:xfrm rot="5400000">
            <a:off x="4456986" y="4608350"/>
            <a:ext cx="244929" cy="7539"/>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2" name="Rectangle 391"/>
          <p:cNvSpPr/>
          <p:nvPr/>
        </p:nvSpPr>
        <p:spPr>
          <a:xfrm>
            <a:off x="4935027" y="4734584"/>
            <a:ext cx="397044" cy="142216"/>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3" name="Straight Arrow Connector 392"/>
          <p:cNvCxnSpPr>
            <a:endCxn id="392" idx="0"/>
          </p:cNvCxnSpPr>
          <p:nvPr/>
        </p:nvCxnSpPr>
        <p:spPr>
          <a:xfrm rot="5400000">
            <a:off x="5014854" y="4608350"/>
            <a:ext cx="244929" cy="7539"/>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5" name="Rectangle 394"/>
          <p:cNvSpPr/>
          <p:nvPr/>
        </p:nvSpPr>
        <p:spPr>
          <a:xfrm>
            <a:off x="2212694" y="4347439"/>
            <a:ext cx="992605" cy="142216"/>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p:cNvSpPr/>
          <p:nvPr/>
        </p:nvSpPr>
        <p:spPr>
          <a:xfrm>
            <a:off x="1130460" y="4323736"/>
            <a:ext cx="992605" cy="142216"/>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TextBox 397"/>
          <p:cNvSpPr txBox="1"/>
          <p:nvPr/>
        </p:nvSpPr>
        <p:spPr>
          <a:xfrm>
            <a:off x="5334000" y="1154668"/>
            <a:ext cx="1143000" cy="369332"/>
          </a:xfrm>
          <a:prstGeom prst="rect">
            <a:avLst/>
          </a:prstGeom>
          <a:noFill/>
        </p:spPr>
        <p:txBody>
          <a:bodyPr wrap="square" rtlCol="0">
            <a:spAutoFit/>
          </a:bodyPr>
          <a:lstStyle/>
          <a:p>
            <a:r>
              <a:rPr lang="en-US" dirty="0" smtClean="0"/>
              <a:t>Engine</a:t>
            </a:r>
            <a:endParaRPr lang="en-US" dirty="0"/>
          </a:p>
        </p:txBody>
      </p:sp>
      <p:sp>
        <p:nvSpPr>
          <p:cNvPr id="115" name="Title 1"/>
          <p:cNvSpPr>
            <a:spLocks noGrp="1"/>
          </p:cNvSpPr>
          <p:nvPr>
            <p:ph type="title"/>
          </p:nvPr>
        </p:nvSpPr>
        <p:spPr>
          <a:xfrm>
            <a:off x="457200" y="304800"/>
            <a:ext cx="8229600" cy="838200"/>
          </a:xfrm>
        </p:spPr>
        <p:txBody>
          <a:bodyPr>
            <a:normAutofit/>
          </a:bodyPr>
          <a:lstStyle/>
          <a:p>
            <a:r>
              <a:rPr lang="en-US" dirty="0" smtClean="0"/>
              <a:t>Scaling Throughput</a:t>
            </a:r>
            <a:endParaRPr lang="en-US" dirty="0"/>
          </a:p>
        </p:txBody>
      </p:sp>
      <p:sp>
        <p:nvSpPr>
          <p:cNvPr id="669" name="Flowchart: Manual Operation 668"/>
          <p:cNvSpPr/>
          <p:nvPr/>
        </p:nvSpPr>
        <p:spPr>
          <a:xfrm>
            <a:off x="3327735" y="4648200"/>
            <a:ext cx="992605" cy="142216"/>
          </a:xfrm>
          <a:prstGeom prst="flowChartManualOperation">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Flowchart: Manual Operation 669"/>
          <p:cNvSpPr/>
          <p:nvPr/>
        </p:nvSpPr>
        <p:spPr>
          <a:xfrm>
            <a:off x="4419600" y="4648200"/>
            <a:ext cx="992605" cy="142216"/>
          </a:xfrm>
          <a:prstGeom prst="flowChartManualOperation">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Flowchart: Manual Operation 670"/>
          <p:cNvSpPr/>
          <p:nvPr/>
        </p:nvSpPr>
        <p:spPr>
          <a:xfrm>
            <a:off x="2257928" y="4648200"/>
            <a:ext cx="992605" cy="142216"/>
          </a:xfrm>
          <a:prstGeom prst="flowChartManualOperation">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Flowchart: Manual Operation 671"/>
          <p:cNvSpPr/>
          <p:nvPr/>
        </p:nvSpPr>
        <p:spPr>
          <a:xfrm>
            <a:off x="1177090" y="4648200"/>
            <a:ext cx="992605" cy="142216"/>
          </a:xfrm>
          <a:prstGeom prst="flowChartManualOperation">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7" name="Rectangle 1686"/>
          <p:cNvSpPr/>
          <p:nvPr/>
        </p:nvSpPr>
        <p:spPr>
          <a:xfrm>
            <a:off x="4343400" y="4353584"/>
            <a:ext cx="992605" cy="142216"/>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85" name="Group 1784"/>
          <p:cNvGrpSpPr/>
          <p:nvPr/>
        </p:nvGrpSpPr>
        <p:grpSpPr>
          <a:xfrm>
            <a:off x="1143000" y="1524000"/>
            <a:ext cx="5029200" cy="2796925"/>
            <a:chOff x="1219200" y="1600200"/>
            <a:chExt cx="5029200" cy="2796925"/>
          </a:xfrm>
        </p:grpSpPr>
        <p:sp>
          <p:nvSpPr>
            <p:cNvPr id="1688" name="Rectangle 1687"/>
            <p:cNvSpPr/>
            <p:nvPr/>
          </p:nvSpPr>
          <p:spPr>
            <a:xfrm>
              <a:off x="1219200" y="1600200"/>
              <a:ext cx="5029200" cy="279692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89" name="Group 360"/>
            <p:cNvGrpSpPr/>
            <p:nvPr/>
          </p:nvGrpSpPr>
          <p:grpSpPr>
            <a:xfrm>
              <a:off x="1814759" y="2074256"/>
              <a:ext cx="3242511" cy="1659693"/>
              <a:chOff x="1371600" y="1676399"/>
              <a:chExt cx="3733801" cy="2667794"/>
            </a:xfrm>
          </p:grpSpPr>
          <p:sp>
            <p:nvSpPr>
              <p:cNvPr id="1690" name="Rectangle 1689"/>
              <p:cNvSpPr/>
              <p:nvPr/>
            </p:nvSpPr>
            <p:spPr>
              <a:xfrm>
                <a:off x="2819400"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1" name="Rectangle 1690"/>
              <p:cNvSpPr/>
              <p:nvPr/>
            </p:nvSpPr>
            <p:spPr>
              <a:xfrm>
                <a:off x="2819400"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2" name="Rectangle 1691"/>
              <p:cNvSpPr/>
              <p:nvPr/>
            </p:nvSpPr>
            <p:spPr>
              <a:xfrm>
                <a:off x="28194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3" name="Rectangle 1692"/>
              <p:cNvSpPr/>
              <p:nvPr/>
            </p:nvSpPr>
            <p:spPr>
              <a:xfrm>
                <a:off x="3733800" y="1676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4" name="Flowchart: Decision 1693"/>
              <p:cNvSpPr/>
              <p:nvPr/>
            </p:nvSpPr>
            <p:spPr>
              <a:xfrm>
                <a:off x="3733800" y="21335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5" name="Flowchart: Decision 1694"/>
              <p:cNvSpPr/>
              <p:nvPr/>
            </p:nvSpPr>
            <p:spPr>
              <a:xfrm>
                <a:off x="21336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6" name="Rectangle 1695"/>
              <p:cNvSpPr/>
              <p:nvPr/>
            </p:nvSpPr>
            <p:spPr>
              <a:xfrm>
                <a:off x="13716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7" name="Rectangle 1696"/>
              <p:cNvSpPr/>
              <p:nvPr/>
            </p:nvSpPr>
            <p:spPr>
              <a:xfrm>
                <a:off x="2133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8" name="Rectangle 1697"/>
              <p:cNvSpPr/>
              <p:nvPr/>
            </p:nvSpPr>
            <p:spPr>
              <a:xfrm>
                <a:off x="1371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9" name="Straight Arrow Connector 1698"/>
              <p:cNvCxnSpPr>
                <a:stCxn id="1694" idx="1"/>
                <a:endCxn id="1690" idx="3"/>
              </p:cNvCxnSpPr>
              <p:nvPr/>
            </p:nvCxnSpPr>
            <p:spPr>
              <a:xfrm rot="10800000">
                <a:off x="3276600" y="2324099"/>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0" name="Straight Arrow Connector 1699"/>
              <p:cNvCxnSpPr>
                <a:stCxn id="1690" idx="2"/>
                <a:endCxn id="1691" idx="0"/>
              </p:cNvCxnSpPr>
              <p:nvPr/>
            </p:nvCxnSpPr>
            <p:spPr>
              <a:xfrm rot="5400000">
                <a:off x="2933700"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1" name="Straight Arrow Connector 1700"/>
              <p:cNvCxnSpPr>
                <a:stCxn id="1691" idx="2"/>
                <a:endCxn id="1722" idx="0"/>
              </p:cNvCxnSpPr>
              <p:nvPr/>
            </p:nvCxnSpPr>
            <p:spPr>
              <a:xfrm rot="5400000">
                <a:off x="2933700" y="30098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2" name="Straight Arrow Connector 1701"/>
              <p:cNvCxnSpPr/>
              <p:nvPr/>
            </p:nvCxnSpPr>
            <p:spPr>
              <a:xfrm rot="5400000">
                <a:off x="2934494" y="35425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3" name="Straight Arrow Connector 1702"/>
              <p:cNvCxnSpPr>
                <a:endCxn id="1695" idx="3"/>
              </p:cNvCxnSpPr>
              <p:nvPr/>
            </p:nvCxnSpPr>
            <p:spPr>
              <a:xfrm rot="10800000">
                <a:off x="2590801" y="3314699"/>
                <a:ext cx="228601" cy="7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4" name="Straight Arrow Connector 1703"/>
              <p:cNvCxnSpPr>
                <a:stCxn id="1695" idx="2"/>
              </p:cNvCxnSpPr>
              <p:nvPr/>
            </p:nvCxnSpPr>
            <p:spPr>
              <a:xfrm rot="5400000">
                <a:off x="2285206" y="3580605"/>
                <a:ext cx="152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5" name="Straight Arrow Connector 1704"/>
              <p:cNvCxnSpPr>
                <a:stCxn id="1695" idx="1"/>
                <a:endCxn id="1696" idx="3"/>
              </p:cNvCxnSpPr>
              <p:nvPr/>
            </p:nvCxnSpPr>
            <p:spPr>
              <a:xfrm rot="10800000">
                <a:off x="1828800" y="33146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6" name="Straight Arrow Connector 1705"/>
              <p:cNvCxnSpPr>
                <a:stCxn id="1696" idx="2"/>
                <a:endCxn id="1698" idx="0"/>
              </p:cNvCxnSpPr>
              <p:nvPr/>
            </p:nvCxnSpPr>
            <p:spPr>
              <a:xfrm rot="5400000">
                <a:off x="1485900" y="3543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7" name="Elbow Connector 32"/>
              <p:cNvCxnSpPr>
                <a:stCxn id="1698" idx="2"/>
                <a:endCxn id="1690" idx="1"/>
              </p:cNvCxnSpPr>
              <p:nvPr/>
            </p:nvCxnSpPr>
            <p:spPr>
              <a:xfrm rot="5400000" flipH="1" flipV="1">
                <a:off x="1428750" y="2495549"/>
                <a:ext cx="1562100" cy="1219200"/>
              </a:xfrm>
              <a:prstGeom prst="bentConnector4">
                <a:avLst>
                  <a:gd name="adj1" fmla="val -14634"/>
                  <a:gd name="adj2" fmla="val -30916"/>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8" name="Rectangle 1707"/>
              <p:cNvSpPr/>
              <p:nvPr/>
            </p:nvSpPr>
            <p:spPr>
              <a:xfrm>
                <a:off x="3733800" y="2743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9" name="Rectangle 1708"/>
              <p:cNvSpPr/>
              <p:nvPr/>
            </p:nvSpPr>
            <p:spPr>
              <a:xfrm>
                <a:off x="37338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0" name="Straight Arrow Connector 1709"/>
              <p:cNvCxnSpPr/>
              <p:nvPr/>
            </p:nvCxnSpPr>
            <p:spPr>
              <a:xfrm rot="5400000">
                <a:off x="3847306" y="3085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11" name="Flowchart: Decision 1710"/>
              <p:cNvSpPr/>
              <p:nvPr/>
            </p:nvSpPr>
            <p:spPr>
              <a:xfrm>
                <a:off x="3733800" y="37337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2" name="Straight Arrow Connector 1711"/>
              <p:cNvCxnSpPr/>
              <p:nvPr/>
            </p:nvCxnSpPr>
            <p:spPr>
              <a:xfrm rot="5400000">
                <a:off x="3847305" y="2628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13" name="Rectangle 1712"/>
              <p:cNvSpPr/>
              <p:nvPr/>
            </p:nvSpPr>
            <p:spPr>
              <a:xfrm>
                <a:off x="4648201"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4" name="Rectangle 1713"/>
              <p:cNvSpPr/>
              <p:nvPr/>
            </p:nvSpPr>
            <p:spPr>
              <a:xfrm>
                <a:off x="4648201"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5" name="Rectangle 1714"/>
              <p:cNvSpPr/>
              <p:nvPr/>
            </p:nvSpPr>
            <p:spPr>
              <a:xfrm>
                <a:off x="4648201" y="3124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6" name="Rectangle 1715"/>
              <p:cNvSpPr/>
              <p:nvPr/>
            </p:nvSpPr>
            <p:spPr>
              <a:xfrm>
                <a:off x="4648201" y="3581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7" name="Straight Arrow Connector 1716"/>
              <p:cNvCxnSpPr>
                <a:stCxn id="1713" idx="2"/>
                <a:endCxn id="1714" idx="0"/>
              </p:cNvCxnSpPr>
              <p:nvPr/>
            </p:nvCxnSpPr>
            <p:spPr>
              <a:xfrm rot="5400000">
                <a:off x="4762501"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8" name="Straight Arrow Connector 1717"/>
              <p:cNvCxnSpPr/>
              <p:nvPr/>
            </p:nvCxnSpPr>
            <p:spPr>
              <a:xfrm rot="5400000">
                <a:off x="4761707" y="3009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9" name="Straight Arrow Connector 1718"/>
              <p:cNvCxnSpPr/>
              <p:nvPr/>
            </p:nvCxnSpPr>
            <p:spPr>
              <a:xfrm rot="5400000">
                <a:off x="4763295" y="3466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0" name="Straight Arrow Connector 1719"/>
              <p:cNvCxnSpPr>
                <a:stCxn id="1694" idx="3"/>
                <a:endCxn id="1713" idx="1"/>
              </p:cNvCxnSpPr>
              <p:nvPr/>
            </p:nvCxnSpPr>
            <p:spPr>
              <a:xfrm>
                <a:off x="4191000" y="2324099"/>
                <a:ext cx="45720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1" name="Shape 1720"/>
              <p:cNvCxnSpPr>
                <a:stCxn id="1711" idx="2"/>
                <a:endCxn id="1693" idx="1"/>
              </p:cNvCxnSpPr>
              <p:nvPr/>
            </p:nvCxnSpPr>
            <p:spPr>
              <a:xfrm rot="5400000" flipH="1">
                <a:off x="2686050" y="2838449"/>
                <a:ext cx="2324100" cy="228600"/>
              </a:xfrm>
              <a:prstGeom prst="bentConnector4">
                <a:avLst>
                  <a:gd name="adj1" fmla="val -9836"/>
                  <a:gd name="adj2" fmla="val 131068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22" name="Flowchart: Decision 1721"/>
              <p:cNvSpPr/>
              <p:nvPr/>
            </p:nvSpPr>
            <p:spPr>
              <a:xfrm>
                <a:off x="28194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3" name="Straight Arrow Connector 1722"/>
              <p:cNvCxnSpPr>
                <a:stCxn id="1693" idx="2"/>
                <a:endCxn id="1694" idx="0"/>
              </p:cNvCxnSpPr>
              <p:nvPr/>
            </p:nvCxnSpPr>
            <p:spPr>
              <a:xfrm rot="5400000">
                <a:off x="3848100" y="2019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4" name="Shape 1723"/>
              <p:cNvCxnSpPr>
                <a:stCxn id="1693" idx="3"/>
                <a:endCxn id="1713" idx="0"/>
              </p:cNvCxnSpPr>
              <p:nvPr/>
            </p:nvCxnSpPr>
            <p:spPr>
              <a:xfrm>
                <a:off x="4191000" y="1790699"/>
                <a:ext cx="685801" cy="41910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5" name="Straight Arrow Connector 1724"/>
              <p:cNvCxnSpPr>
                <a:stCxn id="1697" idx="2"/>
              </p:cNvCxnSpPr>
              <p:nvPr/>
            </p:nvCxnSpPr>
            <p:spPr>
              <a:xfrm rot="5400000">
                <a:off x="2133600" y="4114799"/>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26" name="Straight Arrow Connector 1725"/>
              <p:cNvCxnSpPr/>
              <p:nvPr/>
            </p:nvCxnSpPr>
            <p:spPr>
              <a:xfrm rot="5400000">
                <a:off x="2820194" y="4114005"/>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27" name="Flowchart: Decision 1726"/>
              <p:cNvSpPr/>
              <p:nvPr/>
            </p:nvSpPr>
            <p:spPr>
              <a:xfrm>
                <a:off x="4648201" y="39623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8" name="Shape 89"/>
              <p:cNvCxnSpPr>
                <a:stCxn id="1716" idx="2"/>
                <a:endCxn id="1727" idx="0"/>
              </p:cNvCxnSpPr>
              <p:nvPr/>
            </p:nvCxnSpPr>
            <p:spPr>
              <a:xfrm rot="5400000">
                <a:off x="4800601" y="3886199"/>
                <a:ext cx="152400" cy="1588"/>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9" name="Elbow Connector 1728"/>
              <p:cNvCxnSpPr>
                <a:stCxn id="1727" idx="1"/>
                <a:endCxn id="1716" idx="1"/>
              </p:cNvCxnSpPr>
              <p:nvPr/>
            </p:nvCxnSpPr>
            <p:spPr>
              <a:xfrm rot="10800000">
                <a:off x="4648201" y="3695699"/>
                <a:ext cx="1588" cy="457200"/>
              </a:xfrm>
              <a:prstGeom prst="bentConnector3">
                <a:avLst>
                  <a:gd name="adj1" fmla="val 824590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0" name="Shape 1729"/>
              <p:cNvCxnSpPr>
                <a:stCxn id="1727" idx="2"/>
                <a:endCxn id="1693" idx="0"/>
              </p:cNvCxnSpPr>
              <p:nvPr/>
            </p:nvCxnSpPr>
            <p:spPr>
              <a:xfrm rot="5400000" flipH="1">
                <a:off x="3086101" y="2552699"/>
                <a:ext cx="2667000" cy="914401"/>
              </a:xfrm>
              <a:prstGeom prst="bentConnector5">
                <a:avLst>
                  <a:gd name="adj1" fmla="val -8571"/>
                  <a:gd name="adj2" fmla="val -74272"/>
                  <a:gd name="adj3" fmla="val 10857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1" name="Elbow Connector 1730"/>
              <p:cNvCxnSpPr>
                <a:stCxn id="1711" idx="3"/>
                <a:endCxn id="1715" idx="1"/>
              </p:cNvCxnSpPr>
              <p:nvPr/>
            </p:nvCxnSpPr>
            <p:spPr>
              <a:xfrm flipV="1">
                <a:off x="4191000" y="3238499"/>
                <a:ext cx="457201" cy="6858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2" name="Straight Arrow Connector 1731"/>
              <p:cNvCxnSpPr>
                <a:stCxn id="1709" idx="2"/>
              </p:cNvCxnSpPr>
              <p:nvPr/>
            </p:nvCxnSpPr>
            <p:spPr>
              <a:xfrm rot="5400000">
                <a:off x="3810000" y="35813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733" name="Elbow Connector 128"/>
            <p:cNvCxnSpPr/>
            <p:nvPr/>
          </p:nvCxnSpPr>
          <p:spPr>
            <a:xfrm>
              <a:off x="5057273" y="2477202"/>
              <a:ext cx="264695" cy="168289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4" name="Elbow Connector 133"/>
            <p:cNvCxnSpPr/>
            <p:nvPr/>
          </p:nvCxnSpPr>
          <p:spPr>
            <a:xfrm>
              <a:off x="5057273" y="2761635"/>
              <a:ext cx="19851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5" name="Elbow Connector 133"/>
            <p:cNvCxnSpPr/>
            <p:nvPr/>
          </p:nvCxnSpPr>
          <p:spPr>
            <a:xfrm rot="10800000" flipV="1">
              <a:off x="4395537" y="2761635"/>
              <a:ext cx="264696"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6" name="Elbow Connector 133"/>
            <p:cNvCxnSpPr/>
            <p:nvPr/>
          </p:nvCxnSpPr>
          <p:spPr>
            <a:xfrm>
              <a:off x="5057273" y="3046067"/>
              <a:ext cx="132347" cy="1114029"/>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7" name="Elbow Connector 133"/>
            <p:cNvCxnSpPr/>
            <p:nvPr/>
          </p:nvCxnSpPr>
          <p:spPr>
            <a:xfrm rot="10800000" flipV="1">
              <a:off x="3683198" y="2809040"/>
              <a:ext cx="182947" cy="135105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8" name="Elbow Connector 133"/>
            <p:cNvCxnSpPr/>
            <p:nvPr/>
          </p:nvCxnSpPr>
          <p:spPr>
            <a:xfrm>
              <a:off x="5057273" y="3330500"/>
              <a:ext cx="66173" cy="829596"/>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9" name="Elbow Connector 133"/>
            <p:cNvCxnSpPr/>
            <p:nvPr/>
          </p:nvCxnSpPr>
          <p:spPr>
            <a:xfrm>
              <a:off x="2873540" y="33779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0" name="Elbow Connector 133"/>
            <p:cNvCxnSpPr/>
            <p:nvPr/>
          </p:nvCxnSpPr>
          <p:spPr>
            <a:xfrm rot="10800000" flipV="1">
              <a:off x="3733802" y="3093472"/>
              <a:ext cx="132347" cy="1066625"/>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1" name="Elbow Connector 133"/>
            <p:cNvCxnSpPr/>
            <p:nvPr/>
          </p:nvCxnSpPr>
          <p:spPr>
            <a:xfrm>
              <a:off x="3460542" y="33779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2" name="Elbow Connector 133"/>
            <p:cNvCxnSpPr/>
            <p:nvPr/>
          </p:nvCxnSpPr>
          <p:spPr>
            <a:xfrm>
              <a:off x="3469104" y="2761635"/>
              <a:ext cx="13234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3" name="Elbow Connector 133"/>
            <p:cNvCxnSpPr/>
            <p:nvPr/>
          </p:nvCxnSpPr>
          <p:spPr>
            <a:xfrm rot="10800000" flipV="1">
              <a:off x="2277980" y="3377904"/>
              <a:ext cx="198519" cy="78219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4" name="Elbow Connector 133"/>
            <p:cNvCxnSpPr/>
            <p:nvPr/>
          </p:nvCxnSpPr>
          <p:spPr>
            <a:xfrm rot="10800000" flipV="1">
              <a:off x="1550070" y="3377906"/>
              <a:ext cx="264695"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45" name="Elbow Connector 133"/>
            <p:cNvCxnSpPr/>
            <p:nvPr/>
          </p:nvCxnSpPr>
          <p:spPr>
            <a:xfrm rot="10800000" flipV="1">
              <a:off x="1616241" y="3093474"/>
              <a:ext cx="198521" cy="1066623"/>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46" name="Rectangle 1745"/>
            <p:cNvSpPr/>
            <p:nvPr/>
          </p:nvSpPr>
          <p:spPr>
            <a:xfrm>
              <a:off x="1417721"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7" name="Rectangle 1746"/>
            <p:cNvSpPr/>
            <p:nvPr/>
          </p:nvSpPr>
          <p:spPr>
            <a:xfrm>
              <a:off x="2013283"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8" name="Flowchart: Manual Operation 1747"/>
            <p:cNvSpPr/>
            <p:nvPr/>
          </p:nvSpPr>
          <p:spPr>
            <a:xfrm>
              <a:off x="3436018"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9" name="Flowchart: Manual Operation 1748"/>
            <p:cNvSpPr/>
            <p:nvPr/>
          </p:nvSpPr>
          <p:spPr>
            <a:xfrm>
              <a:off x="4527883"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0" name="Flowchart: Manual Operation 1749"/>
            <p:cNvSpPr/>
            <p:nvPr/>
          </p:nvSpPr>
          <p:spPr>
            <a:xfrm>
              <a:off x="2366211"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1" name="Flowchart: Manual Operation 1750"/>
            <p:cNvSpPr/>
            <p:nvPr/>
          </p:nvSpPr>
          <p:spPr>
            <a:xfrm>
              <a:off x="1285373"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2" name="Rectangle 1751"/>
            <p:cNvSpPr/>
            <p:nvPr/>
          </p:nvSpPr>
          <p:spPr>
            <a:xfrm>
              <a:off x="260884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3" name="Rectangle 1752"/>
            <p:cNvSpPr/>
            <p:nvPr/>
          </p:nvSpPr>
          <p:spPr>
            <a:xfrm>
              <a:off x="3204412"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4" name="Rectangle 1753"/>
            <p:cNvSpPr/>
            <p:nvPr/>
          </p:nvSpPr>
          <p:spPr>
            <a:xfrm>
              <a:off x="3799974"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5" name="Rectangle 1754"/>
            <p:cNvSpPr/>
            <p:nvPr/>
          </p:nvSpPr>
          <p:spPr>
            <a:xfrm>
              <a:off x="439553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6" name="Rectangle 1755"/>
            <p:cNvSpPr/>
            <p:nvPr/>
          </p:nvSpPr>
          <p:spPr>
            <a:xfrm>
              <a:off x="499109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7" name="Rectangle 1756"/>
            <p:cNvSpPr/>
            <p:nvPr/>
          </p:nvSpPr>
          <p:spPr>
            <a:xfrm>
              <a:off x="5586665"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58" name="Group 1757"/>
            <p:cNvGrpSpPr/>
            <p:nvPr/>
          </p:nvGrpSpPr>
          <p:grpSpPr>
            <a:xfrm>
              <a:off x="1463839" y="1762782"/>
              <a:ext cx="4632161" cy="142218"/>
              <a:chOff x="2911639" y="2524782"/>
              <a:chExt cx="4632161" cy="142218"/>
            </a:xfrm>
          </p:grpSpPr>
          <p:sp>
            <p:nvSpPr>
              <p:cNvPr id="1759" name="Rectangle 1758"/>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0" name="Rectangle 1759"/>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1" name="Rectangle 1760"/>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2" name="Rectangle 1761"/>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3" name="Rectangle 1762"/>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4" name="Rectangle 1763"/>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5" name="Rectangle 1764"/>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6" name="Rectangle 1765"/>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7" name="Group 1766"/>
            <p:cNvGrpSpPr/>
            <p:nvPr/>
          </p:nvGrpSpPr>
          <p:grpSpPr>
            <a:xfrm>
              <a:off x="1540039" y="1828800"/>
              <a:ext cx="4632161" cy="142218"/>
              <a:chOff x="2911639" y="2524782"/>
              <a:chExt cx="4632161" cy="142218"/>
            </a:xfrm>
          </p:grpSpPr>
          <p:sp>
            <p:nvSpPr>
              <p:cNvPr id="1768" name="Rectangle 1767"/>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9" name="Rectangle 1768"/>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0" name="Rectangle 1769"/>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1" name="Rectangle 1770"/>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2" name="Rectangle 1771"/>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3" name="Rectangle 1772"/>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4" name="Rectangle 1773"/>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Rectangle 1774"/>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6" name="Group 1775"/>
            <p:cNvGrpSpPr/>
            <p:nvPr/>
          </p:nvGrpSpPr>
          <p:grpSpPr>
            <a:xfrm>
              <a:off x="1616239" y="1894818"/>
              <a:ext cx="4632161" cy="142218"/>
              <a:chOff x="2911639" y="2524782"/>
              <a:chExt cx="4632161" cy="142218"/>
            </a:xfrm>
          </p:grpSpPr>
          <p:sp>
            <p:nvSpPr>
              <p:cNvPr id="1777" name="Rectangle 1776"/>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8" name="Rectangle 1777"/>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9" name="Rectangle 1778"/>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0" name="Rectangle 1779"/>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 name="Rectangle 1780"/>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2" name="Rectangle 1781"/>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3" name="Rectangle 1782"/>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4" name="Rectangle 1783"/>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86" name="Group 1785"/>
          <p:cNvGrpSpPr/>
          <p:nvPr/>
        </p:nvGrpSpPr>
        <p:grpSpPr>
          <a:xfrm>
            <a:off x="1219200" y="1600200"/>
            <a:ext cx="5029200" cy="2796925"/>
            <a:chOff x="1219200" y="1600200"/>
            <a:chExt cx="5029200" cy="2796925"/>
          </a:xfrm>
        </p:grpSpPr>
        <p:sp>
          <p:nvSpPr>
            <p:cNvPr id="1787" name="Rectangle 1786"/>
            <p:cNvSpPr/>
            <p:nvPr/>
          </p:nvSpPr>
          <p:spPr>
            <a:xfrm>
              <a:off x="1219200" y="1600200"/>
              <a:ext cx="5029200" cy="279692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88" name="Group 360"/>
            <p:cNvGrpSpPr/>
            <p:nvPr/>
          </p:nvGrpSpPr>
          <p:grpSpPr>
            <a:xfrm>
              <a:off x="1814758" y="2074255"/>
              <a:ext cx="3242511" cy="1659693"/>
              <a:chOff x="1371600" y="1676399"/>
              <a:chExt cx="3733801" cy="2667794"/>
            </a:xfrm>
          </p:grpSpPr>
          <p:sp>
            <p:nvSpPr>
              <p:cNvPr id="1841" name="Rectangle 1840"/>
              <p:cNvSpPr/>
              <p:nvPr/>
            </p:nvSpPr>
            <p:spPr>
              <a:xfrm>
                <a:off x="2819400"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2" name="Rectangle 1841"/>
              <p:cNvSpPr/>
              <p:nvPr/>
            </p:nvSpPr>
            <p:spPr>
              <a:xfrm>
                <a:off x="2819400"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 name="Rectangle 1842"/>
              <p:cNvSpPr/>
              <p:nvPr/>
            </p:nvSpPr>
            <p:spPr>
              <a:xfrm>
                <a:off x="28194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 name="Rectangle 1843"/>
              <p:cNvSpPr/>
              <p:nvPr/>
            </p:nvSpPr>
            <p:spPr>
              <a:xfrm>
                <a:off x="3733800" y="1676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5" name="Flowchart: Decision 1844"/>
              <p:cNvSpPr/>
              <p:nvPr/>
            </p:nvSpPr>
            <p:spPr>
              <a:xfrm>
                <a:off x="3733800" y="21335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6" name="Flowchart: Decision 1845"/>
              <p:cNvSpPr/>
              <p:nvPr/>
            </p:nvSpPr>
            <p:spPr>
              <a:xfrm>
                <a:off x="21336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 name="Rectangle 1846"/>
              <p:cNvSpPr/>
              <p:nvPr/>
            </p:nvSpPr>
            <p:spPr>
              <a:xfrm>
                <a:off x="13716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8" name="Rectangle 1847"/>
              <p:cNvSpPr/>
              <p:nvPr/>
            </p:nvSpPr>
            <p:spPr>
              <a:xfrm>
                <a:off x="2133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9" name="Rectangle 1848"/>
              <p:cNvSpPr/>
              <p:nvPr/>
            </p:nvSpPr>
            <p:spPr>
              <a:xfrm>
                <a:off x="1371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0" name="Straight Arrow Connector 1849"/>
              <p:cNvCxnSpPr>
                <a:stCxn id="1845" idx="1"/>
                <a:endCxn id="1841" idx="3"/>
              </p:cNvCxnSpPr>
              <p:nvPr/>
            </p:nvCxnSpPr>
            <p:spPr>
              <a:xfrm rot="10800000">
                <a:off x="3276600" y="2324099"/>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1" name="Straight Arrow Connector 1850"/>
              <p:cNvCxnSpPr>
                <a:stCxn id="1841" idx="2"/>
                <a:endCxn id="1842" idx="0"/>
              </p:cNvCxnSpPr>
              <p:nvPr/>
            </p:nvCxnSpPr>
            <p:spPr>
              <a:xfrm rot="5400000">
                <a:off x="2933700"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2" name="Straight Arrow Connector 1851"/>
              <p:cNvCxnSpPr>
                <a:stCxn id="1842" idx="2"/>
                <a:endCxn id="1873" idx="0"/>
              </p:cNvCxnSpPr>
              <p:nvPr/>
            </p:nvCxnSpPr>
            <p:spPr>
              <a:xfrm rot="5400000">
                <a:off x="2933700" y="30098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3" name="Straight Arrow Connector 1852"/>
              <p:cNvCxnSpPr/>
              <p:nvPr/>
            </p:nvCxnSpPr>
            <p:spPr>
              <a:xfrm rot="5400000">
                <a:off x="2934494" y="35425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4" name="Straight Arrow Connector 1853"/>
              <p:cNvCxnSpPr>
                <a:endCxn id="1846" idx="3"/>
              </p:cNvCxnSpPr>
              <p:nvPr/>
            </p:nvCxnSpPr>
            <p:spPr>
              <a:xfrm rot="10800000">
                <a:off x="2590801" y="3314699"/>
                <a:ext cx="228601" cy="7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5" name="Straight Arrow Connector 1854"/>
              <p:cNvCxnSpPr>
                <a:stCxn id="1846" idx="2"/>
              </p:cNvCxnSpPr>
              <p:nvPr/>
            </p:nvCxnSpPr>
            <p:spPr>
              <a:xfrm rot="5400000">
                <a:off x="2285206" y="3580605"/>
                <a:ext cx="152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6" name="Straight Arrow Connector 1855"/>
              <p:cNvCxnSpPr>
                <a:stCxn id="1846" idx="1"/>
                <a:endCxn id="1847" idx="3"/>
              </p:cNvCxnSpPr>
              <p:nvPr/>
            </p:nvCxnSpPr>
            <p:spPr>
              <a:xfrm rot="10800000">
                <a:off x="1828800" y="33146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7" name="Straight Arrow Connector 1856"/>
              <p:cNvCxnSpPr>
                <a:stCxn id="1847" idx="2"/>
                <a:endCxn id="1849" idx="0"/>
              </p:cNvCxnSpPr>
              <p:nvPr/>
            </p:nvCxnSpPr>
            <p:spPr>
              <a:xfrm rot="5400000">
                <a:off x="1485900" y="3543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8" name="Elbow Connector 32"/>
              <p:cNvCxnSpPr>
                <a:stCxn id="1849" idx="2"/>
                <a:endCxn id="1841" idx="1"/>
              </p:cNvCxnSpPr>
              <p:nvPr/>
            </p:nvCxnSpPr>
            <p:spPr>
              <a:xfrm rot="5400000" flipH="1" flipV="1">
                <a:off x="1428750" y="2495549"/>
                <a:ext cx="1562100" cy="1219200"/>
              </a:xfrm>
              <a:prstGeom prst="bentConnector4">
                <a:avLst>
                  <a:gd name="adj1" fmla="val -14634"/>
                  <a:gd name="adj2" fmla="val -30916"/>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59" name="Rectangle 1858"/>
              <p:cNvSpPr/>
              <p:nvPr/>
            </p:nvSpPr>
            <p:spPr>
              <a:xfrm>
                <a:off x="3733800" y="2743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0" name="Rectangle 1859"/>
              <p:cNvSpPr/>
              <p:nvPr/>
            </p:nvSpPr>
            <p:spPr>
              <a:xfrm>
                <a:off x="37338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1" name="Straight Arrow Connector 1860"/>
              <p:cNvCxnSpPr/>
              <p:nvPr/>
            </p:nvCxnSpPr>
            <p:spPr>
              <a:xfrm rot="5400000">
                <a:off x="3847306" y="3085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62" name="Flowchart: Decision 1861"/>
              <p:cNvSpPr/>
              <p:nvPr/>
            </p:nvSpPr>
            <p:spPr>
              <a:xfrm>
                <a:off x="3733800" y="37337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3" name="Straight Arrow Connector 1862"/>
              <p:cNvCxnSpPr/>
              <p:nvPr/>
            </p:nvCxnSpPr>
            <p:spPr>
              <a:xfrm rot="5400000">
                <a:off x="3847305" y="2628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64" name="Rectangle 1863"/>
              <p:cNvSpPr/>
              <p:nvPr/>
            </p:nvSpPr>
            <p:spPr>
              <a:xfrm>
                <a:off x="4648201"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5" name="Rectangle 1864"/>
              <p:cNvSpPr/>
              <p:nvPr/>
            </p:nvSpPr>
            <p:spPr>
              <a:xfrm>
                <a:off x="4648201"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6" name="Rectangle 1865"/>
              <p:cNvSpPr/>
              <p:nvPr/>
            </p:nvSpPr>
            <p:spPr>
              <a:xfrm>
                <a:off x="4648201" y="3124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7" name="Rectangle 1866"/>
              <p:cNvSpPr/>
              <p:nvPr/>
            </p:nvSpPr>
            <p:spPr>
              <a:xfrm>
                <a:off x="4648201" y="3581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8" name="Straight Arrow Connector 1867"/>
              <p:cNvCxnSpPr>
                <a:stCxn id="1864" idx="2"/>
                <a:endCxn id="1865" idx="0"/>
              </p:cNvCxnSpPr>
              <p:nvPr/>
            </p:nvCxnSpPr>
            <p:spPr>
              <a:xfrm rot="5400000">
                <a:off x="4762501"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9" name="Straight Arrow Connector 1868"/>
              <p:cNvCxnSpPr/>
              <p:nvPr/>
            </p:nvCxnSpPr>
            <p:spPr>
              <a:xfrm rot="5400000">
                <a:off x="4761707" y="3009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0" name="Straight Arrow Connector 1869"/>
              <p:cNvCxnSpPr/>
              <p:nvPr/>
            </p:nvCxnSpPr>
            <p:spPr>
              <a:xfrm rot="5400000">
                <a:off x="4763295" y="3466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1" name="Straight Arrow Connector 1870"/>
              <p:cNvCxnSpPr>
                <a:stCxn id="1845" idx="3"/>
                <a:endCxn id="1864" idx="1"/>
              </p:cNvCxnSpPr>
              <p:nvPr/>
            </p:nvCxnSpPr>
            <p:spPr>
              <a:xfrm>
                <a:off x="4191000" y="2324099"/>
                <a:ext cx="45720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2" name="Shape 1871"/>
              <p:cNvCxnSpPr>
                <a:stCxn id="1862" idx="2"/>
                <a:endCxn id="1844" idx="1"/>
              </p:cNvCxnSpPr>
              <p:nvPr/>
            </p:nvCxnSpPr>
            <p:spPr>
              <a:xfrm rot="5400000" flipH="1">
                <a:off x="2686050" y="2838449"/>
                <a:ext cx="2324100" cy="228600"/>
              </a:xfrm>
              <a:prstGeom prst="bentConnector4">
                <a:avLst>
                  <a:gd name="adj1" fmla="val -9836"/>
                  <a:gd name="adj2" fmla="val 131068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73" name="Flowchart: Decision 1872"/>
              <p:cNvSpPr/>
              <p:nvPr/>
            </p:nvSpPr>
            <p:spPr>
              <a:xfrm>
                <a:off x="28194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4" name="Straight Arrow Connector 1873"/>
              <p:cNvCxnSpPr>
                <a:stCxn id="1844" idx="2"/>
                <a:endCxn id="1845" idx="0"/>
              </p:cNvCxnSpPr>
              <p:nvPr/>
            </p:nvCxnSpPr>
            <p:spPr>
              <a:xfrm rot="5400000">
                <a:off x="3848100" y="2019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5" name="Shape 1874"/>
              <p:cNvCxnSpPr>
                <a:stCxn id="1844" idx="3"/>
                <a:endCxn id="1864" idx="0"/>
              </p:cNvCxnSpPr>
              <p:nvPr/>
            </p:nvCxnSpPr>
            <p:spPr>
              <a:xfrm>
                <a:off x="4191000" y="1790699"/>
                <a:ext cx="685801" cy="41910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6" name="Straight Arrow Connector 1875"/>
              <p:cNvCxnSpPr>
                <a:stCxn id="1848" idx="2"/>
              </p:cNvCxnSpPr>
              <p:nvPr/>
            </p:nvCxnSpPr>
            <p:spPr>
              <a:xfrm rot="5400000">
                <a:off x="2133600" y="4114799"/>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77" name="Straight Arrow Connector 1876"/>
              <p:cNvCxnSpPr/>
              <p:nvPr/>
            </p:nvCxnSpPr>
            <p:spPr>
              <a:xfrm rot="5400000">
                <a:off x="2820194" y="4114005"/>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78" name="Flowchart: Decision 1877"/>
              <p:cNvSpPr/>
              <p:nvPr/>
            </p:nvSpPr>
            <p:spPr>
              <a:xfrm>
                <a:off x="4648201" y="39623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9" name="Shape 89"/>
              <p:cNvCxnSpPr>
                <a:stCxn id="1867" idx="2"/>
                <a:endCxn id="1878" idx="0"/>
              </p:cNvCxnSpPr>
              <p:nvPr/>
            </p:nvCxnSpPr>
            <p:spPr>
              <a:xfrm rot="5400000">
                <a:off x="4800601" y="3886199"/>
                <a:ext cx="152400" cy="1588"/>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0" name="Elbow Connector 1879"/>
              <p:cNvCxnSpPr>
                <a:stCxn id="1878" idx="1"/>
                <a:endCxn id="1867" idx="1"/>
              </p:cNvCxnSpPr>
              <p:nvPr/>
            </p:nvCxnSpPr>
            <p:spPr>
              <a:xfrm rot="10800000">
                <a:off x="4648201" y="3695699"/>
                <a:ext cx="1588" cy="457200"/>
              </a:xfrm>
              <a:prstGeom prst="bentConnector3">
                <a:avLst>
                  <a:gd name="adj1" fmla="val 824590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1" name="Shape 1880"/>
              <p:cNvCxnSpPr>
                <a:stCxn id="1878" idx="2"/>
                <a:endCxn id="1844" idx="0"/>
              </p:cNvCxnSpPr>
              <p:nvPr/>
            </p:nvCxnSpPr>
            <p:spPr>
              <a:xfrm rot="5400000" flipH="1">
                <a:off x="3086101" y="2552699"/>
                <a:ext cx="2667000" cy="914401"/>
              </a:xfrm>
              <a:prstGeom prst="bentConnector5">
                <a:avLst>
                  <a:gd name="adj1" fmla="val -8571"/>
                  <a:gd name="adj2" fmla="val -74272"/>
                  <a:gd name="adj3" fmla="val 10857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2" name="Elbow Connector 1881"/>
              <p:cNvCxnSpPr>
                <a:stCxn id="1862" idx="3"/>
                <a:endCxn id="1866" idx="1"/>
              </p:cNvCxnSpPr>
              <p:nvPr/>
            </p:nvCxnSpPr>
            <p:spPr>
              <a:xfrm flipV="1">
                <a:off x="4191000" y="3238499"/>
                <a:ext cx="457201" cy="6858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3" name="Straight Arrow Connector 1882"/>
              <p:cNvCxnSpPr>
                <a:stCxn id="1860" idx="2"/>
              </p:cNvCxnSpPr>
              <p:nvPr/>
            </p:nvCxnSpPr>
            <p:spPr>
              <a:xfrm rot="5400000">
                <a:off x="3810000" y="35813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789" name="Elbow Connector 128"/>
            <p:cNvCxnSpPr/>
            <p:nvPr/>
          </p:nvCxnSpPr>
          <p:spPr>
            <a:xfrm>
              <a:off x="5057273" y="2477202"/>
              <a:ext cx="264695" cy="168289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0" name="Elbow Connector 133"/>
            <p:cNvCxnSpPr/>
            <p:nvPr/>
          </p:nvCxnSpPr>
          <p:spPr>
            <a:xfrm>
              <a:off x="5057273" y="2761635"/>
              <a:ext cx="19851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1" name="Elbow Connector 133"/>
            <p:cNvCxnSpPr/>
            <p:nvPr/>
          </p:nvCxnSpPr>
          <p:spPr>
            <a:xfrm rot="10800000" flipV="1">
              <a:off x="4395537" y="2761635"/>
              <a:ext cx="264696"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2" name="Elbow Connector 133"/>
            <p:cNvCxnSpPr/>
            <p:nvPr/>
          </p:nvCxnSpPr>
          <p:spPr>
            <a:xfrm>
              <a:off x="5057273" y="3046067"/>
              <a:ext cx="132347" cy="1114029"/>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3" name="Elbow Connector 133"/>
            <p:cNvCxnSpPr/>
            <p:nvPr/>
          </p:nvCxnSpPr>
          <p:spPr>
            <a:xfrm rot="10800000" flipV="1">
              <a:off x="3683198" y="2809040"/>
              <a:ext cx="182947" cy="135105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4" name="Elbow Connector 133"/>
            <p:cNvCxnSpPr/>
            <p:nvPr/>
          </p:nvCxnSpPr>
          <p:spPr>
            <a:xfrm>
              <a:off x="5057273" y="3330500"/>
              <a:ext cx="66173" cy="829596"/>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5" name="Elbow Connector 133"/>
            <p:cNvCxnSpPr/>
            <p:nvPr/>
          </p:nvCxnSpPr>
          <p:spPr>
            <a:xfrm>
              <a:off x="2873540" y="33779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6" name="Elbow Connector 133"/>
            <p:cNvCxnSpPr/>
            <p:nvPr/>
          </p:nvCxnSpPr>
          <p:spPr>
            <a:xfrm rot="10800000" flipV="1">
              <a:off x="3733802" y="3093472"/>
              <a:ext cx="132347" cy="1066625"/>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7" name="Elbow Connector 133"/>
            <p:cNvCxnSpPr/>
            <p:nvPr/>
          </p:nvCxnSpPr>
          <p:spPr>
            <a:xfrm>
              <a:off x="3460542" y="33779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8" name="Elbow Connector 133"/>
            <p:cNvCxnSpPr/>
            <p:nvPr/>
          </p:nvCxnSpPr>
          <p:spPr>
            <a:xfrm>
              <a:off x="3469104" y="2761635"/>
              <a:ext cx="13234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9" name="Elbow Connector 133"/>
            <p:cNvCxnSpPr/>
            <p:nvPr/>
          </p:nvCxnSpPr>
          <p:spPr>
            <a:xfrm rot="10800000" flipV="1">
              <a:off x="2277980" y="3377904"/>
              <a:ext cx="198519" cy="78219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00" name="Elbow Connector 133"/>
            <p:cNvCxnSpPr/>
            <p:nvPr/>
          </p:nvCxnSpPr>
          <p:spPr>
            <a:xfrm rot="10800000" flipV="1">
              <a:off x="1550070" y="3377906"/>
              <a:ext cx="264695"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01" name="Elbow Connector 133"/>
            <p:cNvCxnSpPr/>
            <p:nvPr/>
          </p:nvCxnSpPr>
          <p:spPr>
            <a:xfrm rot="10800000" flipV="1">
              <a:off x="1616241" y="3093474"/>
              <a:ext cx="198521" cy="1066623"/>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02" name="Rectangle 1801"/>
            <p:cNvSpPr/>
            <p:nvPr/>
          </p:nvSpPr>
          <p:spPr>
            <a:xfrm>
              <a:off x="1417721"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3" name="Rectangle 1802"/>
            <p:cNvSpPr/>
            <p:nvPr/>
          </p:nvSpPr>
          <p:spPr>
            <a:xfrm>
              <a:off x="2013283"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4" name="Flowchart: Manual Operation 1803"/>
            <p:cNvSpPr/>
            <p:nvPr/>
          </p:nvSpPr>
          <p:spPr>
            <a:xfrm>
              <a:off x="3436018"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5" name="Flowchart: Manual Operation 1804"/>
            <p:cNvSpPr/>
            <p:nvPr/>
          </p:nvSpPr>
          <p:spPr>
            <a:xfrm>
              <a:off x="4527883"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6" name="Flowchart: Manual Operation 1805"/>
            <p:cNvSpPr/>
            <p:nvPr/>
          </p:nvSpPr>
          <p:spPr>
            <a:xfrm>
              <a:off x="2366211"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7" name="Flowchart: Manual Operation 1806"/>
            <p:cNvSpPr/>
            <p:nvPr/>
          </p:nvSpPr>
          <p:spPr>
            <a:xfrm>
              <a:off x="1285373"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8" name="Rectangle 1807"/>
            <p:cNvSpPr/>
            <p:nvPr/>
          </p:nvSpPr>
          <p:spPr>
            <a:xfrm>
              <a:off x="260884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9" name="Rectangle 1808"/>
            <p:cNvSpPr/>
            <p:nvPr/>
          </p:nvSpPr>
          <p:spPr>
            <a:xfrm>
              <a:off x="3204412"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0" name="Rectangle 1809"/>
            <p:cNvSpPr/>
            <p:nvPr/>
          </p:nvSpPr>
          <p:spPr>
            <a:xfrm>
              <a:off x="3799974"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1" name="Rectangle 1810"/>
            <p:cNvSpPr/>
            <p:nvPr/>
          </p:nvSpPr>
          <p:spPr>
            <a:xfrm>
              <a:off x="439553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2" name="Rectangle 1811"/>
            <p:cNvSpPr/>
            <p:nvPr/>
          </p:nvSpPr>
          <p:spPr>
            <a:xfrm>
              <a:off x="499109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3" name="Rectangle 1812"/>
            <p:cNvSpPr/>
            <p:nvPr/>
          </p:nvSpPr>
          <p:spPr>
            <a:xfrm>
              <a:off x="5586665"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4" name="Group 1813"/>
            <p:cNvGrpSpPr/>
            <p:nvPr/>
          </p:nvGrpSpPr>
          <p:grpSpPr>
            <a:xfrm>
              <a:off x="1463839" y="1762782"/>
              <a:ext cx="4632161" cy="142218"/>
              <a:chOff x="2911639" y="2524782"/>
              <a:chExt cx="4632161" cy="142218"/>
            </a:xfrm>
          </p:grpSpPr>
          <p:sp>
            <p:nvSpPr>
              <p:cNvPr id="1833" name="Rectangle 1832"/>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4" name="Rectangle 1833"/>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5" name="Rectangle 1834"/>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6" name="Rectangle 1835"/>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7" name="Rectangle 1836"/>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8" name="Rectangle 1837"/>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9" name="Rectangle 1838"/>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0" name="Rectangle 1839"/>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5" name="Group 1814"/>
            <p:cNvGrpSpPr/>
            <p:nvPr/>
          </p:nvGrpSpPr>
          <p:grpSpPr>
            <a:xfrm>
              <a:off x="1540039" y="1828800"/>
              <a:ext cx="4632161" cy="142218"/>
              <a:chOff x="2911639" y="2524782"/>
              <a:chExt cx="4632161" cy="142218"/>
            </a:xfrm>
          </p:grpSpPr>
          <p:sp>
            <p:nvSpPr>
              <p:cNvPr id="1825" name="Rectangle 1824"/>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6" name="Rectangle 1825"/>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7" name="Rectangle 1826"/>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8" name="Rectangle 1827"/>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9" name="Rectangle 1828"/>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0" name="Rectangle 1829"/>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1" name="Rectangle 1830"/>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2" name="Rectangle 1831"/>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6" name="Group 1815"/>
            <p:cNvGrpSpPr/>
            <p:nvPr/>
          </p:nvGrpSpPr>
          <p:grpSpPr>
            <a:xfrm>
              <a:off x="1616239" y="1894818"/>
              <a:ext cx="4632161" cy="142218"/>
              <a:chOff x="2911639" y="2524782"/>
              <a:chExt cx="4632161" cy="142218"/>
            </a:xfrm>
          </p:grpSpPr>
          <p:sp>
            <p:nvSpPr>
              <p:cNvPr id="1817" name="Rectangle 1816"/>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8" name="Rectangle 1817"/>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9" name="Rectangle 1818"/>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0" name="Rectangle 1819"/>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1" name="Rectangle 1820"/>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2" name="Rectangle 1821"/>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3" name="Rectangle 1822"/>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4" name="Rectangle 1823"/>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84" name="Group 1883"/>
          <p:cNvGrpSpPr/>
          <p:nvPr/>
        </p:nvGrpSpPr>
        <p:grpSpPr>
          <a:xfrm>
            <a:off x="1295400" y="1676400"/>
            <a:ext cx="5029200" cy="2796925"/>
            <a:chOff x="1219200" y="1600200"/>
            <a:chExt cx="5029200" cy="2796925"/>
          </a:xfrm>
        </p:grpSpPr>
        <p:sp>
          <p:nvSpPr>
            <p:cNvPr id="1885" name="Rectangle 1884"/>
            <p:cNvSpPr/>
            <p:nvPr/>
          </p:nvSpPr>
          <p:spPr>
            <a:xfrm>
              <a:off x="1219200" y="1600200"/>
              <a:ext cx="5029200" cy="279692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86" name="Group 360"/>
            <p:cNvGrpSpPr/>
            <p:nvPr/>
          </p:nvGrpSpPr>
          <p:grpSpPr>
            <a:xfrm>
              <a:off x="1814757" y="2074254"/>
              <a:ext cx="3242511" cy="1659693"/>
              <a:chOff x="1371600" y="1676399"/>
              <a:chExt cx="3733801" cy="2667794"/>
            </a:xfrm>
          </p:grpSpPr>
          <p:sp>
            <p:nvSpPr>
              <p:cNvPr id="1939" name="Rectangle 1938"/>
              <p:cNvSpPr/>
              <p:nvPr/>
            </p:nvSpPr>
            <p:spPr>
              <a:xfrm>
                <a:off x="2819400"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0" name="Rectangle 1939"/>
              <p:cNvSpPr/>
              <p:nvPr/>
            </p:nvSpPr>
            <p:spPr>
              <a:xfrm>
                <a:off x="2819400"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1" name="Rectangle 1940"/>
              <p:cNvSpPr/>
              <p:nvPr/>
            </p:nvSpPr>
            <p:spPr>
              <a:xfrm>
                <a:off x="28194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2" name="Rectangle 1941"/>
              <p:cNvSpPr/>
              <p:nvPr/>
            </p:nvSpPr>
            <p:spPr>
              <a:xfrm>
                <a:off x="3733800" y="1676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3" name="Flowchart: Decision 1942"/>
              <p:cNvSpPr/>
              <p:nvPr/>
            </p:nvSpPr>
            <p:spPr>
              <a:xfrm>
                <a:off x="3733800" y="21335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4" name="Flowchart: Decision 1943"/>
              <p:cNvSpPr/>
              <p:nvPr/>
            </p:nvSpPr>
            <p:spPr>
              <a:xfrm>
                <a:off x="21336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 name="Rectangle 1944"/>
              <p:cNvSpPr/>
              <p:nvPr/>
            </p:nvSpPr>
            <p:spPr>
              <a:xfrm>
                <a:off x="13716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 name="Rectangle 1945"/>
              <p:cNvSpPr/>
              <p:nvPr/>
            </p:nvSpPr>
            <p:spPr>
              <a:xfrm>
                <a:off x="2133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 name="Rectangle 1946"/>
              <p:cNvSpPr/>
              <p:nvPr/>
            </p:nvSpPr>
            <p:spPr>
              <a:xfrm>
                <a:off x="1371600" y="36575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8" name="Straight Arrow Connector 1947"/>
              <p:cNvCxnSpPr>
                <a:stCxn id="1943" idx="1"/>
                <a:endCxn id="1939" idx="3"/>
              </p:cNvCxnSpPr>
              <p:nvPr/>
            </p:nvCxnSpPr>
            <p:spPr>
              <a:xfrm rot="10800000">
                <a:off x="3276600" y="2324099"/>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49" name="Straight Arrow Connector 1948"/>
              <p:cNvCxnSpPr>
                <a:stCxn id="1939" idx="2"/>
                <a:endCxn id="1940" idx="0"/>
              </p:cNvCxnSpPr>
              <p:nvPr/>
            </p:nvCxnSpPr>
            <p:spPr>
              <a:xfrm rot="5400000">
                <a:off x="2933700"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0" name="Straight Arrow Connector 1949"/>
              <p:cNvCxnSpPr>
                <a:stCxn id="1940" idx="2"/>
                <a:endCxn id="1971" idx="0"/>
              </p:cNvCxnSpPr>
              <p:nvPr/>
            </p:nvCxnSpPr>
            <p:spPr>
              <a:xfrm rot="5400000">
                <a:off x="2933700" y="30098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1" name="Straight Arrow Connector 1950"/>
              <p:cNvCxnSpPr/>
              <p:nvPr/>
            </p:nvCxnSpPr>
            <p:spPr>
              <a:xfrm rot="5400000">
                <a:off x="2934494" y="35425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2" name="Straight Arrow Connector 1951"/>
              <p:cNvCxnSpPr>
                <a:endCxn id="1944" idx="3"/>
              </p:cNvCxnSpPr>
              <p:nvPr/>
            </p:nvCxnSpPr>
            <p:spPr>
              <a:xfrm rot="10800000">
                <a:off x="2590801" y="3314699"/>
                <a:ext cx="228601" cy="7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3" name="Straight Arrow Connector 1952"/>
              <p:cNvCxnSpPr>
                <a:stCxn id="1944" idx="2"/>
              </p:cNvCxnSpPr>
              <p:nvPr/>
            </p:nvCxnSpPr>
            <p:spPr>
              <a:xfrm rot="5400000">
                <a:off x="2285206" y="3580605"/>
                <a:ext cx="152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4" name="Straight Arrow Connector 1953"/>
              <p:cNvCxnSpPr>
                <a:stCxn id="1944" idx="1"/>
                <a:endCxn id="1945" idx="3"/>
              </p:cNvCxnSpPr>
              <p:nvPr/>
            </p:nvCxnSpPr>
            <p:spPr>
              <a:xfrm rot="10800000">
                <a:off x="1828800" y="33146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5" name="Straight Arrow Connector 1954"/>
              <p:cNvCxnSpPr>
                <a:stCxn id="1945" idx="2"/>
                <a:endCxn id="1947" idx="0"/>
              </p:cNvCxnSpPr>
              <p:nvPr/>
            </p:nvCxnSpPr>
            <p:spPr>
              <a:xfrm rot="5400000">
                <a:off x="1485900" y="3543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6" name="Elbow Connector 32"/>
              <p:cNvCxnSpPr>
                <a:stCxn id="1947" idx="2"/>
                <a:endCxn id="1939" idx="1"/>
              </p:cNvCxnSpPr>
              <p:nvPr/>
            </p:nvCxnSpPr>
            <p:spPr>
              <a:xfrm rot="5400000" flipH="1" flipV="1">
                <a:off x="1428750" y="2495549"/>
                <a:ext cx="1562100" cy="1219200"/>
              </a:xfrm>
              <a:prstGeom prst="bentConnector4">
                <a:avLst>
                  <a:gd name="adj1" fmla="val -14634"/>
                  <a:gd name="adj2" fmla="val -30916"/>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57" name="Rectangle 1956"/>
              <p:cNvSpPr/>
              <p:nvPr/>
            </p:nvSpPr>
            <p:spPr>
              <a:xfrm>
                <a:off x="3733800" y="2743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8" name="Rectangle 1957"/>
              <p:cNvSpPr/>
              <p:nvPr/>
            </p:nvSpPr>
            <p:spPr>
              <a:xfrm>
                <a:off x="3733800" y="3200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9" name="Straight Arrow Connector 1958"/>
              <p:cNvCxnSpPr/>
              <p:nvPr/>
            </p:nvCxnSpPr>
            <p:spPr>
              <a:xfrm rot="5400000">
                <a:off x="3847306" y="3085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60" name="Flowchart: Decision 1959"/>
              <p:cNvSpPr/>
              <p:nvPr/>
            </p:nvSpPr>
            <p:spPr>
              <a:xfrm>
                <a:off x="3733800" y="37337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1" name="Straight Arrow Connector 1960"/>
              <p:cNvCxnSpPr/>
              <p:nvPr/>
            </p:nvCxnSpPr>
            <p:spPr>
              <a:xfrm rot="5400000">
                <a:off x="3847305" y="2628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62" name="Rectangle 1961"/>
              <p:cNvSpPr/>
              <p:nvPr/>
            </p:nvSpPr>
            <p:spPr>
              <a:xfrm>
                <a:off x="4648201" y="22097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3" name="Rectangle 1962"/>
              <p:cNvSpPr/>
              <p:nvPr/>
            </p:nvSpPr>
            <p:spPr>
              <a:xfrm>
                <a:off x="4648201" y="26669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4" name="Rectangle 1963"/>
              <p:cNvSpPr/>
              <p:nvPr/>
            </p:nvSpPr>
            <p:spPr>
              <a:xfrm>
                <a:off x="4648201" y="31241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5" name="Rectangle 1964"/>
              <p:cNvSpPr/>
              <p:nvPr/>
            </p:nvSpPr>
            <p:spPr>
              <a:xfrm>
                <a:off x="4648201" y="3581399"/>
                <a:ext cx="457200" cy="22860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6" name="Straight Arrow Connector 1965"/>
              <p:cNvCxnSpPr>
                <a:stCxn id="1962" idx="2"/>
                <a:endCxn id="1963" idx="0"/>
              </p:cNvCxnSpPr>
              <p:nvPr/>
            </p:nvCxnSpPr>
            <p:spPr>
              <a:xfrm rot="5400000">
                <a:off x="4762501" y="25526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67" name="Straight Arrow Connector 1966"/>
              <p:cNvCxnSpPr/>
              <p:nvPr/>
            </p:nvCxnSpPr>
            <p:spPr>
              <a:xfrm rot="5400000">
                <a:off x="4761707" y="30091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68" name="Straight Arrow Connector 1967"/>
              <p:cNvCxnSpPr/>
              <p:nvPr/>
            </p:nvCxnSpPr>
            <p:spPr>
              <a:xfrm rot="5400000">
                <a:off x="4763295" y="3466305"/>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69" name="Straight Arrow Connector 1968"/>
              <p:cNvCxnSpPr>
                <a:stCxn id="1943" idx="3"/>
                <a:endCxn id="1962" idx="1"/>
              </p:cNvCxnSpPr>
              <p:nvPr/>
            </p:nvCxnSpPr>
            <p:spPr>
              <a:xfrm>
                <a:off x="4191000" y="2324099"/>
                <a:ext cx="45720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0" name="Shape 1969"/>
              <p:cNvCxnSpPr>
                <a:stCxn id="1960" idx="2"/>
                <a:endCxn id="1942" idx="1"/>
              </p:cNvCxnSpPr>
              <p:nvPr/>
            </p:nvCxnSpPr>
            <p:spPr>
              <a:xfrm rot="5400000" flipH="1">
                <a:off x="2686050" y="2838449"/>
                <a:ext cx="2324100" cy="228600"/>
              </a:xfrm>
              <a:prstGeom prst="bentConnector4">
                <a:avLst>
                  <a:gd name="adj1" fmla="val -9836"/>
                  <a:gd name="adj2" fmla="val 131068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71" name="Flowchart: Decision 1970"/>
              <p:cNvSpPr/>
              <p:nvPr/>
            </p:nvSpPr>
            <p:spPr>
              <a:xfrm>
                <a:off x="2819400" y="31241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2" name="Straight Arrow Connector 1971"/>
              <p:cNvCxnSpPr>
                <a:stCxn id="1942" idx="2"/>
                <a:endCxn id="1943" idx="0"/>
              </p:cNvCxnSpPr>
              <p:nvPr/>
            </p:nvCxnSpPr>
            <p:spPr>
              <a:xfrm rot="5400000">
                <a:off x="3848100" y="2019299"/>
                <a:ext cx="228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4" name="Straight Arrow Connector 1973"/>
              <p:cNvCxnSpPr>
                <a:stCxn id="1946" idx="2"/>
              </p:cNvCxnSpPr>
              <p:nvPr/>
            </p:nvCxnSpPr>
            <p:spPr>
              <a:xfrm rot="5400000">
                <a:off x="2133600" y="4114799"/>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75" name="Straight Arrow Connector 1974"/>
              <p:cNvCxnSpPr/>
              <p:nvPr/>
            </p:nvCxnSpPr>
            <p:spPr>
              <a:xfrm rot="5400000">
                <a:off x="2820194" y="4114005"/>
                <a:ext cx="457200"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76" name="Flowchart: Decision 1975"/>
              <p:cNvSpPr/>
              <p:nvPr/>
            </p:nvSpPr>
            <p:spPr>
              <a:xfrm>
                <a:off x="4648201" y="3962399"/>
                <a:ext cx="457200" cy="381000"/>
              </a:xfrm>
              <a:prstGeom prst="flowChartDecision">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7" name="Shape 89"/>
              <p:cNvCxnSpPr>
                <a:stCxn id="1965" idx="2"/>
                <a:endCxn id="1976" idx="0"/>
              </p:cNvCxnSpPr>
              <p:nvPr/>
            </p:nvCxnSpPr>
            <p:spPr>
              <a:xfrm rot="5400000">
                <a:off x="4800601" y="3886199"/>
                <a:ext cx="152400" cy="1588"/>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8" name="Elbow Connector 1977"/>
              <p:cNvCxnSpPr>
                <a:stCxn id="1976" idx="1"/>
                <a:endCxn id="1965" idx="1"/>
              </p:cNvCxnSpPr>
              <p:nvPr/>
            </p:nvCxnSpPr>
            <p:spPr>
              <a:xfrm rot="10800000">
                <a:off x="4648201" y="3695699"/>
                <a:ext cx="1588" cy="457200"/>
              </a:xfrm>
              <a:prstGeom prst="bentConnector3">
                <a:avLst>
                  <a:gd name="adj1" fmla="val 824590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9" name="Shape 1978"/>
              <p:cNvCxnSpPr>
                <a:stCxn id="1976" idx="2"/>
                <a:endCxn id="1942" idx="0"/>
              </p:cNvCxnSpPr>
              <p:nvPr/>
            </p:nvCxnSpPr>
            <p:spPr>
              <a:xfrm rot="5400000" flipH="1">
                <a:off x="3086101" y="2552699"/>
                <a:ext cx="2667000" cy="914401"/>
              </a:xfrm>
              <a:prstGeom prst="bentConnector5">
                <a:avLst>
                  <a:gd name="adj1" fmla="val -8571"/>
                  <a:gd name="adj2" fmla="val -74272"/>
                  <a:gd name="adj3" fmla="val 10857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0" name="Elbow Connector 1979"/>
              <p:cNvCxnSpPr>
                <a:stCxn id="1960" idx="3"/>
                <a:endCxn id="1964" idx="1"/>
              </p:cNvCxnSpPr>
              <p:nvPr/>
            </p:nvCxnSpPr>
            <p:spPr>
              <a:xfrm flipV="1">
                <a:off x="4191000" y="3238499"/>
                <a:ext cx="457201" cy="6858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1" name="Straight Arrow Connector 1980"/>
              <p:cNvCxnSpPr>
                <a:stCxn id="1958" idx="2"/>
              </p:cNvCxnSpPr>
              <p:nvPr/>
            </p:nvCxnSpPr>
            <p:spPr>
              <a:xfrm rot="5400000">
                <a:off x="3810000" y="3581399"/>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887" name="Elbow Connector 128"/>
            <p:cNvCxnSpPr/>
            <p:nvPr/>
          </p:nvCxnSpPr>
          <p:spPr>
            <a:xfrm>
              <a:off x="5057273" y="2477202"/>
              <a:ext cx="264695" cy="168289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88" name="Elbow Connector 133"/>
            <p:cNvCxnSpPr/>
            <p:nvPr/>
          </p:nvCxnSpPr>
          <p:spPr>
            <a:xfrm>
              <a:off x="5057273" y="2761635"/>
              <a:ext cx="19851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89" name="Elbow Connector 133"/>
            <p:cNvCxnSpPr/>
            <p:nvPr/>
          </p:nvCxnSpPr>
          <p:spPr>
            <a:xfrm rot="10800000" flipV="1">
              <a:off x="4395537" y="2761635"/>
              <a:ext cx="264696"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0" name="Elbow Connector 133"/>
            <p:cNvCxnSpPr/>
            <p:nvPr/>
          </p:nvCxnSpPr>
          <p:spPr>
            <a:xfrm>
              <a:off x="5057273" y="3046067"/>
              <a:ext cx="132347" cy="1114029"/>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1" name="Elbow Connector 133"/>
            <p:cNvCxnSpPr/>
            <p:nvPr/>
          </p:nvCxnSpPr>
          <p:spPr>
            <a:xfrm rot="10800000" flipV="1">
              <a:off x="3683198" y="2809040"/>
              <a:ext cx="182947" cy="1351057"/>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2" name="Elbow Connector 133"/>
            <p:cNvCxnSpPr/>
            <p:nvPr/>
          </p:nvCxnSpPr>
          <p:spPr>
            <a:xfrm>
              <a:off x="5057273" y="3330500"/>
              <a:ext cx="66173" cy="829596"/>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3" name="Elbow Connector 133"/>
            <p:cNvCxnSpPr/>
            <p:nvPr/>
          </p:nvCxnSpPr>
          <p:spPr>
            <a:xfrm>
              <a:off x="2873540" y="33779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4" name="Elbow Connector 133"/>
            <p:cNvCxnSpPr/>
            <p:nvPr/>
          </p:nvCxnSpPr>
          <p:spPr>
            <a:xfrm rot="10800000" flipV="1">
              <a:off x="3733802" y="3093472"/>
              <a:ext cx="132347" cy="1066625"/>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5" name="Elbow Connector 133"/>
            <p:cNvCxnSpPr/>
            <p:nvPr/>
          </p:nvCxnSpPr>
          <p:spPr>
            <a:xfrm>
              <a:off x="3460542" y="3377906"/>
              <a:ext cx="66173"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6" name="Elbow Connector 133"/>
            <p:cNvCxnSpPr/>
            <p:nvPr/>
          </p:nvCxnSpPr>
          <p:spPr>
            <a:xfrm>
              <a:off x="3469104" y="2761635"/>
              <a:ext cx="132349" cy="139846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7" name="Elbow Connector 133"/>
            <p:cNvCxnSpPr/>
            <p:nvPr/>
          </p:nvCxnSpPr>
          <p:spPr>
            <a:xfrm rot="10800000" flipV="1">
              <a:off x="2277980" y="3377904"/>
              <a:ext cx="198519" cy="782192"/>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8" name="Elbow Connector 133"/>
            <p:cNvCxnSpPr/>
            <p:nvPr/>
          </p:nvCxnSpPr>
          <p:spPr>
            <a:xfrm rot="10800000" flipV="1">
              <a:off x="1550070" y="3377906"/>
              <a:ext cx="264695" cy="782191"/>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99" name="Elbow Connector 133"/>
            <p:cNvCxnSpPr/>
            <p:nvPr/>
          </p:nvCxnSpPr>
          <p:spPr>
            <a:xfrm rot="10800000" flipV="1">
              <a:off x="1616241" y="3093474"/>
              <a:ext cx="198521" cy="1066623"/>
            </a:xfrm>
            <a:prstGeom prst="bent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00" name="Rectangle 1899"/>
            <p:cNvSpPr/>
            <p:nvPr/>
          </p:nvSpPr>
          <p:spPr>
            <a:xfrm>
              <a:off x="1417721"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1" name="Rectangle 1900"/>
            <p:cNvSpPr/>
            <p:nvPr/>
          </p:nvSpPr>
          <p:spPr>
            <a:xfrm>
              <a:off x="2013283"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2" name="Flowchart: Manual Operation 1901"/>
            <p:cNvSpPr/>
            <p:nvPr/>
          </p:nvSpPr>
          <p:spPr>
            <a:xfrm>
              <a:off x="3436018"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3" name="Flowchart: Manual Operation 1902"/>
            <p:cNvSpPr/>
            <p:nvPr/>
          </p:nvSpPr>
          <p:spPr>
            <a:xfrm>
              <a:off x="4527883"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4" name="Flowchart: Manual Operation 1903"/>
            <p:cNvSpPr/>
            <p:nvPr/>
          </p:nvSpPr>
          <p:spPr>
            <a:xfrm>
              <a:off x="2366211"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5" name="Flowchart: Manual Operation 1904"/>
            <p:cNvSpPr/>
            <p:nvPr/>
          </p:nvSpPr>
          <p:spPr>
            <a:xfrm>
              <a:off x="1285373" y="4124984"/>
              <a:ext cx="992605" cy="142216"/>
            </a:xfrm>
            <a:prstGeom prst="flowChartManualOpera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6" name="Rectangle 1905"/>
            <p:cNvSpPr/>
            <p:nvPr/>
          </p:nvSpPr>
          <p:spPr>
            <a:xfrm>
              <a:off x="260884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p:cNvSpPr/>
            <p:nvPr/>
          </p:nvSpPr>
          <p:spPr>
            <a:xfrm>
              <a:off x="3204412"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p:cNvSpPr/>
            <p:nvPr/>
          </p:nvSpPr>
          <p:spPr>
            <a:xfrm>
              <a:off x="3799974"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9" name="Rectangle 1908"/>
            <p:cNvSpPr/>
            <p:nvPr/>
          </p:nvSpPr>
          <p:spPr>
            <a:xfrm>
              <a:off x="439553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0" name="Rectangle 1909"/>
            <p:cNvSpPr/>
            <p:nvPr/>
          </p:nvSpPr>
          <p:spPr>
            <a:xfrm>
              <a:off x="4991099" y="169501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1" name="Rectangle 1910"/>
            <p:cNvSpPr/>
            <p:nvPr/>
          </p:nvSpPr>
          <p:spPr>
            <a:xfrm>
              <a:off x="5586665" y="1695010"/>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2" name="Group 1911"/>
            <p:cNvGrpSpPr/>
            <p:nvPr/>
          </p:nvGrpSpPr>
          <p:grpSpPr>
            <a:xfrm>
              <a:off x="1463839" y="1762782"/>
              <a:ext cx="4632161" cy="142218"/>
              <a:chOff x="2911639" y="2524782"/>
              <a:chExt cx="4632161" cy="142218"/>
            </a:xfrm>
          </p:grpSpPr>
          <p:sp>
            <p:nvSpPr>
              <p:cNvPr id="1931" name="Rectangle 1930"/>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2" name="Rectangle 1931"/>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3" name="Rectangle 1932"/>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4" name="Rectangle 1933"/>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5" name="Rectangle 1934"/>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6" name="Rectangle 1935"/>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7" name="Rectangle 1936"/>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8" name="Rectangle 1937"/>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3" name="Group 1912"/>
            <p:cNvGrpSpPr/>
            <p:nvPr/>
          </p:nvGrpSpPr>
          <p:grpSpPr>
            <a:xfrm>
              <a:off x="1540039" y="1828800"/>
              <a:ext cx="4632161" cy="142218"/>
              <a:chOff x="2911639" y="2524782"/>
              <a:chExt cx="4632161" cy="142218"/>
            </a:xfrm>
          </p:grpSpPr>
          <p:sp>
            <p:nvSpPr>
              <p:cNvPr id="1923" name="Rectangle 1922"/>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4" name="Rectangle 1923"/>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5" name="Rectangle 1924"/>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6" name="Rectangle 1925"/>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7" name="Rectangle 1926"/>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8" name="Rectangle 1927"/>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9" name="Rectangle 1928"/>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0" name="Rectangle 1929"/>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4" name="Group 1913"/>
            <p:cNvGrpSpPr/>
            <p:nvPr/>
          </p:nvGrpSpPr>
          <p:grpSpPr>
            <a:xfrm>
              <a:off x="1616239" y="1894818"/>
              <a:ext cx="4632161" cy="142218"/>
              <a:chOff x="2911639" y="2524782"/>
              <a:chExt cx="4632161" cy="142218"/>
            </a:xfrm>
          </p:grpSpPr>
          <p:sp>
            <p:nvSpPr>
              <p:cNvPr id="1915" name="Rectangle 1914"/>
              <p:cNvSpPr/>
              <p:nvPr/>
            </p:nvSpPr>
            <p:spPr>
              <a:xfrm>
                <a:off x="2911639"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p:cNvSpPr/>
              <p:nvPr/>
            </p:nvSpPr>
            <p:spPr>
              <a:xfrm>
                <a:off x="3507201"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7" name="Rectangle 1916"/>
              <p:cNvSpPr/>
              <p:nvPr/>
            </p:nvSpPr>
            <p:spPr>
              <a:xfrm>
                <a:off x="410276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8" name="Rectangle 1917"/>
              <p:cNvSpPr/>
              <p:nvPr/>
            </p:nvSpPr>
            <p:spPr>
              <a:xfrm>
                <a:off x="4698330"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9" name="Rectangle 1918"/>
              <p:cNvSpPr/>
              <p:nvPr/>
            </p:nvSpPr>
            <p:spPr>
              <a:xfrm>
                <a:off x="5293892"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0" name="Rectangle 1919"/>
              <p:cNvSpPr/>
              <p:nvPr/>
            </p:nvSpPr>
            <p:spPr>
              <a:xfrm>
                <a:off x="588945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1" name="Rectangle 1920"/>
              <p:cNvSpPr/>
              <p:nvPr/>
            </p:nvSpPr>
            <p:spPr>
              <a:xfrm>
                <a:off x="6485017" y="2524784"/>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2" name="Rectangle 1921"/>
              <p:cNvSpPr/>
              <p:nvPr/>
            </p:nvSpPr>
            <p:spPr>
              <a:xfrm>
                <a:off x="7080583" y="2524782"/>
                <a:ext cx="463217" cy="14221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82" name="Content Placeholder 2"/>
          <p:cNvSpPr>
            <a:spLocks noGrp="1"/>
          </p:cNvSpPr>
          <p:nvPr>
            <p:ph idx="1"/>
          </p:nvPr>
        </p:nvSpPr>
        <p:spPr>
          <a:xfrm>
            <a:off x="76200" y="5638800"/>
            <a:ext cx="4038600" cy="1143000"/>
          </a:xfrm>
        </p:spPr>
        <p:txBody>
          <a:bodyPr>
            <a:normAutofit/>
          </a:bodyPr>
          <a:lstStyle/>
          <a:p>
            <a:r>
              <a:rPr lang="en-US" sz="1800" dirty="0" smtClean="0"/>
              <a:t>Multiple engine contexts</a:t>
            </a:r>
          </a:p>
          <a:p>
            <a:pPr lvl="1"/>
            <a:r>
              <a:rPr lang="en-US" sz="1600" dirty="0" smtClean="0"/>
              <a:t>Multi-threaded engines</a:t>
            </a:r>
          </a:p>
          <a:p>
            <a:pPr lvl="1"/>
            <a:r>
              <a:rPr lang="en-US" sz="1600" dirty="0" smtClean="0"/>
              <a:t>Multiple engines</a:t>
            </a:r>
          </a:p>
        </p:txBody>
      </p:sp>
      <p:sp>
        <p:nvSpPr>
          <p:cNvPr id="1983" name="Content Placeholder 2"/>
          <p:cNvSpPr txBox="1">
            <a:spLocks/>
          </p:cNvSpPr>
          <p:nvPr/>
        </p:nvSpPr>
        <p:spPr>
          <a:xfrm>
            <a:off x="4876800" y="5638800"/>
            <a:ext cx="4038600" cy="914400"/>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Contexts</a:t>
            </a:r>
            <a:r>
              <a:rPr kumimoji="0" lang="en-US" b="0" i="0" u="none" strike="noStrike" kern="1200" cap="none" spc="0" normalizeH="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smtClean="0">
                <a:ln>
                  <a:noFill/>
                </a:ln>
                <a:solidFill>
                  <a:schemeClr val="tx1"/>
                </a:solidFill>
                <a:effectLst/>
                <a:uLnTx/>
                <a:uFillTx/>
                <a:latin typeface="+mn-lt"/>
                <a:ea typeface="+mn-ea"/>
                <a:cs typeface="+mn-cs"/>
              </a:rPr>
              <a:t>increase performance</a:t>
            </a:r>
            <a:r>
              <a:rPr kumimoji="0" lang="en-US" b="0" i="0" u="none" strike="noStrike" kern="1200" cap="none" spc="0" normalizeH="0" noProof="0" dirty="0" smtClean="0">
                <a:ln>
                  <a:noFill/>
                </a:ln>
                <a:solidFill>
                  <a:schemeClr val="tx1"/>
                </a:solidFill>
                <a:effectLst/>
                <a:uLnTx/>
                <a:uFillTx/>
                <a:latin typeface="+mn-lt"/>
                <a:ea typeface="+mn-ea"/>
                <a:cs typeface="+mn-cs"/>
              </a:rPr>
              <a:t> until an </a:t>
            </a:r>
            <a:r>
              <a:rPr lang="en-US" dirty="0" smtClean="0"/>
              <a:t>offload engine</a:t>
            </a:r>
            <a:r>
              <a:rPr kumimoji="0" lang="en-US" b="0" i="0" u="none" strike="noStrike" kern="1200" cap="none" spc="0" normalizeH="0" noProof="0" dirty="0" smtClean="0">
                <a:ln>
                  <a:noFill/>
                </a:ln>
                <a:solidFill>
                  <a:schemeClr val="tx1"/>
                </a:solidFill>
                <a:effectLst/>
                <a:uLnTx/>
                <a:uFillTx/>
                <a:latin typeface="+mn-lt"/>
                <a:ea typeface="+mn-ea"/>
                <a:cs typeface="+mn-cs"/>
              </a:rPr>
              <a:t> becomes the bottleneck</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15" name="Rectangle 414"/>
          <p:cNvSpPr/>
          <p:nvPr/>
        </p:nvSpPr>
        <p:spPr>
          <a:xfrm>
            <a:off x="6858000" y="2516087"/>
            <a:ext cx="304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p:cNvSpPr/>
          <p:nvPr/>
        </p:nvSpPr>
        <p:spPr>
          <a:xfrm>
            <a:off x="6858000" y="2817910"/>
            <a:ext cx="30480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TextBox 416"/>
          <p:cNvSpPr txBox="1"/>
          <p:nvPr/>
        </p:nvSpPr>
        <p:spPr>
          <a:xfrm>
            <a:off x="7162800" y="2740222"/>
            <a:ext cx="1371600" cy="307777"/>
          </a:xfrm>
          <a:prstGeom prst="rect">
            <a:avLst/>
          </a:prstGeom>
          <a:noFill/>
        </p:spPr>
        <p:txBody>
          <a:bodyPr wrap="square" rtlCol="0">
            <a:spAutoFit/>
          </a:bodyPr>
          <a:lstStyle/>
          <a:p>
            <a:r>
              <a:rPr lang="en-US" sz="1400" dirty="0" smtClean="0"/>
              <a:t>Control state</a:t>
            </a:r>
            <a:endParaRPr lang="en-US" sz="1400" dirty="0"/>
          </a:p>
        </p:txBody>
      </p:sp>
      <p:sp>
        <p:nvSpPr>
          <p:cNvPr id="418" name="Rectangle 417"/>
          <p:cNvSpPr/>
          <p:nvPr/>
        </p:nvSpPr>
        <p:spPr>
          <a:xfrm>
            <a:off x="6858000" y="3122710"/>
            <a:ext cx="304800" cy="152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TextBox 418"/>
          <p:cNvSpPr txBox="1"/>
          <p:nvPr/>
        </p:nvSpPr>
        <p:spPr>
          <a:xfrm>
            <a:off x="7162800" y="3048000"/>
            <a:ext cx="1600200" cy="307777"/>
          </a:xfrm>
          <a:prstGeom prst="rect">
            <a:avLst/>
          </a:prstGeom>
          <a:noFill/>
        </p:spPr>
        <p:txBody>
          <a:bodyPr wrap="square" rtlCol="0">
            <a:spAutoFit/>
          </a:bodyPr>
          <a:lstStyle/>
          <a:p>
            <a:r>
              <a:rPr lang="en-US" sz="1400" dirty="0" smtClean="0"/>
              <a:t>Offload engine</a:t>
            </a:r>
            <a:endParaRPr lang="en-US" sz="1400" dirty="0"/>
          </a:p>
        </p:txBody>
      </p:sp>
      <p:sp>
        <p:nvSpPr>
          <p:cNvPr id="420" name="Rectangle 419"/>
          <p:cNvSpPr/>
          <p:nvPr/>
        </p:nvSpPr>
        <p:spPr>
          <a:xfrm>
            <a:off x="6858000" y="3430487"/>
            <a:ext cx="304800" cy="152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TextBox 420"/>
          <p:cNvSpPr txBox="1"/>
          <p:nvPr/>
        </p:nvSpPr>
        <p:spPr>
          <a:xfrm>
            <a:off x="7162800" y="3352799"/>
            <a:ext cx="1600200" cy="307777"/>
          </a:xfrm>
          <a:prstGeom prst="rect">
            <a:avLst/>
          </a:prstGeom>
          <a:noFill/>
        </p:spPr>
        <p:txBody>
          <a:bodyPr wrap="square" rtlCol="0">
            <a:spAutoFit/>
          </a:bodyPr>
          <a:lstStyle/>
          <a:p>
            <a:r>
              <a:rPr lang="en-US" sz="1400" dirty="0" smtClean="0"/>
              <a:t>Off-chip Memory</a:t>
            </a:r>
            <a:endParaRPr lang="en-US" sz="1400" dirty="0"/>
          </a:p>
        </p:txBody>
      </p:sp>
      <p:sp>
        <p:nvSpPr>
          <p:cNvPr id="422" name="TextBox 421"/>
          <p:cNvSpPr txBox="1"/>
          <p:nvPr/>
        </p:nvSpPr>
        <p:spPr>
          <a:xfrm>
            <a:off x="7162800" y="2438399"/>
            <a:ext cx="2286000" cy="307777"/>
          </a:xfrm>
          <a:prstGeom prst="rect">
            <a:avLst/>
          </a:prstGeom>
          <a:noFill/>
        </p:spPr>
        <p:txBody>
          <a:bodyPr wrap="square" rtlCol="0">
            <a:spAutoFit/>
          </a:bodyPr>
          <a:lstStyle/>
          <a:p>
            <a:r>
              <a:rPr lang="en-US" sz="1400" dirty="0" smtClean="0"/>
              <a:t>Context memory</a:t>
            </a:r>
            <a:endParaRPr lang="en-US" sz="1400" dirty="0"/>
          </a:p>
        </p:txBody>
      </p:sp>
    </p:spTree>
    <p:extLst>
      <p:ext uri="{BB962C8B-B14F-4D97-AF65-F5344CB8AC3E}">
        <p14:creationId xmlns:p14="http://schemas.microsoft.com/office/powerpoint/2010/main" val="22219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7"/>
                                        </p:tgtEl>
                                        <p:attrNameLst>
                                          <p:attrName>style.visibility</p:attrName>
                                        </p:attrNameLst>
                                      </p:cBhvr>
                                      <p:to>
                                        <p:strVal val="visible"/>
                                      </p:to>
                                    </p:set>
                                    <p:animEffect transition="in" filter="dissolve">
                                      <p:cBhvr>
                                        <p:cTn id="7" dur="500"/>
                                        <p:tgtEl>
                                          <p:spTgt spid="13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56"/>
                                        </p:tgtEl>
                                        <p:attrNameLst>
                                          <p:attrName>style.visibility</p:attrName>
                                        </p:attrNameLst>
                                      </p:cBhvr>
                                      <p:to>
                                        <p:strVal val="visible"/>
                                      </p:to>
                                    </p:set>
                                    <p:animEffect transition="in" filter="dissolve">
                                      <p:cBhvr>
                                        <p:cTn id="11" dur="500"/>
                                        <p:tgtEl>
                                          <p:spTgt spid="1356"/>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365"/>
                                        </p:tgtEl>
                                        <p:attrNameLst>
                                          <p:attrName>style.visibility</p:attrName>
                                        </p:attrNameLst>
                                      </p:cBhvr>
                                      <p:to>
                                        <p:strVal val="visible"/>
                                      </p:to>
                                    </p:set>
                                    <p:animEffect transition="in" filter="dissolve">
                                      <p:cBhvr>
                                        <p:cTn id="15" dur="500"/>
                                        <p:tgtEl>
                                          <p:spTgt spid="1365"/>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 0 L 0 0.09993 " pathEditMode="relative" ptsTypes="AA">
                                      <p:cBhvr>
                                        <p:cTn id="19" dur="2000" fill="hold"/>
                                        <p:tgtEl>
                                          <p:spTgt spid="121"/>
                                        </p:tgtEl>
                                        <p:attrNameLst>
                                          <p:attrName>ppt_x</p:attrName>
                                          <p:attrName>ppt_y</p:attrName>
                                        </p:attrNameLst>
                                      </p:cBhvr>
                                    </p:animMotion>
                                  </p:childTnLst>
                                </p:cTn>
                              </p:par>
                              <p:par>
                                <p:cTn id="20" presetID="0" presetClass="path" presetSubtype="0" accel="50000" decel="50000" fill="hold" nodeType="withEffect">
                                  <p:stCondLst>
                                    <p:cond delay="0"/>
                                  </p:stCondLst>
                                  <p:childTnLst>
                                    <p:animMotion origin="layout" path="M 0 0 L 0 0.09993 " pathEditMode="relative" ptsTypes="AA">
                                      <p:cBhvr>
                                        <p:cTn id="21" dur="2000" fill="hold"/>
                                        <p:tgtEl>
                                          <p:spTgt spid="268"/>
                                        </p:tgtEl>
                                        <p:attrNameLst>
                                          <p:attrName>ppt_x</p:attrName>
                                          <p:attrName>ppt_y</p:attrName>
                                        </p:attrNameLst>
                                      </p:cBhvr>
                                    </p:animMotion>
                                  </p:childTnLst>
                                </p:cTn>
                              </p:par>
                              <p:par>
                                <p:cTn id="22" presetID="0" presetClass="path" presetSubtype="0" accel="50000" decel="50000" fill="hold" nodeType="withEffect">
                                  <p:stCondLst>
                                    <p:cond delay="0"/>
                                  </p:stCondLst>
                                  <p:childTnLst>
                                    <p:animMotion origin="layout" path="M 0 0 L 0 0.09993 " pathEditMode="relative" ptsTypes="AA">
                                      <p:cBhvr>
                                        <p:cTn id="23" dur="2000" fill="hold"/>
                                        <p:tgtEl>
                                          <p:spTgt spid="380"/>
                                        </p:tgtEl>
                                        <p:attrNameLst>
                                          <p:attrName>ppt_x</p:attrName>
                                          <p:attrName>ppt_y</p:attrName>
                                        </p:attrNameLst>
                                      </p:cBhvr>
                                    </p:animMotion>
                                  </p:childTnLst>
                                </p:cTn>
                              </p:par>
                              <p:par>
                                <p:cTn id="24" presetID="0" presetClass="path" presetSubtype="0" accel="50000" decel="50000" fill="hold" nodeType="withEffect">
                                  <p:stCondLst>
                                    <p:cond delay="0"/>
                                  </p:stCondLst>
                                  <p:childTnLst>
                                    <p:animMotion origin="layout" path="M 0 0 L 0 0.09993 " pathEditMode="relative" ptsTypes="AA">
                                      <p:cBhvr>
                                        <p:cTn id="25" dur="2000" fill="hold"/>
                                        <p:tgtEl>
                                          <p:spTgt spid="388"/>
                                        </p:tgtEl>
                                        <p:attrNameLst>
                                          <p:attrName>ppt_x</p:attrName>
                                          <p:attrName>ppt_y</p:attrName>
                                        </p:attrNameLst>
                                      </p:cBhvr>
                                    </p:animMotion>
                                  </p:childTnLst>
                                </p:cTn>
                              </p:par>
                              <p:par>
                                <p:cTn id="26" presetID="0" presetClass="path" presetSubtype="0" accel="50000" decel="50000" fill="hold" nodeType="withEffect">
                                  <p:stCondLst>
                                    <p:cond delay="0"/>
                                  </p:stCondLst>
                                  <p:childTnLst>
                                    <p:animMotion origin="layout" path="M 0 0 L 0 0.09993 " pathEditMode="relative" ptsTypes="AA">
                                      <p:cBhvr>
                                        <p:cTn id="27" dur="2000" fill="hold"/>
                                        <p:tgtEl>
                                          <p:spTgt spid="389"/>
                                        </p:tgtEl>
                                        <p:attrNameLst>
                                          <p:attrName>ppt_x</p:attrName>
                                          <p:attrName>ppt_y</p:attrName>
                                        </p:attrNameLst>
                                      </p:cBhvr>
                                    </p:animMotion>
                                  </p:childTnLst>
                                </p:cTn>
                              </p:par>
                              <p:par>
                                <p:cTn id="28" presetID="0" presetClass="path" presetSubtype="0" accel="50000" decel="50000" fill="hold" nodeType="withEffect">
                                  <p:stCondLst>
                                    <p:cond delay="0"/>
                                  </p:stCondLst>
                                  <p:childTnLst>
                                    <p:animMotion origin="layout" path="M 0 0 L 0 0.09993 " pathEditMode="relative" ptsTypes="AA">
                                      <p:cBhvr>
                                        <p:cTn id="29" dur="2000" fill="hold"/>
                                        <p:tgtEl>
                                          <p:spTgt spid="390"/>
                                        </p:tgtEl>
                                        <p:attrNameLst>
                                          <p:attrName>ppt_x</p:attrName>
                                          <p:attrName>ppt_y</p:attrName>
                                        </p:attrNameLst>
                                      </p:cBhvr>
                                    </p:animMotion>
                                  </p:childTnLst>
                                </p:cTn>
                              </p:par>
                              <p:par>
                                <p:cTn id="30" presetID="0" presetClass="path" presetSubtype="0" accel="50000" decel="50000" fill="hold" nodeType="withEffect">
                                  <p:stCondLst>
                                    <p:cond delay="0"/>
                                  </p:stCondLst>
                                  <p:childTnLst>
                                    <p:animMotion origin="layout" path="M 0 0 L 0 0.09993 " pathEditMode="relative" ptsTypes="AA">
                                      <p:cBhvr>
                                        <p:cTn id="31" dur="2000" fill="hold"/>
                                        <p:tgtEl>
                                          <p:spTgt spid="391"/>
                                        </p:tgtEl>
                                        <p:attrNameLst>
                                          <p:attrName>ppt_x</p:attrName>
                                          <p:attrName>ppt_y</p:attrName>
                                        </p:attrNameLst>
                                      </p:cBhvr>
                                    </p:animMotion>
                                  </p:childTnLst>
                                </p:cTn>
                              </p:par>
                              <p:par>
                                <p:cTn id="32" presetID="0" presetClass="path" presetSubtype="0" accel="50000" decel="50000" fill="hold" nodeType="withEffect">
                                  <p:stCondLst>
                                    <p:cond delay="0"/>
                                  </p:stCondLst>
                                  <p:childTnLst>
                                    <p:animMotion origin="layout" path="M 0 0 L 0 0.09993 " pathEditMode="relative" ptsTypes="AA">
                                      <p:cBhvr>
                                        <p:cTn id="33" dur="2000" fill="hold"/>
                                        <p:tgtEl>
                                          <p:spTgt spid="392"/>
                                        </p:tgtEl>
                                        <p:attrNameLst>
                                          <p:attrName>ppt_x</p:attrName>
                                          <p:attrName>ppt_y</p:attrName>
                                        </p:attrNameLst>
                                      </p:cBhvr>
                                    </p:animMotion>
                                  </p:childTnLst>
                                </p:cTn>
                              </p:par>
                              <p:par>
                                <p:cTn id="34" presetID="0" presetClass="path" presetSubtype="0" accel="50000" decel="50000" fill="hold" nodeType="withEffect">
                                  <p:stCondLst>
                                    <p:cond delay="0"/>
                                  </p:stCondLst>
                                  <p:childTnLst>
                                    <p:animMotion origin="layout" path="M 0 0 L 0 0.09993 " pathEditMode="relative" ptsTypes="AA">
                                      <p:cBhvr>
                                        <p:cTn id="35" dur="2000" fill="hold"/>
                                        <p:tgtEl>
                                          <p:spTgt spid="393"/>
                                        </p:tgtEl>
                                        <p:attrNameLst>
                                          <p:attrName>ppt_x</p:attrName>
                                          <p:attrName>ppt_y</p:attrName>
                                        </p:attrNameLst>
                                      </p:cBhvr>
                                    </p:animMotion>
                                  </p:childTnLst>
                                </p:cTn>
                              </p:par>
                              <p:par>
                                <p:cTn id="36" presetID="0" presetClass="path" presetSubtype="0" accel="50000" decel="50000" fill="hold" nodeType="withEffect">
                                  <p:stCondLst>
                                    <p:cond delay="0"/>
                                  </p:stCondLst>
                                  <p:childTnLst>
                                    <p:animMotion origin="layout" path="M 0 0 L 0 0.09993 " pathEditMode="relative" ptsTypes="AA">
                                      <p:cBhvr>
                                        <p:cTn id="37" dur="2000" fill="hold"/>
                                        <p:tgtEl>
                                          <p:spTgt spid="395"/>
                                        </p:tgtEl>
                                        <p:attrNameLst>
                                          <p:attrName>ppt_x</p:attrName>
                                          <p:attrName>ppt_y</p:attrName>
                                        </p:attrNameLst>
                                      </p:cBhvr>
                                    </p:animMotion>
                                  </p:childTnLst>
                                </p:cTn>
                              </p:par>
                              <p:par>
                                <p:cTn id="38" presetID="0" presetClass="path" presetSubtype="0" accel="50000" decel="50000" fill="hold" nodeType="withEffect">
                                  <p:stCondLst>
                                    <p:cond delay="0"/>
                                  </p:stCondLst>
                                  <p:childTnLst>
                                    <p:animMotion origin="layout" path="M 0 0 L 0 0.09993 " pathEditMode="relative" ptsTypes="AA">
                                      <p:cBhvr>
                                        <p:cTn id="39" dur="2000" fill="hold"/>
                                        <p:tgtEl>
                                          <p:spTgt spid="396"/>
                                        </p:tgtEl>
                                        <p:attrNameLst>
                                          <p:attrName>ppt_x</p:attrName>
                                          <p:attrName>ppt_y</p:attrName>
                                        </p:attrNameLst>
                                      </p:cBhvr>
                                    </p:animMotion>
                                  </p:childTnLst>
                                </p:cTn>
                              </p:par>
                              <p:par>
                                <p:cTn id="40" presetID="0" presetClass="path" presetSubtype="0" accel="50000" decel="50000" fill="hold" nodeType="withEffect">
                                  <p:stCondLst>
                                    <p:cond delay="0"/>
                                  </p:stCondLst>
                                  <p:childTnLst>
                                    <p:animMotion origin="layout" path="M 0 0 L 0 0.09993 " pathEditMode="relative" ptsTypes="AA">
                                      <p:cBhvr>
                                        <p:cTn id="41" dur="2000" fill="hold"/>
                                        <p:tgtEl>
                                          <p:spTgt spid="1687"/>
                                        </p:tgtEl>
                                        <p:attrNameLst>
                                          <p:attrName>ppt_x</p:attrName>
                                          <p:attrName>ppt_y</p:attrName>
                                        </p:attrNameLst>
                                      </p:cBhvr>
                                    </p:animMotion>
                                  </p:childTnLst>
                                </p:cTn>
                              </p:par>
                            </p:childTnLst>
                          </p:cTn>
                        </p:par>
                        <p:par>
                          <p:cTn id="42" fill="hold">
                            <p:stCondLst>
                              <p:cond delay="2000"/>
                            </p:stCondLst>
                            <p:childTnLst>
                              <p:par>
                                <p:cTn id="43" presetID="9" presetClass="entr" presetSubtype="0" fill="hold" grpId="0" nodeType="afterEffect">
                                  <p:stCondLst>
                                    <p:cond delay="0"/>
                                  </p:stCondLst>
                                  <p:childTnLst>
                                    <p:set>
                                      <p:cBhvr>
                                        <p:cTn id="44" dur="1" fill="hold">
                                          <p:stCondLst>
                                            <p:cond delay="0"/>
                                          </p:stCondLst>
                                        </p:cTn>
                                        <p:tgtEl>
                                          <p:spTgt spid="669"/>
                                        </p:tgtEl>
                                        <p:attrNameLst>
                                          <p:attrName>style.visibility</p:attrName>
                                        </p:attrNameLst>
                                      </p:cBhvr>
                                      <p:to>
                                        <p:strVal val="visible"/>
                                      </p:to>
                                    </p:set>
                                    <p:animEffect transition="in" filter="dissolve">
                                      <p:cBhvr>
                                        <p:cTn id="45" dur="500"/>
                                        <p:tgtEl>
                                          <p:spTgt spid="669"/>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670"/>
                                        </p:tgtEl>
                                        <p:attrNameLst>
                                          <p:attrName>style.visibility</p:attrName>
                                        </p:attrNameLst>
                                      </p:cBhvr>
                                      <p:to>
                                        <p:strVal val="visible"/>
                                      </p:to>
                                    </p:set>
                                    <p:animEffect transition="in" filter="dissolve">
                                      <p:cBhvr>
                                        <p:cTn id="48" dur="500"/>
                                        <p:tgtEl>
                                          <p:spTgt spid="670"/>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71"/>
                                        </p:tgtEl>
                                        <p:attrNameLst>
                                          <p:attrName>style.visibility</p:attrName>
                                        </p:attrNameLst>
                                      </p:cBhvr>
                                      <p:to>
                                        <p:strVal val="visible"/>
                                      </p:to>
                                    </p:set>
                                    <p:animEffect transition="in" filter="dissolve">
                                      <p:cBhvr>
                                        <p:cTn id="51" dur="500"/>
                                        <p:tgtEl>
                                          <p:spTgt spid="671"/>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72"/>
                                        </p:tgtEl>
                                        <p:attrNameLst>
                                          <p:attrName>style.visibility</p:attrName>
                                        </p:attrNameLst>
                                      </p:cBhvr>
                                      <p:to>
                                        <p:strVal val="visible"/>
                                      </p:to>
                                    </p:set>
                                    <p:animEffect transition="in" filter="dissolve">
                                      <p:cBhvr>
                                        <p:cTn id="54" dur="500"/>
                                        <p:tgtEl>
                                          <p:spTgt spid="672"/>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1785"/>
                                        </p:tgtEl>
                                        <p:attrNameLst>
                                          <p:attrName>style.visibility</p:attrName>
                                        </p:attrNameLst>
                                      </p:cBhvr>
                                      <p:to>
                                        <p:strVal val="visible"/>
                                      </p:to>
                                    </p:set>
                                    <p:animEffect transition="in" filter="dissolve">
                                      <p:cBhvr>
                                        <p:cTn id="59" dur="500"/>
                                        <p:tgtEl>
                                          <p:spTgt spid="1785"/>
                                        </p:tgtEl>
                                      </p:cBhvr>
                                    </p:animEffect>
                                  </p:childTnLst>
                                </p:cTn>
                              </p:par>
                            </p:childTnLst>
                          </p:cTn>
                        </p:par>
                        <p:par>
                          <p:cTn id="60" fill="hold">
                            <p:stCondLst>
                              <p:cond delay="500"/>
                            </p:stCondLst>
                            <p:childTnLst>
                              <p:par>
                                <p:cTn id="61" presetID="9" presetClass="entr" presetSubtype="0" fill="hold" nodeType="afterEffect">
                                  <p:stCondLst>
                                    <p:cond delay="0"/>
                                  </p:stCondLst>
                                  <p:childTnLst>
                                    <p:set>
                                      <p:cBhvr>
                                        <p:cTn id="62" dur="1" fill="hold">
                                          <p:stCondLst>
                                            <p:cond delay="0"/>
                                          </p:stCondLst>
                                        </p:cTn>
                                        <p:tgtEl>
                                          <p:spTgt spid="1786"/>
                                        </p:tgtEl>
                                        <p:attrNameLst>
                                          <p:attrName>style.visibility</p:attrName>
                                        </p:attrNameLst>
                                      </p:cBhvr>
                                      <p:to>
                                        <p:strVal val="visible"/>
                                      </p:to>
                                    </p:set>
                                    <p:animEffect transition="in" filter="dissolve">
                                      <p:cBhvr>
                                        <p:cTn id="63" dur="500"/>
                                        <p:tgtEl>
                                          <p:spTgt spid="1786"/>
                                        </p:tgtEl>
                                      </p:cBhvr>
                                    </p:animEffect>
                                  </p:childTnLst>
                                </p:cTn>
                              </p:par>
                            </p:childTnLst>
                          </p:cTn>
                        </p:par>
                        <p:par>
                          <p:cTn id="64" fill="hold">
                            <p:stCondLst>
                              <p:cond delay="1000"/>
                            </p:stCondLst>
                            <p:childTnLst>
                              <p:par>
                                <p:cTn id="65" presetID="9" presetClass="entr" presetSubtype="0" fill="hold" nodeType="afterEffect">
                                  <p:stCondLst>
                                    <p:cond delay="0"/>
                                  </p:stCondLst>
                                  <p:childTnLst>
                                    <p:set>
                                      <p:cBhvr>
                                        <p:cTn id="66" dur="1" fill="hold">
                                          <p:stCondLst>
                                            <p:cond delay="0"/>
                                          </p:stCondLst>
                                        </p:cTn>
                                        <p:tgtEl>
                                          <p:spTgt spid="1884"/>
                                        </p:tgtEl>
                                        <p:attrNameLst>
                                          <p:attrName>style.visibility</p:attrName>
                                        </p:attrNameLst>
                                      </p:cBhvr>
                                      <p:to>
                                        <p:strVal val="visible"/>
                                      </p:to>
                                    </p:set>
                                    <p:animEffect transition="in" filter="dissolve">
                                      <p:cBhvr>
                                        <p:cTn id="67" dur="500"/>
                                        <p:tgtEl>
                                          <p:spTgt spid="1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 grpId="0" animBg="1"/>
      <p:bldP spid="670" grpId="0" animBg="1"/>
      <p:bldP spid="671" grpId="0" animBg="1"/>
      <p:bldP spid="67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609600" y="2438400"/>
            <a:ext cx="3242511" cy="1676400"/>
            <a:chOff x="609600" y="2438400"/>
            <a:chExt cx="3242511" cy="1676400"/>
          </a:xfrm>
        </p:grpSpPr>
        <p:cxnSp>
          <p:nvCxnSpPr>
            <p:cNvPr id="87" name="Straight Arrow Connector 86"/>
            <p:cNvCxnSpPr>
              <a:stCxn id="24" idx="2"/>
            </p:cNvCxnSpPr>
            <p:nvPr/>
          </p:nvCxnSpPr>
          <p:spPr>
            <a:xfrm flipH="1">
              <a:off x="2858125" y="3535398"/>
              <a:ext cx="1380" cy="568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31" idx="2"/>
            </p:cNvCxnSpPr>
            <p:nvPr/>
          </p:nvCxnSpPr>
          <p:spPr>
            <a:xfrm>
              <a:off x="3653590" y="3772426"/>
              <a:ext cx="2632" cy="3423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66900" y="277691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66900" y="3061343"/>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66900" y="367761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ecision 8"/>
            <p:cNvSpPr/>
            <p:nvPr/>
          </p:nvSpPr>
          <p:spPr>
            <a:xfrm>
              <a:off x="2660984" y="2729504"/>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ecision 9"/>
            <p:cNvSpPr/>
            <p:nvPr/>
          </p:nvSpPr>
          <p:spPr>
            <a:xfrm>
              <a:off x="1271337" y="3345776"/>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 y="3393181"/>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71337" y="367761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9600" y="3677614"/>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1"/>
              <a:endCxn id="5" idx="3"/>
            </p:cNvCxnSpPr>
            <p:nvPr/>
          </p:nvCxnSpPr>
          <p:spPr>
            <a:xfrm rot="10800000">
              <a:off x="2263942" y="2848018"/>
              <a:ext cx="397042"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rot="5400000">
              <a:off x="1994313" y="2990039"/>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37" idx="0"/>
            </p:cNvCxnSpPr>
            <p:nvPr/>
          </p:nvCxnSpPr>
          <p:spPr>
            <a:xfrm rot="5400000">
              <a:off x="1994313" y="3274472"/>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1995002" y="3605817"/>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rot="10800000">
              <a:off x="1668380" y="3464290"/>
              <a:ext cx="198522" cy="4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p:cNvCxnSpPr>
            <p:nvPr/>
          </p:nvCxnSpPr>
          <p:spPr>
            <a:xfrm rot="5400000">
              <a:off x="1421763" y="3629519"/>
              <a:ext cx="94811"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a:endCxn id="11" idx="3"/>
            </p:cNvCxnSpPr>
            <p:nvPr/>
          </p:nvCxnSpPr>
          <p:spPr>
            <a:xfrm rot="10800000">
              <a:off x="1006642" y="3464290"/>
              <a:ext cx="264695"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a:endCxn id="13" idx="0"/>
            </p:cNvCxnSpPr>
            <p:nvPr/>
          </p:nvCxnSpPr>
          <p:spPr>
            <a:xfrm rot="5400000">
              <a:off x="737013" y="3606311"/>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660984" y="3108748"/>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660984" y="3393181"/>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rot="5400000">
              <a:off x="2787707" y="3321384"/>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2787706" y="3036950"/>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455069" y="277691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455069" y="3061343"/>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455069" y="3345776"/>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455069" y="3630209"/>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28" idx="2"/>
              <a:endCxn id="29" idx="0"/>
            </p:cNvCxnSpPr>
            <p:nvPr/>
          </p:nvCxnSpPr>
          <p:spPr>
            <a:xfrm rot="5400000">
              <a:off x="3582482" y="2990039"/>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581792" y="3273978"/>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583171" y="3558411"/>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3"/>
              <a:endCxn id="28" idx="1"/>
            </p:cNvCxnSpPr>
            <p:nvPr/>
          </p:nvCxnSpPr>
          <p:spPr>
            <a:xfrm>
              <a:off x="3058026" y="2848018"/>
              <a:ext cx="397043" cy="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Flowchart: Decision 36"/>
            <p:cNvSpPr/>
            <p:nvPr/>
          </p:nvSpPr>
          <p:spPr>
            <a:xfrm>
              <a:off x="1866900" y="3345776"/>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endCxn id="9" idx="0"/>
            </p:cNvCxnSpPr>
            <p:nvPr/>
          </p:nvCxnSpPr>
          <p:spPr>
            <a:xfrm rot="5400000">
              <a:off x="2788397" y="2658200"/>
              <a:ext cx="142217"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2"/>
            </p:cNvCxnSpPr>
            <p:nvPr/>
          </p:nvCxnSpPr>
          <p:spPr>
            <a:xfrm rot="5400000">
              <a:off x="1327641" y="3961852"/>
              <a:ext cx="284433"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1923894" y="3961358"/>
              <a:ext cx="284433"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664997" y="2438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Arrow Connector 151"/>
            <p:cNvCxnSpPr/>
            <p:nvPr/>
          </p:nvCxnSpPr>
          <p:spPr>
            <a:xfrm rot="5400000">
              <a:off x="657069" y="3963114"/>
              <a:ext cx="284433" cy="13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95039" y="304800"/>
            <a:ext cx="8229600" cy="990600"/>
          </a:xfrm>
        </p:spPr>
        <p:txBody>
          <a:bodyPr/>
          <a:lstStyle/>
          <a:p>
            <a:r>
              <a:rPr lang="en-US" dirty="0" smtClean="0"/>
              <a:t>Pipelined Engines</a:t>
            </a:r>
            <a:endParaRPr lang="en-US" dirty="0"/>
          </a:p>
        </p:txBody>
      </p:sp>
      <p:sp>
        <p:nvSpPr>
          <p:cNvPr id="4" name="Slide Number Placeholder 3"/>
          <p:cNvSpPr>
            <a:spLocks noGrp="1"/>
          </p:cNvSpPr>
          <p:nvPr>
            <p:ph type="sldNum" sz="quarter" idx="12"/>
          </p:nvPr>
        </p:nvSpPr>
        <p:spPr>
          <a:xfrm>
            <a:off x="8015039" y="-76200"/>
            <a:ext cx="1066800" cy="329184"/>
          </a:xfrm>
        </p:spPr>
        <p:txBody>
          <a:bodyPr/>
          <a:lstStyle/>
          <a:p>
            <a:fld id="{5FFB3D0C-8D74-41D4-BD0C-D240EB708DFB}" type="slidenum">
              <a:rPr lang="en-US" smtClean="0"/>
              <a:pPr/>
              <a:t>25</a:t>
            </a:fld>
            <a:endParaRPr lang="en-US"/>
          </a:p>
        </p:txBody>
      </p:sp>
      <p:sp>
        <p:nvSpPr>
          <p:cNvPr id="124" name="Rectangle 123"/>
          <p:cNvSpPr/>
          <p:nvPr/>
        </p:nvSpPr>
        <p:spPr>
          <a:xfrm>
            <a:off x="0" y="2133600"/>
            <a:ext cx="5181600" cy="3124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601579" y="2438400"/>
            <a:ext cx="3250532" cy="2723327"/>
            <a:chOff x="601579" y="2438400"/>
            <a:chExt cx="3250532" cy="2723327"/>
          </a:xfrm>
        </p:grpSpPr>
        <p:sp>
          <p:nvSpPr>
            <p:cNvPr id="67" name="Rectangle 66"/>
            <p:cNvSpPr/>
            <p:nvPr/>
          </p:nvSpPr>
          <p:spPr>
            <a:xfrm>
              <a:off x="1888958" y="3010778"/>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888958" y="3581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888958" y="4724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Decision 69"/>
            <p:cNvSpPr/>
            <p:nvPr/>
          </p:nvSpPr>
          <p:spPr>
            <a:xfrm>
              <a:off x="2660984" y="2963372"/>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Decision 70"/>
            <p:cNvSpPr/>
            <p:nvPr/>
          </p:nvSpPr>
          <p:spPr>
            <a:xfrm>
              <a:off x="1271337" y="4108952"/>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01579" y="415635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271337" y="4724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601579" y="4724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70" idx="1"/>
              <a:endCxn id="67" idx="3"/>
            </p:cNvCxnSpPr>
            <p:nvPr/>
          </p:nvCxnSpPr>
          <p:spPr>
            <a:xfrm flipH="1">
              <a:off x="2286000" y="3081886"/>
              <a:ext cx="37498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2076450" y="3152995"/>
              <a:ext cx="0" cy="4284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8" idx="2"/>
            </p:cNvCxnSpPr>
            <p:nvPr/>
          </p:nvCxnSpPr>
          <p:spPr>
            <a:xfrm flipH="1">
              <a:off x="2081965" y="3723617"/>
              <a:ext cx="5514" cy="3853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98" idx="2"/>
              <a:endCxn id="69" idx="0"/>
            </p:cNvCxnSpPr>
            <p:nvPr/>
          </p:nvCxnSpPr>
          <p:spPr>
            <a:xfrm>
              <a:off x="2087479" y="4345980"/>
              <a:ext cx="0" cy="3784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98" idx="1"/>
              <a:endCxn id="71" idx="3"/>
            </p:cNvCxnSpPr>
            <p:nvPr/>
          </p:nvCxnSpPr>
          <p:spPr>
            <a:xfrm flipH="1">
              <a:off x="1668379" y="4227466"/>
              <a:ext cx="22057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3" idx="0"/>
            </p:cNvCxnSpPr>
            <p:nvPr/>
          </p:nvCxnSpPr>
          <p:spPr>
            <a:xfrm flipH="1">
              <a:off x="1469858" y="4345980"/>
              <a:ext cx="690" cy="3784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1"/>
              <a:endCxn id="72" idx="3"/>
            </p:cNvCxnSpPr>
            <p:nvPr/>
          </p:nvCxnSpPr>
          <p:spPr>
            <a:xfrm flipH="1">
              <a:off x="998621" y="4227466"/>
              <a:ext cx="27271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792079" y="4298574"/>
              <a:ext cx="16042" cy="42582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660984" y="3581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660984" y="4156357"/>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a:stCxn id="84" idx="2"/>
              <a:endCxn id="85" idx="0"/>
            </p:cNvCxnSpPr>
            <p:nvPr/>
          </p:nvCxnSpPr>
          <p:spPr>
            <a:xfrm>
              <a:off x="2859505" y="3723617"/>
              <a:ext cx="0" cy="4327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0" idx="2"/>
              <a:endCxn id="84" idx="0"/>
            </p:cNvCxnSpPr>
            <p:nvPr/>
          </p:nvCxnSpPr>
          <p:spPr>
            <a:xfrm>
              <a:off x="2859505" y="3200400"/>
              <a:ext cx="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455069" y="3010778"/>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455069" y="3581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3455069" y="4108952"/>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3455069" y="4724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p:cNvCxnSpPr>
              <a:stCxn id="89" idx="2"/>
              <a:endCxn id="90" idx="0"/>
            </p:cNvCxnSpPr>
            <p:nvPr/>
          </p:nvCxnSpPr>
          <p:spPr>
            <a:xfrm>
              <a:off x="3653590" y="3152995"/>
              <a:ext cx="0" cy="4284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91" idx="0"/>
            </p:cNvCxnSpPr>
            <p:nvPr/>
          </p:nvCxnSpPr>
          <p:spPr>
            <a:xfrm flipH="1">
              <a:off x="3653590" y="3738135"/>
              <a:ext cx="1" cy="3708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70" idx="3"/>
              <a:endCxn id="89" idx="1"/>
            </p:cNvCxnSpPr>
            <p:nvPr/>
          </p:nvCxnSpPr>
          <p:spPr>
            <a:xfrm>
              <a:off x="3058026" y="3081886"/>
              <a:ext cx="39704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Flowchart: Decision 97"/>
            <p:cNvSpPr/>
            <p:nvPr/>
          </p:nvSpPr>
          <p:spPr>
            <a:xfrm>
              <a:off x="1888958" y="4108952"/>
              <a:ext cx="397042" cy="237028"/>
            </a:xfrm>
            <a:prstGeom prst="flowChartDecision">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p:cNvCxnSpPr>
              <a:stCxn id="105" idx="2"/>
              <a:endCxn id="70" idx="0"/>
            </p:cNvCxnSpPr>
            <p:nvPr/>
          </p:nvCxnSpPr>
          <p:spPr>
            <a:xfrm flipH="1">
              <a:off x="2859505" y="2580617"/>
              <a:ext cx="4013" cy="3827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5" idx="2"/>
            </p:cNvCxnSpPr>
            <p:nvPr/>
          </p:nvCxnSpPr>
          <p:spPr>
            <a:xfrm flipH="1">
              <a:off x="2858125" y="4298574"/>
              <a:ext cx="1380" cy="86315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2664997" y="2438400"/>
              <a:ext cx="397042" cy="14221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p:cNvCxnSpPr/>
            <p:nvPr/>
          </p:nvCxnSpPr>
          <p:spPr>
            <a:xfrm flipH="1">
              <a:off x="799756" y="4876800"/>
              <a:ext cx="689" cy="2849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1467101" y="4876800"/>
              <a:ext cx="689" cy="2849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69" idx="2"/>
            </p:cNvCxnSpPr>
            <p:nvPr/>
          </p:nvCxnSpPr>
          <p:spPr>
            <a:xfrm flipH="1">
              <a:off x="2084722" y="4866617"/>
              <a:ext cx="2757" cy="2951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3644191" y="4876800"/>
              <a:ext cx="689" cy="2849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91" idx="2"/>
              <a:endCxn id="92" idx="0"/>
            </p:cNvCxnSpPr>
            <p:nvPr/>
          </p:nvCxnSpPr>
          <p:spPr>
            <a:xfrm>
              <a:off x="3653590" y="4251169"/>
              <a:ext cx="0" cy="4732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3" name="Content Placeholder 2"/>
          <p:cNvSpPr>
            <a:spLocks noGrp="1"/>
          </p:cNvSpPr>
          <p:nvPr>
            <p:ph idx="1"/>
          </p:nvPr>
        </p:nvSpPr>
        <p:spPr>
          <a:xfrm>
            <a:off x="5257800" y="1752600"/>
            <a:ext cx="3643561" cy="4191000"/>
          </a:xfrm>
        </p:spPr>
        <p:txBody>
          <a:bodyPr>
            <a:normAutofit fontScale="62500" lnSpcReduction="20000"/>
          </a:bodyPr>
          <a:lstStyle/>
          <a:p>
            <a:r>
              <a:rPr lang="en-US" dirty="0" smtClean="0"/>
              <a:t>Multithreading the engines and engine duplication are not the only ways for increasing the throughput</a:t>
            </a:r>
          </a:p>
          <a:p>
            <a:r>
              <a:rPr lang="en-US" dirty="0"/>
              <a:t>P</a:t>
            </a:r>
            <a:r>
              <a:rPr lang="en-US" dirty="0" smtClean="0"/>
              <a:t>ipelining the engine is possible providing</a:t>
            </a:r>
          </a:p>
          <a:p>
            <a:pPr lvl="1"/>
            <a:r>
              <a:rPr lang="en-US" dirty="0" smtClean="0"/>
              <a:t>No backward jumps between processing steps</a:t>
            </a:r>
          </a:p>
          <a:p>
            <a:pPr lvl="1"/>
            <a:r>
              <a:rPr lang="en-US" dirty="0" smtClean="0"/>
              <a:t>Access to an accelerator is restricted to a given pipe stage</a:t>
            </a:r>
          </a:p>
          <a:p>
            <a:r>
              <a:rPr lang="en-US" dirty="0" smtClean="0"/>
              <a:t>Pipelining has sometimes lower overhead than other solutions</a:t>
            </a:r>
          </a:p>
          <a:p>
            <a:pPr lvl="1"/>
            <a:r>
              <a:rPr lang="en-US" dirty="0" smtClean="0"/>
              <a:t>No thread management overhead</a:t>
            </a:r>
          </a:p>
          <a:p>
            <a:pPr lvl="1"/>
            <a:r>
              <a:rPr lang="en-US" dirty="0" smtClean="0"/>
              <a:t>No duplication overhead </a:t>
            </a:r>
          </a:p>
          <a:p>
            <a:endParaRPr lang="en-US" dirty="0"/>
          </a:p>
        </p:txBody>
      </p:sp>
      <p:grpSp>
        <p:nvGrpSpPr>
          <p:cNvPr id="55" name="Group 54"/>
          <p:cNvGrpSpPr/>
          <p:nvPr/>
        </p:nvGrpSpPr>
        <p:grpSpPr>
          <a:xfrm>
            <a:off x="457200" y="2667000"/>
            <a:ext cx="3962400" cy="1894323"/>
            <a:chOff x="457200" y="4735077"/>
            <a:chExt cx="3962400" cy="1894323"/>
          </a:xfrm>
        </p:grpSpPr>
        <p:sp>
          <p:nvSpPr>
            <p:cNvPr id="125" name="Rectangle 124"/>
            <p:cNvSpPr/>
            <p:nvPr/>
          </p:nvSpPr>
          <p:spPr>
            <a:xfrm>
              <a:off x="457200" y="5878077"/>
              <a:ext cx="3962400" cy="141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57200" y="6487677"/>
              <a:ext cx="3962400" cy="141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57200" y="5344677"/>
              <a:ext cx="3962400" cy="141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57200" y="4735077"/>
              <a:ext cx="3962400" cy="141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598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Packet Processing </a:t>
            </a:r>
            <a:r>
              <a:rPr lang="en-US" dirty="0"/>
              <a:t>H</a:t>
            </a:r>
            <a:r>
              <a:rPr lang="en-US" dirty="0" smtClean="0"/>
              <a:t>ardware </a:t>
            </a:r>
            <a:r>
              <a:rPr lang="en-US" dirty="0"/>
              <a:t>T</a:t>
            </a:r>
            <a:r>
              <a:rPr lang="en-US" dirty="0" smtClean="0"/>
              <a:t>emplate</a:t>
            </a:r>
            <a:endParaRPr lang="en-US" dirty="0"/>
          </a:p>
        </p:txBody>
      </p:sp>
      <p:sp>
        <p:nvSpPr>
          <p:cNvPr id="4" name="Slide Number Placeholder 3"/>
          <p:cNvSpPr>
            <a:spLocks noGrp="1"/>
          </p:cNvSpPr>
          <p:nvPr>
            <p:ph type="sldNum" sz="quarter" idx="12"/>
          </p:nvPr>
        </p:nvSpPr>
        <p:spPr/>
        <p:txBody>
          <a:bodyPr/>
          <a:lstStyle/>
          <a:p>
            <a:fld id="{5FFB3D0C-8D74-41D4-BD0C-D240EB708DFB}" type="slidenum">
              <a:rPr lang="en-US" smtClean="0"/>
              <a:pPr/>
              <a:t>26</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9663" y="1447800"/>
            <a:ext cx="6738937" cy="521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4094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457200"/>
            <a:ext cx="8534400" cy="738633"/>
          </a:xfrm>
          <a:prstGeom prst="rect">
            <a:avLst/>
          </a:prstGeom>
        </p:spPr>
        <p:txBody>
          <a:bodyPr wrap="square" lIns="91425" tIns="91425" rIns="91425" bIns="91425" anchor="b" anchorCtr="0">
            <a:spAutoFit/>
          </a:bodyPr>
          <a:lstStyle/>
          <a:p>
            <a:pPr>
              <a:buNone/>
            </a:pPr>
            <a:r>
              <a:rPr lang="en-US" dirty="0"/>
              <a:t>G</a:t>
            </a:r>
            <a:r>
              <a:rPr lang="en-US" dirty="0" smtClean="0"/>
              <a:t>eneral purpose cores collaboration</a:t>
            </a:r>
            <a:endParaRPr lang="x-none"/>
          </a:p>
        </p:txBody>
      </p:sp>
      <p:sp>
        <p:nvSpPr>
          <p:cNvPr id="101" name="Shape 101"/>
          <p:cNvSpPr/>
          <p:nvPr/>
        </p:nvSpPr>
        <p:spPr>
          <a:xfrm>
            <a:off x="1189185" y="2507025"/>
            <a:ext cx="3784500" cy="2819400"/>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sp>
        <p:nvSpPr>
          <p:cNvPr id="102" name="Shape 102"/>
          <p:cNvSpPr/>
          <p:nvPr/>
        </p:nvSpPr>
        <p:spPr>
          <a:xfrm>
            <a:off x="5181650" y="3041179"/>
            <a:ext cx="1140300" cy="684900"/>
          </a:xfrm>
          <a:prstGeom prst="roundRect">
            <a:avLst>
              <a:gd name="adj" fmla="val 16667"/>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pPr algn="ctr">
              <a:buNone/>
            </a:pPr>
            <a:r>
              <a:rPr lang="x-none"/>
              <a:t>General purpose core</a:t>
            </a:r>
          </a:p>
        </p:txBody>
      </p:sp>
      <p:sp>
        <p:nvSpPr>
          <p:cNvPr id="103" name="Shape 103"/>
          <p:cNvSpPr/>
          <p:nvPr/>
        </p:nvSpPr>
        <p:spPr>
          <a:xfrm>
            <a:off x="3502550" y="2964225"/>
            <a:ext cx="1143000" cy="2208300"/>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grpSp>
        <p:nvGrpSpPr>
          <p:cNvPr id="104" name="Shape 104"/>
          <p:cNvGrpSpPr/>
          <p:nvPr/>
        </p:nvGrpSpPr>
        <p:grpSpPr>
          <a:xfrm>
            <a:off x="3730952" y="3596047"/>
            <a:ext cx="725215" cy="1044577"/>
            <a:chOff x="4452559" y="4492576"/>
            <a:chExt cx="391881" cy="663603"/>
          </a:xfrm>
        </p:grpSpPr>
        <p:sp>
          <p:nvSpPr>
            <p:cNvPr id="105" name="Shape 105"/>
            <p:cNvSpPr/>
            <p:nvPr/>
          </p:nvSpPr>
          <p:spPr>
            <a:xfrm>
              <a:off x="4583303" y="4492576"/>
              <a:ext cx="130499" cy="120599"/>
            </a:xfrm>
            <a:prstGeom prst="ellipse">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sp>
          <p:nvSpPr>
            <p:cNvPr id="106" name="Shape 106"/>
            <p:cNvSpPr/>
            <p:nvPr/>
          </p:nvSpPr>
          <p:spPr>
            <a:xfrm>
              <a:off x="4713941" y="4673559"/>
              <a:ext cx="130499" cy="120599"/>
            </a:xfrm>
            <a:prstGeom prst="ellipse">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sp>
          <p:nvSpPr>
            <p:cNvPr id="107" name="Shape 107"/>
            <p:cNvSpPr/>
            <p:nvPr/>
          </p:nvSpPr>
          <p:spPr>
            <a:xfrm>
              <a:off x="4517985" y="4733886"/>
              <a:ext cx="130499" cy="120599"/>
            </a:xfrm>
            <a:prstGeom prst="ellipse">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sp>
          <p:nvSpPr>
            <p:cNvPr id="108" name="Shape 108"/>
            <p:cNvSpPr/>
            <p:nvPr/>
          </p:nvSpPr>
          <p:spPr>
            <a:xfrm>
              <a:off x="4713941" y="4914869"/>
              <a:ext cx="130499" cy="120599"/>
            </a:xfrm>
            <a:prstGeom prst="ellipse">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cxnSp>
          <p:nvCxnSpPr>
            <p:cNvPr id="109" name="Shape 109"/>
            <p:cNvCxnSpPr>
              <a:stCxn id="105" idx="5"/>
            </p:cNvCxnSpPr>
            <p:nvPr/>
          </p:nvCxnSpPr>
          <p:spPr>
            <a:xfrm>
              <a:off x="4694692" y="4595515"/>
              <a:ext cx="84300" cy="78000"/>
            </a:xfrm>
            <a:prstGeom prst="straightConnector1">
              <a:avLst/>
            </a:prstGeom>
            <a:noFill/>
            <a:ln w="19050" cap="flat">
              <a:solidFill>
                <a:srgbClr val="000000"/>
              </a:solidFill>
              <a:prstDash val="solid"/>
              <a:round/>
              <a:headEnd type="none" w="lg" len="lg"/>
              <a:tailEnd type="stealth" w="lg" len="lg"/>
            </a:ln>
          </p:spPr>
        </p:cxnSp>
        <p:cxnSp>
          <p:nvCxnSpPr>
            <p:cNvPr id="110" name="Shape 110"/>
            <p:cNvCxnSpPr>
              <a:stCxn id="105" idx="3"/>
              <a:endCxn id="107" idx="0"/>
            </p:cNvCxnSpPr>
            <p:nvPr/>
          </p:nvCxnSpPr>
          <p:spPr>
            <a:xfrm flipH="1">
              <a:off x="4583235" y="4595515"/>
              <a:ext cx="19179" cy="138371"/>
            </a:xfrm>
            <a:prstGeom prst="straightConnector1">
              <a:avLst/>
            </a:prstGeom>
            <a:noFill/>
            <a:ln w="19050" cap="flat">
              <a:solidFill>
                <a:srgbClr val="000000"/>
              </a:solidFill>
              <a:prstDash val="solid"/>
              <a:round/>
              <a:headEnd type="none" w="lg" len="lg"/>
              <a:tailEnd type="stealth" w="lg" len="lg"/>
            </a:ln>
          </p:spPr>
        </p:cxnSp>
        <p:cxnSp>
          <p:nvCxnSpPr>
            <p:cNvPr id="111" name="Shape 111"/>
            <p:cNvCxnSpPr>
              <a:stCxn id="107" idx="4"/>
              <a:endCxn id="108" idx="2"/>
            </p:cNvCxnSpPr>
            <p:nvPr/>
          </p:nvCxnSpPr>
          <p:spPr>
            <a:xfrm>
              <a:off x="4583235" y="4854486"/>
              <a:ext cx="130705" cy="120682"/>
            </a:xfrm>
            <a:prstGeom prst="straightConnector1">
              <a:avLst/>
            </a:prstGeom>
            <a:noFill/>
            <a:ln w="19050" cap="flat">
              <a:solidFill>
                <a:srgbClr val="000000"/>
              </a:solidFill>
              <a:prstDash val="solid"/>
              <a:round/>
              <a:headEnd type="none" w="lg" len="lg"/>
              <a:tailEnd type="stealth" w="lg" len="lg"/>
            </a:ln>
          </p:spPr>
        </p:cxnSp>
        <p:cxnSp>
          <p:nvCxnSpPr>
            <p:cNvPr id="112" name="Shape 112"/>
            <p:cNvCxnSpPr/>
            <p:nvPr/>
          </p:nvCxnSpPr>
          <p:spPr>
            <a:xfrm>
              <a:off x="4779259" y="4794214"/>
              <a:ext cx="0" cy="120599"/>
            </a:xfrm>
            <a:prstGeom prst="straightConnector1">
              <a:avLst/>
            </a:prstGeom>
            <a:noFill/>
            <a:ln w="19050" cap="flat">
              <a:solidFill>
                <a:srgbClr val="000000"/>
              </a:solidFill>
              <a:prstDash val="solid"/>
              <a:round/>
              <a:headEnd type="none" w="lg" len="lg"/>
              <a:tailEnd type="stealth" w="lg" len="lg"/>
            </a:ln>
          </p:spPr>
        </p:cxnSp>
        <p:cxnSp>
          <p:nvCxnSpPr>
            <p:cNvPr id="113" name="Shape 113"/>
            <p:cNvCxnSpPr>
              <a:stCxn id="108" idx="4"/>
            </p:cNvCxnSpPr>
            <p:nvPr/>
          </p:nvCxnSpPr>
          <p:spPr>
            <a:xfrm>
              <a:off x="4779191" y="5035469"/>
              <a:ext cx="0" cy="120599"/>
            </a:xfrm>
            <a:prstGeom prst="straightConnector1">
              <a:avLst/>
            </a:prstGeom>
            <a:noFill/>
            <a:ln w="19050" cap="flat">
              <a:solidFill>
                <a:srgbClr val="000000"/>
              </a:solidFill>
              <a:prstDash val="solid"/>
              <a:round/>
              <a:headEnd type="none" w="lg" len="lg"/>
              <a:tailEnd type="stealth" w="lg" len="lg"/>
            </a:ln>
          </p:spPr>
        </p:cxnSp>
        <p:cxnSp>
          <p:nvCxnSpPr>
            <p:cNvPr id="114" name="Shape 114"/>
            <p:cNvCxnSpPr/>
            <p:nvPr/>
          </p:nvCxnSpPr>
          <p:spPr>
            <a:xfrm rot="10800000">
              <a:off x="4452559" y="5156179"/>
              <a:ext cx="326700" cy="0"/>
            </a:xfrm>
            <a:prstGeom prst="straightConnector1">
              <a:avLst/>
            </a:prstGeom>
            <a:noFill/>
            <a:ln w="19050" cap="flat">
              <a:solidFill>
                <a:srgbClr val="000000"/>
              </a:solidFill>
              <a:prstDash val="solid"/>
              <a:round/>
              <a:headEnd type="none" w="lg" len="lg"/>
              <a:tailEnd type="none" w="lg" len="lg"/>
            </a:ln>
          </p:spPr>
        </p:cxnSp>
        <p:cxnSp>
          <p:nvCxnSpPr>
            <p:cNvPr id="115" name="Shape 115"/>
            <p:cNvCxnSpPr/>
            <p:nvPr/>
          </p:nvCxnSpPr>
          <p:spPr>
            <a:xfrm>
              <a:off x="4452666" y="4552879"/>
              <a:ext cx="0" cy="603300"/>
            </a:xfrm>
            <a:prstGeom prst="straightConnector1">
              <a:avLst/>
            </a:prstGeom>
            <a:noFill/>
            <a:ln w="19050" cap="flat">
              <a:solidFill>
                <a:srgbClr val="000000"/>
              </a:solidFill>
              <a:prstDash val="solid"/>
              <a:round/>
              <a:headEnd type="none" w="lg" len="lg"/>
              <a:tailEnd type="none" w="lg" len="lg"/>
            </a:ln>
          </p:spPr>
        </p:cxnSp>
        <p:cxnSp>
          <p:nvCxnSpPr>
            <p:cNvPr id="116" name="Shape 116"/>
            <p:cNvCxnSpPr/>
            <p:nvPr/>
          </p:nvCxnSpPr>
          <p:spPr>
            <a:xfrm>
              <a:off x="4452666" y="4552904"/>
              <a:ext cx="130499" cy="0"/>
            </a:xfrm>
            <a:prstGeom prst="straightConnector1">
              <a:avLst/>
            </a:prstGeom>
            <a:noFill/>
            <a:ln w="19050" cap="flat">
              <a:solidFill>
                <a:srgbClr val="000000"/>
              </a:solidFill>
              <a:prstDash val="solid"/>
              <a:round/>
              <a:headEnd type="none" w="lg" len="lg"/>
              <a:tailEnd type="stealth" w="lg" len="lg"/>
            </a:ln>
          </p:spPr>
        </p:cxnSp>
      </p:grpSp>
      <p:sp>
        <p:nvSpPr>
          <p:cNvPr id="117" name="Shape 117"/>
          <p:cNvSpPr/>
          <p:nvPr/>
        </p:nvSpPr>
        <p:spPr>
          <a:xfrm>
            <a:off x="960881" y="5859825"/>
            <a:ext cx="6656400" cy="609599"/>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pPr algn="ctr">
              <a:buNone/>
            </a:pPr>
            <a:r>
              <a:rPr lang="x-none"/>
              <a:t>Coherent memory system</a:t>
            </a:r>
          </a:p>
        </p:txBody>
      </p:sp>
      <p:cxnSp>
        <p:nvCxnSpPr>
          <p:cNvPr id="118" name="Shape 118"/>
          <p:cNvCxnSpPr/>
          <p:nvPr/>
        </p:nvCxnSpPr>
        <p:spPr>
          <a:xfrm flipH="1">
            <a:off x="2890400" y="5337450"/>
            <a:ext cx="3299" cy="522299"/>
          </a:xfrm>
          <a:prstGeom prst="straightConnector1">
            <a:avLst/>
          </a:prstGeom>
          <a:noFill/>
          <a:ln w="19050" cap="flat">
            <a:solidFill>
              <a:srgbClr val="000000"/>
            </a:solidFill>
            <a:prstDash val="solid"/>
            <a:round/>
            <a:headEnd type="triangle" w="lg" len="lg"/>
            <a:tailEnd type="triangle" w="lg" len="lg"/>
          </a:ln>
        </p:spPr>
      </p:cxnSp>
      <p:cxnSp>
        <p:nvCxnSpPr>
          <p:cNvPr id="119" name="Shape 119"/>
          <p:cNvCxnSpPr/>
          <p:nvPr/>
        </p:nvCxnSpPr>
        <p:spPr>
          <a:xfrm>
            <a:off x="509734" y="3269025"/>
            <a:ext cx="931200" cy="0"/>
          </a:xfrm>
          <a:prstGeom prst="straightConnector1">
            <a:avLst/>
          </a:prstGeom>
          <a:noFill/>
          <a:ln w="19050" cap="flat">
            <a:solidFill>
              <a:srgbClr val="000000"/>
            </a:solidFill>
            <a:prstDash val="solid"/>
            <a:round/>
            <a:headEnd type="none" w="lg" len="lg"/>
            <a:tailEnd type="triangle" w="lg" len="lg"/>
          </a:ln>
        </p:spPr>
      </p:cxnSp>
      <p:cxnSp>
        <p:nvCxnSpPr>
          <p:cNvPr id="120" name="Shape 120"/>
          <p:cNvCxnSpPr/>
          <p:nvPr/>
        </p:nvCxnSpPr>
        <p:spPr>
          <a:xfrm>
            <a:off x="3036855" y="3192825"/>
            <a:ext cx="465600" cy="0"/>
          </a:xfrm>
          <a:prstGeom prst="straightConnector1">
            <a:avLst/>
          </a:prstGeom>
          <a:noFill/>
          <a:ln w="19050" cap="flat">
            <a:solidFill>
              <a:srgbClr val="000000"/>
            </a:solidFill>
            <a:prstDash val="solid"/>
            <a:round/>
            <a:headEnd type="none" w="lg" len="lg"/>
            <a:tailEnd type="triangle" w="lg" len="lg"/>
          </a:ln>
        </p:spPr>
      </p:cxnSp>
      <p:sp>
        <p:nvSpPr>
          <p:cNvPr id="121" name="Shape 121"/>
          <p:cNvSpPr/>
          <p:nvPr/>
        </p:nvSpPr>
        <p:spPr>
          <a:xfrm>
            <a:off x="5485100" y="4107225"/>
            <a:ext cx="533399" cy="457200"/>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pPr algn="ctr">
              <a:buNone/>
            </a:pPr>
            <a:r>
              <a:rPr lang="x-none"/>
              <a:t>$</a:t>
            </a:r>
          </a:p>
        </p:txBody>
      </p:sp>
      <p:cxnSp>
        <p:nvCxnSpPr>
          <p:cNvPr id="122" name="Shape 122"/>
          <p:cNvCxnSpPr/>
          <p:nvPr/>
        </p:nvCxnSpPr>
        <p:spPr>
          <a:xfrm>
            <a:off x="5751800" y="3726225"/>
            <a:ext cx="0" cy="381000"/>
          </a:xfrm>
          <a:prstGeom prst="straightConnector1">
            <a:avLst/>
          </a:prstGeom>
          <a:noFill/>
          <a:ln w="19050" cap="flat">
            <a:solidFill>
              <a:srgbClr val="000000"/>
            </a:solidFill>
            <a:prstDash val="solid"/>
            <a:round/>
            <a:headEnd type="triangle" w="lg" len="lg"/>
            <a:tailEnd type="triangle" w="lg" len="lg"/>
          </a:ln>
        </p:spPr>
      </p:cxnSp>
      <p:cxnSp>
        <p:nvCxnSpPr>
          <p:cNvPr id="123" name="Shape 123"/>
          <p:cNvCxnSpPr/>
          <p:nvPr/>
        </p:nvCxnSpPr>
        <p:spPr>
          <a:xfrm>
            <a:off x="5751800" y="4564425"/>
            <a:ext cx="0" cy="1295400"/>
          </a:xfrm>
          <a:prstGeom prst="straightConnector1">
            <a:avLst/>
          </a:prstGeom>
          <a:noFill/>
          <a:ln w="19050" cap="flat">
            <a:solidFill>
              <a:srgbClr val="000000"/>
            </a:solidFill>
            <a:prstDash val="solid"/>
            <a:round/>
            <a:headEnd type="triangle" w="lg" len="lg"/>
            <a:tailEnd type="triangle" w="lg" len="lg"/>
          </a:ln>
        </p:spPr>
      </p:cxnSp>
      <p:sp>
        <p:nvSpPr>
          <p:cNvPr id="124" name="Shape 124"/>
          <p:cNvSpPr/>
          <p:nvPr/>
        </p:nvSpPr>
        <p:spPr>
          <a:xfrm>
            <a:off x="6626750" y="3041179"/>
            <a:ext cx="1140300" cy="684900"/>
          </a:xfrm>
          <a:prstGeom prst="roundRect">
            <a:avLst>
              <a:gd name="adj" fmla="val 16667"/>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pPr algn="ctr">
              <a:buNone/>
            </a:pPr>
            <a:r>
              <a:rPr lang="x-none"/>
              <a:t>General purpose core</a:t>
            </a:r>
          </a:p>
        </p:txBody>
      </p:sp>
      <p:sp>
        <p:nvSpPr>
          <p:cNvPr id="125" name="Shape 125"/>
          <p:cNvSpPr/>
          <p:nvPr/>
        </p:nvSpPr>
        <p:spPr>
          <a:xfrm>
            <a:off x="6930200" y="4107225"/>
            <a:ext cx="533399" cy="457200"/>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pPr algn="ctr">
              <a:buNone/>
            </a:pPr>
            <a:r>
              <a:rPr lang="x-none"/>
              <a:t>$</a:t>
            </a:r>
          </a:p>
        </p:txBody>
      </p:sp>
      <p:cxnSp>
        <p:nvCxnSpPr>
          <p:cNvPr id="126" name="Shape 126"/>
          <p:cNvCxnSpPr/>
          <p:nvPr/>
        </p:nvCxnSpPr>
        <p:spPr>
          <a:xfrm>
            <a:off x="7196900" y="3726225"/>
            <a:ext cx="0" cy="381000"/>
          </a:xfrm>
          <a:prstGeom prst="straightConnector1">
            <a:avLst/>
          </a:prstGeom>
          <a:noFill/>
          <a:ln w="19050" cap="flat">
            <a:solidFill>
              <a:srgbClr val="000000"/>
            </a:solidFill>
            <a:prstDash val="solid"/>
            <a:round/>
            <a:headEnd type="triangle" w="lg" len="lg"/>
            <a:tailEnd type="triangle" w="lg" len="lg"/>
          </a:ln>
        </p:spPr>
      </p:cxnSp>
      <p:cxnSp>
        <p:nvCxnSpPr>
          <p:cNvPr id="127" name="Shape 127"/>
          <p:cNvCxnSpPr/>
          <p:nvPr/>
        </p:nvCxnSpPr>
        <p:spPr>
          <a:xfrm>
            <a:off x="7196900" y="4564425"/>
            <a:ext cx="0" cy="1295400"/>
          </a:xfrm>
          <a:prstGeom prst="straightConnector1">
            <a:avLst/>
          </a:prstGeom>
          <a:noFill/>
          <a:ln w="19050" cap="flat">
            <a:solidFill>
              <a:srgbClr val="000000"/>
            </a:solidFill>
            <a:prstDash val="solid"/>
            <a:round/>
            <a:headEnd type="triangle" w="lg" len="lg"/>
            <a:tailEnd type="triangle" w="lg" len="lg"/>
          </a:ln>
        </p:spPr>
      </p:cxnSp>
      <p:sp>
        <p:nvSpPr>
          <p:cNvPr id="128" name="Shape 128"/>
          <p:cNvSpPr txBox="1"/>
          <p:nvPr/>
        </p:nvSpPr>
        <p:spPr>
          <a:xfrm>
            <a:off x="3426350" y="3116625"/>
            <a:ext cx="1370999" cy="228600"/>
          </a:xfrm>
          <a:prstGeom prst="rect">
            <a:avLst/>
          </a:prstGeom>
        </p:spPr>
        <p:txBody>
          <a:bodyPr lIns="91425" tIns="91425" rIns="91425" bIns="91425" anchor="ctr" anchorCtr="0">
            <a:spAutoFit/>
          </a:bodyPr>
          <a:lstStyle/>
          <a:p>
            <a:pPr algn="ctr">
              <a:buNone/>
            </a:pPr>
            <a:r>
              <a:rPr lang="x-none"/>
              <a:t>Engine</a:t>
            </a:r>
          </a:p>
        </p:txBody>
      </p:sp>
      <p:sp>
        <p:nvSpPr>
          <p:cNvPr id="129" name="Shape 129"/>
          <p:cNvSpPr/>
          <p:nvPr/>
        </p:nvSpPr>
        <p:spPr>
          <a:xfrm>
            <a:off x="2358950" y="4031025"/>
            <a:ext cx="833399" cy="457200"/>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pPr algn="ctr">
              <a:buNone/>
            </a:pPr>
            <a:r>
              <a:rPr lang="x-none" sz="1000"/>
              <a:t>Off-load engine</a:t>
            </a:r>
          </a:p>
        </p:txBody>
      </p:sp>
      <p:sp>
        <p:nvSpPr>
          <p:cNvPr id="130" name="Shape 130"/>
          <p:cNvSpPr/>
          <p:nvPr/>
        </p:nvSpPr>
        <p:spPr>
          <a:xfrm>
            <a:off x="2361650" y="4640625"/>
            <a:ext cx="833399" cy="457200"/>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pPr algn="ctr">
              <a:buNone/>
            </a:pPr>
            <a:r>
              <a:rPr lang="x-none" sz="1000"/>
              <a:t>Off-load  engine</a:t>
            </a:r>
          </a:p>
        </p:txBody>
      </p:sp>
      <p:sp>
        <p:nvSpPr>
          <p:cNvPr id="131" name="Shape 131"/>
          <p:cNvSpPr/>
          <p:nvPr/>
        </p:nvSpPr>
        <p:spPr>
          <a:xfrm>
            <a:off x="1262460" y="4259625"/>
            <a:ext cx="942000" cy="690300"/>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pPr algn="ctr">
              <a:buNone/>
            </a:pPr>
            <a:r>
              <a:rPr lang="x-none" sz="1000"/>
              <a:t>Configuration/Status registers</a:t>
            </a:r>
          </a:p>
        </p:txBody>
      </p:sp>
      <p:cxnSp>
        <p:nvCxnSpPr>
          <p:cNvPr id="132" name="Shape 132"/>
          <p:cNvCxnSpPr/>
          <p:nvPr/>
        </p:nvCxnSpPr>
        <p:spPr>
          <a:xfrm>
            <a:off x="3195050" y="4194535"/>
            <a:ext cx="304799" cy="0"/>
          </a:xfrm>
          <a:prstGeom prst="straightConnector1">
            <a:avLst/>
          </a:prstGeom>
          <a:noFill/>
          <a:ln w="19050" cap="flat">
            <a:solidFill>
              <a:srgbClr val="000000"/>
            </a:solidFill>
            <a:prstDash val="solid"/>
            <a:round/>
            <a:headEnd type="triangle" w="lg" len="lg"/>
            <a:tailEnd type="triangle" w="lg" len="lg"/>
          </a:ln>
        </p:spPr>
      </p:cxnSp>
      <p:sp>
        <p:nvSpPr>
          <p:cNvPr id="133" name="Shape 133"/>
          <p:cNvSpPr/>
          <p:nvPr/>
        </p:nvSpPr>
        <p:spPr>
          <a:xfrm>
            <a:off x="3592900" y="3014185"/>
            <a:ext cx="1143000" cy="2208300"/>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grpSp>
        <p:nvGrpSpPr>
          <p:cNvPr id="134" name="Shape 134"/>
          <p:cNvGrpSpPr/>
          <p:nvPr/>
        </p:nvGrpSpPr>
        <p:grpSpPr>
          <a:xfrm>
            <a:off x="3821302" y="3646008"/>
            <a:ext cx="725215" cy="1044577"/>
            <a:chOff x="4452559" y="4492576"/>
            <a:chExt cx="391881" cy="663603"/>
          </a:xfrm>
        </p:grpSpPr>
        <p:sp>
          <p:nvSpPr>
            <p:cNvPr id="135" name="Shape 135"/>
            <p:cNvSpPr/>
            <p:nvPr/>
          </p:nvSpPr>
          <p:spPr>
            <a:xfrm>
              <a:off x="4583303" y="4492576"/>
              <a:ext cx="130499" cy="120599"/>
            </a:xfrm>
            <a:prstGeom prst="ellipse">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sp>
          <p:nvSpPr>
            <p:cNvPr id="136" name="Shape 136"/>
            <p:cNvSpPr/>
            <p:nvPr/>
          </p:nvSpPr>
          <p:spPr>
            <a:xfrm>
              <a:off x="4713941" y="4673559"/>
              <a:ext cx="130499" cy="120599"/>
            </a:xfrm>
            <a:prstGeom prst="ellipse">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sp>
          <p:nvSpPr>
            <p:cNvPr id="137" name="Shape 137"/>
            <p:cNvSpPr/>
            <p:nvPr/>
          </p:nvSpPr>
          <p:spPr>
            <a:xfrm>
              <a:off x="4517985" y="4733886"/>
              <a:ext cx="130499" cy="120599"/>
            </a:xfrm>
            <a:prstGeom prst="ellipse">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sp>
          <p:nvSpPr>
            <p:cNvPr id="138" name="Shape 138"/>
            <p:cNvSpPr/>
            <p:nvPr/>
          </p:nvSpPr>
          <p:spPr>
            <a:xfrm>
              <a:off x="4713941" y="4914869"/>
              <a:ext cx="130499" cy="120599"/>
            </a:xfrm>
            <a:prstGeom prst="ellipse">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cxnSp>
          <p:nvCxnSpPr>
            <p:cNvPr id="139" name="Shape 139"/>
            <p:cNvCxnSpPr>
              <a:stCxn id="135" idx="5"/>
            </p:cNvCxnSpPr>
            <p:nvPr/>
          </p:nvCxnSpPr>
          <p:spPr>
            <a:xfrm>
              <a:off x="4694692" y="4595515"/>
              <a:ext cx="84300" cy="78000"/>
            </a:xfrm>
            <a:prstGeom prst="straightConnector1">
              <a:avLst/>
            </a:prstGeom>
            <a:noFill/>
            <a:ln w="19050" cap="flat">
              <a:solidFill>
                <a:srgbClr val="000000"/>
              </a:solidFill>
              <a:prstDash val="solid"/>
              <a:round/>
              <a:headEnd type="none" w="lg" len="lg"/>
              <a:tailEnd type="stealth" w="lg" len="lg"/>
            </a:ln>
          </p:spPr>
        </p:cxnSp>
        <p:cxnSp>
          <p:nvCxnSpPr>
            <p:cNvPr id="140" name="Shape 140"/>
            <p:cNvCxnSpPr>
              <a:stCxn id="135" idx="3"/>
              <a:endCxn id="137" idx="0"/>
            </p:cNvCxnSpPr>
            <p:nvPr/>
          </p:nvCxnSpPr>
          <p:spPr>
            <a:xfrm flipH="1">
              <a:off x="4583235" y="4595515"/>
              <a:ext cx="19179" cy="138371"/>
            </a:xfrm>
            <a:prstGeom prst="straightConnector1">
              <a:avLst/>
            </a:prstGeom>
            <a:noFill/>
            <a:ln w="19050" cap="flat">
              <a:solidFill>
                <a:srgbClr val="000000"/>
              </a:solidFill>
              <a:prstDash val="solid"/>
              <a:round/>
              <a:headEnd type="none" w="lg" len="lg"/>
              <a:tailEnd type="stealth" w="lg" len="lg"/>
            </a:ln>
          </p:spPr>
        </p:cxnSp>
        <p:cxnSp>
          <p:nvCxnSpPr>
            <p:cNvPr id="141" name="Shape 141"/>
            <p:cNvCxnSpPr>
              <a:stCxn id="137" idx="4"/>
              <a:endCxn id="138" idx="2"/>
            </p:cNvCxnSpPr>
            <p:nvPr/>
          </p:nvCxnSpPr>
          <p:spPr>
            <a:xfrm>
              <a:off x="4583235" y="4854486"/>
              <a:ext cx="130705" cy="120682"/>
            </a:xfrm>
            <a:prstGeom prst="straightConnector1">
              <a:avLst/>
            </a:prstGeom>
            <a:noFill/>
            <a:ln w="19050" cap="flat">
              <a:solidFill>
                <a:srgbClr val="000000"/>
              </a:solidFill>
              <a:prstDash val="solid"/>
              <a:round/>
              <a:headEnd type="none" w="lg" len="lg"/>
              <a:tailEnd type="stealth" w="lg" len="lg"/>
            </a:ln>
          </p:spPr>
        </p:cxnSp>
        <p:cxnSp>
          <p:nvCxnSpPr>
            <p:cNvPr id="142" name="Shape 142"/>
            <p:cNvCxnSpPr/>
            <p:nvPr/>
          </p:nvCxnSpPr>
          <p:spPr>
            <a:xfrm>
              <a:off x="4779259" y="4794214"/>
              <a:ext cx="0" cy="120599"/>
            </a:xfrm>
            <a:prstGeom prst="straightConnector1">
              <a:avLst/>
            </a:prstGeom>
            <a:noFill/>
            <a:ln w="19050" cap="flat">
              <a:solidFill>
                <a:srgbClr val="000000"/>
              </a:solidFill>
              <a:prstDash val="solid"/>
              <a:round/>
              <a:headEnd type="none" w="lg" len="lg"/>
              <a:tailEnd type="stealth" w="lg" len="lg"/>
            </a:ln>
          </p:spPr>
        </p:cxnSp>
        <p:cxnSp>
          <p:nvCxnSpPr>
            <p:cNvPr id="143" name="Shape 143"/>
            <p:cNvCxnSpPr>
              <a:stCxn id="138" idx="4"/>
            </p:cNvCxnSpPr>
            <p:nvPr/>
          </p:nvCxnSpPr>
          <p:spPr>
            <a:xfrm>
              <a:off x="4779191" y="5035469"/>
              <a:ext cx="0" cy="120599"/>
            </a:xfrm>
            <a:prstGeom prst="straightConnector1">
              <a:avLst/>
            </a:prstGeom>
            <a:noFill/>
            <a:ln w="19050" cap="flat">
              <a:solidFill>
                <a:srgbClr val="000000"/>
              </a:solidFill>
              <a:prstDash val="solid"/>
              <a:round/>
              <a:headEnd type="none" w="lg" len="lg"/>
              <a:tailEnd type="stealth" w="lg" len="lg"/>
            </a:ln>
          </p:spPr>
        </p:cxnSp>
        <p:cxnSp>
          <p:nvCxnSpPr>
            <p:cNvPr id="144" name="Shape 144"/>
            <p:cNvCxnSpPr/>
            <p:nvPr/>
          </p:nvCxnSpPr>
          <p:spPr>
            <a:xfrm rot="10800000">
              <a:off x="4452559" y="5156179"/>
              <a:ext cx="326700" cy="0"/>
            </a:xfrm>
            <a:prstGeom prst="straightConnector1">
              <a:avLst/>
            </a:prstGeom>
            <a:noFill/>
            <a:ln w="19050" cap="flat">
              <a:solidFill>
                <a:srgbClr val="000000"/>
              </a:solidFill>
              <a:prstDash val="solid"/>
              <a:round/>
              <a:headEnd type="none" w="lg" len="lg"/>
              <a:tailEnd type="none" w="lg" len="lg"/>
            </a:ln>
          </p:spPr>
        </p:cxnSp>
        <p:cxnSp>
          <p:nvCxnSpPr>
            <p:cNvPr id="145" name="Shape 145"/>
            <p:cNvCxnSpPr/>
            <p:nvPr/>
          </p:nvCxnSpPr>
          <p:spPr>
            <a:xfrm>
              <a:off x="4452666" y="4552879"/>
              <a:ext cx="0" cy="603300"/>
            </a:xfrm>
            <a:prstGeom prst="straightConnector1">
              <a:avLst/>
            </a:prstGeom>
            <a:noFill/>
            <a:ln w="19050" cap="flat">
              <a:solidFill>
                <a:srgbClr val="000000"/>
              </a:solidFill>
              <a:prstDash val="solid"/>
              <a:round/>
              <a:headEnd type="none" w="lg" len="lg"/>
              <a:tailEnd type="none" w="lg" len="lg"/>
            </a:ln>
          </p:spPr>
        </p:cxnSp>
        <p:cxnSp>
          <p:nvCxnSpPr>
            <p:cNvPr id="146" name="Shape 146"/>
            <p:cNvCxnSpPr/>
            <p:nvPr/>
          </p:nvCxnSpPr>
          <p:spPr>
            <a:xfrm>
              <a:off x="4452666" y="4552904"/>
              <a:ext cx="130499" cy="0"/>
            </a:xfrm>
            <a:prstGeom prst="straightConnector1">
              <a:avLst/>
            </a:prstGeom>
            <a:noFill/>
            <a:ln w="19050" cap="flat">
              <a:solidFill>
                <a:srgbClr val="000000"/>
              </a:solidFill>
              <a:prstDash val="solid"/>
              <a:round/>
              <a:headEnd type="none" w="lg" len="lg"/>
              <a:tailEnd type="stealth" w="lg" len="lg"/>
            </a:ln>
          </p:spPr>
        </p:cxnSp>
      </p:grpSp>
      <p:sp>
        <p:nvSpPr>
          <p:cNvPr id="147" name="Shape 147"/>
          <p:cNvSpPr/>
          <p:nvPr/>
        </p:nvSpPr>
        <p:spPr>
          <a:xfrm>
            <a:off x="3671760" y="3064147"/>
            <a:ext cx="1143000" cy="2208300"/>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grpSp>
        <p:nvGrpSpPr>
          <p:cNvPr id="148" name="Shape 148"/>
          <p:cNvGrpSpPr/>
          <p:nvPr/>
        </p:nvGrpSpPr>
        <p:grpSpPr>
          <a:xfrm>
            <a:off x="3880652" y="3695969"/>
            <a:ext cx="725215" cy="1044577"/>
            <a:chOff x="4452559" y="4492576"/>
            <a:chExt cx="391881" cy="663603"/>
          </a:xfrm>
        </p:grpSpPr>
        <p:sp>
          <p:nvSpPr>
            <p:cNvPr id="149" name="Shape 149"/>
            <p:cNvSpPr/>
            <p:nvPr/>
          </p:nvSpPr>
          <p:spPr>
            <a:xfrm>
              <a:off x="4583303" y="4492576"/>
              <a:ext cx="130499" cy="120599"/>
            </a:xfrm>
            <a:prstGeom prst="ellipse">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sp>
          <p:nvSpPr>
            <p:cNvPr id="150" name="Shape 150"/>
            <p:cNvSpPr/>
            <p:nvPr/>
          </p:nvSpPr>
          <p:spPr>
            <a:xfrm>
              <a:off x="4713941" y="4673559"/>
              <a:ext cx="130499" cy="120599"/>
            </a:xfrm>
            <a:prstGeom prst="ellipse">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sp>
          <p:nvSpPr>
            <p:cNvPr id="151" name="Shape 151"/>
            <p:cNvSpPr/>
            <p:nvPr/>
          </p:nvSpPr>
          <p:spPr>
            <a:xfrm>
              <a:off x="4517985" y="4733886"/>
              <a:ext cx="130499" cy="120599"/>
            </a:xfrm>
            <a:prstGeom prst="ellipse">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sp>
          <p:nvSpPr>
            <p:cNvPr id="152" name="Shape 152"/>
            <p:cNvSpPr/>
            <p:nvPr/>
          </p:nvSpPr>
          <p:spPr>
            <a:xfrm>
              <a:off x="4713941" y="4914869"/>
              <a:ext cx="130499" cy="120599"/>
            </a:xfrm>
            <a:prstGeom prst="ellipse">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endParaRPr/>
            </a:p>
          </p:txBody>
        </p:sp>
        <p:cxnSp>
          <p:nvCxnSpPr>
            <p:cNvPr id="153" name="Shape 153"/>
            <p:cNvCxnSpPr>
              <a:stCxn id="149" idx="5"/>
            </p:cNvCxnSpPr>
            <p:nvPr/>
          </p:nvCxnSpPr>
          <p:spPr>
            <a:xfrm>
              <a:off x="4694692" y="4595515"/>
              <a:ext cx="84300" cy="78000"/>
            </a:xfrm>
            <a:prstGeom prst="straightConnector1">
              <a:avLst/>
            </a:prstGeom>
            <a:noFill/>
            <a:ln w="19050" cap="flat">
              <a:solidFill>
                <a:srgbClr val="000000"/>
              </a:solidFill>
              <a:prstDash val="solid"/>
              <a:round/>
              <a:headEnd type="none" w="lg" len="lg"/>
              <a:tailEnd type="stealth" w="lg" len="lg"/>
            </a:ln>
          </p:spPr>
        </p:cxnSp>
        <p:cxnSp>
          <p:nvCxnSpPr>
            <p:cNvPr id="154" name="Shape 154"/>
            <p:cNvCxnSpPr>
              <a:stCxn id="149" idx="3"/>
              <a:endCxn id="151" idx="0"/>
            </p:cNvCxnSpPr>
            <p:nvPr/>
          </p:nvCxnSpPr>
          <p:spPr>
            <a:xfrm flipH="1">
              <a:off x="4583235" y="4595515"/>
              <a:ext cx="19179" cy="138371"/>
            </a:xfrm>
            <a:prstGeom prst="straightConnector1">
              <a:avLst/>
            </a:prstGeom>
            <a:noFill/>
            <a:ln w="19050" cap="flat">
              <a:solidFill>
                <a:srgbClr val="000000"/>
              </a:solidFill>
              <a:prstDash val="solid"/>
              <a:round/>
              <a:headEnd type="none" w="lg" len="lg"/>
              <a:tailEnd type="stealth" w="lg" len="lg"/>
            </a:ln>
          </p:spPr>
        </p:cxnSp>
        <p:cxnSp>
          <p:nvCxnSpPr>
            <p:cNvPr id="155" name="Shape 155"/>
            <p:cNvCxnSpPr>
              <a:stCxn id="151" idx="4"/>
              <a:endCxn id="152" idx="2"/>
            </p:cNvCxnSpPr>
            <p:nvPr/>
          </p:nvCxnSpPr>
          <p:spPr>
            <a:xfrm>
              <a:off x="4583235" y="4854486"/>
              <a:ext cx="130705" cy="120682"/>
            </a:xfrm>
            <a:prstGeom prst="straightConnector1">
              <a:avLst/>
            </a:prstGeom>
            <a:noFill/>
            <a:ln w="19050" cap="flat">
              <a:solidFill>
                <a:srgbClr val="000000"/>
              </a:solidFill>
              <a:prstDash val="solid"/>
              <a:round/>
              <a:headEnd type="none" w="lg" len="lg"/>
              <a:tailEnd type="stealth" w="lg" len="lg"/>
            </a:ln>
          </p:spPr>
        </p:cxnSp>
        <p:cxnSp>
          <p:nvCxnSpPr>
            <p:cNvPr id="156" name="Shape 156"/>
            <p:cNvCxnSpPr/>
            <p:nvPr/>
          </p:nvCxnSpPr>
          <p:spPr>
            <a:xfrm>
              <a:off x="4779259" y="4794214"/>
              <a:ext cx="0" cy="120599"/>
            </a:xfrm>
            <a:prstGeom prst="straightConnector1">
              <a:avLst/>
            </a:prstGeom>
            <a:noFill/>
            <a:ln w="19050" cap="flat">
              <a:solidFill>
                <a:srgbClr val="000000"/>
              </a:solidFill>
              <a:prstDash val="solid"/>
              <a:round/>
              <a:headEnd type="none" w="lg" len="lg"/>
              <a:tailEnd type="stealth" w="lg" len="lg"/>
            </a:ln>
          </p:spPr>
        </p:cxnSp>
        <p:cxnSp>
          <p:nvCxnSpPr>
            <p:cNvPr id="157" name="Shape 157"/>
            <p:cNvCxnSpPr>
              <a:stCxn id="152" idx="4"/>
            </p:cNvCxnSpPr>
            <p:nvPr/>
          </p:nvCxnSpPr>
          <p:spPr>
            <a:xfrm>
              <a:off x="4779191" y="5035469"/>
              <a:ext cx="0" cy="120599"/>
            </a:xfrm>
            <a:prstGeom prst="straightConnector1">
              <a:avLst/>
            </a:prstGeom>
            <a:noFill/>
            <a:ln w="19050" cap="flat">
              <a:solidFill>
                <a:srgbClr val="000000"/>
              </a:solidFill>
              <a:prstDash val="solid"/>
              <a:round/>
              <a:headEnd type="none" w="lg" len="lg"/>
              <a:tailEnd type="stealth" w="lg" len="lg"/>
            </a:ln>
          </p:spPr>
        </p:cxnSp>
        <p:cxnSp>
          <p:nvCxnSpPr>
            <p:cNvPr id="158" name="Shape 158"/>
            <p:cNvCxnSpPr/>
            <p:nvPr/>
          </p:nvCxnSpPr>
          <p:spPr>
            <a:xfrm rot="10800000">
              <a:off x="4452559" y="5156179"/>
              <a:ext cx="326700" cy="0"/>
            </a:xfrm>
            <a:prstGeom prst="straightConnector1">
              <a:avLst/>
            </a:prstGeom>
            <a:noFill/>
            <a:ln w="19050" cap="flat">
              <a:solidFill>
                <a:srgbClr val="000000"/>
              </a:solidFill>
              <a:prstDash val="solid"/>
              <a:round/>
              <a:headEnd type="none" w="lg" len="lg"/>
              <a:tailEnd type="none" w="lg" len="lg"/>
            </a:ln>
          </p:spPr>
        </p:cxnSp>
        <p:cxnSp>
          <p:nvCxnSpPr>
            <p:cNvPr id="159" name="Shape 159"/>
            <p:cNvCxnSpPr/>
            <p:nvPr/>
          </p:nvCxnSpPr>
          <p:spPr>
            <a:xfrm>
              <a:off x="4452666" y="4552879"/>
              <a:ext cx="0" cy="603300"/>
            </a:xfrm>
            <a:prstGeom prst="straightConnector1">
              <a:avLst/>
            </a:prstGeom>
            <a:noFill/>
            <a:ln w="19050" cap="flat">
              <a:solidFill>
                <a:srgbClr val="000000"/>
              </a:solidFill>
              <a:prstDash val="solid"/>
              <a:round/>
              <a:headEnd type="none" w="lg" len="lg"/>
              <a:tailEnd type="none" w="lg" len="lg"/>
            </a:ln>
          </p:spPr>
        </p:cxnSp>
        <p:cxnSp>
          <p:nvCxnSpPr>
            <p:cNvPr id="160" name="Shape 160"/>
            <p:cNvCxnSpPr/>
            <p:nvPr/>
          </p:nvCxnSpPr>
          <p:spPr>
            <a:xfrm>
              <a:off x="4452666" y="4552904"/>
              <a:ext cx="130499" cy="0"/>
            </a:xfrm>
            <a:prstGeom prst="straightConnector1">
              <a:avLst/>
            </a:prstGeom>
            <a:noFill/>
            <a:ln w="19050" cap="flat">
              <a:solidFill>
                <a:srgbClr val="000000"/>
              </a:solidFill>
              <a:prstDash val="solid"/>
              <a:round/>
              <a:headEnd type="none" w="lg" len="lg"/>
              <a:tailEnd type="stealth" w="lg" len="lg"/>
            </a:ln>
          </p:spPr>
        </p:cxnSp>
      </p:grpSp>
      <p:sp>
        <p:nvSpPr>
          <p:cNvPr id="161" name="Shape 161"/>
          <p:cNvSpPr txBox="1"/>
          <p:nvPr/>
        </p:nvSpPr>
        <p:spPr>
          <a:xfrm>
            <a:off x="3863450" y="3219525"/>
            <a:ext cx="775799" cy="325799"/>
          </a:xfrm>
          <a:prstGeom prst="rect">
            <a:avLst/>
          </a:prstGeom>
          <a:noFill/>
        </p:spPr>
        <p:txBody>
          <a:bodyPr lIns="91425" tIns="91425" rIns="91425" bIns="91425" anchor="t" anchorCtr="0">
            <a:spAutoFit/>
          </a:bodyPr>
          <a:lstStyle/>
          <a:p>
            <a:pPr>
              <a:buNone/>
            </a:pPr>
            <a:r>
              <a:rPr lang="x-none" sz="1000"/>
              <a:t>Compute engine</a:t>
            </a:r>
          </a:p>
        </p:txBody>
      </p:sp>
      <p:sp>
        <p:nvSpPr>
          <p:cNvPr id="162" name="Shape 162"/>
          <p:cNvSpPr/>
          <p:nvPr/>
        </p:nvSpPr>
        <p:spPr>
          <a:xfrm>
            <a:off x="3939650" y="4788035"/>
            <a:ext cx="142225" cy="434450"/>
          </a:xfrm>
          <a:custGeom>
            <a:avLst/>
            <a:gdLst/>
            <a:ahLst/>
            <a:cxnLst/>
            <a:rect l="0" t="0" r="0" b="0"/>
            <a:pathLst>
              <a:path w="5689" h="17378" extrusionOk="0">
                <a:moveTo>
                  <a:pt x="5289" y="0"/>
                </a:moveTo>
                <a:cubicBezTo>
                  <a:pt x="4409" y="1189"/>
                  <a:pt x="-38" y="5120"/>
                  <a:pt x="13" y="7137"/>
                </a:cubicBezTo>
                <a:cubicBezTo>
                  <a:pt x="64" y="9154"/>
                  <a:pt x="5236" y="10395"/>
                  <a:pt x="5599" y="12102"/>
                </a:cubicBezTo>
                <a:cubicBezTo>
                  <a:pt x="5961" y="13808"/>
                  <a:pt x="2754" y="16498"/>
                  <a:pt x="2186" y="17378"/>
                </a:cubicBezTo>
              </a:path>
            </a:pathLst>
          </a:custGeom>
          <a:noFill/>
          <a:ln w="19050" cap="flat">
            <a:solidFill>
              <a:schemeClr val="dk2"/>
            </a:solidFill>
            <a:prstDash val="solid"/>
            <a:round/>
            <a:headEnd type="none" w="lg" len="lg"/>
            <a:tailEnd type="none" w="lg" len="lg"/>
          </a:ln>
        </p:spPr>
      </p:sp>
      <p:sp>
        <p:nvSpPr>
          <p:cNvPr id="163" name="Shape 163"/>
          <p:cNvSpPr/>
          <p:nvPr/>
        </p:nvSpPr>
        <p:spPr>
          <a:xfrm>
            <a:off x="4092050" y="4788035"/>
            <a:ext cx="142225" cy="434450"/>
          </a:xfrm>
          <a:custGeom>
            <a:avLst/>
            <a:gdLst/>
            <a:ahLst/>
            <a:cxnLst/>
            <a:rect l="0" t="0" r="0" b="0"/>
            <a:pathLst>
              <a:path w="5689" h="17378" extrusionOk="0">
                <a:moveTo>
                  <a:pt x="5289" y="0"/>
                </a:moveTo>
                <a:cubicBezTo>
                  <a:pt x="4409" y="1189"/>
                  <a:pt x="-38" y="5120"/>
                  <a:pt x="13" y="7137"/>
                </a:cubicBezTo>
                <a:cubicBezTo>
                  <a:pt x="64" y="9154"/>
                  <a:pt x="5236" y="10395"/>
                  <a:pt x="5599" y="12102"/>
                </a:cubicBezTo>
                <a:cubicBezTo>
                  <a:pt x="5961" y="13808"/>
                  <a:pt x="2754" y="16498"/>
                  <a:pt x="2186" y="17378"/>
                </a:cubicBezTo>
              </a:path>
            </a:pathLst>
          </a:custGeom>
          <a:noFill/>
          <a:ln w="19050" cap="flat">
            <a:solidFill>
              <a:schemeClr val="dk2"/>
            </a:solidFill>
            <a:prstDash val="solid"/>
            <a:round/>
            <a:headEnd type="none" w="lg" len="lg"/>
            <a:tailEnd type="none" w="lg" len="lg"/>
          </a:ln>
        </p:spPr>
      </p:sp>
      <p:sp>
        <p:nvSpPr>
          <p:cNvPr id="164" name="Shape 164"/>
          <p:cNvSpPr/>
          <p:nvPr/>
        </p:nvSpPr>
        <p:spPr>
          <a:xfrm>
            <a:off x="4244450" y="4788035"/>
            <a:ext cx="142225" cy="434450"/>
          </a:xfrm>
          <a:custGeom>
            <a:avLst/>
            <a:gdLst/>
            <a:ahLst/>
            <a:cxnLst/>
            <a:rect l="0" t="0" r="0" b="0"/>
            <a:pathLst>
              <a:path w="5689" h="17378" extrusionOk="0">
                <a:moveTo>
                  <a:pt x="5289" y="0"/>
                </a:moveTo>
                <a:cubicBezTo>
                  <a:pt x="4409" y="1189"/>
                  <a:pt x="-38" y="5120"/>
                  <a:pt x="13" y="7137"/>
                </a:cubicBezTo>
                <a:cubicBezTo>
                  <a:pt x="64" y="9154"/>
                  <a:pt x="5236" y="10395"/>
                  <a:pt x="5599" y="12102"/>
                </a:cubicBezTo>
                <a:cubicBezTo>
                  <a:pt x="5961" y="13808"/>
                  <a:pt x="2754" y="16498"/>
                  <a:pt x="2186" y="17378"/>
                </a:cubicBezTo>
              </a:path>
            </a:pathLst>
          </a:custGeom>
          <a:noFill/>
          <a:ln w="19050" cap="flat">
            <a:solidFill>
              <a:schemeClr val="dk2"/>
            </a:solidFill>
            <a:prstDash val="solid"/>
            <a:round/>
            <a:headEnd type="none" w="lg" len="lg"/>
            <a:tailEnd type="none" w="lg" len="lg"/>
          </a:ln>
        </p:spPr>
      </p:sp>
      <p:sp>
        <p:nvSpPr>
          <p:cNvPr id="165" name="Shape 165"/>
          <p:cNvSpPr/>
          <p:nvPr/>
        </p:nvSpPr>
        <p:spPr>
          <a:xfrm>
            <a:off x="1440934" y="3110025"/>
            <a:ext cx="620399" cy="317999"/>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pPr algn="ctr">
              <a:buNone/>
            </a:pPr>
            <a:r>
              <a:rPr lang="x-none" sz="1000"/>
              <a:t>Stream in</a:t>
            </a:r>
          </a:p>
        </p:txBody>
      </p:sp>
      <p:cxnSp>
        <p:nvCxnSpPr>
          <p:cNvPr id="166" name="Shape 166"/>
          <p:cNvCxnSpPr/>
          <p:nvPr/>
        </p:nvCxnSpPr>
        <p:spPr>
          <a:xfrm>
            <a:off x="2046255" y="3269025"/>
            <a:ext cx="465600" cy="0"/>
          </a:xfrm>
          <a:prstGeom prst="straightConnector1">
            <a:avLst/>
          </a:prstGeom>
          <a:noFill/>
          <a:ln w="19050" cap="flat">
            <a:solidFill>
              <a:srgbClr val="000000"/>
            </a:solidFill>
            <a:prstDash val="solid"/>
            <a:round/>
            <a:headEnd type="none" w="lg" len="lg"/>
            <a:tailEnd type="triangle" w="lg" len="lg"/>
          </a:ln>
        </p:spPr>
      </p:cxnSp>
      <p:sp>
        <p:nvSpPr>
          <p:cNvPr id="167" name="Shape 167"/>
          <p:cNvSpPr/>
          <p:nvPr/>
        </p:nvSpPr>
        <p:spPr>
          <a:xfrm>
            <a:off x="2511855" y="3110025"/>
            <a:ext cx="682500" cy="317999"/>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pPr lvl="0" algn="ctr" rtl="0">
              <a:buNone/>
            </a:pPr>
            <a:r>
              <a:rPr lang="x-none" sz="1000"/>
              <a:t>Load balancer</a:t>
            </a:r>
          </a:p>
        </p:txBody>
      </p:sp>
      <p:cxnSp>
        <p:nvCxnSpPr>
          <p:cNvPr id="168" name="Shape 168"/>
          <p:cNvCxnSpPr/>
          <p:nvPr/>
        </p:nvCxnSpPr>
        <p:spPr>
          <a:xfrm>
            <a:off x="3189255" y="3269025"/>
            <a:ext cx="402600" cy="4799"/>
          </a:xfrm>
          <a:prstGeom prst="straightConnector1">
            <a:avLst/>
          </a:prstGeom>
          <a:noFill/>
          <a:ln w="19050" cap="flat">
            <a:solidFill>
              <a:srgbClr val="000000"/>
            </a:solidFill>
            <a:prstDash val="solid"/>
            <a:round/>
            <a:headEnd type="none" w="lg" len="lg"/>
            <a:tailEnd type="triangle" w="lg" len="lg"/>
          </a:ln>
        </p:spPr>
      </p:cxnSp>
      <p:cxnSp>
        <p:nvCxnSpPr>
          <p:cNvPr id="169" name="Shape 169"/>
          <p:cNvCxnSpPr/>
          <p:nvPr/>
        </p:nvCxnSpPr>
        <p:spPr>
          <a:xfrm>
            <a:off x="3189255" y="3345225"/>
            <a:ext cx="465600" cy="0"/>
          </a:xfrm>
          <a:prstGeom prst="straightConnector1">
            <a:avLst/>
          </a:prstGeom>
          <a:noFill/>
          <a:ln w="19050" cap="flat">
            <a:solidFill>
              <a:srgbClr val="000000"/>
            </a:solidFill>
            <a:prstDash val="solid"/>
            <a:round/>
            <a:headEnd type="none" w="lg" len="lg"/>
            <a:tailEnd type="triangle" w="lg" len="lg"/>
          </a:ln>
        </p:spPr>
      </p:cxnSp>
      <p:cxnSp>
        <p:nvCxnSpPr>
          <p:cNvPr id="170" name="Shape 170"/>
          <p:cNvCxnSpPr/>
          <p:nvPr/>
        </p:nvCxnSpPr>
        <p:spPr>
          <a:xfrm rot="10800000">
            <a:off x="509734" y="3726225"/>
            <a:ext cx="931200" cy="0"/>
          </a:xfrm>
          <a:prstGeom prst="straightConnector1">
            <a:avLst/>
          </a:prstGeom>
          <a:noFill/>
          <a:ln w="19050" cap="flat">
            <a:solidFill>
              <a:srgbClr val="000000"/>
            </a:solidFill>
            <a:prstDash val="solid"/>
            <a:round/>
            <a:headEnd type="none" w="lg" len="lg"/>
            <a:tailEnd type="triangle" w="lg" len="lg"/>
          </a:ln>
        </p:spPr>
      </p:cxnSp>
      <p:sp>
        <p:nvSpPr>
          <p:cNvPr id="171" name="Shape 171"/>
          <p:cNvSpPr/>
          <p:nvPr/>
        </p:nvSpPr>
        <p:spPr>
          <a:xfrm>
            <a:off x="1440934" y="3567225"/>
            <a:ext cx="620399" cy="317999"/>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pPr lvl="0" algn="ctr" rtl="0">
              <a:buNone/>
            </a:pPr>
            <a:r>
              <a:rPr lang="x-none" sz="1000"/>
              <a:t>Stream out</a:t>
            </a:r>
          </a:p>
        </p:txBody>
      </p:sp>
      <p:cxnSp>
        <p:nvCxnSpPr>
          <p:cNvPr id="172" name="Shape 172"/>
          <p:cNvCxnSpPr/>
          <p:nvPr/>
        </p:nvCxnSpPr>
        <p:spPr>
          <a:xfrm rot="10800000">
            <a:off x="2046255" y="3726225"/>
            <a:ext cx="465600" cy="0"/>
          </a:xfrm>
          <a:prstGeom prst="straightConnector1">
            <a:avLst/>
          </a:prstGeom>
          <a:noFill/>
          <a:ln w="19050" cap="flat">
            <a:solidFill>
              <a:srgbClr val="000000"/>
            </a:solidFill>
            <a:prstDash val="solid"/>
            <a:round/>
            <a:headEnd type="none" w="lg" len="lg"/>
            <a:tailEnd type="triangle" w="lg" len="lg"/>
          </a:ln>
        </p:spPr>
      </p:cxnSp>
      <p:sp>
        <p:nvSpPr>
          <p:cNvPr id="173" name="Shape 173"/>
          <p:cNvSpPr/>
          <p:nvPr/>
        </p:nvSpPr>
        <p:spPr>
          <a:xfrm>
            <a:off x="2511855" y="3567225"/>
            <a:ext cx="682500" cy="317999"/>
          </a:xfrm>
          <a:prstGeom prst="rect">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spAutoFit/>
          </a:bodyPr>
          <a:lstStyle/>
          <a:p>
            <a:pPr lvl="0" algn="ctr" rtl="0">
              <a:buNone/>
            </a:pPr>
            <a:r>
              <a:rPr lang="x-none" sz="1000"/>
              <a:t>Load merger</a:t>
            </a:r>
          </a:p>
        </p:txBody>
      </p:sp>
      <p:cxnSp>
        <p:nvCxnSpPr>
          <p:cNvPr id="174" name="Shape 174"/>
          <p:cNvCxnSpPr/>
          <p:nvPr/>
        </p:nvCxnSpPr>
        <p:spPr>
          <a:xfrm flipH="1">
            <a:off x="3189255" y="3726225"/>
            <a:ext cx="402600" cy="4799"/>
          </a:xfrm>
          <a:prstGeom prst="straightConnector1">
            <a:avLst/>
          </a:prstGeom>
          <a:noFill/>
          <a:ln w="19050" cap="flat">
            <a:solidFill>
              <a:srgbClr val="000000"/>
            </a:solidFill>
            <a:prstDash val="solid"/>
            <a:round/>
            <a:headEnd type="none" w="lg" len="lg"/>
            <a:tailEnd type="triangle" w="lg" len="lg"/>
          </a:ln>
        </p:spPr>
      </p:cxnSp>
      <p:cxnSp>
        <p:nvCxnSpPr>
          <p:cNvPr id="175" name="Shape 175"/>
          <p:cNvCxnSpPr/>
          <p:nvPr/>
        </p:nvCxnSpPr>
        <p:spPr>
          <a:xfrm rot="10800000">
            <a:off x="3189255" y="3802425"/>
            <a:ext cx="465600" cy="0"/>
          </a:xfrm>
          <a:prstGeom prst="straightConnector1">
            <a:avLst/>
          </a:prstGeom>
          <a:noFill/>
          <a:ln w="19050" cap="flat">
            <a:solidFill>
              <a:srgbClr val="000000"/>
            </a:solidFill>
            <a:prstDash val="solid"/>
            <a:round/>
            <a:headEnd type="none" w="lg" len="lg"/>
            <a:tailEnd type="triangle" w="lg" len="lg"/>
          </a:ln>
        </p:spPr>
      </p:cxnSp>
      <p:cxnSp>
        <p:nvCxnSpPr>
          <p:cNvPr id="176" name="Shape 176"/>
          <p:cNvCxnSpPr/>
          <p:nvPr/>
        </p:nvCxnSpPr>
        <p:spPr>
          <a:xfrm flipH="1">
            <a:off x="3189174" y="3639850"/>
            <a:ext cx="317400" cy="10200"/>
          </a:xfrm>
          <a:prstGeom prst="straightConnector1">
            <a:avLst/>
          </a:prstGeom>
          <a:noFill/>
          <a:ln w="19050" cap="flat">
            <a:solidFill>
              <a:srgbClr val="000000"/>
            </a:solidFill>
            <a:prstDash val="solid"/>
            <a:round/>
            <a:headEnd type="none" w="lg" len="lg"/>
            <a:tailEnd type="triangle" w="lg" len="lg"/>
          </a:ln>
        </p:spPr>
      </p:cxnSp>
      <p:sp>
        <p:nvSpPr>
          <p:cNvPr id="177" name="Shape 177"/>
          <p:cNvSpPr txBox="1"/>
          <p:nvPr/>
        </p:nvSpPr>
        <p:spPr>
          <a:xfrm>
            <a:off x="2204450" y="2560100"/>
            <a:ext cx="1892999" cy="255899"/>
          </a:xfrm>
          <a:prstGeom prst="rect">
            <a:avLst/>
          </a:prstGeom>
          <a:noFill/>
        </p:spPr>
        <p:txBody>
          <a:bodyPr lIns="91425" tIns="91425" rIns="91425" bIns="91425" anchor="t" anchorCtr="0">
            <a:spAutoFit/>
          </a:bodyPr>
          <a:lstStyle/>
          <a:p>
            <a:pPr>
              <a:buNone/>
            </a:pPr>
            <a:r>
              <a:rPr lang="x-none"/>
              <a:t>In-line accelerator</a:t>
            </a:r>
          </a:p>
        </p:txBody>
      </p:sp>
      <p:cxnSp>
        <p:nvCxnSpPr>
          <p:cNvPr id="178" name="Shape 178"/>
          <p:cNvCxnSpPr/>
          <p:nvPr/>
        </p:nvCxnSpPr>
        <p:spPr>
          <a:xfrm>
            <a:off x="3195050" y="4345346"/>
            <a:ext cx="466799" cy="599"/>
          </a:xfrm>
          <a:prstGeom prst="straightConnector1">
            <a:avLst/>
          </a:prstGeom>
          <a:noFill/>
          <a:ln w="19050" cap="flat">
            <a:solidFill>
              <a:srgbClr val="000000"/>
            </a:solidFill>
            <a:prstDash val="solid"/>
            <a:round/>
            <a:headEnd type="triangle" w="lg" len="lg"/>
            <a:tailEnd type="triangle" w="lg" len="lg"/>
          </a:ln>
        </p:spPr>
      </p:cxnSp>
      <p:cxnSp>
        <p:nvCxnSpPr>
          <p:cNvPr id="179" name="Shape 179"/>
          <p:cNvCxnSpPr/>
          <p:nvPr/>
        </p:nvCxnSpPr>
        <p:spPr>
          <a:xfrm>
            <a:off x="3195050" y="4270735"/>
            <a:ext cx="389100" cy="3900"/>
          </a:xfrm>
          <a:prstGeom prst="straightConnector1">
            <a:avLst/>
          </a:prstGeom>
          <a:noFill/>
          <a:ln w="19050" cap="flat">
            <a:solidFill>
              <a:srgbClr val="000000"/>
            </a:solidFill>
            <a:prstDash val="solid"/>
            <a:round/>
            <a:headEnd type="triangle" w="lg" len="lg"/>
            <a:tailEnd type="triangle" w="lg" len="lg"/>
          </a:ln>
        </p:spPr>
      </p:cxnSp>
      <p:cxnSp>
        <p:nvCxnSpPr>
          <p:cNvPr id="180" name="Shape 180"/>
          <p:cNvCxnSpPr/>
          <p:nvPr/>
        </p:nvCxnSpPr>
        <p:spPr>
          <a:xfrm>
            <a:off x="3195050" y="4804135"/>
            <a:ext cx="304799" cy="0"/>
          </a:xfrm>
          <a:prstGeom prst="straightConnector1">
            <a:avLst/>
          </a:prstGeom>
          <a:noFill/>
          <a:ln w="19050" cap="flat">
            <a:solidFill>
              <a:srgbClr val="000000"/>
            </a:solidFill>
            <a:prstDash val="solid"/>
            <a:round/>
            <a:headEnd type="triangle" w="lg" len="lg"/>
            <a:tailEnd type="triangle" w="lg" len="lg"/>
          </a:ln>
        </p:spPr>
      </p:cxnSp>
      <p:cxnSp>
        <p:nvCxnSpPr>
          <p:cNvPr id="181" name="Shape 181"/>
          <p:cNvCxnSpPr/>
          <p:nvPr/>
        </p:nvCxnSpPr>
        <p:spPr>
          <a:xfrm>
            <a:off x="3195050" y="4954946"/>
            <a:ext cx="466799" cy="599"/>
          </a:xfrm>
          <a:prstGeom prst="straightConnector1">
            <a:avLst/>
          </a:prstGeom>
          <a:noFill/>
          <a:ln w="19050" cap="flat">
            <a:solidFill>
              <a:srgbClr val="000000"/>
            </a:solidFill>
            <a:prstDash val="solid"/>
            <a:round/>
            <a:headEnd type="triangle" w="lg" len="lg"/>
            <a:tailEnd type="triangle" w="lg" len="lg"/>
          </a:ln>
        </p:spPr>
      </p:cxnSp>
      <p:cxnSp>
        <p:nvCxnSpPr>
          <p:cNvPr id="182" name="Shape 182"/>
          <p:cNvCxnSpPr/>
          <p:nvPr/>
        </p:nvCxnSpPr>
        <p:spPr>
          <a:xfrm>
            <a:off x="3195050" y="4880335"/>
            <a:ext cx="389100" cy="3900"/>
          </a:xfrm>
          <a:prstGeom prst="straightConnector1">
            <a:avLst/>
          </a:prstGeom>
          <a:noFill/>
          <a:ln w="19050" cap="flat">
            <a:solidFill>
              <a:srgbClr val="000000"/>
            </a:solidFill>
            <a:prstDash val="solid"/>
            <a:round/>
            <a:headEnd type="triangle" w="lg" len="lg"/>
            <a:tailEnd type="triangle" w="lg" len="lg"/>
          </a:ln>
        </p:spPr>
      </p:cxnSp>
    </p:spTree>
    <p:extLst>
      <p:ext uri="{BB962C8B-B14F-4D97-AF65-F5344CB8AC3E}">
        <p14:creationId xmlns:p14="http://schemas.microsoft.com/office/powerpoint/2010/main" val="403456859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Automation view</a:t>
            </a:r>
            <a:endParaRPr lang="en-US" dirty="0"/>
          </a:p>
        </p:txBody>
      </p:sp>
    </p:spTree>
    <p:extLst>
      <p:ext uri="{BB962C8B-B14F-4D97-AF65-F5344CB8AC3E}">
        <p14:creationId xmlns:p14="http://schemas.microsoft.com/office/powerpoint/2010/main" val="652850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Chisel</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080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 Placeholder 2"/>
          <p:cNvSpPr>
            <a:spLocks noGrp="1"/>
          </p:cNvSpPr>
          <p:nvPr>
            <p:ph type="body" idx="1"/>
          </p:nvPr>
        </p:nvSpPr>
        <p:spPr/>
        <p:txBody>
          <a:bodyPr/>
          <a:lstStyle/>
          <a:p>
            <a:r>
              <a:rPr lang="en-US" dirty="0" smtClean="0"/>
              <a:t>Motivation and background</a:t>
            </a:r>
          </a:p>
          <a:p>
            <a:r>
              <a:rPr lang="en-US" dirty="0" smtClean="0"/>
              <a:t>Gorilla </a:t>
            </a:r>
          </a:p>
          <a:p>
            <a:pPr lvl="1"/>
            <a:r>
              <a:rPr lang="en-US" dirty="0"/>
              <a:t>A</a:t>
            </a:r>
            <a:r>
              <a:rPr lang="en-US" dirty="0" smtClean="0"/>
              <a:t>rchitecture view</a:t>
            </a:r>
          </a:p>
          <a:p>
            <a:pPr lvl="1"/>
            <a:r>
              <a:rPr lang="en-US" dirty="0"/>
              <a:t>A</a:t>
            </a:r>
            <a:r>
              <a:rPr lang="en-US" dirty="0" smtClean="0"/>
              <a:t>utomation view</a:t>
            </a:r>
          </a:p>
          <a:p>
            <a:r>
              <a:rPr lang="en-US" dirty="0" smtClean="0"/>
              <a:t>Case studies and experimental results</a:t>
            </a:r>
          </a:p>
          <a:p>
            <a:r>
              <a:rPr lang="en-US" dirty="0" smtClean="0"/>
              <a:t>Plan for future</a:t>
            </a:r>
            <a:endParaRPr lang="en-US" dirty="0"/>
          </a:p>
        </p:txBody>
      </p:sp>
    </p:spTree>
    <p:extLst>
      <p:ext uri="{BB962C8B-B14F-4D97-AF65-F5344CB8AC3E}">
        <p14:creationId xmlns:p14="http://schemas.microsoft.com/office/powerpoint/2010/main" val="2598725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 up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87778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x-none"/>
              <a:t>Engines</a:t>
            </a:r>
          </a:p>
        </p:txBody>
      </p:sp>
      <p:sp>
        <p:nvSpPr>
          <p:cNvPr id="245" name="Shape 245"/>
          <p:cNvSpPr/>
          <p:nvPr/>
        </p:nvSpPr>
        <p:spPr>
          <a:xfrm>
            <a:off x="3179400" y="2217546"/>
            <a:ext cx="2587199" cy="1458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r>
              <a:rPr lang="x-none" sz="2400"/>
              <a:t>Engine</a:t>
            </a:r>
          </a:p>
        </p:txBody>
      </p:sp>
      <p:sp>
        <p:nvSpPr>
          <p:cNvPr id="246" name="Shape 246"/>
          <p:cNvSpPr/>
          <p:nvPr/>
        </p:nvSpPr>
        <p:spPr>
          <a:xfrm>
            <a:off x="3138350" y="4455650"/>
            <a:ext cx="2689800" cy="841800"/>
          </a:xfrm>
          <a:prstGeom prst="roundRect">
            <a:avLst>
              <a:gd name="adj" fmla="val 16667"/>
            </a:avLst>
          </a:prstGeom>
          <a:solidFill>
            <a:srgbClr val="38761D"/>
          </a:solidFill>
          <a:ln w="19050" cap="flat">
            <a:solidFill>
              <a:srgbClr val="38761D"/>
            </a:solidFill>
            <a:prstDash val="solid"/>
            <a:round/>
            <a:headEnd type="none" w="med" len="med"/>
            <a:tailEnd type="none" w="med" len="med"/>
          </a:ln>
        </p:spPr>
        <p:txBody>
          <a:bodyPr lIns="91425" tIns="91425" rIns="91425" bIns="91425" anchor="ctr" anchorCtr="0">
            <a:spAutoFit/>
          </a:bodyPr>
          <a:lstStyle/>
          <a:p>
            <a:pPr lvl="0" algn="ctr" rtl="0">
              <a:buNone/>
            </a:pPr>
            <a:r>
              <a:rPr lang="x-none" sz="2400"/>
              <a:t>Offload engine</a:t>
            </a:r>
          </a:p>
        </p:txBody>
      </p:sp>
      <p:cxnSp>
        <p:nvCxnSpPr>
          <p:cNvPr id="247" name="Shape 247"/>
          <p:cNvCxnSpPr/>
          <p:nvPr/>
        </p:nvCxnSpPr>
        <p:spPr>
          <a:xfrm>
            <a:off x="2009100" y="3095300"/>
            <a:ext cx="1170300" cy="10200"/>
          </a:xfrm>
          <a:prstGeom prst="straightConnector1">
            <a:avLst/>
          </a:prstGeom>
          <a:noFill/>
          <a:ln w="38100" cap="flat">
            <a:solidFill>
              <a:schemeClr val="dk2"/>
            </a:solidFill>
            <a:prstDash val="solid"/>
            <a:round/>
            <a:headEnd type="none" w="lg" len="lg"/>
            <a:tailEnd type="triangle" w="lg" len="lg"/>
          </a:ln>
        </p:spPr>
      </p:cxnSp>
      <p:cxnSp>
        <p:nvCxnSpPr>
          <p:cNvPr id="248" name="Shape 248"/>
          <p:cNvCxnSpPr/>
          <p:nvPr/>
        </p:nvCxnSpPr>
        <p:spPr>
          <a:xfrm>
            <a:off x="3651675" y="3695925"/>
            <a:ext cx="0" cy="780300"/>
          </a:xfrm>
          <a:prstGeom prst="straightConnector1">
            <a:avLst/>
          </a:prstGeom>
          <a:noFill/>
          <a:ln w="19050" cap="flat">
            <a:solidFill>
              <a:schemeClr val="dk2"/>
            </a:solidFill>
            <a:prstDash val="solid"/>
            <a:round/>
            <a:headEnd type="none" w="lg" len="lg"/>
            <a:tailEnd type="triangle" w="lg" len="lg"/>
          </a:ln>
        </p:spPr>
      </p:cxnSp>
      <p:cxnSp>
        <p:nvCxnSpPr>
          <p:cNvPr id="249" name="Shape 249"/>
          <p:cNvCxnSpPr/>
          <p:nvPr/>
        </p:nvCxnSpPr>
        <p:spPr>
          <a:xfrm>
            <a:off x="5251875" y="3695924"/>
            <a:ext cx="0" cy="780300"/>
          </a:xfrm>
          <a:prstGeom prst="straightConnector1">
            <a:avLst/>
          </a:prstGeom>
          <a:noFill/>
          <a:ln w="19050" cap="flat">
            <a:solidFill>
              <a:schemeClr val="dk2"/>
            </a:solidFill>
            <a:prstDash val="solid"/>
            <a:round/>
            <a:headEnd type="none" w="lg" len="lg"/>
            <a:tailEnd type="triangle" w="lg" len="lg"/>
          </a:ln>
        </p:spPr>
      </p:cxnSp>
      <p:sp>
        <p:nvSpPr>
          <p:cNvPr id="250" name="Shape 250"/>
          <p:cNvSpPr txBox="1"/>
          <p:nvPr/>
        </p:nvSpPr>
        <p:spPr>
          <a:xfrm>
            <a:off x="38321" y="2813000"/>
            <a:ext cx="1786199" cy="574799"/>
          </a:xfrm>
          <a:prstGeom prst="rect">
            <a:avLst/>
          </a:prstGeom>
          <a:noFill/>
        </p:spPr>
        <p:txBody>
          <a:bodyPr lIns="91425" tIns="91425" rIns="91425" bIns="91425" anchor="t" anchorCtr="0">
            <a:spAutoFit/>
          </a:bodyPr>
          <a:lstStyle/>
          <a:p>
            <a:pPr lvl="0" rtl="0">
              <a:buNone/>
            </a:pPr>
            <a:r>
              <a:rPr lang="x-none" sz="2400"/>
              <a:t>Input data</a:t>
            </a:r>
          </a:p>
        </p:txBody>
      </p:sp>
      <p:cxnSp>
        <p:nvCxnSpPr>
          <p:cNvPr id="251" name="Shape 251"/>
          <p:cNvCxnSpPr/>
          <p:nvPr/>
        </p:nvCxnSpPr>
        <p:spPr>
          <a:xfrm>
            <a:off x="2009100" y="2455875"/>
            <a:ext cx="1170300" cy="10200"/>
          </a:xfrm>
          <a:prstGeom prst="straightConnector1">
            <a:avLst/>
          </a:prstGeom>
          <a:noFill/>
          <a:ln w="19050" cap="flat">
            <a:solidFill>
              <a:schemeClr val="dk2"/>
            </a:solidFill>
            <a:prstDash val="solid"/>
            <a:round/>
            <a:headEnd type="none" w="lg" len="lg"/>
            <a:tailEnd type="triangle" w="lg" len="lg"/>
          </a:ln>
        </p:spPr>
      </p:cxnSp>
      <p:cxnSp>
        <p:nvCxnSpPr>
          <p:cNvPr id="252" name="Shape 252"/>
          <p:cNvCxnSpPr/>
          <p:nvPr/>
        </p:nvCxnSpPr>
        <p:spPr>
          <a:xfrm rot="10800000">
            <a:off x="2009099" y="3446474"/>
            <a:ext cx="1170300" cy="10200"/>
          </a:xfrm>
          <a:prstGeom prst="straightConnector1">
            <a:avLst/>
          </a:prstGeom>
          <a:noFill/>
          <a:ln w="19050" cap="flat">
            <a:solidFill>
              <a:schemeClr val="dk2"/>
            </a:solidFill>
            <a:prstDash val="solid"/>
            <a:round/>
            <a:headEnd type="none" w="lg" len="lg"/>
            <a:tailEnd type="triangle" w="lg" len="lg"/>
          </a:ln>
        </p:spPr>
      </p:cxnSp>
      <p:sp>
        <p:nvSpPr>
          <p:cNvPr id="253" name="Shape 253"/>
          <p:cNvSpPr txBox="1"/>
          <p:nvPr/>
        </p:nvSpPr>
        <p:spPr>
          <a:xfrm>
            <a:off x="38321" y="2203400"/>
            <a:ext cx="1786199" cy="574799"/>
          </a:xfrm>
          <a:prstGeom prst="rect">
            <a:avLst/>
          </a:prstGeom>
          <a:noFill/>
        </p:spPr>
        <p:txBody>
          <a:bodyPr lIns="91425" tIns="91425" rIns="91425" bIns="91425" anchor="t" anchorCtr="0">
            <a:spAutoFit/>
          </a:bodyPr>
          <a:lstStyle/>
          <a:p>
            <a:pPr lvl="0" rtl="0">
              <a:buNone/>
            </a:pPr>
            <a:r>
              <a:rPr lang="x-none" sz="2400"/>
              <a:t>Input valid</a:t>
            </a:r>
          </a:p>
        </p:txBody>
      </p:sp>
      <p:sp>
        <p:nvSpPr>
          <p:cNvPr id="254" name="Shape 254"/>
          <p:cNvSpPr txBox="1"/>
          <p:nvPr/>
        </p:nvSpPr>
        <p:spPr>
          <a:xfrm>
            <a:off x="52452" y="3117800"/>
            <a:ext cx="2381700" cy="574799"/>
          </a:xfrm>
          <a:prstGeom prst="rect">
            <a:avLst/>
          </a:prstGeom>
          <a:noFill/>
        </p:spPr>
        <p:txBody>
          <a:bodyPr lIns="91425" tIns="91425" rIns="91425" bIns="91425" anchor="t" anchorCtr="0">
            <a:spAutoFit/>
          </a:bodyPr>
          <a:lstStyle/>
          <a:p>
            <a:pPr lvl="0" rtl="0">
              <a:buNone/>
            </a:pPr>
            <a:r>
              <a:rPr lang="x-none" sz="2400"/>
              <a:t>Input </a:t>
            </a:r>
            <a:r>
              <a:rPr lang="en-US" sz="2400" dirty="0" smtClean="0"/>
              <a:t>ready</a:t>
            </a:r>
            <a:endParaRPr lang="x-none" sz="2400"/>
          </a:p>
        </p:txBody>
      </p:sp>
      <p:cxnSp>
        <p:nvCxnSpPr>
          <p:cNvPr id="255" name="Shape 255"/>
          <p:cNvCxnSpPr/>
          <p:nvPr/>
        </p:nvCxnSpPr>
        <p:spPr>
          <a:xfrm>
            <a:off x="5770475" y="3121500"/>
            <a:ext cx="1142699" cy="30600"/>
          </a:xfrm>
          <a:prstGeom prst="straightConnector1">
            <a:avLst/>
          </a:prstGeom>
          <a:noFill/>
          <a:ln w="38100" cap="flat">
            <a:solidFill>
              <a:schemeClr val="dk2"/>
            </a:solidFill>
            <a:prstDash val="solid"/>
            <a:round/>
            <a:headEnd type="none" w="lg" len="lg"/>
            <a:tailEnd type="triangle" w="lg" len="lg"/>
          </a:ln>
        </p:spPr>
      </p:cxnSp>
      <p:sp>
        <p:nvSpPr>
          <p:cNvPr id="256" name="Shape 256"/>
          <p:cNvSpPr txBox="1"/>
          <p:nvPr/>
        </p:nvSpPr>
        <p:spPr>
          <a:xfrm>
            <a:off x="6896321" y="2813000"/>
            <a:ext cx="2217299" cy="574799"/>
          </a:xfrm>
          <a:prstGeom prst="rect">
            <a:avLst/>
          </a:prstGeom>
          <a:noFill/>
        </p:spPr>
        <p:txBody>
          <a:bodyPr lIns="91425" tIns="91425" rIns="91425" bIns="91425" anchor="t" anchorCtr="0">
            <a:spAutoFit/>
          </a:bodyPr>
          <a:lstStyle/>
          <a:p>
            <a:pPr lvl="0" rtl="0">
              <a:buNone/>
            </a:pPr>
            <a:r>
              <a:rPr lang="x-none" sz="2400"/>
              <a:t>Output data</a:t>
            </a:r>
          </a:p>
        </p:txBody>
      </p:sp>
      <p:cxnSp>
        <p:nvCxnSpPr>
          <p:cNvPr id="257" name="Shape 257"/>
          <p:cNvCxnSpPr/>
          <p:nvPr/>
        </p:nvCxnSpPr>
        <p:spPr>
          <a:xfrm rot="10800000" flipH="1">
            <a:off x="5776725" y="2466224"/>
            <a:ext cx="1136400" cy="5700"/>
          </a:xfrm>
          <a:prstGeom prst="straightConnector1">
            <a:avLst/>
          </a:prstGeom>
          <a:noFill/>
          <a:ln w="19050" cap="flat">
            <a:solidFill>
              <a:schemeClr val="dk2"/>
            </a:solidFill>
            <a:prstDash val="solid"/>
            <a:round/>
            <a:headEnd type="none" w="lg" len="lg"/>
            <a:tailEnd type="triangle" w="lg" len="lg"/>
          </a:ln>
        </p:spPr>
      </p:cxnSp>
      <p:cxnSp>
        <p:nvCxnSpPr>
          <p:cNvPr id="258" name="Shape 258"/>
          <p:cNvCxnSpPr/>
          <p:nvPr/>
        </p:nvCxnSpPr>
        <p:spPr>
          <a:xfrm rot="10800000">
            <a:off x="5764200" y="3439875"/>
            <a:ext cx="1148999" cy="16799"/>
          </a:xfrm>
          <a:prstGeom prst="straightConnector1">
            <a:avLst/>
          </a:prstGeom>
          <a:noFill/>
          <a:ln w="19050" cap="flat">
            <a:solidFill>
              <a:schemeClr val="dk2"/>
            </a:solidFill>
            <a:prstDash val="solid"/>
            <a:round/>
            <a:headEnd type="none" w="lg" len="lg"/>
            <a:tailEnd type="triangle" w="lg" len="lg"/>
          </a:ln>
        </p:spPr>
      </p:cxnSp>
      <p:sp>
        <p:nvSpPr>
          <p:cNvPr id="259" name="Shape 259"/>
          <p:cNvSpPr txBox="1"/>
          <p:nvPr/>
        </p:nvSpPr>
        <p:spPr>
          <a:xfrm>
            <a:off x="6896321" y="2203400"/>
            <a:ext cx="2176199" cy="574799"/>
          </a:xfrm>
          <a:prstGeom prst="rect">
            <a:avLst/>
          </a:prstGeom>
          <a:noFill/>
        </p:spPr>
        <p:txBody>
          <a:bodyPr lIns="91425" tIns="91425" rIns="91425" bIns="91425" anchor="t" anchorCtr="0">
            <a:spAutoFit/>
          </a:bodyPr>
          <a:lstStyle/>
          <a:p>
            <a:pPr lvl="0" rtl="0">
              <a:buNone/>
            </a:pPr>
            <a:r>
              <a:rPr lang="x-none" sz="2400"/>
              <a:t>Output valid</a:t>
            </a:r>
          </a:p>
        </p:txBody>
      </p:sp>
      <p:sp>
        <p:nvSpPr>
          <p:cNvPr id="260" name="Shape 260"/>
          <p:cNvSpPr txBox="1"/>
          <p:nvPr/>
        </p:nvSpPr>
        <p:spPr>
          <a:xfrm>
            <a:off x="6896321" y="3117800"/>
            <a:ext cx="2011799" cy="574799"/>
          </a:xfrm>
          <a:prstGeom prst="rect">
            <a:avLst/>
          </a:prstGeom>
          <a:noFill/>
        </p:spPr>
        <p:txBody>
          <a:bodyPr lIns="91425" tIns="91425" rIns="91425" bIns="91425" anchor="t" anchorCtr="0">
            <a:spAutoFit/>
          </a:bodyPr>
          <a:lstStyle/>
          <a:p>
            <a:pPr lvl="0" rtl="0">
              <a:buNone/>
            </a:pPr>
            <a:r>
              <a:rPr lang="x-none" sz="2400"/>
              <a:t>Output </a:t>
            </a:r>
            <a:r>
              <a:rPr lang="en-US" sz="2400" dirty="0" smtClean="0"/>
              <a:t>ready</a:t>
            </a:r>
            <a:endParaRPr lang="x-none" sz="2400"/>
          </a:p>
        </p:txBody>
      </p:sp>
      <p:cxnSp>
        <p:nvCxnSpPr>
          <p:cNvPr id="261" name="Shape 261"/>
          <p:cNvCxnSpPr/>
          <p:nvPr/>
        </p:nvCxnSpPr>
        <p:spPr>
          <a:xfrm>
            <a:off x="2009100" y="2790500"/>
            <a:ext cx="1170300" cy="10200"/>
          </a:xfrm>
          <a:prstGeom prst="straightConnector1">
            <a:avLst/>
          </a:prstGeom>
          <a:noFill/>
          <a:ln w="38100" cap="flat">
            <a:solidFill>
              <a:schemeClr val="dk2"/>
            </a:solidFill>
            <a:prstDash val="solid"/>
            <a:round/>
            <a:headEnd type="none" w="lg" len="lg"/>
            <a:tailEnd type="triangle" w="lg" len="lg"/>
          </a:ln>
        </p:spPr>
      </p:cxnSp>
      <p:sp>
        <p:nvSpPr>
          <p:cNvPr id="262" name="Shape 262"/>
          <p:cNvSpPr txBox="1"/>
          <p:nvPr/>
        </p:nvSpPr>
        <p:spPr>
          <a:xfrm>
            <a:off x="38321" y="2508200"/>
            <a:ext cx="1909500" cy="574799"/>
          </a:xfrm>
          <a:prstGeom prst="rect">
            <a:avLst/>
          </a:prstGeom>
          <a:noFill/>
        </p:spPr>
        <p:txBody>
          <a:bodyPr lIns="91425" tIns="91425" rIns="91425" bIns="91425" anchor="t" anchorCtr="0">
            <a:spAutoFit/>
          </a:bodyPr>
          <a:lstStyle/>
          <a:p>
            <a:pPr lvl="0" rtl="0">
              <a:buNone/>
            </a:pPr>
            <a:r>
              <a:rPr lang="x-none" sz="2400"/>
              <a:t>Input control</a:t>
            </a:r>
          </a:p>
        </p:txBody>
      </p:sp>
      <p:cxnSp>
        <p:nvCxnSpPr>
          <p:cNvPr id="263" name="Shape 263"/>
          <p:cNvCxnSpPr/>
          <p:nvPr/>
        </p:nvCxnSpPr>
        <p:spPr>
          <a:xfrm>
            <a:off x="5776725" y="2784225"/>
            <a:ext cx="1136400" cy="16499"/>
          </a:xfrm>
          <a:prstGeom prst="straightConnector1">
            <a:avLst/>
          </a:prstGeom>
          <a:noFill/>
          <a:ln w="38100" cap="flat">
            <a:solidFill>
              <a:schemeClr val="dk2"/>
            </a:solidFill>
            <a:prstDash val="solid"/>
            <a:round/>
            <a:headEnd type="none" w="lg" len="lg"/>
            <a:tailEnd type="triangle" w="lg" len="lg"/>
          </a:ln>
        </p:spPr>
      </p:cxnSp>
      <p:sp>
        <p:nvSpPr>
          <p:cNvPr id="264" name="Shape 264"/>
          <p:cNvSpPr txBox="1"/>
          <p:nvPr/>
        </p:nvSpPr>
        <p:spPr>
          <a:xfrm>
            <a:off x="6896321" y="2508200"/>
            <a:ext cx="2155799" cy="574799"/>
          </a:xfrm>
          <a:prstGeom prst="rect">
            <a:avLst/>
          </a:prstGeom>
          <a:noFill/>
        </p:spPr>
        <p:txBody>
          <a:bodyPr lIns="91425" tIns="91425" rIns="91425" bIns="91425" anchor="t" anchorCtr="0">
            <a:spAutoFit/>
          </a:bodyPr>
          <a:lstStyle/>
          <a:p>
            <a:pPr lvl="0" rtl="0">
              <a:buNone/>
            </a:pPr>
            <a:r>
              <a:rPr lang="x-none" sz="2400"/>
              <a:t>Output control</a:t>
            </a:r>
          </a:p>
        </p:txBody>
      </p:sp>
      <p:sp>
        <p:nvSpPr>
          <p:cNvPr id="265" name="Shape 265"/>
          <p:cNvSpPr txBox="1"/>
          <p:nvPr/>
        </p:nvSpPr>
        <p:spPr>
          <a:xfrm>
            <a:off x="2286000" y="3921001"/>
            <a:ext cx="1786199" cy="574799"/>
          </a:xfrm>
          <a:prstGeom prst="rect">
            <a:avLst/>
          </a:prstGeom>
          <a:noFill/>
        </p:spPr>
        <p:txBody>
          <a:bodyPr lIns="91425" tIns="91425" rIns="91425" bIns="91425" anchor="t" anchorCtr="0">
            <a:spAutoFit/>
          </a:bodyPr>
          <a:lstStyle/>
          <a:p>
            <a:pPr lvl="0" rtl="0">
              <a:buNone/>
            </a:pPr>
            <a:r>
              <a:rPr lang="x-none" sz="2400"/>
              <a:t>Request</a:t>
            </a:r>
          </a:p>
        </p:txBody>
      </p:sp>
      <p:sp>
        <p:nvSpPr>
          <p:cNvPr id="266" name="Shape 266"/>
          <p:cNvSpPr txBox="1"/>
          <p:nvPr/>
        </p:nvSpPr>
        <p:spPr>
          <a:xfrm>
            <a:off x="5296121" y="3997201"/>
            <a:ext cx="1786199" cy="574799"/>
          </a:xfrm>
          <a:prstGeom prst="rect">
            <a:avLst/>
          </a:prstGeom>
          <a:noFill/>
        </p:spPr>
        <p:txBody>
          <a:bodyPr lIns="91425" tIns="91425" rIns="91425" bIns="91425" anchor="t" anchorCtr="0">
            <a:spAutoFit/>
          </a:bodyPr>
          <a:lstStyle/>
          <a:p>
            <a:pPr lvl="0" rtl="0">
              <a:buNone/>
            </a:pPr>
            <a:r>
              <a:rPr lang="x-none" sz="2400"/>
              <a:t>Reply</a:t>
            </a:r>
          </a:p>
        </p:txBody>
      </p:sp>
      <p:sp>
        <p:nvSpPr>
          <p:cNvPr id="2" name="Oval 1"/>
          <p:cNvSpPr/>
          <p:nvPr/>
        </p:nvSpPr>
        <p:spPr>
          <a:xfrm>
            <a:off x="2441944" y="2641746"/>
            <a:ext cx="232848"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2324321" y="2217546"/>
            <a:ext cx="495079" cy="14783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p:cNvSpPr/>
          <p:nvPr/>
        </p:nvSpPr>
        <p:spPr>
          <a:xfrm>
            <a:off x="6289823" y="2634000"/>
            <a:ext cx="232848"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172200" y="2209800"/>
            <a:ext cx="495079" cy="14783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Oval 3"/>
          <p:cNvSpPr/>
          <p:nvPr/>
        </p:nvSpPr>
        <p:spPr>
          <a:xfrm>
            <a:off x="3352800" y="3832325"/>
            <a:ext cx="2335200" cy="358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p:cNvCxnSpPr>
            <a:stCxn id="2" idx="4"/>
          </p:cNvCxnSpPr>
          <p:nvPr/>
        </p:nvCxnSpPr>
        <p:spPr>
          <a:xfrm rot="5400000">
            <a:off x="1676957" y="3326989"/>
            <a:ext cx="957054" cy="80576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3" idx="4"/>
          </p:cNvCxnSpPr>
          <p:nvPr/>
        </p:nvCxnSpPr>
        <p:spPr>
          <a:xfrm rot="5400000">
            <a:off x="1859904" y="3783842"/>
            <a:ext cx="799875" cy="62404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4" idx="6"/>
          </p:cNvCxnSpPr>
          <p:nvPr/>
        </p:nvCxnSpPr>
        <p:spPr>
          <a:xfrm>
            <a:off x="5688000" y="4011663"/>
            <a:ext cx="1225199" cy="46456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9600" y="4055540"/>
            <a:ext cx="1397401" cy="400110"/>
          </a:xfrm>
          <a:prstGeom prst="rect">
            <a:avLst/>
          </a:prstGeom>
          <a:noFill/>
        </p:spPr>
        <p:txBody>
          <a:bodyPr wrap="square" rtlCol="0">
            <a:spAutoFit/>
          </a:bodyPr>
          <a:lstStyle/>
          <a:p>
            <a:r>
              <a:rPr lang="en-US" sz="2000" dirty="0" err="1" smtClean="0"/>
              <a:t>FrameIO</a:t>
            </a:r>
            <a:endParaRPr lang="en-US" sz="2000" dirty="0"/>
          </a:p>
        </p:txBody>
      </p:sp>
      <p:sp>
        <p:nvSpPr>
          <p:cNvPr id="49" name="TextBox 48"/>
          <p:cNvSpPr txBox="1"/>
          <p:nvPr/>
        </p:nvSpPr>
        <p:spPr>
          <a:xfrm>
            <a:off x="1069271" y="4476690"/>
            <a:ext cx="1216729" cy="400110"/>
          </a:xfrm>
          <a:prstGeom prst="rect">
            <a:avLst/>
          </a:prstGeom>
          <a:noFill/>
        </p:spPr>
        <p:txBody>
          <a:bodyPr wrap="square" rtlCol="0">
            <a:spAutoFit/>
          </a:bodyPr>
          <a:lstStyle/>
          <a:p>
            <a:r>
              <a:rPr lang="en-US" sz="2000" dirty="0" err="1" smtClean="0"/>
              <a:t>FifoIO</a:t>
            </a:r>
            <a:endParaRPr lang="en-US" sz="2000" dirty="0"/>
          </a:p>
        </p:txBody>
      </p:sp>
      <p:sp>
        <p:nvSpPr>
          <p:cNvPr id="53" name="TextBox 52"/>
          <p:cNvSpPr txBox="1"/>
          <p:nvPr/>
        </p:nvSpPr>
        <p:spPr>
          <a:xfrm>
            <a:off x="6936671" y="4267200"/>
            <a:ext cx="1521529" cy="400110"/>
          </a:xfrm>
          <a:prstGeom prst="rect">
            <a:avLst/>
          </a:prstGeom>
          <a:noFill/>
        </p:spPr>
        <p:txBody>
          <a:bodyPr wrap="square" rtlCol="0">
            <a:spAutoFit/>
          </a:bodyPr>
          <a:lstStyle/>
          <a:p>
            <a:r>
              <a:rPr lang="en-US" sz="2000" dirty="0" err="1" smtClean="0"/>
              <a:t>OffloadIO</a:t>
            </a:r>
            <a:endParaRPr lang="en-US" sz="2000" dirty="0"/>
          </a:p>
        </p:txBody>
      </p:sp>
    </p:spTree>
    <p:extLst>
      <p:ext uri="{BB962C8B-B14F-4D97-AF65-F5344CB8AC3E}">
        <p14:creationId xmlns:p14="http://schemas.microsoft.com/office/powerpoint/2010/main" val="2474350583"/>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 engine parallelization patterns</a:t>
            </a:r>
            <a:endParaRPr lang="en-US" dirty="0"/>
          </a:p>
        </p:txBody>
      </p:sp>
      <p:sp>
        <p:nvSpPr>
          <p:cNvPr id="4" name="Shape 272"/>
          <p:cNvSpPr/>
          <p:nvPr/>
        </p:nvSpPr>
        <p:spPr>
          <a:xfrm>
            <a:off x="3043900" y="1962900"/>
            <a:ext cx="2747300" cy="780300"/>
          </a:xfrm>
          <a:prstGeom prst="rect">
            <a:avLst/>
          </a:prstGeom>
          <a:solidFill>
            <a:schemeClr val="lt2"/>
          </a:solidFill>
          <a:ln w="19050" cap="flat">
            <a:solidFill>
              <a:schemeClr val="dk2"/>
            </a:solidFill>
            <a:prstDash val="solid"/>
            <a:round/>
            <a:headEnd type="none" w="med" len="med"/>
            <a:tailEnd type="none" w="med" len="med"/>
          </a:ln>
        </p:spPr>
        <p:txBody>
          <a:bodyPr wrap="square" lIns="91425" tIns="91425" rIns="91425" bIns="91425" anchor="ctr" anchorCtr="0">
            <a:spAutoFit/>
          </a:bodyPr>
          <a:lstStyle/>
          <a:p>
            <a:endParaRPr/>
          </a:p>
        </p:txBody>
      </p:sp>
      <p:cxnSp>
        <p:nvCxnSpPr>
          <p:cNvPr id="6" name="Shape 274"/>
          <p:cNvCxnSpPr>
            <a:endCxn id="4" idx="1"/>
          </p:cNvCxnSpPr>
          <p:nvPr/>
        </p:nvCxnSpPr>
        <p:spPr>
          <a:xfrm flipV="1">
            <a:off x="2263599" y="2353050"/>
            <a:ext cx="780301" cy="20400"/>
          </a:xfrm>
          <a:prstGeom prst="straightConnector1">
            <a:avLst/>
          </a:prstGeom>
          <a:noFill/>
          <a:ln w="38100" cap="flat">
            <a:solidFill>
              <a:schemeClr val="dk2"/>
            </a:solidFill>
            <a:prstDash val="solid"/>
            <a:round/>
            <a:headEnd type="none" w="lg" len="lg"/>
            <a:tailEnd type="triangle" w="lg" len="lg"/>
          </a:ln>
        </p:spPr>
      </p:cxnSp>
      <p:cxnSp>
        <p:nvCxnSpPr>
          <p:cNvPr id="7" name="Shape 275"/>
          <p:cNvCxnSpPr>
            <a:stCxn id="4" idx="3"/>
          </p:cNvCxnSpPr>
          <p:nvPr/>
        </p:nvCxnSpPr>
        <p:spPr>
          <a:xfrm>
            <a:off x="5791200" y="2353050"/>
            <a:ext cx="609600" cy="0"/>
          </a:xfrm>
          <a:prstGeom prst="straightConnector1">
            <a:avLst/>
          </a:prstGeom>
          <a:noFill/>
          <a:ln w="38100" cap="flat">
            <a:solidFill>
              <a:schemeClr val="dk2"/>
            </a:solidFill>
            <a:prstDash val="solid"/>
            <a:round/>
            <a:headEnd type="none" w="lg" len="lg"/>
            <a:tailEnd type="triangle" w="lg" len="lg"/>
          </a:ln>
        </p:spPr>
      </p:cxnSp>
      <p:sp>
        <p:nvSpPr>
          <p:cNvPr id="25" name="Rectangle 24"/>
          <p:cNvSpPr/>
          <p:nvPr/>
        </p:nvSpPr>
        <p:spPr>
          <a:xfrm>
            <a:off x="5029200" y="2039100"/>
            <a:ext cx="76200" cy="6279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343400" y="2039100"/>
            <a:ext cx="76200" cy="6279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57600" y="2039100"/>
            <a:ext cx="76200" cy="6279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hape 272"/>
          <p:cNvSpPr/>
          <p:nvPr/>
        </p:nvSpPr>
        <p:spPr>
          <a:xfrm>
            <a:off x="3066301" y="4285752"/>
            <a:ext cx="2747300" cy="780300"/>
          </a:xfrm>
          <a:prstGeom prst="rect">
            <a:avLst/>
          </a:prstGeom>
          <a:solidFill>
            <a:schemeClr val="lt2"/>
          </a:solidFill>
          <a:ln w="19050" cap="flat">
            <a:solidFill>
              <a:schemeClr val="dk2"/>
            </a:solidFill>
            <a:prstDash val="solid"/>
            <a:round/>
            <a:headEnd type="none" w="med" len="med"/>
            <a:tailEnd type="none" w="med" len="med"/>
          </a:ln>
        </p:spPr>
        <p:txBody>
          <a:bodyPr wrap="square" lIns="91425" tIns="91425" rIns="91425" bIns="91425" anchor="ctr" anchorCtr="0">
            <a:spAutoFit/>
          </a:bodyPr>
          <a:lstStyle/>
          <a:p>
            <a:endParaRPr/>
          </a:p>
        </p:txBody>
      </p:sp>
      <p:cxnSp>
        <p:nvCxnSpPr>
          <p:cNvPr id="29" name="Shape 274"/>
          <p:cNvCxnSpPr>
            <a:endCxn id="28" idx="1"/>
          </p:cNvCxnSpPr>
          <p:nvPr/>
        </p:nvCxnSpPr>
        <p:spPr>
          <a:xfrm flipV="1">
            <a:off x="2286000" y="4675902"/>
            <a:ext cx="780301" cy="20400"/>
          </a:xfrm>
          <a:prstGeom prst="straightConnector1">
            <a:avLst/>
          </a:prstGeom>
          <a:noFill/>
          <a:ln w="38100" cap="flat">
            <a:solidFill>
              <a:schemeClr val="dk2"/>
            </a:solidFill>
            <a:prstDash val="solid"/>
            <a:round/>
            <a:headEnd type="none" w="lg" len="lg"/>
            <a:tailEnd type="triangle" w="lg" len="lg"/>
          </a:ln>
        </p:spPr>
      </p:cxnSp>
      <p:cxnSp>
        <p:nvCxnSpPr>
          <p:cNvPr id="30" name="Shape 275"/>
          <p:cNvCxnSpPr>
            <a:stCxn id="28" idx="3"/>
          </p:cNvCxnSpPr>
          <p:nvPr/>
        </p:nvCxnSpPr>
        <p:spPr>
          <a:xfrm>
            <a:off x="5813601" y="4675902"/>
            <a:ext cx="609600" cy="0"/>
          </a:xfrm>
          <a:prstGeom prst="straightConnector1">
            <a:avLst/>
          </a:prstGeom>
          <a:noFill/>
          <a:ln w="38100" cap="flat">
            <a:solidFill>
              <a:schemeClr val="dk2"/>
            </a:solidFill>
            <a:prstDash val="solid"/>
            <a:round/>
            <a:headEnd type="none" w="lg" len="lg"/>
            <a:tailEnd type="triangle" w="lg" len="lg"/>
          </a:ln>
        </p:spPr>
      </p:cxnSp>
      <p:sp>
        <p:nvSpPr>
          <p:cNvPr id="34" name="Shape 654"/>
          <p:cNvSpPr/>
          <p:nvPr/>
        </p:nvSpPr>
        <p:spPr>
          <a:xfrm>
            <a:off x="3886200" y="5505772"/>
            <a:ext cx="984642" cy="514028"/>
          </a:xfrm>
          <a:prstGeom prst="roundRect">
            <a:avLst>
              <a:gd name="adj" fmla="val 16667"/>
            </a:avLst>
          </a:prstGeom>
          <a:solidFill>
            <a:srgbClr val="38761D"/>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35" name="Shape 655"/>
          <p:cNvCxnSpPr/>
          <p:nvPr/>
        </p:nvCxnSpPr>
        <p:spPr>
          <a:xfrm>
            <a:off x="4378521" y="5066052"/>
            <a:ext cx="0" cy="439719"/>
          </a:xfrm>
          <a:prstGeom prst="straightConnector1">
            <a:avLst/>
          </a:prstGeom>
          <a:noFill/>
          <a:ln w="38100" cap="flat">
            <a:solidFill>
              <a:schemeClr val="dk2"/>
            </a:solidFill>
            <a:prstDash val="solid"/>
            <a:round/>
            <a:headEnd type="triangle" w="lg" len="lg"/>
            <a:tailEnd type="triangle" w="lg" len="lg"/>
          </a:ln>
        </p:spPr>
      </p:cxnSp>
      <p:sp>
        <p:nvSpPr>
          <p:cNvPr id="36" name="Shape 689"/>
          <p:cNvSpPr/>
          <p:nvPr/>
        </p:nvSpPr>
        <p:spPr>
          <a:xfrm>
            <a:off x="3771675" y="4353327"/>
            <a:ext cx="266925" cy="636525"/>
          </a:xfrm>
          <a:custGeom>
            <a:avLst/>
            <a:gdLst/>
            <a:ahLst/>
            <a:cxnLst/>
            <a:rect l="0" t="0" r="0" b="0"/>
            <a:pathLst>
              <a:path w="10677" h="25461" extrusionOk="0">
                <a:moveTo>
                  <a:pt x="6092" y="0"/>
                </a:moveTo>
                <a:cubicBezTo>
                  <a:pt x="5133" y="1779"/>
                  <a:pt x="-342" y="8076"/>
                  <a:pt x="342" y="10677"/>
                </a:cubicBezTo>
                <a:cubicBezTo>
                  <a:pt x="1026" y="13277"/>
                  <a:pt x="9239" y="13141"/>
                  <a:pt x="10198" y="15605"/>
                </a:cubicBezTo>
                <a:cubicBezTo>
                  <a:pt x="11156" y="18069"/>
                  <a:pt x="6776" y="23818"/>
                  <a:pt x="6092" y="25461"/>
                </a:cubicBezTo>
              </a:path>
            </a:pathLst>
          </a:custGeom>
          <a:noFill/>
          <a:ln w="19050" cap="flat">
            <a:solidFill>
              <a:schemeClr val="dk2"/>
            </a:solidFill>
            <a:prstDash val="solid"/>
            <a:round/>
            <a:headEnd type="none" w="lg" len="lg"/>
            <a:tailEnd type="none" w="lg" len="lg"/>
          </a:ln>
        </p:spPr>
      </p:sp>
      <p:sp>
        <p:nvSpPr>
          <p:cNvPr id="37" name="Shape 689"/>
          <p:cNvSpPr/>
          <p:nvPr/>
        </p:nvSpPr>
        <p:spPr>
          <a:xfrm>
            <a:off x="4228875" y="4353327"/>
            <a:ext cx="266925" cy="636525"/>
          </a:xfrm>
          <a:custGeom>
            <a:avLst/>
            <a:gdLst/>
            <a:ahLst/>
            <a:cxnLst/>
            <a:rect l="0" t="0" r="0" b="0"/>
            <a:pathLst>
              <a:path w="10677" h="25461" extrusionOk="0">
                <a:moveTo>
                  <a:pt x="6092" y="0"/>
                </a:moveTo>
                <a:cubicBezTo>
                  <a:pt x="5133" y="1779"/>
                  <a:pt x="-342" y="8076"/>
                  <a:pt x="342" y="10677"/>
                </a:cubicBezTo>
                <a:cubicBezTo>
                  <a:pt x="1026" y="13277"/>
                  <a:pt x="9239" y="13141"/>
                  <a:pt x="10198" y="15605"/>
                </a:cubicBezTo>
                <a:cubicBezTo>
                  <a:pt x="11156" y="18069"/>
                  <a:pt x="6776" y="23818"/>
                  <a:pt x="6092" y="25461"/>
                </a:cubicBezTo>
              </a:path>
            </a:pathLst>
          </a:custGeom>
          <a:noFill/>
          <a:ln w="19050" cap="flat">
            <a:solidFill>
              <a:schemeClr val="dk2"/>
            </a:solidFill>
            <a:prstDash val="solid"/>
            <a:round/>
            <a:headEnd type="none" w="lg" len="lg"/>
            <a:tailEnd type="none" w="lg" len="lg"/>
          </a:ln>
        </p:spPr>
      </p:sp>
      <p:sp>
        <p:nvSpPr>
          <p:cNvPr id="38" name="Shape 689"/>
          <p:cNvSpPr/>
          <p:nvPr/>
        </p:nvSpPr>
        <p:spPr>
          <a:xfrm>
            <a:off x="4686075" y="4353327"/>
            <a:ext cx="266925" cy="636525"/>
          </a:xfrm>
          <a:custGeom>
            <a:avLst/>
            <a:gdLst/>
            <a:ahLst/>
            <a:cxnLst/>
            <a:rect l="0" t="0" r="0" b="0"/>
            <a:pathLst>
              <a:path w="10677" h="25461" extrusionOk="0">
                <a:moveTo>
                  <a:pt x="6092" y="0"/>
                </a:moveTo>
                <a:cubicBezTo>
                  <a:pt x="5133" y="1779"/>
                  <a:pt x="-342" y="8076"/>
                  <a:pt x="342" y="10677"/>
                </a:cubicBezTo>
                <a:cubicBezTo>
                  <a:pt x="1026" y="13277"/>
                  <a:pt x="9239" y="13141"/>
                  <a:pt x="10198" y="15605"/>
                </a:cubicBezTo>
                <a:cubicBezTo>
                  <a:pt x="11156" y="18069"/>
                  <a:pt x="6776" y="23818"/>
                  <a:pt x="6092" y="25461"/>
                </a:cubicBezTo>
              </a:path>
            </a:pathLst>
          </a:custGeom>
          <a:noFill/>
          <a:ln w="19050" cap="flat">
            <a:solidFill>
              <a:schemeClr val="dk2"/>
            </a:solidFill>
            <a:prstDash val="solid"/>
            <a:round/>
            <a:headEnd type="none" w="lg" len="lg"/>
            <a:tailEnd type="none" w="lg" len="lg"/>
          </a:ln>
        </p:spPr>
      </p:sp>
      <p:sp>
        <p:nvSpPr>
          <p:cNvPr id="41" name="Shape 654"/>
          <p:cNvSpPr/>
          <p:nvPr/>
        </p:nvSpPr>
        <p:spPr>
          <a:xfrm>
            <a:off x="3892158" y="3182920"/>
            <a:ext cx="984642" cy="514028"/>
          </a:xfrm>
          <a:prstGeom prst="roundRect">
            <a:avLst>
              <a:gd name="adj" fmla="val 16667"/>
            </a:avLst>
          </a:prstGeom>
          <a:solidFill>
            <a:srgbClr val="38761D"/>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42" name="Shape 655"/>
          <p:cNvCxnSpPr/>
          <p:nvPr/>
        </p:nvCxnSpPr>
        <p:spPr>
          <a:xfrm>
            <a:off x="4384479" y="2743200"/>
            <a:ext cx="0" cy="439719"/>
          </a:xfrm>
          <a:prstGeom prst="straightConnector1">
            <a:avLst/>
          </a:prstGeom>
          <a:noFill/>
          <a:ln w="38100" cap="flat">
            <a:solidFill>
              <a:schemeClr val="dk2"/>
            </a:solidFill>
            <a:prstDash val="solid"/>
            <a:round/>
            <a:headEnd type="triangle" w="lg" len="lg"/>
            <a:tailEnd type="triangle" w="lg" len="lg"/>
          </a:ln>
        </p:spPr>
      </p:cxnSp>
      <p:sp>
        <p:nvSpPr>
          <p:cNvPr id="19" name="Shape 288"/>
          <p:cNvSpPr/>
          <p:nvPr/>
        </p:nvSpPr>
        <p:spPr>
          <a:xfrm>
            <a:off x="3279300" y="22332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0" name="Shape 288"/>
          <p:cNvSpPr/>
          <p:nvPr/>
        </p:nvSpPr>
        <p:spPr>
          <a:xfrm>
            <a:off x="3943233" y="22332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1" name="Shape 288"/>
          <p:cNvSpPr/>
          <p:nvPr/>
        </p:nvSpPr>
        <p:spPr>
          <a:xfrm>
            <a:off x="4648200" y="22098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2" name="Shape 288"/>
          <p:cNvSpPr/>
          <p:nvPr/>
        </p:nvSpPr>
        <p:spPr>
          <a:xfrm>
            <a:off x="5260500" y="22332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3" name="Shape 288"/>
          <p:cNvSpPr/>
          <p:nvPr/>
        </p:nvSpPr>
        <p:spPr>
          <a:xfrm>
            <a:off x="3507900" y="43668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 name="Shape 288"/>
          <p:cNvSpPr/>
          <p:nvPr/>
        </p:nvSpPr>
        <p:spPr>
          <a:xfrm>
            <a:off x="3965100" y="43668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31" name="Shape 288"/>
          <p:cNvSpPr/>
          <p:nvPr/>
        </p:nvSpPr>
        <p:spPr>
          <a:xfrm>
            <a:off x="4422300" y="43668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3" name="TextBox 2"/>
          <p:cNvSpPr txBox="1"/>
          <p:nvPr/>
        </p:nvSpPr>
        <p:spPr>
          <a:xfrm>
            <a:off x="6781800" y="2039100"/>
            <a:ext cx="1752600" cy="400110"/>
          </a:xfrm>
          <a:prstGeom prst="rect">
            <a:avLst/>
          </a:prstGeom>
          <a:noFill/>
        </p:spPr>
        <p:txBody>
          <a:bodyPr wrap="square" rtlCol="0">
            <a:spAutoFit/>
          </a:bodyPr>
          <a:lstStyle/>
          <a:p>
            <a:r>
              <a:rPr lang="en-US" sz="2000" dirty="0" smtClean="0"/>
              <a:t>Pipelining</a:t>
            </a:r>
            <a:endParaRPr lang="en-US" sz="2000" dirty="0"/>
          </a:p>
        </p:txBody>
      </p:sp>
      <p:sp>
        <p:nvSpPr>
          <p:cNvPr id="32" name="TextBox 31"/>
          <p:cNvSpPr txBox="1"/>
          <p:nvPr/>
        </p:nvSpPr>
        <p:spPr>
          <a:xfrm>
            <a:off x="6705600" y="4492823"/>
            <a:ext cx="2057400" cy="400110"/>
          </a:xfrm>
          <a:prstGeom prst="rect">
            <a:avLst/>
          </a:prstGeom>
          <a:noFill/>
        </p:spPr>
        <p:txBody>
          <a:bodyPr wrap="square" rtlCol="0">
            <a:spAutoFit/>
          </a:bodyPr>
          <a:lstStyle/>
          <a:p>
            <a:r>
              <a:rPr lang="en-US" sz="2000" dirty="0" smtClean="0"/>
              <a:t>Multithreading</a:t>
            </a:r>
            <a:endParaRPr lang="en-US" sz="2000" dirty="0"/>
          </a:p>
        </p:txBody>
      </p:sp>
      <p:sp>
        <p:nvSpPr>
          <p:cNvPr id="33" name="Shape 288"/>
          <p:cNvSpPr/>
          <p:nvPr/>
        </p:nvSpPr>
        <p:spPr>
          <a:xfrm>
            <a:off x="2590800" y="43668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39" name="Shape 288"/>
          <p:cNvSpPr/>
          <p:nvPr/>
        </p:nvSpPr>
        <p:spPr>
          <a:xfrm>
            <a:off x="2514600" y="20574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40" name="Shape 288"/>
          <p:cNvSpPr/>
          <p:nvPr/>
        </p:nvSpPr>
        <p:spPr>
          <a:xfrm>
            <a:off x="5946300" y="4343400"/>
            <a:ext cx="225900" cy="205200"/>
          </a:xfrm>
          <a:prstGeom prst="ellipse">
            <a:avLst/>
          </a:prstGeom>
          <a:solidFill>
            <a:schemeClr val="accent1"/>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43" name="Shape 288"/>
          <p:cNvSpPr/>
          <p:nvPr/>
        </p:nvSpPr>
        <p:spPr>
          <a:xfrm>
            <a:off x="3505200" y="436680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44" name="Shape 288"/>
          <p:cNvSpPr/>
          <p:nvPr/>
        </p:nvSpPr>
        <p:spPr>
          <a:xfrm>
            <a:off x="6022500" y="1981200"/>
            <a:ext cx="225900" cy="205200"/>
          </a:xfrm>
          <a:prstGeom prst="ellipse">
            <a:avLst/>
          </a:prstGeom>
          <a:solidFill>
            <a:schemeClr val="accent1"/>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Tree>
    <p:extLst>
      <p:ext uri="{BB962C8B-B14F-4D97-AF65-F5344CB8AC3E}">
        <p14:creationId xmlns:p14="http://schemas.microsoft.com/office/powerpoint/2010/main" val="29418015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 generation  </a:t>
            </a:r>
            <a:endParaRPr lang="en-US" dirty="0"/>
          </a:p>
        </p:txBody>
      </p:sp>
      <p:sp>
        <p:nvSpPr>
          <p:cNvPr id="3" name="Text Placeholder 2"/>
          <p:cNvSpPr>
            <a:spLocks noGrp="1"/>
          </p:cNvSpPr>
          <p:nvPr>
            <p:ph type="body" idx="1"/>
          </p:nvPr>
        </p:nvSpPr>
        <p:spPr>
          <a:xfrm>
            <a:off x="457200" y="1661700"/>
            <a:ext cx="8229600" cy="4967700"/>
          </a:xfrm>
        </p:spPr>
        <p:txBody>
          <a:bodyPr/>
          <a:lstStyle/>
          <a:p>
            <a:pPr marL="0" indent="0">
              <a:buNone/>
            </a:pPr>
            <a:r>
              <a:rPr lang="en-US" dirty="0" smtClean="0"/>
              <a:t>Val lookup = PIPED_ENGINE(“</a:t>
            </a:r>
            <a:r>
              <a:rPr lang="en-US" dirty="0" err="1" smtClean="0"/>
              <a:t>trieLookup.c</a:t>
            </a:r>
            <a:r>
              <a:rPr lang="en-US" dirty="0" smtClean="0"/>
              <a:t>”)</a:t>
            </a:r>
          </a:p>
          <a:p>
            <a:pPr marL="0" indent="0">
              <a:buNone/>
            </a:pPr>
            <a:endParaRPr lang="en-US" dirty="0"/>
          </a:p>
          <a:p>
            <a:pPr marL="0" indent="0">
              <a:buNone/>
            </a:pPr>
            <a:r>
              <a:rPr lang="en-US" dirty="0" smtClean="0"/>
              <a:t>Val ipv4Engine = MT_ENGINE(“ipv4.c”, 					</a:t>
            </a:r>
            <a:r>
              <a:rPr lang="en-US" dirty="0" err="1" smtClean="0"/>
              <a:t>num_of_threads</a:t>
            </a:r>
            <a:r>
              <a:rPr lang="en-US" dirty="0" smtClean="0"/>
              <a:t>)</a:t>
            </a:r>
            <a:endParaRPr lang="en-US" dirty="0"/>
          </a:p>
        </p:txBody>
      </p:sp>
    </p:spTree>
    <p:extLst>
      <p:ext uri="{BB962C8B-B14F-4D97-AF65-F5344CB8AC3E}">
        <p14:creationId xmlns:p14="http://schemas.microsoft.com/office/powerpoint/2010/main" val="1943061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Gorilla Compilation Process</a:t>
            </a:r>
            <a:endParaRPr lang="en-US" dirty="0"/>
          </a:p>
        </p:txBody>
      </p:sp>
      <p:sp>
        <p:nvSpPr>
          <p:cNvPr id="24" name="Slide Number Placeholder 23"/>
          <p:cNvSpPr>
            <a:spLocks noGrp="1"/>
          </p:cNvSpPr>
          <p:nvPr>
            <p:ph type="sldNum" sz="quarter" idx="12"/>
          </p:nvPr>
        </p:nvSpPr>
        <p:spPr/>
        <p:txBody>
          <a:bodyPr/>
          <a:lstStyle/>
          <a:p>
            <a:fld id="{5FFB3D0C-8D74-41D4-BD0C-D240EB708DFB}" type="slidenum">
              <a:rPr lang="en-US" smtClean="0"/>
              <a:pPr/>
              <a:t>34</a:t>
            </a:fld>
            <a:endParaRPr lang="en-US"/>
          </a:p>
        </p:txBody>
      </p:sp>
      <p:pic>
        <p:nvPicPr>
          <p:cNvPr id="307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563" y="1583914"/>
            <a:ext cx="7386637" cy="458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10400" y="533400"/>
            <a:ext cx="1963102" cy="369332"/>
          </a:xfrm>
          <a:prstGeom prst="rect">
            <a:avLst/>
          </a:prstGeom>
          <a:noFill/>
        </p:spPr>
        <p:txBody>
          <a:bodyPr wrap="none" rtlCol="0">
            <a:spAutoFit/>
          </a:bodyPr>
          <a:lstStyle/>
          <a:p>
            <a:r>
              <a:rPr lang="en-US" dirty="0" smtClean="0"/>
              <a:t>Written in ANTLR</a:t>
            </a:r>
            <a:endParaRPr lang="en-US" dirty="0"/>
          </a:p>
        </p:txBody>
      </p:sp>
    </p:spTree>
    <p:extLst>
      <p:ext uri="{BB962C8B-B14F-4D97-AF65-F5344CB8AC3E}">
        <p14:creationId xmlns:p14="http://schemas.microsoft.com/office/powerpoint/2010/main" val="186753418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lvl="0" rtl="0">
              <a:buNone/>
            </a:pPr>
            <a:r>
              <a:rPr lang="en-US" dirty="0" smtClean="0"/>
              <a:t>Multi-engine </a:t>
            </a:r>
            <a:r>
              <a:rPr lang="en-US" dirty="0"/>
              <a:t>p</a:t>
            </a:r>
            <a:r>
              <a:rPr lang="x-none" smtClean="0"/>
              <a:t>arallelism </a:t>
            </a:r>
            <a:r>
              <a:rPr lang="x-none"/>
              <a:t>patterns </a:t>
            </a:r>
            <a:r>
              <a:rPr lang="en-US" dirty="0" smtClean="0"/>
              <a:t>(I)</a:t>
            </a:r>
            <a:endParaRPr lang="x-none"/>
          </a:p>
        </p:txBody>
      </p:sp>
      <p:sp>
        <p:nvSpPr>
          <p:cNvPr id="272" name="Shape 272"/>
          <p:cNvSpPr/>
          <p:nvPr/>
        </p:nvSpPr>
        <p:spPr>
          <a:xfrm>
            <a:off x="2053300" y="18840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73" name="Shape 273"/>
          <p:cNvSpPr/>
          <p:nvPr/>
        </p:nvSpPr>
        <p:spPr>
          <a:xfrm>
            <a:off x="4491700" y="18840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274" name="Shape 274"/>
          <p:cNvCxnSpPr>
            <a:endCxn id="272" idx="1"/>
          </p:cNvCxnSpPr>
          <p:nvPr/>
        </p:nvCxnSpPr>
        <p:spPr>
          <a:xfrm rot="10800000" flipH="1">
            <a:off x="1272999" y="2274150"/>
            <a:ext cx="780300" cy="20400"/>
          </a:xfrm>
          <a:prstGeom prst="straightConnector1">
            <a:avLst/>
          </a:prstGeom>
          <a:noFill/>
          <a:ln w="38100" cap="flat">
            <a:solidFill>
              <a:schemeClr val="dk2"/>
            </a:solidFill>
            <a:prstDash val="solid"/>
            <a:round/>
            <a:headEnd type="none" w="lg" len="lg"/>
            <a:tailEnd type="triangle" w="lg" len="lg"/>
          </a:ln>
        </p:spPr>
      </p:cxnSp>
      <p:cxnSp>
        <p:nvCxnSpPr>
          <p:cNvPr id="275" name="Shape 275"/>
          <p:cNvCxnSpPr>
            <a:stCxn id="272" idx="3"/>
          </p:cNvCxnSpPr>
          <p:nvPr/>
        </p:nvCxnSpPr>
        <p:spPr>
          <a:xfrm>
            <a:off x="3736900" y="2274150"/>
            <a:ext cx="754799" cy="0"/>
          </a:xfrm>
          <a:prstGeom prst="straightConnector1">
            <a:avLst/>
          </a:prstGeom>
          <a:noFill/>
          <a:ln w="38100" cap="flat">
            <a:solidFill>
              <a:schemeClr val="dk2"/>
            </a:solidFill>
            <a:prstDash val="solid"/>
            <a:round/>
            <a:headEnd type="none" w="lg" len="lg"/>
            <a:tailEnd type="triangle" w="lg" len="lg"/>
          </a:ln>
        </p:spPr>
      </p:cxnSp>
      <p:cxnSp>
        <p:nvCxnSpPr>
          <p:cNvPr id="276" name="Shape 276"/>
          <p:cNvCxnSpPr/>
          <p:nvPr/>
        </p:nvCxnSpPr>
        <p:spPr>
          <a:xfrm>
            <a:off x="6182725" y="2303275"/>
            <a:ext cx="749399" cy="6299"/>
          </a:xfrm>
          <a:prstGeom prst="straightConnector1">
            <a:avLst/>
          </a:prstGeom>
          <a:noFill/>
          <a:ln w="38100" cap="flat">
            <a:solidFill>
              <a:schemeClr val="dk2"/>
            </a:solidFill>
            <a:prstDash val="solid"/>
            <a:round/>
            <a:headEnd type="none" w="lg" len="lg"/>
            <a:tailEnd type="triangle" w="lg" len="lg"/>
          </a:ln>
        </p:spPr>
      </p:cxnSp>
      <p:sp>
        <p:nvSpPr>
          <p:cNvPr id="277" name="Shape 277"/>
          <p:cNvSpPr/>
          <p:nvPr/>
        </p:nvSpPr>
        <p:spPr>
          <a:xfrm>
            <a:off x="3424900" y="32556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78" name="Shape 278"/>
          <p:cNvSpPr/>
          <p:nvPr/>
        </p:nvSpPr>
        <p:spPr>
          <a:xfrm>
            <a:off x="3424900" y="42462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279" name="Shape 279"/>
          <p:cNvCxnSpPr/>
          <p:nvPr/>
        </p:nvCxnSpPr>
        <p:spPr>
          <a:xfrm rot="10800000" flipH="1">
            <a:off x="1295400" y="4131452"/>
            <a:ext cx="780300" cy="20400"/>
          </a:xfrm>
          <a:prstGeom prst="straightConnector1">
            <a:avLst/>
          </a:prstGeom>
          <a:noFill/>
          <a:ln w="38100" cap="flat">
            <a:solidFill>
              <a:schemeClr val="dk2"/>
            </a:solidFill>
            <a:prstDash val="solid"/>
            <a:round/>
            <a:headEnd type="none" w="lg" len="lg"/>
            <a:tailEnd type="triangle" w="lg" len="lg"/>
          </a:ln>
        </p:spPr>
      </p:cxnSp>
      <p:cxnSp>
        <p:nvCxnSpPr>
          <p:cNvPr id="280" name="Shape 280"/>
          <p:cNvCxnSpPr>
            <a:endCxn id="277" idx="1"/>
          </p:cNvCxnSpPr>
          <p:nvPr/>
        </p:nvCxnSpPr>
        <p:spPr>
          <a:xfrm rot="10800000" flipH="1">
            <a:off x="2732799" y="3645750"/>
            <a:ext cx="692100" cy="522299"/>
          </a:xfrm>
          <a:prstGeom prst="straightConnector1">
            <a:avLst/>
          </a:prstGeom>
          <a:noFill/>
          <a:ln w="38100" cap="flat">
            <a:solidFill>
              <a:schemeClr val="dk2"/>
            </a:solidFill>
            <a:prstDash val="solid"/>
            <a:round/>
            <a:headEnd type="none" w="lg" len="lg"/>
            <a:tailEnd type="triangle" w="lg" len="lg"/>
          </a:ln>
        </p:spPr>
      </p:cxnSp>
      <p:cxnSp>
        <p:nvCxnSpPr>
          <p:cNvPr id="281" name="Shape 281"/>
          <p:cNvCxnSpPr/>
          <p:nvPr/>
        </p:nvCxnSpPr>
        <p:spPr>
          <a:xfrm>
            <a:off x="2732800" y="4179150"/>
            <a:ext cx="692100" cy="522299"/>
          </a:xfrm>
          <a:prstGeom prst="straightConnector1">
            <a:avLst/>
          </a:prstGeom>
          <a:noFill/>
          <a:ln w="38100" cap="flat">
            <a:solidFill>
              <a:schemeClr val="dk2"/>
            </a:solidFill>
            <a:prstDash val="solid"/>
            <a:round/>
            <a:headEnd type="none" w="lg" len="lg"/>
            <a:tailEnd type="triangle" w="lg" len="lg"/>
          </a:ln>
        </p:spPr>
      </p:cxnSp>
      <p:sp>
        <p:nvSpPr>
          <p:cNvPr id="282" name="Shape 282"/>
          <p:cNvSpPr/>
          <p:nvPr/>
        </p:nvSpPr>
        <p:spPr>
          <a:xfrm>
            <a:off x="2096174" y="3874802"/>
            <a:ext cx="698100" cy="5337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283" name="Shape 283"/>
          <p:cNvCxnSpPr>
            <a:endCxn id="277" idx="3"/>
          </p:cNvCxnSpPr>
          <p:nvPr/>
        </p:nvCxnSpPr>
        <p:spPr>
          <a:xfrm rot="10800000">
            <a:off x="5108500" y="3645750"/>
            <a:ext cx="678599" cy="522299"/>
          </a:xfrm>
          <a:prstGeom prst="straightConnector1">
            <a:avLst/>
          </a:prstGeom>
          <a:noFill/>
          <a:ln w="38100" cap="flat">
            <a:solidFill>
              <a:schemeClr val="dk2"/>
            </a:solidFill>
            <a:prstDash val="solid"/>
            <a:round/>
            <a:headEnd type="triangle" w="lg" len="lg"/>
            <a:tailEnd type="none" w="lg" len="lg"/>
          </a:ln>
        </p:spPr>
      </p:cxnSp>
      <p:cxnSp>
        <p:nvCxnSpPr>
          <p:cNvPr id="284" name="Shape 284"/>
          <p:cNvCxnSpPr/>
          <p:nvPr/>
        </p:nvCxnSpPr>
        <p:spPr>
          <a:xfrm flipH="1">
            <a:off x="5108500" y="4179150"/>
            <a:ext cx="678599" cy="510000"/>
          </a:xfrm>
          <a:prstGeom prst="straightConnector1">
            <a:avLst/>
          </a:prstGeom>
          <a:noFill/>
          <a:ln w="38100" cap="flat">
            <a:solidFill>
              <a:schemeClr val="dk2"/>
            </a:solidFill>
            <a:prstDash val="solid"/>
            <a:round/>
            <a:headEnd type="triangle" w="lg" len="lg"/>
            <a:tailEnd type="none" w="lg" len="lg"/>
          </a:ln>
        </p:spPr>
      </p:cxnSp>
      <p:sp>
        <p:nvSpPr>
          <p:cNvPr id="285" name="Shape 285"/>
          <p:cNvSpPr/>
          <p:nvPr/>
        </p:nvSpPr>
        <p:spPr>
          <a:xfrm>
            <a:off x="5753773" y="3874802"/>
            <a:ext cx="698100" cy="5337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286" name="Shape 286"/>
          <p:cNvCxnSpPr/>
          <p:nvPr/>
        </p:nvCxnSpPr>
        <p:spPr>
          <a:xfrm rot="10800000" flipH="1">
            <a:off x="6477000" y="4131452"/>
            <a:ext cx="780300" cy="20400"/>
          </a:xfrm>
          <a:prstGeom prst="straightConnector1">
            <a:avLst/>
          </a:prstGeom>
          <a:noFill/>
          <a:ln w="38100" cap="flat">
            <a:solidFill>
              <a:schemeClr val="dk2"/>
            </a:solidFill>
            <a:prstDash val="solid"/>
            <a:round/>
            <a:headEnd type="none" w="lg" len="lg"/>
            <a:tailEnd type="triangle" w="lg" len="lg"/>
          </a:ln>
        </p:spPr>
      </p:cxnSp>
      <p:sp>
        <p:nvSpPr>
          <p:cNvPr id="287" name="Shape 287"/>
          <p:cNvSpPr/>
          <p:nvPr/>
        </p:nvSpPr>
        <p:spPr>
          <a:xfrm>
            <a:off x="1581033" y="1889030"/>
            <a:ext cx="225900" cy="205200"/>
          </a:xfrm>
          <a:prstGeom prst="ellipse">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88" name="Shape 288"/>
          <p:cNvSpPr/>
          <p:nvPr/>
        </p:nvSpPr>
        <p:spPr>
          <a:xfrm>
            <a:off x="3943233" y="188903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89" name="Shape 289"/>
          <p:cNvSpPr/>
          <p:nvPr/>
        </p:nvSpPr>
        <p:spPr>
          <a:xfrm>
            <a:off x="2876433" y="3641630"/>
            <a:ext cx="225900" cy="205200"/>
          </a:xfrm>
          <a:prstGeom prst="ellipse">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90" name="Shape 290"/>
          <p:cNvSpPr/>
          <p:nvPr/>
        </p:nvSpPr>
        <p:spPr>
          <a:xfrm>
            <a:off x="2876433" y="455603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 name="TextBox 1"/>
          <p:cNvSpPr txBox="1"/>
          <p:nvPr/>
        </p:nvSpPr>
        <p:spPr>
          <a:xfrm>
            <a:off x="7257300" y="1884000"/>
            <a:ext cx="1505700" cy="1200329"/>
          </a:xfrm>
          <a:prstGeom prst="rect">
            <a:avLst/>
          </a:prstGeom>
          <a:noFill/>
        </p:spPr>
        <p:txBody>
          <a:bodyPr wrap="square" rtlCol="0">
            <a:spAutoFit/>
          </a:bodyPr>
          <a:lstStyle/>
          <a:p>
            <a:r>
              <a:rPr lang="en-US" sz="2400" dirty="0" smtClean="0"/>
              <a:t>Course grain pipeline</a:t>
            </a:r>
            <a:endParaRPr lang="en-US" sz="2400" dirty="0"/>
          </a:p>
        </p:txBody>
      </p:sp>
      <p:sp>
        <p:nvSpPr>
          <p:cNvPr id="24" name="TextBox 23"/>
          <p:cNvSpPr txBox="1"/>
          <p:nvPr/>
        </p:nvSpPr>
        <p:spPr>
          <a:xfrm>
            <a:off x="6557424" y="4458317"/>
            <a:ext cx="4115300" cy="461665"/>
          </a:xfrm>
          <a:prstGeom prst="rect">
            <a:avLst/>
          </a:prstGeom>
          <a:noFill/>
        </p:spPr>
        <p:txBody>
          <a:bodyPr wrap="square" rtlCol="0">
            <a:spAutoFit/>
          </a:bodyPr>
          <a:lstStyle/>
          <a:p>
            <a:r>
              <a:rPr lang="en-US" sz="2400" dirty="0" smtClean="0"/>
              <a:t>Replication</a:t>
            </a:r>
            <a:endParaRPr lang="en-US" sz="2400" dirty="0"/>
          </a:p>
        </p:txBody>
      </p:sp>
    </p:spTree>
    <p:extLst>
      <p:ext uri="{BB962C8B-B14F-4D97-AF65-F5344CB8AC3E}">
        <p14:creationId xmlns:p14="http://schemas.microsoft.com/office/powerpoint/2010/main" val="2615436775"/>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lvl="0" rtl="0">
              <a:buNone/>
            </a:pPr>
            <a:r>
              <a:rPr lang="en-US" dirty="0" smtClean="0"/>
              <a:t>Multi-engine </a:t>
            </a:r>
            <a:r>
              <a:rPr lang="en-US" dirty="0"/>
              <a:t>p</a:t>
            </a:r>
            <a:r>
              <a:rPr lang="x-none" smtClean="0"/>
              <a:t>arallelism </a:t>
            </a:r>
            <a:r>
              <a:rPr lang="x-none"/>
              <a:t>patterns </a:t>
            </a:r>
            <a:r>
              <a:rPr lang="en-US" dirty="0" smtClean="0"/>
              <a:t>(I)</a:t>
            </a:r>
            <a:endParaRPr lang="x-none"/>
          </a:p>
        </p:txBody>
      </p:sp>
      <p:sp>
        <p:nvSpPr>
          <p:cNvPr id="272" name="Shape 272"/>
          <p:cNvSpPr/>
          <p:nvPr/>
        </p:nvSpPr>
        <p:spPr>
          <a:xfrm>
            <a:off x="3294902" y="21336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274" name="Shape 274"/>
          <p:cNvCxnSpPr>
            <a:endCxn id="272" idx="1"/>
          </p:cNvCxnSpPr>
          <p:nvPr/>
        </p:nvCxnSpPr>
        <p:spPr>
          <a:xfrm rot="10800000" flipH="1">
            <a:off x="2514601" y="2523750"/>
            <a:ext cx="780300" cy="20400"/>
          </a:xfrm>
          <a:prstGeom prst="straightConnector1">
            <a:avLst/>
          </a:prstGeom>
          <a:noFill/>
          <a:ln w="38100" cap="flat">
            <a:solidFill>
              <a:schemeClr val="dk2"/>
            </a:solidFill>
            <a:prstDash val="solid"/>
            <a:round/>
            <a:headEnd type="none" w="lg" len="lg"/>
            <a:tailEnd type="triangle" w="lg" len="lg"/>
          </a:ln>
        </p:spPr>
      </p:cxnSp>
      <p:cxnSp>
        <p:nvCxnSpPr>
          <p:cNvPr id="275" name="Shape 275"/>
          <p:cNvCxnSpPr>
            <a:stCxn id="272" idx="3"/>
          </p:cNvCxnSpPr>
          <p:nvPr/>
        </p:nvCxnSpPr>
        <p:spPr>
          <a:xfrm>
            <a:off x="4978502" y="2523750"/>
            <a:ext cx="754799" cy="0"/>
          </a:xfrm>
          <a:prstGeom prst="straightConnector1">
            <a:avLst/>
          </a:prstGeom>
          <a:noFill/>
          <a:ln w="38100" cap="flat">
            <a:solidFill>
              <a:schemeClr val="dk2"/>
            </a:solidFill>
            <a:prstDash val="solid"/>
            <a:round/>
            <a:headEnd type="none" w="lg" len="lg"/>
            <a:tailEnd type="triangle" w="lg" len="lg"/>
          </a:ln>
        </p:spPr>
      </p:cxnSp>
      <p:sp>
        <p:nvSpPr>
          <p:cNvPr id="287" name="Shape 287"/>
          <p:cNvSpPr/>
          <p:nvPr/>
        </p:nvSpPr>
        <p:spPr>
          <a:xfrm>
            <a:off x="2822635" y="2138630"/>
            <a:ext cx="225900" cy="205200"/>
          </a:xfrm>
          <a:prstGeom prst="ellipse">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88" name="Shape 288"/>
          <p:cNvSpPr/>
          <p:nvPr/>
        </p:nvSpPr>
        <p:spPr>
          <a:xfrm>
            <a:off x="5184835" y="213863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2" name="Shape 654"/>
          <p:cNvSpPr/>
          <p:nvPr/>
        </p:nvSpPr>
        <p:spPr>
          <a:xfrm>
            <a:off x="3560980" y="3393172"/>
            <a:ext cx="984642" cy="514028"/>
          </a:xfrm>
          <a:prstGeom prst="roundRect">
            <a:avLst>
              <a:gd name="adj" fmla="val 16667"/>
            </a:avLst>
          </a:prstGeom>
          <a:solidFill>
            <a:srgbClr val="38761D"/>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23" name="Shape 655"/>
          <p:cNvCxnSpPr/>
          <p:nvPr/>
        </p:nvCxnSpPr>
        <p:spPr>
          <a:xfrm>
            <a:off x="4053301" y="2934081"/>
            <a:ext cx="0" cy="439719"/>
          </a:xfrm>
          <a:prstGeom prst="straightConnector1">
            <a:avLst/>
          </a:prstGeom>
          <a:noFill/>
          <a:ln w="38100" cap="flat">
            <a:solidFill>
              <a:schemeClr val="dk2"/>
            </a:solidFill>
            <a:prstDash val="solid"/>
            <a:round/>
            <a:headEnd type="triangle" w="lg" len="lg"/>
            <a:tailEnd type="triangle" w="lg" len="lg"/>
          </a:ln>
        </p:spPr>
      </p:cxnSp>
      <p:sp>
        <p:nvSpPr>
          <p:cNvPr id="24" name="Shape 272"/>
          <p:cNvSpPr/>
          <p:nvPr/>
        </p:nvSpPr>
        <p:spPr>
          <a:xfrm>
            <a:off x="3294902" y="4474800"/>
            <a:ext cx="1683600" cy="7803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25" name="Shape 274"/>
          <p:cNvCxnSpPr>
            <a:endCxn id="24" idx="1"/>
          </p:cNvCxnSpPr>
          <p:nvPr/>
        </p:nvCxnSpPr>
        <p:spPr>
          <a:xfrm rot="10800000" flipH="1">
            <a:off x="2514601" y="4864950"/>
            <a:ext cx="780300" cy="20400"/>
          </a:xfrm>
          <a:prstGeom prst="straightConnector1">
            <a:avLst/>
          </a:prstGeom>
          <a:noFill/>
          <a:ln w="38100" cap="flat">
            <a:solidFill>
              <a:schemeClr val="dk2"/>
            </a:solidFill>
            <a:prstDash val="solid"/>
            <a:round/>
            <a:headEnd type="none" w="lg" len="lg"/>
            <a:tailEnd type="triangle" w="lg" len="lg"/>
          </a:ln>
        </p:spPr>
      </p:cxnSp>
      <p:cxnSp>
        <p:nvCxnSpPr>
          <p:cNvPr id="26" name="Shape 275"/>
          <p:cNvCxnSpPr>
            <a:stCxn id="24" idx="3"/>
          </p:cNvCxnSpPr>
          <p:nvPr/>
        </p:nvCxnSpPr>
        <p:spPr>
          <a:xfrm>
            <a:off x="4978502" y="4864950"/>
            <a:ext cx="754799" cy="0"/>
          </a:xfrm>
          <a:prstGeom prst="straightConnector1">
            <a:avLst/>
          </a:prstGeom>
          <a:noFill/>
          <a:ln w="38100" cap="flat">
            <a:solidFill>
              <a:schemeClr val="dk2"/>
            </a:solidFill>
            <a:prstDash val="solid"/>
            <a:round/>
            <a:headEnd type="none" w="lg" len="lg"/>
            <a:tailEnd type="triangle" w="lg" len="lg"/>
          </a:ln>
        </p:spPr>
      </p:cxnSp>
      <p:sp>
        <p:nvSpPr>
          <p:cNvPr id="27" name="Shape 287"/>
          <p:cNvSpPr/>
          <p:nvPr/>
        </p:nvSpPr>
        <p:spPr>
          <a:xfrm>
            <a:off x="2822635" y="4479830"/>
            <a:ext cx="225900" cy="205200"/>
          </a:xfrm>
          <a:prstGeom prst="ellipse">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8" name="Shape 288"/>
          <p:cNvSpPr/>
          <p:nvPr/>
        </p:nvSpPr>
        <p:spPr>
          <a:xfrm>
            <a:off x="5184835" y="4479830"/>
            <a:ext cx="225900" cy="205200"/>
          </a:xfrm>
          <a:prstGeom prst="ellipse">
            <a:avLst/>
          </a:prstGeom>
          <a:solidFill>
            <a:srgbClr val="00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9" name="Shape 654"/>
          <p:cNvSpPr/>
          <p:nvPr/>
        </p:nvSpPr>
        <p:spPr>
          <a:xfrm>
            <a:off x="3560980" y="5734372"/>
            <a:ext cx="984642" cy="514028"/>
          </a:xfrm>
          <a:prstGeom prst="roundRect">
            <a:avLst>
              <a:gd name="adj" fmla="val 16667"/>
            </a:avLst>
          </a:prstGeom>
          <a:solidFill>
            <a:srgbClr val="38761D"/>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30" name="Shape 655"/>
          <p:cNvCxnSpPr/>
          <p:nvPr/>
        </p:nvCxnSpPr>
        <p:spPr>
          <a:xfrm>
            <a:off x="4053301" y="5275281"/>
            <a:ext cx="0" cy="439719"/>
          </a:xfrm>
          <a:prstGeom prst="straightConnector1">
            <a:avLst/>
          </a:prstGeom>
          <a:noFill/>
          <a:ln w="38100" cap="flat">
            <a:solidFill>
              <a:schemeClr val="dk2"/>
            </a:solidFill>
            <a:prstDash val="solid"/>
            <a:round/>
            <a:headEnd type="triangle" w="lg" len="lg"/>
            <a:tailEnd type="triangle" w="lg" len="lg"/>
          </a:ln>
        </p:spPr>
      </p:cxnSp>
      <p:cxnSp>
        <p:nvCxnSpPr>
          <p:cNvPr id="31" name="Shape 655"/>
          <p:cNvCxnSpPr/>
          <p:nvPr/>
        </p:nvCxnSpPr>
        <p:spPr>
          <a:xfrm>
            <a:off x="4038600" y="6248400"/>
            <a:ext cx="0" cy="439719"/>
          </a:xfrm>
          <a:prstGeom prst="straightConnector1">
            <a:avLst/>
          </a:prstGeom>
          <a:noFill/>
          <a:ln w="38100" cap="flat">
            <a:solidFill>
              <a:schemeClr val="dk2"/>
            </a:solidFill>
            <a:prstDash val="solid"/>
            <a:round/>
            <a:headEnd type="triangle" w="lg" len="lg"/>
            <a:tailEnd type="triangle" w="lg" len="lg"/>
          </a:ln>
        </p:spPr>
      </p:cxnSp>
      <p:sp>
        <p:nvSpPr>
          <p:cNvPr id="32" name="TextBox 31"/>
          <p:cNvSpPr txBox="1"/>
          <p:nvPr/>
        </p:nvSpPr>
        <p:spPr>
          <a:xfrm>
            <a:off x="6324600" y="2286000"/>
            <a:ext cx="2059476" cy="461665"/>
          </a:xfrm>
          <a:prstGeom prst="rect">
            <a:avLst/>
          </a:prstGeom>
          <a:noFill/>
        </p:spPr>
        <p:txBody>
          <a:bodyPr wrap="square" rtlCol="0">
            <a:spAutoFit/>
          </a:bodyPr>
          <a:lstStyle/>
          <a:p>
            <a:r>
              <a:rPr lang="en-US" sz="2400" dirty="0" smtClean="0"/>
              <a:t>Offload</a:t>
            </a:r>
            <a:endParaRPr lang="en-US" sz="2400" dirty="0"/>
          </a:p>
        </p:txBody>
      </p:sp>
      <p:sp>
        <p:nvSpPr>
          <p:cNvPr id="33" name="TextBox 32"/>
          <p:cNvSpPr txBox="1"/>
          <p:nvPr/>
        </p:nvSpPr>
        <p:spPr>
          <a:xfrm>
            <a:off x="6246324" y="4572000"/>
            <a:ext cx="2059476" cy="461665"/>
          </a:xfrm>
          <a:prstGeom prst="rect">
            <a:avLst/>
          </a:prstGeom>
          <a:noFill/>
        </p:spPr>
        <p:txBody>
          <a:bodyPr wrap="square" rtlCol="0">
            <a:spAutoFit/>
          </a:bodyPr>
          <a:lstStyle/>
          <a:p>
            <a:r>
              <a:rPr lang="en-US" sz="2400" dirty="0" smtClean="0"/>
              <a:t>Offload filter</a:t>
            </a:r>
            <a:endParaRPr lang="en-US" sz="2400" dirty="0"/>
          </a:p>
        </p:txBody>
      </p:sp>
    </p:spTree>
    <p:extLst>
      <p:ext uri="{BB962C8B-B14F-4D97-AF65-F5344CB8AC3E}">
        <p14:creationId xmlns:p14="http://schemas.microsoft.com/office/powerpoint/2010/main" val="2095656886"/>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Parallelization patterns – </a:t>
            </a:r>
            <a:r>
              <a:rPr lang="en-US" dirty="0" smtClean="0"/>
              <a:t>Replication</a:t>
            </a:r>
            <a:endParaRPr lang="en-US" dirty="0"/>
          </a:p>
        </p:txBody>
      </p:sp>
      <p:sp>
        <p:nvSpPr>
          <p:cNvPr id="3" name="Text Placeholder 2"/>
          <p:cNvSpPr>
            <a:spLocks noGrp="1"/>
          </p:cNvSpPr>
          <p:nvPr>
            <p:ph type="body" idx="1"/>
          </p:nvPr>
        </p:nvSpPr>
        <p:spPr>
          <a:xfrm>
            <a:off x="457200" y="1371600"/>
            <a:ext cx="8229600" cy="5196300"/>
          </a:xfrm>
        </p:spPr>
        <p:txBody>
          <a:bodyPr/>
          <a:lstStyle/>
          <a:p>
            <a:pPr marL="0" indent="0">
              <a:buNone/>
            </a:pPr>
            <a:r>
              <a:rPr lang="en-US" sz="2400" dirty="0" smtClean="0"/>
              <a:t>Val </a:t>
            </a:r>
            <a:r>
              <a:rPr lang="en-US" sz="2400" dirty="0" err="1" smtClean="0"/>
              <a:t>headerProcessor</a:t>
            </a:r>
            <a:r>
              <a:rPr lang="en-US" sz="2400" dirty="0" smtClean="0"/>
              <a:t> = </a:t>
            </a:r>
          </a:p>
          <a:p>
            <a:pPr marL="0" indent="0">
              <a:buNone/>
            </a:pPr>
            <a:r>
              <a:rPr lang="en-US" sz="2400" dirty="0"/>
              <a:t> </a:t>
            </a:r>
            <a:r>
              <a:rPr lang="en-US" sz="2400" dirty="0" smtClean="0"/>
              <a:t> OFFLOAD(REPLICATION(module=cluster,</a:t>
            </a:r>
          </a:p>
          <a:p>
            <a:pPr marL="0" indent="0">
              <a:buNone/>
            </a:pPr>
            <a:r>
              <a:rPr lang="en-US" sz="2400" dirty="0"/>
              <a:t> </a:t>
            </a:r>
            <a:r>
              <a:rPr lang="en-US" sz="2400" dirty="0" smtClean="0"/>
              <a:t>    		count=</a:t>
            </a:r>
            <a:r>
              <a:rPr lang="en-US" sz="2400" dirty="0" err="1" smtClean="0"/>
              <a:t>num_of_clusters</a:t>
            </a:r>
            <a:r>
              <a:rPr lang="en-US" sz="2400" dirty="0" smtClean="0"/>
              <a:t>,                	                		</a:t>
            </a:r>
            <a:r>
              <a:rPr lang="en-US" sz="2400" dirty="0" err="1" smtClean="0"/>
              <a:t>loadBalancePolicy</a:t>
            </a:r>
            <a:r>
              <a:rPr lang="en-US" sz="2400" dirty="0" smtClean="0"/>
              <a:t>=</a:t>
            </a:r>
            <a:r>
              <a:rPr lang="en-US" sz="2400" dirty="0" err="1" smtClean="0"/>
              <a:t>roundRobin</a:t>
            </a:r>
            <a:r>
              <a:rPr lang="en-US" sz="2400" dirty="0" smtClean="0"/>
              <a:t>),        	</a:t>
            </a:r>
            <a:r>
              <a:rPr lang="en-US" sz="2400" dirty="0" err="1" smtClean="0"/>
              <a:t>QDRlookup</a:t>
            </a:r>
            <a:r>
              <a:rPr lang="en-US" sz="2400" dirty="0" smtClean="0"/>
              <a:t>, </a:t>
            </a:r>
            <a:r>
              <a:rPr lang="en-US" sz="2400" dirty="0" err="1" smtClean="0"/>
              <a:t>arbitrationPolicy</a:t>
            </a:r>
            <a:r>
              <a:rPr lang="en-US" sz="2400" dirty="0" smtClean="0"/>
              <a:t>=</a:t>
            </a:r>
            <a:r>
              <a:rPr lang="en-US" sz="2400" dirty="0" err="1" smtClean="0"/>
              <a:t>roundRobin</a:t>
            </a:r>
            <a:r>
              <a:rPr lang="en-US" sz="2400" dirty="0" smtClean="0"/>
              <a:t>)		</a:t>
            </a:r>
            <a:endParaRPr lang="en-US" sz="2400" dirty="0"/>
          </a:p>
          <a:p>
            <a:pPr marL="0" indent="0">
              <a:buNone/>
            </a:pPr>
            <a:endParaRPr lang="en-US" sz="2400" dirty="0"/>
          </a:p>
        </p:txBody>
      </p:sp>
      <p:sp>
        <p:nvSpPr>
          <p:cNvPr id="4" name="Shape 654"/>
          <p:cNvSpPr/>
          <p:nvPr/>
        </p:nvSpPr>
        <p:spPr>
          <a:xfrm>
            <a:off x="2319378" y="6109444"/>
            <a:ext cx="984642" cy="514028"/>
          </a:xfrm>
          <a:prstGeom prst="roundRect">
            <a:avLst>
              <a:gd name="adj" fmla="val 16667"/>
            </a:avLst>
          </a:prstGeom>
          <a:solidFill>
            <a:srgbClr val="38761D"/>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5" name="Shape 655"/>
          <p:cNvCxnSpPr/>
          <p:nvPr/>
        </p:nvCxnSpPr>
        <p:spPr>
          <a:xfrm>
            <a:off x="2811699" y="5669724"/>
            <a:ext cx="0" cy="439719"/>
          </a:xfrm>
          <a:prstGeom prst="straightConnector1">
            <a:avLst/>
          </a:prstGeom>
          <a:noFill/>
          <a:ln w="38100" cap="flat">
            <a:solidFill>
              <a:schemeClr val="dk2"/>
            </a:solidFill>
            <a:prstDash val="solid"/>
            <a:round/>
            <a:headEnd type="triangle" w="lg" len="lg"/>
            <a:tailEnd type="triangle" w="lg" len="lg"/>
          </a:ln>
        </p:spPr>
      </p:cxnSp>
      <p:sp>
        <p:nvSpPr>
          <p:cNvPr id="6" name="Shape 656"/>
          <p:cNvSpPr/>
          <p:nvPr/>
        </p:nvSpPr>
        <p:spPr>
          <a:xfrm>
            <a:off x="2319378" y="3750174"/>
            <a:ext cx="984642" cy="514028"/>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7" name="Shape 657"/>
          <p:cNvCxnSpPr/>
          <p:nvPr/>
        </p:nvCxnSpPr>
        <p:spPr>
          <a:xfrm rot="10800000" flipH="1">
            <a:off x="762000" y="4377344"/>
            <a:ext cx="456353" cy="13439"/>
          </a:xfrm>
          <a:prstGeom prst="straightConnector1">
            <a:avLst/>
          </a:prstGeom>
          <a:noFill/>
          <a:ln w="38100" cap="flat">
            <a:solidFill>
              <a:schemeClr val="dk2"/>
            </a:solidFill>
            <a:prstDash val="solid"/>
            <a:round/>
            <a:headEnd type="none" w="lg" len="lg"/>
            <a:tailEnd type="triangle" w="lg" len="lg"/>
          </a:ln>
        </p:spPr>
      </p:cxnSp>
      <p:cxnSp>
        <p:nvCxnSpPr>
          <p:cNvPr id="8" name="Shape 658"/>
          <p:cNvCxnSpPr>
            <a:endCxn id="6" idx="1"/>
          </p:cNvCxnSpPr>
          <p:nvPr/>
        </p:nvCxnSpPr>
        <p:spPr>
          <a:xfrm rot="10800000" flipH="1">
            <a:off x="1601074" y="4007188"/>
            <a:ext cx="718304" cy="3360"/>
          </a:xfrm>
          <a:prstGeom prst="straightConnector1">
            <a:avLst/>
          </a:prstGeom>
          <a:noFill/>
          <a:ln w="38100" cap="flat">
            <a:solidFill>
              <a:schemeClr val="dk2"/>
            </a:solidFill>
            <a:prstDash val="solid"/>
            <a:round/>
            <a:headEnd type="none" w="lg" len="lg"/>
            <a:tailEnd type="triangle" w="lg" len="lg"/>
          </a:ln>
        </p:spPr>
      </p:cxnSp>
      <p:sp>
        <p:nvSpPr>
          <p:cNvPr id="9" name="Shape 659"/>
          <p:cNvSpPr/>
          <p:nvPr/>
        </p:nvSpPr>
        <p:spPr>
          <a:xfrm>
            <a:off x="1219200" y="3657600"/>
            <a:ext cx="408279" cy="1406511"/>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12" name="Shape 662"/>
          <p:cNvSpPr/>
          <p:nvPr/>
        </p:nvSpPr>
        <p:spPr>
          <a:xfrm>
            <a:off x="2321780" y="5463501"/>
            <a:ext cx="984642" cy="243476"/>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13" name="Shape 663"/>
          <p:cNvSpPr/>
          <p:nvPr/>
        </p:nvSpPr>
        <p:spPr>
          <a:xfrm>
            <a:off x="2319378" y="4553330"/>
            <a:ext cx="984642" cy="514028"/>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14" name="Shape 664"/>
          <p:cNvCxnSpPr/>
          <p:nvPr/>
        </p:nvCxnSpPr>
        <p:spPr>
          <a:xfrm flipH="1">
            <a:off x="2059883" y="4157779"/>
            <a:ext cx="259495" cy="1580"/>
          </a:xfrm>
          <a:prstGeom prst="straightConnector1">
            <a:avLst/>
          </a:prstGeom>
          <a:noFill/>
          <a:ln w="38100" cap="flat">
            <a:solidFill>
              <a:schemeClr val="dk2"/>
            </a:solidFill>
            <a:prstDash val="solid"/>
            <a:round/>
            <a:headEnd type="triangle" w="lg" len="lg"/>
            <a:tailEnd type="none" w="lg" len="lg"/>
          </a:ln>
        </p:spPr>
      </p:cxnSp>
      <p:cxnSp>
        <p:nvCxnSpPr>
          <p:cNvPr id="15" name="Shape 665"/>
          <p:cNvCxnSpPr/>
          <p:nvPr/>
        </p:nvCxnSpPr>
        <p:spPr>
          <a:xfrm flipH="1">
            <a:off x="2054488" y="4158043"/>
            <a:ext cx="3859" cy="1438131"/>
          </a:xfrm>
          <a:prstGeom prst="straightConnector1">
            <a:avLst/>
          </a:prstGeom>
          <a:noFill/>
          <a:ln w="38100" cap="flat">
            <a:solidFill>
              <a:schemeClr val="dk2"/>
            </a:solidFill>
            <a:prstDash val="solid"/>
            <a:round/>
            <a:headEnd type="none" w="lg" len="lg"/>
            <a:tailEnd type="none" w="lg" len="lg"/>
          </a:ln>
        </p:spPr>
      </p:cxnSp>
      <p:cxnSp>
        <p:nvCxnSpPr>
          <p:cNvPr id="16" name="Shape 666"/>
          <p:cNvCxnSpPr/>
          <p:nvPr/>
        </p:nvCxnSpPr>
        <p:spPr>
          <a:xfrm rot="10800000">
            <a:off x="2064709" y="5581780"/>
            <a:ext cx="249844" cy="6917"/>
          </a:xfrm>
          <a:prstGeom prst="straightConnector1">
            <a:avLst/>
          </a:prstGeom>
          <a:noFill/>
          <a:ln w="38100" cap="flat">
            <a:solidFill>
              <a:schemeClr val="dk2"/>
            </a:solidFill>
            <a:prstDash val="solid"/>
            <a:round/>
            <a:headEnd type="triangle" w="lg" len="lg"/>
            <a:tailEnd type="none" w="lg" len="lg"/>
          </a:ln>
        </p:spPr>
      </p:cxnSp>
      <p:cxnSp>
        <p:nvCxnSpPr>
          <p:cNvPr id="17" name="Shape 667"/>
          <p:cNvCxnSpPr/>
          <p:nvPr/>
        </p:nvCxnSpPr>
        <p:spPr>
          <a:xfrm flipH="1">
            <a:off x="3298055" y="4960935"/>
            <a:ext cx="355832" cy="0"/>
          </a:xfrm>
          <a:prstGeom prst="straightConnector1">
            <a:avLst/>
          </a:prstGeom>
          <a:noFill/>
          <a:ln w="38100" cap="flat">
            <a:solidFill>
              <a:schemeClr val="dk2"/>
            </a:solidFill>
            <a:prstDash val="solid"/>
            <a:round/>
            <a:headEnd type="none" w="lg" len="lg"/>
            <a:tailEnd type="triangle" w="lg" len="lg"/>
          </a:ln>
        </p:spPr>
      </p:cxnSp>
      <p:cxnSp>
        <p:nvCxnSpPr>
          <p:cNvPr id="19" name="Shape 669"/>
          <p:cNvCxnSpPr/>
          <p:nvPr/>
        </p:nvCxnSpPr>
        <p:spPr>
          <a:xfrm>
            <a:off x="3298055" y="5613499"/>
            <a:ext cx="355832" cy="0"/>
          </a:xfrm>
          <a:prstGeom prst="straightConnector1">
            <a:avLst/>
          </a:prstGeom>
          <a:noFill/>
          <a:ln w="38100" cap="flat">
            <a:solidFill>
              <a:schemeClr val="dk2"/>
            </a:solidFill>
            <a:prstDash val="solid"/>
            <a:round/>
            <a:headEnd type="triangle" w="lg" len="lg"/>
            <a:tailEnd type="none" w="lg" len="lg"/>
          </a:ln>
        </p:spPr>
      </p:cxnSp>
      <p:cxnSp>
        <p:nvCxnSpPr>
          <p:cNvPr id="20" name="Shape 670"/>
          <p:cNvCxnSpPr/>
          <p:nvPr/>
        </p:nvCxnSpPr>
        <p:spPr>
          <a:xfrm rot="10800000" flipH="1">
            <a:off x="1601264" y="4810277"/>
            <a:ext cx="718304" cy="3360"/>
          </a:xfrm>
          <a:prstGeom prst="straightConnector1">
            <a:avLst/>
          </a:prstGeom>
          <a:noFill/>
          <a:ln w="38100" cap="flat">
            <a:solidFill>
              <a:schemeClr val="dk2"/>
            </a:solidFill>
            <a:prstDash val="solid"/>
            <a:round/>
            <a:headEnd type="none" w="lg" len="lg"/>
            <a:tailEnd type="triangle" w="lg" len="lg"/>
          </a:ln>
        </p:spPr>
      </p:cxnSp>
      <p:cxnSp>
        <p:nvCxnSpPr>
          <p:cNvPr id="21" name="Shape 671"/>
          <p:cNvCxnSpPr/>
          <p:nvPr/>
        </p:nvCxnSpPr>
        <p:spPr>
          <a:xfrm rot="10800000" flipH="1">
            <a:off x="3294736" y="4007121"/>
            <a:ext cx="718304" cy="3360"/>
          </a:xfrm>
          <a:prstGeom prst="straightConnector1">
            <a:avLst/>
          </a:prstGeom>
          <a:noFill/>
          <a:ln w="38100" cap="flat">
            <a:solidFill>
              <a:schemeClr val="dk2"/>
            </a:solidFill>
            <a:prstDash val="solid"/>
            <a:round/>
            <a:headEnd type="none" w="lg" len="lg"/>
            <a:tailEnd type="triangle" w="lg" len="lg"/>
          </a:ln>
        </p:spPr>
      </p:cxnSp>
      <p:sp>
        <p:nvSpPr>
          <p:cNvPr id="22" name="Shape 672"/>
          <p:cNvSpPr/>
          <p:nvPr/>
        </p:nvSpPr>
        <p:spPr>
          <a:xfrm>
            <a:off x="4037924" y="3707797"/>
            <a:ext cx="408279" cy="1406511"/>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cxnSp>
        <p:nvCxnSpPr>
          <p:cNvPr id="23" name="Shape 673"/>
          <p:cNvCxnSpPr/>
          <p:nvPr/>
        </p:nvCxnSpPr>
        <p:spPr>
          <a:xfrm rot="10800000" flipH="1">
            <a:off x="3294736" y="4810277"/>
            <a:ext cx="718304" cy="3360"/>
          </a:xfrm>
          <a:prstGeom prst="straightConnector1">
            <a:avLst/>
          </a:prstGeom>
          <a:noFill/>
          <a:ln w="38100" cap="flat">
            <a:solidFill>
              <a:schemeClr val="dk2"/>
            </a:solidFill>
            <a:prstDash val="solid"/>
            <a:round/>
            <a:headEnd type="none" w="lg" len="lg"/>
            <a:tailEnd type="triangle" w="lg" len="lg"/>
          </a:ln>
        </p:spPr>
      </p:cxnSp>
      <p:cxnSp>
        <p:nvCxnSpPr>
          <p:cNvPr id="24" name="Shape 674"/>
          <p:cNvCxnSpPr/>
          <p:nvPr/>
        </p:nvCxnSpPr>
        <p:spPr>
          <a:xfrm rot="10800000" flipH="1">
            <a:off x="4460898" y="4377344"/>
            <a:ext cx="456353" cy="13439"/>
          </a:xfrm>
          <a:prstGeom prst="straightConnector1">
            <a:avLst/>
          </a:prstGeom>
          <a:noFill/>
          <a:ln w="38100" cap="flat">
            <a:solidFill>
              <a:schemeClr val="dk2"/>
            </a:solidFill>
            <a:prstDash val="solid"/>
            <a:round/>
            <a:headEnd type="none" w="lg" len="lg"/>
            <a:tailEnd type="triangle" w="lg" len="lg"/>
          </a:ln>
        </p:spPr>
      </p:cxnSp>
      <p:cxnSp>
        <p:nvCxnSpPr>
          <p:cNvPr id="41" name="Shape 665"/>
          <p:cNvCxnSpPr/>
          <p:nvPr/>
        </p:nvCxnSpPr>
        <p:spPr>
          <a:xfrm flipH="1">
            <a:off x="3653742" y="4960935"/>
            <a:ext cx="3858" cy="668196"/>
          </a:xfrm>
          <a:prstGeom prst="straightConnector1">
            <a:avLst/>
          </a:prstGeom>
          <a:noFill/>
          <a:ln w="38100" cap="flat">
            <a:solidFill>
              <a:schemeClr val="dk2"/>
            </a:solidFill>
            <a:prstDash val="solid"/>
            <a:round/>
            <a:headEnd type="none" w="lg" len="lg"/>
            <a:tailEnd type="none" w="lg" len="lg"/>
          </a:ln>
        </p:spPr>
      </p:cxnSp>
    </p:spTree>
    <p:extLst>
      <p:ext uri="{BB962C8B-B14F-4D97-AF65-F5344CB8AC3E}">
        <p14:creationId xmlns:p14="http://schemas.microsoft.com/office/powerpoint/2010/main" val="3035592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Parallelization patterns – Coarse grain pipeline</a:t>
            </a:r>
            <a:endParaRPr lang="en-US" dirty="0"/>
          </a:p>
        </p:txBody>
      </p:sp>
      <p:sp>
        <p:nvSpPr>
          <p:cNvPr id="3" name="Text Placeholder 2"/>
          <p:cNvSpPr>
            <a:spLocks noGrp="1"/>
          </p:cNvSpPr>
          <p:nvPr>
            <p:ph type="body" idx="1"/>
          </p:nvPr>
        </p:nvSpPr>
        <p:spPr>
          <a:xfrm>
            <a:off x="457200" y="1600200"/>
            <a:ext cx="8229600" cy="4967700"/>
          </a:xfrm>
        </p:spPr>
        <p:txBody>
          <a:bodyPr/>
          <a:lstStyle/>
          <a:p>
            <a:pPr marL="457200" lvl="1" indent="0">
              <a:buNone/>
            </a:pPr>
            <a:r>
              <a:rPr lang="en-US" dirty="0" err="1" smtClean="0"/>
              <a:t>val</a:t>
            </a:r>
            <a:r>
              <a:rPr lang="en-US" dirty="0" smtClean="0"/>
              <a:t> </a:t>
            </a:r>
            <a:r>
              <a:rPr lang="en-US" dirty="0" err="1" smtClean="0"/>
              <a:t>packetForwarder</a:t>
            </a:r>
            <a:r>
              <a:rPr lang="en-US" dirty="0" smtClean="0"/>
              <a:t> = </a:t>
            </a:r>
          </a:p>
          <a:p>
            <a:pPr marL="457200" lvl="1" indent="0">
              <a:buNone/>
            </a:pPr>
            <a:r>
              <a:rPr lang="en-US" dirty="0"/>
              <a:t> </a:t>
            </a:r>
            <a:r>
              <a:rPr lang="en-US" dirty="0" smtClean="0"/>
              <a:t> CG_PIPE(disassembler, </a:t>
            </a:r>
          </a:p>
          <a:p>
            <a:pPr marL="457200" lvl="1" indent="0">
              <a:buNone/>
            </a:pPr>
            <a:r>
              <a:rPr lang="en-US" dirty="0"/>
              <a:t>	</a:t>
            </a:r>
            <a:r>
              <a:rPr lang="en-US" dirty="0" smtClean="0"/>
              <a:t>	   SEQ_REORDER(</a:t>
            </a:r>
            <a:r>
              <a:rPr lang="en-US" dirty="0" err="1" smtClean="0"/>
              <a:t>headerProcessor</a:t>
            </a:r>
            <a:r>
              <a:rPr lang="en-US" dirty="0" smtClean="0"/>
              <a:t>), </a:t>
            </a:r>
          </a:p>
          <a:p>
            <a:pPr marL="457200" lvl="1" indent="0">
              <a:buNone/>
            </a:pPr>
            <a:r>
              <a:rPr lang="en-US" dirty="0"/>
              <a:t>	 </a:t>
            </a:r>
            <a:r>
              <a:rPr lang="en-US" dirty="0" smtClean="0"/>
              <a:t>             reorder,</a:t>
            </a:r>
          </a:p>
          <a:p>
            <a:pPr marL="457200" lvl="1" indent="0">
              <a:buNone/>
            </a:pPr>
            <a:r>
              <a:rPr lang="en-US" dirty="0"/>
              <a:t>	 </a:t>
            </a:r>
            <a:r>
              <a:rPr lang="en-US" dirty="0" smtClean="0"/>
              <a:t>             assembler);</a:t>
            </a:r>
          </a:p>
          <a:p>
            <a:pPr marL="457200" lvl="1" indent="0">
              <a:buNone/>
            </a:pPr>
            <a:endParaRPr lang="en-US" dirty="0" smtClean="0"/>
          </a:p>
          <a:p>
            <a:pPr marL="457200" lvl="1" indent="0">
              <a:buNone/>
            </a:pPr>
            <a:r>
              <a:rPr lang="en-US" dirty="0" smtClean="0"/>
              <a:t> </a:t>
            </a:r>
          </a:p>
          <a:p>
            <a:pPr marL="457200" lvl="1" indent="0">
              <a:buNone/>
            </a:pPr>
            <a:endParaRPr lang="en-US" dirty="0"/>
          </a:p>
          <a:p>
            <a:pPr marL="457200" lvl="1" indent="0">
              <a:buNone/>
            </a:pPr>
            <a:endParaRPr lang="en-US" dirty="0" smtClean="0"/>
          </a:p>
          <a:p>
            <a:pPr marL="457200" lvl="1" indent="0">
              <a:buNone/>
            </a:pPr>
            <a:endParaRPr lang="en-US" dirty="0"/>
          </a:p>
        </p:txBody>
      </p:sp>
      <p:sp>
        <p:nvSpPr>
          <p:cNvPr id="5" name="Rectangle 4"/>
          <p:cNvSpPr/>
          <p:nvPr/>
        </p:nvSpPr>
        <p:spPr>
          <a:xfrm>
            <a:off x="1828800" y="4572000"/>
            <a:ext cx="6096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43200" y="4572000"/>
            <a:ext cx="6096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7600" y="4572000"/>
            <a:ext cx="9906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53000" y="4572000"/>
            <a:ext cx="6096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67400" y="4572000"/>
            <a:ext cx="6096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05000" y="3886200"/>
            <a:ext cx="4495800" cy="381000"/>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657600" y="5562600"/>
            <a:ext cx="419100" cy="457200"/>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229100" y="5562600"/>
            <a:ext cx="419100" cy="457200"/>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2" idx="0"/>
          </p:cNvCxnSpPr>
          <p:nvPr/>
        </p:nvCxnSpPr>
        <p:spPr>
          <a:xfrm flipV="1">
            <a:off x="3867150" y="5257800"/>
            <a:ext cx="0" cy="30480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419600" y="5257800"/>
            <a:ext cx="0" cy="30480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172200" y="4267200"/>
            <a:ext cx="0" cy="30480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057400" y="4267200"/>
            <a:ext cx="0" cy="30480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5" idx="1"/>
          </p:cNvCxnSpPr>
          <p:nvPr/>
        </p:nvCxnSpPr>
        <p:spPr>
          <a:xfrm>
            <a:off x="1447800" y="4914900"/>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6" idx="1"/>
          </p:cNvCxnSpPr>
          <p:nvPr/>
        </p:nvCxnSpPr>
        <p:spPr>
          <a:xfrm>
            <a:off x="2438400" y="4914900"/>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7" idx="1"/>
          </p:cNvCxnSpPr>
          <p:nvPr/>
        </p:nvCxnSpPr>
        <p:spPr>
          <a:xfrm>
            <a:off x="3352800" y="4914900"/>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8" idx="1"/>
          </p:cNvCxnSpPr>
          <p:nvPr/>
        </p:nvCxnSpPr>
        <p:spPr>
          <a:xfrm>
            <a:off x="4648200" y="4914900"/>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a:endCxn id="9" idx="1"/>
          </p:cNvCxnSpPr>
          <p:nvPr/>
        </p:nvCxnSpPr>
        <p:spPr>
          <a:xfrm>
            <a:off x="5562600" y="4914900"/>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3"/>
          </p:cNvCxnSpPr>
          <p:nvPr/>
        </p:nvCxnSpPr>
        <p:spPr>
          <a:xfrm>
            <a:off x="6477000" y="4914900"/>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886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Kmeans</a:t>
            </a:r>
            <a:r>
              <a:rPr lang="en-US" dirty="0" smtClean="0"/>
              <a:t> accelerator</a:t>
            </a:r>
            <a:endParaRPr lang="en-US" dirty="0"/>
          </a:p>
        </p:txBody>
      </p:sp>
      <p:sp>
        <p:nvSpPr>
          <p:cNvPr id="3" name="Text Placeholder 2"/>
          <p:cNvSpPr>
            <a:spLocks noGrp="1"/>
          </p:cNvSpPr>
          <p:nvPr>
            <p:ph type="body" idx="1"/>
          </p:nvPr>
        </p:nvSpPr>
        <p:spPr>
          <a:xfrm>
            <a:off x="533400" y="1600200"/>
            <a:ext cx="8229600" cy="4967700"/>
          </a:xfrm>
        </p:spPr>
        <p:txBody>
          <a:bodyPr/>
          <a:lstStyle/>
          <a:p>
            <a:pPr marL="0" indent="0">
              <a:buNone/>
            </a:pPr>
            <a:r>
              <a:rPr lang="en-US" sz="2400" dirty="0" smtClean="0"/>
              <a:t>Val </a:t>
            </a:r>
            <a:r>
              <a:rPr lang="en-US" sz="2400" dirty="0" err="1" smtClean="0"/>
              <a:t>KmeansPipe</a:t>
            </a:r>
            <a:r>
              <a:rPr lang="en-US" sz="2400" dirty="0" smtClean="0"/>
              <a:t> = </a:t>
            </a:r>
          </a:p>
          <a:p>
            <a:pPr marL="0" indent="0">
              <a:buNone/>
            </a:pPr>
            <a:r>
              <a:rPr lang="en-US" sz="2400" dirty="0"/>
              <a:t>	</a:t>
            </a:r>
            <a:r>
              <a:rPr lang="en-US" sz="2400" dirty="0" smtClean="0"/>
              <a:t>PIPELINED_ENGINE(“</a:t>
            </a:r>
            <a:r>
              <a:rPr lang="en-US" sz="2400" dirty="0" err="1" smtClean="0"/>
              <a:t>kmeans_pipe.c</a:t>
            </a:r>
            <a:r>
              <a:rPr lang="en-US" sz="2400" dirty="0" smtClean="0"/>
              <a:t>”)</a:t>
            </a:r>
          </a:p>
          <a:p>
            <a:pPr marL="0" indent="0">
              <a:buNone/>
            </a:pPr>
            <a:r>
              <a:rPr lang="en-US" sz="2400" dirty="0" smtClean="0"/>
              <a:t>Val </a:t>
            </a:r>
            <a:r>
              <a:rPr lang="en-US" sz="2400" dirty="0" err="1" smtClean="0"/>
              <a:t>KmeansDataFeed</a:t>
            </a:r>
            <a:r>
              <a:rPr lang="en-US" sz="2400" dirty="0" smtClean="0"/>
              <a:t> =</a:t>
            </a:r>
          </a:p>
          <a:p>
            <a:pPr marL="0" indent="0">
              <a:buNone/>
            </a:pPr>
            <a:r>
              <a:rPr lang="en-US" sz="2400" dirty="0"/>
              <a:t>	</a:t>
            </a:r>
            <a:r>
              <a:rPr lang="en-US" sz="2400" dirty="0" smtClean="0"/>
              <a:t>MT_ENGINE(“</a:t>
            </a:r>
            <a:r>
              <a:rPr lang="en-US" sz="2400" dirty="0" err="1" smtClean="0"/>
              <a:t>Kmeans_control.c</a:t>
            </a:r>
            <a:r>
              <a:rPr lang="en-US" sz="2400" dirty="0" smtClean="0"/>
              <a:t>”, 1)</a:t>
            </a:r>
          </a:p>
          <a:p>
            <a:pPr marL="0" indent="0">
              <a:buNone/>
            </a:pPr>
            <a:r>
              <a:rPr lang="en-US" sz="2400" dirty="0" smtClean="0"/>
              <a:t>Val </a:t>
            </a:r>
            <a:r>
              <a:rPr lang="en-US" sz="2400" dirty="0" err="1" smtClean="0"/>
              <a:t>KmeansCoresCluster</a:t>
            </a:r>
            <a:r>
              <a:rPr lang="en-US" sz="2400" dirty="0" smtClean="0"/>
              <a:t> = </a:t>
            </a:r>
          </a:p>
          <a:p>
            <a:pPr marL="0" indent="0">
              <a:buNone/>
            </a:pPr>
            <a:r>
              <a:rPr lang="en-US" sz="2400" dirty="0"/>
              <a:t>	</a:t>
            </a:r>
            <a:r>
              <a:rPr lang="en-US" sz="2400" dirty="0" smtClean="0"/>
              <a:t>REDUCE(REPLICATE(OFFLOADER(</a:t>
            </a:r>
          </a:p>
          <a:p>
            <a:pPr marL="0" indent="0">
              <a:buNone/>
            </a:pPr>
            <a:r>
              <a:rPr lang="en-US" sz="2400" dirty="0"/>
              <a:t>	</a:t>
            </a:r>
            <a:r>
              <a:rPr lang="en-US" sz="2400" dirty="0" smtClean="0"/>
              <a:t>	</a:t>
            </a:r>
            <a:r>
              <a:rPr lang="en-US" sz="2400" dirty="0" err="1" smtClean="0"/>
              <a:t>KmeansDataFeed</a:t>
            </a:r>
            <a:r>
              <a:rPr lang="en-US" sz="2400" dirty="0" smtClean="0"/>
              <a:t>,       					</a:t>
            </a:r>
            <a:r>
              <a:rPr lang="en-US" sz="2400" dirty="0" err="1" smtClean="0"/>
              <a:t>KmeansPipe</a:t>
            </a:r>
            <a:r>
              <a:rPr lang="en-US" sz="2400" dirty="0" smtClean="0"/>
              <a:t>), </a:t>
            </a:r>
            <a:r>
              <a:rPr lang="en-US" sz="2400" dirty="0" err="1" smtClean="0"/>
              <a:t>coreCounts</a:t>
            </a:r>
            <a:r>
              <a:rPr lang="en-US" sz="2400" dirty="0" smtClean="0"/>
              <a:t>), </a:t>
            </a:r>
            <a:r>
              <a:rPr lang="en-US" sz="2400" dirty="0" err="1" smtClean="0"/>
              <a:t>kmeansReducer</a:t>
            </a:r>
            <a:r>
              <a:rPr lang="en-US" sz="2400" dirty="0" smtClean="0"/>
              <a:t>)</a:t>
            </a:r>
            <a:endParaRPr lang="en-US" sz="2400" dirty="0"/>
          </a:p>
          <a:p>
            <a:pPr marL="0" indent="0">
              <a:buNone/>
            </a:pPr>
            <a:r>
              <a:rPr lang="en-US" sz="2400" dirty="0" smtClean="0"/>
              <a:t>Val </a:t>
            </a:r>
            <a:r>
              <a:rPr lang="en-US" sz="2400" dirty="0" err="1" smtClean="0"/>
              <a:t>Kmeans_accl</a:t>
            </a:r>
            <a:r>
              <a:rPr lang="en-US" sz="2400" dirty="0" smtClean="0"/>
              <a:t> = </a:t>
            </a:r>
          </a:p>
          <a:p>
            <a:pPr marL="0" indent="0">
              <a:buNone/>
            </a:pPr>
            <a:r>
              <a:rPr lang="en-US" sz="2400" dirty="0"/>
              <a:t>	</a:t>
            </a:r>
            <a:r>
              <a:rPr lang="en-US" sz="2400" dirty="0" smtClean="0"/>
              <a:t>CG_PIPELINE (Streamer,</a:t>
            </a:r>
          </a:p>
          <a:p>
            <a:pPr marL="0" indent="0">
              <a:buNone/>
            </a:pPr>
            <a:r>
              <a:rPr lang="en-US" sz="2400" dirty="0"/>
              <a:t>	</a:t>
            </a:r>
            <a:r>
              <a:rPr lang="en-US" sz="2400" dirty="0" err="1" smtClean="0"/>
              <a:t>LambdaCoresClusters</a:t>
            </a:r>
            <a:r>
              <a:rPr lang="en-US" sz="2400" dirty="0" smtClean="0"/>
              <a:t>, Streamer)	</a:t>
            </a:r>
          </a:p>
          <a:p>
            <a:pPr marL="0" indent="0">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val="2234263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x-none"/>
              <a:t>Benefit of customization</a:t>
            </a:r>
          </a:p>
        </p:txBody>
      </p:sp>
      <p:sp>
        <p:nvSpPr>
          <p:cNvPr id="51" name="Shape 51"/>
          <p:cNvSpPr/>
          <p:nvPr/>
        </p:nvSpPr>
        <p:spPr>
          <a:xfrm>
            <a:off x="496125" y="1622831"/>
            <a:ext cx="7716431" cy="4042094"/>
          </a:xfrm>
          <a:prstGeom prst="rect">
            <a:avLst/>
          </a:prstGeom>
          <a:blipFill>
            <a:blip r:embed="rId3"/>
            <a:stretch>
              <a:fillRect/>
            </a:stretch>
          </a:blipFill>
        </p:spPr>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Preliminary results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9308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FB3D0C-8D74-41D4-BD0C-D240EB708DFB}" type="slidenum">
              <a:rPr lang="en-US" smtClean="0"/>
              <a:pPr/>
              <a:t>41</a:t>
            </a:fld>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371600"/>
            <a:ext cx="76104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Routing experimental Results -  100MPPS on   Virtex-6 VHX380T </a:t>
            </a:r>
            <a:endParaRPr lang="en-US" dirty="0"/>
          </a:p>
        </p:txBody>
      </p:sp>
    </p:spTree>
    <p:extLst>
      <p:ext uri="{BB962C8B-B14F-4D97-AF65-F5344CB8AC3E}">
        <p14:creationId xmlns:p14="http://schemas.microsoft.com/office/powerpoint/2010/main" val="15046142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Implementation</a:t>
            </a:r>
            <a:endParaRPr lang="en-US" dirty="0"/>
          </a:p>
        </p:txBody>
      </p:sp>
      <p:sp>
        <p:nvSpPr>
          <p:cNvPr id="3" name="Content Placeholder 2"/>
          <p:cNvSpPr>
            <a:spLocks noGrp="1"/>
          </p:cNvSpPr>
          <p:nvPr>
            <p:ph idx="1"/>
          </p:nvPr>
        </p:nvSpPr>
        <p:spPr/>
        <p:txBody>
          <a:bodyPr/>
          <a:lstStyle/>
          <a:p>
            <a:r>
              <a:rPr lang="en-US" sz="2800" dirty="0" smtClean="0"/>
              <a:t>Gorilla-generated network processor </a:t>
            </a:r>
          </a:p>
          <a:p>
            <a:r>
              <a:rPr lang="en-US" sz="2800" dirty="0" smtClean="0"/>
              <a:t>IPv4 only on ML605 </a:t>
            </a:r>
          </a:p>
          <a:p>
            <a:pPr lvl="1"/>
            <a:r>
              <a:rPr lang="en-US" sz="2800" dirty="0"/>
              <a:t>Xilinx Virtex-6 XC6VLX240T</a:t>
            </a:r>
          </a:p>
          <a:p>
            <a:pPr lvl="1"/>
            <a:r>
              <a:rPr lang="en-US" sz="2800" dirty="0"/>
              <a:t>Emulate</a:t>
            </a:r>
            <a:r>
              <a:rPr lang="en-US" sz="2800" dirty="0" smtClean="0"/>
              <a:t> QDRs with accurate timing in BRAMs</a:t>
            </a:r>
          </a:p>
          <a:p>
            <a:r>
              <a:rPr lang="en-US" sz="2800" dirty="0" smtClean="0"/>
              <a:t>16-3-2 configuration delivers 100MPPS </a:t>
            </a:r>
          </a:p>
          <a:p>
            <a:pPr lvl="1"/>
            <a:r>
              <a:rPr lang="en-US" sz="2800" dirty="0" smtClean="0"/>
              <a:t>Most of the logic running at 100Mhz</a:t>
            </a:r>
          </a:p>
          <a:p>
            <a:pPr lvl="1"/>
            <a:r>
              <a:rPr lang="en-US" sz="2800" dirty="0" smtClean="0"/>
              <a:t>Consistent with simulation results </a:t>
            </a:r>
          </a:p>
          <a:p>
            <a:r>
              <a:rPr lang="en-US" sz="2800" dirty="0" smtClean="0"/>
              <a:t>Random packet generator and statistics collector</a:t>
            </a:r>
          </a:p>
          <a:p>
            <a:r>
              <a:rPr lang="en-US" sz="2800" dirty="0" smtClean="0"/>
              <a:t>Core power (excluding the I/O) less than 4 watts</a:t>
            </a:r>
            <a:endParaRPr lang="en-US" sz="2800" dirty="0"/>
          </a:p>
        </p:txBody>
      </p:sp>
      <p:sp>
        <p:nvSpPr>
          <p:cNvPr id="4" name="Slide Number Placeholder 3"/>
          <p:cNvSpPr>
            <a:spLocks noGrp="1"/>
          </p:cNvSpPr>
          <p:nvPr>
            <p:ph type="sldNum" sz="quarter" idx="12"/>
          </p:nvPr>
        </p:nvSpPr>
        <p:spPr/>
        <p:txBody>
          <a:bodyPr/>
          <a:lstStyle/>
          <a:p>
            <a:fld id="{5FFB3D0C-8D74-41D4-BD0C-D240EB708DFB}" type="slidenum">
              <a:rPr lang="en-US" smtClean="0"/>
              <a:pPr/>
              <a:t>42</a:t>
            </a:fld>
            <a:endParaRPr lang="en-US"/>
          </a:p>
        </p:txBody>
      </p:sp>
    </p:spTree>
    <p:extLst>
      <p:ext uri="{BB962C8B-B14F-4D97-AF65-F5344CB8AC3E}">
        <p14:creationId xmlns:p14="http://schemas.microsoft.com/office/powerpoint/2010/main" val="22677090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indent="0"/>
            <a:r>
              <a:rPr lang="en-US" dirty="0" smtClean="0"/>
              <a:t>CPU/GPGPU/ASIP comparison</a:t>
            </a:r>
            <a:endParaRPr lang="en-US" dirty="0"/>
          </a:p>
        </p:txBody>
      </p:sp>
      <p:sp>
        <p:nvSpPr>
          <p:cNvPr id="3" name="Content Placeholder 2"/>
          <p:cNvSpPr>
            <a:spLocks noGrp="1"/>
          </p:cNvSpPr>
          <p:nvPr>
            <p:ph idx="1"/>
          </p:nvPr>
        </p:nvSpPr>
        <p:spPr>
          <a:xfrm>
            <a:off x="457200" y="1524000"/>
            <a:ext cx="8229600" cy="4876800"/>
          </a:xfrm>
        </p:spPr>
        <p:txBody>
          <a:bodyPr/>
          <a:lstStyle/>
          <a:p>
            <a:r>
              <a:rPr lang="en-US" dirty="0" smtClean="0"/>
              <a:t>Core router NP </a:t>
            </a:r>
            <a:r>
              <a:rPr lang="en-US" dirty="0"/>
              <a:t>on a single </a:t>
            </a:r>
            <a:r>
              <a:rPr lang="en-US" dirty="0" smtClean="0"/>
              <a:t>FPGA</a:t>
            </a:r>
          </a:p>
          <a:p>
            <a:pPr lvl="1"/>
            <a:r>
              <a:rPr lang="en-US" dirty="0" smtClean="0"/>
              <a:t>Xilinx </a:t>
            </a:r>
            <a:r>
              <a:rPr lang="en-US" dirty="0"/>
              <a:t>Virtex-7 </a:t>
            </a:r>
            <a:r>
              <a:rPr lang="en-US" dirty="0" smtClean="0"/>
              <a:t>VHX870T FPGA</a:t>
            </a:r>
          </a:p>
          <a:p>
            <a:pPr lvl="1"/>
            <a:r>
              <a:rPr lang="en-US" dirty="0" smtClean="0"/>
              <a:t>200MPPS throughput (100 </a:t>
            </a:r>
            <a:r>
              <a:rPr lang="en-US" dirty="0" err="1" smtClean="0"/>
              <a:t>Gbps</a:t>
            </a:r>
            <a:r>
              <a:rPr lang="en-US" dirty="0" smtClean="0"/>
              <a:t>) </a:t>
            </a:r>
          </a:p>
          <a:p>
            <a:pPr lvl="2"/>
            <a:r>
              <a:rPr lang="en-US" dirty="0" smtClean="0"/>
              <a:t>More </a:t>
            </a:r>
            <a:r>
              <a:rPr lang="en-US" dirty="0"/>
              <a:t>than </a:t>
            </a:r>
            <a:r>
              <a:rPr lang="en-US" dirty="0" smtClean="0"/>
              <a:t>6x performance </a:t>
            </a:r>
            <a:r>
              <a:rPr lang="en-US" dirty="0"/>
              <a:t>of 32 Nehalem cores</a:t>
            </a:r>
          </a:p>
          <a:p>
            <a:pPr lvl="3"/>
            <a:r>
              <a:rPr lang="en-US" dirty="0" err="1"/>
              <a:t>Routebricks</a:t>
            </a:r>
            <a:r>
              <a:rPr lang="en-US" dirty="0"/>
              <a:t>[SOSP09]</a:t>
            </a:r>
          </a:p>
          <a:p>
            <a:pPr lvl="2"/>
            <a:r>
              <a:rPr lang="en-US" dirty="0" smtClean="0"/>
              <a:t>Twice the </a:t>
            </a:r>
            <a:r>
              <a:rPr lang="en-US" dirty="0"/>
              <a:t>performance </a:t>
            </a:r>
            <a:r>
              <a:rPr lang="en-US" dirty="0" smtClean="0"/>
              <a:t>of </a:t>
            </a:r>
            <a:r>
              <a:rPr lang="en-US" dirty="0"/>
              <a:t>8 Nehalem cores, 2 </a:t>
            </a:r>
            <a:r>
              <a:rPr lang="en-US" dirty="0" err="1"/>
              <a:t>Nvidia</a:t>
            </a:r>
            <a:r>
              <a:rPr lang="en-US" dirty="0"/>
              <a:t> GTX480 GPUs</a:t>
            </a:r>
          </a:p>
          <a:p>
            <a:pPr lvl="3"/>
            <a:r>
              <a:rPr lang="en-US" dirty="0" err="1"/>
              <a:t>Packetshader</a:t>
            </a:r>
            <a:r>
              <a:rPr lang="en-US" dirty="0"/>
              <a:t>[Infocom10</a:t>
            </a:r>
            <a:r>
              <a:rPr lang="en-US" dirty="0" smtClean="0"/>
              <a:t>]</a:t>
            </a:r>
          </a:p>
          <a:p>
            <a:pPr lvl="2"/>
            <a:r>
              <a:rPr lang="en-US" dirty="0" smtClean="0"/>
              <a:t>Fastest network processor – </a:t>
            </a:r>
            <a:r>
              <a:rPr lang="en-US" dirty="0" smtClean="0">
                <a:solidFill>
                  <a:srgbClr val="FF0000"/>
                </a:solidFill>
              </a:rPr>
              <a:t>400MPPS</a:t>
            </a:r>
            <a:endParaRPr lang="en-US"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5FFB3D0C-8D74-41D4-BD0C-D240EB708DFB}" type="slidenum">
              <a:rPr lang="en-US" smtClean="0"/>
              <a:pPr/>
              <a:t>43</a:t>
            </a:fld>
            <a:endParaRPr lang="en-US"/>
          </a:p>
        </p:txBody>
      </p:sp>
    </p:spTree>
    <p:extLst>
      <p:ext uri="{BB962C8B-B14F-4D97-AF65-F5344CB8AC3E}">
        <p14:creationId xmlns:p14="http://schemas.microsoft.com/office/powerpoint/2010/main" val="3726152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Memcached</a:t>
            </a:r>
            <a:r>
              <a:rPr lang="en-US" dirty="0" smtClean="0"/>
              <a:t> evaluation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81828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Memcached</a:t>
            </a:r>
            <a:r>
              <a:rPr lang="en-US" dirty="0" smtClean="0"/>
              <a:t> Get throughput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524000"/>
            <a:ext cx="83439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2120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1143000"/>
          </a:xfrm>
        </p:spPr>
        <p:txBody>
          <a:bodyPr/>
          <a:lstStyle/>
          <a:p>
            <a:r>
              <a:rPr lang="en-US" dirty="0" smtClean="0"/>
              <a:t>Accelerated </a:t>
            </a:r>
            <a:r>
              <a:rPr lang="en-US" dirty="0" err="1" smtClean="0"/>
              <a:t>Memcached</a:t>
            </a:r>
            <a:r>
              <a:rPr lang="en-US" dirty="0" smtClean="0"/>
              <a:t> throughput</a:t>
            </a:r>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1181100"/>
            <a:ext cx="8296275"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5226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44198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Future work</a:t>
            </a:r>
          </a:p>
        </p:txBody>
      </p:sp>
      <p:sp>
        <p:nvSpPr>
          <p:cNvPr id="400" name="Shape 400"/>
          <p:cNvSpPr txBox="1">
            <a:spLocks noGrp="1"/>
          </p:cNvSpPr>
          <p:nvPr>
            <p:ph type="body" idx="1"/>
          </p:nvPr>
        </p:nvSpPr>
        <p:spPr>
          <a:xfrm>
            <a:off x="457200" y="1752600"/>
            <a:ext cx="8229600" cy="4647396"/>
          </a:xfrm>
          <a:prstGeom prst="rect">
            <a:avLst/>
          </a:prstGeom>
        </p:spPr>
        <p:txBody>
          <a:bodyPr lIns="91425" tIns="91425" rIns="91425" bIns="91425" anchor="t" anchorCtr="0">
            <a:spAutoFit/>
          </a:bodyPr>
          <a:lstStyle/>
          <a:p>
            <a:r>
              <a:rPr lang="en-US" dirty="0" smtClean="0"/>
              <a:t>HLS optimizations</a:t>
            </a:r>
          </a:p>
          <a:p>
            <a:r>
              <a:rPr lang="en-US" dirty="0" smtClean="0"/>
              <a:t>Full integration between Chisel based HW generator and HLS compiler</a:t>
            </a:r>
          </a:p>
          <a:p>
            <a:r>
              <a:rPr lang="en-US" dirty="0" smtClean="0"/>
              <a:t>Complete implementation of page rank and word count </a:t>
            </a:r>
          </a:p>
          <a:p>
            <a:r>
              <a:rPr lang="en-US" dirty="0" smtClean="0"/>
              <a:t>Generating some intermediate results from deign space exploration to </a:t>
            </a:r>
            <a:r>
              <a:rPr lang="en-US" dirty="0" err="1" smtClean="0"/>
              <a:t>undestnad</a:t>
            </a:r>
            <a:r>
              <a:rPr lang="en-US" dirty="0" smtClean="0"/>
              <a:t> the performance</a:t>
            </a:r>
          </a:p>
          <a:p>
            <a:endParaRPr dirty="0"/>
          </a:p>
        </p:txBody>
      </p:sp>
    </p:spTree>
    <p:extLst>
      <p:ext uri="{BB962C8B-B14F-4D97-AF65-F5344CB8AC3E}">
        <p14:creationId xmlns:p14="http://schemas.microsoft.com/office/powerpoint/2010/main" val="4289944563"/>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Gaunt chart</a:t>
            </a:r>
          </a:p>
        </p:txBody>
      </p:sp>
      <p:graphicFrame>
        <p:nvGraphicFramePr>
          <p:cNvPr id="2" name="Table 1"/>
          <p:cNvGraphicFramePr>
            <a:graphicFrameLocks noGrp="1"/>
          </p:cNvGraphicFramePr>
          <p:nvPr>
            <p:extLst>
              <p:ext uri="{D42A27DB-BD31-4B8C-83A1-F6EECF244321}">
                <p14:modId xmlns:p14="http://schemas.microsoft.com/office/powerpoint/2010/main" val="733945479"/>
              </p:ext>
            </p:extLst>
          </p:nvPr>
        </p:nvGraphicFramePr>
        <p:xfrm>
          <a:off x="380999" y="1981200"/>
          <a:ext cx="8458201" cy="2880360"/>
        </p:xfrm>
        <a:graphic>
          <a:graphicData uri="http://schemas.openxmlformats.org/drawingml/2006/table">
            <a:tbl>
              <a:tblPr firstRow="1" bandRow="1">
                <a:tableStyleId>{61520FAA-784A-46C0-9306-AF174A4E0BBE}</a:tableStyleId>
              </a:tblPr>
              <a:tblGrid>
                <a:gridCol w="1490945"/>
                <a:gridCol w="567979"/>
                <a:gridCol w="638976"/>
                <a:gridCol w="709974"/>
                <a:gridCol w="638976"/>
                <a:gridCol w="709974"/>
                <a:gridCol w="618483"/>
                <a:gridCol w="711437"/>
                <a:gridCol w="790486"/>
                <a:gridCol w="869534"/>
                <a:gridCol w="711437"/>
              </a:tblGrid>
              <a:tr h="370840">
                <a:tc>
                  <a:txBody>
                    <a:bodyPr/>
                    <a:lstStyle/>
                    <a:p>
                      <a:r>
                        <a:rPr lang="en-US" dirty="0" smtClean="0"/>
                        <a:t>Task/Month</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10</a:t>
                      </a:r>
                      <a:endParaRPr lang="en-US" dirty="0"/>
                    </a:p>
                  </a:txBody>
                  <a:tcPr/>
                </a:tc>
              </a:tr>
              <a:tr h="370840">
                <a:tc>
                  <a:txBody>
                    <a:bodyPr/>
                    <a:lstStyle/>
                    <a:p>
                      <a:r>
                        <a:rPr lang="en-US" dirty="0" smtClean="0"/>
                        <a:t>HLS optimizations</a:t>
                      </a:r>
                      <a:endParaRPr lang="en-US" dirty="0"/>
                    </a:p>
                  </a:txBody>
                  <a:tcPr/>
                </a:tc>
                <a:tc>
                  <a:txBody>
                    <a:bodyPr/>
                    <a:lstStyle/>
                    <a:p>
                      <a:endParaRPr lang="en-US" dirty="0"/>
                    </a:p>
                  </a:txBody>
                  <a:tcPr>
                    <a:solidFill>
                      <a:schemeClr val="bg2"/>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Chisel-HLS</a:t>
                      </a:r>
                      <a:r>
                        <a:rPr lang="en-US" baseline="0" dirty="0" smtClean="0"/>
                        <a:t> integration</a:t>
                      </a:r>
                      <a:endParaRPr lang="en-US" dirty="0"/>
                    </a:p>
                  </a:txBody>
                  <a:tcPr/>
                </a:tc>
                <a:tc>
                  <a:txBody>
                    <a:bodyPr/>
                    <a:lstStyle/>
                    <a:p>
                      <a:endParaRPr lang="en-US" dirty="0"/>
                    </a:p>
                  </a:txBody>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r>
                        <a:rPr lang="en-US" dirty="0" smtClean="0"/>
                        <a:t>Implement Page</a:t>
                      </a:r>
                      <a:r>
                        <a:rPr lang="en-US" baseline="0" dirty="0" smtClean="0"/>
                        <a:t> rank and word count</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bg2"/>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r>
                        <a:rPr lang="en-US" dirty="0" smtClean="0"/>
                        <a:t>DSE</a:t>
                      </a:r>
                      <a:r>
                        <a:rPr lang="en-US" baseline="0" dirty="0" smtClean="0"/>
                        <a:t> </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r>
                        <a:rPr lang="en-US" dirty="0" smtClean="0"/>
                        <a:t>Thesis</a:t>
                      </a:r>
                      <a:r>
                        <a:rPr lang="en-US" baseline="0" dirty="0" smtClean="0"/>
                        <a:t> </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bg1"/>
                    </a:solidFill>
                  </a:tcPr>
                </a:tc>
                <a:tc>
                  <a:txBody>
                    <a:bodyPr/>
                    <a:lstStyle/>
                    <a:p>
                      <a:endParaRPr lang="en-US" sz="1400" b="0" i="0" u="none" strike="noStrike" cap="none" baseline="0" dirty="0">
                        <a:solidFill>
                          <a:schemeClr val="tx1"/>
                        </a:solidFill>
                        <a:latin typeface="+mn-lt"/>
                        <a:ea typeface="+mn-ea"/>
                        <a:cs typeface="+mn-cs"/>
                        <a:sym typeface="Arial"/>
                        <a:rtl val="0"/>
                      </a:endParaRPr>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r>
            </a:tbl>
          </a:graphicData>
        </a:graphic>
      </p:graphicFrame>
    </p:spTree>
    <p:extLst>
      <p:ext uri="{BB962C8B-B14F-4D97-AF65-F5344CB8AC3E}">
        <p14:creationId xmlns:p14="http://schemas.microsoft.com/office/powerpoint/2010/main" val="4032085258"/>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4043" y="2286000"/>
            <a:ext cx="5275757"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Internet </a:t>
            </a:r>
            <a:r>
              <a:rPr lang="en-US" dirty="0"/>
              <a:t>c</a:t>
            </a:r>
            <a:r>
              <a:rPr lang="en-US" dirty="0" smtClean="0"/>
              <a:t>ore routers</a:t>
            </a:r>
            <a:endParaRPr lang="en-US" dirty="0"/>
          </a:p>
        </p:txBody>
      </p:sp>
      <p:sp>
        <p:nvSpPr>
          <p:cNvPr id="3" name="Text Placeholder 2"/>
          <p:cNvSpPr>
            <a:spLocks noGrp="1"/>
          </p:cNvSpPr>
          <p:nvPr>
            <p:ph type="body" idx="1"/>
          </p:nvPr>
        </p:nvSpPr>
        <p:spPr>
          <a:xfrm>
            <a:off x="-152400" y="2423700"/>
            <a:ext cx="5638800" cy="4967700"/>
          </a:xfrm>
        </p:spPr>
        <p:txBody>
          <a:bodyPr/>
          <a:lstStyle/>
          <a:p>
            <a:pPr lvl="1"/>
            <a:r>
              <a:rPr lang="en-US" dirty="0" smtClean="0"/>
              <a:t>Multi-chassis system</a:t>
            </a:r>
          </a:p>
          <a:p>
            <a:pPr lvl="1"/>
            <a:r>
              <a:rPr lang="en-US" dirty="0" smtClean="0"/>
              <a:t>322Tbps aggregate bandwidth</a:t>
            </a:r>
          </a:p>
          <a:p>
            <a:pPr lvl="1"/>
            <a:r>
              <a:rPr lang="en-US" dirty="0"/>
              <a:t>D</a:t>
            </a:r>
            <a:r>
              <a:rPr lang="en-US" dirty="0" smtClean="0"/>
              <a:t>ownload the entire Library </a:t>
            </a:r>
            <a:r>
              <a:rPr lang="en-US" dirty="0"/>
              <a:t>of </a:t>
            </a:r>
            <a:r>
              <a:rPr lang="en-US" dirty="0" smtClean="0"/>
              <a:t>Congress content &lt; 1 sec</a:t>
            </a:r>
          </a:p>
          <a:p>
            <a:pPr lvl="1"/>
            <a:r>
              <a:rPr lang="en-US" dirty="0" smtClean="0"/>
              <a:t>Simultaneous </a:t>
            </a:r>
            <a:r>
              <a:rPr lang="en-US" dirty="0"/>
              <a:t>v</a:t>
            </a:r>
            <a:r>
              <a:rPr lang="en-US" dirty="0" smtClean="0"/>
              <a:t>ideo call for everyone in China</a:t>
            </a:r>
          </a:p>
          <a:p>
            <a:pPr lvl="1"/>
            <a:r>
              <a:rPr lang="en-US" dirty="0" smtClean="0"/>
              <a:t>Almost </a:t>
            </a:r>
            <a:r>
              <a:rPr lang="en-US" dirty="0" smtClean="0"/>
              <a:t>one </a:t>
            </a:r>
            <a:r>
              <a:rPr lang="en-US" dirty="0" smtClean="0"/>
              <a:t>instruction/ingress bit</a:t>
            </a:r>
            <a:endParaRPr lang="en-US" dirty="0" smtClean="0"/>
          </a:p>
          <a:p>
            <a:pPr lvl="1"/>
            <a:r>
              <a:rPr lang="en-US" dirty="0" smtClean="0"/>
              <a:t>Almost one memory access/bit</a:t>
            </a:r>
            <a:endParaRPr lang="en-US" dirty="0"/>
          </a:p>
        </p:txBody>
      </p:sp>
      <p:sp>
        <p:nvSpPr>
          <p:cNvPr id="5" name="Text Placeholder 2"/>
          <p:cNvSpPr txBox="1">
            <a:spLocks/>
          </p:cNvSpPr>
          <p:nvPr/>
        </p:nvSpPr>
        <p:spPr>
          <a:xfrm>
            <a:off x="304800" y="1814100"/>
            <a:ext cx="8153399" cy="700500"/>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marR="0" indent="-342900" algn="l" rtl="0">
              <a:lnSpc>
                <a:spcPct val="100000"/>
              </a:lnSpc>
              <a:spcBef>
                <a:spcPts val="600"/>
              </a:spcBef>
              <a:spcAft>
                <a:spcPts val="0"/>
              </a:spcAft>
              <a:buClr>
                <a:srgbClr val="000000"/>
              </a:buClr>
              <a:buSzPct val="166666"/>
              <a:buFont typeface="Arial"/>
              <a:buChar char="•"/>
              <a:defRPr sz="3000" b="0" i="0" u="none" strike="noStrike" cap="none" baseline="0">
                <a:solidFill>
                  <a:srgbClr val="000000"/>
                </a:solidFill>
                <a:latin typeface="Arial"/>
                <a:ea typeface="Arial"/>
                <a:cs typeface="Arial"/>
                <a:sym typeface="Arial"/>
                <a:rtl val="0"/>
              </a:defRPr>
            </a:lvl1pPr>
            <a:lvl2pPr marL="742950" marR="0" indent="-285750" algn="l" rtl="0">
              <a:lnSpc>
                <a:spcPct val="100000"/>
              </a:lnSpc>
              <a:spcBef>
                <a:spcPts val="480"/>
              </a:spcBef>
              <a:spcAft>
                <a:spcPts val="0"/>
              </a:spcAft>
              <a:buClr>
                <a:srgbClr val="000000"/>
              </a:buClr>
              <a:buSzPct val="100000"/>
              <a:buFont typeface="Courier New"/>
              <a:buChar char="o"/>
              <a:defRPr sz="2400" b="0" i="0" u="none" strike="noStrike" cap="none" baseline="0">
                <a:solidFill>
                  <a:srgbClr val="000000"/>
                </a:solidFill>
                <a:latin typeface="Arial"/>
                <a:ea typeface="Arial"/>
                <a:cs typeface="Arial"/>
                <a:sym typeface="Arial"/>
                <a:rtl val="0"/>
              </a:defRPr>
            </a:lvl2pPr>
            <a:lvl3pPr marL="1143000" marR="0" indent="-228600" algn="l" rtl="0">
              <a:lnSpc>
                <a:spcPct val="100000"/>
              </a:lnSpc>
              <a:spcBef>
                <a:spcPts val="480"/>
              </a:spcBef>
              <a:spcAft>
                <a:spcPts val="0"/>
              </a:spcAft>
              <a:buClr>
                <a:srgbClr val="000000"/>
              </a:buClr>
              <a:buSzPct val="100000"/>
              <a:buFont typeface="Wingdings"/>
              <a:buChar char="§"/>
              <a:defRPr sz="2400" b="0" i="0" u="none" strike="noStrike" cap="none" baseline="0">
                <a:solidFill>
                  <a:srgbClr val="000000"/>
                </a:solidFill>
                <a:latin typeface="Arial"/>
                <a:ea typeface="Arial"/>
                <a:cs typeface="Arial"/>
                <a:sym typeface="Arial"/>
                <a:rtl val="0"/>
              </a:defRPr>
            </a:lvl3pPr>
            <a:lvl4pPr marL="16002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4pPr>
            <a:lvl5pPr marL="20574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5pPr>
            <a:lvl6pPr marL="25146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6pPr>
            <a:lvl7pPr marL="2971800" marR="0" indent="-228600" algn="l" rtl="0">
              <a:lnSpc>
                <a:spcPct val="100000"/>
              </a:lnSpc>
              <a:spcBef>
                <a:spcPts val="360"/>
              </a:spcBef>
              <a:spcAft>
                <a:spcPts val="0"/>
              </a:spcAft>
              <a:buClr>
                <a:srgbClr val="000000"/>
              </a:buClr>
              <a:buSzPct val="166666"/>
              <a:buFont typeface="Arial"/>
              <a:buChar char="•"/>
              <a:defRPr sz="1800" b="0" i="0" u="none" strike="noStrike" cap="none" baseline="0">
                <a:solidFill>
                  <a:srgbClr val="000000"/>
                </a:solidFill>
                <a:latin typeface="Arial"/>
                <a:ea typeface="Arial"/>
                <a:cs typeface="Arial"/>
                <a:sym typeface="Arial"/>
                <a:rtl val="0"/>
              </a:defRPr>
            </a:lvl7pPr>
            <a:lvl8pPr marL="3429000" marR="0" indent="-228600" algn="l" rtl="0">
              <a:lnSpc>
                <a:spcPct val="100000"/>
              </a:lnSpc>
              <a:spcBef>
                <a:spcPts val="360"/>
              </a:spcBef>
              <a:spcAft>
                <a:spcPts val="0"/>
              </a:spcAft>
              <a:buClr>
                <a:srgbClr val="000000"/>
              </a:buClr>
              <a:buSzPct val="100000"/>
              <a:buFont typeface="Courier New"/>
              <a:buChar char="o"/>
              <a:defRPr sz="1800" b="0" i="0" u="none" strike="noStrike" cap="none" baseline="0">
                <a:solidFill>
                  <a:srgbClr val="000000"/>
                </a:solidFill>
                <a:latin typeface="Arial"/>
                <a:ea typeface="Arial"/>
                <a:cs typeface="Arial"/>
                <a:sym typeface="Arial"/>
                <a:rtl val="0"/>
              </a:defRPr>
            </a:lvl8pPr>
            <a:lvl9pPr marL="3886200" marR="0" indent="-228600" algn="l" rtl="0">
              <a:lnSpc>
                <a:spcPct val="100000"/>
              </a:lnSpc>
              <a:spcBef>
                <a:spcPts val="360"/>
              </a:spcBef>
              <a:spcAft>
                <a:spcPts val="0"/>
              </a:spcAft>
              <a:buClr>
                <a:srgbClr val="000000"/>
              </a:buClr>
              <a:buSzPct val="100000"/>
              <a:buFont typeface="Wingdings"/>
              <a:buChar char="§"/>
              <a:defRPr sz="1800" b="0" i="0" u="none" strike="noStrike" cap="none" baseline="0">
                <a:solidFill>
                  <a:srgbClr val="000000"/>
                </a:solidFill>
                <a:latin typeface="Arial"/>
                <a:ea typeface="Arial"/>
                <a:cs typeface="Arial"/>
                <a:sym typeface="Arial"/>
                <a:rtl val="0"/>
              </a:defRPr>
            </a:lvl9pPr>
          </a:lstStyle>
          <a:p>
            <a:r>
              <a:rPr lang="en-US" dirty="0" smtClean="0"/>
              <a:t>CISCO CRS-3 (Carrier Routing System)</a:t>
            </a:r>
            <a:endParaRPr lang="en-US" dirty="0"/>
          </a:p>
        </p:txBody>
      </p:sp>
      <p:sp>
        <p:nvSpPr>
          <p:cNvPr id="6" name="TextBox 5"/>
          <p:cNvSpPr txBox="1"/>
          <p:nvPr/>
        </p:nvSpPr>
        <p:spPr>
          <a:xfrm rot="19576585">
            <a:off x="4961673" y="3017707"/>
            <a:ext cx="4652014" cy="1200329"/>
          </a:xfrm>
          <a:prstGeom prst="rect">
            <a:avLst/>
          </a:prstGeom>
          <a:noFill/>
        </p:spPr>
        <p:txBody>
          <a:bodyPr wrap="square" rtlCol="0">
            <a:spAutoFit/>
          </a:bodyPr>
          <a:lstStyle/>
          <a:p>
            <a:r>
              <a:rPr lang="en-US" sz="3600" dirty="0" smtClean="0">
                <a:solidFill>
                  <a:srgbClr val="FF0000"/>
                </a:solidFill>
              </a:rPr>
              <a:t>1GIPS &lt; 0.1Watts</a:t>
            </a:r>
          </a:p>
          <a:p>
            <a:r>
              <a:rPr lang="en-US" sz="3600" dirty="0" err="1">
                <a:solidFill>
                  <a:srgbClr val="FF0000"/>
                </a:solidFill>
              </a:rPr>
              <a:t>I</a:t>
            </a:r>
            <a:r>
              <a:rPr lang="en-US" sz="3600" dirty="0" err="1" smtClean="0">
                <a:solidFill>
                  <a:srgbClr val="FF0000"/>
                </a:solidFill>
              </a:rPr>
              <a:t>ndepnent</a:t>
            </a:r>
            <a:r>
              <a:rPr lang="en-US" sz="3600" dirty="0" smtClean="0">
                <a:solidFill>
                  <a:srgbClr val="FF0000"/>
                </a:solidFill>
              </a:rPr>
              <a:t> threads</a:t>
            </a:r>
            <a:endParaRPr lang="en-US" sz="3600" dirty="0">
              <a:solidFill>
                <a:srgbClr val="FF0000"/>
              </a:solidFill>
            </a:endParaRPr>
          </a:p>
        </p:txBody>
      </p:sp>
    </p:spTree>
    <p:extLst>
      <p:ext uri="{BB962C8B-B14F-4D97-AF65-F5344CB8AC3E}">
        <p14:creationId xmlns:p14="http://schemas.microsoft.com/office/powerpoint/2010/main" val="38637637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x-none"/>
              <a:t>Courses</a:t>
            </a:r>
          </a:p>
        </p:txBody>
      </p:sp>
      <p:graphicFrame>
        <p:nvGraphicFramePr>
          <p:cNvPr id="2" name="Table 1"/>
          <p:cNvGraphicFramePr>
            <a:graphicFrameLocks noGrp="1"/>
          </p:cNvGraphicFramePr>
          <p:nvPr>
            <p:extLst>
              <p:ext uri="{D42A27DB-BD31-4B8C-83A1-F6EECF244321}">
                <p14:modId xmlns:p14="http://schemas.microsoft.com/office/powerpoint/2010/main" val="839832831"/>
              </p:ext>
            </p:extLst>
          </p:nvPr>
        </p:nvGraphicFramePr>
        <p:xfrm>
          <a:off x="609600" y="2133600"/>
          <a:ext cx="6858000" cy="2966720"/>
        </p:xfrm>
        <a:graphic>
          <a:graphicData uri="http://schemas.openxmlformats.org/drawingml/2006/table">
            <a:tbl>
              <a:tblPr firstRow="1" bandRow="1">
                <a:tableStyleId>{61520FAA-784A-46C0-9306-AF174A4E0BBE}</a:tableStyleId>
              </a:tblPr>
              <a:tblGrid>
                <a:gridCol w="3886200"/>
                <a:gridCol w="1752600"/>
                <a:gridCol w="1219200"/>
              </a:tblGrid>
              <a:tr h="370840">
                <a:tc>
                  <a:txBody>
                    <a:bodyPr/>
                    <a:lstStyle/>
                    <a:p>
                      <a:r>
                        <a:rPr lang="en-US" dirty="0" smtClean="0"/>
                        <a:t>UT Courses  </a:t>
                      </a:r>
                      <a:endParaRPr lang="en-US" dirty="0"/>
                    </a:p>
                  </a:txBody>
                  <a:tcPr/>
                </a:tc>
                <a:tc>
                  <a:txBody>
                    <a:bodyPr/>
                    <a:lstStyle/>
                    <a:p>
                      <a:r>
                        <a:rPr lang="en-US" dirty="0" smtClean="0"/>
                        <a:t>Instructor</a:t>
                      </a:r>
                      <a:endParaRPr lang="en-US" dirty="0"/>
                    </a:p>
                  </a:txBody>
                  <a:tcPr/>
                </a:tc>
                <a:tc>
                  <a:txBody>
                    <a:bodyPr/>
                    <a:lstStyle/>
                    <a:p>
                      <a:r>
                        <a:rPr lang="en-US" dirty="0" smtClean="0"/>
                        <a:t>grade</a:t>
                      </a:r>
                      <a:endParaRPr lang="en-US" dirty="0"/>
                    </a:p>
                  </a:txBody>
                  <a:tcPr/>
                </a:tc>
              </a:tr>
              <a:tr h="370840">
                <a:tc>
                  <a:txBody>
                    <a:bodyPr/>
                    <a:lstStyle/>
                    <a:p>
                      <a:r>
                        <a:rPr lang="en-US" dirty="0" smtClean="0"/>
                        <a:t>SOC design – Fall 08</a:t>
                      </a:r>
                      <a:endParaRPr lang="en-US" dirty="0"/>
                    </a:p>
                  </a:txBody>
                  <a:tcPr/>
                </a:tc>
                <a:tc>
                  <a:txBody>
                    <a:bodyPr/>
                    <a:lstStyle/>
                    <a:p>
                      <a:r>
                        <a:rPr lang="en-US" dirty="0" smtClean="0"/>
                        <a:t>Dr. Jacob Abraham</a:t>
                      </a:r>
                      <a:endParaRPr lang="en-US" dirty="0"/>
                    </a:p>
                  </a:txBody>
                  <a:tcPr/>
                </a:tc>
                <a:tc>
                  <a:txBody>
                    <a:bodyPr/>
                    <a:lstStyle/>
                    <a:p>
                      <a:r>
                        <a:rPr lang="en-US" dirty="0" smtClean="0"/>
                        <a:t>A</a:t>
                      </a:r>
                      <a:endParaRPr lang="en-US" dirty="0"/>
                    </a:p>
                  </a:txBody>
                  <a:tcPr/>
                </a:tc>
              </a:tr>
              <a:tr h="370840">
                <a:tc>
                  <a:txBody>
                    <a:bodyPr/>
                    <a:lstStyle/>
                    <a:p>
                      <a:r>
                        <a:rPr lang="en-US" dirty="0" smtClean="0"/>
                        <a:t>Comp</a:t>
                      </a:r>
                      <a:r>
                        <a:rPr lang="en-US" baseline="0" dirty="0" smtClean="0"/>
                        <a:t> Arch: User/system interplay – Spring 09</a:t>
                      </a:r>
                      <a:endParaRPr lang="en-US" dirty="0"/>
                    </a:p>
                  </a:txBody>
                  <a:tcPr/>
                </a:tc>
                <a:tc>
                  <a:txBody>
                    <a:bodyPr/>
                    <a:lstStyle/>
                    <a:p>
                      <a:r>
                        <a:rPr lang="en-US" dirty="0" smtClean="0"/>
                        <a:t>Dr. </a:t>
                      </a:r>
                      <a:r>
                        <a:rPr lang="en-US" dirty="0" err="1" smtClean="0"/>
                        <a:t>Mattan</a:t>
                      </a:r>
                      <a:r>
                        <a:rPr lang="en-US" dirty="0" smtClean="0"/>
                        <a:t> </a:t>
                      </a:r>
                      <a:r>
                        <a:rPr lang="en-US" dirty="0" err="1" smtClean="0"/>
                        <a:t>Erez</a:t>
                      </a:r>
                      <a:endParaRPr lang="en-US" dirty="0"/>
                    </a:p>
                  </a:txBody>
                  <a:tcPr/>
                </a:tc>
                <a:tc>
                  <a:txBody>
                    <a:bodyPr/>
                    <a:lstStyle/>
                    <a:p>
                      <a:r>
                        <a:rPr lang="en-US" dirty="0" smtClean="0"/>
                        <a:t>A</a:t>
                      </a:r>
                      <a:endParaRPr lang="en-US" dirty="0"/>
                    </a:p>
                  </a:txBody>
                  <a:tcPr/>
                </a:tc>
              </a:tr>
              <a:tr h="370840">
                <a:tc>
                  <a:txBody>
                    <a:bodyPr/>
                    <a:lstStyle/>
                    <a:p>
                      <a:r>
                        <a:rPr lang="en-US" dirty="0" smtClean="0"/>
                        <a:t>Parallel systems – Spring 09</a:t>
                      </a:r>
                      <a:endParaRPr lang="en-US" dirty="0"/>
                    </a:p>
                  </a:txBody>
                  <a:tcPr/>
                </a:tc>
                <a:tc>
                  <a:txBody>
                    <a:bodyPr/>
                    <a:lstStyle/>
                    <a:p>
                      <a:r>
                        <a:rPr lang="en-US" dirty="0" smtClean="0"/>
                        <a:t>Dr. Calvin Lin</a:t>
                      </a:r>
                      <a:endParaRPr lang="en-US" dirty="0"/>
                    </a:p>
                  </a:txBody>
                  <a:tcPr/>
                </a:tc>
                <a:tc>
                  <a:txBody>
                    <a:bodyPr/>
                    <a:lstStyle/>
                    <a:p>
                      <a:r>
                        <a:rPr lang="en-US" dirty="0" smtClean="0"/>
                        <a:t>A</a:t>
                      </a:r>
                      <a:endParaRPr lang="en-US" dirty="0"/>
                    </a:p>
                  </a:txBody>
                  <a:tcPr/>
                </a:tc>
              </a:tr>
              <a:tr h="370840">
                <a:tc>
                  <a:txBody>
                    <a:bodyPr/>
                    <a:lstStyle/>
                    <a:p>
                      <a:r>
                        <a:rPr lang="en-US" dirty="0" smtClean="0"/>
                        <a:t>Parallel comp arch – Fall</a:t>
                      </a:r>
                      <a:r>
                        <a:rPr lang="en-US" baseline="0" dirty="0" smtClean="0"/>
                        <a:t> 09</a:t>
                      </a:r>
                      <a:endParaRPr lang="en-US" dirty="0"/>
                    </a:p>
                  </a:txBody>
                  <a:tcPr/>
                </a:tc>
                <a:tc>
                  <a:txBody>
                    <a:bodyPr/>
                    <a:lstStyle/>
                    <a:p>
                      <a:r>
                        <a:rPr lang="en-US" dirty="0" smtClean="0"/>
                        <a:t>Dr. Derek </a:t>
                      </a:r>
                      <a:r>
                        <a:rPr lang="en-US" dirty="0" err="1" smtClean="0"/>
                        <a:t>Chiou</a:t>
                      </a:r>
                      <a:endParaRPr lang="en-US" dirty="0"/>
                    </a:p>
                  </a:txBody>
                  <a:tcPr/>
                </a:tc>
                <a:tc>
                  <a:txBody>
                    <a:bodyPr/>
                    <a:lstStyle/>
                    <a:p>
                      <a:r>
                        <a:rPr lang="en-US" dirty="0" smtClean="0"/>
                        <a:t>A-</a:t>
                      </a:r>
                      <a:endParaRPr lang="en-US" dirty="0"/>
                    </a:p>
                  </a:txBody>
                  <a:tcPr/>
                </a:tc>
              </a:tr>
              <a:tr h="370840">
                <a:tc>
                  <a:txBody>
                    <a:bodyPr/>
                    <a:lstStyle/>
                    <a:p>
                      <a:r>
                        <a:rPr lang="en-US" dirty="0" smtClean="0"/>
                        <a:t>Communication systems – Fall 09</a:t>
                      </a:r>
                      <a:endParaRPr lang="en-US" dirty="0"/>
                    </a:p>
                  </a:txBody>
                  <a:tcPr/>
                </a:tc>
                <a:tc>
                  <a:txBody>
                    <a:bodyPr/>
                    <a:lstStyle/>
                    <a:p>
                      <a:r>
                        <a:rPr lang="en-US" dirty="0" smtClean="0"/>
                        <a:t>Dr. Yin Zhang</a:t>
                      </a:r>
                      <a:endParaRPr lang="en-US" dirty="0"/>
                    </a:p>
                  </a:txBody>
                  <a:tcPr/>
                </a:tc>
                <a:tc>
                  <a:txBody>
                    <a:bodyPr/>
                    <a:lstStyle/>
                    <a:p>
                      <a:r>
                        <a:rPr lang="en-US" dirty="0" smtClean="0"/>
                        <a:t>A</a:t>
                      </a:r>
                      <a:endParaRPr lang="en-US" dirty="0"/>
                    </a:p>
                  </a:txBody>
                  <a:tcPr/>
                </a:tc>
              </a:tr>
              <a:tr h="370840">
                <a:tc>
                  <a:txBody>
                    <a:bodyPr/>
                    <a:lstStyle/>
                    <a:p>
                      <a:r>
                        <a:rPr lang="en-US" dirty="0" smtClean="0"/>
                        <a:t>Microarchitecture – Spring 10</a:t>
                      </a:r>
                      <a:endParaRPr lang="en-US" dirty="0"/>
                    </a:p>
                  </a:txBody>
                  <a:tcPr/>
                </a:tc>
                <a:tc>
                  <a:txBody>
                    <a:bodyPr/>
                    <a:lstStyle/>
                    <a:p>
                      <a:r>
                        <a:rPr lang="en-US" dirty="0" smtClean="0"/>
                        <a:t>Dr. Yale </a:t>
                      </a:r>
                      <a:r>
                        <a:rPr lang="en-US" dirty="0" err="1" smtClean="0"/>
                        <a:t>Patt</a:t>
                      </a:r>
                      <a:endParaRPr lang="en-US" dirty="0"/>
                    </a:p>
                  </a:txBody>
                  <a:tcPr/>
                </a:tc>
                <a:tc>
                  <a:txBody>
                    <a:bodyPr/>
                    <a:lstStyle/>
                    <a:p>
                      <a:r>
                        <a:rPr lang="en-US" dirty="0" smtClean="0"/>
                        <a:t>A-</a:t>
                      </a:r>
                      <a:endParaRPr lang="en-US" dirty="0"/>
                    </a:p>
                  </a:txBody>
                  <a:tcPr/>
                </a:tc>
              </a:tr>
              <a:tr h="370840">
                <a:tc>
                  <a:txBody>
                    <a:bodyPr/>
                    <a:lstStyle/>
                    <a:p>
                      <a:r>
                        <a:rPr lang="en-US" dirty="0" smtClean="0"/>
                        <a:t>Comp</a:t>
                      </a:r>
                      <a:r>
                        <a:rPr lang="en-US" baseline="0" dirty="0" smtClean="0"/>
                        <a:t> Arch: Parallelism and Locality – Fall 10</a:t>
                      </a:r>
                      <a:endParaRPr lang="en-US" dirty="0"/>
                    </a:p>
                  </a:txBody>
                  <a:tcPr/>
                </a:tc>
                <a:tc>
                  <a:txBody>
                    <a:bodyPr/>
                    <a:lstStyle/>
                    <a:p>
                      <a:r>
                        <a:rPr lang="en-US" dirty="0" smtClean="0"/>
                        <a:t>Dr. </a:t>
                      </a:r>
                      <a:r>
                        <a:rPr lang="en-US" dirty="0" err="1" smtClean="0"/>
                        <a:t>Mattan</a:t>
                      </a:r>
                      <a:r>
                        <a:rPr lang="en-US" dirty="0" smtClean="0"/>
                        <a:t> </a:t>
                      </a:r>
                      <a:r>
                        <a:rPr lang="en-US" dirty="0" err="1" smtClean="0"/>
                        <a:t>Erez</a:t>
                      </a:r>
                      <a:endParaRPr lang="en-US" dirty="0"/>
                    </a:p>
                  </a:txBody>
                  <a:tcPr/>
                </a:tc>
                <a:tc>
                  <a:txBody>
                    <a:bodyPr/>
                    <a:lstStyle/>
                    <a:p>
                      <a:r>
                        <a:rPr lang="en-US" dirty="0" smtClean="0"/>
                        <a:t>A</a:t>
                      </a:r>
                      <a:endParaRPr lang="en-US" dirty="0"/>
                    </a:p>
                  </a:txBody>
                  <a:tcPr/>
                </a:tc>
              </a:tr>
            </a:tbl>
          </a:graphicData>
        </a:graphic>
      </p:graphicFrame>
    </p:spTree>
    <p:extLst>
      <p:ext uri="{BB962C8B-B14F-4D97-AF65-F5344CB8AC3E}">
        <p14:creationId xmlns:p14="http://schemas.microsoft.com/office/powerpoint/2010/main" val="1000545616"/>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lvl="0" rtl="0">
              <a:buNone/>
            </a:pPr>
            <a:r>
              <a:rPr lang="en-US" dirty="0" smtClean="0"/>
              <a:t>Related </a:t>
            </a:r>
            <a:r>
              <a:rPr lang="en-US" dirty="0"/>
              <a:t>p</a:t>
            </a:r>
            <a:r>
              <a:rPr lang="x-none" smtClean="0"/>
              <a:t>ublications</a:t>
            </a:r>
            <a:endParaRPr lang="x-none"/>
          </a:p>
        </p:txBody>
      </p:sp>
      <p:sp>
        <p:nvSpPr>
          <p:cNvPr id="418" name="Shape 418"/>
          <p:cNvSpPr txBox="1">
            <a:spLocks noGrp="1"/>
          </p:cNvSpPr>
          <p:nvPr>
            <p:ph type="body" idx="1"/>
          </p:nvPr>
        </p:nvSpPr>
        <p:spPr>
          <a:xfrm>
            <a:off x="457200" y="1600200"/>
            <a:ext cx="8229600" cy="2723792"/>
          </a:xfrm>
          <a:prstGeom prst="rect">
            <a:avLst/>
          </a:prstGeom>
        </p:spPr>
        <p:txBody>
          <a:bodyPr lIns="91425" tIns="91425" rIns="91425" bIns="91425" anchor="t" anchorCtr="0">
            <a:spAutoFit/>
          </a:bodyPr>
          <a:lstStyle/>
          <a:p>
            <a:r>
              <a:rPr lang="en-US" sz="2000" dirty="0" err="1"/>
              <a:t>Maysam</a:t>
            </a:r>
            <a:r>
              <a:rPr lang="en-US" sz="2000" dirty="0"/>
              <a:t> </a:t>
            </a:r>
            <a:r>
              <a:rPr lang="en-US" sz="2000" dirty="0" err="1"/>
              <a:t>Lavasani</a:t>
            </a:r>
            <a:r>
              <a:rPr lang="en-US" sz="2000" dirty="0"/>
              <a:t>, Larry Dennison, and Derek </a:t>
            </a:r>
            <a:r>
              <a:rPr lang="en-US" sz="2000" dirty="0" err="1"/>
              <a:t>Chiou</a:t>
            </a:r>
            <a:r>
              <a:rPr lang="en-US" sz="2000" dirty="0"/>
              <a:t>. "</a:t>
            </a:r>
            <a:r>
              <a:rPr lang="en-US" sz="2000" dirty="0">
                <a:hlinkClick r:id="rId3" action="ppaction://hlinkfile"/>
              </a:rPr>
              <a:t>Compiling High Throughput Network Processors</a:t>
            </a:r>
            <a:r>
              <a:rPr lang="en-US" sz="2000" dirty="0"/>
              <a:t>." Proceedings of the 20th ACM/SIGDA International Symposium on Field-Programmable Gate Arrays, </a:t>
            </a:r>
            <a:r>
              <a:rPr lang="en-US" sz="2000" dirty="0" err="1"/>
              <a:t>Monterary</a:t>
            </a:r>
            <a:r>
              <a:rPr lang="en-US" sz="2000" dirty="0"/>
              <a:t>, CA, Feb, 2012</a:t>
            </a:r>
            <a:r>
              <a:rPr lang="en-US" sz="2000" dirty="0" smtClean="0"/>
              <a:t>.</a:t>
            </a:r>
          </a:p>
          <a:p>
            <a:r>
              <a:rPr lang="en-US" sz="2000" dirty="0" err="1"/>
              <a:t>Maysam</a:t>
            </a:r>
            <a:r>
              <a:rPr lang="en-US" sz="2000" dirty="0"/>
              <a:t> </a:t>
            </a:r>
            <a:r>
              <a:rPr lang="en-US" sz="2000" dirty="0" err="1"/>
              <a:t>Lavasani</a:t>
            </a:r>
            <a:r>
              <a:rPr lang="en-US" sz="2000" dirty="0"/>
              <a:t>, Larry Dennison, </a:t>
            </a:r>
            <a:r>
              <a:rPr lang="en-US" sz="2000" dirty="0" smtClean="0"/>
              <a:t>and </a:t>
            </a:r>
            <a:r>
              <a:rPr lang="en-US" sz="2000" dirty="0"/>
              <a:t>Derek </a:t>
            </a:r>
            <a:r>
              <a:rPr lang="en-US" sz="2000" dirty="0" err="1"/>
              <a:t>Chiou</a:t>
            </a:r>
            <a:r>
              <a:rPr lang="en-US" sz="2000" dirty="0"/>
              <a:t>. "</a:t>
            </a:r>
            <a:r>
              <a:rPr lang="en-US" sz="2000" dirty="0">
                <a:hlinkClick r:id="rId4" action="ppaction://hlinkfile"/>
              </a:rPr>
              <a:t>Methodology for Leveraging </a:t>
            </a:r>
            <a:r>
              <a:rPr lang="en-US" sz="2000" dirty="0" err="1">
                <a:hlinkClick r:id="rId4" action="ppaction://hlinkfile"/>
              </a:rPr>
              <a:t>Reconfigurability</a:t>
            </a:r>
            <a:r>
              <a:rPr lang="en-US" sz="2000" dirty="0">
                <a:hlinkClick r:id="rId4" action="ppaction://hlinkfile"/>
              </a:rPr>
              <a:t> in Domain Specific Languages</a:t>
            </a:r>
            <a:r>
              <a:rPr lang="en-US" sz="2000" dirty="0"/>
              <a:t>." The First Workshop on the Intersections of Computer Architecture and Reconfigurable Logic (CARL 2010), December 2010</a:t>
            </a:r>
            <a:endParaRPr sz="2000" dirty="0"/>
          </a:p>
        </p:txBody>
      </p:sp>
    </p:spTree>
    <p:extLst>
      <p:ext uri="{BB962C8B-B14F-4D97-AF65-F5344CB8AC3E}">
        <p14:creationId xmlns:p14="http://schemas.microsoft.com/office/powerpoint/2010/main" val="1946068428"/>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221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FB3D0C-8D74-41D4-BD0C-D240EB708DFB}" type="slidenum">
              <a:rPr lang="en-US" smtClean="0"/>
              <a:pPr/>
              <a:t>53</a:t>
            </a:fld>
            <a:endParaRPr lang="en-US"/>
          </a:p>
        </p:txBody>
      </p:sp>
      <p:sp>
        <p:nvSpPr>
          <p:cNvPr id="6" name="Title 5"/>
          <p:cNvSpPr>
            <a:spLocks noGrp="1"/>
          </p:cNvSpPr>
          <p:nvPr>
            <p:ph type="title"/>
          </p:nvPr>
        </p:nvSpPr>
        <p:spPr/>
        <p:txBody>
          <a:bodyPr/>
          <a:lstStyle/>
          <a:p>
            <a:r>
              <a:rPr lang="en-US" dirty="0" smtClean="0"/>
              <a:t>Packet Header Processing</a:t>
            </a:r>
            <a:endParaRPr lang="en-US" dirty="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653729"/>
            <a:ext cx="5532619" cy="4747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0170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FB3D0C-8D74-41D4-BD0C-D240EB708DFB}" type="slidenum">
              <a:rPr lang="en-US" smtClean="0"/>
              <a:pPr/>
              <a:t>54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14450"/>
            <a:ext cx="7553325"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Autofit/>
          </a:bodyPr>
          <a:lstStyle/>
          <a:p>
            <a:r>
              <a:rPr lang="en-US" sz="3600" dirty="0"/>
              <a:t>Experimental </a:t>
            </a:r>
            <a:r>
              <a:rPr lang="en-US" sz="3600" dirty="0" smtClean="0"/>
              <a:t>Results </a:t>
            </a:r>
            <a:r>
              <a:rPr lang="en-US" sz="3600" dirty="0"/>
              <a:t>- </a:t>
            </a:r>
            <a:r>
              <a:rPr lang="en-US" sz="3600" dirty="0" smtClean="0"/>
              <a:t> 200MPPS on </a:t>
            </a:r>
            <a:r>
              <a:rPr lang="en-US" sz="3600" dirty="0"/>
              <a:t>Virtex-7 VHX870T </a:t>
            </a:r>
          </a:p>
        </p:txBody>
      </p:sp>
    </p:spTree>
    <p:extLst>
      <p:ext uri="{BB962C8B-B14F-4D97-AF65-F5344CB8AC3E}">
        <p14:creationId xmlns:p14="http://schemas.microsoft.com/office/powerpoint/2010/main" val="20552426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ctrTitle"/>
          </p:nvPr>
        </p:nvSpPr>
        <p:spPr>
          <a:xfrm>
            <a:off x="457200" y="751679"/>
            <a:ext cx="8229600" cy="3508623"/>
          </a:xfrm>
          <a:prstGeom prst="rect">
            <a:avLst/>
          </a:prstGeom>
        </p:spPr>
        <p:txBody>
          <a:bodyPr lIns="91425" tIns="91425" rIns="91425" bIns="91425" anchor="t" anchorCtr="0">
            <a:spAutoFit/>
          </a:bodyPr>
          <a:lstStyle/>
          <a:p>
            <a:pPr indent="0">
              <a:buNone/>
            </a:pPr>
            <a:r>
              <a:rPr lang="x-none"/>
              <a:t>Understanding the </a:t>
            </a:r>
            <a:r>
              <a:rPr lang="x-none" smtClean="0"/>
              <a:t>performance</a:t>
            </a:r>
            <a:r>
              <a:rPr lang="en-US" dirty="0" smtClean="0"/>
              <a:t> (work in progress)</a:t>
            </a:r>
            <a:endParaRPr lang="x-none"/>
          </a:p>
        </p:txBody>
      </p:sp>
      <p:sp>
        <p:nvSpPr>
          <p:cNvPr id="388" name="Shape 388"/>
          <p:cNvSpPr txBox="1">
            <a:spLocks noGrp="1"/>
          </p:cNvSpPr>
          <p:nvPr>
            <p:ph type="subTitle" idx="1"/>
          </p:nvPr>
        </p:nvSpPr>
        <p:spPr>
          <a:xfrm>
            <a:off x="457200" y="4955189"/>
            <a:ext cx="8229600" cy="16434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897762838"/>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performance projection</a:t>
            </a:r>
            <a:endParaRPr lang="en-US" dirty="0"/>
          </a:p>
        </p:txBody>
      </p:sp>
      <p:sp>
        <p:nvSpPr>
          <p:cNvPr id="3" name="Text Placeholder 2"/>
          <p:cNvSpPr>
            <a:spLocks noGrp="1"/>
          </p:cNvSpPr>
          <p:nvPr>
            <p:ph type="body" idx="1"/>
          </p:nvPr>
        </p:nvSpPr>
        <p:spPr/>
        <p:txBody>
          <a:bodyPr/>
          <a:lstStyle/>
          <a:p>
            <a:pPr marL="514350" indent="-457200"/>
            <a:r>
              <a:rPr lang="en-US" dirty="0" smtClean="0"/>
              <a:t>Assumptions (Engines limit performance)</a:t>
            </a:r>
          </a:p>
          <a:p>
            <a:pPr lvl="1"/>
            <a:r>
              <a:rPr lang="en-US" dirty="0"/>
              <a:t>E</a:t>
            </a:r>
            <a:r>
              <a:rPr lang="en-US" dirty="0" smtClean="0"/>
              <a:t>nough parallelism</a:t>
            </a:r>
          </a:p>
          <a:p>
            <a:pPr lvl="1"/>
            <a:r>
              <a:rPr lang="en-US" dirty="0" smtClean="0"/>
              <a:t>Ideal inter engine interconnection</a:t>
            </a:r>
          </a:p>
          <a:p>
            <a:pPr lvl="1"/>
            <a:r>
              <a:rPr lang="en-US" dirty="0" smtClean="0"/>
              <a:t>Ideal load balancer</a:t>
            </a:r>
          </a:p>
          <a:p>
            <a:pPr lvl="1"/>
            <a:r>
              <a:rPr lang="en-US" dirty="0" smtClean="0"/>
              <a:t>Enough memory bandwidth</a:t>
            </a:r>
          </a:p>
          <a:p>
            <a:pPr marL="0" indent="0">
              <a:buNone/>
            </a:pPr>
            <a:r>
              <a:rPr lang="en-US" dirty="0"/>
              <a:t>	</a:t>
            </a:r>
            <a:r>
              <a:rPr lang="en-US" dirty="0" smtClean="0"/>
              <a:t>Performance = P0 x C x P x M x F </a:t>
            </a:r>
          </a:p>
          <a:p>
            <a:pPr marL="0" indent="0">
              <a:buNone/>
            </a:pPr>
            <a:r>
              <a:rPr lang="en-US" dirty="0" smtClean="0"/>
              <a:t>	C: In-cycle operations compaction factor</a:t>
            </a:r>
            <a:endParaRPr lang="en-US" dirty="0"/>
          </a:p>
          <a:p>
            <a:pPr marL="0" indent="0">
              <a:buNone/>
            </a:pPr>
            <a:r>
              <a:rPr lang="en-US" dirty="0"/>
              <a:t>	</a:t>
            </a:r>
            <a:r>
              <a:rPr lang="en-US" dirty="0" smtClean="0"/>
              <a:t>P: Intra engine parallelism</a:t>
            </a:r>
          </a:p>
          <a:p>
            <a:pPr marL="0" indent="0">
              <a:buNone/>
            </a:pPr>
            <a:r>
              <a:rPr lang="en-US" dirty="0"/>
              <a:t>	</a:t>
            </a:r>
            <a:r>
              <a:rPr lang="en-US" dirty="0" smtClean="0"/>
              <a:t>M: Multiple engine parallelism </a:t>
            </a:r>
          </a:p>
          <a:p>
            <a:pPr marL="0" indent="0">
              <a:buNone/>
            </a:pPr>
            <a:r>
              <a:rPr lang="en-US" dirty="0"/>
              <a:t>	</a:t>
            </a:r>
            <a:r>
              <a:rPr lang="en-US" dirty="0" smtClean="0"/>
              <a:t>F: Cycle time</a:t>
            </a:r>
            <a:endParaRPr lang="en-US" dirty="0"/>
          </a:p>
        </p:txBody>
      </p:sp>
    </p:spTree>
    <p:extLst>
      <p:ext uri="{BB962C8B-B14F-4D97-AF65-F5344CB8AC3E}">
        <p14:creationId xmlns:p14="http://schemas.microsoft.com/office/powerpoint/2010/main" val="38637517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efficiency/Resource balance</a:t>
            </a:r>
            <a:endParaRPr lang="en-US" dirty="0"/>
          </a:p>
        </p:txBody>
      </p:sp>
      <p:sp>
        <p:nvSpPr>
          <p:cNvPr id="3" name="Text Placeholder 2"/>
          <p:cNvSpPr>
            <a:spLocks noGrp="1"/>
          </p:cNvSpPr>
          <p:nvPr>
            <p:ph type="body" idx="1"/>
          </p:nvPr>
        </p:nvSpPr>
        <p:spPr/>
        <p:txBody>
          <a:bodyPr/>
          <a:lstStyle/>
          <a:p>
            <a:r>
              <a:rPr lang="en-US" dirty="0" smtClean="0"/>
              <a:t>Smaller engines - larger M</a:t>
            </a:r>
          </a:p>
          <a:p>
            <a:pPr lvl="1"/>
            <a:r>
              <a:rPr lang="en-US" dirty="0" smtClean="0"/>
              <a:t>Application specific data path width</a:t>
            </a:r>
          </a:p>
          <a:p>
            <a:pPr lvl="1"/>
            <a:r>
              <a:rPr lang="en-US" dirty="0" smtClean="0"/>
              <a:t>Application specific functional units</a:t>
            </a:r>
          </a:p>
          <a:p>
            <a:pPr lvl="1"/>
            <a:r>
              <a:rPr lang="en-US" dirty="0" smtClean="0"/>
              <a:t>Applications specific Register file</a:t>
            </a:r>
          </a:p>
          <a:p>
            <a:pPr lvl="1"/>
            <a:r>
              <a:rPr lang="en-US" dirty="0" smtClean="0"/>
              <a:t>Application specific level of threading/pipelining</a:t>
            </a:r>
          </a:p>
          <a:p>
            <a:r>
              <a:rPr lang="en-US" dirty="0" smtClean="0"/>
              <a:t> Resource imbalance - smaller M</a:t>
            </a:r>
          </a:p>
          <a:p>
            <a:pPr lvl="1"/>
            <a:r>
              <a:rPr lang="en-US" dirty="0" smtClean="0"/>
              <a:t>Large number of required double-precision units </a:t>
            </a:r>
          </a:p>
          <a:p>
            <a:pPr lvl="1"/>
            <a:r>
              <a:rPr lang="en-US" dirty="0" smtClean="0"/>
              <a:t>Large amount of on-chip memory   </a:t>
            </a:r>
            <a:endParaRPr lang="en-US" dirty="0"/>
          </a:p>
        </p:txBody>
      </p:sp>
    </p:spTree>
    <p:extLst>
      <p:ext uri="{BB962C8B-B14F-4D97-AF65-F5344CB8AC3E}">
        <p14:creationId xmlns:p14="http://schemas.microsoft.com/office/powerpoint/2010/main" val="20884955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 Placeholder 2"/>
          <p:cNvSpPr>
            <a:spLocks noGrp="1"/>
          </p:cNvSpPr>
          <p:nvPr>
            <p:ph type="body" idx="1"/>
          </p:nvPr>
        </p:nvSpPr>
        <p:spPr/>
        <p:txBody>
          <a:bodyPr/>
          <a:lstStyle/>
          <a:p>
            <a:r>
              <a:rPr lang="en-US" dirty="0" smtClean="0"/>
              <a:t>Identify contributions to performance</a:t>
            </a:r>
          </a:p>
          <a:p>
            <a:pPr lvl="1"/>
            <a:r>
              <a:rPr lang="en-US" dirty="0" smtClean="0"/>
              <a:t>Timing model for a </a:t>
            </a:r>
            <a:r>
              <a:rPr lang="en-US" dirty="0"/>
              <a:t>sea of simple </a:t>
            </a:r>
            <a:r>
              <a:rPr lang="en-US" dirty="0" smtClean="0"/>
              <a:t>cores </a:t>
            </a:r>
          </a:p>
          <a:p>
            <a:pPr lvl="2"/>
            <a:r>
              <a:rPr lang="en-US" dirty="0" smtClean="0"/>
              <a:t>multi-threaded 5-stage pipeline cores </a:t>
            </a:r>
          </a:p>
          <a:p>
            <a:pPr lvl="2"/>
            <a:r>
              <a:rPr lang="en-US" dirty="0" smtClean="0"/>
              <a:t>connection </a:t>
            </a:r>
            <a:r>
              <a:rPr lang="en-US" dirty="0"/>
              <a:t>through </a:t>
            </a:r>
            <a:r>
              <a:rPr lang="en-US" dirty="0" smtClean="0"/>
              <a:t>NOC </a:t>
            </a:r>
          </a:p>
          <a:p>
            <a:pPr lvl="1"/>
            <a:r>
              <a:rPr lang="en-US" dirty="0" smtClean="0"/>
              <a:t>Gorilla type architecture on FPGA</a:t>
            </a:r>
          </a:p>
        </p:txBody>
      </p:sp>
    </p:spTree>
    <p:extLst>
      <p:ext uri="{BB962C8B-B14F-4D97-AF65-F5344CB8AC3E}">
        <p14:creationId xmlns:p14="http://schemas.microsoft.com/office/powerpoint/2010/main" val="41143184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457200" y="125006"/>
            <a:ext cx="8229600" cy="1292631"/>
          </a:xfrm>
          <a:prstGeom prst="rect">
            <a:avLst/>
          </a:prstGeom>
        </p:spPr>
        <p:txBody>
          <a:bodyPr lIns="91425" tIns="91425" rIns="91425" bIns="91425" anchor="b" anchorCtr="0">
            <a:spAutoFit/>
          </a:bodyPr>
          <a:lstStyle/>
          <a:p>
            <a:pPr indent="0">
              <a:buNone/>
            </a:pPr>
            <a:r>
              <a:rPr lang="x-none"/>
              <a:t>Performance </a:t>
            </a:r>
            <a:r>
              <a:rPr lang="x-none" smtClean="0"/>
              <a:t>contributors</a:t>
            </a:r>
            <a:r>
              <a:rPr lang="en-US" dirty="0"/>
              <a:t> </a:t>
            </a:r>
            <a:r>
              <a:rPr lang="en-US" dirty="0" smtClean="0"/>
              <a:t>– FPGA tax</a:t>
            </a:r>
            <a:endParaRPr lang="x-none"/>
          </a:p>
        </p:txBody>
      </p:sp>
      <p:sp>
        <p:nvSpPr>
          <p:cNvPr id="394" name="Shape 394"/>
          <p:cNvSpPr txBox="1">
            <a:spLocks noGrp="1"/>
          </p:cNvSpPr>
          <p:nvPr>
            <p:ph type="body" idx="1"/>
          </p:nvPr>
        </p:nvSpPr>
        <p:spPr>
          <a:xfrm>
            <a:off x="457200" y="1600200"/>
            <a:ext cx="8229600" cy="1369575"/>
          </a:xfrm>
          <a:prstGeom prst="rect">
            <a:avLst/>
          </a:prstGeom>
        </p:spPr>
        <p:txBody>
          <a:bodyPr lIns="91425" tIns="91425" rIns="91425" bIns="91425" anchor="t" anchorCtr="0">
            <a:spAutoFit/>
          </a:bodyPr>
          <a:lstStyle/>
          <a:p>
            <a:pPr marL="514350" indent="-381000">
              <a:buSzPct val="80000"/>
              <a:buFont typeface="Courier New"/>
              <a:buChar char="o"/>
            </a:pPr>
            <a:r>
              <a:rPr lang="x-none" sz="3600"/>
              <a:t>Frequency </a:t>
            </a:r>
            <a:r>
              <a:rPr lang="en-US" sz="3600" dirty="0" smtClean="0"/>
              <a:t>tax</a:t>
            </a:r>
            <a:endParaRPr lang="x-none" sz="3600"/>
          </a:p>
          <a:p>
            <a:pPr marL="514350" indent="-381000">
              <a:buSzPct val="80000"/>
              <a:buFont typeface="Courier New"/>
              <a:buChar char="o"/>
            </a:pPr>
            <a:r>
              <a:rPr lang="x-none" sz="3600"/>
              <a:t>Area </a:t>
            </a:r>
            <a:r>
              <a:rPr lang="en-US" sz="3600" dirty="0" smtClean="0"/>
              <a:t>tax</a:t>
            </a:r>
            <a:endParaRPr lang="x-none" sz="3600"/>
          </a:p>
        </p:txBody>
      </p:sp>
    </p:spTree>
    <p:extLst>
      <p:ext uri="{BB962C8B-B14F-4D97-AF65-F5344CB8AC3E}">
        <p14:creationId xmlns:p14="http://schemas.microsoft.com/office/powerpoint/2010/main" val="2890221584"/>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1" name="Rectangle 60"/>
          <p:cNvSpPr/>
          <p:nvPr/>
        </p:nvSpPr>
        <p:spPr>
          <a:xfrm>
            <a:off x="5638800" y="4930300"/>
            <a:ext cx="2357685" cy="16991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557201" y="4854100"/>
            <a:ext cx="2357685" cy="16991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490915" y="4800600"/>
            <a:ext cx="2357685" cy="16991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Shape 64"/>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In-line acceleration in core routers</a:t>
            </a:r>
          </a:p>
        </p:txBody>
      </p:sp>
      <p:sp>
        <p:nvSpPr>
          <p:cNvPr id="66" name="Shape 66"/>
          <p:cNvSpPr txBox="1"/>
          <p:nvPr/>
        </p:nvSpPr>
        <p:spPr>
          <a:xfrm>
            <a:off x="240299" y="3799374"/>
            <a:ext cx="5191381" cy="2677626"/>
          </a:xfrm>
          <a:prstGeom prst="rect">
            <a:avLst/>
          </a:prstGeom>
          <a:noFill/>
        </p:spPr>
        <p:txBody>
          <a:bodyPr wrap="square" lIns="91425" tIns="91425" rIns="91425" bIns="91425" anchor="t" anchorCtr="0">
            <a:spAutoFit/>
          </a:bodyPr>
          <a:lstStyle/>
          <a:p>
            <a:pPr marL="457200" lvl="0" indent="-342900" rtl="0">
              <a:buClr>
                <a:srgbClr val="000000"/>
              </a:buClr>
              <a:buSzPct val="166666"/>
              <a:buFont typeface="Arial"/>
              <a:buChar char="•"/>
            </a:pPr>
            <a:r>
              <a:rPr lang="en-US" sz="1800" dirty="0" smtClean="0"/>
              <a:t>Throughput machines </a:t>
            </a:r>
            <a:endParaRPr lang="en-US" sz="1800" dirty="0"/>
          </a:p>
          <a:p>
            <a:pPr marL="457200" lvl="0" indent="-342900" rtl="0">
              <a:buClr>
                <a:srgbClr val="000000"/>
              </a:buClr>
              <a:buSzPct val="166666"/>
              <a:buFont typeface="Arial"/>
              <a:buChar char="•"/>
            </a:pPr>
            <a:r>
              <a:rPr lang="en-US" sz="1800" dirty="0" smtClean="0"/>
              <a:t>IO intensive</a:t>
            </a:r>
          </a:p>
          <a:p>
            <a:pPr marL="457200" lvl="0" indent="-342900" rtl="0">
              <a:buClr>
                <a:srgbClr val="000000"/>
              </a:buClr>
              <a:buSzPct val="166666"/>
              <a:buFont typeface="Arial"/>
              <a:buChar char="•"/>
            </a:pPr>
            <a:r>
              <a:rPr lang="en-US" sz="1800" dirty="0" smtClean="0"/>
              <a:t>Irregularity in control-flow</a:t>
            </a:r>
          </a:p>
          <a:p>
            <a:pPr marL="457200" lvl="0" indent="-342900" rtl="0">
              <a:buClr>
                <a:srgbClr val="000000"/>
              </a:buClr>
              <a:buSzPct val="166666"/>
              <a:buFont typeface="Arial"/>
              <a:buChar char="•"/>
            </a:pPr>
            <a:r>
              <a:rPr lang="en-US" sz="1800" dirty="0" smtClean="0"/>
              <a:t>High bandwidth random  memory accesses</a:t>
            </a:r>
          </a:p>
          <a:p>
            <a:pPr marL="457200" lvl="0" indent="-342900" rtl="0">
              <a:buClr>
                <a:srgbClr val="000000"/>
              </a:buClr>
              <a:buSzPct val="166666"/>
              <a:buFont typeface="Arial"/>
              <a:buChar char="•"/>
            </a:pPr>
            <a:r>
              <a:rPr lang="x-none" sz="1800" smtClean="0"/>
              <a:t>Customization </a:t>
            </a:r>
            <a:r>
              <a:rPr lang="x-none" sz="1800"/>
              <a:t>at various levels </a:t>
            </a:r>
          </a:p>
          <a:p>
            <a:pPr marL="914400" lvl="1" indent="-342900" rtl="0">
              <a:buClr>
                <a:srgbClr val="000000"/>
              </a:buClr>
              <a:buSzPct val="100000"/>
              <a:buFont typeface="Courier New"/>
              <a:buChar char="o"/>
            </a:pPr>
            <a:r>
              <a:rPr lang="x-none" sz="1800"/>
              <a:t>Network </a:t>
            </a:r>
            <a:r>
              <a:rPr lang="x-none" sz="1800" smtClean="0"/>
              <a:t>interfaces</a:t>
            </a:r>
            <a:endParaRPr lang="x-none" sz="1800"/>
          </a:p>
          <a:p>
            <a:pPr marL="914400" lvl="1" indent="-342900" rtl="0">
              <a:buClr>
                <a:srgbClr val="000000"/>
              </a:buClr>
              <a:buSzPct val="100000"/>
              <a:buFont typeface="Courier New"/>
              <a:buChar char="o"/>
            </a:pPr>
            <a:r>
              <a:rPr lang="en-US" sz="1800" dirty="0" smtClean="0"/>
              <a:t>Inter-core communication</a:t>
            </a:r>
            <a:endParaRPr lang="x-none" sz="1800"/>
          </a:p>
          <a:p>
            <a:pPr marL="914400" lvl="1" indent="-342900" rtl="0">
              <a:buClr>
                <a:srgbClr val="000000"/>
              </a:buClr>
              <a:buSzPct val="100000"/>
              <a:buFont typeface="Courier New"/>
              <a:buChar char="o"/>
            </a:pPr>
            <a:r>
              <a:rPr lang="x-none" sz="1800"/>
              <a:t>Memory interfaces</a:t>
            </a:r>
          </a:p>
          <a:p>
            <a:pPr marL="914400" lvl="1" indent="-342900" rtl="0">
              <a:buClr>
                <a:srgbClr val="000000"/>
              </a:buClr>
              <a:buSzPct val="100000"/>
              <a:buFont typeface="Courier New"/>
              <a:buChar char="o"/>
            </a:pPr>
            <a:r>
              <a:rPr lang="x-none" sz="1800"/>
              <a:t>Core architecture </a:t>
            </a:r>
          </a:p>
        </p:txBody>
      </p:sp>
      <p:sp>
        <p:nvSpPr>
          <p:cNvPr id="68" name="Shape 68"/>
          <p:cNvSpPr/>
          <p:nvPr/>
        </p:nvSpPr>
        <p:spPr>
          <a:xfrm>
            <a:off x="5920201" y="5421001"/>
            <a:ext cx="328199" cy="293999"/>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69" name="Shape 69"/>
          <p:cNvSpPr/>
          <p:nvPr/>
        </p:nvSpPr>
        <p:spPr>
          <a:xfrm>
            <a:off x="6453601" y="5421001"/>
            <a:ext cx="328199" cy="293999"/>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70" name="Shape 70"/>
          <p:cNvSpPr/>
          <p:nvPr/>
        </p:nvSpPr>
        <p:spPr>
          <a:xfrm>
            <a:off x="6981625" y="5421001"/>
            <a:ext cx="328199" cy="293999"/>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71" name="Shape 71"/>
          <p:cNvSpPr txBox="1"/>
          <p:nvPr/>
        </p:nvSpPr>
        <p:spPr>
          <a:xfrm>
            <a:off x="5431681" y="4701700"/>
            <a:ext cx="2443799" cy="474299"/>
          </a:xfrm>
          <a:prstGeom prst="rect">
            <a:avLst/>
          </a:prstGeom>
          <a:noFill/>
        </p:spPr>
        <p:txBody>
          <a:bodyPr lIns="91425" tIns="91425" rIns="91425" bIns="91425" anchor="t" anchorCtr="0">
            <a:spAutoFit/>
          </a:bodyPr>
          <a:lstStyle/>
          <a:p>
            <a:pPr>
              <a:buNone/>
            </a:pPr>
            <a:r>
              <a:rPr lang="x-none" sz="1800"/>
              <a:t>Fast-path accelerator</a:t>
            </a:r>
          </a:p>
        </p:txBody>
      </p:sp>
      <p:sp>
        <p:nvSpPr>
          <p:cNvPr id="72" name="Shape 72"/>
          <p:cNvSpPr/>
          <p:nvPr/>
        </p:nvSpPr>
        <p:spPr>
          <a:xfrm>
            <a:off x="5474636" y="2738003"/>
            <a:ext cx="2279699" cy="1691699"/>
          </a:xfrm>
          <a:prstGeom prst="rect">
            <a:avLst/>
          </a:prstGeom>
          <a:solidFill>
            <a:schemeClr val="lt2"/>
          </a:solidFill>
          <a:ln w="19050" cap="flat">
            <a:solidFill>
              <a:schemeClr val="tx1"/>
            </a:solidFill>
            <a:prstDash val="solid"/>
            <a:round/>
            <a:headEnd type="none" w="med" len="med"/>
            <a:tailEnd type="none" w="med" len="med"/>
          </a:ln>
        </p:spPr>
        <p:txBody>
          <a:bodyPr lIns="91425" tIns="91425" rIns="91425" bIns="91425" anchor="ctr" anchorCtr="0">
            <a:spAutoFit/>
          </a:bodyPr>
          <a:lstStyle/>
          <a:p>
            <a:endParaRPr/>
          </a:p>
        </p:txBody>
      </p:sp>
      <p:cxnSp>
        <p:nvCxnSpPr>
          <p:cNvPr id="73" name="Shape 73"/>
          <p:cNvCxnSpPr/>
          <p:nvPr/>
        </p:nvCxnSpPr>
        <p:spPr>
          <a:xfrm>
            <a:off x="6705344" y="3141683"/>
            <a:ext cx="18000" cy="1040399"/>
          </a:xfrm>
          <a:prstGeom prst="straightConnector1">
            <a:avLst/>
          </a:prstGeom>
          <a:noFill/>
          <a:ln w="19050" cap="flat">
            <a:solidFill>
              <a:schemeClr val="dk2"/>
            </a:solidFill>
            <a:prstDash val="solid"/>
            <a:round/>
            <a:headEnd type="none" w="lg" len="lg"/>
            <a:tailEnd type="none" w="lg" len="lg"/>
          </a:ln>
        </p:spPr>
      </p:cxnSp>
      <p:cxnSp>
        <p:nvCxnSpPr>
          <p:cNvPr id="74" name="Shape 74"/>
          <p:cNvCxnSpPr/>
          <p:nvPr/>
        </p:nvCxnSpPr>
        <p:spPr>
          <a:xfrm rot="10800000" flipH="1">
            <a:off x="6013260" y="3404051"/>
            <a:ext cx="1196099" cy="14999"/>
          </a:xfrm>
          <a:prstGeom prst="straightConnector1">
            <a:avLst/>
          </a:prstGeom>
          <a:noFill/>
          <a:ln w="19050" cap="flat">
            <a:solidFill>
              <a:schemeClr val="dk2"/>
            </a:solidFill>
            <a:prstDash val="solid"/>
            <a:round/>
            <a:headEnd type="none" w="lg" len="lg"/>
            <a:tailEnd type="none" w="lg" len="lg"/>
          </a:ln>
        </p:spPr>
      </p:cxnSp>
      <p:cxnSp>
        <p:nvCxnSpPr>
          <p:cNvPr id="75" name="Shape 75"/>
          <p:cNvCxnSpPr/>
          <p:nvPr/>
        </p:nvCxnSpPr>
        <p:spPr>
          <a:xfrm rot="10800000" flipH="1">
            <a:off x="6013260" y="3648022"/>
            <a:ext cx="1196099" cy="14999"/>
          </a:xfrm>
          <a:prstGeom prst="straightConnector1">
            <a:avLst/>
          </a:prstGeom>
          <a:noFill/>
          <a:ln w="19050" cap="flat">
            <a:solidFill>
              <a:schemeClr val="dk2"/>
            </a:solidFill>
            <a:prstDash val="solid"/>
            <a:round/>
            <a:headEnd type="none" w="lg" len="lg"/>
            <a:tailEnd type="none" w="lg" len="lg"/>
          </a:ln>
        </p:spPr>
      </p:cxnSp>
      <p:cxnSp>
        <p:nvCxnSpPr>
          <p:cNvPr id="76" name="Shape 76"/>
          <p:cNvCxnSpPr/>
          <p:nvPr/>
        </p:nvCxnSpPr>
        <p:spPr>
          <a:xfrm rot="10800000" flipH="1">
            <a:off x="6013260" y="3891993"/>
            <a:ext cx="1196099" cy="14999"/>
          </a:xfrm>
          <a:prstGeom prst="straightConnector1">
            <a:avLst/>
          </a:prstGeom>
          <a:noFill/>
          <a:ln w="19050" cap="flat">
            <a:solidFill>
              <a:schemeClr val="dk2"/>
            </a:solidFill>
            <a:prstDash val="solid"/>
            <a:round/>
            <a:headEnd type="none" w="lg" len="lg"/>
            <a:tailEnd type="none" w="lg" len="lg"/>
          </a:ln>
        </p:spPr>
      </p:cxnSp>
      <p:cxnSp>
        <p:nvCxnSpPr>
          <p:cNvPr id="77" name="Shape 77"/>
          <p:cNvCxnSpPr/>
          <p:nvPr/>
        </p:nvCxnSpPr>
        <p:spPr>
          <a:xfrm>
            <a:off x="6933944" y="3141683"/>
            <a:ext cx="18000" cy="1040399"/>
          </a:xfrm>
          <a:prstGeom prst="straightConnector1">
            <a:avLst/>
          </a:prstGeom>
          <a:noFill/>
          <a:ln w="19050" cap="flat">
            <a:solidFill>
              <a:schemeClr val="dk2"/>
            </a:solidFill>
            <a:prstDash val="solid"/>
            <a:round/>
            <a:headEnd type="none" w="lg" len="lg"/>
            <a:tailEnd type="none" w="lg" len="lg"/>
          </a:ln>
        </p:spPr>
      </p:cxnSp>
      <p:cxnSp>
        <p:nvCxnSpPr>
          <p:cNvPr id="78" name="Shape 78"/>
          <p:cNvCxnSpPr/>
          <p:nvPr/>
        </p:nvCxnSpPr>
        <p:spPr>
          <a:xfrm>
            <a:off x="6476744" y="3141683"/>
            <a:ext cx="18000" cy="1040399"/>
          </a:xfrm>
          <a:prstGeom prst="straightConnector1">
            <a:avLst/>
          </a:prstGeom>
          <a:noFill/>
          <a:ln w="19050" cap="flat">
            <a:solidFill>
              <a:schemeClr val="dk2"/>
            </a:solidFill>
            <a:prstDash val="solid"/>
            <a:round/>
            <a:headEnd type="none" w="lg" len="lg"/>
            <a:tailEnd type="none" w="lg" len="lg"/>
          </a:ln>
        </p:spPr>
      </p:cxnSp>
      <p:cxnSp>
        <p:nvCxnSpPr>
          <p:cNvPr id="79" name="Shape 79"/>
          <p:cNvCxnSpPr/>
          <p:nvPr/>
        </p:nvCxnSpPr>
        <p:spPr>
          <a:xfrm>
            <a:off x="6248144" y="3141683"/>
            <a:ext cx="18000" cy="1040399"/>
          </a:xfrm>
          <a:prstGeom prst="straightConnector1">
            <a:avLst/>
          </a:prstGeom>
          <a:noFill/>
          <a:ln w="19050" cap="flat">
            <a:solidFill>
              <a:schemeClr val="dk2"/>
            </a:solidFill>
            <a:prstDash val="solid"/>
            <a:round/>
            <a:headEnd type="none" w="lg" len="lg"/>
            <a:tailEnd type="none" w="lg" len="lg"/>
          </a:ln>
        </p:spPr>
      </p:cxnSp>
      <p:sp>
        <p:nvSpPr>
          <p:cNvPr id="80" name="Shape 80"/>
          <p:cNvSpPr txBox="1"/>
          <p:nvPr/>
        </p:nvSpPr>
        <p:spPr>
          <a:xfrm>
            <a:off x="5819567" y="2681162"/>
            <a:ext cx="1969799" cy="314999"/>
          </a:xfrm>
          <a:prstGeom prst="rect">
            <a:avLst/>
          </a:prstGeom>
          <a:noFill/>
        </p:spPr>
        <p:txBody>
          <a:bodyPr lIns="91425" tIns="91425" rIns="91425" bIns="91425" anchor="t" anchorCtr="0">
            <a:spAutoFit/>
          </a:bodyPr>
          <a:lstStyle/>
          <a:p>
            <a:pPr>
              <a:buNone/>
            </a:pPr>
            <a:r>
              <a:rPr lang="x-none" sz="1800"/>
              <a:t>Interconnect</a:t>
            </a:r>
          </a:p>
        </p:txBody>
      </p:sp>
      <p:sp>
        <p:nvSpPr>
          <p:cNvPr id="2" name="Rounded Rectangle 1"/>
          <p:cNvSpPr/>
          <p:nvPr/>
        </p:nvSpPr>
        <p:spPr>
          <a:xfrm>
            <a:off x="6044065" y="6210300"/>
            <a:ext cx="1118735" cy="1905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224256" y="5102423"/>
            <a:ext cx="891001" cy="307777"/>
          </a:xfrm>
          <a:prstGeom prst="rect">
            <a:avLst/>
          </a:prstGeom>
          <a:noFill/>
        </p:spPr>
        <p:txBody>
          <a:bodyPr wrap="square" rtlCol="0">
            <a:spAutoFit/>
          </a:bodyPr>
          <a:lstStyle/>
          <a:p>
            <a:r>
              <a:rPr lang="en-US" dirty="0" smtClean="0"/>
              <a:t>Cores</a:t>
            </a:r>
            <a:endParaRPr lang="en-US" dirty="0"/>
          </a:p>
        </p:txBody>
      </p:sp>
      <p:sp>
        <p:nvSpPr>
          <p:cNvPr id="22" name="TextBox 21"/>
          <p:cNvSpPr txBox="1"/>
          <p:nvPr/>
        </p:nvSpPr>
        <p:spPr>
          <a:xfrm>
            <a:off x="6248400" y="5940623"/>
            <a:ext cx="891001" cy="307777"/>
          </a:xfrm>
          <a:prstGeom prst="rect">
            <a:avLst/>
          </a:prstGeom>
          <a:noFill/>
        </p:spPr>
        <p:txBody>
          <a:bodyPr wrap="square" rtlCol="0">
            <a:spAutoFit/>
          </a:bodyPr>
          <a:lstStyle/>
          <a:p>
            <a:r>
              <a:rPr lang="en-US" dirty="0" smtClean="0"/>
              <a:t>Memory</a:t>
            </a:r>
            <a:endParaRPr lang="en-US" dirty="0"/>
          </a:p>
        </p:txBody>
      </p:sp>
      <p:cxnSp>
        <p:nvCxnSpPr>
          <p:cNvPr id="6" name="Straight Arrow Connector 5"/>
          <p:cNvCxnSpPr>
            <a:endCxn id="3" idx="1"/>
          </p:cNvCxnSpPr>
          <p:nvPr/>
        </p:nvCxnSpPr>
        <p:spPr>
          <a:xfrm>
            <a:off x="4783634" y="5650150"/>
            <a:ext cx="70728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979519" y="5638800"/>
            <a:ext cx="70728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552944" y="4429702"/>
            <a:ext cx="256" cy="354148"/>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553200" y="2389052"/>
            <a:ext cx="256" cy="354148"/>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783101" y="1600200"/>
            <a:ext cx="1532099" cy="788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sz="1800">
                <a:solidFill>
                  <a:schemeClr val="tx1"/>
                </a:solidFill>
              </a:rPr>
              <a:t>Slow-path processor</a:t>
            </a:r>
          </a:p>
        </p:txBody>
      </p:sp>
      <p:sp>
        <p:nvSpPr>
          <p:cNvPr id="11" name="Oval 10"/>
          <p:cNvSpPr/>
          <p:nvPr/>
        </p:nvSpPr>
        <p:spPr>
          <a:xfrm>
            <a:off x="4724400" y="5336977"/>
            <a:ext cx="228600" cy="1548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724400" y="5334000"/>
            <a:ext cx="228600" cy="1548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724400" y="5334000"/>
            <a:ext cx="228600" cy="1548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724400" y="5334000"/>
            <a:ext cx="228600" cy="1548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724400" y="5334000"/>
            <a:ext cx="228600" cy="1548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724400" y="5334000"/>
            <a:ext cx="228600" cy="1548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83101" y="5116751"/>
            <a:ext cx="1684499" cy="823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 y="1828800"/>
            <a:ext cx="5181600" cy="1631216"/>
          </a:xfrm>
          <a:prstGeom prst="rect">
            <a:avLst/>
          </a:prstGeom>
          <a:noFill/>
        </p:spPr>
        <p:txBody>
          <a:bodyPr wrap="square" rtlCol="0">
            <a:spAutoFit/>
          </a:bodyPr>
          <a:lstStyle/>
          <a:p>
            <a:r>
              <a:rPr lang="en-US" sz="2000" dirty="0" smtClean="0"/>
              <a:t>Metro NP (CRS-1 2007)</a:t>
            </a:r>
          </a:p>
          <a:p>
            <a:pPr marL="285750" lvl="8" indent="-285750">
              <a:buFont typeface="Arial" pitchFamily="34" charset="0"/>
              <a:buChar char="•"/>
            </a:pPr>
            <a:r>
              <a:rPr lang="en-US" sz="2000" dirty="0" smtClean="0"/>
              <a:t>188 32-Bit embedded RISCs</a:t>
            </a:r>
          </a:p>
          <a:p>
            <a:pPr marL="285750" lvl="8" indent="-285750">
              <a:buFont typeface="Arial" pitchFamily="34" charset="0"/>
              <a:buChar char="•"/>
            </a:pPr>
            <a:r>
              <a:rPr lang="en-US" sz="2000" dirty="0" smtClean="0"/>
              <a:t>96Gbps bandwidth</a:t>
            </a:r>
          </a:p>
          <a:p>
            <a:pPr marL="285750" lvl="8" indent="-285750">
              <a:buFont typeface="Arial" pitchFamily="34" charset="0"/>
              <a:buChar char="•"/>
            </a:pPr>
            <a:r>
              <a:rPr lang="en-US" sz="2000" dirty="0" smtClean="0"/>
              <a:t>5xQDR+9xFCRAM+2xTCAM channels</a:t>
            </a:r>
          </a:p>
          <a:p>
            <a:pPr marL="285750" lvl="8" indent="-285750">
              <a:buFont typeface="Arial" pitchFamily="34" charset="0"/>
              <a:buChar char="•"/>
            </a:pPr>
            <a:endParaRPr lang="en-US" sz="2000"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3.33333E-6 -0.00046 L 0.4125 -0.00046 " pathEditMode="relative" rAng="0" ptsTypes="AA">
                                      <p:cBhvr>
                                        <p:cTn id="9" dur="2000" fill="hold"/>
                                        <p:tgtEl>
                                          <p:spTgt spid="11"/>
                                        </p:tgtEl>
                                        <p:attrNameLst>
                                          <p:attrName>ppt_x</p:attrName>
                                          <p:attrName>ppt_y</p:attrName>
                                        </p:attrNameLst>
                                      </p:cBhvr>
                                      <p:rCtr x="20625" y="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par>
                          <p:cTn id="13" fill="hold">
                            <p:stCondLst>
                              <p:cond delay="2000"/>
                            </p:stCondLst>
                            <p:childTnLst>
                              <p:par>
                                <p:cTn id="14" presetID="42" presetClass="path" presetSubtype="0" accel="50000" decel="50000" fill="hold" grpId="1" nodeType="afterEffect">
                                  <p:stCondLst>
                                    <p:cond delay="0"/>
                                  </p:stCondLst>
                                  <p:childTnLst>
                                    <p:animMotion origin="layout" path="M 3.33333E-6 -0.00046 L 0.4125 -0.00046 " pathEditMode="relative" rAng="0" ptsTypes="AA">
                                      <p:cBhvr>
                                        <p:cTn id="15" dur="2000" fill="hold"/>
                                        <p:tgtEl>
                                          <p:spTgt spid="38"/>
                                        </p:tgtEl>
                                        <p:attrNameLst>
                                          <p:attrName>ppt_x</p:attrName>
                                          <p:attrName>ppt_y</p:attrName>
                                        </p:attrNameLst>
                                      </p:cBhvr>
                                      <p:rCtr x="20625" y="0"/>
                                    </p:animMotion>
                                  </p:childTnLst>
                                </p:cTn>
                              </p:par>
                            </p:childTnLst>
                          </p:cTn>
                        </p:par>
                        <p:par>
                          <p:cTn id="16" fill="hold">
                            <p:stCondLst>
                              <p:cond delay="4000"/>
                            </p:stCondLst>
                            <p:childTnLst>
                              <p:par>
                                <p:cTn id="17" presetID="1"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par>
                          <p:cTn id="19" fill="hold">
                            <p:stCondLst>
                              <p:cond delay="4000"/>
                            </p:stCondLst>
                            <p:childTnLst>
                              <p:par>
                                <p:cTn id="20" presetID="42" presetClass="path" presetSubtype="0" accel="50000" decel="50000" fill="hold" grpId="1" nodeType="afterEffect">
                                  <p:stCondLst>
                                    <p:cond delay="0"/>
                                  </p:stCondLst>
                                  <p:childTnLst>
                                    <p:animMotion origin="layout" path="M 3.33333E-6 -0.00046 L 0.4125 -0.00046 " pathEditMode="relative" rAng="0" ptsTypes="AA">
                                      <p:cBhvr>
                                        <p:cTn id="21" dur="2000" fill="hold"/>
                                        <p:tgtEl>
                                          <p:spTgt spid="39"/>
                                        </p:tgtEl>
                                        <p:attrNameLst>
                                          <p:attrName>ppt_x</p:attrName>
                                          <p:attrName>ppt_y</p:attrName>
                                        </p:attrNameLst>
                                      </p:cBhvr>
                                      <p:rCtr x="20625" y="0"/>
                                    </p:animMotion>
                                  </p:childTnLst>
                                </p:cTn>
                              </p:par>
                            </p:childTnLst>
                          </p:cTn>
                        </p:par>
                        <p:par>
                          <p:cTn id="22" fill="hold">
                            <p:stCondLst>
                              <p:cond delay="6000"/>
                            </p:stCondLst>
                            <p:childTnLst>
                              <p:par>
                                <p:cTn id="23" presetID="1"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6000"/>
                            </p:stCondLst>
                            <p:childTnLst>
                              <p:par>
                                <p:cTn id="26" presetID="42" presetClass="path" presetSubtype="0" accel="50000" decel="50000" fill="hold" grpId="1" nodeType="afterEffect">
                                  <p:stCondLst>
                                    <p:cond delay="0"/>
                                  </p:stCondLst>
                                  <p:childTnLst>
                                    <p:animMotion origin="layout" path="M 3.33333E-6 -0.00046 L 0.4125 -0.00046 " pathEditMode="relative" rAng="0" ptsTypes="AA">
                                      <p:cBhvr>
                                        <p:cTn id="27" dur="2000" fill="hold"/>
                                        <p:tgtEl>
                                          <p:spTgt spid="40"/>
                                        </p:tgtEl>
                                        <p:attrNameLst>
                                          <p:attrName>ppt_x</p:attrName>
                                          <p:attrName>ppt_y</p:attrName>
                                        </p:attrNameLst>
                                      </p:cBhvr>
                                      <p:rCtr x="20625" y="0"/>
                                    </p:animMotion>
                                  </p:childTnLst>
                                </p:cTn>
                              </p:par>
                            </p:childTnLst>
                          </p:cTn>
                        </p:par>
                        <p:par>
                          <p:cTn id="28" fill="hold">
                            <p:stCondLst>
                              <p:cond delay="8000"/>
                            </p:stCondLst>
                            <p:childTnLst>
                              <p:par>
                                <p:cTn id="29" presetID="1" presetClass="entr" presetSubtype="0"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par>
                          <p:cTn id="31" fill="hold">
                            <p:stCondLst>
                              <p:cond delay="8000"/>
                            </p:stCondLst>
                            <p:childTnLst>
                              <p:par>
                                <p:cTn id="32" presetID="42" presetClass="path" presetSubtype="0" accel="50000" decel="50000" fill="hold" grpId="1" nodeType="afterEffect">
                                  <p:stCondLst>
                                    <p:cond delay="0"/>
                                  </p:stCondLst>
                                  <p:childTnLst>
                                    <p:animMotion origin="layout" path="M 3.33333E-6 -0.01133 L 0.4125 -0.01133 " pathEditMode="relative" rAng="0" ptsTypes="AA">
                                      <p:cBhvr>
                                        <p:cTn id="33" dur="2000" fill="hold"/>
                                        <p:tgtEl>
                                          <p:spTgt spid="41"/>
                                        </p:tgtEl>
                                        <p:attrNameLst>
                                          <p:attrName>ppt_x</p:attrName>
                                          <p:attrName>ppt_y</p:attrName>
                                        </p:attrNameLst>
                                      </p:cBhvr>
                                      <p:rCtr x="20625" y="0"/>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1" nodeType="clickEffect">
                                  <p:stCondLst>
                                    <p:cond delay="0"/>
                                  </p:stCondLst>
                                  <p:childTnLst>
                                    <p:animMotion origin="layout" path="M 0.01458 -0.0111 C 0.02552 -0.0074 0.03628 -0.00092 0.04757 -3.79278E-7 C 0.08854 0.00324 0.09861 -0.00254 0.12968 -0.0111 C 0.1342 -0.01526 0.13889 -0.01966 0.1434 -0.02382 C 0.14722 -0.02729 0.14479 -0.03608 0.14618 -0.04209 C 0.15225 -0.06915 0.14843 -0.04255 0.15295 -0.06406 C 0.16215 -0.10823 0.16041 -0.10037 0.16527 -0.14061 C 0.16875 -0.20791 0.18038 -0.27197 0.18316 -0.3395 C 0.18455 -0.37234 0.17986 -0.40726 0.19271 -0.43617 C 0.19375 -0.45028 0.19288 -0.47086 0.19826 -0.48543 C 0.23472 -0.01203 0.11232 0.01457 0.31059 0.01827 C 0.31979 0.0185 0.32882 0.01573 0.33802 0.01457 C 0.35034 0.01087 0.36163 0.00439 0.37361 -3.79278E-7 C 0.3835 -0.0037 0.40746 -0.00185 0.41198 -0.00185 " pathEditMode="relative" ptsTypes="fffffffffffffA">
                                      <p:cBhvr>
                                        <p:cTn id="41" dur="2000" fill="hold"/>
                                        <p:tgtEl>
                                          <p:spTgt spid="42"/>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1" grpId="0" animBg="1"/>
      <p:bldP spid="11"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r>
              <a:rPr lang="x-none"/>
              <a:t>Performance contributors</a:t>
            </a:r>
            <a:r>
              <a:rPr lang="en-US" dirty="0"/>
              <a:t> </a:t>
            </a:r>
            <a:r>
              <a:rPr lang="en-US" dirty="0" smtClean="0"/>
              <a:t>– Intra-engine Benefits</a:t>
            </a:r>
            <a:endParaRPr lang="en-US" dirty="0"/>
          </a:p>
        </p:txBody>
      </p:sp>
      <p:sp>
        <p:nvSpPr>
          <p:cNvPr id="3" name="Text Placeholder 2"/>
          <p:cNvSpPr>
            <a:spLocks noGrp="1"/>
          </p:cNvSpPr>
          <p:nvPr>
            <p:ph type="body" idx="1"/>
          </p:nvPr>
        </p:nvSpPr>
        <p:spPr>
          <a:xfrm>
            <a:off x="609600" y="1524000"/>
            <a:ext cx="8229600" cy="4967700"/>
          </a:xfrm>
        </p:spPr>
        <p:txBody>
          <a:bodyPr/>
          <a:lstStyle/>
          <a:p>
            <a:pPr marL="571500" indent="-381000">
              <a:buSzPct val="80000"/>
            </a:pPr>
            <a:r>
              <a:rPr lang="x-none" sz="3600" smtClean="0"/>
              <a:t>Customized </a:t>
            </a:r>
            <a:r>
              <a:rPr lang="x-none" sz="3600"/>
              <a:t>data </a:t>
            </a:r>
            <a:r>
              <a:rPr lang="x-none" sz="3600" smtClean="0"/>
              <a:t>path</a:t>
            </a:r>
            <a:endParaRPr lang="en-US" sz="3600" dirty="0" smtClean="0"/>
          </a:p>
          <a:p>
            <a:pPr marL="971550" lvl="1" indent="-381000">
              <a:buSzPct val="80000"/>
            </a:pPr>
            <a:r>
              <a:rPr lang="en-US" dirty="0" smtClean="0"/>
              <a:t>Wide combinational logics</a:t>
            </a:r>
          </a:p>
          <a:p>
            <a:pPr marL="971550" lvl="1" indent="-381000">
              <a:buSzPct val="80000"/>
            </a:pPr>
            <a:r>
              <a:rPr lang="en-US" dirty="0" smtClean="0"/>
              <a:t>Chained combinational logics</a:t>
            </a:r>
            <a:endParaRPr lang="x-none"/>
          </a:p>
          <a:p>
            <a:pPr marL="571500" indent="-381000">
              <a:buSzPct val="80000"/>
            </a:pPr>
            <a:r>
              <a:rPr lang="en-US" sz="3600" dirty="0"/>
              <a:t>R</a:t>
            </a:r>
            <a:r>
              <a:rPr lang="x-none" sz="3600" smtClean="0"/>
              <a:t>egister access</a:t>
            </a:r>
            <a:endParaRPr lang="en-US" sz="3600" dirty="0" smtClean="0"/>
          </a:p>
          <a:p>
            <a:pPr marL="971550" lvl="1" indent="-381000">
              <a:buSzPct val="80000"/>
            </a:pPr>
            <a:r>
              <a:rPr lang="en-US" dirty="0" smtClean="0"/>
              <a:t>Distributed</a:t>
            </a:r>
          </a:p>
          <a:p>
            <a:pPr marL="971550" lvl="1" indent="-381000">
              <a:buSzPct val="80000"/>
            </a:pPr>
            <a:r>
              <a:rPr lang="en-US" dirty="0"/>
              <a:t>L</a:t>
            </a:r>
            <a:r>
              <a:rPr lang="en-US" dirty="0" smtClean="0"/>
              <a:t>arge</a:t>
            </a:r>
            <a:endParaRPr lang="x-none"/>
          </a:p>
          <a:p>
            <a:pPr marL="571500" indent="-381000">
              <a:buSzPct val="80000"/>
            </a:pPr>
            <a:r>
              <a:rPr lang="x-none" sz="3600" smtClean="0"/>
              <a:t>Customized</a:t>
            </a:r>
            <a:r>
              <a:rPr lang="en-US" sz="3600" dirty="0" smtClean="0"/>
              <a:t> </a:t>
            </a:r>
            <a:r>
              <a:rPr lang="x-none" sz="3600" smtClean="0"/>
              <a:t>pipelining</a:t>
            </a:r>
            <a:endParaRPr lang="en-US" sz="3600" dirty="0" smtClean="0"/>
          </a:p>
          <a:p>
            <a:pPr marL="571500" indent="-381000">
              <a:buSzPct val="80000"/>
            </a:pPr>
            <a:r>
              <a:rPr lang="en-US" sz="3600" dirty="0" smtClean="0"/>
              <a:t>Simplified front-end</a:t>
            </a:r>
          </a:p>
          <a:p>
            <a:pPr marL="971550" lvl="1" indent="-381000">
              <a:buSzPct val="80000"/>
            </a:pPr>
            <a:r>
              <a:rPr lang="en-US" dirty="0" smtClean="0"/>
              <a:t>Multi-threading + no branch prediction</a:t>
            </a:r>
          </a:p>
          <a:p>
            <a:pPr marL="190500" indent="0">
              <a:buSzPct val="80000"/>
              <a:buNone/>
            </a:pPr>
            <a:endParaRPr lang="en-US" sz="3600" dirty="0" smtClean="0"/>
          </a:p>
          <a:p>
            <a:pPr marL="571500" indent="-381000">
              <a:buSzPct val="80000"/>
            </a:pPr>
            <a:endParaRPr lang="en-US" sz="3600" dirty="0" smtClean="0"/>
          </a:p>
          <a:p>
            <a:pPr marL="190500" indent="0">
              <a:buSzPct val="80000"/>
              <a:buNone/>
            </a:pPr>
            <a:endParaRPr lang="en-US" sz="3600" dirty="0"/>
          </a:p>
        </p:txBody>
      </p:sp>
    </p:spTree>
    <p:extLst>
      <p:ext uri="{BB962C8B-B14F-4D97-AF65-F5344CB8AC3E}">
        <p14:creationId xmlns:p14="http://schemas.microsoft.com/office/powerpoint/2010/main" val="29443198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Performance contributors</a:t>
            </a:r>
            <a:r>
              <a:rPr lang="en-US" dirty="0"/>
              <a:t> – </a:t>
            </a:r>
            <a:r>
              <a:rPr lang="en-US" dirty="0" smtClean="0"/>
              <a:t>Inter-engine </a:t>
            </a:r>
            <a:r>
              <a:rPr lang="en-US" dirty="0"/>
              <a:t>Benefits</a:t>
            </a:r>
          </a:p>
        </p:txBody>
      </p:sp>
      <p:sp>
        <p:nvSpPr>
          <p:cNvPr id="3" name="Text Placeholder 2"/>
          <p:cNvSpPr>
            <a:spLocks noGrp="1"/>
          </p:cNvSpPr>
          <p:nvPr>
            <p:ph type="body" idx="1"/>
          </p:nvPr>
        </p:nvSpPr>
        <p:spPr/>
        <p:txBody>
          <a:bodyPr/>
          <a:lstStyle/>
          <a:p>
            <a:pPr marL="571500" indent="-381000">
              <a:buSzPct val="80000"/>
            </a:pPr>
            <a:r>
              <a:rPr lang="x-none" sz="3600"/>
              <a:t>Pushing </a:t>
            </a:r>
            <a:r>
              <a:rPr lang="x-none" sz="3600" smtClean="0"/>
              <a:t>data </a:t>
            </a:r>
            <a:r>
              <a:rPr lang="x-none" sz="3600"/>
              <a:t>elements vs pulling </a:t>
            </a:r>
            <a:endParaRPr lang="x-none" sz="3600" smtClean="0"/>
          </a:p>
          <a:p>
            <a:pPr marL="571500" indent="-381000">
              <a:buSzPct val="80000"/>
            </a:pPr>
            <a:r>
              <a:rPr lang="en-US" sz="3600" dirty="0" smtClean="0"/>
              <a:t>Multi-port to offload engines</a:t>
            </a:r>
          </a:p>
          <a:p>
            <a:pPr marL="571500" indent="-381000">
              <a:buSzPct val="80000"/>
            </a:pPr>
            <a:r>
              <a:rPr lang="x-none" sz="3600" smtClean="0"/>
              <a:t>Through memory operations</a:t>
            </a:r>
          </a:p>
          <a:p>
            <a:pPr marL="571500" indent="-381000">
              <a:buSzPct val="80000"/>
            </a:pPr>
            <a:r>
              <a:rPr lang="x-none" sz="3600" smtClean="0"/>
              <a:t>Customized </a:t>
            </a:r>
            <a:r>
              <a:rPr lang="x-none" sz="3600"/>
              <a:t>communication</a:t>
            </a:r>
          </a:p>
          <a:p>
            <a:pPr marL="571500" indent="-381000">
              <a:buSzPct val="80000"/>
            </a:pPr>
            <a:r>
              <a:rPr lang="en-US" sz="3600" dirty="0" smtClean="0"/>
              <a:t>Small engines - </a:t>
            </a:r>
            <a:r>
              <a:rPr lang="en-US" sz="3600" dirty="0"/>
              <a:t>l</a:t>
            </a:r>
            <a:r>
              <a:rPr lang="x-none" sz="3600" smtClean="0"/>
              <a:t>arger </a:t>
            </a:r>
            <a:r>
              <a:rPr lang="x-none" sz="3600"/>
              <a:t>engine counts</a:t>
            </a:r>
          </a:p>
          <a:p>
            <a:endParaRPr lang="en-US" sz="3600" dirty="0"/>
          </a:p>
        </p:txBody>
      </p:sp>
    </p:spTree>
    <p:extLst>
      <p:ext uri="{BB962C8B-B14F-4D97-AF65-F5344CB8AC3E}">
        <p14:creationId xmlns:p14="http://schemas.microsoft.com/office/powerpoint/2010/main" val="32391959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ctrTitle"/>
          </p:nvPr>
        </p:nvSpPr>
        <p:spPr>
          <a:xfrm>
            <a:off x="457200" y="751679"/>
            <a:ext cx="8229600" cy="2400627"/>
          </a:xfrm>
          <a:prstGeom prst="rect">
            <a:avLst/>
          </a:prstGeom>
        </p:spPr>
        <p:txBody>
          <a:bodyPr lIns="91425" tIns="91425" rIns="91425" bIns="91425" anchor="t" anchorCtr="0">
            <a:spAutoFit/>
          </a:bodyPr>
          <a:lstStyle/>
          <a:p>
            <a:pPr indent="0">
              <a:buNone/>
            </a:pPr>
            <a:r>
              <a:rPr lang="en-US" dirty="0" smtClean="0"/>
              <a:t>Coherent fast-path acceleration</a:t>
            </a:r>
            <a:endParaRPr lang="x-none"/>
          </a:p>
        </p:txBody>
      </p:sp>
      <p:sp>
        <p:nvSpPr>
          <p:cNvPr id="388" name="Shape 388"/>
          <p:cNvSpPr txBox="1">
            <a:spLocks noGrp="1"/>
          </p:cNvSpPr>
          <p:nvPr>
            <p:ph type="subTitle" idx="1"/>
          </p:nvPr>
        </p:nvSpPr>
        <p:spPr>
          <a:xfrm>
            <a:off x="457200" y="4955189"/>
            <a:ext cx="8229600" cy="16434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1277875511"/>
      </p:ext>
    </p:extLst>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model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2057400"/>
            <a:ext cx="5543550" cy="425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0431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Memcached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68415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Memcached</a:t>
            </a:r>
            <a:r>
              <a:rPr lang="en-US" dirty="0" smtClean="0"/>
              <a:t> Internal</a:t>
            </a:r>
            <a:endParaRPr lang="en-US" dirty="0"/>
          </a:p>
        </p:txBody>
      </p:sp>
      <p:sp>
        <p:nvSpPr>
          <p:cNvPr id="3" name="Text Placeholder 2"/>
          <p:cNvSpPr>
            <a:spLocks noGrp="1"/>
          </p:cNvSpPr>
          <p:nvPr>
            <p:ph type="body" idx="1"/>
          </p:nvPr>
        </p:nvSpPr>
        <p:spPr/>
        <p:txBody>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77498"/>
            <a:ext cx="8298853" cy="4094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04746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Memcached</a:t>
            </a:r>
            <a:r>
              <a:rPr lang="en-US" dirty="0" smtClean="0"/>
              <a:t> performance results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21991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ctrTitle"/>
          </p:nvPr>
        </p:nvSpPr>
        <p:spPr>
          <a:xfrm>
            <a:off x="457200" y="751679"/>
            <a:ext cx="8229600" cy="1292631"/>
          </a:xfrm>
          <a:prstGeom prst="rect">
            <a:avLst/>
          </a:prstGeom>
        </p:spPr>
        <p:txBody>
          <a:bodyPr lIns="91425" tIns="91425" rIns="91425" bIns="91425" anchor="t" anchorCtr="0">
            <a:spAutoFit/>
          </a:bodyPr>
          <a:lstStyle/>
          <a:p>
            <a:pPr indent="0">
              <a:buNone/>
            </a:pPr>
            <a:r>
              <a:rPr lang="x-none"/>
              <a:t>Related works </a:t>
            </a:r>
            <a:r>
              <a:rPr lang="x-none" smtClean="0"/>
              <a:t> </a:t>
            </a:r>
            <a:endParaRPr lang="x-none"/>
          </a:p>
        </p:txBody>
      </p:sp>
      <p:sp>
        <p:nvSpPr>
          <p:cNvPr id="301" name="Shape 301"/>
          <p:cNvSpPr txBox="1">
            <a:spLocks noGrp="1"/>
          </p:cNvSpPr>
          <p:nvPr>
            <p:ph type="subTitle" idx="1"/>
          </p:nvPr>
        </p:nvSpPr>
        <p:spPr>
          <a:xfrm>
            <a:off x="457200" y="4955189"/>
            <a:ext cx="8229600" cy="16434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2152584352"/>
      </p:ext>
    </p:extLst>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a:buNone/>
            </a:pPr>
            <a:r>
              <a:rPr lang="x-none"/>
              <a:t>Related </a:t>
            </a:r>
            <a:r>
              <a:rPr lang="x-none" smtClean="0"/>
              <a:t>works</a:t>
            </a:r>
            <a:r>
              <a:rPr lang="en-US" dirty="0" smtClean="0"/>
              <a:t> categories</a:t>
            </a:r>
            <a:endParaRPr lang="x-none"/>
          </a:p>
        </p:txBody>
      </p:sp>
      <p:sp>
        <p:nvSpPr>
          <p:cNvPr id="307" name="Shape 307"/>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Computation model</a:t>
            </a:r>
          </a:p>
          <a:p>
            <a:pPr marL="457200" lvl="0" indent="-419100" rtl="0">
              <a:buClr>
                <a:srgbClr val="000000"/>
              </a:buClr>
              <a:buSzPct val="166666"/>
              <a:buFont typeface="Arial"/>
              <a:buChar char="•"/>
            </a:pPr>
            <a:r>
              <a:rPr lang="x-none"/>
              <a:t>System level research</a:t>
            </a:r>
          </a:p>
          <a:p>
            <a:pPr marL="457200" lvl="0" indent="-419100" rtl="0">
              <a:buClr>
                <a:srgbClr val="000000"/>
              </a:buClr>
              <a:buSzPct val="166666"/>
              <a:buFont typeface="Arial"/>
              <a:buChar char="•"/>
            </a:pPr>
            <a:r>
              <a:rPr lang="x-none"/>
              <a:t>Architecture level research</a:t>
            </a:r>
          </a:p>
          <a:p>
            <a:pPr marL="457200" lvl="0" indent="-419100" rtl="0">
              <a:buClr>
                <a:srgbClr val="000000"/>
              </a:buClr>
              <a:buSzPct val="166666"/>
              <a:buFont typeface="Arial"/>
              <a:buChar char="•"/>
            </a:pPr>
            <a:r>
              <a:rPr lang="x-none"/>
              <a:t>FPGA related research</a:t>
            </a:r>
          </a:p>
          <a:p>
            <a:pPr marL="457200" lvl="0" indent="-419100" rtl="0">
              <a:buClr>
                <a:srgbClr val="000000"/>
              </a:buClr>
              <a:buSzPct val="166666"/>
              <a:buFont typeface="Arial"/>
              <a:buChar char="•"/>
            </a:pPr>
            <a:r>
              <a:rPr lang="x-none"/>
              <a:t>CAD related research</a:t>
            </a:r>
          </a:p>
        </p:txBody>
      </p:sp>
    </p:spTree>
    <p:extLst>
      <p:ext uri="{BB962C8B-B14F-4D97-AF65-F5344CB8AC3E}">
        <p14:creationId xmlns:p14="http://schemas.microsoft.com/office/powerpoint/2010/main" val="2315046240"/>
      </p:ext>
    </p:extLst>
  </p:cSld>
  <p:clrMapOvr>
    <a:masterClrMapping/>
  </p:clrMapOvr>
  <p:transition spd="slow">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Show casing template-base design</a:t>
            </a:r>
          </a:p>
        </p:txBody>
      </p:sp>
      <p:sp>
        <p:nvSpPr>
          <p:cNvPr id="313" name="Shape 313"/>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Magilla</a:t>
            </a:r>
          </a:p>
          <a:p>
            <a:pPr marL="914400" lvl="1" indent="-381000" rtl="0">
              <a:buClr>
                <a:srgbClr val="000000"/>
              </a:buClr>
              <a:buSzPct val="80000"/>
              <a:buFont typeface="Courier New"/>
              <a:buChar char="o"/>
            </a:pPr>
            <a:r>
              <a:rPr lang="x-none"/>
              <a:t>Difference: </a:t>
            </a:r>
          </a:p>
          <a:p>
            <a:pPr marL="1371600" lvl="2" indent="-381000" rtl="0">
              <a:buClr>
                <a:srgbClr val="000000"/>
              </a:buClr>
              <a:buSzPct val="80000"/>
              <a:buFont typeface="Wingdings"/>
              <a:buChar char="§"/>
            </a:pPr>
            <a:r>
              <a:rPr lang="x-none"/>
              <a:t>Not only engines but also accelerators/pre-processor/post-processor can be programmed using Gorila instructions</a:t>
            </a:r>
          </a:p>
          <a:p>
            <a:pPr marL="1371600" lvl="2" indent="-381000" rtl="0">
              <a:buClr>
                <a:srgbClr val="000000"/>
              </a:buClr>
              <a:buSzPct val="80000"/>
              <a:buFont typeface="Wingdings"/>
              <a:buChar char="§"/>
            </a:pPr>
            <a:r>
              <a:rPr lang="x-none"/>
              <a:t>Multiple engines/Engines clustering </a:t>
            </a:r>
          </a:p>
          <a:p>
            <a:pPr marL="1371600" lvl="2" indent="-381000" rtl="0">
              <a:buClr>
                <a:srgbClr val="000000"/>
              </a:buClr>
              <a:buSzPct val="80000"/>
              <a:buFont typeface="Wingdings"/>
              <a:buChar char="§"/>
            </a:pPr>
            <a:r>
              <a:rPr lang="x-none"/>
              <a:t>Mulitple frequency domain</a:t>
            </a:r>
          </a:p>
          <a:p>
            <a:pPr marL="457200" lvl="0" indent="-419100" rtl="0">
              <a:buClr>
                <a:srgbClr val="000000"/>
              </a:buClr>
              <a:buSzPct val="166666"/>
              <a:buFont typeface="Arial"/>
              <a:buChar char="•"/>
            </a:pPr>
            <a:r>
              <a:rPr lang="x-none"/>
              <a:t>Jason Cong DATE 2012 and other StreamIt on FPGA</a:t>
            </a:r>
          </a:p>
          <a:p>
            <a:pPr marL="914400" lvl="1" indent="-381000" rtl="0">
              <a:buClr>
                <a:srgbClr val="000000"/>
              </a:buClr>
              <a:buSzPct val="80000"/>
              <a:buFont typeface="Courier New"/>
              <a:buChar char="o"/>
            </a:pPr>
            <a:r>
              <a:rPr lang="x-none"/>
              <a:t>Similarity: Design space exploration for both fine-grain as well as coarse-grain architecture parameters</a:t>
            </a:r>
          </a:p>
          <a:p>
            <a:pPr marL="914400" lvl="1" indent="-381000" rtl="0">
              <a:buClr>
                <a:srgbClr val="000000"/>
              </a:buClr>
              <a:buSzPct val="80000"/>
              <a:buFont typeface="Courier New"/>
              <a:buChar char="o"/>
            </a:pPr>
            <a:r>
              <a:rPr lang="x-none"/>
              <a:t>Different because of shared data</a:t>
            </a:r>
          </a:p>
          <a:p>
            <a:endParaRPr lang="x-none"/>
          </a:p>
        </p:txBody>
      </p:sp>
    </p:spTree>
    <p:extLst>
      <p:ext uri="{BB962C8B-B14F-4D97-AF65-F5344CB8AC3E}">
        <p14:creationId xmlns:p14="http://schemas.microsoft.com/office/powerpoint/2010/main" val="394973045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lvl="0" rtl="0">
              <a:buNone/>
            </a:pPr>
            <a:r>
              <a:rPr lang="en-US" dirty="0" smtClean="0"/>
              <a:t>Research highlights</a:t>
            </a:r>
            <a:endParaRPr lang="x-none"/>
          </a:p>
        </p:txBody>
      </p:sp>
      <p:sp>
        <p:nvSpPr>
          <p:cNvPr id="215" name="Shape 215"/>
          <p:cNvSpPr txBox="1"/>
          <p:nvPr/>
        </p:nvSpPr>
        <p:spPr>
          <a:xfrm>
            <a:off x="457200" y="1867801"/>
            <a:ext cx="7750475" cy="923299"/>
          </a:xfrm>
          <a:prstGeom prst="rect">
            <a:avLst/>
          </a:prstGeom>
          <a:noFill/>
        </p:spPr>
        <p:txBody>
          <a:bodyPr wrap="square" lIns="91425" tIns="91425" rIns="91425" bIns="91425" anchor="t" anchorCtr="0">
            <a:spAutoFit/>
          </a:bodyPr>
          <a:lstStyle/>
          <a:p>
            <a:pPr marL="457200" lvl="0" indent="-342900" rtl="0">
              <a:buClr>
                <a:srgbClr val="000000"/>
              </a:buClr>
              <a:buSzPct val="166666"/>
              <a:buFont typeface="Arial"/>
              <a:buChar char="•"/>
            </a:pPr>
            <a:r>
              <a:rPr lang="x-none" sz="2400" smtClean="0"/>
              <a:t>FPGA-based </a:t>
            </a:r>
            <a:r>
              <a:rPr lang="x-none" sz="2400"/>
              <a:t>high-end network </a:t>
            </a:r>
            <a:r>
              <a:rPr lang="x-none" sz="2400" smtClean="0"/>
              <a:t>processors</a:t>
            </a:r>
            <a:r>
              <a:rPr lang="en-US" sz="2400" dirty="0" smtClean="0"/>
              <a:t>?</a:t>
            </a:r>
            <a:endParaRPr lang="x-none" sz="2400"/>
          </a:p>
          <a:p>
            <a:pPr marL="457200" lvl="0" indent="-342900" rtl="0">
              <a:buClr>
                <a:srgbClr val="000000"/>
              </a:buClr>
              <a:buSzPct val="166666"/>
              <a:buFont typeface="Arial"/>
              <a:buChar char="•"/>
            </a:pPr>
            <a:r>
              <a:rPr lang="x-none" sz="2400"/>
              <a:t>Generalize such technique to </a:t>
            </a:r>
            <a:r>
              <a:rPr lang="en-US" sz="2400" dirty="0" smtClean="0"/>
              <a:t>other</a:t>
            </a:r>
            <a:r>
              <a:rPr lang="x-none" sz="2400" smtClean="0"/>
              <a:t> applications</a:t>
            </a:r>
            <a:r>
              <a:rPr lang="en-US" sz="2400" dirty="0" smtClean="0"/>
              <a:t>?</a:t>
            </a:r>
            <a:r>
              <a:rPr lang="x-none" sz="2400" smtClean="0"/>
              <a:t> </a:t>
            </a:r>
            <a:endParaRPr lang="x-none" sz="2400"/>
          </a:p>
        </p:txBody>
      </p:sp>
    </p:spTree>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Clr>
                <a:srgbClr val="000000"/>
              </a:buClr>
              <a:buSzPct val="30555"/>
              <a:buFont typeface="Arial"/>
              <a:buNone/>
            </a:pPr>
            <a:r>
              <a:rPr lang="x-none"/>
              <a:t> Show casing template-base design</a:t>
            </a:r>
          </a:p>
          <a:p>
            <a:pPr>
              <a:buNone/>
            </a:pPr>
            <a:r>
              <a:rPr lang="x-none"/>
              <a:t>(continue)</a:t>
            </a:r>
          </a:p>
        </p:txBody>
      </p:sp>
      <p:sp>
        <p:nvSpPr>
          <p:cNvPr id="319" name="Shape 319"/>
          <p:cNvSpPr txBox="1">
            <a:spLocks noGrp="1"/>
          </p:cNvSpPr>
          <p:nvPr>
            <p:ph type="body" idx="1"/>
          </p:nvPr>
        </p:nvSpPr>
        <p:spPr>
          <a:xfrm>
            <a:off x="457200" y="1600200"/>
            <a:ext cx="8229600" cy="2826384"/>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en-US" dirty="0" smtClean="0"/>
              <a:t>Scott</a:t>
            </a:r>
            <a:r>
              <a:rPr lang="x-none" smtClean="0"/>
              <a:t> </a:t>
            </a:r>
            <a:r>
              <a:rPr lang="en-US" dirty="0"/>
              <a:t>H</a:t>
            </a:r>
            <a:r>
              <a:rPr lang="x-none" smtClean="0"/>
              <a:t>ulk </a:t>
            </a:r>
            <a:r>
              <a:rPr lang="x-none"/>
              <a:t>...</a:t>
            </a:r>
          </a:p>
          <a:p>
            <a:pPr marL="914400" lvl="1" indent="-381000" rtl="0">
              <a:spcBef>
                <a:spcPts val="480"/>
              </a:spcBef>
              <a:buClr>
                <a:srgbClr val="000000"/>
              </a:buClr>
              <a:buSzPct val="100000"/>
              <a:buFont typeface="Courier New"/>
              <a:buChar char="o"/>
            </a:pPr>
            <a:r>
              <a:rPr lang="x-none" sz="2400"/>
              <a:t>Simmilarity: Data parallel mostly by pipelineing</a:t>
            </a:r>
          </a:p>
          <a:p>
            <a:pPr marL="914400" lvl="1" indent="-381000" rtl="0">
              <a:spcBef>
                <a:spcPts val="480"/>
              </a:spcBef>
              <a:buClr>
                <a:srgbClr val="000000"/>
              </a:buClr>
              <a:buSzPct val="100000"/>
              <a:buFont typeface="Courier New"/>
              <a:buChar char="o"/>
            </a:pPr>
            <a:r>
              <a:rPr lang="x-none" sz="2400"/>
              <a:t>Difference: no multithreading and shared state</a:t>
            </a:r>
          </a:p>
          <a:p>
            <a:pPr marL="457200" lvl="0" indent="-419100" rtl="0">
              <a:spcBef>
                <a:spcPts val="480"/>
              </a:spcBef>
              <a:buClr>
                <a:srgbClr val="000000"/>
              </a:buClr>
              <a:buSzPct val="208333"/>
              <a:buFont typeface="Arial"/>
              <a:buChar char="•"/>
            </a:pPr>
            <a:r>
              <a:rPr lang="x-none" sz="2400"/>
              <a:t>NISC</a:t>
            </a:r>
          </a:p>
          <a:p>
            <a:pPr marL="457200" lvl="0" indent="-419100" rtl="0">
              <a:spcBef>
                <a:spcPts val="480"/>
              </a:spcBef>
              <a:buClr>
                <a:srgbClr val="000000"/>
              </a:buClr>
              <a:buSzPct val="208333"/>
              <a:buFont typeface="Arial"/>
              <a:buChar char="•"/>
            </a:pPr>
            <a:r>
              <a:rPr lang="x-none" sz="2400"/>
              <a:t>Convey</a:t>
            </a:r>
          </a:p>
          <a:p>
            <a:endParaRPr lang="x-none" sz="2400"/>
          </a:p>
        </p:txBody>
      </p:sp>
    </p:spTree>
    <p:extLst>
      <p:ext uri="{BB962C8B-B14F-4D97-AF65-F5344CB8AC3E}">
        <p14:creationId xmlns:p14="http://schemas.microsoft.com/office/powerpoint/2010/main" val="503839553"/>
      </p:ext>
    </p:extLst>
  </p:cSld>
  <p:clrMapOvr>
    <a:masterClrMapping/>
  </p:clrMapOvr>
  <p:transition spd="slow">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endParaRPr/>
          </a:p>
        </p:txBody>
      </p:sp>
      <p:sp>
        <p:nvSpPr>
          <p:cNvPr id="325" name="Shape 325"/>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Greendroid</a:t>
            </a:r>
          </a:p>
          <a:p>
            <a:pPr marL="914400" lvl="1" indent="-381000" rtl="0">
              <a:spcBef>
                <a:spcPts val="480"/>
              </a:spcBef>
              <a:buClr>
                <a:srgbClr val="000000"/>
              </a:buClr>
              <a:buSzPct val="100000"/>
              <a:buFont typeface="Courier New"/>
              <a:buChar char="o"/>
            </a:pPr>
            <a:r>
              <a:rPr lang="x-none" sz="2400"/>
              <a:t>Different application</a:t>
            </a:r>
          </a:p>
          <a:p>
            <a:pPr marL="914400" lvl="1" indent="-381000" rtl="0">
              <a:spcBef>
                <a:spcPts val="480"/>
              </a:spcBef>
              <a:buClr>
                <a:srgbClr val="000000"/>
              </a:buClr>
              <a:buSzPct val="100000"/>
              <a:buFont typeface="Courier New"/>
              <a:buChar char="o"/>
            </a:pPr>
            <a:r>
              <a:rPr lang="x-none" sz="2400"/>
              <a:t>Different substrate</a:t>
            </a:r>
          </a:p>
          <a:p>
            <a:endParaRPr lang="x-none" sz="2400"/>
          </a:p>
          <a:p>
            <a:endParaRPr lang="x-none" sz="2400"/>
          </a:p>
        </p:txBody>
      </p:sp>
    </p:spTree>
    <p:extLst>
      <p:ext uri="{BB962C8B-B14F-4D97-AF65-F5344CB8AC3E}">
        <p14:creationId xmlns:p14="http://schemas.microsoft.com/office/powerpoint/2010/main" val="238328717"/>
      </p:ext>
    </p:extLst>
  </p:cSld>
  <p:clrMapOvr>
    <a:masterClrMapping/>
  </p:clrMapOvr>
  <p:transition spd="slow">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Smart/Integrated NIC</a:t>
            </a:r>
            <a:endParaRPr lang="en-US" dirty="0"/>
          </a:p>
        </p:txBody>
      </p:sp>
      <p:sp>
        <p:nvSpPr>
          <p:cNvPr id="3" name="Text Placeholder 2"/>
          <p:cNvSpPr>
            <a:spLocks noGrp="1"/>
          </p:cNvSpPr>
          <p:nvPr>
            <p:ph type="body" idx="1"/>
          </p:nvPr>
        </p:nvSpPr>
        <p:spPr/>
        <p:txBody>
          <a:bodyPr/>
          <a:lstStyle/>
          <a:p>
            <a:r>
              <a:rPr lang="en-US" dirty="0" smtClean="0"/>
              <a:t>Smart NIC</a:t>
            </a:r>
          </a:p>
          <a:p>
            <a:pPr lvl="1"/>
            <a:r>
              <a:rPr lang="en-US" dirty="0" smtClean="0"/>
              <a:t>Batching</a:t>
            </a:r>
          </a:p>
          <a:p>
            <a:pPr lvl="1"/>
            <a:r>
              <a:rPr lang="en-US" dirty="0" smtClean="0"/>
              <a:t>Multiple queues (Per core queue) –RSS</a:t>
            </a:r>
          </a:p>
          <a:p>
            <a:pPr lvl="1"/>
            <a:r>
              <a:rPr lang="en-US" dirty="0" smtClean="0"/>
              <a:t>Segment offloading – NIC can packetize messages</a:t>
            </a:r>
          </a:p>
          <a:p>
            <a:r>
              <a:rPr lang="en-US" dirty="0" smtClean="0"/>
              <a:t>Integrated NIC</a:t>
            </a:r>
          </a:p>
          <a:p>
            <a:pPr lvl="1"/>
            <a:r>
              <a:rPr lang="en-US" dirty="0" smtClean="0"/>
              <a:t>On-loading (</a:t>
            </a:r>
            <a:r>
              <a:rPr lang="en-US" dirty="0" err="1" smtClean="0"/>
              <a:t>Rienhart</a:t>
            </a:r>
            <a:r>
              <a:rPr lang="en-US" dirty="0" smtClean="0"/>
              <a:t> paper)</a:t>
            </a:r>
          </a:p>
          <a:p>
            <a:pPr marL="457200" lvl="1" indent="0">
              <a:buNone/>
            </a:pPr>
            <a:endParaRPr lang="en-US" dirty="0" smtClean="0"/>
          </a:p>
          <a:p>
            <a:endParaRPr lang="en-US" dirty="0"/>
          </a:p>
        </p:txBody>
      </p:sp>
    </p:spTree>
    <p:extLst>
      <p:ext uri="{BB962C8B-B14F-4D97-AF65-F5344CB8AC3E}">
        <p14:creationId xmlns:p14="http://schemas.microsoft.com/office/powerpoint/2010/main" val="33502343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457200" y="-428992"/>
            <a:ext cx="8229600" cy="1846629"/>
          </a:xfrm>
          <a:prstGeom prst="rect">
            <a:avLst/>
          </a:prstGeom>
        </p:spPr>
        <p:txBody>
          <a:bodyPr lIns="91425" tIns="91425" rIns="91425" bIns="91425" anchor="b" anchorCtr="0">
            <a:spAutoFit/>
          </a:bodyPr>
          <a:lstStyle/>
          <a:p>
            <a:pPr indent="0">
              <a:buNone/>
            </a:pPr>
            <a:r>
              <a:rPr lang="x-none"/>
              <a:t>Generalizing the In-line </a:t>
            </a:r>
            <a:r>
              <a:rPr lang="x-none" smtClean="0"/>
              <a:t>acceleration</a:t>
            </a:r>
            <a:r>
              <a:rPr lang="en-US" dirty="0" smtClean="0"/>
              <a:t> – FPGA based application accelerator</a:t>
            </a:r>
            <a:endParaRPr lang="x-none"/>
          </a:p>
        </p:txBody>
      </p:sp>
      <p:sp>
        <p:nvSpPr>
          <p:cNvPr id="331" name="Shape 331"/>
          <p:cNvSpPr txBox="1">
            <a:spLocks noGrp="1"/>
          </p:cNvSpPr>
          <p:nvPr>
            <p:ph type="body" idx="1"/>
          </p:nvPr>
        </p:nvSpPr>
        <p:spPr>
          <a:xfrm>
            <a:off x="457200" y="1600200"/>
            <a:ext cx="8229600" cy="3262401"/>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smtClean="0">
                <a:solidFill>
                  <a:srgbClr val="FF0000"/>
                </a:solidFill>
              </a:rPr>
              <a:t>SQL</a:t>
            </a:r>
            <a:endParaRPr lang="en-US" dirty="0" smtClean="0">
              <a:solidFill>
                <a:srgbClr val="FF0000"/>
              </a:solidFill>
            </a:endParaRPr>
          </a:p>
          <a:p>
            <a:pPr marL="457200" lvl="0" indent="-419100" rtl="0">
              <a:buClr>
                <a:srgbClr val="000000"/>
              </a:buClr>
              <a:buSzPct val="166666"/>
              <a:buFont typeface="Arial"/>
              <a:buChar char="•"/>
            </a:pPr>
            <a:r>
              <a:rPr lang="en-US" dirty="0" smtClean="0">
                <a:solidFill>
                  <a:srgbClr val="FF0000"/>
                </a:solidFill>
              </a:rPr>
              <a:t>Honeypot</a:t>
            </a:r>
          </a:p>
          <a:p>
            <a:pPr marL="457200" lvl="0" indent="-419100" rtl="0">
              <a:buClr>
                <a:srgbClr val="000000"/>
              </a:buClr>
              <a:buSzPct val="166666"/>
              <a:buFont typeface="Arial"/>
              <a:buChar char="•"/>
            </a:pPr>
            <a:r>
              <a:rPr lang="en-US" dirty="0" err="1" smtClean="0">
                <a:solidFill>
                  <a:srgbClr val="FF0000"/>
                </a:solidFill>
              </a:rPr>
              <a:t>Memcached</a:t>
            </a:r>
            <a:r>
              <a:rPr lang="en-US" dirty="0" smtClean="0">
                <a:solidFill>
                  <a:srgbClr val="FF0000"/>
                </a:solidFill>
              </a:rPr>
              <a:t> accelerator</a:t>
            </a:r>
          </a:p>
          <a:p>
            <a:pPr marL="457200" lvl="0" indent="-419100" rtl="0">
              <a:buClr>
                <a:srgbClr val="000000"/>
              </a:buClr>
              <a:buSzPct val="166666"/>
              <a:buFont typeface="Arial"/>
              <a:buChar char="•"/>
            </a:pPr>
            <a:r>
              <a:rPr lang="en-US" dirty="0" smtClean="0">
                <a:solidFill>
                  <a:srgbClr val="FF0000"/>
                </a:solidFill>
              </a:rPr>
              <a:t>FPGA based machine learning for search</a:t>
            </a:r>
          </a:p>
          <a:p>
            <a:pPr marL="457200" lvl="0" indent="-419100" rtl="0">
              <a:buClr>
                <a:srgbClr val="000000"/>
              </a:buClr>
              <a:buSzPct val="166666"/>
              <a:buFont typeface="Arial"/>
              <a:buChar char="•"/>
            </a:pPr>
            <a:r>
              <a:rPr lang="en-US" dirty="0" smtClean="0">
                <a:solidFill>
                  <a:srgbClr val="FF0000"/>
                </a:solidFill>
              </a:rPr>
              <a:t>Other paper from HP lab referenced by </a:t>
            </a:r>
            <a:r>
              <a:rPr lang="en-US" dirty="0" err="1" smtClean="0">
                <a:solidFill>
                  <a:srgbClr val="FF0000"/>
                </a:solidFill>
              </a:rPr>
              <a:t>Memcached</a:t>
            </a:r>
            <a:r>
              <a:rPr lang="en-US" dirty="0" smtClean="0">
                <a:solidFill>
                  <a:srgbClr val="FF0000"/>
                </a:solidFill>
              </a:rPr>
              <a:t> FPGA2013 </a:t>
            </a:r>
            <a:endParaRPr lang="x-none">
              <a:solidFill>
                <a:srgbClr val="FF0000"/>
              </a:solidFill>
            </a:endParaRPr>
          </a:p>
        </p:txBody>
      </p:sp>
    </p:spTree>
    <p:extLst>
      <p:ext uri="{BB962C8B-B14F-4D97-AF65-F5344CB8AC3E}">
        <p14:creationId xmlns:p14="http://schemas.microsoft.com/office/powerpoint/2010/main" val="2527639103"/>
      </p:ext>
    </p:extLst>
  </p:cSld>
  <p:clrMapOvr>
    <a:masterClrMapping/>
  </p:clrMapOvr>
  <p:transition spd="slow">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r>
              <a:rPr lang="x-none"/>
              <a:t>Generalizing the In-line acceleration</a:t>
            </a:r>
            <a:r>
              <a:rPr lang="en-US" dirty="0"/>
              <a:t> – </a:t>
            </a:r>
            <a:r>
              <a:rPr lang="en-US" dirty="0" smtClean="0"/>
              <a:t>NP </a:t>
            </a:r>
            <a:r>
              <a:rPr lang="en-US" dirty="0"/>
              <a:t>based</a:t>
            </a:r>
          </a:p>
        </p:txBody>
      </p:sp>
      <p:sp>
        <p:nvSpPr>
          <p:cNvPr id="3" name="Text Placeholder 2"/>
          <p:cNvSpPr>
            <a:spLocks noGrp="1"/>
          </p:cNvSpPr>
          <p:nvPr>
            <p:ph type="body" idx="1"/>
          </p:nvPr>
        </p:nvSpPr>
        <p:spPr/>
        <p:txBody>
          <a:bodyPr/>
          <a:lstStyle/>
          <a:p>
            <a:r>
              <a:rPr lang="en-US" dirty="0" smtClean="0">
                <a:solidFill>
                  <a:srgbClr val="FF0000"/>
                </a:solidFill>
              </a:rPr>
              <a:t>ANCS 2009 – Web server acceleration</a:t>
            </a:r>
          </a:p>
          <a:p>
            <a:r>
              <a:rPr lang="en-US" dirty="0" smtClean="0">
                <a:solidFill>
                  <a:srgbClr val="FF0000"/>
                </a:solidFill>
              </a:rPr>
              <a:t>Open </a:t>
            </a:r>
            <a:r>
              <a:rPr lang="en-US" dirty="0" err="1" smtClean="0">
                <a:solidFill>
                  <a:srgbClr val="FF0000"/>
                </a:solidFill>
              </a:rPr>
              <a:t>onload</a:t>
            </a:r>
            <a:endParaRPr lang="en-US" dirty="0">
              <a:solidFill>
                <a:srgbClr val="FF0000"/>
              </a:solidFill>
            </a:endParaRPr>
          </a:p>
        </p:txBody>
      </p:sp>
    </p:spTree>
    <p:extLst>
      <p:ext uri="{BB962C8B-B14F-4D97-AF65-F5344CB8AC3E}">
        <p14:creationId xmlns:p14="http://schemas.microsoft.com/office/powerpoint/2010/main" val="22069442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74895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457200" y="125006"/>
            <a:ext cx="8229600" cy="1292631"/>
          </a:xfrm>
          <a:prstGeom prst="rect">
            <a:avLst/>
          </a:prstGeom>
        </p:spPr>
        <p:txBody>
          <a:bodyPr lIns="91425" tIns="91425" rIns="91425" bIns="91425" anchor="b" anchorCtr="0">
            <a:spAutoFit/>
          </a:bodyPr>
          <a:lstStyle/>
          <a:p>
            <a:pPr indent="0">
              <a:buNone/>
            </a:pPr>
            <a:r>
              <a:rPr lang="x-none"/>
              <a:t>Understanding the contribution to performance</a:t>
            </a:r>
          </a:p>
        </p:txBody>
      </p:sp>
      <p:sp>
        <p:nvSpPr>
          <p:cNvPr id="337" name="Shape 337"/>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Eric's paper</a:t>
            </a:r>
          </a:p>
          <a:p>
            <a:endParaRPr lang="x-none"/>
          </a:p>
        </p:txBody>
      </p:sp>
    </p:spTree>
    <p:extLst>
      <p:ext uri="{BB962C8B-B14F-4D97-AF65-F5344CB8AC3E}">
        <p14:creationId xmlns:p14="http://schemas.microsoft.com/office/powerpoint/2010/main" val="889899847"/>
      </p:ext>
    </p:extLst>
  </p:cSld>
  <p:clrMapOvr>
    <a:masterClrMapping/>
  </p:clrMapOvr>
  <p:transition spd="slow">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interface bundles</a:t>
            </a:r>
            <a:endParaRPr lang="en-US" dirty="0"/>
          </a:p>
        </p:txBody>
      </p:sp>
      <p:sp>
        <p:nvSpPr>
          <p:cNvPr id="4" name="Shape 245"/>
          <p:cNvSpPr/>
          <p:nvPr/>
        </p:nvSpPr>
        <p:spPr>
          <a:xfrm>
            <a:off x="1363438" y="1939505"/>
            <a:ext cx="2587199" cy="1292631"/>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endParaRPr lang="en-US" sz="2400" dirty="0" smtClean="0"/>
          </a:p>
          <a:p>
            <a:pPr lvl="0" algn="ctr" rtl="0">
              <a:buNone/>
            </a:pPr>
            <a:r>
              <a:rPr lang="en-US" sz="2400" dirty="0" smtClean="0"/>
              <a:t>Source</a:t>
            </a:r>
          </a:p>
          <a:p>
            <a:pPr lvl="0" algn="ctr" rtl="0">
              <a:buNone/>
            </a:pPr>
            <a:endParaRPr lang="en-US" sz="2400" dirty="0"/>
          </a:p>
        </p:txBody>
      </p:sp>
      <p:cxnSp>
        <p:nvCxnSpPr>
          <p:cNvPr id="6" name="Shape 257"/>
          <p:cNvCxnSpPr/>
          <p:nvPr/>
        </p:nvCxnSpPr>
        <p:spPr>
          <a:xfrm>
            <a:off x="3960763" y="2111198"/>
            <a:ext cx="1134313" cy="1"/>
          </a:xfrm>
          <a:prstGeom prst="straightConnector1">
            <a:avLst/>
          </a:prstGeom>
          <a:noFill/>
          <a:ln w="19050" cap="flat">
            <a:solidFill>
              <a:schemeClr val="dk2"/>
            </a:solidFill>
            <a:prstDash val="solid"/>
            <a:round/>
            <a:headEnd type="none" w="lg" len="lg"/>
            <a:tailEnd type="triangle" w="lg" len="lg"/>
          </a:ln>
        </p:spPr>
      </p:cxnSp>
      <p:cxnSp>
        <p:nvCxnSpPr>
          <p:cNvPr id="7" name="Shape 258"/>
          <p:cNvCxnSpPr/>
          <p:nvPr/>
        </p:nvCxnSpPr>
        <p:spPr>
          <a:xfrm flipH="1">
            <a:off x="3946076" y="3086220"/>
            <a:ext cx="1149000" cy="0"/>
          </a:xfrm>
          <a:prstGeom prst="straightConnector1">
            <a:avLst/>
          </a:prstGeom>
          <a:noFill/>
          <a:ln w="19050" cap="flat">
            <a:solidFill>
              <a:schemeClr val="dk2"/>
            </a:solidFill>
            <a:prstDash val="solid"/>
            <a:round/>
            <a:headEnd type="none" w="lg" len="lg"/>
            <a:tailEnd type="triangle" w="lg" len="lg"/>
          </a:ln>
        </p:spPr>
      </p:cxnSp>
      <p:cxnSp>
        <p:nvCxnSpPr>
          <p:cNvPr id="8" name="Shape 263"/>
          <p:cNvCxnSpPr>
            <a:stCxn id="4" idx="3"/>
            <a:endCxn id="9" idx="1"/>
          </p:cNvCxnSpPr>
          <p:nvPr/>
        </p:nvCxnSpPr>
        <p:spPr>
          <a:xfrm>
            <a:off x="3950637" y="2585821"/>
            <a:ext cx="1146601" cy="10200"/>
          </a:xfrm>
          <a:prstGeom prst="straightConnector1">
            <a:avLst/>
          </a:prstGeom>
          <a:noFill/>
          <a:ln w="38100" cap="flat">
            <a:solidFill>
              <a:schemeClr val="dk2"/>
            </a:solidFill>
            <a:prstDash val="solid"/>
            <a:round/>
            <a:headEnd type="none" w="lg" len="lg"/>
            <a:tailEnd type="triangle" w="lg" len="lg"/>
          </a:ln>
        </p:spPr>
      </p:cxnSp>
      <p:sp>
        <p:nvSpPr>
          <p:cNvPr id="9" name="Shape 245"/>
          <p:cNvSpPr/>
          <p:nvPr/>
        </p:nvSpPr>
        <p:spPr>
          <a:xfrm>
            <a:off x="5097238" y="1949705"/>
            <a:ext cx="2587199" cy="1292631"/>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endParaRPr lang="en-US" sz="2400" dirty="0" smtClean="0"/>
          </a:p>
          <a:p>
            <a:pPr lvl="0" algn="ctr" rtl="0">
              <a:buNone/>
            </a:pPr>
            <a:r>
              <a:rPr lang="en-US" sz="2400" dirty="0" smtClean="0"/>
              <a:t>Sink</a:t>
            </a:r>
          </a:p>
          <a:p>
            <a:pPr lvl="0" algn="ctr" rtl="0">
              <a:buNone/>
            </a:pPr>
            <a:endParaRPr lang="x-none" sz="2400"/>
          </a:p>
        </p:txBody>
      </p:sp>
      <p:sp>
        <p:nvSpPr>
          <p:cNvPr id="15" name="TextBox 14"/>
          <p:cNvSpPr txBox="1"/>
          <p:nvPr/>
        </p:nvSpPr>
        <p:spPr>
          <a:xfrm>
            <a:off x="4106638" y="1771710"/>
            <a:ext cx="762000" cy="400110"/>
          </a:xfrm>
          <a:prstGeom prst="rect">
            <a:avLst/>
          </a:prstGeom>
          <a:noFill/>
        </p:spPr>
        <p:txBody>
          <a:bodyPr wrap="square" rtlCol="0">
            <a:spAutoFit/>
          </a:bodyPr>
          <a:lstStyle/>
          <a:p>
            <a:r>
              <a:rPr lang="en-US" sz="2000" dirty="0" smtClean="0"/>
              <a:t>valid</a:t>
            </a:r>
            <a:endParaRPr lang="en-US" sz="2000" dirty="0"/>
          </a:p>
        </p:txBody>
      </p:sp>
      <p:sp>
        <p:nvSpPr>
          <p:cNvPr id="16" name="TextBox 15"/>
          <p:cNvSpPr txBox="1"/>
          <p:nvPr/>
        </p:nvSpPr>
        <p:spPr>
          <a:xfrm>
            <a:off x="4036963" y="2705220"/>
            <a:ext cx="984075" cy="400110"/>
          </a:xfrm>
          <a:prstGeom prst="rect">
            <a:avLst/>
          </a:prstGeom>
          <a:noFill/>
        </p:spPr>
        <p:txBody>
          <a:bodyPr wrap="square" rtlCol="0">
            <a:spAutoFit/>
          </a:bodyPr>
          <a:lstStyle/>
          <a:p>
            <a:r>
              <a:rPr lang="en-US" sz="2000" dirty="0" smtClean="0"/>
              <a:t>ready</a:t>
            </a:r>
            <a:endParaRPr lang="en-US" sz="2000" dirty="0"/>
          </a:p>
        </p:txBody>
      </p:sp>
      <p:sp>
        <p:nvSpPr>
          <p:cNvPr id="17" name="TextBox 16"/>
          <p:cNvSpPr txBox="1"/>
          <p:nvPr/>
        </p:nvSpPr>
        <p:spPr>
          <a:xfrm>
            <a:off x="4106638" y="2248020"/>
            <a:ext cx="762000" cy="400110"/>
          </a:xfrm>
          <a:prstGeom prst="rect">
            <a:avLst/>
          </a:prstGeom>
          <a:noFill/>
        </p:spPr>
        <p:txBody>
          <a:bodyPr wrap="square" rtlCol="0">
            <a:spAutoFit/>
          </a:bodyPr>
          <a:lstStyle/>
          <a:p>
            <a:r>
              <a:rPr lang="en-US" sz="2000" dirty="0" smtClean="0"/>
              <a:t>data</a:t>
            </a:r>
            <a:endParaRPr lang="en-US" sz="2000" dirty="0"/>
          </a:p>
        </p:txBody>
      </p:sp>
      <p:sp>
        <p:nvSpPr>
          <p:cNvPr id="18" name="TextBox 17"/>
          <p:cNvSpPr txBox="1"/>
          <p:nvPr/>
        </p:nvSpPr>
        <p:spPr>
          <a:xfrm>
            <a:off x="563338" y="3352800"/>
            <a:ext cx="7848600" cy="3046988"/>
          </a:xfrm>
          <a:prstGeom prst="rect">
            <a:avLst/>
          </a:prstGeom>
          <a:noFill/>
        </p:spPr>
        <p:txBody>
          <a:bodyPr wrap="square" rtlCol="0">
            <a:spAutoFit/>
          </a:bodyPr>
          <a:lstStyle/>
          <a:p>
            <a:r>
              <a:rPr lang="en-US" sz="2400" dirty="0"/>
              <a:t>class </a:t>
            </a:r>
            <a:r>
              <a:rPr lang="en-US" sz="2400" dirty="0" err="1" smtClean="0"/>
              <a:t>FifoIO</a:t>
            </a:r>
            <a:r>
              <a:rPr lang="en-US" sz="2400" dirty="0" smtClean="0"/>
              <a:t>[T </a:t>
            </a:r>
            <a:r>
              <a:rPr lang="en-US" sz="2400" dirty="0"/>
              <a:t>&lt;: Data] () (</a:t>
            </a:r>
            <a:r>
              <a:rPr lang="en-US" sz="2400" dirty="0" err="1" smtClean="0"/>
              <a:t>dataType</a:t>
            </a:r>
            <a:r>
              <a:rPr lang="en-US" sz="2400" dirty="0" smtClean="0"/>
              <a:t>: </a:t>
            </a:r>
            <a:r>
              <a:rPr lang="en-US" sz="2400" dirty="0"/>
              <a:t>=&gt; T) extends Bundle {</a:t>
            </a:r>
          </a:p>
          <a:p>
            <a:r>
              <a:rPr lang="en-US" sz="2400" dirty="0"/>
              <a:t>  </a:t>
            </a:r>
            <a:r>
              <a:rPr lang="en-US" sz="2400" dirty="0" err="1"/>
              <a:t>val</a:t>
            </a:r>
            <a:r>
              <a:rPr lang="en-US" sz="2400" dirty="0"/>
              <a:t> </a:t>
            </a:r>
            <a:r>
              <a:rPr lang="en-US" sz="2400" dirty="0" smtClean="0"/>
              <a:t>valid </a:t>
            </a:r>
            <a:r>
              <a:rPr lang="en-US" sz="2400" dirty="0"/>
              <a:t>= </a:t>
            </a:r>
            <a:r>
              <a:rPr lang="en-US" sz="2400" dirty="0" err="1" smtClean="0"/>
              <a:t>Bool</a:t>
            </a:r>
            <a:r>
              <a:rPr lang="en-US" sz="2400" dirty="0" smtClean="0"/>
              <a:t>(Output)</a:t>
            </a:r>
            <a:endParaRPr lang="en-US" sz="2400" dirty="0"/>
          </a:p>
          <a:p>
            <a:r>
              <a:rPr lang="en-US" sz="2400" dirty="0"/>
              <a:t>  </a:t>
            </a:r>
            <a:r>
              <a:rPr lang="en-US" sz="2400" dirty="0" err="1"/>
              <a:t>val</a:t>
            </a:r>
            <a:r>
              <a:rPr lang="en-US" sz="2400" dirty="0"/>
              <a:t> </a:t>
            </a:r>
            <a:r>
              <a:rPr lang="en-US" sz="2400" dirty="0" smtClean="0"/>
              <a:t>ready = </a:t>
            </a:r>
            <a:r>
              <a:rPr lang="en-US" sz="2400" dirty="0" err="1" smtClean="0"/>
              <a:t>Bool</a:t>
            </a:r>
            <a:r>
              <a:rPr lang="en-US" sz="2400" dirty="0" smtClean="0"/>
              <a:t>(Input)</a:t>
            </a:r>
          </a:p>
          <a:p>
            <a:r>
              <a:rPr lang="en-US" sz="2400" dirty="0"/>
              <a:t> </a:t>
            </a:r>
            <a:r>
              <a:rPr lang="en-US" sz="2400" dirty="0" smtClean="0"/>
              <a:t> </a:t>
            </a:r>
            <a:r>
              <a:rPr lang="en-US" sz="2400" dirty="0" err="1" smtClean="0"/>
              <a:t>val</a:t>
            </a:r>
            <a:r>
              <a:rPr lang="en-US" sz="2400" dirty="0" smtClean="0"/>
              <a:t> flit = </a:t>
            </a:r>
            <a:r>
              <a:rPr lang="en-US" sz="2400" dirty="0" err="1" smtClean="0"/>
              <a:t>dataType</a:t>
            </a:r>
            <a:endParaRPr lang="en-US" sz="2400" dirty="0"/>
          </a:p>
          <a:p>
            <a:r>
              <a:rPr lang="en-US" sz="2400" dirty="0" smtClean="0"/>
              <a:t>}</a:t>
            </a:r>
          </a:p>
          <a:p>
            <a:r>
              <a:rPr lang="en-US" sz="2400" dirty="0" smtClean="0"/>
              <a:t>//More code …</a:t>
            </a:r>
            <a:endParaRPr lang="en-US" sz="2400" dirty="0"/>
          </a:p>
          <a:p>
            <a:r>
              <a:rPr lang="en-US" sz="2400" dirty="0" err="1" smtClean="0"/>
              <a:t>source.io.output</a:t>
            </a:r>
            <a:r>
              <a:rPr lang="en-US" sz="2400" dirty="0" smtClean="0"/>
              <a:t> &lt;&gt; </a:t>
            </a:r>
            <a:r>
              <a:rPr lang="en-US" sz="2400" dirty="0" err="1" smtClean="0"/>
              <a:t>sink.io.input</a:t>
            </a:r>
            <a:endParaRPr lang="en-US" sz="2400" dirty="0"/>
          </a:p>
        </p:txBody>
      </p:sp>
      <p:cxnSp>
        <p:nvCxnSpPr>
          <p:cNvPr id="12" name="Shape 257"/>
          <p:cNvCxnSpPr/>
          <p:nvPr/>
        </p:nvCxnSpPr>
        <p:spPr>
          <a:xfrm>
            <a:off x="235125" y="2130308"/>
            <a:ext cx="1134313" cy="1"/>
          </a:xfrm>
          <a:prstGeom prst="straightConnector1">
            <a:avLst/>
          </a:prstGeom>
          <a:noFill/>
          <a:ln w="19050" cap="flat">
            <a:solidFill>
              <a:schemeClr val="dk2"/>
            </a:solidFill>
            <a:prstDash val="solid"/>
            <a:round/>
            <a:headEnd type="none" w="lg" len="lg"/>
            <a:tailEnd type="triangle" w="lg" len="lg"/>
          </a:ln>
        </p:spPr>
      </p:cxnSp>
      <p:cxnSp>
        <p:nvCxnSpPr>
          <p:cNvPr id="13" name="Shape 258"/>
          <p:cNvCxnSpPr/>
          <p:nvPr/>
        </p:nvCxnSpPr>
        <p:spPr>
          <a:xfrm flipH="1">
            <a:off x="220438" y="3105330"/>
            <a:ext cx="1149000" cy="0"/>
          </a:xfrm>
          <a:prstGeom prst="straightConnector1">
            <a:avLst/>
          </a:prstGeom>
          <a:noFill/>
          <a:ln w="19050" cap="flat">
            <a:solidFill>
              <a:schemeClr val="dk2"/>
            </a:solidFill>
            <a:prstDash val="solid"/>
            <a:round/>
            <a:headEnd type="none" w="lg" len="lg"/>
            <a:tailEnd type="triangle" w="lg" len="lg"/>
          </a:ln>
        </p:spPr>
      </p:cxnSp>
      <p:cxnSp>
        <p:nvCxnSpPr>
          <p:cNvPr id="14" name="Shape 263"/>
          <p:cNvCxnSpPr/>
          <p:nvPr/>
        </p:nvCxnSpPr>
        <p:spPr>
          <a:xfrm>
            <a:off x="224999" y="2604931"/>
            <a:ext cx="1146601" cy="10200"/>
          </a:xfrm>
          <a:prstGeom prst="straightConnector1">
            <a:avLst/>
          </a:prstGeom>
          <a:noFill/>
          <a:ln w="38100" cap="flat">
            <a:solidFill>
              <a:schemeClr val="dk2"/>
            </a:solidFill>
            <a:prstDash val="solid"/>
            <a:round/>
            <a:headEnd type="none" w="lg" len="lg"/>
            <a:tailEnd type="triangle" w="lg" len="lg"/>
          </a:ln>
        </p:spPr>
      </p:cxnSp>
      <p:sp>
        <p:nvSpPr>
          <p:cNvPr id="19" name="TextBox 18"/>
          <p:cNvSpPr txBox="1"/>
          <p:nvPr/>
        </p:nvSpPr>
        <p:spPr>
          <a:xfrm>
            <a:off x="381000" y="1790820"/>
            <a:ext cx="762000" cy="400110"/>
          </a:xfrm>
          <a:prstGeom prst="rect">
            <a:avLst/>
          </a:prstGeom>
          <a:noFill/>
        </p:spPr>
        <p:txBody>
          <a:bodyPr wrap="square" rtlCol="0">
            <a:spAutoFit/>
          </a:bodyPr>
          <a:lstStyle/>
          <a:p>
            <a:r>
              <a:rPr lang="en-US" sz="2000" dirty="0" smtClean="0"/>
              <a:t>valid</a:t>
            </a:r>
            <a:endParaRPr lang="en-US" sz="2000" dirty="0"/>
          </a:p>
        </p:txBody>
      </p:sp>
      <p:sp>
        <p:nvSpPr>
          <p:cNvPr id="20" name="TextBox 19"/>
          <p:cNvSpPr txBox="1"/>
          <p:nvPr/>
        </p:nvSpPr>
        <p:spPr>
          <a:xfrm>
            <a:off x="311325" y="2724330"/>
            <a:ext cx="984075" cy="400110"/>
          </a:xfrm>
          <a:prstGeom prst="rect">
            <a:avLst/>
          </a:prstGeom>
          <a:noFill/>
        </p:spPr>
        <p:txBody>
          <a:bodyPr wrap="square" rtlCol="0">
            <a:spAutoFit/>
          </a:bodyPr>
          <a:lstStyle/>
          <a:p>
            <a:r>
              <a:rPr lang="en-US" sz="2000" dirty="0" smtClean="0"/>
              <a:t>ready</a:t>
            </a:r>
            <a:endParaRPr lang="en-US" sz="2000" dirty="0"/>
          </a:p>
        </p:txBody>
      </p:sp>
      <p:sp>
        <p:nvSpPr>
          <p:cNvPr id="21" name="TextBox 20"/>
          <p:cNvSpPr txBox="1"/>
          <p:nvPr/>
        </p:nvSpPr>
        <p:spPr>
          <a:xfrm>
            <a:off x="381000" y="2267130"/>
            <a:ext cx="762000" cy="400110"/>
          </a:xfrm>
          <a:prstGeom prst="rect">
            <a:avLst/>
          </a:prstGeom>
          <a:noFill/>
        </p:spPr>
        <p:txBody>
          <a:bodyPr wrap="square" rtlCol="0">
            <a:spAutoFit/>
          </a:bodyPr>
          <a:lstStyle/>
          <a:p>
            <a:r>
              <a:rPr lang="en-US" sz="2000" dirty="0" smtClean="0"/>
              <a:t>data</a:t>
            </a:r>
            <a:endParaRPr lang="en-US" sz="2000" dirty="0"/>
          </a:p>
        </p:txBody>
      </p:sp>
      <p:cxnSp>
        <p:nvCxnSpPr>
          <p:cNvPr id="22" name="Shape 257"/>
          <p:cNvCxnSpPr/>
          <p:nvPr/>
        </p:nvCxnSpPr>
        <p:spPr>
          <a:xfrm>
            <a:off x="7702725" y="2092088"/>
            <a:ext cx="1134313" cy="1"/>
          </a:xfrm>
          <a:prstGeom prst="straightConnector1">
            <a:avLst/>
          </a:prstGeom>
          <a:noFill/>
          <a:ln w="19050" cap="flat">
            <a:solidFill>
              <a:schemeClr val="dk2"/>
            </a:solidFill>
            <a:prstDash val="solid"/>
            <a:round/>
            <a:headEnd type="none" w="lg" len="lg"/>
            <a:tailEnd type="triangle" w="lg" len="lg"/>
          </a:ln>
        </p:spPr>
      </p:cxnSp>
      <p:cxnSp>
        <p:nvCxnSpPr>
          <p:cNvPr id="23" name="Shape 258"/>
          <p:cNvCxnSpPr/>
          <p:nvPr/>
        </p:nvCxnSpPr>
        <p:spPr>
          <a:xfrm flipH="1">
            <a:off x="7688038" y="3067110"/>
            <a:ext cx="1149000" cy="0"/>
          </a:xfrm>
          <a:prstGeom prst="straightConnector1">
            <a:avLst/>
          </a:prstGeom>
          <a:noFill/>
          <a:ln w="19050" cap="flat">
            <a:solidFill>
              <a:schemeClr val="dk2"/>
            </a:solidFill>
            <a:prstDash val="solid"/>
            <a:round/>
            <a:headEnd type="none" w="lg" len="lg"/>
            <a:tailEnd type="triangle" w="lg" len="lg"/>
          </a:ln>
        </p:spPr>
      </p:cxnSp>
      <p:cxnSp>
        <p:nvCxnSpPr>
          <p:cNvPr id="24" name="Shape 263"/>
          <p:cNvCxnSpPr/>
          <p:nvPr/>
        </p:nvCxnSpPr>
        <p:spPr>
          <a:xfrm>
            <a:off x="7692599" y="2566711"/>
            <a:ext cx="1146601" cy="10200"/>
          </a:xfrm>
          <a:prstGeom prst="straightConnector1">
            <a:avLst/>
          </a:prstGeom>
          <a:noFill/>
          <a:ln w="38100" cap="flat">
            <a:solidFill>
              <a:schemeClr val="dk2"/>
            </a:solidFill>
            <a:prstDash val="solid"/>
            <a:round/>
            <a:headEnd type="none" w="lg" len="lg"/>
            <a:tailEnd type="triangle" w="lg" len="lg"/>
          </a:ln>
        </p:spPr>
      </p:cxnSp>
      <p:sp>
        <p:nvSpPr>
          <p:cNvPr id="25" name="TextBox 24"/>
          <p:cNvSpPr txBox="1"/>
          <p:nvPr/>
        </p:nvSpPr>
        <p:spPr>
          <a:xfrm>
            <a:off x="7848600" y="1752600"/>
            <a:ext cx="762000" cy="400110"/>
          </a:xfrm>
          <a:prstGeom prst="rect">
            <a:avLst/>
          </a:prstGeom>
          <a:noFill/>
        </p:spPr>
        <p:txBody>
          <a:bodyPr wrap="square" rtlCol="0">
            <a:spAutoFit/>
          </a:bodyPr>
          <a:lstStyle/>
          <a:p>
            <a:r>
              <a:rPr lang="en-US" sz="2000" dirty="0" smtClean="0"/>
              <a:t>valid</a:t>
            </a:r>
            <a:endParaRPr lang="en-US" sz="2000" dirty="0"/>
          </a:p>
        </p:txBody>
      </p:sp>
      <p:sp>
        <p:nvSpPr>
          <p:cNvPr id="26" name="TextBox 25"/>
          <p:cNvSpPr txBox="1"/>
          <p:nvPr/>
        </p:nvSpPr>
        <p:spPr>
          <a:xfrm>
            <a:off x="7778925" y="2686110"/>
            <a:ext cx="984075" cy="400110"/>
          </a:xfrm>
          <a:prstGeom prst="rect">
            <a:avLst/>
          </a:prstGeom>
          <a:noFill/>
        </p:spPr>
        <p:txBody>
          <a:bodyPr wrap="square" rtlCol="0">
            <a:spAutoFit/>
          </a:bodyPr>
          <a:lstStyle/>
          <a:p>
            <a:r>
              <a:rPr lang="en-US" sz="2000" dirty="0" smtClean="0"/>
              <a:t>ready</a:t>
            </a:r>
            <a:endParaRPr lang="en-US" sz="2000" dirty="0"/>
          </a:p>
        </p:txBody>
      </p:sp>
      <p:sp>
        <p:nvSpPr>
          <p:cNvPr id="27" name="TextBox 26"/>
          <p:cNvSpPr txBox="1"/>
          <p:nvPr/>
        </p:nvSpPr>
        <p:spPr>
          <a:xfrm>
            <a:off x="7848600" y="2228910"/>
            <a:ext cx="762000" cy="400110"/>
          </a:xfrm>
          <a:prstGeom prst="rect">
            <a:avLst/>
          </a:prstGeom>
          <a:noFill/>
        </p:spPr>
        <p:txBody>
          <a:bodyPr wrap="square" rtlCol="0">
            <a:spAutoFit/>
          </a:bodyPr>
          <a:lstStyle/>
          <a:p>
            <a:r>
              <a:rPr lang="en-US" sz="2000" dirty="0" smtClean="0"/>
              <a:t>data</a:t>
            </a:r>
            <a:endParaRPr lang="en-US" sz="2000" dirty="0"/>
          </a:p>
        </p:txBody>
      </p:sp>
    </p:spTree>
    <p:extLst>
      <p:ext uri="{BB962C8B-B14F-4D97-AF65-F5344CB8AC3E}">
        <p14:creationId xmlns:p14="http://schemas.microsoft.com/office/powerpoint/2010/main" val="399591902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GPP-ASIC gap</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590675"/>
            <a:ext cx="73914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84548" y="6249888"/>
            <a:ext cx="7696200" cy="307777"/>
          </a:xfrm>
          <a:prstGeom prst="rect">
            <a:avLst/>
          </a:prstGeom>
          <a:noFill/>
        </p:spPr>
        <p:txBody>
          <a:bodyPr wrap="square" rtlCol="0">
            <a:spAutoFit/>
          </a:bodyPr>
          <a:lstStyle/>
          <a:p>
            <a:r>
              <a:rPr lang="en-US" dirty="0" smtClean="0"/>
              <a:t>Reconfigurable components for application-specific processor architectures, </a:t>
            </a:r>
            <a:r>
              <a:rPr lang="en-US" dirty="0" err="1" smtClean="0"/>
              <a:t>Nolll</a:t>
            </a:r>
            <a:r>
              <a:rPr lang="en-US" dirty="0" smtClean="0"/>
              <a:t>, T et al.</a:t>
            </a:r>
            <a:endParaRPr lang="en-US" dirty="0"/>
          </a:p>
        </p:txBody>
      </p:sp>
      <p:sp>
        <p:nvSpPr>
          <p:cNvPr id="5" name="TextBox 4"/>
          <p:cNvSpPr txBox="1"/>
          <p:nvPr/>
        </p:nvSpPr>
        <p:spPr>
          <a:xfrm>
            <a:off x="6629400" y="3805237"/>
            <a:ext cx="1651348" cy="523220"/>
          </a:xfrm>
          <a:prstGeom prst="rect">
            <a:avLst/>
          </a:prstGeom>
          <a:noFill/>
        </p:spPr>
        <p:txBody>
          <a:bodyPr wrap="square" rtlCol="0">
            <a:spAutoFit/>
          </a:bodyPr>
          <a:lstStyle/>
          <a:p>
            <a:r>
              <a:rPr lang="en-US" dirty="0" smtClean="0"/>
              <a:t>Five orders of magnitude gap</a:t>
            </a:r>
            <a:endParaRPr lang="en-US" dirty="0"/>
          </a:p>
        </p:txBody>
      </p:sp>
    </p:spTree>
    <p:extLst>
      <p:ext uri="{BB962C8B-B14F-4D97-AF65-F5344CB8AC3E}">
        <p14:creationId xmlns:p14="http://schemas.microsoft.com/office/powerpoint/2010/main" val="2152790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GPP-ASIC gap</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2105025"/>
            <a:ext cx="74295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3000" y="5486400"/>
            <a:ext cx="6934200" cy="523220"/>
          </a:xfrm>
          <a:prstGeom prst="rect">
            <a:avLst/>
          </a:prstGeom>
          <a:noFill/>
        </p:spPr>
        <p:txBody>
          <a:bodyPr wrap="square" rtlCol="0">
            <a:spAutoFit/>
          </a:bodyPr>
          <a:lstStyle/>
          <a:p>
            <a:r>
              <a:rPr lang="en-US" dirty="0" smtClean="0"/>
              <a:t>Understanding the source of inefficiencies in general-purpose chips, ISCA 2010, Horowitz. M.  et al.</a:t>
            </a:r>
            <a:endParaRPr lang="en-US" dirty="0"/>
          </a:p>
        </p:txBody>
      </p:sp>
      <p:sp>
        <p:nvSpPr>
          <p:cNvPr id="5" name="Rectangle 4"/>
          <p:cNvSpPr/>
          <p:nvPr/>
        </p:nvSpPr>
        <p:spPr>
          <a:xfrm>
            <a:off x="857250" y="1981200"/>
            <a:ext cx="89535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9465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FPGAs</a:t>
            </a:r>
          </a:p>
        </p:txBody>
      </p:sp>
      <p:sp>
        <p:nvSpPr>
          <p:cNvPr id="59" name="Shape 59"/>
          <p:cNvSpPr txBox="1"/>
          <p:nvPr/>
        </p:nvSpPr>
        <p:spPr>
          <a:xfrm>
            <a:off x="457200" y="5032601"/>
            <a:ext cx="8083800" cy="1396200"/>
          </a:xfrm>
          <a:prstGeom prst="rect">
            <a:avLst/>
          </a:prstGeom>
        </p:spPr>
        <p:txBody>
          <a:bodyPr lIns="91425" tIns="91425" rIns="91425" bIns="91425" anchor="ctr" anchorCtr="0">
            <a:spAutoFit/>
          </a:bodyPr>
          <a:lstStyle/>
          <a:p>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637" y="2057400"/>
            <a:ext cx="8400163" cy="268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600200" y="5257800"/>
            <a:ext cx="6629400" cy="523220"/>
          </a:xfrm>
          <a:prstGeom prst="rect">
            <a:avLst/>
          </a:prstGeom>
          <a:noFill/>
        </p:spPr>
        <p:txBody>
          <a:bodyPr wrap="square" rtlCol="0">
            <a:spAutoFit/>
          </a:bodyPr>
          <a:lstStyle/>
          <a:p>
            <a:r>
              <a:rPr lang="en-US" dirty="0" smtClean="0"/>
              <a:t>Comparing FPGA </a:t>
            </a:r>
            <a:r>
              <a:rPr lang="en-US" dirty="0" err="1" smtClean="0"/>
              <a:t>vs</a:t>
            </a:r>
            <a:r>
              <a:rPr lang="en-US" dirty="0" smtClean="0"/>
              <a:t> Custom CMOS and the Impact on Processor Microarchitecture, H. Wong et al, FPGA 2011</a:t>
            </a:r>
            <a:endParaRPr lang="en-US" dirty="0"/>
          </a:p>
        </p:txBody>
      </p:sp>
    </p:spTree>
  </p:cSld>
  <p:clrMapOvr>
    <a:masterClrMapping/>
  </p:clrMapOvr>
  <p:transition spd="slow">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Fast path realization process</a:t>
            </a:r>
          </a:p>
        </p:txBody>
      </p:sp>
      <p:sp>
        <p:nvSpPr>
          <p:cNvPr id="424" name="Shape 424"/>
          <p:cNvSpPr txBox="1">
            <a:spLocks noGrp="1"/>
          </p:cNvSpPr>
          <p:nvPr>
            <p:ph type="body" idx="1"/>
          </p:nvPr>
        </p:nvSpPr>
        <p:spPr>
          <a:xfrm>
            <a:off x="457200" y="1600200"/>
            <a:ext cx="8229600" cy="3600955"/>
          </a:xfrm>
          <a:prstGeom prst="rect">
            <a:avLst/>
          </a:prstGeom>
        </p:spPr>
        <p:txBody>
          <a:bodyPr lIns="91425" tIns="91425" rIns="91425" bIns="91425" anchor="t" anchorCtr="0">
            <a:spAutoFit/>
          </a:bodyPr>
          <a:lstStyle/>
          <a:p>
            <a:pPr marL="457200" lvl="0" indent="-419100" rtl="0">
              <a:spcBef>
                <a:spcPts val="480"/>
              </a:spcBef>
              <a:buClr>
                <a:srgbClr val="000000"/>
              </a:buClr>
              <a:buSzPct val="208333"/>
              <a:buFont typeface="Arial"/>
              <a:buChar char="•"/>
            </a:pPr>
            <a:r>
              <a:rPr lang="x-none" sz="2400" smtClean="0"/>
              <a:t>Fast </a:t>
            </a:r>
            <a:r>
              <a:rPr lang="x-none" sz="2400"/>
              <a:t>path realization using hardware templates</a:t>
            </a:r>
          </a:p>
          <a:p>
            <a:pPr marL="914400" lvl="1" indent="-381000" rtl="0">
              <a:spcBef>
                <a:spcPts val="480"/>
              </a:spcBef>
              <a:buClr>
                <a:srgbClr val="000000"/>
              </a:buClr>
              <a:buSzPct val="100000"/>
              <a:buFont typeface="Courier New"/>
              <a:buChar char="o"/>
            </a:pPr>
            <a:r>
              <a:rPr lang="x-none" sz="2400"/>
              <a:t>Combining application code with  templates</a:t>
            </a:r>
          </a:p>
          <a:p>
            <a:pPr marL="914400" lvl="1" indent="-381000" rtl="0">
              <a:spcBef>
                <a:spcPts val="480"/>
              </a:spcBef>
              <a:buClr>
                <a:srgbClr val="000000"/>
              </a:buClr>
              <a:buSzPct val="100000"/>
              <a:buFont typeface="Courier New"/>
              <a:buChar char="o"/>
            </a:pPr>
            <a:r>
              <a:rPr lang="x-none" sz="2400"/>
              <a:t>Balance between different parallelization </a:t>
            </a:r>
          </a:p>
          <a:p>
            <a:pPr marL="1371600" lvl="2" indent="-381000" rtl="0">
              <a:spcBef>
                <a:spcPts val="360"/>
              </a:spcBef>
              <a:buClr>
                <a:srgbClr val="000000"/>
              </a:buClr>
              <a:buSzPct val="133333"/>
              <a:buFont typeface="Wingdings"/>
              <a:buChar char="§"/>
            </a:pPr>
            <a:r>
              <a:rPr lang="x-none" sz="1800"/>
              <a:t>Engine level</a:t>
            </a:r>
          </a:p>
          <a:p>
            <a:pPr marL="1371600" lvl="2" indent="-381000" rtl="0">
              <a:spcBef>
                <a:spcPts val="360"/>
              </a:spcBef>
              <a:buClr>
                <a:srgbClr val="000000"/>
              </a:buClr>
              <a:buSzPct val="133333"/>
              <a:buFont typeface="Wingdings"/>
              <a:buChar char="§"/>
            </a:pPr>
            <a:r>
              <a:rPr lang="x-none" sz="1800"/>
              <a:t>Thread level</a:t>
            </a:r>
          </a:p>
          <a:p>
            <a:pPr marL="1371600" lvl="2" indent="-381000" rtl="0">
              <a:spcBef>
                <a:spcPts val="360"/>
              </a:spcBef>
              <a:buClr>
                <a:srgbClr val="000000"/>
              </a:buClr>
              <a:buSzPct val="133333"/>
              <a:buFont typeface="Wingdings"/>
              <a:buChar char="§"/>
            </a:pPr>
            <a:r>
              <a:rPr lang="x-none" sz="1800"/>
              <a:t>Pipeline level </a:t>
            </a:r>
          </a:p>
          <a:p>
            <a:pPr marL="914400" lvl="1" indent="-381000" rtl="0">
              <a:spcBef>
                <a:spcPts val="360"/>
              </a:spcBef>
              <a:buClr>
                <a:srgbClr val="000000"/>
              </a:buClr>
              <a:buSzPct val="133333"/>
              <a:buFont typeface="Courier New"/>
              <a:buChar char="o"/>
            </a:pPr>
            <a:r>
              <a:rPr lang="x-none" sz="1800"/>
              <a:t>Through memory engines</a:t>
            </a:r>
          </a:p>
          <a:p>
            <a:pPr marL="457200" lvl="0" indent="-419100" rtl="0">
              <a:spcBef>
                <a:spcPts val="480"/>
              </a:spcBef>
              <a:buClr>
                <a:srgbClr val="000000"/>
              </a:buClr>
              <a:buSzPct val="208333"/>
              <a:buFont typeface="Arial"/>
              <a:buChar char="•"/>
            </a:pPr>
            <a:r>
              <a:rPr lang="x-none" sz="2400"/>
              <a:t> Slicing the application into fast path/slow path</a:t>
            </a:r>
          </a:p>
          <a:p>
            <a:pPr marL="914400" lvl="1" indent="-381000">
              <a:spcBef>
                <a:spcPts val="480"/>
              </a:spcBef>
              <a:buClr>
                <a:srgbClr val="000000"/>
              </a:buClr>
              <a:buSzPct val="80000"/>
              <a:buFont typeface="Courier New"/>
              <a:buChar char="o"/>
            </a:pPr>
            <a:r>
              <a:rPr lang="x-none"/>
              <a:t>fast/slow path synchronization/communication </a:t>
            </a:r>
          </a:p>
        </p:txBody>
      </p:sp>
    </p:spTree>
  </p:cSld>
  <p:clrMapOvr>
    <a:masterClrMapping/>
  </p:clrMapOvr>
  <p:transition spd="slow">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Top level design process</a:t>
            </a:r>
          </a:p>
        </p:txBody>
      </p:sp>
      <p:sp>
        <p:nvSpPr>
          <p:cNvPr id="430" name="Shape 430"/>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rtl="0">
              <a:buClr>
                <a:srgbClr val="000000"/>
              </a:buClr>
              <a:buSzPct val="36666"/>
              <a:buFont typeface="Arial"/>
              <a:buNone/>
            </a:pPr>
            <a:r>
              <a:rPr lang="x-none"/>
              <a:t>A canonical architecture containing both general purpose cores(GPCs) and special purpose cores(SPCs) is proposed.</a:t>
            </a:r>
          </a:p>
          <a:p>
            <a:pPr lvl="0" rtl="0">
              <a:buClr>
                <a:srgbClr val="000000"/>
              </a:buClr>
              <a:buSzPct val="36666"/>
              <a:buFont typeface="Arial"/>
              <a:buNone/>
            </a:pPr>
            <a:r>
              <a:rPr lang="x-none"/>
              <a:t>A program is sliced between hot path running on SPCs and cold path running on GPCs. The hot path is sliced further into state-less and state-full components.</a:t>
            </a:r>
          </a:p>
          <a:p>
            <a:endParaRPr lang="x-none"/>
          </a:p>
        </p:txBody>
      </p:sp>
    </p:spTree>
  </p:cSld>
  <p:clrMapOvr>
    <a:masterClrMapping/>
  </p:clrMapOvr>
  <p:transition spd="slow">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x-none"/>
              <a:t>Synthesis process </a:t>
            </a:r>
          </a:p>
        </p:txBody>
      </p:sp>
      <p:sp>
        <p:nvSpPr>
          <p:cNvPr id="436" name="Shape 436"/>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0" marR="0" lvl="0" indent="0" algn="l" rtl="0">
              <a:lnSpc>
                <a:spcPct val="100000"/>
              </a:lnSpc>
              <a:spcBef>
                <a:spcPts val="600"/>
              </a:spcBef>
              <a:spcAft>
                <a:spcPts val="0"/>
              </a:spcAft>
              <a:buClr>
                <a:srgbClr val="000000"/>
              </a:buClr>
              <a:buSzPct val="45833"/>
              <a:buFont typeface="Arial"/>
              <a:buNone/>
            </a:pPr>
            <a:r>
              <a:rPr lang="x-none" sz="2400"/>
              <a:t>For designing the SPCs a class of functionality independent templates for throughput oriented processing engines are proposed. Engine template has tunable degree of specialization in terms of instruction supply, data path, and context memory is proposed. It also has tunable degree of parallelism i.e multithreading, pipelining. Also coarse grain templates for building architectures by composing processing engines are proposed.</a:t>
            </a:r>
          </a:p>
          <a:p>
            <a:endParaRPr lang="x-none" sz="2400"/>
          </a:p>
          <a:p>
            <a:pPr lvl="0" rtl="0">
              <a:buClr>
                <a:srgbClr val="000000"/>
              </a:buClr>
              <a:buSzPct val="45833"/>
              <a:buFont typeface="Arial"/>
              <a:buNone/>
            </a:pPr>
            <a:r>
              <a:rPr lang="x-none" sz="2400"/>
              <a:t>Such flexibility (i) splits the design effort between domain expert programmer and hardware designer (ii) enables the design space exploration tool to find virtually the least expensive solution for a given application with specific performance goals.</a:t>
            </a:r>
          </a:p>
          <a:p>
            <a:endParaRPr lang="x-none" sz="2400"/>
          </a:p>
          <a:p>
            <a:endParaRPr lang="x-none" sz="2400"/>
          </a:p>
          <a:p>
            <a:endParaRPr lang="x-none" sz="2400"/>
          </a:p>
          <a:p>
            <a:endParaRPr lang="x-none" sz="2400"/>
          </a:p>
        </p:txBody>
      </p:sp>
    </p:spTree>
  </p:cSld>
  <p:clrMapOvr>
    <a:masterClrMapping/>
  </p:clrMapOvr>
  <p:transition spd="slow">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x-none"/>
              <a:t>Design space exploration and refinement </a:t>
            </a:r>
          </a:p>
        </p:txBody>
      </p:sp>
      <p:sp>
        <p:nvSpPr>
          <p:cNvPr id="442" name="Shape 442"/>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rtl="0">
              <a:buClr>
                <a:srgbClr val="000000"/>
              </a:buClr>
              <a:buSzPct val="45833"/>
              <a:buFont typeface="Arial"/>
              <a:buNone/>
            </a:pPr>
            <a:r>
              <a:rPr lang="x-none" sz="2400"/>
              <a:t>Although there are several languages for hardware design a language is proposed with the main focus on efficient design space  exploration. Also the appropriate tools are developed for compiling the templates into the hardware as well as exploring the design space for enhancing the template architectures.</a:t>
            </a:r>
          </a:p>
          <a:p>
            <a:endParaRPr lang="x-none" sz="2400"/>
          </a:p>
          <a:p>
            <a:endParaRPr lang="x-none" sz="2400"/>
          </a:p>
          <a:p>
            <a:endParaRPr lang="x-none" sz="2400"/>
          </a:p>
        </p:txBody>
      </p:sp>
    </p:spTree>
  </p:cSld>
  <p:clrMapOvr>
    <a:masterClrMapping/>
  </p:clrMapOvr>
  <p:transition spd="slow">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ctrTitle"/>
          </p:nvPr>
        </p:nvSpPr>
        <p:spPr>
          <a:xfrm>
            <a:off x="457200" y="751679"/>
            <a:ext cx="8229600" cy="4012499"/>
          </a:xfrm>
          <a:prstGeom prst="rect">
            <a:avLst/>
          </a:prstGeom>
        </p:spPr>
        <p:txBody>
          <a:bodyPr lIns="91425" tIns="91425" rIns="91425" bIns="91425" anchor="b" anchorCtr="0">
            <a:spAutoFit/>
          </a:bodyPr>
          <a:lstStyle/>
          <a:p>
            <a:pPr lvl="0">
              <a:buClr>
                <a:srgbClr val="000000"/>
              </a:buClr>
              <a:buSzPct val="30555"/>
              <a:buFont typeface="Arial"/>
              <a:buNone/>
            </a:pPr>
            <a:r>
              <a:rPr lang="x-none"/>
              <a:t>Related work</a:t>
            </a:r>
          </a:p>
        </p:txBody>
      </p:sp>
      <p:sp>
        <p:nvSpPr>
          <p:cNvPr id="448" name="Shape 448"/>
          <p:cNvSpPr txBox="1">
            <a:spLocks noGrp="1"/>
          </p:cNvSpPr>
          <p:nvPr>
            <p:ph type="body" idx="1"/>
          </p:nvPr>
        </p:nvSpPr>
        <p:spPr>
          <a:xfrm>
            <a:off x="457200" y="5875078"/>
            <a:ext cx="8229600" cy="692700"/>
          </a:xfrm>
          <a:prstGeom prst="rect">
            <a:avLst/>
          </a:prstGeom>
        </p:spPr>
        <p:txBody>
          <a:bodyPr lIns="91425" tIns="91425" rIns="91425" bIns="91425" anchor="t" anchorCtr="0">
            <a:spAutoFit/>
          </a:bodyPr>
          <a:lstStyle/>
          <a:p>
            <a:endParaRPr/>
          </a:p>
        </p:txBody>
      </p:sp>
    </p:spTree>
  </p:cSld>
  <p:clrMapOvr>
    <a:masterClrMapping/>
  </p:clrMapOvr>
  <p:transition spd="slow">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
Related work layout</a:t>
            </a:r>
          </a:p>
        </p:txBody>
      </p:sp>
      <p:sp>
        <p:nvSpPr>
          <p:cNvPr id="454" name="Shape 454"/>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a:buNone/>
            </a:pPr>
            <a:r>
              <a:rPr lang="x-none"/>
              <a:t>Although we want to focus on hybrid GPC, SPC architectures for a particular application class (networking and data center) on particular HW substrate (FPGA), in order to compare our work with relative work, a broader view at SPC design is presented.</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Hybrid GPC/SPC design disciplines for data parallel applications</a:t>
            </a:r>
          </a:p>
        </p:txBody>
      </p:sp>
      <p:sp>
        <p:nvSpPr>
          <p:cNvPr id="460" name="Shape 460"/>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marR="0" lvl="0" indent="-317500" algn="l" rtl="0">
              <a:lnSpc>
                <a:spcPct val="100000"/>
              </a:lnSpc>
              <a:spcBef>
                <a:spcPts val="480"/>
              </a:spcBef>
              <a:spcAft>
                <a:spcPts val="0"/>
              </a:spcAft>
              <a:buClr>
                <a:srgbClr val="000000"/>
              </a:buClr>
              <a:buSzPct val="97222"/>
              <a:buFont typeface="Arial"/>
              <a:buChar char="•"/>
            </a:pPr>
            <a:r>
              <a:rPr lang="x-none" sz="2400"/>
              <a:t>Parallelization</a:t>
            </a:r>
          </a:p>
          <a:p>
            <a:pPr marL="914400" marR="0" lvl="1" indent="-317500" algn="l" rtl="0">
              <a:lnSpc>
                <a:spcPct val="100000"/>
              </a:lnSpc>
              <a:spcBef>
                <a:spcPts val="480"/>
              </a:spcBef>
              <a:spcAft>
                <a:spcPts val="0"/>
              </a:spcAft>
              <a:buClr>
                <a:srgbClr val="000000"/>
              </a:buClr>
              <a:buSzPct val="100000"/>
              <a:buFont typeface="Courier New"/>
              <a:buChar char="o"/>
            </a:pPr>
            <a:r>
              <a:rPr lang="x-none" sz="1400"/>
              <a:t>Parallelization model</a:t>
            </a:r>
          </a:p>
          <a:p>
            <a:pPr marL="914400" marR="0" lvl="1" indent="-317500" algn="l" rtl="0">
              <a:lnSpc>
                <a:spcPct val="100000"/>
              </a:lnSpc>
              <a:spcBef>
                <a:spcPts val="480"/>
              </a:spcBef>
              <a:spcAft>
                <a:spcPts val="0"/>
              </a:spcAft>
              <a:buClr>
                <a:srgbClr val="000000"/>
              </a:buClr>
              <a:buSzPct val="100000"/>
              <a:buFont typeface="Courier New"/>
              <a:buChar char="o"/>
            </a:pPr>
            <a:r>
              <a:rPr lang="x-none" sz="1400"/>
              <a:t>Dependency, shared state, and ordering</a:t>
            </a:r>
          </a:p>
          <a:p>
            <a:pPr marL="457200" marR="0" lvl="0" indent="-317500" algn="l" rtl="0">
              <a:lnSpc>
                <a:spcPct val="100000"/>
              </a:lnSpc>
              <a:spcBef>
                <a:spcPts val="480"/>
              </a:spcBef>
              <a:spcAft>
                <a:spcPts val="0"/>
              </a:spcAft>
              <a:buClr>
                <a:srgbClr val="000000"/>
              </a:buClr>
              <a:buSzPct val="97222"/>
              <a:buFont typeface="Arial"/>
              <a:buChar char="•"/>
            </a:pPr>
            <a:r>
              <a:rPr lang="x-none" sz="2400"/>
              <a:t>Architecture </a:t>
            </a:r>
          </a:p>
          <a:p>
            <a:pPr marL="914400" marR="0" lvl="1" indent="-317500" algn="l" rtl="0">
              <a:lnSpc>
                <a:spcPct val="100000"/>
              </a:lnSpc>
              <a:spcBef>
                <a:spcPts val="480"/>
              </a:spcBef>
              <a:spcAft>
                <a:spcPts val="0"/>
              </a:spcAft>
              <a:buClr>
                <a:srgbClr val="000000"/>
              </a:buClr>
              <a:buSzPct val="100000"/>
              <a:buFont typeface="Courier New"/>
              <a:buChar char="o"/>
            </a:pPr>
            <a:r>
              <a:rPr lang="x-none" sz="1400"/>
              <a:t>GPC/SPC HW coupling model</a:t>
            </a:r>
          </a:p>
          <a:p>
            <a:pPr marL="914400" marR="0" lvl="1" indent="-317500" algn="l" rtl="0">
              <a:lnSpc>
                <a:spcPct val="100000"/>
              </a:lnSpc>
              <a:spcBef>
                <a:spcPts val="480"/>
              </a:spcBef>
              <a:spcAft>
                <a:spcPts val="0"/>
              </a:spcAft>
              <a:buClr>
                <a:srgbClr val="000000"/>
              </a:buClr>
              <a:buSzPct val="100000"/>
              <a:buFont typeface="Courier New"/>
              <a:buChar char="o"/>
            </a:pPr>
            <a:r>
              <a:rPr lang="x-none" sz="1400"/>
              <a:t>SPC HW substrate</a:t>
            </a:r>
          </a:p>
          <a:p>
            <a:pPr marL="457200" marR="0" lvl="0" indent="-317500" algn="l" rtl="0">
              <a:lnSpc>
                <a:spcPct val="100000"/>
              </a:lnSpc>
              <a:spcBef>
                <a:spcPts val="480"/>
              </a:spcBef>
              <a:spcAft>
                <a:spcPts val="0"/>
              </a:spcAft>
              <a:buClr>
                <a:srgbClr val="000000"/>
              </a:buClr>
              <a:buSzPct val="97222"/>
              <a:buFont typeface="Arial"/>
              <a:buChar char="•"/>
            </a:pPr>
            <a:r>
              <a:rPr lang="x-none" sz="2400"/>
              <a:t>Design automation</a:t>
            </a:r>
          </a:p>
          <a:p>
            <a:pPr marL="914400" marR="0" lvl="1" indent="-317500" algn="l" rtl="0">
              <a:lnSpc>
                <a:spcPct val="100000"/>
              </a:lnSpc>
              <a:spcBef>
                <a:spcPts val="480"/>
              </a:spcBef>
              <a:spcAft>
                <a:spcPts val="0"/>
              </a:spcAft>
              <a:buClr>
                <a:srgbClr val="000000"/>
              </a:buClr>
              <a:buSzPct val="100000"/>
              <a:buFont typeface="Courier New"/>
              <a:buChar char="o"/>
            </a:pPr>
            <a:r>
              <a:rPr lang="x-none" sz="1400"/>
              <a:t>SPC course grain architecture</a:t>
            </a:r>
          </a:p>
          <a:p>
            <a:pPr marL="914400" marR="0" lvl="1" indent="-317500" algn="l" rtl="0">
              <a:lnSpc>
                <a:spcPct val="100000"/>
              </a:lnSpc>
              <a:spcBef>
                <a:spcPts val="480"/>
              </a:spcBef>
              <a:spcAft>
                <a:spcPts val="0"/>
              </a:spcAft>
              <a:buClr>
                <a:srgbClr val="000000"/>
              </a:buClr>
              <a:buSzPct val="100000"/>
              <a:buFont typeface="Courier New"/>
              <a:buChar char="o"/>
            </a:pPr>
            <a:r>
              <a:rPr lang="x-none" sz="1400"/>
              <a:t>SPC mapping</a:t>
            </a:r>
          </a:p>
          <a:p>
            <a:pPr marL="914400" marR="0" lvl="1" indent="-317500" algn="l" rtl="0">
              <a:lnSpc>
                <a:spcPct val="100000"/>
              </a:lnSpc>
              <a:spcBef>
                <a:spcPts val="480"/>
              </a:spcBef>
              <a:spcAft>
                <a:spcPts val="0"/>
              </a:spcAft>
              <a:buClr>
                <a:srgbClr val="000000"/>
              </a:buClr>
              <a:buSzPct val="100000"/>
              <a:buFont typeface="Courier New"/>
              <a:buChar char="o"/>
            </a:pPr>
            <a:r>
              <a:rPr lang="x-none" sz="1400"/>
              <a:t>SPC fine grian synthesis/programming</a:t>
            </a:r>
          </a:p>
          <a:p>
            <a:pPr marL="914400" marR="0" lvl="1" indent="-317500" algn="l" rtl="0">
              <a:lnSpc>
                <a:spcPct val="100000"/>
              </a:lnSpc>
              <a:spcBef>
                <a:spcPts val="480"/>
              </a:spcBef>
              <a:spcAft>
                <a:spcPts val="0"/>
              </a:spcAft>
              <a:buClr>
                <a:srgbClr val="000000"/>
              </a:buClr>
              <a:buSzPct val="100000"/>
              <a:buFont typeface="Courier New"/>
              <a:buChar char="o"/>
            </a:pPr>
            <a:r>
              <a:rPr lang="x-none" sz="1400"/>
              <a:t>SPC refinenment</a:t>
            </a:r>
          </a:p>
          <a:p>
            <a:endParaRPr lang="x-none" sz="1400"/>
          </a:p>
        </p:txBody>
      </p:sp>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Parallelizon models</a:t>
            </a:r>
          </a:p>
        </p:txBody>
      </p:sp>
      <p:sp>
        <p:nvSpPr>
          <p:cNvPr id="466" name="Shape 466"/>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914400" lvl="1" indent="-381000" rtl="0">
              <a:spcBef>
                <a:spcPts val="480"/>
              </a:spcBef>
              <a:buClr>
                <a:srgbClr val="000000"/>
              </a:buClr>
              <a:buSzPct val="80000"/>
              <a:buFont typeface="Courier New"/>
              <a:buChar char="o"/>
            </a:pPr>
            <a:r>
              <a:rPr lang="x-none"/>
              <a:t>Transaction level</a:t>
            </a:r>
          </a:p>
          <a:p>
            <a:pPr marL="914400" lvl="1" indent="-381000" rtl="0">
              <a:spcBef>
                <a:spcPts val="480"/>
              </a:spcBef>
              <a:buClr>
                <a:srgbClr val="000000"/>
              </a:buClr>
              <a:buSzPct val="80000"/>
              <a:buFont typeface="Courier New"/>
              <a:buChar char="o"/>
            </a:pPr>
            <a:r>
              <a:rPr lang="x-none"/>
              <a:t>Producer/consumer level</a:t>
            </a:r>
          </a:p>
          <a:p>
            <a:pPr marL="914400" lvl="1" indent="-381000" rtl="0">
              <a:spcBef>
                <a:spcPts val="480"/>
              </a:spcBef>
              <a:buClr>
                <a:srgbClr val="000000"/>
              </a:buClr>
              <a:buSzPct val="80000"/>
              <a:buFont typeface="Courier New"/>
              <a:buChar char="o"/>
            </a:pPr>
            <a:r>
              <a:rPr lang="x-none"/>
              <a:t>Fine grained data level</a:t>
            </a:r>
          </a:p>
          <a:p>
            <a:pPr marL="914400" lvl="1" indent="-381000" rtl="0">
              <a:spcBef>
                <a:spcPts val="480"/>
              </a:spcBef>
              <a:buClr>
                <a:srgbClr val="000000"/>
              </a:buClr>
              <a:buSzPct val="80000"/>
              <a:buFont typeface="Courier New"/>
              <a:buChar char="o"/>
            </a:pPr>
            <a:r>
              <a:rPr lang="x-none"/>
              <a:t>Slicing (special class of pluralization hardware resources are different (asymmetric multi-core or GPC/SPC))</a:t>
            </a:r>
          </a:p>
          <a:p>
            <a:endParaRPr lang="x-none"/>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Application slicing model</a:t>
            </a:r>
          </a:p>
        </p:txBody>
      </p:sp>
      <p:sp>
        <p:nvSpPr>
          <p:cNvPr id="472" name="Shape 472"/>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SPC is acting as an off-load component for GPC - encryption coprocessor</a:t>
            </a:r>
          </a:p>
          <a:p>
            <a:pPr marL="457200" lvl="0" indent="-419100" rtl="0">
              <a:buClr>
                <a:srgbClr val="000000"/>
              </a:buClr>
              <a:buSzPct val="166666"/>
              <a:buFont typeface="Arial"/>
              <a:buChar char="•"/>
            </a:pPr>
            <a:r>
              <a:rPr lang="x-none"/>
              <a:t>GPC is acting as an exception path for SPC - router</a:t>
            </a:r>
          </a:p>
          <a:p>
            <a:pPr marL="457200" marR="0" lvl="0" indent="-419100" algn="l" rtl="0">
              <a:lnSpc>
                <a:spcPct val="100000"/>
              </a:lnSpc>
              <a:spcBef>
                <a:spcPts val="600"/>
              </a:spcBef>
              <a:spcAft>
                <a:spcPts val="0"/>
              </a:spcAft>
              <a:buClr>
                <a:srgbClr val="000000"/>
              </a:buClr>
              <a:buSzPct val="166666"/>
              <a:buFont typeface="Arial"/>
              <a:buChar char="•"/>
            </a:pPr>
            <a:r>
              <a:rPr lang="x-none"/>
              <a:t>GPC is acting in pipeline fashion along SPC - Is this GPU?</a:t>
            </a:r>
          </a:p>
          <a:p>
            <a:pPr marL="457200" marR="0" lvl="0" indent="-419100" algn="l" rtl="0">
              <a:lnSpc>
                <a:spcPct val="100000"/>
              </a:lnSpc>
              <a:spcBef>
                <a:spcPts val="600"/>
              </a:spcBef>
              <a:spcAft>
                <a:spcPts val="0"/>
              </a:spcAft>
              <a:buClr>
                <a:srgbClr val="000000"/>
              </a:buClr>
              <a:buSzPct val="166666"/>
              <a:buFont typeface="Arial"/>
              <a:buChar char="•"/>
            </a:pPr>
            <a:r>
              <a:rPr lang="x-none"/>
              <a:t>Combination of above</a:t>
            </a:r>
          </a:p>
          <a:p>
            <a:endParaRPr lang="x-none"/>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GPC/SPC coupling model</a:t>
            </a:r>
          </a:p>
        </p:txBody>
      </p:sp>
      <p:sp>
        <p:nvSpPr>
          <p:cNvPr id="478" name="Shape 47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marR="0" lvl="0" indent="-419100" algn="l" rtl="0">
              <a:lnSpc>
                <a:spcPct val="100000"/>
              </a:lnSpc>
              <a:spcBef>
                <a:spcPts val="600"/>
              </a:spcBef>
              <a:spcAft>
                <a:spcPts val="0"/>
              </a:spcAft>
              <a:buClr>
                <a:srgbClr val="000000"/>
              </a:buClr>
              <a:buSzPct val="166666"/>
              <a:buFont typeface="Arial"/>
              <a:buChar char="•"/>
            </a:pPr>
            <a:r>
              <a:rPr lang="x-none"/>
              <a:t>Coupling level</a:t>
            </a:r>
          </a:p>
          <a:p>
            <a:pPr marL="914400" marR="0" lvl="0" indent="-419100" algn="l" rtl="0">
              <a:lnSpc>
                <a:spcPct val="100000"/>
              </a:lnSpc>
              <a:spcBef>
                <a:spcPts val="600"/>
              </a:spcBef>
              <a:spcAft>
                <a:spcPts val="0"/>
              </a:spcAft>
              <a:buClr>
                <a:srgbClr val="000000"/>
              </a:buClr>
              <a:buSzPct val="166666"/>
              <a:buFont typeface="Arial"/>
              <a:buChar char="•"/>
            </a:pPr>
            <a:r>
              <a:rPr lang="x-none"/>
              <a:t>core level</a:t>
            </a:r>
          </a:p>
          <a:p>
            <a:pPr marL="914400" marR="0" lvl="0" indent="-419100" algn="l" rtl="0">
              <a:lnSpc>
                <a:spcPct val="100000"/>
              </a:lnSpc>
              <a:spcBef>
                <a:spcPts val="600"/>
              </a:spcBef>
              <a:spcAft>
                <a:spcPts val="0"/>
              </a:spcAft>
              <a:buClr>
                <a:srgbClr val="000000"/>
              </a:buClr>
              <a:buSzPct val="166666"/>
              <a:buFont typeface="Arial"/>
              <a:buChar char="•"/>
            </a:pPr>
            <a:r>
              <a:rPr lang="x-none"/>
              <a:t>chip level</a:t>
            </a:r>
          </a:p>
          <a:p>
            <a:pPr marL="914400" marR="0" lvl="0" indent="-419100" algn="l" rtl="0">
              <a:lnSpc>
                <a:spcPct val="100000"/>
              </a:lnSpc>
              <a:spcBef>
                <a:spcPts val="600"/>
              </a:spcBef>
              <a:spcAft>
                <a:spcPts val="0"/>
              </a:spcAft>
              <a:buClr>
                <a:srgbClr val="000000"/>
              </a:buClr>
              <a:buSzPct val="166666"/>
              <a:buFont typeface="Arial"/>
              <a:buChar char="•"/>
            </a:pPr>
            <a:r>
              <a:rPr lang="x-none"/>
              <a:t>board level (FSB)</a:t>
            </a:r>
          </a:p>
          <a:p>
            <a:pPr marL="914400" marR="0" lvl="0" indent="-419100" algn="l" rtl="0">
              <a:lnSpc>
                <a:spcPct val="100000"/>
              </a:lnSpc>
              <a:spcBef>
                <a:spcPts val="600"/>
              </a:spcBef>
              <a:spcAft>
                <a:spcPts val="0"/>
              </a:spcAft>
              <a:buClr>
                <a:srgbClr val="000000"/>
              </a:buClr>
              <a:buSzPct val="166666"/>
              <a:buFont typeface="Arial"/>
              <a:buChar char="•"/>
            </a:pPr>
            <a:r>
              <a:rPr lang="x-none"/>
              <a:t>system level (PCI-X)</a:t>
            </a:r>
          </a:p>
          <a:p>
            <a:pPr marR="0" lvl="0" algn="l" rtl="0">
              <a:lnSpc>
                <a:spcPct val="100000"/>
              </a:lnSpc>
              <a:spcBef>
                <a:spcPts val="600"/>
              </a:spcBef>
              <a:spcAft>
                <a:spcPts val="0"/>
              </a:spcAft>
              <a:buNone/>
            </a:pPr>
            <a:r>
              <a:rPr lang="x-none"/>
              <a:t>*Data path level</a:t>
            </a:r>
          </a:p>
          <a:p>
            <a:pPr marL="457200" marR="0" lvl="0" indent="-419100" algn="l" rtl="0">
              <a:lnSpc>
                <a:spcPct val="100000"/>
              </a:lnSpc>
              <a:spcBef>
                <a:spcPts val="600"/>
              </a:spcBef>
              <a:spcAft>
                <a:spcPts val="0"/>
              </a:spcAft>
              <a:buClr>
                <a:srgbClr val="000000"/>
              </a:buClr>
              <a:buSzPct val="166666"/>
              <a:buFont typeface="Arial"/>
              <a:buChar char="•"/>
            </a:pPr>
            <a:r>
              <a:rPr lang="x-none"/>
              <a:t>Coupling mechanism</a:t>
            </a:r>
          </a:p>
          <a:p>
            <a:pPr marL="914400" marR="0" lvl="1" indent="-381000" algn="l" rtl="0">
              <a:lnSpc>
                <a:spcPct val="100000"/>
              </a:lnSpc>
              <a:spcBef>
                <a:spcPts val="600"/>
              </a:spcBef>
              <a:spcAft>
                <a:spcPts val="0"/>
              </a:spcAft>
              <a:buClr>
                <a:srgbClr val="000000"/>
              </a:buClr>
              <a:buSzPct val="80000"/>
              <a:buFont typeface="Courier New"/>
              <a:buChar char="o"/>
            </a:pPr>
            <a:r>
              <a:rPr lang="x-none"/>
              <a:t>Messaging</a:t>
            </a:r>
          </a:p>
          <a:p>
            <a:pPr marL="914400" marR="0" lvl="1" indent="-381000" algn="l" rtl="0">
              <a:lnSpc>
                <a:spcPct val="100000"/>
              </a:lnSpc>
              <a:spcBef>
                <a:spcPts val="600"/>
              </a:spcBef>
              <a:spcAft>
                <a:spcPts val="0"/>
              </a:spcAft>
              <a:buClr>
                <a:srgbClr val="000000"/>
              </a:buClr>
              <a:buSzPct val="80000"/>
              <a:buFont typeface="Courier New"/>
              <a:buChar char="o"/>
            </a:pPr>
            <a:r>
              <a:rPr lang="x-none"/>
              <a:t>Shared memory</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x-none"/>
              <a:t>Thesis statement</a:t>
            </a:r>
          </a:p>
        </p:txBody>
      </p:sp>
      <p:sp>
        <p:nvSpPr>
          <p:cNvPr id="188" name="Shape 188"/>
          <p:cNvSpPr txBox="1">
            <a:spLocks noGrp="1"/>
          </p:cNvSpPr>
          <p:nvPr>
            <p:ph type="body" idx="1"/>
          </p:nvPr>
        </p:nvSpPr>
        <p:spPr>
          <a:xfrm>
            <a:off x="457200" y="1600200"/>
            <a:ext cx="7772400" cy="4862839"/>
          </a:xfrm>
          <a:prstGeom prst="rect">
            <a:avLst/>
          </a:prstGeom>
          <a:ln w="9525" cap="flat">
            <a:solidFill>
              <a:srgbClr val="000000"/>
            </a:solidFill>
            <a:prstDash val="solid"/>
            <a:round/>
            <a:headEnd type="none" w="med" len="med"/>
            <a:tailEnd type="none" w="med" len="med"/>
          </a:ln>
        </p:spPr>
        <p:txBody>
          <a:bodyPr wrap="square" lIns="91425" tIns="91425" rIns="91425" bIns="91425" anchor="t" anchorCtr="0">
            <a:spAutoFit/>
          </a:bodyPr>
          <a:lstStyle/>
          <a:p>
            <a:pPr marL="0" indent="0">
              <a:buSzPct val="45833"/>
              <a:buFont typeface="Arial"/>
              <a:buNone/>
            </a:pPr>
            <a:r>
              <a:rPr lang="x-none" smtClean="0"/>
              <a:t>FPGA-based </a:t>
            </a:r>
            <a:r>
              <a:rPr lang="x-none" smtClean="0"/>
              <a:t>resources</a:t>
            </a:r>
            <a:r>
              <a:rPr lang="en-US" dirty="0" smtClean="0"/>
              <a:t>, if used with efficient overlay microarchitecture,</a:t>
            </a:r>
            <a:r>
              <a:rPr lang="x-none" smtClean="0"/>
              <a:t> </a:t>
            </a:r>
            <a:r>
              <a:rPr lang="x-none"/>
              <a:t>can improve the throughput and/or energy efficiency of </a:t>
            </a:r>
            <a:r>
              <a:rPr lang="en-US" dirty="0" smtClean="0"/>
              <a:t>a class of networking and big data applications.  </a:t>
            </a:r>
          </a:p>
          <a:p>
            <a:pPr marL="0" indent="0">
              <a:buSzPct val="45833"/>
              <a:buFont typeface="Arial"/>
              <a:buNone/>
            </a:pPr>
            <a:r>
              <a:rPr lang="en-US" dirty="0" smtClean="0"/>
              <a:t>I present a template based methodology for generating FPGA-based accelerators and showcase the methodology by accelerating targeted applications. </a:t>
            </a:r>
            <a:endParaRPr lang="x-none"/>
          </a:p>
          <a:p>
            <a:endParaRPr lang="x-none" sz="2400"/>
          </a:p>
        </p:txBody>
      </p:sp>
      <p:sp>
        <p:nvSpPr>
          <p:cNvPr id="189" name="Shape 189"/>
          <p:cNvSpPr txBox="1"/>
          <p:nvPr/>
        </p:nvSpPr>
        <p:spPr>
          <a:xfrm>
            <a:off x="2760325" y="3906750"/>
            <a:ext cx="3657600" cy="457200"/>
          </a:xfrm>
          <a:prstGeom prst="rect">
            <a:avLst/>
          </a:prstGeom>
          <a:noFill/>
        </p:spPr>
        <p:txBody>
          <a:bodyPr lIns="91425" tIns="91425" rIns="91425" bIns="91425" anchor="t" anchorCtr="0">
            <a:spAutoFit/>
          </a:bodyPr>
          <a:lstStyle/>
          <a:p>
            <a:endParaRPr/>
          </a:p>
        </p:txBody>
      </p:sp>
    </p:spTree>
  </p:cSld>
  <p:clrMapOvr>
    <a:masterClrMapping/>
  </p:clrMapOvr>
  <p:transition spd="slow">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SPC synthesis/programming</a:t>
            </a:r>
          </a:p>
        </p:txBody>
      </p:sp>
      <p:sp>
        <p:nvSpPr>
          <p:cNvPr id="484" name="Shape 484"/>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Multi-engine architecture</a:t>
            </a:r>
          </a:p>
          <a:p>
            <a:pPr marL="914400" lvl="1" indent="-381000" rtl="0">
              <a:buClr>
                <a:srgbClr val="000000"/>
              </a:buClr>
              <a:buSzPct val="80000"/>
              <a:buFont typeface="Courier New"/>
              <a:buChar char="o"/>
            </a:pPr>
            <a:r>
              <a:rPr lang="x-none"/>
              <a:t>multi-engine composition</a:t>
            </a:r>
          </a:p>
          <a:p>
            <a:pPr marL="1371600" marR="0" lvl="2" indent="-381000" algn="l" rtl="0">
              <a:lnSpc>
                <a:spcPct val="100000"/>
              </a:lnSpc>
              <a:spcBef>
                <a:spcPts val="480"/>
              </a:spcBef>
              <a:spcAft>
                <a:spcPts val="0"/>
              </a:spcAft>
              <a:buClr>
                <a:srgbClr val="000000"/>
              </a:buClr>
              <a:buSzPct val="80000"/>
              <a:buFont typeface="Wingdings"/>
              <a:buChar char="§"/>
            </a:pPr>
            <a:r>
              <a:rPr lang="x-none"/>
              <a:t>producer/consumer engines</a:t>
            </a:r>
          </a:p>
          <a:p>
            <a:pPr marL="1371600" lvl="2" indent="-381000" rtl="0">
              <a:buClr>
                <a:srgbClr val="000000"/>
              </a:buClr>
              <a:buSzPct val="80000"/>
              <a:buFont typeface="Wingdings"/>
              <a:buChar char="§"/>
            </a:pPr>
            <a:r>
              <a:rPr lang="x-none"/>
              <a:t>parallel engines</a:t>
            </a:r>
          </a:p>
          <a:p>
            <a:pPr marL="1371600" lvl="2" indent="-381000" rtl="0">
              <a:buClr>
                <a:srgbClr val="000000"/>
              </a:buClr>
              <a:buSzPct val="80000"/>
              <a:buFont typeface="Wingdings"/>
              <a:buChar char="§"/>
            </a:pPr>
            <a:r>
              <a:rPr lang="x-none"/>
              <a:t>state-less/state-full engines</a:t>
            </a:r>
          </a:p>
          <a:p>
            <a:pPr marL="1371600" lvl="2" indent="-381000" rtl="0">
              <a:buClr>
                <a:srgbClr val="000000"/>
              </a:buClr>
              <a:buSzPct val="80000"/>
              <a:buFont typeface="Wingdings"/>
              <a:buChar char="§"/>
            </a:pPr>
            <a:r>
              <a:rPr lang="x-none"/>
              <a:t>mem access engines</a:t>
            </a:r>
          </a:p>
          <a:p>
            <a:pPr marL="457200" lvl="0" indent="-419100" rtl="0">
              <a:buClr>
                <a:srgbClr val="000000"/>
              </a:buClr>
              <a:buSzPct val="166666"/>
              <a:buFont typeface="Arial"/>
              <a:buChar char="•"/>
            </a:pPr>
            <a:r>
              <a:rPr lang="x-none"/>
              <a:t>Engine architecture</a:t>
            </a:r>
          </a:p>
          <a:p>
            <a:pPr marL="914400" lvl="1" indent="-381000" rtl="0">
              <a:buClr>
                <a:srgbClr val="000000"/>
              </a:buClr>
              <a:buSzPct val="80000"/>
              <a:buFont typeface="Courier New"/>
              <a:buChar char="o"/>
            </a:pPr>
            <a:r>
              <a:rPr lang="x-none"/>
              <a:t>data path synthesis</a:t>
            </a:r>
          </a:p>
          <a:p>
            <a:pPr marL="1371600" lvl="2" indent="-381000" rtl="0">
              <a:buClr>
                <a:srgbClr val="000000"/>
              </a:buClr>
              <a:buSzPct val="80000"/>
              <a:buFont typeface="Wingdings"/>
              <a:buChar char="§"/>
            </a:pPr>
            <a:r>
              <a:rPr lang="x-none"/>
              <a:t>pipelining</a:t>
            </a:r>
          </a:p>
          <a:p>
            <a:pPr marL="1371600" lvl="2" indent="-381000" rtl="0">
              <a:buClr>
                <a:srgbClr val="000000"/>
              </a:buClr>
              <a:buSzPct val="80000"/>
              <a:buFont typeface="Wingdings"/>
              <a:buChar char="§"/>
            </a:pPr>
            <a:r>
              <a:rPr lang="x-none"/>
              <a:t>split-pipelining</a:t>
            </a:r>
          </a:p>
          <a:p>
            <a:pPr marL="1371600" lvl="2" indent="-381000" rtl="0">
              <a:buClr>
                <a:srgbClr val="000000"/>
              </a:buClr>
              <a:buSzPct val="80000"/>
              <a:buFont typeface="Wingdings"/>
              <a:buChar char="§"/>
            </a:pPr>
            <a:r>
              <a:rPr lang="x-none"/>
              <a:t>multithreading</a:t>
            </a:r>
          </a:p>
          <a:p>
            <a:pPr marL="1371600" lvl="2" indent="-381000" rtl="0">
              <a:buClr>
                <a:srgbClr val="000000"/>
              </a:buClr>
              <a:buSzPct val="80000"/>
              <a:buFont typeface="Wingdings"/>
              <a:buChar char="§"/>
            </a:pPr>
            <a:r>
              <a:rPr lang="x-none"/>
              <a:t>combination of above</a:t>
            </a:r>
          </a:p>
          <a:p>
            <a:pPr marL="914400" lvl="1" indent="-381000" rtl="0">
              <a:buClr>
                <a:srgbClr val="000000"/>
              </a:buClr>
              <a:buSzPct val="80000"/>
              <a:buFont typeface="Courier New"/>
              <a:buChar char="o"/>
            </a:pPr>
            <a:r>
              <a:rPr lang="x-none"/>
              <a:t>control synthesis</a:t>
            </a:r>
          </a:p>
          <a:p>
            <a:pPr marL="914400" lvl="1" indent="-381000">
              <a:buClr>
                <a:srgbClr val="000000"/>
              </a:buClr>
              <a:buSzPct val="80000"/>
              <a:buFont typeface="Courier New"/>
              <a:buChar char="o"/>
            </a:pPr>
            <a:r>
              <a:rPr lang="x-none"/>
              <a:t>engine programming </a:t>
            </a:r>
          </a:p>
        </p:txBody>
      </p:sp>
    </p:spTree>
  </p:cSld>
  <p:clrMapOvr>
    <a:masterClrMapping/>
  </p:clrMapOvr>
  <p:transition spd="slow">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SPC HW substrate</a:t>
            </a:r>
          </a:p>
        </p:txBody>
      </p:sp>
      <p:sp>
        <p:nvSpPr>
          <p:cNvPr id="490" name="Shape 490"/>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Instruction based (ASIP)</a:t>
            </a:r>
          </a:p>
          <a:p>
            <a:pPr marL="457200" lvl="0" indent="-419100" rtl="0">
              <a:buClr>
                <a:srgbClr val="000000"/>
              </a:buClr>
              <a:buSzPct val="166666"/>
              <a:buFont typeface="Arial"/>
              <a:buChar char="•"/>
            </a:pPr>
            <a:r>
              <a:rPr lang="x-none"/>
              <a:t>FPGA</a:t>
            </a:r>
          </a:p>
          <a:p>
            <a:pPr marL="457200" lvl="0" indent="-419100" rtl="0">
              <a:buClr>
                <a:srgbClr val="000000"/>
              </a:buClr>
              <a:buSzPct val="166666"/>
              <a:buFont typeface="Arial"/>
              <a:buChar char="•"/>
            </a:pPr>
            <a:r>
              <a:rPr lang="x-none"/>
              <a:t>Patching</a:t>
            </a:r>
          </a:p>
          <a:p>
            <a:pPr marL="457200" lvl="0" indent="-419100">
              <a:buClr>
                <a:srgbClr val="000000"/>
              </a:buClr>
              <a:buSzPct val="166666"/>
              <a:buFont typeface="Arial"/>
              <a:buChar char="•"/>
            </a:pPr>
            <a:r>
              <a:rPr lang="x-none"/>
              <a:t>No programmability</a:t>
            </a:r>
          </a:p>
        </p:txBody>
      </p:sp>
    </p:spTree>
  </p:cSld>
  <p:clrMapOvr>
    <a:masterClrMapping/>
  </p:clrMapOvr>
  <p:transition spd="slow">
    <p:cu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Related work (focus on parallelization and mapping) </a:t>
            </a:r>
          </a:p>
        </p:txBody>
      </p:sp>
      <p:sp>
        <p:nvSpPr>
          <p:cNvPr id="496" name="Shape 49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spAutoFit/>
          </a:bodyPr>
          <a:lstStyle/>
          <a:p>
            <a:endParaRPr/>
          </a:p>
        </p:txBody>
      </p:sp>
      <p:graphicFrame>
        <p:nvGraphicFramePr>
          <p:cNvPr id="497" name="Shape 497"/>
          <p:cNvGraphicFramePr/>
          <p:nvPr/>
        </p:nvGraphicFramePr>
        <p:xfrm>
          <a:off x="437250" y="2498200"/>
          <a:ext cx="8056325" cy="2103400"/>
        </p:xfrm>
        <a:graphic>
          <a:graphicData uri="http://schemas.openxmlformats.org/drawingml/2006/table">
            <a:tbl>
              <a:tblPr>
                <a:noFill/>
                <a:tableStyleId>{3E987159-7B3A-4F82-A666-507B6D1E7AA0}</a:tableStyleId>
              </a:tblPr>
              <a:tblGrid>
                <a:gridCol w="1032275"/>
                <a:gridCol w="1269550"/>
                <a:gridCol w="1079825"/>
                <a:gridCol w="1323675"/>
                <a:gridCol w="1013650"/>
                <a:gridCol w="1364125"/>
                <a:gridCol w="973225"/>
              </a:tblGrid>
              <a:tr h="678600">
                <a:tc>
                  <a:txBody>
                    <a:bodyPr/>
                    <a:lstStyle/>
                    <a:p>
                      <a:pPr lvl="0" rtl="0">
                        <a:buClr>
                          <a:srgbClr val="000000"/>
                        </a:buClr>
                        <a:buSzPct val="78571"/>
                        <a:buFont typeface="Arial"/>
                        <a:buNone/>
                      </a:pPr>
                      <a:r>
                        <a:rPr lang="x-none"/>
                        <a:t>Project</a:t>
                      </a:r>
                    </a:p>
                  </a:txBody>
                  <a:tcPr marL="91425" marR="91425" marT="91425" marB="91425"/>
                </a:tc>
                <a:tc>
                  <a:txBody>
                    <a:bodyPr/>
                    <a:lstStyle/>
                    <a:p>
                      <a:pPr lvl="0" rtl="0">
                        <a:buClr>
                          <a:srgbClr val="000000"/>
                        </a:buClr>
                        <a:buSzPct val="78571"/>
                        <a:buFont typeface="Arial"/>
                        <a:buNone/>
                      </a:pPr>
                      <a:r>
                        <a:rPr lang="x-none"/>
                        <a:t>Target application</a:t>
                      </a:r>
                    </a:p>
                  </a:txBody>
                  <a:tcPr marL="91425" marR="91425" marT="91425" marB="91425"/>
                </a:tc>
                <a:tc>
                  <a:txBody>
                    <a:bodyPr/>
                    <a:lstStyle/>
                    <a:p>
                      <a:pPr lvl="0" rtl="0">
                        <a:buClr>
                          <a:srgbClr val="000000"/>
                        </a:buClr>
                        <a:buSzPct val="78571"/>
                        <a:buFont typeface="Arial"/>
                        <a:buNone/>
                      </a:pPr>
                      <a:r>
                        <a:rPr lang="x-none"/>
                        <a:t>Slicing model</a:t>
                      </a:r>
                    </a:p>
                  </a:txBody>
                  <a:tcPr marL="91425" marR="91425" marT="91425" marB="91425"/>
                </a:tc>
                <a:tc>
                  <a:txBody>
                    <a:bodyPr/>
                    <a:lstStyle/>
                    <a:p>
                      <a:pPr lvl="0" rtl="0">
                        <a:buClr>
                          <a:srgbClr val="000000"/>
                        </a:buClr>
                        <a:buSzPct val="78571"/>
                        <a:buFont typeface="Arial"/>
                        <a:buNone/>
                      </a:pPr>
                      <a:r>
                        <a:rPr lang="x-none"/>
                        <a:t>Programming model</a:t>
                      </a:r>
                    </a:p>
                  </a:txBody>
                  <a:tcPr marL="91425" marR="91425" marT="91425" marB="91425"/>
                </a:tc>
                <a:tc>
                  <a:txBody>
                    <a:bodyPr/>
                    <a:lstStyle/>
                    <a:p>
                      <a:pPr lvl="0" rtl="0">
                        <a:buClr>
                          <a:srgbClr val="000000"/>
                        </a:buClr>
                        <a:buSzPct val="78571"/>
                        <a:buFont typeface="Arial"/>
                        <a:buNone/>
                      </a:pPr>
                      <a:r>
                        <a:rPr lang="x-none"/>
                        <a:t>Coupling model</a:t>
                      </a:r>
                    </a:p>
                  </a:txBody>
                  <a:tcPr marL="91425" marR="91425" marT="91425" marB="91425"/>
                </a:tc>
                <a:tc>
                  <a:txBody>
                    <a:bodyPr/>
                    <a:lstStyle/>
                    <a:p>
                      <a:pPr lvl="0" rtl="0">
                        <a:buClr>
                          <a:srgbClr val="000000"/>
                        </a:buClr>
                        <a:buSzPct val="78571"/>
                        <a:buFont typeface="Arial"/>
                        <a:buNone/>
                      </a:pPr>
                      <a:r>
                        <a:rPr lang="x-none"/>
                        <a:t>SPP synthesis</a:t>
                      </a:r>
                    </a:p>
                  </a:txBody>
                  <a:tcPr marL="91425" marR="91425" marT="91425" marB="91425"/>
                </a:tc>
                <a:tc>
                  <a:txBody>
                    <a:bodyPr/>
                    <a:lstStyle/>
                    <a:p>
                      <a:pPr lvl="0" rtl="0">
                        <a:buClr>
                          <a:srgbClr val="000000"/>
                        </a:buClr>
                        <a:buSzPct val="78571"/>
                        <a:buFont typeface="Arial"/>
                        <a:buNone/>
                      </a:pPr>
                      <a:r>
                        <a:rPr lang="x-none"/>
                        <a:t>SPP HW substrate</a:t>
                      </a:r>
                    </a:p>
                  </a:txBody>
                  <a:tcPr marL="91425" marR="91425" marT="91425" marB="91425"/>
                </a:tc>
              </a:tr>
              <a:tr h="1424800">
                <a:tc>
                  <a:txBody>
                    <a:bodyPr/>
                    <a:lstStyle/>
                    <a:p>
                      <a:pPr lvl="0" rtl="0">
                        <a:buClr>
                          <a:srgbClr val="000000"/>
                        </a:buClr>
                        <a:buSzPct val="78571"/>
                        <a:buFont typeface="Arial"/>
                        <a:buNone/>
                      </a:pPr>
                      <a:r>
                        <a:rPr lang="x-none"/>
                        <a:t>StreamIt</a:t>
                      </a: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pPr lvl="0" rtl="0">
                        <a:buClr>
                          <a:srgbClr val="000000"/>
                        </a:buClr>
                        <a:buSzPct val="78571"/>
                        <a:buFont typeface="Arial"/>
                        <a:buNone/>
                      </a:pPr>
                      <a:r>
                        <a:rPr lang="x-none"/>
                        <a:t>N/A</a:t>
                      </a:r>
                    </a:p>
                  </a:txBody>
                  <a:tcPr marL="91425" marR="91425" marT="91425" marB="91425"/>
                </a:tc>
                <a:tc>
                  <a:txBody>
                    <a:bodyPr/>
                    <a:lstStyle/>
                    <a:p>
                      <a:pPr lvl="0" rtl="0">
                        <a:buClr>
                          <a:srgbClr val="000000"/>
                        </a:buClr>
                        <a:buSzPct val="78571"/>
                        <a:buFont typeface="Arial"/>
                        <a:buNone/>
                      </a:pPr>
                      <a:r>
                        <a:rPr lang="x-none"/>
                        <a:t>N/A</a:t>
                      </a:r>
                    </a:p>
                  </a:txBody>
                  <a:tcPr marL="91425" marR="91425" marT="91425" marB="91425"/>
                </a:tc>
                <a:tc>
                  <a:txBody>
                    <a:bodyPr/>
                    <a:lstStyle/>
                    <a:p>
                      <a:pPr lvl="0" rtl="0">
                        <a:buClr>
                          <a:srgbClr val="000000"/>
                        </a:buClr>
                        <a:buSzPct val="78571"/>
                        <a:buFont typeface="Arial"/>
                        <a:buNone/>
                      </a:pPr>
                      <a:r>
                        <a:rPr lang="x-none"/>
                        <a:t>FPGA</a:t>
                      </a:r>
                    </a:p>
                  </a:txBody>
                  <a:tcPr marL="91425" marR="91425" marT="91425" marB="91425"/>
                </a:tc>
              </a:tr>
            </a:tbl>
          </a:graphicData>
        </a:graphic>
      </p:graphicFrame>
    </p:spTree>
  </p:cSld>
  <p:clrMapOvr>
    <a:masterClrMapping/>
  </p:clrMapOvr>
  <p:transition spd="slow">
    <p:cu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x-none"/>
              <a:t>Related work (focus on architecture only) </a:t>
            </a:r>
          </a:p>
        </p:txBody>
      </p:sp>
      <p:sp>
        <p:nvSpPr>
          <p:cNvPr id="503" name="Shape 503"/>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endParaRPr/>
          </a:p>
        </p:txBody>
      </p:sp>
      <p:graphicFrame>
        <p:nvGraphicFramePr>
          <p:cNvPr id="504" name="Shape 504"/>
          <p:cNvGraphicFramePr/>
          <p:nvPr/>
        </p:nvGraphicFramePr>
        <p:xfrm>
          <a:off x="437250" y="2498200"/>
          <a:ext cx="8056325" cy="2103400"/>
        </p:xfrm>
        <a:graphic>
          <a:graphicData uri="http://schemas.openxmlformats.org/drawingml/2006/table">
            <a:tbl>
              <a:tblPr>
                <a:noFill/>
                <a:tableStyleId>{5954F3C8-82E4-4420-BB62-2D956397FB1B}</a:tableStyleId>
              </a:tblPr>
              <a:tblGrid>
                <a:gridCol w="1032275"/>
                <a:gridCol w="1269550"/>
                <a:gridCol w="1079825"/>
                <a:gridCol w="1323675"/>
                <a:gridCol w="1013650"/>
                <a:gridCol w="1364125"/>
                <a:gridCol w="973225"/>
              </a:tblGrid>
              <a:tr h="678600">
                <a:tc>
                  <a:txBody>
                    <a:bodyPr/>
                    <a:lstStyle/>
                    <a:p>
                      <a:pPr lvl="0" rtl="0">
                        <a:buClr>
                          <a:srgbClr val="000000"/>
                        </a:buClr>
                        <a:buSzPct val="78571"/>
                        <a:buFont typeface="Arial"/>
                        <a:buNone/>
                      </a:pPr>
                      <a:r>
                        <a:rPr lang="x-none"/>
                        <a:t>Project</a:t>
                      </a:r>
                    </a:p>
                  </a:txBody>
                  <a:tcPr marL="91425" marR="91425" marT="91425" marB="91425"/>
                </a:tc>
                <a:tc>
                  <a:txBody>
                    <a:bodyPr/>
                    <a:lstStyle/>
                    <a:p>
                      <a:pPr lvl="0" rtl="0">
                        <a:buClr>
                          <a:srgbClr val="000000"/>
                        </a:buClr>
                        <a:buSzPct val="78571"/>
                        <a:buFont typeface="Arial"/>
                        <a:buNone/>
                      </a:pPr>
                      <a:r>
                        <a:rPr lang="x-none"/>
                        <a:t>Target application</a:t>
                      </a:r>
                    </a:p>
                  </a:txBody>
                  <a:tcPr marL="91425" marR="91425" marT="91425" marB="91425"/>
                </a:tc>
                <a:tc>
                  <a:txBody>
                    <a:bodyPr/>
                    <a:lstStyle/>
                    <a:p>
                      <a:pPr lvl="0" rtl="0">
                        <a:buClr>
                          <a:srgbClr val="000000"/>
                        </a:buClr>
                        <a:buSzPct val="78571"/>
                        <a:buFont typeface="Arial"/>
                        <a:buNone/>
                      </a:pPr>
                      <a:r>
                        <a:rPr lang="x-none"/>
                        <a:t>Slicing model</a:t>
                      </a:r>
                    </a:p>
                  </a:txBody>
                  <a:tcPr marL="91425" marR="91425" marT="91425" marB="91425"/>
                </a:tc>
                <a:tc>
                  <a:txBody>
                    <a:bodyPr/>
                    <a:lstStyle/>
                    <a:p>
                      <a:pPr lvl="0" rtl="0">
                        <a:buClr>
                          <a:srgbClr val="000000"/>
                        </a:buClr>
                        <a:buSzPct val="78571"/>
                        <a:buFont typeface="Arial"/>
                        <a:buNone/>
                      </a:pPr>
                      <a:r>
                        <a:rPr lang="x-none"/>
                        <a:t>Programming model</a:t>
                      </a:r>
                    </a:p>
                  </a:txBody>
                  <a:tcPr marL="91425" marR="91425" marT="91425" marB="91425"/>
                </a:tc>
                <a:tc>
                  <a:txBody>
                    <a:bodyPr/>
                    <a:lstStyle/>
                    <a:p>
                      <a:pPr lvl="0" rtl="0">
                        <a:buClr>
                          <a:srgbClr val="000000"/>
                        </a:buClr>
                        <a:buSzPct val="78571"/>
                        <a:buFont typeface="Arial"/>
                        <a:buNone/>
                      </a:pPr>
                      <a:r>
                        <a:rPr lang="x-none"/>
                        <a:t>Coupling model</a:t>
                      </a:r>
                    </a:p>
                  </a:txBody>
                  <a:tcPr marL="91425" marR="91425" marT="91425" marB="91425"/>
                </a:tc>
                <a:tc>
                  <a:txBody>
                    <a:bodyPr/>
                    <a:lstStyle/>
                    <a:p>
                      <a:pPr lvl="0" rtl="0">
                        <a:buClr>
                          <a:srgbClr val="000000"/>
                        </a:buClr>
                        <a:buSzPct val="78571"/>
                        <a:buFont typeface="Arial"/>
                        <a:buNone/>
                      </a:pPr>
                      <a:r>
                        <a:rPr lang="x-none"/>
                        <a:t>SPP synthesis</a:t>
                      </a:r>
                    </a:p>
                  </a:txBody>
                  <a:tcPr marL="91425" marR="91425" marT="91425" marB="91425"/>
                </a:tc>
                <a:tc>
                  <a:txBody>
                    <a:bodyPr/>
                    <a:lstStyle/>
                    <a:p>
                      <a:pPr lvl="0" rtl="0">
                        <a:buClr>
                          <a:srgbClr val="000000"/>
                        </a:buClr>
                        <a:buSzPct val="78571"/>
                        <a:buFont typeface="Arial"/>
                        <a:buNone/>
                      </a:pPr>
                      <a:r>
                        <a:rPr lang="x-none"/>
                        <a:t>SPP HW substrate</a:t>
                      </a:r>
                    </a:p>
                  </a:txBody>
                  <a:tcPr marL="91425" marR="91425" marT="91425" marB="91425"/>
                </a:tc>
              </a:tr>
              <a:tr h="1424800">
                <a:tc>
                  <a:txBody>
                    <a:bodyPr/>
                    <a:lstStyle/>
                    <a:p>
                      <a:pPr lvl="0" rtl="0">
                        <a:buClr>
                          <a:srgbClr val="000000"/>
                        </a:buClr>
                        <a:buSzPct val="78571"/>
                        <a:buFont typeface="Arial"/>
                        <a:buNone/>
                      </a:pPr>
                      <a:r>
                        <a:rPr lang="x-none"/>
                        <a:t>ReMap</a:t>
                      </a: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pPr lvl="0" rtl="0">
                        <a:buClr>
                          <a:srgbClr val="000000"/>
                        </a:buClr>
                        <a:buSzPct val="78571"/>
                        <a:buFont typeface="Arial"/>
                        <a:buNone/>
                      </a:pPr>
                      <a:r>
                        <a:rPr lang="x-none"/>
                        <a:t>MP</a:t>
                      </a:r>
                    </a:p>
                  </a:txBody>
                  <a:tcPr marL="91425" marR="91425" marT="91425" marB="91425"/>
                </a:tc>
                <a:tc>
                  <a:txBody>
                    <a:bodyPr/>
                    <a:lstStyle/>
                    <a:p>
                      <a:pPr lvl="0" rtl="0">
                        <a:buClr>
                          <a:srgbClr val="000000"/>
                        </a:buClr>
                        <a:buSzPct val="78571"/>
                        <a:buFont typeface="Arial"/>
                        <a:buNone/>
                      </a:pPr>
                      <a:r>
                        <a:rPr lang="x-none"/>
                        <a:t>N/A</a:t>
                      </a:r>
                    </a:p>
                  </a:txBody>
                  <a:tcPr marL="91425" marR="91425" marT="91425" marB="91425"/>
                </a:tc>
                <a:tc>
                  <a:txBody>
                    <a:bodyPr/>
                    <a:lstStyle/>
                    <a:p>
                      <a:pPr lvl="0" rtl="0">
                        <a:buClr>
                          <a:srgbClr val="000000"/>
                        </a:buClr>
                        <a:buSzPct val="78571"/>
                        <a:buFont typeface="Arial"/>
                        <a:buNone/>
                      </a:pPr>
                      <a:r>
                        <a:rPr lang="x-none"/>
                        <a:t>FPGA</a:t>
                      </a:r>
                    </a:p>
                  </a:txBody>
                  <a:tcPr marL="91425" marR="91425" marT="91425" marB="91425"/>
                </a:tc>
              </a:tr>
            </a:tbl>
          </a:graphicData>
        </a:graphic>
      </p:graphicFrame>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Clr>
                <a:srgbClr val="000000"/>
              </a:buClr>
              <a:buSzPct val="30555"/>
              <a:buFont typeface="Arial"/>
              <a:buNone/>
            </a:pPr>
            <a:r>
              <a:rPr lang="x-none"/>
              <a:t>Related work (focus on synthesis only) </a:t>
            </a:r>
          </a:p>
        </p:txBody>
      </p:sp>
      <p:sp>
        <p:nvSpPr>
          <p:cNvPr id="510" name="Shape 510"/>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endParaRPr/>
          </a:p>
        </p:txBody>
      </p:sp>
      <p:graphicFrame>
        <p:nvGraphicFramePr>
          <p:cNvPr id="511" name="Shape 511"/>
          <p:cNvGraphicFramePr/>
          <p:nvPr/>
        </p:nvGraphicFramePr>
        <p:xfrm>
          <a:off x="437250" y="1964800"/>
          <a:ext cx="8056325" cy="1714890"/>
        </p:xfrm>
        <a:graphic>
          <a:graphicData uri="http://schemas.openxmlformats.org/drawingml/2006/table">
            <a:tbl>
              <a:tblPr>
                <a:noFill/>
                <a:tableStyleId>{F970BDF8-1F6D-4B07-8532-B8B9D2479D83}</a:tableStyleId>
              </a:tblPr>
              <a:tblGrid>
                <a:gridCol w="1032275"/>
                <a:gridCol w="1269550"/>
                <a:gridCol w="1079825"/>
                <a:gridCol w="1323675"/>
                <a:gridCol w="1013650"/>
                <a:gridCol w="1364125"/>
                <a:gridCol w="973225"/>
              </a:tblGrid>
              <a:tr h="678600">
                <a:tc>
                  <a:txBody>
                    <a:bodyPr/>
                    <a:lstStyle/>
                    <a:p>
                      <a:pPr lvl="0" rtl="0">
                        <a:buClr>
                          <a:srgbClr val="000000"/>
                        </a:buClr>
                        <a:buSzPct val="78571"/>
                        <a:buFont typeface="Arial"/>
                        <a:buNone/>
                      </a:pPr>
                      <a:r>
                        <a:rPr lang="x-none"/>
                        <a:t>Project</a:t>
                      </a:r>
                    </a:p>
                  </a:txBody>
                  <a:tcPr marL="91425" marR="91425" marT="91425" marB="91425"/>
                </a:tc>
                <a:tc>
                  <a:txBody>
                    <a:bodyPr/>
                    <a:lstStyle/>
                    <a:p>
                      <a:pPr lvl="0" rtl="0">
                        <a:buClr>
                          <a:srgbClr val="000000"/>
                        </a:buClr>
                        <a:buSzPct val="78571"/>
                        <a:buFont typeface="Arial"/>
                        <a:buNone/>
                      </a:pPr>
                      <a:r>
                        <a:rPr lang="x-none"/>
                        <a:t>Target application</a:t>
                      </a:r>
                    </a:p>
                  </a:txBody>
                  <a:tcPr marL="91425" marR="91425" marT="91425" marB="91425"/>
                </a:tc>
                <a:tc>
                  <a:txBody>
                    <a:bodyPr/>
                    <a:lstStyle/>
                    <a:p>
                      <a:pPr lvl="0" rtl="0">
                        <a:buClr>
                          <a:srgbClr val="000000"/>
                        </a:buClr>
                        <a:buSzPct val="78571"/>
                        <a:buFont typeface="Arial"/>
                        <a:buNone/>
                      </a:pPr>
                      <a:r>
                        <a:rPr lang="x-none"/>
                        <a:t>Slicing model</a:t>
                      </a:r>
                    </a:p>
                  </a:txBody>
                  <a:tcPr marL="91425" marR="91425" marT="91425" marB="91425"/>
                </a:tc>
                <a:tc>
                  <a:txBody>
                    <a:bodyPr/>
                    <a:lstStyle/>
                    <a:p>
                      <a:pPr lvl="0" rtl="0">
                        <a:buClr>
                          <a:srgbClr val="000000"/>
                        </a:buClr>
                        <a:buSzPct val="78571"/>
                        <a:buFont typeface="Arial"/>
                        <a:buNone/>
                      </a:pPr>
                      <a:r>
                        <a:rPr lang="x-none"/>
                        <a:t>Programming model</a:t>
                      </a:r>
                    </a:p>
                  </a:txBody>
                  <a:tcPr marL="91425" marR="91425" marT="91425" marB="91425"/>
                </a:tc>
                <a:tc>
                  <a:txBody>
                    <a:bodyPr/>
                    <a:lstStyle/>
                    <a:p>
                      <a:pPr lvl="0" rtl="0">
                        <a:buClr>
                          <a:srgbClr val="000000"/>
                        </a:buClr>
                        <a:buSzPct val="78571"/>
                        <a:buFont typeface="Arial"/>
                        <a:buNone/>
                      </a:pPr>
                      <a:r>
                        <a:rPr lang="x-none"/>
                        <a:t>Coupling model</a:t>
                      </a:r>
                    </a:p>
                  </a:txBody>
                  <a:tcPr marL="91425" marR="91425" marT="91425" marB="91425"/>
                </a:tc>
                <a:tc>
                  <a:txBody>
                    <a:bodyPr/>
                    <a:lstStyle/>
                    <a:p>
                      <a:pPr lvl="0" rtl="0">
                        <a:buClr>
                          <a:srgbClr val="000000"/>
                        </a:buClr>
                        <a:buSzPct val="78571"/>
                        <a:buFont typeface="Arial"/>
                        <a:buNone/>
                      </a:pPr>
                      <a:r>
                        <a:rPr lang="x-none"/>
                        <a:t>SPP synthesis</a:t>
                      </a:r>
                    </a:p>
                  </a:txBody>
                  <a:tcPr marL="91425" marR="91425" marT="91425" marB="91425"/>
                </a:tc>
                <a:tc>
                  <a:txBody>
                    <a:bodyPr/>
                    <a:lstStyle/>
                    <a:p>
                      <a:pPr lvl="0" rtl="0">
                        <a:buClr>
                          <a:srgbClr val="000000"/>
                        </a:buClr>
                        <a:buSzPct val="78571"/>
                        <a:buFont typeface="Arial"/>
                        <a:buNone/>
                      </a:pPr>
                      <a:r>
                        <a:rPr lang="x-none"/>
                        <a:t>SPP HW substrate</a:t>
                      </a:r>
                    </a:p>
                  </a:txBody>
                  <a:tcPr marL="91425" marR="91425" marT="91425" marB="91425"/>
                </a:tc>
              </a:tr>
              <a:tr h="678600">
                <a:tc>
                  <a:txBody>
                    <a:bodyPr/>
                    <a:lstStyle/>
                    <a:p>
                      <a:pPr lvl="0" rtl="0">
                        <a:buClr>
                          <a:srgbClr val="000000"/>
                        </a:buClr>
                        <a:buSzPct val="78571"/>
                        <a:buFont typeface="Arial"/>
                        <a:buNone/>
                      </a:pPr>
                      <a:r>
                        <a:rPr lang="x-none"/>
                        <a:t>NISC</a:t>
                      </a:r>
                    </a:p>
                  </a:txBody>
                  <a:tcPr marL="91425" marR="91425" marT="91425" marB="91425"/>
                </a:tc>
                <a:tc>
                  <a:txBody>
                    <a:bodyPr/>
                    <a:lstStyle/>
                    <a:p>
                      <a:pPr lvl="0" rtl="0">
                        <a:buClr>
                          <a:srgbClr val="000000"/>
                        </a:buClr>
                        <a:buSzPct val="78571"/>
                        <a:buFont typeface="Arial"/>
                        <a:buNone/>
                      </a:pPr>
                      <a:r>
                        <a:rPr lang="x-none"/>
                        <a:t>Embedded</a:t>
                      </a:r>
                    </a:p>
                  </a:txBody>
                  <a:tcPr marL="91425" marR="91425" marT="91425" marB="91425"/>
                </a:tc>
                <a:tc>
                  <a:txBody>
                    <a:bodyPr/>
                    <a:lstStyle/>
                    <a:p>
                      <a:pPr lvl="0" rtl="0">
                        <a:buClr>
                          <a:srgbClr val="000000"/>
                        </a:buClr>
                        <a:buSzPct val="78571"/>
                        <a:buFont typeface="Arial"/>
                        <a:buNone/>
                      </a:pPr>
                      <a:r>
                        <a:rPr lang="x-none"/>
                        <a:t>N/A</a:t>
                      </a:r>
                    </a:p>
                  </a:txBody>
                  <a:tcPr marL="91425" marR="91425" marT="91425" marB="91425"/>
                </a:tc>
                <a:tc>
                  <a:txBody>
                    <a:bodyPr/>
                    <a:lstStyle/>
                    <a:p>
                      <a:pPr lvl="0" rtl="0">
                        <a:buClr>
                          <a:srgbClr val="000000"/>
                        </a:buClr>
                        <a:buSzPct val="78571"/>
                        <a:buFont typeface="Arial"/>
                        <a:buNone/>
                      </a:pPr>
                      <a:r>
                        <a:rPr lang="x-none"/>
                        <a:t>N/A</a:t>
                      </a:r>
                    </a:p>
                  </a:txBody>
                  <a:tcPr marL="91425" marR="91425" marT="91425" marB="91425"/>
                </a:tc>
                <a:tc>
                  <a:txBody>
                    <a:bodyPr/>
                    <a:lstStyle/>
                    <a:p>
                      <a:pPr lvl="0" rtl="0">
                        <a:buClr>
                          <a:srgbClr val="000000"/>
                        </a:buClr>
                        <a:buSzPct val="78571"/>
                        <a:buFont typeface="Arial"/>
                        <a:buNone/>
                      </a:pPr>
                      <a:r>
                        <a:rPr lang="x-none"/>
                        <a:t>N/A</a:t>
                      </a:r>
                    </a:p>
                  </a:txBody>
                  <a:tcPr marL="91425" marR="91425" marT="91425" marB="91425"/>
                </a:tc>
                <a:tc>
                  <a:txBody>
                    <a:bodyPr/>
                    <a:lstStyle/>
                    <a:p>
                      <a:pPr lvl="0" rtl="0">
                        <a:buClr>
                          <a:srgbClr val="000000"/>
                        </a:buClr>
                        <a:buSzPct val="78571"/>
                        <a:buFont typeface="Arial"/>
                        <a:buNone/>
                      </a:pPr>
                      <a:r>
                        <a:rPr lang="x-none"/>
                        <a:t>single engine -automatic  micro code generation</a:t>
                      </a:r>
                    </a:p>
                  </a:txBody>
                  <a:tcPr marL="91425" marR="91425" marT="91425" marB="91425"/>
                </a:tc>
                <a:tc>
                  <a:txBody>
                    <a:bodyPr/>
                    <a:lstStyle/>
                    <a:p>
                      <a:pPr lvl="0" rtl="0">
                        <a:buClr>
                          <a:srgbClr val="000000"/>
                        </a:buClr>
                        <a:buSzPct val="78571"/>
                        <a:buFont typeface="Arial"/>
                        <a:buNone/>
                      </a:pPr>
                      <a:r>
                        <a:rPr lang="x-none"/>
                        <a:t>N/A</a:t>
                      </a:r>
                    </a:p>
                  </a:txBody>
                  <a:tcPr marL="91425" marR="91425" marT="91425" marB="91425"/>
                </a:tc>
              </a:tr>
            </a:tbl>
          </a:graphicData>
        </a:graphic>
      </p:graphicFrame>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x-none"/>
              <a:t>Related work (focus on architecture and synthesis) </a:t>
            </a:r>
          </a:p>
        </p:txBody>
      </p:sp>
      <p:sp>
        <p:nvSpPr>
          <p:cNvPr id="517" name="Shape 517"/>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endParaRPr dirty="0"/>
          </a:p>
        </p:txBody>
      </p:sp>
      <p:graphicFrame>
        <p:nvGraphicFramePr>
          <p:cNvPr id="518" name="Shape 518"/>
          <p:cNvGraphicFramePr/>
          <p:nvPr/>
        </p:nvGraphicFramePr>
        <p:xfrm>
          <a:off x="437250" y="1964800"/>
          <a:ext cx="8056325" cy="1357200"/>
        </p:xfrm>
        <a:graphic>
          <a:graphicData uri="http://schemas.openxmlformats.org/drawingml/2006/table">
            <a:tbl>
              <a:tblPr>
                <a:noFill/>
                <a:tableStyleId>{40B56887-5F29-4529-B66D-84AC741C792E}</a:tableStyleId>
              </a:tblPr>
              <a:tblGrid>
                <a:gridCol w="1032275"/>
                <a:gridCol w="1269550"/>
                <a:gridCol w="1079825"/>
                <a:gridCol w="1323675"/>
                <a:gridCol w="1013650"/>
                <a:gridCol w="1364125"/>
                <a:gridCol w="973225"/>
              </a:tblGrid>
              <a:tr h="678600">
                <a:tc>
                  <a:txBody>
                    <a:bodyPr/>
                    <a:lstStyle/>
                    <a:p>
                      <a:pPr lvl="0" rtl="0">
                        <a:buClr>
                          <a:srgbClr val="000000"/>
                        </a:buClr>
                        <a:buSzPct val="78571"/>
                        <a:buFont typeface="Arial"/>
                        <a:buNone/>
                      </a:pPr>
                      <a:r>
                        <a:rPr lang="x-none"/>
                        <a:t>Project</a:t>
                      </a:r>
                    </a:p>
                  </a:txBody>
                  <a:tcPr marL="91425" marR="91425" marT="91425" marB="91425"/>
                </a:tc>
                <a:tc>
                  <a:txBody>
                    <a:bodyPr/>
                    <a:lstStyle/>
                    <a:p>
                      <a:pPr lvl="0" rtl="0">
                        <a:buClr>
                          <a:srgbClr val="000000"/>
                        </a:buClr>
                        <a:buSzPct val="78571"/>
                        <a:buFont typeface="Arial"/>
                        <a:buNone/>
                      </a:pPr>
                      <a:r>
                        <a:rPr lang="x-none"/>
                        <a:t>Target application</a:t>
                      </a:r>
                    </a:p>
                  </a:txBody>
                  <a:tcPr marL="91425" marR="91425" marT="91425" marB="91425"/>
                </a:tc>
                <a:tc>
                  <a:txBody>
                    <a:bodyPr/>
                    <a:lstStyle/>
                    <a:p>
                      <a:pPr lvl="0" rtl="0">
                        <a:buClr>
                          <a:srgbClr val="000000"/>
                        </a:buClr>
                        <a:buSzPct val="78571"/>
                        <a:buFont typeface="Arial"/>
                        <a:buNone/>
                      </a:pPr>
                      <a:r>
                        <a:rPr lang="x-none"/>
                        <a:t>Slicing model</a:t>
                      </a:r>
                    </a:p>
                  </a:txBody>
                  <a:tcPr marL="91425" marR="91425" marT="91425" marB="91425"/>
                </a:tc>
                <a:tc>
                  <a:txBody>
                    <a:bodyPr/>
                    <a:lstStyle/>
                    <a:p>
                      <a:pPr lvl="0" rtl="0">
                        <a:buClr>
                          <a:srgbClr val="000000"/>
                        </a:buClr>
                        <a:buSzPct val="78571"/>
                        <a:buFont typeface="Arial"/>
                        <a:buNone/>
                      </a:pPr>
                      <a:r>
                        <a:rPr lang="x-none"/>
                        <a:t>Programming model</a:t>
                      </a:r>
                    </a:p>
                  </a:txBody>
                  <a:tcPr marL="91425" marR="91425" marT="91425" marB="91425"/>
                </a:tc>
                <a:tc>
                  <a:txBody>
                    <a:bodyPr/>
                    <a:lstStyle/>
                    <a:p>
                      <a:pPr lvl="0" rtl="0">
                        <a:buClr>
                          <a:srgbClr val="000000"/>
                        </a:buClr>
                        <a:buSzPct val="78571"/>
                        <a:buFont typeface="Arial"/>
                        <a:buNone/>
                      </a:pPr>
                      <a:r>
                        <a:rPr lang="x-none"/>
                        <a:t>Coupling model</a:t>
                      </a:r>
                    </a:p>
                  </a:txBody>
                  <a:tcPr marL="91425" marR="91425" marT="91425" marB="91425"/>
                </a:tc>
                <a:tc>
                  <a:txBody>
                    <a:bodyPr/>
                    <a:lstStyle/>
                    <a:p>
                      <a:pPr lvl="0" rtl="0">
                        <a:buClr>
                          <a:srgbClr val="000000"/>
                        </a:buClr>
                        <a:buSzPct val="78571"/>
                        <a:buFont typeface="Arial"/>
                        <a:buNone/>
                      </a:pPr>
                      <a:r>
                        <a:rPr lang="x-none"/>
                        <a:t>SPP synthesis</a:t>
                      </a:r>
                    </a:p>
                  </a:txBody>
                  <a:tcPr marL="91425" marR="91425" marT="91425" marB="91425"/>
                </a:tc>
                <a:tc>
                  <a:txBody>
                    <a:bodyPr/>
                    <a:lstStyle/>
                    <a:p>
                      <a:pPr lvl="0" rtl="0">
                        <a:buClr>
                          <a:srgbClr val="000000"/>
                        </a:buClr>
                        <a:buSzPct val="78571"/>
                        <a:buFont typeface="Arial"/>
                        <a:buNone/>
                      </a:pPr>
                      <a:r>
                        <a:rPr lang="x-none"/>
                        <a:t>SPP HW substrate</a:t>
                      </a:r>
                    </a:p>
                  </a:txBody>
                  <a:tcPr marL="91425" marR="91425" marT="91425" marB="91425"/>
                </a:tc>
              </a:tr>
              <a:tr h="678600">
                <a:tc>
                  <a:txBody>
                    <a:bodyPr/>
                    <a:lstStyle/>
                    <a:p>
                      <a:pPr lvl="0" rtl="0">
                        <a:buClr>
                          <a:srgbClr val="000000"/>
                        </a:buClr>
                        <a:buSzPct val="78571"/>
                        <a:buFont typeface="Arial"/>
                        <a:buNone/>
                      </a:pPr>
                      <a:r>
                        <a:rPr lang="x-none"/>
                        <a:t>Green droid</a:t>
                      </a:r>
                    </a:p>
                  </a:txBody>
                  <a:tcPr marL="91425" marR="91425" marT="91425" marB="91425"/>
                </a:tc>
                <a:tc>
                  <a:txBody>
                    <a:bodyPr/>
                    <a:lstStyle/>
                    <a:p>
                      <a:pPr lvl="0" rtl="0">
                        <a:buClr>
                          <a:srgbClr val="000000"/>
                        </a:buClr>
                        <a:buSzPct val="78571"/>
                        <a:buFont typeface="Arial"/>
                        <a:buNone/>
                      </a:pPr>
                      <a:r>
                        <a:rPr lang="x-none"/>
                        <a:t>Mobile</a:t>
                      </a:r>
                    </a:p>
                  </a:txBody>
                  <a:tcPr marL="91425" marR="91425" marT="91425" marB="91425"/>
                </a:tc>
                <a:tc>
                  <a:txBody>
                    <a:bodyPr/>
                    <a:lstStyle/>
                    <a:p>
                      <a:pPr lvl="0" rtl="0">
                        <a:buClr>
                          <a:srgbClr val="000000"/>
                        </a:buClr>
                        <a:buSzPct val="78571"/>
                        <a:buFont typeface="Arial"/>
                        <a:buNone/>
                      </a:pPr>
                      <a:r>
                        <a:rPr lang="x-none"/>
                        <a:t>Automatic</a:t>
                      </a:r>
                    </a:p>
                  </a:txBody>
                  <a:tcPr marL="91425" marR="91425" marT="91425" marB="91425"/>
                </a:tc>
                <a:tc>
                  <a:txBody>
                    <a:bodyPr/>
                    <a:lstStyle/>
                    <a:p>
                      <a:pPr lvl="0" rtl="0">
                        <a:buClr>
                          <a:srgbClr val="000000"/>
                        </a:buClr>
                        <a:buSzPct val="78571"/>
                        <a:buFont typeface="Arial"/>
                        <a:buNone/>
                      </a:pPr>
                      <a:r>
                        <a:rPr lang="x-none"/>
                        <a:t>Implicit</a:t>
                      </a:r>
                    </a:p>
                  </a:txBody>
                  <a:tcPr marL="91425" marR="91425" marT="91425" marB="91425"/>
                </a:tc>
                <a:tc>
                  <a:txBody>
                    <a:bodyPr/>
                    <a:lstStyle/>
                    <a:p>
                      <a:pPr lvl="0" rtl="0">
                        <a:buClr>
                          <a:srgbClr val="000000"/>
                        </a:buClr>
                        <a:buSzPct val="78571"/>
                        <a:buFont typeface="Arial"/>
                        <a:buNone/>
                      </a:pPr>
                      <a:r>
                        <a:rPr lang="x-none"/>
                        <a:t>MP,L1</a:t>
                      </a:r>
                    </a:p>
                  </a:txBody>
                  <a:tcPr marL="91425" marR="91425" marT="91425" marB="91425"/>
                </a:tc>
                <a:tc>
                  <a:txBody>
                    <a:bodyPr/>
                    <a:lstStyle/>
                    <a:p>
                      <a:pPr lvl="0" rtl="0">
                        <a:buClr>
                          <a:srgbClr val="000000"/>
                        </a:buClr>
                        <a:buSzPct val="78571"/>
                        <a:buFont typeface="Arial"/>
                        <a:buNone/>
                      </a:pPr>
                      <a:r>
                        <a:rPr lang="x-none"/>
                        <a:t>single engine- state machine</a:t>
                      </a:r>
                    </a:p>
                  </a:txBody>
                  <a:tcPr marL="91425" marR="91425" marT="91425" marB="91425"/>
                </a:tc>
                <a:tc>
                  <a:txBody>
                    <a:bodyPr/>
                    <a:lstStyle/>
                    <a:p>
                      <a:pPr lvl="0" rtl="0">
                        <a:buClr>
                          <a:srgbClr val="000000"/>
                        </a:buClr>
                        <a:buSzPct val="78571"/>
                        <a:buFont typeface="Arial"/>
                        <a:buNone/>
                      </a:pPr>
                      <a:r>
                        <a:rPr lang="x-none"/>
                        <a:t>ASIC</a:t>
                      </a:r>
                    </a:p>
                  </a:txBody>
                  <a:tcPr marL="91425" marR="91425" marT="91425" marB="91425"/>
                </a:tc>
              </a:tr>
            </a:tbl>
          </a:graphicData>
        </a:graphic>
      </p:graphicFrame>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Shape 52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x-none"/>
              <a:t>GPC/SPC systems in action</a:t>
            </a:r>
          </a:p>
        </p:txBody>
      </p:sp>
      <p:sp>
        <p:nvSpPr>
          <p:cNvPr id="524" name="Shape 524"/>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rgbClr val="000000"/>
              </a:buClr>
              <a:buSzPct val="166666"/>
              <a:buFont typeface="Arial"/>
              <a:buChar char="•"/>
            </a:pPr>
            <a:r>
              <a:rPr lang="x-none"/>
              <a:t>Router</a:t>
            </a:r>
          </a:p>
          <a:p>
            <a:pPr marL="457200" lvl="0" indent="-419100">
              <a:buClr>
                <a:srgbClr val="000000"/>
              </a:buClr>
              <a:buSzPct val="166666"/>
              <a:buFont typeface="Arial"/>
              <a:buChar char="•"/>
            </a:pPr>
            <a:r>
              <a:rPr lang="x-none"/>
              <a:t>CPU/GPU</a:t>
            </a:r>
          </a:p>
        </p:txBody>
      </p:sp>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txBox="1">
            <a:spLocks noGrp="1"/>
          </p:cNvSpPr>
          <p:nvPr>
            <p:ph type="ctrTitle"/>
          </p:nvPr>
        </p:nvSpPr>
        <p:spPr>
          <a:xfrm>
            <a:off x="457200" y="751679"/>
            <a:ext cx="8229600" cy="4012499"/>
          </a:xfrm>
          <a:prstGeom prst="rect">
            <a:avLst/>
          </a:prstGeom>
        </p:spPr>
        <p:txBody>
          <a:bodyPr lIns="91425" tIns="91425" rIns="91425" bIns="91425" anchor="b" anchorCtr="0">
            <a:spAutoFit/>
          </a:bodyPr>
          <a:lstStyle/>
          <a:p>
            <a:pPr lvl="0">
              <a:buClr>
                <a:srgbClr val="000000"/>
              </a:buClr>
              <a:buSzPct val="30555"/>
              <a:buFont typeface="Arial"/>
              <a:buNone/>
            </a:pPr>
            <a:r>
              <a:rPr lang="x-none"/>
              <a:t>Our project</a:t>
            </a:r>
          </a:p>
        </p:txBody>
      </p:sp>
      <p:sp>
        <p:nvSpPr>
          <p:cNvPr id="530" name="Shape 530"/>
          <p:cNvSpPr txBox="1">
            <a:spLocks noGrp="1"/>
          </p:cNvSpPr>
          <p:nvPr>
            <p:ph type="body" idx="1"/>
          </p:nvPr>
        </p:nvSpPr>
        <p:spPr>
          <a:xfrm>
            <a:off x="457200" y="5875078"/>
            <a:ext cx="8229600" cy="692700"/>
          </a:xfrm>
          <a:prstGeom prst="rect">
            <a:avLst/>
          </a:prstGeom>
        </p:spPr>
        <p:txBody>
          <a:bodyPr lIns="91425" tIns="91425" rIns="91425" bIns="91425" anchor="t" anchorCtr="0">
            <a:spAutoFit/>
          </a:bodyPr>
          <a:lstStyle/>
          <a:p>
            <a:endParaRPr/>
          </a:p>
        </p:txBody>
      </p:sp>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FlitIO</a:t>
            </a:r>
            <a:endParaRPr lang="en-US" dirty="0"/>
          </a:p>
        </p:txBody>
      </p:sp>
      <p:sp>
        <p:nvSpPr>
          <p:cNvPr id="4" name="Shape 245"/>
          <p:cNvSpPr/>
          <p:nvPr/>
        </p:nvSpPr>
        <p:spPr>
          <a:xfrm>
            <a:off x="1143000" y="2053685"/>
            <a:ext cx="2587199" cy="1292631"/>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endParaRPr lang="en-US" sz="2400" dirty="0" smtClean="0"/>
          </a:p>
          <a:p>
            <a:pPr lvl="0" algn="ctr" rtl="0">
              <a:buNone/>
            </a:pPr>
            <a:r>
              <a:rPr lang="en-US" sz="2400" dirty="0" smtClean="0"/>
              <a:t>Source</a:t>
            </a:r>
          </a:p>
          <a:p>
            <a:pPr lvl="0" algn="ctr" rtl="0">
              <a:buNone/>
            </a:pPr>
            <a:endParaRPr lang="en-US" sz="2400" dirty="0"/>
          </a:p>
        </p:txBody>
      </p:sp>
      <p:cxnSp>
        <p:nvCxnSpPr>
          <p:cNvPr id="5" name="Shape 257"/>
          <p:cNvCxnSpPr/>
          <p:nvPr/>
        </p:nvCxnSpPr>
        <p:spPr>
          <a:xfrm>
            <a:off x="3730199" y="2225378"/>
            <a:ext cx="1224240" cy="1"/>
          </a:xfrm>
          <a:prstGeom prst="straightConnector1">
            <a:avLst/>
          </a:prstGeom>
          <a:noFill/>
          <a:ln w="19050" cap="flat">
            <a:solidFill>
              <a:schemeClr val="dk2"/>
            </a:solidFill>
            <a:prstDash val="solid"/>
            <a:round/>
            <a:headEnd type="none" w="lg" len="lg"/>
            <a:tailEnd type="triangle" w="lg" len="lg"/>
          </a:ln>
        </p:spPr>
      </p:cxnSp>
      <p:cxnSp>
        <p:nvCxnSpPr>
          <p:cNvPr id="6" name="Shape 258"/>
          <p:cNvCxnSpPr/>
          <p:nvPr/>
        </p:nvCxnSpPr>
        <p:spPr>
          <a:xfrm flipH="1">
            <a:off x="3730199" y="3200400"/>
            <a:ext cx="1224240" cy="0"/>
          </a:xfrm>
          <a:prstGeom prst="straightConnector1">
            <a:avLst/>
          </a:prstGeom>
          <a:noFill/>
          <a:ln w="19050" cap="flat">
            <a:solidFill>
              <a:schemeClr val="dk2"/>
            </a:solidFill>
            <a:prstDash val="solid"/>
            <a:round/>
            <a:headEnd type="none" w="lg" len="lg"/>
            <a:tailEnd type="triangle" w="lg" len="lg"/>
          </a:ln>
        </p:spPr>
      </p:cxnSp>
      <p:cxnSp>
        <p:nvCxnSpPr>
          <p:cNvPr id="7" name="Shape 263"/>
          <p:cNvCxnSpPr>
            <a:stCxn id="4" idx="3"/>
            <a:endCxn id="8" idx="1"/>
          </p:cNvCxnSpPr>
          <p:nvPr/>
        </p:nvCxnSpPr>
        <p:spPr>
          <a:xfrm>
            <a:off x="3730199" y="2700001"/>
            <a:ext cx="1226402" cy="10200"/>
          </a:xfrm>
          <a:prstGeom prst="straightConnector1">
            <a:avLst/>
          </a:prstGeom>
          <a:noFill/>
          <a:ln w="38100" cap="flat">
            <a:solidFill>
              <a:schemeClr val="dk2"/>
            </a:solidFill>
            <a:prstDash val="solid"/>
            <a:round/>
            <a:headEnd type="none" w="lg" len="lg"/>
            <a:tailEnd type="triangle" w="lg" len="lg"/>
          </a:ln>
        </p:spPr>
      </p:cxnSp>
      <p:sp>
        <p:nvSpPr>
          <p:cNvPr id="8" name="Shape 245"/>
          <p:cNvSpPr/>
          <p:nvPr/>
        </p:nvSpPr>
        <p:spPr>
          <a:xfrm>
            <a:off x="4956601" y="2063885"/>
            <a:ext cx="2587199" cy="1292631"/>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algn="ctr" rtl="0">
              <a:buNone/>
            </a:pPr>
            <a:endParaRPr lang="en-US" sz="2400" dirty="0" smtClean="0"/>
          </a:p>
          <a:p>
            <a:pPr lvl="0" algn="ctr" rtl="0">
              <a:buNone/>
            </a:pPr>
            <a:r>
              <a:rPr lang="en-US" sz="2400" dirty="0" smtClean="0"/>
              <a:t>Sink</a:t>
            </a:r>
          </a:p>
          <a:p>
            <a:pPr lvl="0" algn="ctr" rtl="0">
              <a:buNone/>
            </a:pPr>
            <a:endParaRPr lang="x-none" sz="2400"/>
          </a:p>
        </p:txBody>
      </p:sp>
      <p:sp>
        <p:nvSpPr>
          <p:cNvPr id="9" name="TextBox 8"/>
          <p:cNvSpPr txBox="1"/>
          <p:nvPr/>
        </p:nvSpPr>
        <p:spPr>
          <a:xfrm>
            <a:off x="3966001" y="1885890"/>
            <a:ext cx="762000" cy="400110"/>
          </a:xfrm>
          <a:prstGeom prst="rect">
            <a:avLst/>
          </a:prstGeom>
          <a:noFill/>
        </p:spPr>
        <p:txBody>
          <a:bodyPr wrap="square" rtlCol="0">
            <a:spAutoFit/>
          </a:bodyPr>
          <a:lstStyle/>
          <a:p>
            <a:r>
              <a:rPr lang="en-US" sz="2000" dirty="0" smtClean="0"/>
              <a:t>valid</a:t>
            </a:r>
            <a:endParaRPr lang="en-US" sz="2000" dirty="0"/>
          </a:p>
        </p:txBody>
      </p:sp>
      <p:sp>
        <p:nvSpPr>
          <p:cNvPr id="10" name="TextBox 9"/>
          <p:cNvSpPr txBox="1"/>
          <p:nvPr/>
        </p:nvSpPr>
        <p:spPr>
          <a:xfrm>
            <a:off x="3896326" y="2819400"/>
            <a:ext cx="984075" cy="400110"/>
          </a:xfrm>
          <a:prstGeom prst="rect">
            <a:avLst/>
          </a:prstGeom>
          <a:noFill/>
        </p:spPr>
        <p:txBody>
          <a:bodyPr wrap="square" rtlCol="0">
            <a:spAutoFit/>
          </a:bodyPr>
          <a:lstStyle/>
          <a:p>
            <a:r>
              <a:rPr lang="en-US" sz="2000" dirty="0" smtClean="0"/>
              <a:t>ready</a:t>
            </a:r>
            <a:endParaRPr lang="en-US" sz="2000" dirty="0"/>
          </a:p>
        </p:txBody>
      </p:sp>
      <p:sp>
        <p:nvSpPr>
          <p:cNvPr id="11" name="TextBox 10"/>
          <p:cNvSpPr txBox="1"/>
          <p:nvPr/>
        </p:nvSpPr>
        <p:spPr>
          <a:xfrm>
            <a:off x="3966001" y="2362200"/>
            <a:ext cx="762000" cy="400110"/>
          </a:xfrm>
          <a:prstGeom prst="rect">
            <a:avLst/>
          </a:prstGeom>
          <a:noFill/>
        </p:spPr>
        <p:txBody>
          <a:bodyPr wrap="square" rtlCol="0">
            <a:spAutoFit/>
          </a:bodyPr>
          <a:lstStyle/>
          <a:p>
            <a:r>
              <a:rPr lang="en-US" sz="2000" dirty="0" smtClean="0"/>
              <a:t>data</a:t>
            </a:r>
            <a:endParaRPr lang="en-US" sz="2000" dirty="0"/>
          </a:p>
        </p:txBody>
      </p:sp>
      <p:sp>
        <p:nvSpPr>
          <p:cNvPr id="12" name="Oval 11"/>
          <p:cNvSpPr/>
          <p:nvPr/>
        </p:nvSpPr>
        <p:spPr>
          <a:xfrm>
            <a:off x="3820126" y="1676400"/>
            <a:ext cx="907875" cy="18593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Curved Connector 12"/>
          <p:cNvCxnSpPr>
            <a:stCxn id="12" idx="4"/>
          </p:cNvCxnSpPr>
          <p:nvPr/>
        </p:nvCxnSpPr>
        <p:spPr>
          <a:xfrm rot="16200000" flipH="1">
            <a:off x="4022654" y="3787188"/>
            <a:ext cx="502821" cy="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86200" y="3962400"/>
            <a:ext cx="2231235" cy="400110"/>
          </a:xfrm>
          <a:prstGeom prst="rect">
            <a:avLst/>
          </a:prstGeom>
          <a:noFill/>
        </p:spPr>
        <p:txBody>
          <a:bodyPr wrap="square" rtlCol="0">
            <a:spAutoFit/>
          </a:bodyPr>
          <a:lstStyle/>
          <a:p>
            <a:r>
              <a:rPr lang="en-US" sz="2000" dirty="0" err="1" smtClean="0"/>
              <a:t>FifoIO</a:t>
            </a:r>
            <a:endParaRPr lang="en-US" sz="2000" dirty="0"/>
          </a:p>
        </p:txBody>
      </p:sp>
      <p:sp>
        <p:nvSpPr>
          <p:cNvPr id="18" name="Text Placeholder 2"/>
          <p:cNvSpPr>
            <a:spLocks noGrp="1"/>
          </p:cNvSpPr>
          <p:nvPr>
            <p:ph type="body" idx="1"/>
          </p:nvPr>
        </p:nvSpPr>
        <p:spPr>
          <a:xfrm>
            <a:off x="0" y="4271610"/>
            <a:ext cx="9372600" cy="2814990"/>
          </a:xfrm>
        </p:spPr>
        <p:txBody>
          <a:bodyPr/>
          <a:lstStyle/>
          <a:p>
            <a:pPr marL="0" indent="0">
              <a:buNone/>
            </a:pPr>
            <a:r>
              <a:rPr lang="en-US" sz="2800" dirty="0" smtClean="0"/>
              <a:t>Class </a:t>
            </a:r>
            <a:r>
              <a:rPr lang="en-US" sz="2800" dirty="0" err="1" smtClean="0"/>
              <a:t>FifoIO</a:t>
            </a:r>
            <a:r>
              <a:rPr lang="en-US" sz="2800" dirty="0" smtClean="0"/>
              <a:t>[T &lt;: Data] (</a:t>
            </a:r>
            <a:r>
              <a:rPr lang="en-US" sz="2800" dirty="0" err="1" smtClean="0"/>
              <a:t>FlitType</a:t>
            </a:r>
            <a:r>
              <a:rPr lang="en-US" sz="2800" dirty="0" smtClean="0"/>
              <a:t>: =&gt; T) extends Bundle {</a:t>
            </a:r>
          </a:p>
          <a:p>
            <a:pPr marL="0" indent="0">
              <a:buNone/>
            </a:pPr>
            <a:r>
              <a:rPr lang="en-US" sz="2800" dirty="0"/>
              <a:t> </a:t>
            </a:r>
            <a:r>
              <a:rPr lang="en-US" sz="2800" dirty="0" smtClean="0"/>
              <a:t> </a:t>
            </a:r>
            <a:r>
              <a:rPr lang="en-US" sz="2800" dirty="0" err="1" smtClean="0"/>
              <a:t>val</a:t>
            </a:r>
            <a:r>
              <a:rPr lang="en-US" sz="2800" dirty="0" smtClean="0"/>
              <a:t> valid  =</a:t>
            </a:r>
          </a:p>
          <a:p>
            <a:pPr marL="0" indent="0">
              <a:buNone/>
            </a:pPr>
            <a:r>
              <a:rPr lang="en-US" sz="2800" dirty="0"/>
              <a:t> </a:t>
            </a:r>
            <a:r>
              <a:rPr lang="en-US" sz="2800" dirty="0" smtClean="0"/>
              <a:t> </a:t>
            </a:r>
            <a:r>
              <a:rPr lang="en-US" sz="2800" dirty="0" err="1" smtClean="0"/>
              <a:t>val</a:t>
            </a:r>
            <a:r>
              <a:rPr lang="en-US" sz="2800" dirty="0" smtClean="0"/>
              <a:t> ready =</a:t>
            </a:r>
          </a:p>
          <a:p>
            <a:pPr marL="0" indent="0">
              <a:buNone/>
            </a:pPr>
            <a:r>
              <a:rPr lang="en-US" sz="2800" dirty="0" smtClean="0"/>
              <a:t>  </a:t>
            </a:r>
            <a:r>
              <a:rPr lang="en-US" sz="2800" dirty="0" err="1" smtClean="0"/>
              <a:t>val</a:t>
            </a:r>
            <a:r>
              <a:rPr lang="en-US" sz="2800" dirty="0" smtClean="0"/>
              <a:t> flit =	</a:t>
            </a:r>
          </a:p>
          <a:p>
            <a:pPr marL="0" indent="0">
              <a:buNone/>
            </a:pPr>
            <a:r>
              <a:rPr lang="en-US" sz="2800" dirty="0" smtClean="0"/>
              <a:t>}</a:t>
            </a:r>
            <a:endParaRPr lang="en-US" dirty="0"/>
          </a:p>
          <a:p>
            <a:pPr marL="0" indent="0">
              <a:buNone/>
            </a:pPr>
            <a:endParaRPr lang="en-US" dirty="0"/>
          </a:p>
        </p:txBody>
      </p:sp>
    </p:spTree>
    <p:extLst>
      <p:ext uri="{BB962C8B-B14F-4D97-AF65-F5344CB8AC3E}">
        <p14:creationId xmlns:p14="http://schemas.microsoft.com/office/powerpoint/2010/main" val="30359865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in Chisel</a:t>
            </a:r>
            <a:endParaRPr lang="en-US" dirty="0"/>
          </a:p>
        </p:txBody>
      </p:sp>
      <p:sp>
        <p:nvSpPr>
          <p:cNvPr id="3" name="Text Placeholder 2"/>
          <p:cNvSpPr>
            <a:spLocks noGrp="1"/>
          </p:cNvSpPr>
          <p:nvPr>
            <p:ph type="body" idx="1"/>
          </p:nvPr>
        </p:nvSpPr>
        <p:spPr>
          <a:xfrm>
            <a:off x="457200" y="1676400"/>
            <a:ext cx="8229600" cy="4967700"/>
          </a:xfrm>
        </p:spPr>
        <p:txBody>
          <a:bodyPr/>
          <a:lstStyle/>
          <a:p>
            <a:pPr marL="0" indent="0">
              <a:buNone/>
            </a:pPr>
            <a:r>
              <a:rPr lang="en-US" sz="2800" dirty="0" smtClean="0"/>
              <a:t>class </a:t>
            </a:r>
            <a:r>
              <a:rPr lang="en-US" sz="2800" dirty="0" err="1"/>
              <a:t>P</a:t>
            </a:r>
            <a:r>
              <a:rPr lang="en-US" sz="2800" dirty="0" err="1" smtClean="0"/>
              <a:t>ushIO</a:t>
            </a:r>
            <a:r>
              <a:rPr lang="en-US" sz="2800" dirty="0" smtClean="0"/>
              <a:t> extends </a:t>
            </a:r>
            <a:r>
              <a:rPr lang="en-US" sz="2800" dirty="0" err="1" smtClean="0"/>
              <a:t>FifoIO</a:t>
            </a:r>
            <a:r>
              <a:rPr lang="en-US" sz="2800" dirty="0" smtClean="0"/>
              <a:t> </a:t>
            </a:r>
            <a:endParaRPr lang="en-US" sz="2800" dirty="0"/>
          </a:p>
          <a:p>
            <a:pPr marL="0" indent="0">
              <a:buNone/>
            </a:pPr>
            <a:endParaRPr lang="en-US" sz="2800" dirty="0" smtClean="0"/>
          </a:p>
          <a:p>
            <a:pPr marL="0" indent="0">
              <a:buNone/>
            </a:pPr>
            <a:r>
              <a:rPr lang="en-US" sz="2800" dirty="0" smtClean="0"/>
              <a:t>class </a:t>
            </a:r>
            <a:r>
              <a:rPr lang="en-US" sz="2800" dirty="0" err="1" smtClean="0"/>
              <a:t>OffloadIO</a:t>
            </a:r>
            <a:r>
              <a:rPr lang="en-US" sz="2800" dirty="0" smtClean="0"/>
              <a:t>[T &lt;: Data] </a:t>
            </a:r>
          </a:p>
          <a:p>
            <a:pPr marL="0" indent="0">
              <a:buNone/>
            </a:pPr>
            <a:r>
              <a:rPr lang="en-US" sz="2800" dirty="0"/>
              <a:t> </a:t>
            </a:r>
            <a:r>
              <a:rPr lang="en-US" sz="2800" dirty="0" smtClean="0"/>
              <a:t> (</a:t>
            </a:r>
            <a:r>
              <a:rPr lang="en-US" sz="2800" dirty="0" err="1"/>
              <a:t>o</a:t>
            </a:r>
            <a:r>
              <a:rPr lang="en-US" sz="2800" dirty="0" err="1" smtClean="0"/>
              <a:t>ffloadType</a:t>
            </a:r>
            <a:r>
              <a:rPr lang="en-US" sz="2800" dirty="0" smtClean="0"/>
              <a:t>: =&gt; T) extends Bundle {</a:t>
            </a:r>
          </a:p>
          <a:p>
            <a:pPr marL="0" indent="0">
              <a:buNone/>
            </a:pPr>
            <a:r>
              <a:rPr lang="en-US" sz="2800" dirty="0"/>
              <a:t> </a:t>
            </a:r>
            <a:r>
              <a:rPr lang="en-US" sz="2800" dirty="0" smtClean="0"/>
              <a:t> </a:t>
            </a:r>
            <a:r>
              <a:rPr lang="en-US" sz="2800" dirty="0" err="1" smtClean="0"/>
              <a:t>val</a:t>
            </a:r>
            <a:r>
              <a:rPr lang="en-US" sz="2800" dirty="0" smtClean="0"/>
              <a:t> </a:t>
            </a:r>
            <a:r>
              <a:rPr lang="en-US" sz="2800" dirty="0" err="1" smtClean="0"/>
              <a:t>req</a:t>
            </a:r>
            <a:r>
              <a:rPr lang="en-US" sz="2800" dirty="0" smtClean="0"/>
              <a:t>  = (new </a:t>
            </a:r>
            <a:r>
              <a:rPr lang="en-US" sz="2800" dirty="0" err="1" smtClean="0"/>
              <a:t>PushIO</a:t>
            </a:r>
            <a:r>
              <a:rPr lang="en-US" sz="2800" dirty="0" smtClean="0"/>
              <a:t>()) {</a:t>
            </a:r>
            <a:r>
              <a:rPr lang="en-US" sz="2800" dirty="0" err="1"/>
              <a:t>o</a:t>
            </a:r>
            <a:r>
              <a:rPr lang="en-US" sz="2800" dirty="0" err="1" smtClean="0"/>
              <a:t>ffloadType</a:t>
            </a:r>
            <a:r>
              <a:rPr lang="en-US" sz="2800" dirty="0" smtClean="0"/>
              <a:t>}</a:t>
            </a:r>
          </a:p>
          <a:p>
            <a:pPr marL="0" indent="0">
              <a:buNone/>
            </a:pPr>
            <a:r>
              <a:rPr lang="en-US" sz="2800" dirty="0"/>
              <a:t> </a:t>
            </a:r>
            <a:r>
              <a:rPr lang="en-US" sz="2800" dirty="0" smtClean="0"/>
              <a:t> </a:t>
            </a:r>
            <a:r>
              <a:rPr lang="en-US" sz="2800" dirty="0" err="1" smtClean="0"/>
              <a:t>val</a:t>
            </a:r>
            <a:r>
              <a:rPr lang="en-US" sz="2800" dirty="0" smtClean="0"/>
              <a:t> rep = (new </a:t>
            </a:r>
            <a:r>
              <a:rPr lang="en-US" sz="2800" dirty="0" err="1" smtClean="0"/>
              <a:t>PushIO</a:t>
            </a:r>
            <a:r>
              <a:rPr lang="en-US" sz="2800" dirty="0" smtClean="0"/>
              <a:t>()) {</a:t>
            </a:r>
            <a:r>
              <a:rPr lang="en-US" sz="2800" dirty="0" err="1" smtClean="0"/>
              <a:t>offloadType</a:t>
            </a:r>
            <a:r>
              <a:rPr lang="en-US" sz="2800" dirty="0" smtClean="0"/>
              <a:t>}.flip</a:t>
            </a:r>
          </a:p>
          <a:p>
            <a:pPr marL="0" indent="0">
              <a:buNone/>
            </a:pPr>
            <a:r>
              <a:rPr lang="en-US" sz="2800" dirty="0"/>
              <a:t>}</a:t>
            </a:r>
            <a:endParaRPr lang="en-US" sz="2800"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7202029"/>
      </p:ext>
    </p:extLst>
  </p:cSld>
  <p:clrMapOvr>
    <a:masterClrMapping/>
  </p:clrMapOvr>
  <p:timing>
    <p:tnLst>
      <p:par>
        <p:cTn id="1" dur="indefinite" restart="never" nodeType="tmRoot"/>
      </p:par>
    </p:tnLst>
  </p:timing>
</p:sld>
</file>

<file path=ppt/theme/theme1.xml><?xml version="1.0" encoding="utf-8"?>
<a:theme xmlns:a="http://schemas.openxmlformats.org/drawingml/2006/mai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2118</TotalTime>
  <Words>4894</Words>
  <Application>Microsoft Office PowerPoint</Application>
  <PresentationFormat>On-screen Show (4:3)</PresentationFormat>
  <Paragraphs>1039</Paragraphs>
  <Slides>154</Slides>
  <Notes>109</Notes>
  <HiddenSlides>0</HiddenSlides>
  <MMClips>0</MMClips>
  <ScaleCrop>false</ScaleCrop>
  <HeadingPairs>
    <vt:vector size="4" baseType="variant">
      <vt:variant>
        <vt:lpstr>Theme</vt:lpstr>
      </vt:variant>
      <vt:variant>
        <vt:i4>1</vt:i4>
      </vt:variant>
      <vt:variant>
        <vt:lpstr>Slide Titles</vt:lpstr>
      </vt:variant>
      <vt:variant>
        <vt:i4>154</vt:i4>
      </vt:variant>
    </vt:vector>
  </HeadingPairs>
  <TitlesOfParts>
    <vt:vector size="155" baseType="lpstr">
      <vt:lpstr/>
      <vt:lpstr>Generating FPGA-based In-line Accelerators </vt:lpstr>
      <vt:lpstr>Committee</vt:lpstr>
      <vt:lpstr>Outline</vt:lpstr>
      <vt:lpstr>Benefit of customization</vt:lpstr>
      <vt:lpstr>Internet core routers</vt:lpstr>
      <vt:lpstr>In-line acceleration in core routers</vt:lpstr>
      <vt:lpstr>Research highlights</vt:lpstr>
      <vt:lpstr>FPGAs</vt:lpstr>
      <vt:lpstr>Thesis statement</vt:lpstr>
      <vt:lpstr>Our focus</vt:lpstr>
      <vt:lpstr>Targeted Applications </vt:lpstr>
      <vt:lpstr>Contributions</vt:lpstr>
      <vt:lpstr>Evaluation methodology</vt:lpstr>
      <vt:lpstr>FPGA/CPU/GPGPU comparison</vt:lpstr>
      <vt:lpstr>Architecture related work – Overview</vt:lpstr>
      <vt:lpstr>Automation related work – Overview</vt:lpstr>
      <vt:lpstr>Gorilla: Template based design </vt:lpstr>
      <vt:lpstr>Gorilla Methodology</vt:lpstr>
      <vt:lpstr>Gorilla Design Process</vt:lpstr>
      <vt:lpstr>Architecture</vt:lpstr>
      <vt:lpstr>Execution Model</vt:lpstr>
      <vt:lpstr>Domain Code - Programming Model</vt:lpstr>
      <vt:lpstr>A Programmable Engine</vt:lpstr>
      <vt:lpstr>Scaling Throughput</vt:lpstr>
      <vt:lpstr>Pipelined Engines</vt:lpstr>
      <vt:lpstr>Packet Processing Hardware Template</vt:lpstr>
      <vt:lpstr>General purpose cores collaboration</vt:lpstr>
      <vt:lpstr>Automation view</vt:lpstr>
      <vt:lpstr>Chisel</vt:lpstr>
      <vt:lpstr>Leg up</vt:lpstr>
      <vt:lpstr>Engines</vt:lpstr>
      <vt:lpstr>Intra engine parallelization patterns</vt:lpstr>
      <vt:lpstr>Engine generation  </vt:lpstr>
      <vt:lpstr>Gorilla Compilation Process</vt:lpstr>
      <vt:lpstr>Multi-engine parallelism patterns (I)</vt:lpstr>
      <vt:lpstr>Multi-engine parallelism patterns (I)</vt:lpstr>
      <vt:lpstr>Parallelization patterns – Replication</vt:lpstr>
      <vt:lpstr>Parallelization patterns – Coarse grain pipeline</vt:lpstr>
      <vt:lpstr>Kmeans accelerator</vt:lpstr>
      <vt:lpstr>Preliminary results</vt:lpstr>
      <vt:lpstr>Routing experimental Results -  100MPPS on   Virtex-6 VHX380T </vt:lpstr>
      <vt:lpstr>Board Implementation</vt:lpstr>
      <vt:lpstr>CPU/GPGPU/ASIP comparison</vt:lpstr>
      <vt:lpstr>Memcached evaluation</vt:lpstr>
      <vt:lpstr>Memcached Get throughput</vt:lpstr>
      <vt:lpstr>Accelerated Memcached throughput</vt:lpstr>
      <vt:lpstr>K-means Results</vt:lpstr>
      <vt:lpstr>Future work</vt:lpstr>
      <vt:lpstr>Gaunt chart</vt:lpstr>
      <vt:lpstr>Courses</vt:lpstr>
      <vt:lpstr>Related publications</vt:lpstr>
      <vt:lpstr>Thank you</vt:lpstr>
      <vt:lpstr>Packet Header Processing</vt:lpstr>
      <vt:lpstr>Experimental Results -  200MPPS on Virtex-7 VHX870T </vt:lpstr>
      <vt:lpstr>Understanding the performance (work in progress)</vt:lpstr>
      <vt:lpstr>Simplified performance projection</vt:lpstr>
      <vt:lpstr>Area efficiency/Resource balance</vt:lpstr>
      <vt:lpstr>Methodology</vt:lpstr>
      <vt:lpstr>Performance contributors – FPGA tax</vt:lpstr>
      <vt:lpstr>Performance contributors – Intra-engine Benefits</vt:lpstr>
      <vt:lpstr>Performance contributors – Inter-engine Benefits</vt:lpstr>
      <vt:lpstr>Coherent fast-path acceleration</vt:lpstr>
      <vt:lpstr>Execution model</vt:lpstr>
      <vt:lpstr>Memcached</vt:lpstr>
      <vt:lpstr>Memcached Internal</vt:lpstr>
      <vt:lpstr>Memcached performance results</vt:lpstr>
      <vt:lpstr>Related works  </vt:lpstr>
      <vt:lpstr>Related works categories</vt:lpstr>
      <vt:lpstr>Show casing template-base design</vt:lpstr>
      <vt:lpstr> Show casing template-base design (continue)</vt:lpstr>
      <vt:lpstr>PowerPoint Presentation</vt:lpstr>
      <vt:lpstr>Smart/Integrated NIC</vt:lpstr>
      <vt:lpstr>Generalizing the In-line acceleration – FPGA based application accelerator</vt:lpstr>
      <vt:lpstr>Generalizing the In-line acceleration – NP based</vt:lpstr>
      <vt:lpstr>PowerPoint Presentation</vt:lpstr>
      <vt:lpstr>Understanding the contribution to performance</vt:lpstr>
      <vt:lpstr>Primitive interface bundles</vt:lpstr>
      <vt:lpstr>GPP-ASIC gap</vt:lpstr>
      <vt:lpstr>GPP-ASIC gap</vt:lpstr>
      <vt:lpstr>Fast path realization process</vt:lpstr>
      <vt:lpstr>Top level design process</vt:lpstr>
      <vt:lpstr>Synthesis process </vt:lpstr>
      <vt:lpstr>Design space exploration and refinement </vt:lpstr>
      <vt:lpstr>Related work</vt:lpstr>
      <vt:lpstr>
Related work layout</vt:lpstr>
      <vt:lpstr>Hybrid GPC/SPC design disciplines for data parallel applications</vt:lpstr>
      <vt:lpstr>Parallelizon models</vt:lpstr>
      <vt:lpstr>Application slicing model</vt:lpstr>
      <vt:lpstr>GPC/SPC coupling model</vt:lpstr>
      <vt:lpstr>SPC synthesis/programming</vt:lpstr>
      <vt:lpstr>SPC HW substrate</vt:lpstr>
      <vt:lpstr>Related work (focus on parallelization and mapping) </vt:lpstr>
      <vt:lpstr>Related work (focus on architecture only) </vt:lpstr>
      <vt:lpstr>Related work (focus on synthesis only) </vt:lpstr>
      <vt:lpstr>Related work (focus on architecture and synthesis) </vt:lpstr>
      <vt:lpstr>GPC/SPC systems in action</vt:lpstr>
      <vt:lpstr>Our project</vt:lpstr>
      <vt:lpstr>FlitIO</vt:lpstr>
      <vt:lpstr>Interfaces in Chisel</vt:lpstr>
      <vt:lpstr>Outline</vt:lpstr>
      <vt:lpstr>Gorilla Methodology</vt:lpstr>
      <vt:lpstr>Gorilla objective </vt:lpstr>
      <vt:lpstr>Gorilla overview </vt:lpstr>
      <vt:lpstr>Does hardware design process still need improvement?</vt:lpstr>
      <vt:lpstr>Why current tools/methods are not enough?</vt:lpstr>
      <vt:lpstr>Architecture level description of hardware rather than RTL</vt:lpstr>
      <vt:lpstr>Abstract hardware modules: SPM/CRM</vt:lpstr>
      <vt:lpstr>Modules</vt:lpstr>
      <vt:lpstr>(some) Parallelism patterns for SPMs </vt:lpstr>
      <vt:lpstr>(some) Parallelism patterns for SPMs+CRMs</vt:lpstr>
      <vt:lpstr>(some) Parallelism patterns for SPMs+CRMs</vt:lpstr>
      <vt:lpstr>(some) Parallelism patterns for SPMs+CRMs</vt:lpstr>
      <vt:lpstr>Input to Methodology</vt:lpstr>
      <vt:lpstr>PowerPoint Presentation</vt:lpstr>
      <vt:lpstr>Modules data access</vt:lpstr>
      <vt:lpstr>Execution substrate</vt:lpstr>
      <vt:lpstr>Infrastructure modules</vt:lpstr>
      <vt:lpstr>Automatic architectural enhancemnet</vt:lpstr>
      <vt:lpstr>A sample architecture</vt:lpstr>
      <vt:lpstr>A sample architecture enahncment</vt:lpstr>
      <vt:lpstr>A sample architecture</vt:lpstr>
      <vt:lpstr>A sample architecture</vt:lpstr>
      <vt:lpstr>A sample architecture</vt:lpstr>
      <vt:lpstr>Gorilla methodology example: An out of order processor</vt:lpstr>
      <vt:lpstr>An out of order processor (continue)</vt:lpstr>
      <vt:lpstr>Methodology for constructing the methodology </vt:lpstr>
      <vt:lpstr>Gorilla Applications</vt:lpstr>
      <vt:lpstr>Why focusing on data center and networking applications?</vt:lpstr>
      <vt:lpstr>Applications</vt:lpstr>
      <vt:lpstr>Core router network processor</vt:lpstr>
      <vt:lpstr>Virtualization</vt:lpstr>
      <vt:lpstr>Load adaptive power saving</vt:lpstr>
      <vt:lpstr>Datacenter Networking Accelerator (DNA)</vt:lpstr>
      <vt:lpstr>Inside DNA</vt:lpstr>
      <vt:lpstr>DNA applications</vt:lpstr>
      <vt:lpstr>Power aware datacenter load balancer - Related work</vt:lpstr>
      <vt:lpstr>Power aware datacenter load balancer - Related work</vt:lpstr>
      <vt:lpstr>Memcached</vt:lpstr>
      <vt:lpstr>Memcached - Popularity</vt:lpstr>
      <vt:lpstr>Memcached - usage example</vt:lpstr>
      <vt:lpstr>Memcached accelerator</vt:lpstr>
      <vt:lpstr>Potential Papers</vt:lpstr>
      <vt:lpstr>Derek's Comments</vt:lpstr>
      <vt:lpstr>Show casing template-base design</vt:lpstr>
      <vt:lpstr>Design process - goals</vt:lpstr>
      <vt:lpstr>Design process - characteristics</vt:lpstr>
      <vt:lpstr>Design process - contributions</vt:lpstr>
      <vt:lpstr>Related work - System level</vt:lpstr>
      <vt:lpstr>Related work - Architecture</vt:lpstr>
      <vt:lpstr>Related work - FPGA related</vt:lpstr>
      <vt:lpstr>Related work-Computation model</vt:lpstr>
      <vt:lpstr>Related work - CAD</vt:lpstr>
      <vt:lpstr>Requirement for programability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FPGA-based In-line Accelerators</dc:title>
  <dc:creator>Lavasani, Maysam</dc:creator>
  <cp:lastModifiedBy>ml26732</cp:lastModifiedBy>
  <cp:revision>141</cp:revision>
  <cp:lastPrinted>2013-02-15T20:59:35Z</cp:lastPrinted>
  <dcterms:modified xsi:type="dcterms:W3CDTF">2013-02-17T18:14:20Z</dcterms:modified>
</cp:coreProperties>
</file>